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9" r:id="rId7"/>
    <p:sldId id="258" r:id="rId8"/>
    <p:sldId id="260" r:id="rId9"/>
    <p:sldId id="267" r:id="rId10"/>
    <p:sldId id="261" r:id="rId11"/>
    <p:sldId id="262" r:id="rId12"/>
    <p:sldId id="268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64741-6B1F-2AA4-1260-06A6A3FB9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40D9CE-F00F-1F96-C10D-405B2187F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7F50A-E49E-9188-382F-14FE711D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2F6E5-8371-C7EC-52DF-D0A7B389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2FC41-DD95-9AFA-DD83-EF5DC2CE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6C105-D93D-B39A-AF93-61065907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05EBCD-3CFC-AEAB-41F9-EFDD207B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735131-4A66-3032-F18C-E31815BE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9C202-F9DE-ED53-A185-962EE8EB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69966-95A5-AD2C-3225-B2040D2A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22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95F7D3-53D8-9782-B780-F230F681B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2612E-8C32-8C34-230D-E0E233AB6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22A8A-3E7C-2F52-11BA-1DA3A2CF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B79AF-B13C-8010-6D36-B8B31A29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001A3-5464-1159-6CB3-171F97AD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47903-4AA9-6AD0-B6D0-9C138F6C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6DC4-7990-7805-A939-64C8FAD7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4AB964-464D-4839-7DE0-8F40AFC9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F5133-D9EA-20CD-C205-B879E305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FAA9F-22F3-8F8B-E393-1518DA3E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7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703A8-4ADE-2050-B4DA-F0B980F4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166412-4C0D-DA25-E915-222A5FE4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2634DE-B23A-B42B-3945-9E5E5033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20B4E-D841-7A4E-042B-AC241557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969473-343C-994C-BF2A-745B803D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8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A8811-C505-D366-4502-32E52A9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C68E9-306C-21D0-472A-CC2C001BD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4F8E59-408E-C7A0-E07D-1F64D6C73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9811EF-868D-3613-AEFB-2F962403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B3A993-AF0F-457C-8716-5D1BCC2D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64BEF1-AED3-82C8-98B0-E4373EC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51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8C2A5-E15F-0014-E38B-46713A87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C7FB39-A39C-3BAD-2EE4-332E1750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05A772-C6D7-568C-54D1-1F7812BB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1677A9-30A9-F8EC-132F-60B212FB5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35D20F-D2E7-B6A0-C8F3-818EB0209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F28C78-0BCF-8789-ABC0-2DAF3A44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FC3AD0-15FE-DC6C-9AF0-B6A32411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4E339A-7BEB-AB5E-7284-2EC70A5E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5832C-831B-1698-29B1-E7C1B10D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34C4FA-0099-E8FE-D135-BB1DD88E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6802F1-B086-1B62-6C16-ADEFF16D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5F80EA-4E51-0A5A-AF97-0B205E70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251D2C-A50A-4536-0756-FD433EF6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36261E-3605-3207-5CD0-F22E6901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EF97A4-C47E-9F90-38A0-501EFD7D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0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46645-6F32-F532-7B6D-6A849A7A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08EA7-EC37-C2F0-E2AC-AB6CAED5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CA34DF-81F7-BB6E-A40B-72572F74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500D7D-F283-4577-4CBC-B6C24489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1697A0-096B-CC4F-2CBF-9C4EF0FC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B5951C-94B7-A009-CF63-F7D7AE4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0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B93AF-D441-F592-A2FA-A2D3D1F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73EC6A-2FF9-6FE1-1776-BA46527F4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013DCC-81C7-FB95-38B9-5BF6EDAA3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B56DD8-2C46-E42D-AF51-C69338EA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96658-812C-BAE3-76F0-15D834C1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B45352-841F-B8EE-822D-32B12AD2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30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B6F13C-F473-0245-C9F1-4EA15C0A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85A248-D526-EA74-5419-1F47A756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2AB46-C04F-557E-A542-E98DC1605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6FEB-6892-43EC-8D41-C5D9EDA5FA62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66561E-2804-E42C-9CE4-CA4BAC699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C48CCF-DD83-DD6C-FF5B-A09AC32F6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9BA1-15AA-43C3-90FD-C71BF3AF17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33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94844-2AE2-D693-50DB-F76D43753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4602"/>
            <a:ext cx="9144000" cy="2755361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b="1" i="0" dirty="0">
                <a:effectLst/>
              </a:rPr>
              <a:t>Analysez des indicateurs de l'égalité femme-homme avec Knime</a:t>
            </a:r>
            <a:br>
              <a:rPr lang="fr-FR" b="1" i="0" dirty="0"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F1AF7-F98E-B8D7-88C7-FE750E7DF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Bacot Quentin</a:t>
            </a:r>
          </a:p>
        </p:txBody>
      </p:sp>
    </p:spTree>
    <p:extLst>
      <p:ext uri="{BB962C8B-B14F-4D97-AF65-F5344CB8AC3E}">
        <p14:creationId xmlns:p14="http://schemas.microsoft.com/office/powerpoint/2010/main" val="101480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DA4C4-C62C-209E-8378-476FB136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187573"/>
            <a:ext cx="11353800" cy="73570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Indice : Répartition Salaire Homme/Femme par service 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40542AB-79BE-B21E-6F42-00F62752A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730" y="1006599"/>
            <a:ext cx="11304538" cy="4844802"/>
          </a:xfrm>
        </p:spPr>
      </p:pic>
    </p:spTree>
    <p:extLst>
      <p:ext uri="{BB962C8B-B14F-4D97-AF65-F5344CB8AC3E}">
        <p14:creationId xmlns:p14="http://schemas.microsoft.com/office/powerpoint/2010/main" val="14088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6DD8C-911B-1470-5B0D-80A12048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11" y="320737"/>
            <a:ext cx="11975977" cy="97540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Indice : Satisfaction Moyenne Homme/Femme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C8F9835-D676-95C6-D34C-D602E1070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759" y="1568172"/>
            <a:ext cx="6372481" cy="4779361"/>
          </a:xfrm>
        </p:spPr>
      </p:pic>
    </p:spTree>
    <p:extLst>
      <p:ext uri="{BB962C8B-B14F-4D97-AF65-F5344CB8AC3E}">
        <p14:creationId xmlns:p14="http://schemas.microsoft.com/office/powerpoint/2010/main" val="119947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6DD8C-911B-1470-5B0D-80A12048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11" y="320737"/>
            <a:ext cx="11975977" cy="97540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Indice : Satisfaction Moyenne Homme/Femme par service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F6D448-5460-A6CD-1C0A-1D6C69055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780" y="1296140"/>
            <a:ext cx="11434440" cy="4900474"/>
          </a:xfrm>
        </p:spPr>
      </p:pic>
    </p:spTree>
    <p:extLst>
      <p:ext uri="{BB962C8B-B14F-4D97-AF65-F5344CB8AC3E}">
        <p14:creationId xmlns:p14="http://schemas.microsoft.com/office/powerpoint/2010/main" val="256322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B354C-363F-A495-65C2-ED4C6D19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AF23F-9378-DC80-4B07-6C1690EF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Les données présentes ne nous permettent pas d’obtenir tout les indices d’égalité possibles.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A874-56DE-4AEB-8C2C-21A9B099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D0A5F-F09A-3746-AC55-BAD2BE62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56"/>
            <a:ext cx="10515600" cy="4410307"/>
          </a:xfrm>
        </p:spPr>
        <p:txBody>
          <a:bodyPr>
            <a:normAutofit lnSpcReduction="10000"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open_sans_condensedbold"/>
              </a:rPr>
              <a:t>Règles de protection des données personnelles</a:t>
            </a:r>
          </a:p>
          <a:p>
            <a:r>
              <a:rPr lang="fr-FR" dirty="0"/>
              <a:t>Application RGPD</a:t>
            </a:r>
          </a:p>
          <a:p>
            <a:r>
              <a:rPr lang="fr-FR" dirty="0"/>
              <a:t>Process des différents indices </a:t>
            </a:r>
          </a:p>
          <a:p>
            <a:r>
              <a:rPr lang="fr-FR" dirty="0"/>
              <a:t>Résultats :</a:t>
            </a:r>
          </a:p>
          <a:p>
            <a:pPr lvl="1"/>
            <a:r>
              <a:rPr lang="fr-FR" dirty="0"/>
              <a:t>Répartition Homme/Femme</a:t>
            </a:r>
          </a:p>
          <a:p>
            <a:pPr lvl="1"/>
            <a:r>
              <a:rPr lang="fr-FR" dirty="0"/>
              <a:t>Type de contrat par sexe</a:t>
            </a:r>
          </a:p>
          <a:p>
            <a:pPr lvl="1"/>
            <a:r>
              <a:rPr lang="fr-FR" dirty="0"/>
              <a:t>Répartition Homme/Femme par service</a:t>
            </a:r>
          </a:p>
          <a:p>
            <a:pPr lvl="1"/>
            <a:r>
              <a:rPr lang="fr-FR" dirty="0"/>
              <a:t>Répartition Salaire Homme/Femme par service</a:t>
            </a:r>
          </a:p>
          <a:p>
            <a:pPr lvl="1"/>
            <a:r>
              <a:rPr lang="fr-FR" dirty="0"/>
              <a:t>Satisfaction Moyenne Homme/Femme par service</a:t>
            </a:r>
          </a:p>
          <a:p>
            <a:r>
              <a:rPr lang="fr-FR" dirty="0"/>
              <a:t>Remarques</a:t>
            </a:r>
          </a:p>
          <a:p>
            <a:pPr lvl="1"/>
            <a:endParaRPr lang="fr-FR" b="1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b="0" i="0" dirty="0">
              <a:solidFill>
                <a:srgbClr val="333333"/>
              </a:solidFill>
              <a:effectLst/>
              <a:latin typeface="open_sans_condensedbold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86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406EE-63E1-F744-6FE2-ED165B2A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0" i="0" dirty="0">
                <a:solidFill>
                  <a:srgbClr val="333333"/>
                </a:solidFill>
                <a:effectLst/>
                <a:latin typeface="open_sans_condensedbold"/>
              </a:rPr>
              <a:t>Règles de protection des données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BD1A7-BB91-AB30-5D56-70320B82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r-FR" b="1" i="0" dirty="0">
                <a:solidFill>
                  <a:srgbClr val="2179C4"/>
                </a:solidFill>
                <a:effectLst/>
                <a:latin typeface="Georgia" panose="02040502050405020303" pitchFamily="18" charset="0"/>
              </a:rPr>
              <a:t>Le principe de finalité </a:t>
            </a:r>
          </a:p>
          <a:p>
            <a:pPr lvl="1">
              <a:lnSpc>
                <a:spcPct val="200000"/>
              </a:lnSpc>
            </a:pPr>
            <a:r>
              <a:rPr lang="fr-FR" b="1" i="0" dirty="0">
                <a:solidFill>
                  <a:srgbClr val="2179C4"/>
                </a:solidFill>
                <a:effectLst/>
                <a:latin typeface="Georgia" panose="02040502050405020303" pitchFamily="18" charset="0"/>
              </a:rPr>
              <a:t>Le principe de proportionnalité et de pertinence </a:t>
            </a:r>
          </a:p>
          <a:p>
            <a:pPr lvl="1">
              <a:lnSpc>
                <a:spcPct val="200000"/>
              </a:lnSpc>
            </a:pPr>
            <a:r>
              <a:rPr lang="fr-FR" b="1" i="0" dirty="0">
                <a:solidFill>
                  <a:srgbClr val="2179C4"/>
                </a:solidFill>
                <a:effectLst/>
                <a:latin typeface="Georgia" panose="02040502050405020303" pitchFamily="18" charset="0"/>
              </a:rPr>
              <a:t>Le principe d'une durée de conservation limitée</a:t>
            </a:r>
            <a:endParaRPr lang="fr-FR" b="1" dirty="0">
              <a:solidFill>
                <a:srgbClr val="2179C4"/>
              </a:solidFill>
              <a:latin typeface="Georgia" panose="02040502050405020303" pitchFamily="18" charset="0"/>
            </a:endParaRPr>
          </a:p>
          <a:p>
            <a:pPr lvl="1">
              <a:lnSpc>
                <a:spcPct val="200000"/>
              </a:lnSpc>
            </a:pPr>
            <a:r>
              <a:rPr lang="fr-FR" b="1" i="0" dirty="0">
                <a:solidFill>
                  <a:srgbClr val="2179C4"/>
                </a:solidFill>
                <a:effectLst/>
                <a:latin typeface="Georgia" panose="02040502050405020303" pitchFamily="18" charset="0"/>
              </a:rPr>
              <a:t>Le principe de sécurité et de confidentialité</a:t>
            </a:r>
          </a:p>
          <a:p>
            <a:pPr lvl="1">
              <a:lnSpc>
                <a:spcPct val="200000"/>
              </a:lnSpc>
            </a:pPr>
            <a:r>
              <a:rPr lang="fr-FR" b="1" dirty="0">
                <a:solidFill>
                  <a:srgbClr val="2179C4"/>
                </a:solidFill>
                <a:latin typeface="Georgia" panose="02040502050405020303" pitchFamily="18" charset="0"/>
              </a:rPr>
              <a:t>Information sur les droits des personnes </a:t>
            </a:r>
            <a:endParaRPr lang="fr-FR" b="1" i="0" dirty="0">
              <a:solidFill>
                <a:srgbClr val="2179C4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61BB4A-1C05-6069-5D6F-BCEB783BC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7" y="1353362"/>
            <a:ext cx="9977326" cy="5287619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3D4A078-E42D-1157-340C-18BDB1FA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217021"/>
            <a:ext cx="10515600" cy="1025854"/>
          </a:xfrm>
        </p:spPr>
        <p:txBody>
          <a:bodyPr/>
          <a:lstStyle/>
          <a:p>
            <a:pPr algn="ctr"/>
            <a:r>
              <a:rPr lang="fr-FR" dirty="0"/>
              <a:t>Application RGPD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75470BE-D169-7F86-2736-EDA43A969701}"/>
              </a:ext>
            </a:extLst>
          </p:cNvPr>
          <p:cNvSpPr/>
          <p:nvPr/>
        </p:nvSpPr>
        <p:spPr>
          <a:xfrm rot="16200000">
            <a:off x="4704611" y="3508344"/>
            <a:ext cx="906631" cy="35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DD516D9-D7DA-52E9-B268-E1AB571B7BA0}"/>
              </a:ext>
            </a:extLst>
          </p:cNvPr>
          <p:cNvSpPr/>
          <p:nvPr/>
        </p:nvSpPr>
        <p:spPr>
          <a:xfrm>
            <a:off x="4802819" y="4168687"/>
            <a:ext cx="1473694" cy="47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Jointure des fichiers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87CFB83-DFCC-572B-CD77-AEBEDEE6D884}"/>
              </a:ext>
            </a:extLst>
          </p:cNvPr>
          <p:cNvSpPr/>
          <p:nvPr/>
        </p:nvSpPr>
        <p:spPr>
          <a:xfrm rot="16200000">
            <a:off x="5620122" y="3607108"/>
            <a:ext cx="709103" cy="35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32CFE4E-3592-E0E5-61D3-04245F709F3F}"/>
              </a:ext>
            </a:extLst>
          </p:cNvPr>
          <p:cNvSpPr/>
          <p:nvPr/>
        </p:nvSpPr>
        <p:spPr>
          <a:xfrm>
            <a:off x="6460508" y="5540912"/>
            <a:ext cx="2008128" cy="709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Date de Naissance =&gt; Age</a:t>
            </a:r>
          </a:p>
          <a:p>
            <a:pPr algn="ctr"/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D6B8AE8-0552-1933-B797-8C4B8F56E90E}"/>
              </a:ext>
            </a:extLst>
          </p:cNvPr>
          <p:cNvSpPr/>
          <p:nvPr/>
        </p:nvSpPr>
        <p:spPr>
          <a:xfrm rot="16200000">
            <a:off x="5636415" y="4290374"/>
            <a:ext cx="2075641" cy="35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2A33495-96BD-F5F7-7B0F-A88AC2504E31}"/>
              </a:ext>
            </a:extLst>
          </p:cNvPr>
          <p:cNvSpPr/>
          <p:nvPr/>
        </p:nvSpPr>
        <p:spPr>
          <a:xfrm rot="16200000">
            <a:off x="6672816" y="3894276"/>
            <a:ext cx="1283446" cy="35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EB636AB-22E9-9946-E377-45F7E78FB5F8}"/>
              </a:ext>
            </a:extLst>
          </p:cNvPr>
          <p:cNvSpPr/>
          <p:nvPr/>
        </p:nvSpPr>
        <p:spPr>
          <a:xfrm>
            <a:off x="7138095" y="4747956"/>
            <a:ext cx="2565198" cy="709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Attribution Nouveaux identifiant</a:t>
            </a:r>
          </a:p>
          <a:p>
            <a:pPr algn="ctr"/>
            <a:endParaRPr lang="fr-FR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DB4AE785-AACD-A573-5059-88672DEA0E54}"/>
              </a:ext>
            </a:extLst>
          </p:cNvPr>
          <p:cNvSpPr/>
          <p:nvPr/>
        </p:nvSpPr>
        <p:spPr>
          <a:xfrm rot="16200000">
            <a:off x="8010996" y="3500761"/>
            <a:ext cx="493449" cy="35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AD5FC5E-F808-7C7C-C36C-DC2D9FA5E4B4}"/>
              </a:ext>
            </a:extLst>
          </p:cNvPr>
          <p:cNvSpPr/>
          <p:nvPr/>
        </p:nvSpPr>
        <p:spPr>
          <a:xfrm>
            <a:off x="7818577" y="3955000"/>
            <a:ext cx="2565198" cy="709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Filtre des informations Personnelles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FD5AC54-C1C7-B560-9779-5E58D5341539}"/>
              </a:ext>
            </a:extLst>
          </p:cNvPr>
          <p:cNvSpPr/>
          <p:nvPr/>
        </p:nvSpPr>
        <p:spPr>
          <a:xfrm>
            <a:off x="9751838" y="2490843"/>
            <a:ext cx="1614619" cy="1100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Création .csv</a:t>
            </a:r>
          </a:p>
          <a:p>
            <a:pPr algn="ctr"/>
            <a:r>
              <a:rPr lang="fr-FR" dirty="0"/>
              <a:t>Conforme</a:t>
            </a:r>
          </a:p>
          <a:p>
            <a:pPr algn="ctr"/>
            <a:r>
              <a:rPr lang="fr-FR" dirty="0"/>
              <a:t>RGPD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5637EA3-D1EB-4323-E625-ADF706AA3095}"/>
              </a:ext>
            </a:extLst>
          </p:cNvPr>
          <p:cNvSpPr/>
          <p:nvPr/>
        </p:nvSpPr>
        <p:spPr>
          <a:xfrm>
            <a:off x="9209844" y="2874215"/>
            <a:ext cx="493449" cy="35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B989F1E1-1550-F57D-0863-303A1A216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74" y="971970"/>
            <a:ext cx="8078633" cy="560342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9D827A-F5B2-2173-92FB-9CC65693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86135"/>
            <a:ext cx="10515600" cy="60254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Process des différents indices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9045C99-A134-64FE-FA30-D4F782FE9FE4}"/>
              </a:ext>
            </a:extLst>
          </p:cNvPr>
          <p:cNvSpPr/>
          <p:nvPr/>
        </p:nvSpPr>
        <p:spPr>
          <a:xfrm>
            <a:off x="4749554" y="1589216"/>
            <a:ext cx="997260" cy="4483109"/>
          </a:xfrm>
          <a:prstGeom prst="roundRect">
            <a:avLst/>
          </a:prstGeom>
          <a:noFill/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80A48BD-C36F-5C72-EA18-DCC1207795AD}"/>
              </a:ext>
            </a:extLst>
          </p:cNvPr>
          <p:cNvSpPr/>
          <p:nvPr/>
        </p:nvSpPr>
        <p:spPr>
          <a:xfrm>
            <a:off x="5746814" y="1171852"/>
            <a:ext cx="902561" cy="498925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E0D23EF-5A7B-854F-C54C-15F6FBAF44A3}"/>
              </a:ext>
            </a:extLst>
          </p:cNvPr>
          <p:cNvSpPr/>
          <p:nvPr/>
        </p:nvSpPr>
        <p:spPr>
          <a:xfrm>
            <a:off x="6744075" y="1171852"/>
            <a:ext cx="1006132" cy="48604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0C476-24A2-C187-5623-4A5196B1EA8D}"/>
              </a:ext>
            </a:extLst>
          </p:cNvPr>
          <p:cNvSpPr/>
          <p:nvPr/>
        </p:nvSpPr>
        <p:spPr>
          <a:xfrm>
            <a:off x="2017648" y="3376349"/>
            <a:ext cx="1938846" cy="7946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Sélection Données Adéquates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D4DA6-BFCB-26AF-C77D-344F41B5263E}"/>
              </a:ext>
            </a:extLst>
          </p:cNvPr>
          <p:cNvSpPr/>
          <p:nvPr/>
        </p:nvSpPr>
        <p:spPr>
          <a:xfrm>
            <a:off x="6649375" y="5901261"/>
            <a:ext cx="3092387" cy="79466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Création des outils de représentations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D714BA-DB62-F66B-ED44-F3EA50FBC481}"/>
              </a:ext>
            </a:extLst>
          </p:cNvPr>
          <p:cNvSpPr/>
          <p:nvPr/>
        </p:nvSpPr>
        <p:spPr>
          <a:xfrm>
            <a:off x="7914443" y="3376349"/>
            <a:ext cx="1938846" cy="79466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tint val="66000"/>
                  <a:satMod val="160000"/>
                </a:srgbClr>
              </a:gs>
              <a:gs pos="50000">
                <a:srgbClr val="FF0000">
                  <a:tint val="66000"/>
                  <a:satMod val="160000"/>
                  <a:tint val="44500"/>
                  <a:satMod val="160000"/>
                </a:srgbClr>
              </a:gs>
              <a:gs pos="100000">
                <a:srgbClr val="FF0000">
                  <a:tint val="66000"/>
                  <a:satMod val="160000"/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Création des Fichiers</a:t>
            </a:r>
          </a:p>
        </p:txBody>
      </p:sp>
    </p:spTree>
    <p:extLst>
      <p:ext uri="{BB962C8B-B14F-4D97-AF65-F5344CB8AC3E}">
        <p14:creationId xmlns:p14="http://schemas.microsoft.com/office/powerpoint/2010/main" val="343054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4A80B-792C-F952-4C39-DEE7F429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Indice : Répartition Homme Femme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F8D18C-26E1-6E44-9713-5510427A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0559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E34E8-90F0-F275-A59F-ABFD487B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Indice : Type de contrat par sexe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C2376A1D-2474-082C-BFC0-50F6FD6F8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9844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A2434-453B-253C-DA1B-7F04A549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30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Indice : Répartition Homme Femme par service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A20324-B6F5-8ACE-05CE-E2CDC3C7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2117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B19FE-EFE2-44E2-539B-C52C6A8D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fr-FR" dirty="0"/>
              <a:t>Indice : Répartition Salaire Homme/Femme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78A8B1-D522-007D-5354-E5AB7BC80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355" y="1038688"/>
            <a:ext cx="7601289" cy="5700967"/>
          </a:xfrm>
        </p:spPr>
      </p:pic>
    </p:spTree>
    <p:extLst>
      <p:ext uri="{BB962C8B-B14F-4D97-AF65-F5344CB8AC3E}">
        <p14:creationId xmlns:p14="http://schemas.microsoft.com/office/powerpoint/2010/main" val="621826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197</Words>
  <Application>Microsoft Office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Montserrat</vt:lpstr>
      <vt:lpstr>open_sans_condensedbold</vt:lpstr>
      <vt:lpstr>Thème Office</vt:lpstr>
      <vt:lpstr>Analysez des indicateurs de l'égalité femme-homme avec Knime </vt:lpstr>
      <vt:lpstr>Sommaire</vt:lpstr>
      <vt:lpstr>Règles de protection des données personnelles</vt:lpstr>
      <vt:lpstr>Application RGPD</vt:lpstr>
      <vt:lpstr>Process des différents indices </vt:lpstr>
      <vt:lpstr>Indice : Répartition Homme Femme</vt:lpstr>
      <vt:lpstr>Indice : Type de contrat par sexe</vt:lpstr>
      <vt:lpstr>Indice : Répartition Homme Femme par service</vt:lpstr>
      <vt:lpstr>Indice : Répartition Salaire Homme/Femme</vt:lpstr>
      <vt:lpstr>Indice : Répartition Salaire Homme/Femme par service </vt:lpstr>
      <vt:lpstr>Indice : Satisfaction Moyenne Homme/Femme</vt:lpstr>
      <vt:lpstr>Indice : Satisfaction Moyenne Homme/Femme par service </vt:lpstr>
      <vt:lpstr>Remarques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Léna Bacot</dc:creator>
  <cp:lastModifiedBy>Léna Bacot</cp:lastModifiedBy>
  <cp:revision>16</cp:revision>
  <dcterms:created xsi:type="dcterms:W3CDTF">2022-08-16T15:15:58Z</dcterms:created>
  <dcterms:modified xsi:type="dcterms:W3CDTF">2022-09-03T12:39:23Z</dcterms:modified>
</cp:coreProperties>
</file>