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f27b347c0cfe71/Documents/Classeu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f27b347c0cfe71/Documents/Classeur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Total des Ventes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Feuil1!$A$2:$A$13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30</c:v>
                </c:pt>
                <c:pt idx="1">
                  <c:v>6739</c:v>
                </c:pt>
                <c:pt idx="2">
                  <c:v>9783</c:v>
                </c:pt>
                <c:pt idx="3">
                  <c:v>8966</c:v>
                </c:pt>
                <c:pt idx="4">
                  <c:v>4460</c:v>
                </c:pt>
                <c:pt idx="5">
                  <c:v>1114</c:v>
                </c:pt>
                <c:pt idx="6">
                  <c:v>204</c:v>
                </c:pt>
                <c:pt idx="7">
                  <c:v>54</c:v>
                </c:pt>
                <c:pt idx="8">
                  <c:v>17</c:v>
                </c:pt>
                <c:pt idx="9">
                  <c:v>8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36-45B5-AB44-D4253BC8EA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80554368"/>
        <c:axId val="780554784"/>
      </c:barChart>
      <c:catAx>
        <c:axId val="780554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</a:t>
                </a:r>
                <a:r>
                  <a:rPr lang="fr-FR" baseline="0"/>
                  <a:t> de pieces principales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0554784"/>
        <c:crosses val="autoZero"/>
        <c:auto val="1"/>
        <c:lblAlgn val="ctr"/>
        <c:lblOffset val="100"/>
        <c:noMultiLvlLbl val="0"/>
      </c:catAx>
      <c:valAx>
        <c:axId val="78055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</a:t>
                </a:r>
                <a:r>
                  <a:rPr lang="fr-FR" baseline="0"/>
                  <a:t> de ventes</a:t>
                </a:r>
              </a:p>
              <a:p>
                <a:pPr>
                  <a:defRPr/>
                </a:pP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055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des Ventes</a:t>
            </a:r>
          </a:p>
          <a:p>
            <a:pPr>
              <a:defRPr/>
            </a:pPr>
            <a:r>
              <a:rPr lang="en-US"/>
              <a:t> par Nombre de Pièces</a:t>
            </a:r>
          </a:p>
        </c:rich>
      </c:tx>
      <c:layout>
        <c:manualLayout>
          <c:xMode val="edge"/>
          <c:yMode val="edge"/>
          <c:x val="0.23940370878559025"/>
          <c:y val="3.6705928415282739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1"/>
          <c:order val="0"/>
          <c:tx>
            <c:strRef>
              <c:f>Feuil1!$B$17</c:f>
              <c:strCache>
                <c:ptCount val="1"/>
                <c:pt idx="0">
                  <c:v>Total des 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F47-488A-B660-4103C2E12B3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F47-488A-B660-4103C2E12B3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F47-488A-B660-4103C2E12B3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F47-488A-B660-4103C2E12B3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F47-488A-B660-4103C2E12B3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F47-488A-B660-4103C2E12B3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F47-488A-B660-4103C2E12B3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F47-488A-B660-4103C2E12B3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F47-488A-B660-4103C2E12B3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F47-488A-B660-4103C2E12B3B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F47-488A-B660-4103C2E12B3B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AF47-488A-B660-4103C2E12B3B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47-488A-B660-4103C2E12B3B}"/>
                </c:ext>
              </c:extLst>
            </c:dLbl>
            <c:dLbl>
              <c:idx val="1"/>
              <c:layout>
                <c:manualLayout>
                  <c:x val="-3.1326321603240677E-2"/>
                  <c:y val="-1.7649176941212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47-488A-B660-4103C2E12B3B}"/>
                </c:ext>
              </c:extLst>
            </c:dLbl>
            <c:dLbl>
              <c:idx val="2"/>
              <c:layout>
                <c:manualLayout>
                  <c:x val="7.7777777777777779E-2"/>
                  <c:y val="-9.259259259259173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47-488A-B660-4103C2E12B3B}"/>
                </c:ext>
              </c:extLst>
            </c:dLbl>
            <c:dLbl>
              <c:idx val="3"/>
              <c:layout>
                <c:manualLayout>
                  <c:x val="0.11071837839596781"/>
                  <c:y val="-4.732000307221546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47-488A-B660-4103C2E12B3B}"/>
                </c:ext>
              </c:extLst>
            </c:dLbl>
            <c:dLbl>
              <c:idx val="4"/>
              <c:layout>
                <c:manualLayout>
                  <c:x val="-3.8888888888888862E-2"/>
                  <c:y val="3.527265474168115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F47-488A-B660-4103C2E12B3B}"/>
                </c:ext>
              </c:extLst>
            </c:dLbl>
            <c:dLbl>
              <c:idx val="5"/>
              <c:layout>
                <c:manualLayout>
                  <c:x val="-0.05"/>
                  <c:y val="2.314814814814814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F47-488A-B660-4103C2E12B3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F47-488A-B660-4103C2E12B3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F47-488A-B660-4103C2E12B3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F47-488A-B660-4103C2E12B3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F47-488A-B660-4103C2E12B3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F47-488A-B660-4103C2E12B3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F47-488A-B660-4103C2E12B3B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Feuil1!$A$18:$A$29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Feuil1!$B$18:$B$29</c:f>
              <c:numCache>
                <c:formatCode>General</c:formatCode>
                <c:ptCount val="12"/>
                <c:pt idx="0">
                  <c:v>30</c:v>
                </c:pt>
                <c:pt idx="1">
                  <c:v>6739</c:v>
                </c:pt>
                <c:pt idx="2">
                  <c:v>9783</c:v>
                </c:pt>
                <c:pt idx="3">
                  <c:v>8966</c:v>
                </c:pt>
                <c:pt idx="4">
                  <c:v>4460</c:v>
                </c:pt>
                <c:pt idx="5">
                  <c:v>1114</c:v>
                </c:pt>
                <c:pt idx="6">
                  <c:v>204</c:v>
                </c:pt>
                <c:pt idx="7">
                  <c:v>54</c:v>
                </c:pt>
                <c:pt idx="8">
                  <c:v>17</c:v>
                </c:pt>
                <c:pt idx="9">
                  <c:v>8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F47-488A-B660-4103C2E12B3B}"/>
            </c:ext>
          </c:extLst>
        </c:ser>
        <c:ser>
          <c:idx val="0"/>
          <c:order val="1"/>
          <c:tx>
            <c:strRef>
              <c:f>Feuil1!$A$17</c:f>
              <c:strCache>
                <c:ptCount val="1"/>
                <c:pt idx="0">
                  <c:v>Nombre de Pièces Principales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AF47-488A-B660-4103C2E12B3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AF47-488A-B660-4103C2E12B3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AF47-488A-B660-4103C2E12B3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AF47-488A-B660-4103C2E12B3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AF47-488A-B660-4103C2E12B3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AF47-488A-B660-4103C2E12B3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AF47-488A-B660-4103C2E12B3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AF47-488A-B660-4103C2E12B3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A-AF47-488A-B660-4103C2E12B3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C-AF47-488A-B660-4103C2E12B3B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E-AF47-488A-B660-4103C2E12B3B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0-AF47-488A-B660-4103C2E12B3B}"/>
              </c:ext>
            </c:extLst>
          </c:dPt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Feuil1!$A$18:$A$29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Feuil1!$A$18:$A$29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AF47-488A-B660-4103C2E12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8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9F990-BA7F-4567-81BD-048FA821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3B230-ADE0-47F7-9A7D-D4202AF21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09AC33-2B07-4C2B-A864-C2B5AEAD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35D14-16A4-4573-9519-D13C2A26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80A2CD-DC68-440D-B09C-2506CE07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26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74519-BE7E-44D2-B7F5-D5989865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00E0AF-6897-4928-AAB6-F937CDB42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CC115-A0F6-4798-92F7-C56E1767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CF7E4-42C9-4179-AE4C-422C49E0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822CA-F391-43EA-928C-7FDFAFA1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EABEC9-125F-46EA-817A-43E74D236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4F5763-F256-4382-B9A0-3D23435EA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BACAC-D6C9-402F-9C19-D7331A20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00D5EE-A932-4043-B271-E4A7F81E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F7DDDD-B4FF-452A-A161-8A7AD81D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8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69921-ECAD-4728-A3AB-BBCC612E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18F47-CE45-4FD0-A77B-6B6543D0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12C5F6-1B1F-415A-B50E-2621FE70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4135F2-CE4A-43FD-A8AB-953F15BC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6AB52-4287-4A44-8FA0-10B730C3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75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F3C93-26E2-4FD4-BC7C-35677D49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3E4B08-5BEF-4A48-AE23-262F1A1C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A72074-AAE4-4E3A-906F-9AE3919E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6ABC87-B89D-4502-97AD-F3EECE44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0D79F-DF4E-457D-A944-914C5AC8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5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E7970-48C5-4CF6-A249-B76D526E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243E8-656B-412C-BE85-E0D7B7975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ED2C3C-DCC5-49AC-8CB5-BAEF1308A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6FE7FB-0DEA-4F89-9525-E57CCA3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3F2C59-D30F-4ED0-8EA9-8295BA2C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2B3517-CB5C-4336-86A6-17229EB9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71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EDC01-0C2E-4821-A59F-123E0E48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181039-6ED5-4207-848E-2711F6AA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A05A99-1BF9-4836-B33F-C9A2DB3DB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101F4C-71F3-423B-AB2D-F9DEEAD7D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BB70B0-6FD9-4590-832C-A67A63B12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4ADF59-56AA-4C80-95E0-21F6AD64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B2B8D8-92D4-4183-B565-7320FBEB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DB639A-CB34-482B-82D8-555D1141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6DB17-9A0E-450A-AB8E-4AAE4B7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F6AC99-CA56-431E-AF99-4B80763B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C97EE6-B249-4928-9827-1D945801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4BB444-2E01-4232-9BD1-13527028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35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78F63D-7AA7-4198-911F-9117371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296AB8-9158-4A10-BBE6-1FDC83C3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3382D9-7566-4AAF-A82B-992B415A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5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F697D-42F5-4E68-BD8B-6ABB3C33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E687A-15FC-4ED8-975E-D1FD0321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EAD66F-96F1-4B49-9044-7E0E461CD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D9B99F-2A35-4D2F-B71A-387D7316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DADA4F-5C02-4F36-B4B9-D557893B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2F7CC1-1B41-48B4-A76A-F1AC03D0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34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AA23C-D320-4E40-843E-D6A799EE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7F152A-6534-4B5F-BE39-41A2C71EB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8C8445-7CEC-42F1-B790-7D2CF6B55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05E6C1-FBE8-4417-9EF3-C49FE1BD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3048F6-59C6-47BE-BEA7-29A41B96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D05880-01EB-4F1E-B9F5-95B9A3EA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81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C35557-5FF7-4722-96A2-49031A3D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04DB86-19CA-4BE1-A174-9B0F40EA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454A3-B561-4045-95DE-1B23436F6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0393-6FF6-4F78-A997-D7CC42CD6ED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CC8AA-F92F-42FA-975C-9BA79CD77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EA7A9-0ACF-46F6-8DC4-4F977A05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C747-7586-47BA-B7AF-DE023D7FD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8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9ADA9-77EB-4206-AC60-2EFD466E0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2704"/>
            <a:ext cx="9144000" cy="2387600"/>
          </a:xfrm>
          <a:ln w="57150"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dirty="0"/>
              <a:t>Rapport d’analyse immobilière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6502F3-6CB0-4C55-8AC8-7C79B2048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2379"/>
            <a:ext cx="9144000" cy="1655762"/>
          </a:xfrm>
        </p:spPr>
        <p:txBody>
          <a:bodyPr/>
          <a:lstStyle/>
          <a:p>
            <a:r>
              <a:rPr lang="fr-FR" dirty="0"/>
              <a:t>Bacot Quentin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84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9AAEA5-5B7A-4D11-97FF-F5F4279ED8C5}"/>
              </a:ext>
            </a:extLst>
          </p:cNvPr>
          <p:cNvSpPr txBox="1"/>
          <p:nvPr/>
        </p:nvSpPr>
        <p:spPr>
          <a:xfrm>
            <a:off x="522600" y="1270449"/>
            <a:ext cx="2910979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Nombre d’appartements vendus au 1</a:t>
            </a:r>
            <a:r>
              <a:rPr lang="fr-FR" baseline="30000" dirty="0"/>
              <a:t>er</a:t>
            </a:r>
            <a:r>
              <a:rPr lang="fr-FR" dirty="0"/>
              <a:t> Semestre 2020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AA9123-5274-4D9B-955F-90F7C37EFA03}"/>
              </a:ext>
            </a:extLst>
          </p:cNvPr>
          <p:cNvSpPr txBox="1"/>
          <p:nvPr/>
        </p:nvSpPr>
        <p:spPr>
          <a:xfrm>
            <a:off x="522599" y="1958725"/>
            <a:ext cx="2910979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31378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7D8694-30DC-48D7-8660-52EAD76D794B}"/>
              </a:ext>
            </a:extLst>
          </p:cNvPr>
          <p:cNvSpPr txBox="1"/>
          <p:nvPr/>
        </p:nvSpPr>
        <p:spPr>
          <a:xfrm>
            <a:off x="4388111" y="1287646"/>
            <a:ext cx="6802613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Proportion des ventes d’appartements par le nombre de pièces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9C819AA9-9573-40DD-B0B0-20DA56772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042375"/>
              </p:ext>
            </p:extLst>
          </p:nvPr>
        </p:nvGraphicFramePr>
        <p:xfrm>
          <a:off x="4068149" y="2052019"/>
          <a:ext cx="4201893" cy="3800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F6A8921B-841D-489C-94CA-6E183D2FE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046932"/>
              </p:ext>
            </p:extLst>
          </p:nvPr>
        </p:nvGraphicFramePr>
        <p:xfrm>
          <a:off x="8248270" y="2052019"/>
          <a:ext cx="3489643" cy="3800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646BDCB-9B6E-4AC0-B6EE-A601F022B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9975"/>
              </p:ext>
            </p:extLst>
          </p:nvPr>
        </p:nvGraphicFramePr>
        <p:xfrm>
          <a:off x="238362" y="3730836"/>
          <a:ext cx="34036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5322">
                  <a:extLst>
                    <a:ext uri="{9D8B030D-6E8A-4147-A177-3AD203B41FA5}">
                      <a16:colId xmlns:a16="http://schemas.microsoft.com/office/drawing/2014/main" val="3967644451"/>
                    </a:ext>
                  </a:extLst>
                </a:gridCol>
                <a:gridCol w="1738278">
                  <a:extLst>
                    <a:ext uri="{9D8B030D-6E8A-4147-A177-3AD203B41FA5}">
                      <a16:colId xmlns:a16="http://schemas.microsoft.com/office/drawing/2014/main" val="16815878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Numéro du département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Prix Moyen au m²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7164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12052.8858961773204526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86079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92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7219.3889483569340470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236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94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5343.2786859913931713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5560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4700.3263685714691560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1043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4667.1266566707732836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56561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93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4344.7755774419134984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7099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4225.2536417583943313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23680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4059.3127627718561660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55760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4026.9726512915612942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7945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3764.1435123456304425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9273391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DAA53495-7673-4F69-8A78-328110058B15}"/>
              </a:ext>
            </a:extLst>
          </p:cNvPr>
          <p:cNvSpPr txBox="1"/>
          <p:nvPr/>
        </p:nvSpPr>
        <p:spPr>
          <a:xfrm>
            <a:off x="238363" y="3050542"/>
            <a:ext cx="3403600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Nombre d’appartements vendus au 1</a:t>
            </a:r>
            <a:r>
              <a:rPr lang="fr-FR" baseline="30000" dirty="0"/>
              <a:t>er</a:t>
            </a:r>
            <a:r>
              <a:rPr lang="fr-FR" dirty="0"/>
              <a:t> Semestre 2020</a:t>
            </a:r>
          </a:p>
        </p:txBody>
      </p:sp>
    </p:spTree>
    <p:extLst>
      <p:ext uri="{BB962C8B-B14F-4D97-AF65-F5344CB8AC3E}">
        <p14:creationId xmlns:p14="http://schemas.microsoft.com/office/powerpoint/2010/main" val="62510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FB0B240-102C-4190-A37D-2254548485C5}"/>
              </a:ext>
            </a:extLst>
          </p:cNvPr>
          <p:cNvSpPr txBox="1"/>
          <p:nvPr/>
        </p:nvSpPr>
        <p:spPr>
          <a:xfrm>
            <a:off x="681221" y="1728280"/>
            <a:ext cx="2910979" cy="92333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Prix moyen du mètre carré d’une maison en Île-de-France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D330C0-6647-41B7-BEE1-0CF4148CF34C}"/>
              </a:ext>
            </a:extLst>
          </p:cNvPr>
          <p:cNvSpPr txBox="1"/>
          <p:nvPr/>
        </p:nvSpPr>
        <p:spPr>
          <a:xfrm>
            <a:off x="681220" y="2687150"/>
            <a:ext cx="2910979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3745 €/m²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1A6300D-AA8B-4F2D-9C78-D09AAF186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2176"/>
              </p:ext>
            </p:extLst>
          </p:nvPr>
        </p:nvGraphicFramePr>
        <p:xfrm>
          <a:off x="3887621" y="2128465"/>
          <a:ext cx="8139535" cy="26287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8363">
                  <a:extLst>
                    <a:ext uri="{9D8B030D-6E8A-4147-A177-3AD203B41FA5}">
                      <a16:colId xmlns:a16="http://schemas.microsoft.com/office/drawing/2014/main" val="2567180403"/>
                    </a:ext>
                  </a:extLst>
                </a:gridCol>
                <a:gridCol w="806895">
                  <a:extLst>
                    <a:ext uri="{9D8B030D-6E8A-4147-A177-3AD203B41FA5}">
                      <a16:colId xmlns:a16="http://schemas.microsoft.com/office/drawing/2014/main" val="4096077508"/>
                    </a:ext>
                  </a:extLst>
                </a:gridCol>
                <a:gridCol w="1432802">
                  <a:extLst>
                    <a:ext uri="{9D8B030D-6E8A-4147-A177-3AD203B41FA5}">
                      <a16:colId xmlns:a16="http://schemas.microsoft.com/office/drawing/2014/main" val="2051852874"/>
                    </a:ext>
                  </a:extLst>
                </a:gridCol>
                <a:gridCol w="953410">
                  <a:extLst>
                    <a:ext uri="{9D8B030D-6E8A-4147-A177-3AD203B41FA5}">
                      <a16:colId xmlns:a16="http://schemas.microsoft.com/office/drawing/2014/main" val="447667741"/>
                    </a:ext>
                  </a:extLst>
                </a:gridCol>
                <a:gridCol w="1492897">
                  <a:extLst>
                    <a:ext uri="{9D8B030D-6E8A-4147-A177-3AD203B41FA5}">
                      <a16:colId xmlns:a16="http://schemas.microsoft.com/office/drawing/2014/main" val="3985670770"/>
                    </a:ext>
                  </a:extLst>
                </a:gridCol>
                <a:gridCol w="1296956">
                  <a:extLst>
                    <a:ext uri="{9D8B030D-6E8A-4147-A177-3AD203B41FA5}">
                      <a16:colId xmlns:a16="http://schemas.microsoft.com/office/drawing/2014/main" val="3307425193"/>
                    </a:ext>
                  </a:extLst>
                </a:gridCol>
                <a:gridCol w="1558212">
                  <a:extLst>
                    <a:ext uri="{9D8B030D-6E8A-4147-A177-3AD203B41FA5}">
                      <a16:colId xmlns:a16="http://schemas.microsoft.com/office/drawing/2014/main" val="87666509"/>
                    </a:ext>
                  </a:extLst>
                </a:gridCol>
              </a:tblGrid>
              <a:tr h="2904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N°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Type de rue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Nom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Code Postal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Commune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Prix en €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Département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43849727"/>
                  </a:ext>
                </a:extLst>
              </a:tr>
              <a:tr h="1604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SUCHET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75016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PARIS 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9000000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08148893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CHE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DE LA CAVIGNON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91100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CORBEIL ESSONNES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8600000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91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7359289"/>
                  </a:ext>
                </a:extLst>
              </a:tr>
              <a:tr h="1604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104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DU BAC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75007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PARIS 07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8577713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14113287"/>
                  </a:ext>
                </a:extLst>
              </a:tr>
              <a:tr h="1604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LEMERCIER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75017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PARIS 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7620000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2004339"/>
                  </a:ext>
                </a:extLst>
              </a:tr>
              <a:tr h="1604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D ASSAS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75006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PARIS 06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7600000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8655715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SAINT HYACINTHE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75001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PARIS 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7535000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77838396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AV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GEORGES MANDEL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75016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PARIS 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7420000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16115534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DE BEAUSEJOUR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75016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PARIS 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7200000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41591156"/>
                  </a:ext>
                </a:extLst>
              </a:tr>
              <a:tr h="1604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CAMBON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75001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PARIS 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7050000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7746806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108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SAINT HONORE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75001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PARIS 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6600000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628428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7EB23715-6D66-4B6F-83A5-B9128AF45720}"/>
              </a:ext>
            </a:extLst>
          </p:cNvPr>
          <p:cNvSpPr txBox="1"/>
          <p:nvPr/>
        </p:nvSpPr>
        <p:spPr>
          <a:xfrm>
            <a:off x="3887621" y="1728280"/>
            <a:ext cx="8139535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10 appartements les plus chers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B43455-70CD-4773-B698-5C4EA047A2ED}"/>
              </a:ext>
            </a:extLst>
          </p:cNvPr>
          <p:cNvSpPr txBox="1"/>
          <p:nvPr/>
        </p:nvSpPr>
        <p:spPr>
          <a:xfrm>
            <a:off x="681221" y="3389129"/>
            <a:ext cx="2910979" cy="92333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Taux d’évolution du nombre de ventes entre le premier et le second trimestre de 2020.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DD69F0-7462-4790-92FC-8EBAF08E81CD}"/>
              </a:ext>
            </a:extLst>
          </p:cNvPr>
          <p:cNvSpPr txBox="1"/>
          <p:nvPr/>
        </p:nvSpPr>
        <p:spPr>
          <a:xfrm>
            <a:off x="681220" y="4347999"/>
            <a:ext cx="2910979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+3,678%</a:t>
            </a:r>
          </a:p>
        </p:txBody>
      </p:sp>
    </p:spTree>
    <p:extLst>
      <p:ext uri="{BB962C8B-B14F-4D97-AF65-F5344CB8AC3E}">
        <p14:creationId xmlns:p14="http://schemas.microsoft.com/office/powerpoint/2010/main" val="230744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54A29AA-6A90-4B8D-A602-527F9D09E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2518"/>
              </p:ext>
            </p:extLst>
          </p:nvPr>
        </p:nvGraphicFramePr>
        <p:xfrm>
          <a:off x="1448059" y="1803238"/>
          <a:ext cx="5932452" cy="358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2807">
                  <a:extLst>
                    <a:ext uri="{9D8B030D-6E8A-4147-A177-3AD203B41FA5}">
                      <a16:colId xmlns:a16="http://schemas.microsoft.com/office/drawing/2014/main" val="654388452"/>
                    </a:ext>
                  </a:extLst>
                </a:gridCol>
                <a:gridCol w="1008818">
                  <a:extLst>
                    <a:ext uri="{9D8B030D-6E8A-4147-A177-3AD203B41FA5}">
                      <a16:colId xmlns:a16="http://schemas.microsoft.com/office/drawing/2014/main" val="545126197"/>
                    </a:ext>
                  </a:extLst>
                </a:gridCol>
                <a:gridCol w="1159388">
                  <a:extLst>
                    <a:ext uri="{9D8B030D-6E8A-4147-A177-3AD203B41FA5}">
                      <a16:colId xmlns:a16="http://schemas.microsoft.com/office/drawing/2014/main" val="1475145988"/>
                    </a:ext>
                  </a:extLst>
                </a:gridCol>
                <a:gridCol w="1701439">
                  <a:extLst>
                    <a:ext uri="{9D8B030D-6E8A-4147-A177-3AD203B41FA5}">
                      <a16:colId xmlns:a16="http://schemas.microsoft.com/office/drawing/2014/main" val="3309672959"/>
                    </a:ext>
                  </a:extLst>
                </a:gridCol>
              </a:tblGrid>
              <a:tr h="8582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Nom de la Commune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Vente Trimestre 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Vente Trimestre 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Ratio en %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2537961"/>
                  </a:ext>
                </a:extLst>
              </a:tr>
              <a:tr h="2724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PAU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78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2500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78917422"/>
                  </a:ext>
                </a:extLst>
              </a:tr>
              <a:tr h="2724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CAVAILLON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1600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58512283"/>
                  </a:ext>
                </a:extLst>
              </a:tr>
              <a:tr h="2724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L ISLE SUR LA SORGUE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1100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8680629"/>
                  </a:ext>
                </a:extLst>
              </a:tr>
              <a:tr h="2724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LE DEVOLUY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1000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35652700"/>
                  </a:ext>
                </a:extLst>
              </a:tr>
              <a:tr h="2724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MORLAIX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1000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9056371"/>
                  </a:ext>
                </a:extLst>
              </a:tr>
              <a:tr h="2724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LYON 8EME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960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36200729"/>
                  </a:ext>
                </a:extLst>
              </a:tr>
              <a:tr h="2724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ROUEN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887.5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33068749"/>
                  </a:ext>
                </a:extLst>
              </a:tr>
              <a:tr h="2724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RONCHIN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800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1724814"/>
                  </a:ext>
                </a:extLst>
              </a:tr>
              <a:tr h="2724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LYON 7EME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800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978668"/>
                  </a:ext>
                </a:extLst>
              </a:tr>
              <a:tr h="2724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CHALON-SUR-SAONE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766.6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869411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DA3FD46-B8D8-49B1-B287-DBBCAB773BC0}"/>
              </a:ext>
            </a:extLst>
          </p:cNvPr>
          <p:cNvSpPr txBox="1"/>
          <p:nvPr/>
        </p:nvSpPr>
        <p:spPr>
          <a:xfrm>
            <a:off x="7744495" y="1803238"/>
            <a:ext cx="2910979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Prix moyen du mètre carré d’un appartement 2 pièces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28A15A-780B-4358-B6B3-438806AF68D8}"/>
              </a:ext>
            </a:extLst>
          </p:cNvPr>
          <p:cNvSpPr txBox="1"/>
          <p:nvPr/>
        </p:nvSpPr>
        <p:spPr>
          <a:xfrm>
            <a:off x="7744494" y="2500844"/>
            <a:ext cx="2910979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4932,8 €/m²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BCA9DA-BD86-41D4-83DF-D4E1D4D83BF5}"/>
              </a:ext>
            </a:extLst>
          </p:cNvPr>
          <p:cNvSpPr txBox="1"/>
          <p:nvPr/>
        </p:nvSpPr>
        <p:spPr>
          <a:xfrm>
            <a:off x="7744494" y="4319262"/>
            <a:ext cx="2910979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Prix moyen du mètre carré d’un </a:t>
            </a:r>
            <a:r>
              <a:rPr lang="fr-FR"/>
              <a:t>appartement 3 </a:t>
            </a:r>
            <a:r>
              <a:rPr lang="fr-FR" dirty="0"/>
              <a:t>pièces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28B5E0-F4BB-4A84-AAEA-89752BAFF677}"/>
              </a:ext>
            </a:extLst>
          </p:cNvPr>
          <p:cNvSpPr txBox="1"/>
          <p:nvPr/>
        </p:nvSpPr>
        <p:spPr>
          <a:xfrm>
            <a:off x="7744493" y="5016868"/>
            <a:ext cx="2910979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4285,4 €/m²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AF4706D-D292-45BD-A6F5-79CBF994DE8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199984" y="2870176"/>
            <a:ext cx="0" cy="14490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ED963BC-4C91-415C-AB6D-513B030D2475}"/>
              </a:ext>
            </a:extLst>
          </p:cNvPr>
          <p:cNvSpPr txBox="1"/>
          <p:nvPr/>
        </p:nvSpPr>
        <p:spPr>
          <a:xfrm>
            <a:off x="9633943" y="3429000"/>
            <a:ext cx="1021442" cy="369332"/>
          </a:xfrm>
          <a:prstGeom prst="rect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-13,12%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16353AB-41B0-4CA8-A784-1E9D7456063F}"/>
              </a:ext>
            </a:extLst>
          </p:cNvPr>
          <p:cNvSpPr txBox="1"/>
          <p:nvPr/>
        </p:nvSpPr>
        <p:spPr>
          <a:xfrm>
            <a:off x="1448059" y="1287131"/>
            <a:ext cx="5932452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10 Communes avec le meilleur </a:t>
            </a:r>
          </a:p>
          <a:p>
            <a:pPr algn="ctr"/>
            <a:r>
              <a:rPr lang="fr-FR" dirty="0"/>
              <a:t>Ratio de Vente entre le trimestre 1 et 2</a:t>
            </a:r>
          </a:p>
        </p:txBody>
      </p:sp>
    </p:spTree>
    <p:extLst>
      <p:ext uri="{BB962C8B-B14F-4D97-AF65-F5344CB8AC3E}">
        <p14:creationId xmlns:p14="http://schemas.microsoft.com/office/powerpoint/2010/main" val="9630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EE120FF-3532-4FA6-8868-5AE7C4B71542}"/>
              </a:ext>
            </a:extLst>
          </p:cNvPr>
          <p:cNvSpPr txBox="1"/>
          <p:nvPr/>
        </p:nvSpPr>
        <p:spPr>
          <a:xfrm>
            <a:off x="1802297" y="757897"/>
            <a:ext cx="8139535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Moyennes de valeurs foncières pour le top 3 des communes </a:t>
            </a:r>
          </a:p>
          <a:p>
            <a:pPr algn="ctr"/>
            <a:r>
              <a:rPr lang="fr-FR" dirty="0"/>
              <a:t>des départements 6, 13, 33, 59 et 69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152E7D6-58B1-4585-AECF-42C602CCB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49760"/>
              </p:ext>
            </p:extLst>
          </p:nvPr>
        </p:nvGraphicFramePr>
        <p:xfrm>
          <a:off x="1802297" y="1432221"/>
          <a:ext cx="8139536" cy="4520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4560">
                  <a:extLst>
                    <a:ext uri="{9D8B030D-6E8A-4147-A177-3AD203B41FA5}">
                      <a16:colId xmlns:a16="http://schemas.microsoft.com/office/drawing/2014/main" val="1743805333"/>
                    </a:ext>
                  </a:extLst>
                </a:gridCol>
                <a:gridCol w="2749979">
                  <a:extLst>
                    <a:ext uri="{9D8B030D-6E8A-4147-A177-3AD203B41FA5}">
                      <a16:colId xmlns:a16="http://schemas.microsoft.com/office/drawing/2014/main" val="3053683429"/>
                    </a:ext>
                  </a:extLst>
                </a:gridCol>
                <a:gridCol w="2754997">
                  <a:extLst>
                    <a:ext uri="{9D8B030D-6E8A-4147-A177-3AD203B41FA5}">
                      <a16:colId xmlns:a16="http://schemas.microsoft.com/office/drawing/2014/main" val="4260468275"/>
                    </a:ext>
                  </a:extLst>
                </a:gridCol>
              </a:tblGrid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N° Département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Nom de la Commune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Valeur Foncière Moyenne (€)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4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79157191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SAINT-JEAN-CAP-FERRAT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968750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9250177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EZE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655000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05553682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MOUANS-SARTOUX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476898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87342551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MARSEILLE 12EME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399500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71325785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GIGNAC-LA-NERTHE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330000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1222774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SAINT SAVOURNIN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314425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34390868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LA TESTE-DE-BUCH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705000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62349605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LEGE-CAP-FERRET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695051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4975002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VAYRES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335000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1272431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BERSEE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433202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23644355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CYSOING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408550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233658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HALLUIN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322250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8718885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VILLE SUR JARNIOUX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485300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6239735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LYON 2EME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455217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40140840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LYON 6EME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426968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954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8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A60EAE2-0112-4C1E-A81D-B48183495604}"/>
              </a:ext>
            </a:extLst>
          </p:cNvPr>
          <p:cNvSpPr txBox="1"/>
          <p:nvPr/>
        </p:nvSpPr>
        <p:spPr>
          <a:xfrm>
            <a:off x="3212841" y="2644170"/>
            <a:ext cx="5766318" cy="156966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Merci pour votre attention. </a:t>
            </a:r>
          </a:p>
        </p:txBody>
      </p:sp>
    </p:spTree>
    <p:extLst>
      <p:ext uri="{BB962C8B-B14F-4D97-AF65-F5344CB8AC3E}">
        <p14:creationId xmlns:p14="http://schemas.microsoft.com/office/powerpoint/2010/main" val="933156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425</Words>
  <Application>Microsoft Office PowerPoint</Application>
  <PresentationFormat>Grand écran</PresentationFormat>
  <Paragraphs>222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Rapport d’analyse immobilière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Léna Bacot</dc:creator>
  <cp:lastModifiedBy>Léna Bacot</cp:lastModifiedBy>
  <cp:revision>6</cp:revision>
  <dcterms:created xsi:type="dcterms:W3CDTF">2022-01-29T14:02:29Z</dcterms:created>
  <dcterms:modified xsi:type="dcterms:W3CDTF">2022-02-01T18:37:49Z</dcterms:modified>
</cp:coreProperties>
</file>