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7" r:id="rId4"/>
    <p:sldId id="333" r:id="rId5"/>
    <p:sldId id="336" r:id="rId6"/>
    <p:sldId id="337" r:id="rId7"/>
    <p:sldId id="341" r:id="rId8"/>
    <p:sldId id="338" r:id="rId9"/>
    <p:sldId id="342" r:id="rId10"/>
    <p:sldId id="339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0240-D678-3987-5B8B-FFD5940A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DF46B-3385-C8F8-D1F0-C98F3E520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B8FA-8305-43A6-10D5-E22EFAC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C6AB-A54A-3234-30C9-765CC141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171E-DBE2-C702-7E90-4B2EC736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85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BCCD-8987-703A-1905-BD68DA3C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BA0D5-23D6-5D3E-7239-32BD2C89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FA32-15D8-070D-AF92-F3344C5E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A9FE-61B2-51B9-A2EA-E8BF379C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4301-28BC-4206-19DB-E2C69F35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3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9AADA-6687-36F5-E180-4A42EF7A8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927D-E899-5E0C-F7C1-BD74190B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DE5E-6781-8519-F08B-55C8ACC5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9FE2-7FDE-40DD-A417-AAE83915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BCCE-ABD3-CF07-4A2C-ED7C2C2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3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1B4B-4D9A-E536-B137-A3130E9C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0877-6AEB-7784-479F-7361AD0D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E0CD-E69B-7A1A-302A-72BC6F1E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7E5E-242F-E136-2FA2-30DA3C9E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7DE1-B208-488A-0E08-FB0B684A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0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0120-C265-73CE-F1A9-849CD622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F51AF-0A53-D807-F634-626CB7EC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8E7-F242-76DC-6C29-F47F9E36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E7DE-AF96-E872-E8B9-AE19D9DA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422B-0FF2-708D-5DAC-2828097C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43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F757-2728-6BB2-61E7-563C3D31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F958-1ED1-8257-AD8A-A2463716C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29A-7A86-B39B-76E4-802AA559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C3AD2-C065-606C-C982-7BAA1C53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7A53-146D-5F2B-3FB9-FC04E3BE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BFC79-2D0F-8485-E9B0-8E45C3C6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DBF4-11DD-4F56-8447-5664451E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0D81-46C0-0C9A-C037-923742D3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6A62-6A99-D8D6-8EC6-23A436BBE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F1DD5-E432-DA59-3D1F-07F833C1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62DD0-C6D1-09E7-BEC9-2C8BE93D1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DA711-BCA7-91E2-AC69-8B560D22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A06CA-A4B8-41C3-7BEC-5CA46700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0F4C3-4B9C-6303-8EA3-CBD4B9F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2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788E-1823-AA60-62AB-24909D3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702A0-0246-BC64-6D6E-4B0ADD31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E31E-1114-5881-060B-04554FD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C853-44B4-43AE-5735-2D73162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6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9C01B-BA65-B330-DBA0-D05C7E60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0366-B3D9-8E27-F150-224A5D1E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9061D-7893-5B6A-E275-83688BF7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6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16C9-A772-E84D-FDBB-6ECBE65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756-59F6-C329-8BF3-FBBBBBF7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873E-D7D4-0A4B-17F1-6CAAE325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C9AEE-A99A-5C01-71D1-F172AAB2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B02F-CFD9-1E9D-D0DA-FA9EB153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2487-825F-4E87-C189-55ADEE52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71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C87-E2C4-472E-756C-379A2232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96F3-B566-FEDD-2C95-C2AF0AC05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BED0E-E613-F218-E2D9-53545E11E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89E2-8E55-9A6B-C4CF-435475F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970F5-2A81-6804-EC12-DFA68A75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0E8D-EAF7-AF3B-ECF5-8AB673F6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8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9701F-2934-D872-93AD-A21BB08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54403-DC74-2932-4AEA-3EB48DBF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EC76-D0BC-9FF6-4ABA-F77D637B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F561-C55F-4C01-A8AE-76C86F12966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FCC0-EB1B-E4E5-1A48-941576327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4A00-EBD5-5126-D85A-9F74D1DB4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F5B8-FD34-4833-90E9-616D7420A3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AB22-3B4E-B611-2461-593AA24BD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644" y="439948"/>
            <a:ext cx="9144000" cy="77637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Project 1 Group 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FCB4-CEFA-E093-D29B-3F47A1015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38" y="2009955"/>
            <a:ext cx="11024557" cy="4019909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 snapshot of overseas migration and housing prices</a:t>
            </a:r>
          </a:p>
          <a:p>
            <a:r>
              <a:rPr lang="en-US" sz="3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 Australia </a:t>
            </a:r>
          </a:p>
          <a:p>
            <a:r>
              <a:rPr lang="en-US" sz="3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between June 2013 - December 2021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AU" sz="3200" dirty="0"/>
          </a:p>
          <a:p>
            <a:r>
              <a:rPr lang="en-AU" sz="3200" dirty="0"/>
              <a:t>by</a:t>
            </a:r>
          </a:p>
          <a:p>
            <a:endParaRPr lang="en-AU" sz="2600" dirty="0"/>
          </a:p>
          <a:p>
            <a:r>
              <a:rPr lang="en-AU" sz="2600" dirty="0"/>
              <a:t>Fabiano Santos</a:t>
            </a:r>
          </a:p>
          <a:p>
            <a:r>
              <a:rPr lang="en-AU" sz="2600" dirty="0"/>
              <a:t>Lewis </a:t>
            </a:r>
            <a:r>
              <a:rPr lang="en-AU" sz="2600" dirty="0" err="1"/>
              <a:t>Trenerry</a:t>
            </a:r>
            <a:endParaRPr lang="en-AU" sz="2600" dirty="0"/>
          </a:p>
          <a:p>
            <a:r>
              <a:rPr lang="en-AU" sz="2600" dirty="0"/>
              <a:t>Simone Nagel</a:t>
            </a:r>
          </a:p>
          <a:p>
            <a:r>
              <a:rPr lang="en-AU" sz="2600" dirty="0"/>
              <a:t>Liwei Jiang</a:t>
            </a:r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7E2F-4586-7602-6AA8-0588023E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E85F-EEA5-B006-0107-B64F0E0B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/>
          <a:lstStyle/>
          <a:p>
            <a:pPr algn="ctr"/>
            <a:r>
              <a:rPr lang="en-AU" b="1" dirty="0"/>
              <a:t>Key findings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62BB-A130-ED32-F740-2FA8BF11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r>
              <a:rPr lang="en-AU" dirty="0"/>
              <a:t>Q3: </a:t>
            </a:r>
            <a:r>
              <a:rPr lang="en-US" sz="2800" dirty="0">
                <a:latin typeface="+mj-lt"/>
                <a:ea typeface="+mj-ea"/>
                <a:cs typeface="+mj-cs"/>
              </a:rPr>
              <a:t>Is there a correlation between net overseas migration and housing prices?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60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8EF2-8530-7FFB-9D6F-52869BC3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484"/>
            <a:ext cx="10515600" cy="670045"/>
          </a:xfrm>
        </p:spPr>
        <p:txBody>
          <a:bodyPr>
            <a:normAutofit fontScale="90000"/>
          </a:bodyPr>
          <a:lstStyle/>
          <a:p>
            <a:pPr algn="ctr"/>
            <a:br>
              <a:rPr lang="en-AU" b="1" dirty="0"/>
            </a:br>
            <a:r>
              <a:rPr lang="en-AU" b="1" dirty="0"/>
              <a:t>Summary and limitation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FB0E-5292-4B60-7CA8-44D08BE8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6"/>
            <a:ext cx="10515600" cy="4986518"/>
          </a:xfrm>
        </p:spPr>
        <p:txBody>
          <a:bodyPr>
            <a:normAutofit fontScale="92500"/>
          </a:bodyPr>
          <a:lstStyle/>
          <a:p>
            <a:r>
              <a:rPr lang="en-AU" sz="2800" dirty="0">
                <a:latin typeface="+mj-lt"/>
                <a:ea typeface="+mj-ea"/>
                <a:cs typeface="+mj-cs"/>
              </a:rPr>
              <a:t>NSW </a:t>
            </a:r>
            <a:r>
              <a:rPr lang="en-AU" dirty="0">
                <a:latin typeface="+mj-lt"/>
                <a:ea typeface="+mj-ea"/>
                <a:cs typeface="+mj-cs"/>
              </a:rPr>
              <a:t>had t</a:t>
            </a:r>
            <a:r>
              <a:rPr lang="en-US" sz="2800" dirty="0">
                <a:latin typeface="+mj-lt"/>
                <a:ea typeface="+mj-ea"/>
                <a:cs typeface="+mj-cs"/>
              </a:rPr>
              <a:t>he highest number of net migration and northern territory had the lowest number of net migration between June 2013-Dec 2021.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Hobart had the largest increase in housing price and Darwin is the only capital city that had the decrease in housing price between June 2013-Dec 2021. 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Limitation: 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The study is based on the data available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The outliers are not removed given the number of the observations being small; the results need to be interpreted accordingly. </a:t>
            </a: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1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6DCF8-21F5-D667-C057-5FDCE84B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811B-A54D-F17F-9CDF-F0FFFB08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pPr algn="ctr"/>
            <a:r>
              <a:rPr lang="en-AU" dirty="0"/>
              <a:t>Structure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38E5-9676-248F-2673-E9F04582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Introduction: questions, sample and data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Data preparation/</a:t>
            </a:r>
            <a:r>
              <a:rPr lang="en-AU" dirty="0" err="1"/>
              <a:t>cleasing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Findings as supported by table(s) and data visualisations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Summary and limitation(s)</a:t>
            </a:r>
          </a:p>
          <a:p>
            <a:pPr marL="0" indent="0">
              <a:buNone/>
            </a:pPr>
            <a:r>
              <a:rPr lang="en-AU" dirty="0"/>
              <a:t>  * the maps may be presented here as highlights and support to the findings?</a:t>
            </a:r>
          </a:p>
        </p:txBody>
      </p:sp>
    </p:spTree>
    <p:extLst>
      <p:ext uri="{BB962C8B-B14F-4D97-AF65-F5344CB8AC3E}">
        <p14:creationId xmlns:p14="http://schemas.microsoft.com/office/powerpoint/2010/main" val="13871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1B66-2566-7135-14FB-94892CEC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32"/>
          </a:xfrm>
        </p:spPr>
        <p:txBody>
          <a:bodyPr/>
          <a:lstStyle/>
          <a:p>
            <a:pPr algn="ctr"/>
            <a:r>
              <a:rPr lang="en-AU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958F-1181-5015-5592-5BD76C69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Based on the migration data, what is the highest and lowest states/territories impacted by the net migration between 2013-2021?</a:t>
            </a:r>
          </a:p>
          <a:p>
            <a:endParaRPr lang="en-US" sz="4400" dirty="0">
              <a:latin typeface="+mj-lt"/>
              <a:ea typeface="+mj-ea"/>
              <a:cs typeface="+mj-cs"/>
            </a:endParaRP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Based on the housing data, what was the highest and lowest states/territories impacted by  housing price between 2013-2021?</a:t>
            </a:r>
          </a:p>
          <a:p>
            <a:endParaRPr lang="en-US" sz="4400" dirty="0">
              <a:latin typeface="+mj-lt"/>
              <a:ea typeface="+mj-ea"/>
              <a:cs typeface="+mj-cs"/>
            </a:endParaRP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Is there a correlation between net overseas migration and housing prices?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17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4D4B-C245-01F9-C54B-160A5998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9"/>
            <a:ext cx="10515600" cy="816694"/>
          </a:xfrm>
        </p:spPr>
        <p:txBody>
          <a:bodyPr/>
          <a:lstStyle/>
          <a:p>
            <a:pPr algn="ctr"/>
            <a:r>
              <a:rPr lang="en-AU" dirty="0"/>
              <a:t>Prepare Data and Data </a:t>
            </a:r>
            <a:r>
              <a:rPr lang="en-AU" dirty="0" err="1"/>
              <a:t>Cleasing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3E57-86A4-0283-F99B-0679397D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4848495"/>
          </a:xfrm>
        </p:spPr>
        <p:txBody>
          <a:bodyPr/>
          <a:lstStyle/>
          <a:p>
            <a:r>
              <a:rPr lang="en-AU" dirty="0"/>
              <a:t>Data sources:</a:t>
            </a:r>
          </a:p>
          <a:p>
            <a:pPr lvl="1"/>
            <a:r>
              <a:rPr lang="en-AU" dirty="0"/>
              <a:t>Australian Bureau of Statistics[</a:t>
            </a:r>
            <a:r>
              <a:rPr lang="en-US" dirty="0">
                <a:hlinkClick r:id="rId2"/>
              </a:rPr>
              <a:t>Australian Bureau of Statistics (abs.gov.au)</a:t>
            </a:r>
            <a:r>
              <a:rPr lang="en-AU" dirty="0"/>
              <a:t>]</a:t>
            </a:r>
          </a:p>
          <a:p>
            <a:r>
              <a:rPr lang="en-AU" dirty="0"/>
              <a:t>Data period: Jun 2013 – Dec 2021 </a:t>
            </a:r>
          </a:p>
          <a:p>
            <a:r>
              <a:rPr lang="en-AU" dirty="0"/>
              <a:t>Data </a:t>
            </a:r>
            <a:r>
              <a:rPr lang="en-AU" dirty="0" err="1"/>
              <a:t>Cleasing</a:t>
            </a:r>
            <a:r>
              <a:rPr lang="en-AU" dirty="0"/>
              <a:t>: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237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2B7-2432-C904-E6F2-1A88EB6B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AU" dirty="0"/>
              <a:t>Distribution of final data for analyses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18848-0768-D277-1BEB-2B0D77AC8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09283"/>
              </p:ext>
            </p:extLst>
          </p:nvPr>
        </p:nvGraphicFramePr>
        <p:xfrm>
          <a:off x="838200" y="1500996"/>
          <a:ext cx="10515600" cy="472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467930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0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54932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19692183"/>
                    </a:ext>
                  </a:extLst>
                </a:gridCol>
              </a:tblGrid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State/territory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 of Quarters</a:t>
                      </a:r>
                    </a:p>
                    <a:p>
                      <a:pPr algn="ctr"/>
                      <a:r>
                        <a:rPr lang="en-AU" dirty="0"/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Capital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 of Quarters</a:t>
                      </a:r>
                    </a:p>
                    <a:p>
                      <a:pPr algn="ctr"/>
                      <a:r>
                        <a:rPr lang="en-AU" dirty="0"/>
                        <a:t>Housing price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74443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57078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331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QLD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Brisbane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2595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35856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Adelaide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29624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Hobart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6884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Darwin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07289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Canberra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2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672F-2601-D766-2AA5-266B302A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34" y="149464"/>
            <a:ext cx="10515600" cy="833947"/>
          </a:xfrm>
        </p:spPr>
        <p:txBody>
          <a:bodyPr/>
          <a:lstStyle/>
          <a:p>
            <a:pPr algn="ctr"/>
            <a:r>
              <a:rPr lang="en-AU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2022-3626-956C-2EA8-A8E72ABD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983411"/>
            <a:ext cx="11205714" cy="5486399"/>
          </a:xfrm>
        </p:spPr>
        <p:txBody>
          <a:bodyPr/>
          <a:lstStyle/>
          <a:p>
            <a:r>
              <a:rPr lang="en-AU" dirty="0"/>
              <a:t>Q1: </a:t>
            </a:r>
            <a:r>
              <a:rPr lang="en-US" sz="2800" dirty="0">
                <a:latin typeface="+mj-lt"/>
                <a:ea typeface="+mj-ea"/>
                <a:cs typeface="+mj-cs"/>
              </a:rPr>
              <a:t>the highest and lowest states/territories impacted by the net migration between 2013-2021?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B918AB-A3F5-E55C-7630-BA3F4FF0C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08546"/>
              </p:ext>
            </p:extLst>
          </p:nvPr>
        </p:nvGraphicFramePr>
        <p:xfrm>
          <a:off x="667800" y="1922422"/>
          <a:ext cx="10090979" cy="4382028"/>
        </p:xfrm>
        <a:graphic>
          <a:graphicData uri="http://schemas.openxmlformats.org/drawingml/2006/table">
            <a:tbl>
              <a:tblPr/>
              <a:tblGrid>
                <a:gridCol w="1158342">
                  <a:extLst>
                    <a:ext uri="{9D8B030D-6E8A-4147-A177-3AD203B41FA5}">
                      <a16:colId xmlns:a16="http://schemas.microsoft.com/office/drawing/2014/main" val="3719232316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4155782340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3112655426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644924786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586744693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741852482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372260733"/>
                    </a:ext>
                  </a:extLst>
                </a:gridCol>
                <a:gridCol w="824243">
                  <a:extLst>
                    <a:ext uri="{9D8B030D-6E8A-4147-A177-3AD203B41FA5}">
                      <a16:colId xmlns:a16="http://schemas.microsoft.com/office/drawing/2014/main" val="2466704175"/>
                    </a:ext>
                  </a:extLst>
                </a:gridCol>
                <a:gridCol w="1158342">
                  <a:extLst>
                    <a:ext uri="{9D8B030D-6E8A-4147-A177-3AD203B41FA5}">
                      <a16:colId xmlns:a16="http://schemas.microsoft.com/office/drawing/2014/main" val="739097557"/>
                    </a:ext>
                  </a:extLst>
                </a:gridCol>
              </a:tblGrid>
              <a:tr h="1340929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States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Average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Median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Variance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Standard Deviation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Max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Min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Net Migration (2013-2021) ('000)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39078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NSW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67.32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72.84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1058.30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32.53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105.50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-15.38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  <a:highlight>
                            <a:srgbClr val="00FF00"/>
                          </a:highlight>
                        </a:rPr>
                        <a:t>2356.35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76491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VIC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57.03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64.19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1709.32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41.34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91.29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-52.99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1996.02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62804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QLD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23.50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27.74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206.33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14.36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41.83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-15.19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822.49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17008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WA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14.88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13.44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103.75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10.19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42.14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-5.43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520.77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80102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SA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10.72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11.99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26.40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5.14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18.03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-3.26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375.28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00789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TAS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2.08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1.82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1.10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1.05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4.00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-0.32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72.65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70798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1.33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1.14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1.10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1.05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4.35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-0.50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  <a:highlight>
                            <a:srgbClr val="FFFF00"/>
                          </a:highlight>
                        </a:rPr>
                        <a:t>46.45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96918"/>
                  </a:ext>
                </a:extLst>
              </a:tr>
              <a:tr h="33469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ACT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2.51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3.21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4.30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2.07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4.60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-3.15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87.75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9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4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C884DC-2DC4-6C32-48B1-BB91CA9F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5" y="172529"/>
            <a:ext cx="11757803" cy="65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2FD0D-AF44-363E-6A2D-E0E26218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EA1D-B2F9-684A-8CEB-66715A62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509"/>
            <a:ext cx="10515600" cy="739056"/>
          </a:xfrm>
        </p:spPr>
        <p:txBody>
          <a:bodyPr/>
          <a:lstStyle/>
          <a:p>
            <a:pPr algn="ctr"/>
            <a:r>
              <a:rPr lang="en-AU" b="1" dirty="0"/>
              <a:t>Key findings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C6FB-58A4-711D-F0F4-D3A36685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6" y="1147313"/>
            <a:ext cx="11162580" cy="5399177"/>
          </a:xfrm>
        </p:spPr>
        <p:txBody>
          <a:bodyPr/>
          <a:lstStyle/>
          <a:p>
            <a:r>
              <a:rPr lang="en-AU" dirty="0"/>
              <a:t>Q2: </a:t>
            </a:r>
            <a:r>
              <a:rPr lang="en-US" sz="2800" dirty="0">
                <a:latin typeface="+mj-lt"/>
                <a:ea typeface="+mj-ea"/>
                <a:cs typeface="+mj-cs"/>
              </a:rPr>
              <a:t>the highest and lowest states/territories impacted by  housing price between 2013-2021, as reflected in the housing price for the capital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citie</a:t>
            </a:r>
            <a:r>
              <a:rPr lang="en-US" sz="2800" dirty="0">
                <a:latin typeface="+mj-lt"/>
                <a:ea typeface="+mj-ea"/>
                <a:cs typeface="+mj-cs"/>
              </a:rPr>
              <a:t>?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3C0D1-6470-33DE-AAC4-AC93AA7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9910"/>
              </p:ext>
            </p:extLst>
          </p:nvPr>
        </p:nvGraphicFramePr>
        <p:xfrm>
          <a:off x="1194276" y="2474822"/>
          <a:ext cx="9803448" cy="3840480"/>
        </p:xfrm>
        <a:graphic>
          <a:graphicData uri="http://schemas.openxmlformats.org/drawingml/2006/table">
            <a:tbl>
              <a:tblPr/>
              <a:tblGrid>
                <a:gridCol w="351155">
                  <a:extLst>
                    <a:ext uri="{9D8B030D-6E8A-4147-A177-3AD203B41FA5}">
                      <a16:colId xmlns:a16="http://schemas.microsoft.com/office/drawing/2014/main" val="1222004711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39843488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07239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464074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960156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92399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471791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430027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29524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Total Variation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51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Sydney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158.91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160.5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622.74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24.95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218.7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108.7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101.20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22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Melbourne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138.89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142.9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434.45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185.7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102.7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5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Brisbane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121.75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146.15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12.09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164.9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59.79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97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Perth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107.69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106.6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35.20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98.5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1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Adelaide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117.82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118.7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140.69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11.86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156.3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100.9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54.91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107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Hobart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133.72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864.63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29.40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211.1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  <a:highlight>
                            <a:srgbClr val="00FF00"/>
                          </a:highlight>
                        </a:rPr>
                        <a:t>111.10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35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Darwin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94.07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114.7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86.9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  <a:highlight>
                            <a:srgbClr val="FFFF00"/>
                          </a:highlight>
                        </a:rPr>
                        <a:t>-8.92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66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Canberra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121.25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295.36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17.19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173.5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71.78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4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89A7C6F-2BBF-2004-C369-3F5172A9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9" y="974784"/>
            <a:ext cx="11059064" cy="538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6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564</Words>
  <Application>Microsoft Office PowerPoint</Application>
  <PresentationFormat>Widescreen</PresentationFormat>
  <Paragraphs>253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Project 1 Group 2</vt:lpstr>
      <vt:lpstr>Structure of the presentation</vt:lpstr>
      <vt:lpstr>Questions</vt:lpstr>
      <vt:lpstr>Prepare Data and Data Cleasing</vt:lpstr>
      <vt:lpstr>Distribution of final data for analyses</vt:lpstr>
      <vt:lpstr>Key findings</vt:lpstr>
      <vt:lpstr>PowerPoint Presentation</vt:lpstr>
      <vt:lpstr>Key findings (cont.)</vt:lpstr>
      <vt:lpstr>PowerPoint Presentation</vt:lpstr>
      <vt:lpstr>Key findings (cont.)</vt:lpstr>
      <vt:lpstr> Summary and limitation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Group 2</dc:title>
  <dc:creator>Alicia Jiang</dc:creator>
  <cp:lastModifiedBy>Alicia Jiang</cp:lastModifiedBy>
  <cp:revision>10</cp:revision>
  <dcterms:created xsi:type="dcterms:W3CDTF">2024-02-04T23:27:09Z</dcterms:created>
  <dcterms:modified xsi:type="dcterms:W3CDTF">2024-02-08T04:09:01Z</dcterms:modified>
</cp:coreProperties>
</file>