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ord Liu" initials="SL" lastIdx="2" clrIdx="0">
    <p:extLst>
      <p:ext uri="{19B8F6BF-5375-455C-9EA6-DF929625EA0E}">
        <p15:presenceInfo xmlns:p15="http://schemas.microsoft.com/office/powerpoint/2012/main" userId="S-1-5-21-266749940-1637964444-929701000-2277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5900" autoAdjust="0"/>
  </p:normalViewPr>
  <p:slideViewPr>
    <p:cSldViewPr>
      <p:cViewPr varScale="1">
        <p:scale>
          <a:sx n="64" d="100"/>
          <a:sy n="64" d="100"/>
        </p:scale>
        <p:origin x="1332" y="60"/>
      </p:cViewPr>
      <p:guideLst>
        <p:guide orient="horz" pos="2160"/>
        <p:guide pos="2880"/>
      </p:guideLst>
    </p:cSldViewPr>
  </p:slideViewPr>
  <p:outlineViewPr>
    <p:cViewPr>
      <p:scale>
        <a:sx n="33" d="100"/>
        <a:sy n="33" d="100"/>
      </p:scale>
      <p:origin x="0" y="4689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9A8BE9-05B0-44BA-90F4-872A702C1444}" type="datetimeFigureOut">
              <a:rPr lang="zh-CN" altLang="en-US" smtClean="0"/>
              <a:pPr/>
              <a:t>2016/10/18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7DF45A-0DD2-46C4-98DB-19BA44D8FC4A}" type="slidenum">
              <a:rPr lang="zh-CN" altLang="en-US" smtClean="0"/>
              <a:pPr/>
              <a:t>‹#›</a:t>
            </a:fld>
            <a:endParaRPr lang="zh-CN" altLang="en-US"/>
          </a:p>
        </p:txBody>
      </p:sp>
    </p:spTree>
    <p:custDataLst>
      <p:tags r:id="rId2"/>
    </p:custDataLst>
    <p:extLst>
      <p:ext uri="{BB962C8B-B14F-4D97-AF65-F5344CB8AC3E}">
        <p14:creationId xmlns:p14="http://schemas.microsoft.com/office/powerpoint/2010/main" val="2655519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2016/10/18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extLst>
      <p:ext uri="{BB962C8B-B14F-4D97-AF65-F5344CB8AC3E}">
        <p14:creationId xmlns:p14="http://schemas.microsoft.com/office/powerpoint/2010/main" val="320392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fld id="{71CF01A8-7E30-4897-8449-A529E46D9CB9}" type="slidenum">
              <a:rPr lang="en-US" altLang="zh-CN" sz="1200" b="0">
                <a:ea typeface="宋体" panose="02010600030101010101" pitchFamily="2" charset="-122"/>
              </a:rPr>
              <a:pPr>
                <a:spcBef>
                  <a:spcPct val="0"/>
                </a:spcBef>
                <a:buFontTx/>
                <a:buNone/>
              </a:pPr>
              <a:t>2</a:t>
            </a:fld>
            <a:endParaRPr lang="en-US" altLang="zh-CN" sz="1200" b="0">
              <a:ea typeface="宋体" panose="02010600030101010101" pitchFamily="2" charset="-122"/>
            </a:endParaRPr>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9431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fld id="{DD25AEF8-D2AF-4C38-9AA5-63A68685797E}" type="slidenum">
              <a:rPr lang="en-US" altLang="zh-CN" sz="1200" b="0">
                <a:ea typeface="宋体" panose="02010600030101010101" pitchFamily="2" charset="-122"/>
              </a:rPr>
              <a:pPr>
                <a:spcBef>
                  <a:spcPct val="0"/>
                </a:spcBef>
                <a:buFontTx/>
                <a:buNone/>
              </a:pPr>
              <a:t>21</a:t>
            </a:fld>
            <a:endParaRPr lang="en-US" altLang="zh-CN" sz="1200" b="0">
              <a:ea typeface="宋体" panose="02010600030101010101" pitchFamily="2" charset="-122"/>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7167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fld id="{816C6F22-5BF8-43B9-BB3F-EDB656A70D54}" type="slidenum">
              <a:rPr lang="en-US" altLang="zh-CN" sz="1200" b="0">
                <a:ea typeface="宋体" panose="02010600030101010101" pitchFamily="2" charset="-122"/>
              </a:rPr>
              <a:pPr>
                <a:spcBef>
                  <a:spcPct val="0"/>
                </a:spcBef>
                <a:buFontTx/>
                <a:buNone/>
              </a:pPr>
              <a:t>35</a:t>
            </a:fld>
            <a:endParaRPr lang="en-US" altLang="zh-CN" sz="1200" b="0">
              <a:ea typeface="宋体" panose="02010600030101010101" pitchFamily="2" charset="-122"/>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48072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1" y="7143"/>
            <a:ext cx="9143959" cy="6843712"/>
          </a:xfrm>
          <a:prstGeom prst="rect">
            <a:avLst/>
          </a:prstGeom>
        </p:spPr>
      </p:pic>
      <p:sp>
        <p:nvSpPr>
          <p:cNvPr id="2" name="Title 1"/>
          <p:cNvSpPr>
            <a:spLocks noGrp="1"/>
          </p:cNvSpPr>
          <p:nvPr>
            <p:ph type="ctrTitle"/>
          </p:nvPr>
        </p:nvSpPr>
        <p:spPr>
          <a:xfrm>
            <a:off x="72281" y="55074"/>
            <a:ext cx="8552223" cy="1290820"/>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127" y="5956300"/>
            <a:ext cx="7146273" cy="546100"/>
          </a:xfrm>
        </p:spPr>
        <p:txBody>
          <a:bodyPr>
            <a:noAutofit/>
          </a:bodyPr>
          <a:lstStyle>
            <a:lvl1pPr marL="0" marR="0" indent="0" algn="l" defTabSz="914378" rtl="0" eaLnBrk="1" fontAlgn="auto" latinLnBrk="0" hangingPunct="1">
              <a:lnSpc>
                <a:spcPct val="100000"/>
              </a:lnSpc>
              <a:spcBef>
                <a:spcPts val="0"/>
              </a:spcBef>
              <a:spcAft>
                <a:spcPts val="0"/>
              </a:spcAft>
              <a:buClr>
                <a:schemeClr val="accent1"/>
              </a:buClr>
              <a:buSzTx/>
              <a:buFont typeface="Arial" pitchFamily="34" charset="0"/>
              <a:buNone/>
              <a:tabLst/>
              <a:defRPr sz="1400" baseline="0">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pPr>
              <a:defRPr/>
            </a:pPr>
            <a:r>
              <a:rPr lang="en-US" b="0" dirty="0" smtClean="0">
                <a:solidFill>
                  <a:srgbClr val="FFFFCC"/>
                </a:solidFill>
              </a:rPr>
              <a:t>Ver. No.: 1.0       Copyright © 2015, Infosys Technologies Ltd</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6" y="6081057"/>
            <a:ext cx="1129132" cy="555841"/>
          </a:xfrm>
          <a:prstGeom prst="rect">
            <a:avLst/>
          </a:prstGeom>
        </p:spPr>
      </p:pic>
      <p:sp>
        <p:nvSpPr>
          <p:cNvPr id="7" name="Text Box 21"/>
          <p:cNvSpPr txBox="1">
            <a:spLocks noChangeArrowheads="1"/>
          </p:cNvSpPr>
          <p:nvPr userDrawn="1"/>
        </p:nvSpPr>
        <p:spPr bwMode="auto">
          <a:xfrm>
            <a:off x="85127" y="7143"/>
            <a:ext cx="4764881" cy="484748"/>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200" dirty="0">
                <a:solidFill>
                  <a:srgbClr val="FF9900"/>
                </a:solidFill>
              </a:rPr>
              <a:t>Education and Research</a:t>
            </a:r>
            <a:r>
              <a:rPr lang="en-US" sz="1200" dirty="0">
                <a:solidFill>
                  <a:srgbClr val="66CCFF"/>
                </a:solidFill>
              </a:rPr>
              <a:t> </a:t>
            </a:r>
          </a:p>
          <a:p>
            <a:pPr algn="l" eaLnBrk="1" hangingPunct="1">
              <a:spcBef>
                <a:spcPct val="0"/>
              </a:spcBef>
              <a:buClrTx/>
              <a:buSzTx/>
              <a:buFontTx/>
              <a:buNone/>
              <a:defRPr/>
            </a:pPr>
            <a:r>
              <a:rPr lang="en-US" sz="1350" b="0" i="1" dirty="0">
                <a:solidFill>
                  <a:srgbClr val="FFFF66"/>
                </a:solidFill>
              </a:rPr>
              <a:t>We enable you to leverage knowledge anytime, anywhere!</a:t>
            </a:r>
          </a:p>
        </p:txBody>
      </p:sp>
    </p:spTree>
    <p:extLst>
      <p:ext uri="{BB962C8B-B14F-4D97-AF65-F5344CB8AC3E}">
        <p14:creationId xmlns:p14="http://schemas.microsoft.com/office/powerpoint/2010/main" val="26982707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2"/>
            <a:ext cx="8684638" cy="708469"/>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6424172"/>
            <a:ext cx="2133600" cy="365125"/>
          </a:xfrm>
          <a:prstGeom prst="rect">
            <a:avLst/>
          </a:prstGeom>
        </p:spPr>
        <p:txBody>
          <a:bodyPr/>
          <a:lstStyle/>
          <a:p>
            <a:fld id="{55F49C79-A2E7-49B7-BAD2-CDA14EE16AD4}" type="datetime1">
              <a:rPr lang="en-US" smtClean="0"/>
              <a:pPr/>
              <a:t>10/18/2016</a:t>
            </a:fld>
            <a:endParaRPr lang="en-US" dirty="0"/>
          </a:p>
        </p:txBody>
      </p:sp>
      <p:sp>
        <p:nvSpPr>
          <p:cNvPr id="5" name="Footer Placeholder 4"/>
          <p:cNvSpPr>
            <a:spLocks noGrp="1"/>
          </p:cNvSpPr>
          <p:nvPr>
            <p:ph type="ftr" sz="quarter" idx="11"/>
          </p:nvPr>
        </p:nvSpPr>
        <p:spPr>
          <a:xfrm>
            <a:off x="5562602" y="52654"/>
            <a:ext cx="2667065" cy="2420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52654"/>
            <a:ext cx="185195" cy="242054"/>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56564462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29068970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2759991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60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40614170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56613031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53461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80975" y="-201613"/>
            <a:ext cx="7993063" cy="1109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smtClean="0"/>
            </a:lvl1pPr>
          </a:lstStyle>
          <a:p>
            <a:pPr>
              <a:defRPr/>
            </a:pPr>
            <a:endParaRPr lang="en-US" altLang="zh-CN"/>
          </a:p>
        </p:txBody>
      </p:sp>
      <p:sp>
        <p:nvSpPr>
          <p:cNvPr id="7" name="Footer Placeholder 6"/>
          <p:cNvSpPr>
            <a:spLocks noGrp="1"/>
          </p:cNvSpPr>
          <p:nvPr>
            <p:ph type="ftr" sz="quarter" idx="11"/>
          </p:nvPr>
        </p:nvSpPr>
        <p:spPr/>
        <p:txBody>
          <a:bodyPr/>
          <a:lstStyle>
            <a:lvl1pPr>
              <a:defRPr smtClean="0"/>
            </a:lvl1pPr>
          </a:lstStyle>
          <a:p>
            <a:pPr>
              <a:defRPr/>
            </a:pPr>
            <a:endParaRPr lang="en-US" altLang="zh-CN"/>
          </a:p>
        </p:txBody>
      </p:sp>
      <p:sp>
        <p:nvSpPr>
          <p:cNvPr id="8" name="Slide Number Placeholder 7"/>
          <p:cNvSpPr>
            <a:spLocks noGrp="1"/>
          </p:cNvSpPr>
          <p:nvPr>
            <p:ph type="sldNum" sz="quarter" idx="12"/>
          </p:nvPr>
        </p:nvSpPr>
        <p:spPr/>
        <p:txBody>
          <a:bodyPr/>
          <a:lstStyle>
            <a:lvl1pPr>
              <a:defRPr smtClean="0"/>
            </a:lvl1pPr>
          </a:lstStyle>
          <a:p>
            <a:pPr>
              <a:defRPr/>
            </a:pPr>
            <a:endParaRPr lang="en-US" altLang="en-US"/>
          </a:p>
        </p:txBody>
      </p:sp>
    </p:spTree>
    <p:extLst>
      <p:ext uri="{BB962C8B-B14F-4D97-AF65-F5344CB8AC3E}">
        <p14:creationId xmlns:p14="http://schemas.microsoft.com/office/powerpoint/2010/main" val="1338539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0975" y="-201613"/>
            <a:ext cx="7993063" cy="1109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endParaRPr lang="en-US" altLang="zh-CN"/>
          </a:p>
        </p:txBody>
      </p:sp>
      <p:sp>
        <p:nvSpPr>
          <p:cNvPr id="6" name="Footer Placeholder 5"/>
          <p:cNvSpPr>
            <a:spLocks noGrp="1"/>
          </p:cNvSpPr>
          <p:nvPr>
            <p:ph type="ftr" sz="quarter" idx="11"/>
          </p:nvPr>
        </p:nvSpPr>
        <p:spPr/>
        <p:txBody>
          <a:bodyPr/>
          <a:lstStyle>
            <a:lvl1pPr>
              <a:defRPr smtClean="0"/>
            </a:lvl1pPr>
          </a:lstStyle>
          <a:p>
            <a:pPr>
              <a:defRPr/>
            </a:pPr>
            <a:endParaRPr lang="en-US" altLang="zh-CN"/>
          </a:p>
        </p:txBody>
      </p:sp>
      <p:sp>
        <p:nvSpPr>
          <p:cNvPr id="7" name="Slide Number Placeholder 6"/>
          <p:cNvSpPr>
            <a:spLocks noGrp="1"/>
          </p:cNvSpPr>
          <p:nvPr>
            <p:ph type="sldNum" sz="quarter" idx="12"/>
          </p:nvPr>
        </p:nvSpPr>
        <p:spPr/>
        <p:txBody>
          <a:bodyPr/>
          <a:lstStyle>
            <a:lvl1pPr>
              <a:defRPr smtClean="0"/>
            </a:lvl1pPr>
          </a:lstStyle>
          <a:p>
            <a:pPr>
              <a:defRPr/>
            </a:pPr>
            <a:endParaRPr lang="en-US" altLang="en-US"/>
          </a:p>
        </p:txBody>
      </p:sp>
    </p:spTree>
    <p:extLst>
      <p:ext uri="{BB962C8B-B14F-4D97-AF65-F5344CB8AC3E}">
        <p14:creationId xmlns:p14="http://schemas.microsoft.com/office/powerpoint/2010/main" val="290858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10/18/2016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5626926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42553129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0731490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7221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8"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8471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9" y="1119266"/>
            <a:ext cx="4268788"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19266"/>
            <a:ext cx="4271961"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81567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90487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02334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0" cstate="print">
            <a:extLst>
              <a:ext uri="{28A0092B-C50C-407E-A947-70E740481C1C}">
                <a14:useLocalDpi xmlns:a14="http://schemas.microsoft.com/office/drawing/2010/main" val="0"/>
              </a:ext>
            </a:extLst>
          </a:blip>
          <a:srcRect t="91913"/>
          <a:stretch/>
        </p:blipFill>
        <p:spPr>
          <a:xfrm>
            <a:off x="2" y="6248400"/>
            <a:ext cx="9143999" cy="609600"/>
          </a:xfrm>
          <a:prstGeom prst="rect">
            <a:avLst/>
          </a:prstGeom>
        </p:spPr>
      </p:pic>
      <p:sp>
        <p:nvSpPr>
          <p:cNvPr id="2" name="Title Placeholder 1"/>
          <p:cNvSpPr>
            <a:spLocks noGrp="1"/>
          </p:cNvSpPr>
          <p:nvPr>
            <p:ph type="title"/>
          </p:nvPr>
        </p:nvSpPr>
        <p:spPr>
          <a:xfrm>
            <a:off x="232350" y="194692"/>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7"/>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6424172"/>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10/18/2016</a:t>
            </a:fld>
            <a:endParaRPr lang="en-US" dirty="0"/>
          </a:p>
        </p:txBody>
      </p:sp>
      <p:sp>
        <p:nvSpPr>
          <p:cNvPr id="5" name="Footer Placeholder 4"/>
          <p:cNvSpPr>
            <a:spLocks noGrp="1"/>
          </p:cNvSpPr>
          <p:nvPr>
            <p:ph type="ftr" sz="quarter" idx="3"/>
          </p:nvPr>
        </p:nvSpPr>
        <p:spPr>
          <a:xfrm>
            <a:off x="5562602" y="7827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9"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4" y="2"/>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userDrawn="1"/>
        </p:nvCxnSpPr>
        <p:spPr>
          <a:xfrm>
            <a:off x="8404196"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8047625" y="6382534"/>
            <a:ext cx="849227" cy="418052"/>
          </a:xfrm>
          <a:prstGeom prst="rect">
            <a:avLst/>
          </a:prstGeom>
        </p:spPr>
      </p:pic>
      <p:sp>
        <p:nvSpPr>
          <p:cNvPr id="13" name="Subtitle 2"/>
          <p:cNvSpPr txBox="1">
            <a:spLocks/>
          </p:cNvSpPr>
          <p:nvPr userDrawn="1"/>
        </p:nvSpPr>
        <p:spPr>
          <a:xfrm>
            <a:off x="232350" y="6364729"/>
            <a:ext cx="7146273" cy="433829"/>
          </a:xfrm>
          <a:prstGeom prst="rect">
            <a:avLst/>
          </a:prstGeom>
        </p:spPr>
        <p:txBody>
          <a:bodyPr>
            <a:noAutofit/>
          </a:bodyPr>
          <a:lstStyle>
            <a:lvl1pPr marL="0" marR="0" indent="0" algn="l" defTabSz="1219170" rtl="0" eaLnBrk="1" fontAlgn="auto" latinLnBrk="0" hangingPunct="1">
              <a:lnSpc>
                <a:spcPct val="100000"/>
              </a:lnSpc>
              <a:spcBef>
                <a:spcPts val="0"/>
              </a:spcBef>
              <a:spcAft>
                <a:spcPts val="0"/>
              </a:spcAft>
              <a:buClr>
                <a:schemeClr val="accent1"/>
              </a:buClr>
              <a:buSzTx/>
              <a:buFont typeface="Arial" pitchFamily="34" charset="0"/>
              <a:buNone/>
              <a:tabLst/>
              <a:defRPr sz="1867" kern="1200" baseline="0">
                <a:solidFill>
                  <a:schemeClr val="bg1"/>
                </a:solidFill>
                <a:latin typeface="Arial" pitchFamily="34" charset="0"/>
                <a:ea typeface="+mn-ea"/>
                <a:cs typeface="Arial" pitchFamily="34" charset="0"/>
              </a:defRPr>
            </a:lvl1pPr>
            <a:lvl2pPr marL="609585" indent="0" algn="ctr" defTabSz="1219170" rtl="0" eaLnBrk="1" latinLnBrk="0" hangingPunct="1">
              <a:lnSpc>
                <a:spcPct val="110000"/>
              </a:lnSpc>
              <a:spcBef>
                <a:spcPts val="800"/>
              </a:spcBef>
              <a:spcAft>
                <a:spcPts val="800"/>
              </a:spcAft>
              <a:buClr>
                <a:schemeClr val="accent1"/>
              </a:buClr>
              <a:buFont typeface="Arial" pitchFamily="34" charset="0"/>
              <a:buNone/>
              <a:defRPr sz="2133" kern="1200">
                <a:solidFill>
                  <a:schemeClr val="tx1">
                    <a:tint val="75000"/>
                  </a:schemeClr>
                </a:solidFill>
                <a:latin typeface="Arial" pitchFamily="34" charset="0"/>
                <a:ea typeface="+mn-ea"/>
                <a:cs typeface="Arial" pitchFamily="34" charset="0"/>
              </a:defRPr>
            </a:lvl2pPr>
            <a:lvl3pPr marL="1219170" indent="0" algn="ctr" defTabSz="1219170" rtl="0" eaLnBrk="1" latinLnBrk="0" hangingPunct="1">
              <a:lnSpc>
                <a:spcPct val="110000"/>
              </a:lnSpc>
              <a:spcBef>
                <a:spcPts val="800"/>
              </a:spcBef>
              <a:spcAft>
                <a:spcPts val="800"/>
              </a:spcAft>
              <a:buClr>
                <a:schemeClr val="accent1"/>
              </a:buClr>
              <a:buFont typeface="Arial" pitchFamily="34" charset="0"/>
              <a:buNone/>
              <a:defRPr sz="1867" kern="1200">
                <a:solidFill>
                  <a:schemeClr val="tx1">
                    <a:tint val="75000"/>
                  </a:schemeClr>
                </a:solidFill>
                <a:latin typeface="Arial" pitchFamily="34" charset="0"/>
                <a:ea typeface="+mn-ea"/>
                <a:cs typeface="Arial" pitchFamily="34" charset="0"/>
              </a:defRPr>
            </a:lvl3pPr>
            <a:lvl4pPr marL="1828754"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4pPr>
            <a:lvl5pPr marL="2438339"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defRPr/>
            </a:pPr>
            <a:r>
              <a:rPr lang="en-US" sz="1400" smtClean="0">
                <a:solidFill>
                  <a:srgbClr val="FFFFCC"/>
                </a:solidFill>
              </a:rPr>
              <a:t>Copyright © 2015, Infosys Technologies Ltd</a:t>
            </a:r>
            <a:endParaRPr lang="en-US" sz="1400" dirty="0"/>
          </a:p>
        </p:txBody>
      </p:sp>
    </p:spTree>
    <p:extLst>
      <p:ext uri="{BB962C8B-B14F-4D97-AF65-F5344CB8AC3E}">
        <p14:creationId xmlns:p14="http://schemas.microsoft.com/office/powerpoint/2010/main" val="185755757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84" r:id="rId10"/>
    <p:sldLayoutId id="2147483685" r:id="rId11"/>
    <p:sldLayoutId id="2147483686" r:id="rId12"/>
    <p:sldLayoutId id="2147483687" r:id="rId13"/>
    <p:sldLayoutId id="2147483676" r:id="rId14"/>
    <p:sldLayoutId id="2147483677" r:id="rId15"/>
    <p:sldLayoutId id="2147483678" r:id="rId16"/>
    <p:sldLayoutId id="2147483698" r:id="rId17"/>
    <p:sldLayoutId id="2147483699" r:id="rId18"/>
  </p:sldLayoutIdLst>
  <p:timing>
    <p:tnLst>
      <p:par>
        <p:cTn id="1" dur="indefinite" restart="never" nodeType="tmRoot"/>
      </p:par>
    </p:tnLst>
  </p:timing>
  <p:hf hdr="0" dt="0"/>
  <p:txStyles>
    <p:titleStyle>
      <a:lvl1pPr algn="l" defTabSz="914378"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0" indent="-231770" algn="l" defTabSz="914378"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189" indent="-225419" algn="l" defTabSz="914378"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58" indent="-231770" algn="l" defTabSz="914378"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378"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11"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35838;&#22530;&#26696;&#20363;/1&#12289;HTML&#25991;&#20214;&#30340;&#22522;&#26412;&#32467;&#26500;/create_page.txt"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35838;&#22530;&#26696;&#20363;/1&#12289;HTML&#25991;&#20214;&#30340;&#22522;&#26412;&#32467;&#26500;/html_bas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35838;&#22530;&#26696;&#20363;/2&#12289;&#25991;&#26412;&#30456;&#20851;&#26631;&#31614;/Hn.html"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35838;&#22530;&#26696;&#20363;/2&#12289;&#25991;&#26412;&#30456;&#20851;&#26631;&#31614;/text_fontsize.html"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35838;&#22530;&#26696;&#20363;/2&#12289;&#25991;&#26412;&#30456;&#20851;&#26631;&#31614;/text_P_BR.htm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35838;&#22530;&#26696;&#20363;/3&#12289;&#22270;&#20687;&#26631;&#31614;/image_alt.html"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35838;&#22530;&#26696;&#20363;/3&#12289;&#22270;&#20687;&#26631;&#31614;/image_align.htm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35838;&#22530;&#26696;&#20363;/&#23567;&#32467;1/xiaojie1_pre.htm" TargetMode="External"/><Relationship Id="rId4" Type="http://schemas.openxmlformats.org/officeDocument/2006/relationships/hyperlink" Target="&#35838;&#22530;&#26696;&#20363;/&#23567;&#32467;1/xiaojie1.ht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35838;&#22530;&#26696;&#20363;/4&#12289;&#25991;&#23383;&#24067;&#23616;/HR.html" TargetMode="External"/><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35838;&#22530;&#26696;&#20363;/4&#12289;&#25991;&#23383;&#24067;&#23616;/UL_OL.html" TargetMode="Externa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35838;&#22530;&#26696;&#20363;/4&#12289;&#25991;&#23383;&#24067;&#23616;/PRE.htm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35838;&#22530;&#26696;&#20363;/5&#12289;&#39029;&#38754;&#38142;&#25509;A&#26631;&#31614;/Link_others.html" TargetMode="Externa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35838;&#22530;&#26696;&#20363;/5&#12289;&#39029;&#38754;&#38142;&#25509;A&#26631;&#31614;/use_link.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35838;&#22530;&#26696;&#20363;/5&#12289;&#39029;&#38754;&#38142;&#25509;A&#26631;&#31614;/use_link.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35838;&#22530;&#26696;&#20363;/5&#12289;&#39029;&#38754;&#38142;&#25509;A&#26631;&#31614;/use_link.html" TargetMode="Externa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mailto:taobaoWebMater@taobao.com" TargetMode="Externa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35838;&#22530;&#26696;&#20363;/6&#12289;&#28378;&#21160;MARQUEE&#26631;&#31614;/marquee_application.htm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35838;&#22530;&#26696;&#20363;/&#23567;&#32467;2/xiaojie2.html" TargetMode="External"/><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35838;&#22530;&#26696;&#20363;/&#36143;&#31359;&#26696;&#20363;/taobaoWeb/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35838;&#22530;&#26696;&#20363;/&#26412;&#31456;&#20219;&#21153;&#29992;&#20363;/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35838;&#22530;&#26696;&#20363;/1&#12289;HTML&#25991;&#20214;&#30340;&#22522;&#26412;&#32467;&#26500;/my_firstP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r>
              <a:rPr lang="zh-CN" altLang="en-US" dirty="0" smtClean="0"/>
              <a:t>应用开发</a:t>
            </a:r>
            <a:endParaRPr lang="zh-CN" altLang="en-US" dirty="0"/>
          </a:p>
        </p:txBody>
      </p:sp>
      <p:sp>
        <p:nvSpPr>
          <p:cNvPr id="3" name="副标题 2"/>
          <p:cNvSpPr>
            <a:spLocks noGrp="1"/>
          </p:cNvSpPr>
          <p:nvPr>
            <p:ph type="subTitle" idx="1"/>
          </p:nvPr>
        </p:nvSpPr>
        <p:spPr>
          <a:xfrm>
            <a:off x="1500166" y="4214818"/>
            <a:ext cx="6400800" cy="1752600"/>
          </a:xfrm>
        </p:spPr>
        <p:txBody>
          <a:bodyPr/>
          <a:lstStyle/>
          <a:p>
            <a:r>
              <a:rPr lang="zh-CN" altLang="en-US" dirty="0" smtClean="0"/>
              <a:t>第</a:t>
            </a:r>
            <a:r>
              <a:rPr lang="en-US" altLang="zh-CN" dirty="0" smtClean="0"/>
              <a:t>06</a:t>
            </a:r>
            <a:r>
              <a:rPr lang="zh-CN" altLang="en-US" dirty="0" smtClean="0"/>
              <a:t>章 </a:t>
            </a:r>
            <a:r>
              <a:rPr lang="en-US" altLang="zh-CN" dirty="0" smtClean="0"/>
              <a:t> </a:t>
            </a:r>
            <a:r>
              <a:rPr lang="zh-CN" altLang="en-US" dirty="0" smtClean="0"/>
              <a:t>数据库对象</a:t>
            </a:r>
            <a:endParaRPr lang="zh-CN" altLang="zh-CN" sz="3200" dirty="0" smtClean="0">
              <a:ea typeface="宋体"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使用记事本创建网页</a:t>
            </a:r>
          </a:p>
        </p:txBody>
      </p:sp>
      <p:sp>
        <p:nvSpPr>
          <p:cNvPr id="25603" name="AutoShape 5"/>
          <p:cNvSpPr>
            <a:spLocks noChangeArrowheads="1"/>
          </p:cNvSpPr>
          <p:nvPr/>
        </p:nvSpPr>
        <p:spPr bwMode="auto">
          <a:xfrm>
            <a:off x="1116013" y="4708525"/>
            <a:ext cx="6840537" cy="576263"/>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latin typeface="黑体" panose="02010609060101010101" pitchFamily="49" charset="-122"/>
              </a:rPr>
              <a:t>演示示例</a:t>
            </a:r>
            <a:r>
              <a:rPr lang="en-US" altLang="zh-CN" sz="1800">
                <a:latin typeface="黑体" panose="02010609060101010101" pitchFamily="49" charset="-122"/>
              </a:rPr>
              <a:t>2</a:t>
            </a:r>
            <a:r>
              <a:rPr lang="zh-CN" altLang="en-US" sz="1800">
                <a:latin typeface="黑体" panose="02010609060101010101" pitchFamily="49" charset="-122"/>
              </a:rPr>
              <a:t>：</a:t>
            </a:r>
            <a:r>
              <a:rPr lang="zh-CN" altLang="en-US" sz="1800">
                <a:latin typeface="黑体" panose="02010609060101010101" pitchFamily="49" charset="-122"/>
                <a:hlinkClick r:id="rId2" action="ppaction://hlinkfile"/>
              </a:rPr>
              <a:t>如何在记事本里创建网页 </a:t>
            </a:r>
            <a:endParaRPr lang="zh-CN" altLang="en-US" sz="1800">
              <a:latin typeface="黑体" panose="02010609060101010101" pitchFamily="49" charset="-122"/>
            </a:endParaRPr>
          </a:p>
        </p:txBody>
      </p:sp>
      <p:sp>
        <p:nvSpPr>
          <p:cNvPr id="578569" name="Rectangle 9"/>
          <p:cNvSpPr>
            <a:spLocks noGrp="1" noChangeArrowheads="1"/>
          </p:cNvSpPr>
          <p:nvPr>
            <p:ph type="body" idx="1"/>
          </p:nvPr>
        </p:nvSpPr>
        <p:spPr>
          <a:xfrm>
            <a:off x="1022350" y="1855788"/>
            <a:ext cx="8229600" cy="4525962"/>
          </a:xfrm>
          <a:noFill/>
        </p:spPr>
        <p:txBody>
          <a:bodyPr/>
          <a:lstStyle/>
          <a:p>
            <a:pPr marL="533400" indent="-533400" eaLnBrk="1" hangingPunct="1">
              <a:spcBef>
                <a:spcPct val="25000"/>
              </a:spcBef>
              <a:spcAft>
                <a:spcPct val="25000"/>
              </a:spcAft>
              <a:buFontTx/>
              <a:buNone/>
            </a:pPr>
            <a:r>
              <a:rPr lang="zh-CN" altLang="en-US" smtClean="0"/>
              <a:t>使用记事本创建网页的步骤： </a:t>
            </a:r>
          </a:p>
          <a:p>
            <a:pPr marL="533400" indent="-533400" eaLnBrk="1" hangingPunct="1">
              <a:spcBef>
                <a:spcPct val="25000"/>
              </a:spcBef>
              <a:spcAft>
                <a:spcPct val="25000"/>
              </a:spcAft>
              <a:buFontTx/>
              <a:buNone/>
            </a:pPr>
            <a:r>
              <a:rPr lang="en-US" altLang="zh-CN" sz="2000" smtClean="0"/>
              <a:t>1</a:t>
            </a:r>
            <a:r>
              <a:rPr lang="zh-CN" altLang="en-US" sz="2000" smtClean="0"/>
              <a:t>、打开记事本</a:t>
            </a:r>
          </a:p>
          <a:p>
            <a:pPr marL="533400" indent="-533400" eaLnBrk="1" hangingPunct="1">
              <a:spcBef>
                <a:spcPct val="25000"/>
              </a:spcBef>
              <a:spcAft>
                <a:spcPct val="25000"/>
              </a:spcAft>
              <a:buFontTx/>
              <a:buNone/>
            </a:pPr>
            <a:r>
              <a:rPr lang="en-US" altLang="zh-CN" sz="2000" smtClean="0"/>
              <a:t>2</a:t>
            </a:r>
            <a:r>
              <a:rPr lang="zh-CN" altLang="en-US" sz="2000" smtClean="0"/>
              <a:t>、输入</a:t>
            </a:r>
            <a:r>
              <a:rPr lang="en-US" altLang="zh-CN" sz="2000" smtClean="0"/>
              <a:t>HTML</a:t>
            </a:r>
            <a:r>
              <a:rPr lang="zh-CN" altLang="en-US" sz="2000" smtClean="0"/>
              <a:t>代码</a:t>
            </a:r>
          </a:p>
          <a:p>
            <a:pPr marL="533400" indent="-533400" eaLnBrk="1" hangingPunct="1">
              <a:spcBef>
                <a:spcPct val="25000"/>
              </a:spcBef>
              <a:spcAft>
                <a:spcPct val="25000"/>
              </a:spcAft>
              <a:buFontTx/>
              <a:buNone/>
            </a:pPr>
            <a:r>
              <a:rPr lang="en-US" altLang="zh-CN" sz="2000" smtClean="0"/>
              <a:t>3</a:t>
            </a:r>
            <a:r>
              <a:rPr lang="zh-CN" altLang="en-US" sz="2000" smtClean="0"/>
              <a:t>、保存为</a:t>
            </a:r>
            <a:r>
              <a:rPr lang="zh-CN" altLang="en-US" sz="2000" smtClean="0">
                <a:solidFill>
                  <a:srgbClr val="0000FF"/>
                </a:solidFill>
              </a:rPr>
              <a:t>*</a:t>
            </a:r>
            <a:r>
              <a:rPr lang="en-US" altLang="zh-CN" sz="2000" smtClean="0">
                <a:solidFill>
                  <a:srgbClr val="0000FF"/>
                </a:solidFill>
              </a:rPr>
              <a:t>.html</a:t>
            </a:r>
            <a:r>
              <a:rPr lang="zh-CN" altLang="en-US" sz="2000" smtClean="0">
                <a:solidFill>
                  <a:srgbClr val="0000FF"/>
                </a:solidFill>
              </a:rPr>
              <a:t>或*</a:t>
            </a:r>
            <a:r>
              <a:rPr lang="en-US" altLang="zh-CN" sz="2000" smtClean="0">
                <a:solidFill>
                  <a:srgbClr val="0000FF"/>
                </a:solidFill>
              </a:rPr>
              <a:t>.htm</a:t>
            </a:r>
            <a:r>
              <a:rPr lang="zh-CN" altLang="en-US" sz="2000" smtClean="0"/>
              <a:t>文件，注意格式问题</a:t>
            </a:r>
          </a:p>
          <a:p>
            <a:pPr marL="533400" indent="-533400" eaLnBrk="1" hangingPunct="1">
              <a:spcBef>
                <a:spcPct val="25000"/>
              </a:spcBef>
              <a:spcAft>
                <a:spcPct val="25000"/>
              </a:spcAft>
              <a:buFontTx/>
              <a:buNone/>
            </a:pPr>
            <a:r>
              <a:rPr lang="en-US" altLang="zh-CN" sz="2000" smtClean="0"/>
              <a:t>4</a:t>
            </a:r>
            <a:r>
              <a:rPr lang="zh-CN" altLang="en-US" sz="2000" smtClean="0"/>
              <a:t>、打开网页预览效果</a:t>
            </a:r>
          </a:p>
        </p:txBody>
      </p:sp>
      <p:sp>
        <p:nvSpPr>
          <p:cNvPr id="578570" name="Rectangle 10"/>
          <p:cNvSpPr>
            <a:spLocks noChangeArrowheads="1"/>
          </p:cNvSpPr>
          <p:nvPr/>
        </p:nvSpPr>
        <p:spPr bwMode="auto">
          <a:xfrm>
            <a:off x="684213" y="1196975"/>
            <a:ext cx="81359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3"/>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4"/>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5"/>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a:t>使用记事本创建网页</a:t>
            </a:r>
          </a:p>
        </p:txBody>
      </p:sp>
    </p:spTree>
    <p:extLst>
      <p:ext uri="{BB962C8B-B14F-4D97-AF65-F5344CB8AC3E}">
        <p14:creationId xmlns:p14="http://schemas.microsoft.com/office/powerpoint/2010/main" val="1555639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8570">
                                            <p:txEl>
                                              <p:pRg st="0" end="0"/>
                                            </p:txEl>
                                          </p:spTgt>
                                        </p:tgtEl>
                                        <p:attrNameLst>
                                          <p:attrName>style.visibility</p:attrName>
                                        </p:attrNameLst>
                                      </p:cBhvr>
                                      <p:to>
                                        <p:strVal val="visible"/>
                                      </p:to>
                                    </p:set>
                                    <p:animEffect transition="in" filter="wipe(left)">
                                      <p:cBhvr>
                                        <p:cTn id="7" dur="500"/>
                                        <p:tgtEl>
                                          <p:spTgt spid="57857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78569">
                                            <p:txEl>
                                              <p:pRg st="0" end="0"/>
                                            </p:txEl>
                                          </p:spTgt>
                                        </p:tgtEl>
                                        <p:attrNameLst>
                                          <p:attrName>style.visibility</p:attrName>
                                        </p:attrNameLst>
                                      </p:cBhvr>
                                      <p:to>
                                        <p:strVal val="visible"/>
                                      </p:to>
                                    </p:set>
                                    <p:animEffect transition="in" filter="wipe(left)">
                                      <p:cBhvr>
                                        <p:cTn id="11" dur="500"/>
                                        <p:tgtEl>
                                          <p:spTgt spid="57856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78569">
                                            <p:txEl>
                                              <p:pRg st="1" end="1"/>
                                            </p:txEl>
                                          </p:spTgt>
                                        </p:tgtEl>
                                        <p:attrNameLst>
                                          <p:attrName>style.visibility</p:attrName>
                                        </p:attrNameLst>
                                      </p:cBhvr>
                                      <p:to>
                                        <p:strVal val="visible"/>
                                      </p:to>
                                    </p:set>
                                    <p:animEffect transition="in" filter="wipe(left)">
                                      <p:cBhvr>
                                        <p:cTn id="16" dur="500"/>
                                        <p:tgtEl>
                                          <p:spTgt spid="578569">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578569">
                                            <p:txEl>
                                              <p:pRg st="2" end="2"/>
                                            </p:txEl>
                                          </p:spTgt>
                                        </p:tgtEl>
                                        <p:attrNameLst>
                                          <p:attrName>style.visibility</p:attrName>
                                        </p:attrNameLst>
                                      </p:cBhvr>
                                      <p:to>
                                        <p:strVal val="visible"/>
                                      </p:to>
                                    </p:set>
                                    <p:animEffect transition="in" filter="wipe(left)">
                                      <p:cBhvr>
                                        <p:cTn id="20" dur="500"/>
                                        <p:tgtEl>
                                          <p:spTgt spid="578569">
                                            <p:txEl>
                                              <p:pRg st="2" end="2"/>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578569">
                                            <p:txEl>
                                              <p:pRg st="3" end="3"/>
                                            </p:txEl>
                                          </p:spTgt>
                                        </p:tgtEl>
                                        <p:attrNameLst>
                                          <p:attrName>style.visibility</p:attrName>
                                        </p:attrNameLst>
                                      </p:cBhvr>
                                      <p:to>
                                        <p:strVal val="visible"/>
                                      </p:to>
                                    </p:set>
                                    <p:animEffect transition="in" filter="wipe(left)">
                                      <p:cBhvr>
                                        <p:cTn id="24" dur="500"/>
                                        <p:tgtEl>
                                          <p:spTgt spid="578569">
                                            <p:txEl>
                                              <p:pRg st="3" end="3"/>
                                            </p:txEl>
                                          </p:spTgt>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578569">
                                            <p:txEl>
                                              <p:pRg st="4" end="4"/>
                                            </p:txEl>
                                          </p:spTgt>
                                        </p:tgtEl>
                                        <p:attrNameLst>
                                          <p:attrName>style.visibility</p:attrName>
                                        </p:attrNameLst>
                                      </p:cBhvr>
                                      <p:to>
                                        <p:strVal val="visible"/>
                                      </p:to>
                                    </p:set>
                                    <p:animEffect transition="in" filter="wipe(left)">
                                      <p:cBhvr>
                                        <p:cTn id="28" dur="500"/>
                                        <p:tgtEl>
                                          <p:spTgt spid="5785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&lt;META&gt;</a:t>
            </a:r>
            <a:r>
              <a:rPr lang="zh-CN" altLang="en-US" smtClean="0"/>
              <a:t>标签</a:t>
            </a:r>
          </a:p>
        </p:txBody>
      </p:sp>
      <p:sp>
        <p:nvSpPr>
          <p:cNvPr id="543749" name="AutoShape 5"/>
          <p:cNvSpPr>
            <a:spLocks noChangeArrowheads="1"/>
          </p:cNvSpPr>
          <p:nvPr/>
        </p:nvSpPr>
        <p:spPr bwMode="auto">
          <a:xfrm>
            <a:off x="468313" y="3716338"/>
            <a:ext cx="8494712" cy="19272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en-US" altLang="zh-CN" sz="1800" b="0">
              <a:ea typeface="宋体" panose="02010600030101010101" pitchFamily="2" charset="-122"/>
              <a:cs typeface="Courier New" panose="02070309020205020404" pitchFamily="49" charset="0"/>
            </a:endParaRP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&lt;META http-equiv="Content-Type" content="text/html; </a:t>
            </a:r>
            <a:r>
              <a:rPr lang="en-US" altLang="zh-CN" sz="1800">
                <a:solidFill>
                  <a:srgbClr val="0000FF"/>
                </a:solidFill>
                <a:ea typeface="宋体" panose="02010600030101010101" pitchFamily="2" charset="-122"/>
                <a:cs typeface="Courier New" panose="02070309020205020404" pitchFamily="49" charset="0"/>
              </a:rPr>
              <a:t>charset=gb2312</a:t>
            </a:r>
            <a:r>
              <a:rPr lang="en-US" altLang="zh-CN" sz="1800">
                <a:ea typeface="宋体" panose="02010600030101010101" pitchFamily="2" charset="-122"/>
                <a:cs typeface="Courier New" panose="02070309020205020404" pitchFamily="49" charset="0"/>
              </a:rPr>
              <a:t>"&gt;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&lt;TITLE&gt;</a:t>
            </a:r>
            <a:r>
              <a:rPr lang="zh-CN" altLang="en-US" sz="1800">
                <a:ea typeface="宋体" panose="02010600030101010101" pitchFamily="2" charset="-122"/>
                <a:cs typeface="Courier New" panose="02070309020205020404" pitchFamily="49" charset="0"/>
              </a:rPr>
              <a:t>网页标题</a:t>
            </a:r>
            <a:r>
              <a:rPr lang="en-US" altLang="zh-CN" sz="1800">
                <a:ea typeface="宋体" panose="02010600030101010101" pitchFamily="2" charset="-122"/>
                <a:cs typeface="Courier New" panose="02070309020205020404" pitchFamily="49" charset="0"/>
              </a:rPr>
              <a:t>&lt;/TITLE&gt;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br>
              <a:rPr lang="en-US" altLang="zh-CN" sz="1800">
                <a:ea typeface="宋体" panose="02010600030101010101" pitchFamily="2" charset="-122"/>
                <a:cs typeface="Courier New" panose="02070309020205020404" pitchFamily="49" charset="0"/>
              </a:rPr>
            </a:br>
            <a:endParaRPr lang="en-US" altLang="zh-CN" sz="1800">
              <a:ea typeface="宋体" panose="02010600030101010101" pitchFamily="2" charset="-122"/>
              <a:cs typeface="Courier New" panose="02070309020205020404" pitchFamily="49" charset="0"/>
            </a:endParaRPr>
          </a:p>
        </p:txBody>
      </p:sp>
      <p:sp>
        <p:nvSpPr>
          <p:cNvPr id="543764" name="Rectangle 20"/>
          <p:cNvSpPr>
            <a:spLocks noChangeArrowheads="1"/>
          </p:cNvSpPr>
          <p:nvPr/>
        </p:nvSpPr>
        <p:spPr bwMode="auto">
          <a:xfrm>
            <a:off x="1547813" y="1125538"/>
            <a:ext cx="759618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3"/>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4"/>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t>网页页面中出现乱码，那如何消除乱码使其正常显示？</a:t>
            </a:r>
          </a:p>
        </p:txBody>
      </p:sp>
      <p:sp>
        <p:nvSpPr>
          <p:cNvPr id="543765" name="AutoShape 21"/>
          <p:cNvSpPr>
            <a:spLocks noChangeArrowheads="1"/>
          </p:cNvSpPr>
          <p:nvPr/>
        </p:nvSpPr>
        <p:spPr bwMode="gray">
          <a:xfrm>
            <a:off x="1695450" y="1979613"/>
            <a:ext cx="3813175" cy="728662"/>
          </a:xfrm>
          <a:prstGeom prst="roundRect">
            <a:avLst>
              <a:gd name="adj" fmla="val 16667"/>
            </a:avLst>
          </a:prstGeom>
          <a:gradFill rotWithShape="1">
            <a:gsLst>
              <a:gs pos="0">
                <a:srgbClr val="FFFF99"/>
              </a:gs>
              <a:gs pos="100000">
                <a:srgbClr val="FFFFFF"/>
              </a:gs>
            </a:gsLst>
            <a:lin ang="5400000" scaled="1"/>
          </a:gradFill>
          <a:ln w="9525" algn="ctr">
            <a:solidFill>
              <a:srgbClr val="FFCC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800"/>
              <a:t>使用</a:t>
            </a:r>
            <a:r>
              <a:rPr lang="en-US" altLang="zh-CN" sz="1800"/>
              <a:t>&lt;META&gt;</a:t>
            </a:r>
            <a:r>
              <a:rPr lang="zh-CN" altLang="en-US" sz="1800"/>
              <a:t>标签</a:t>
            </a:r>
          </a:p>
        </p:txBody>
      </p:sp>
      <p:sp>
        <p:nvSpPr>
          <p:cNvPr id="543766" name="Rectangle 22"/>
          <p:cNvSpPr>
            <a:spLocks noChangeArrowheads="1"/>
          </p:cNvSpPr>
          <p:nvPr/>
        </p:nvSpPr>
        <p:spPr bwMode="auto">
          <a:xfrm>
            <a:off x="6645275" y="4321175"/>
            <a:ext cx="1728788" cy="504825"/>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43767" name="AutoShape 23"/>
          <p:cNvSpPr>
            <a:spLocks noChangeArrowheads="1"/>
          </p:cNvSpPr>
          <p:nvPr/>
        </p:nvSpPr>
        <p:spPr bwMode="auto">
          <a:xfrm>
            <a:off x="3708400" y="3068638"/>
            <a:ext cx="2916238" cy="990600"/>
          </a:xfrm>
          <a:prstGeom prst="wedgeRoundRectCallout">
            <a:avLst>
              <a:gd name="adj1" fmla="val 81847"/>
              <a:gd name="adj2" fmla="val 71153"/>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简体中文：</a:t>
            </a:r>
            <a:r>
              <a:rPr lang="en-US" altLang="zh-CN" sz="1800"/>
              <a:t>gb2312</a:t>
            </a:r>
          </a:p>
          <a:p>
            <a:pPr algn="ctr" eaLnBrk="1" hangingPunct="1">
              <a:spcBef>
                <a:spcPct val="0"/>
              </a:spcBef>
              <a:buFontTx/>
              <a:buNone/>
            </a:pPr>
            <a:r>
              <a:rPr lang="zh-CN" altLang="en-US" sz="1800"/>
              <a:t>繁体中文：</a:t>
            </a:r>
            <a:r>
              <a:rPr lang="en-US" altLang="zh-CN" sz="1800"/>
              <a:t>big5</a:t>
            </a:r>
          </a:p>
          <a:p>
            <a:pPr algn="ctr" eaLnBrk="1" hangingPunct="1">
              <a:spcBef>
                <a:spcPct val="0"/>
              </a:spcBef>
              <a:buFontTx/>
              <a:buNone/>
            </a:pPr>
            <a:r>
              <a:rPr lang="zh-CN" altLang="en-US" sz="1800"/>
              <a:t>纯英文网页：</a:t>
            </a:r>
            <a:r>
              <a:rPr lang="en-US" altLang="zh-CN" sz="1800"/>
              <a:t>iso-8859-1</a:t>
            </a:r>
          </a:p>
        </p:txBody>
      </p:sp>
      <p:sp>
        <p:nvSpPr>
          <p:cNvPr id="543775" name="AutoShape 31"/>
          <p:cNvSpPr>
            <a:spLocks noChangeArrowheads="1"/>
          </p:cNvSpPr>
          <p:nvPr/>
        </p:nvSpPr>
        <p:spPr bwMode="auto">
          <a:xfrm>
            <a:off x="5605463" y="5297488"/>
            <a:ext cx="1728787" cy="693737"/>
          </a:xfrm>
          <a:prstGeom prst="wedgeRoundRectCallout">
            <a:avLst>
              <a:gd name="adj1" fmla="val 67815"/>
              <a:gd name="adj2" fmla="val -11613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可以避免页面中的乱码</a:t>
            </a:r>
          </a:p>
        </p:txBody>
      </p:sp>
      <p:pic>
        <p:nvPicPr>
          <p:cNvPr id="543779" name="Picture 35" descr="问题"/>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13" y="87947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029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43779"/>
                                        </p:tgtEl>
                                        <p:attrNameLst>
                                          <p:attrName>style.visibility</p:attrName>
                                        </p:attrNameLst>
                                      </p:cBhvr>
                                      <p:to>
                                        <p:strVal val="visible"/>
                                      </p:to>
                                    </p:set>
                                    <p:anim calcmode="lin" valueType="num">
                                      <p:cBhvr additive="base">
                                        <p:cTn id="7" dur="500" fill="hold"/>
                                        <p:tgtEl>
                                          <p:spTgt spid="543779"/>
                                        </p:tgtEl>
                                        <p:attrNameLst>
                                          <p:attrName>ppt_x</p:attrName>
                                        </p:attrNameLst>
                                      </p:cBhvr>
                                      <p:tavLst>
                                        <p:tav tm="0">
                                          <p:val>
                                            <p:strVal val="1+#ppt_w/2"/>
                                          </p:val>
                                        </p:tav>
                                        <p:tav tm="100000">
                                          <p:val>
                                            <p:strVal val="#ppt_x"/>
                                          </p:val>
                                        </p:tav>
                                      </p:tavLst>
                                    </p:anim>
                                    <p:anim calcmode="lin" valueType="num">
                                      <p:cBhvr additive="base">
                                        <p:cTn id="8" dur="500" fill="hold"/>
                                        <p:tgtEl>
                                          <p:spTgt spid="5437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43764"/>
                                        </p:tgtEl>
                                        <p:attrNameLst>
                                          <p:attrName>style.visibility</p:attrName>
                                        </p:attrNameLst>
                                      </p:cBhvr>
                                      <p:to>
                                        <p:strVal val="visible"/>
                                      </p:to>
                                    </p:set>
                                    <p:anim calcmode="lin" valueType="num">
                                      <p:cBhvr additive="base">
                                        <p:cTn id="12" dur="500" fill="hold"/>
                                        <p:tgtEl>
                                          <p:spTgt spid="543764"/>
                                        </p:tgtEl>
                                        <p:attrNameLst>
                                          <p:attrName>ppt_x</p:attrName>
                                        </p:attrNameLst>
                                      </p:cBhvr>
                                      <p:tavLst>
                                        <p:tav tm="0">
                                          <p:val>
                                            <p:strVal val="0-#ppt_w/2"/>
                                          </p:val>
                                        </p:tav>
                                        <p:tav tm="100000">
                                          <p:val>
                                            <p:strVal val="#ppt_x"/>
                                          </p:val>
                                        </p:tav>
                                      </p:tavLst>
                                    </p:anim>
                                    <p:anim calcmode="lin" valueType="num">
                                      <p:cBhvr additive="base">
                                        <p:cTn id="13" dur="500" fill="hold"/>
                                        <p:tgtEl>
                                          <p:spTgt spid="54376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43765"/>
                                        </p:tgtEl>
                                        <p:attrNameLst>
                                          <p:attrName>style.visibility</p:attrName>
                                        </p:attrNameLst>
                                      </p:cBhvr>
                                      <p:to>
                                        <p:strVal val="visible"/>
                                      </p:to>
                                    </p:set>
                                    <p:animEffect transition="in" filter="wipe(left)">
                                      <p:cBhvr>
                                        <p:cTn id="18" dur="500"/>
                                        <p:tgtEl>
                                          <p:spTgt spid="543765"/>
                                        </p:tgtEl>
                                      </p:cBhvr>
                                    </p:animEffect>
                                  </p:childTnLst>
                                </p:cTn>
                              </p:par>
                            </p:childTnLst>
                          </p:cTn>
                        </p:par>
                        <p:par>
                          <p:cTn id="19" fill="hold" nodeType="afterGroup">
                            <p:stCondLst>
                              <p:cond delay="500"/>
                            </p:stCondLst>
                            <p:childTnLst>
                              <p:par>
                                <p:cTn id="20" presetID="3" presetClass="entr" presetSubtype="10" fill="hold" grpId="0" nodeType="afterEffect">
                                  <p:stCondLst>
                                    <p:cond delay="500"/>
                                  </p:stCondLst>
                                  <p:childTnLst>
                                    <p:set>
                                      <p:cBhvr>
                                        <p:cTn id="21" dur="1" fill="hold">
                                          <p:stCondLst>
                                            <p:cond delay="0"/>
                                          </p:stCondLst>
                                        </p:cTn>
                                        <p:tgtEl>
                                          <p:spTgt spid="543749"/>
                                        </p:tgtEl>
                                        <p:attrNameLst>
                                          <p:attrName>style.visibility</p:attrName>
                                        </p:attrNameLst>
                                      </p:cBhvr>
                                      <p:to>
                                        <p:strVal val="visible"/>
                                      </p:to>
                                    </p:set>
                                    <p:animEffect transition="in" filter="blinds(horizontal)">
                                      <p:cBhvr>
                                        <p:cTn id="22" dur="500"/>
                                        <p:tgtEl>
                                          <p:spTgt spid="543749"/>
                                        </p:tgtEl>
                                      </p:cBhvr>
                                    </p:animEffect>
                                  </p:childTnLst>
                                </p:cTn>
                              </p:par>
                            </p:childTnLst>
                          </p:cTn>
                        </p:par>
                        <p:par>
                          <p:cTn id="23" fill="hold" nodeType="afterGroup">
                            <p:stCondLst>
                              <p:cond delay="1500"/>
                            </p:stCondLst>
                            <p:childTnLst>
                              <p:par>
                                <p:cTn id="24" presetID="5" presetClass="entr" presetSubtype="10" fill="hold" grpId="0" nodeType="afterEffect">
                                  <p:stCondLst>
                                    <p:cond delay="0"/>
                                  </p:stCondLst>
                                  <p:childTnLst>
                                    <p:set>
                                      <p:cBhvr>
                                        <p:cTn id="25" dur="1" fill="hold">
                                          <p:stCondLst>
                                            <p:cond delay="0"/>
                                          </p:stCondLst>
                                        </p:cTn>
                                        <p:tgtEl>
                                          <p:spTgt spid="543766"/>
                                        </p:tgtEl>
                                        <p:attrNameLst>
                                          <p:attrName>style.visibility</p:attrName>
                                        </p:attrNameLst>
                                      </p:cBhvr>
                                      <p:to>
                                        <p:strVal val="visible"/>
                                      </p:to>
                                    </p:set>
                                    <p:animEffect transition="in" filter="checkerboard(across)">
                                      <p:cBhvr>
                                        <p:cTn id="26" dur="500"/>
                                        <p:tgtEl>
                                          <p:spTgt spid="5437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3767"/>
                                        </p:tgtEl>
                                        <p:attrNameLst>
                                          <p:attrName>style.visibility</p:attrName>
                                        </p:attrNameLst>
                                      </p:cBhvr>
                                      <p:to>
                                        <p:strVal val="visible"/>
                                      </p:to>
                                    </p:set>
                                    <p:animEffect transition="in" filter="wipe(left)">
                                      <p:cBhvr>
                                        <p:cTn id="31" dur="500"/>
                                        <p:tgtEl>
                                          <p:spTgt spid="543767"/>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43775"/>
                                        </p:tgtEl>
                                        <p:attrNameLst>
                                          <p:attrName>style.visibility</p:attrName>
                                        </p:attrNameLst>
                                      </p:cBhvr>
                                      <p:to>
                                        <p:strVal val="visible"/>
                                      </p:to>
                                    </p:set>
                                    <p:animEffect transition="in" filter="wipe(left)">
                                      <p:cBhvr>
                                        <p:cTn id="35" dur="500"/>
                                        <p:tgtEl>
                                          <p:spTgt spid="543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9" grpId="0" animBg="1"/>
      <p:bldP spid="543764" grpId="0"/>
      <p:bldP spid="543765" grpId="0" animBg="1"/>
      <p:bldP spid="543766" grpId="0" animBg="1"/>
      <p:bldP spid="543767" grpId="0" animBg="1"/>
      <p:bldP spid="5437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页面背景色或背景图像</a:t>
            </a:r>
          </a:p>
        </p:txBody>
      </p:sp>
      <p:sp>
        <p:nvSpPr>
          <p:cNvPr id="544772" name="AutoShape 4"/>
          <p:cNvSpPr>
            <a:spLocks noChangeArrowheads="1"/>
          </p:cNvSpPr>
          <p:nvPr/>
        </p:nvSpPr>
        <p:spPr bwMode="auto">
          <a:xfrm>
            <a:off x="512763" y="1636713"/>
            <a:ext cx="8318500" cy="1014412"/>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en-US" sz="1800">
                <a:ea typeface="宋体" panose="02010600030101010101" pitchFamily="2" charset="-122"/>
                <a:cs typeface="Courier New" panose="02070309020205020404" pitchFamily="49" charset="0"/>
              </a:rPr>
              <a:t>&lt;BODY</a:t>
            </a:r>
            <a:r>
              <a:rPr lang="en-US" altLang="zh-CN" sz="1800">
                <a:ea typeface="宋体" panose="02010600030101010101" pitchFamily="2" charset="-122"/>
                <a:cs typeface="Courier New" panose="02070309020205020404" pitchFamily="49" charset="0"/>
              </a:rPr>
              <a:t> </a:t>
            </a:r>
            <a:r>
              <a:rPr lang="en-US" altLang="en-US" sz="1800">
                <a:solidFill>
                  <a:srgbClr val="0000FF"/>
                </a:solidFill>
                <a:ea typeface="宋体" panose="02010600030101010101" pitchFamily="2" charset="-122"/>
                <a:cs typeface="Courier New" panose="02070309020205020404" pitchFamily="49" charset="0"/>
              </a:rPr>
              <a:t>bgcolor="#FFCCFF"</a:t>
            </a:r>
            <a:r>
              <a:rPr lang="en-US" altLang="zh-CN" sz="1800">
                <a:solidFill>
                  <a:srgbClr val="0000FF"/>
                </a:solidFill>
                <a:ea typeface="宋体" panose="02010600030101010101" pitchFamily="2" charset="-122"/>
                <a:cs typeface="Courier New" panose="02070309020205020404" pitchFamily="49" charset="0"/>
              </a:rPr>
              <a:t> background=</a:t>
            </a:r>
            <a:r>
              <a:rPr lang="zh-CN" altLang="zh-CN" sz="1800">
                <a:solidFill>
                  <a:srgbClr val="0000FF"/>
                </a:solidFill>
                <a:ea typeface="宋体" panose="02010600030101010101" pitchFamily="2" charset="-122"/>
                <a:cs typeface="Courier New" panose="02070309020205020404" pitchFamily="49" charset="0"/>
              </a:rPr>
              <a:t>"back_image.GIF</a:t>
            </a:r>
            <a:r>
              <a:rPr lang="en-US" altLang="zh-CN" sz="1800">
                <a:solidFill>
                  <a:srgbClr val="0000FF"/>
                </a:solidFill>
                <a:ea typeface="宋体" panose="02010600030101010101" pitchFamily="2" charset="-122"/>
                <a:cs typeface="Courier New" panose="02070309020205020404" pitchFamily="49" charset="0"/>
              </a:rPr>
              <a:t>"</a:t>
            </a:r>
            <a:r>
              <a:rPr lang="en-US" altLang="en-US" sz="1800">
                <a:ea typeface="宋体" panose="02010600030101010101" pitchFamily="2" charset="-122"/>
                <a:cs typeface="Courier New" panose="02070309020205020404" pitchFamily="49" charset="0"/>
              </a:rPr>
              <a:t> &gt;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r>
              <a:rPr lang="en-US" altLang="zh-CN" sz="1800">
                <a:ea typeface="宋体" panose="02010600030101010101" pitchFamily="2" charset="-122"/>
                <a:cs typeface="Courier New" panose="02070309020205020404" pitchFamily="49" charset="0"/>
              </a:rPr>
              <a:t>        Hello World</a:t>
            </a:r>
            <a:r>
              <a:rPr lang="zh-CN" altLang="en-US" sz="1800">
                <a:ea typeface="宋体" panose="02010600030101010101" pitchFamily="2" charset="-122"/>
                <a:cs typeface="Courier New" panose="02070309020205020404" pitchFamily="49" charset="0"/>
              </a:rPr>
              <a: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p:txBody>
      </p:sp>
      <p:sp>
        <p:nvSpPr>
          <p:cNvPr id="544775" name="AutoShape 7"/>
          <p:cNvSpPr>
            <a:spLocks noChangeArrowheads="1"/>
          </p:cNvSpPr>
          <p:nvPr/>
        </p:nvSpPr>
        <p:spPr bwMode="gray">
          <a:xfrm>
            <a:off x="611188" y="5661025"/>
            <a:ext cx="8208962" cy="647700"/>
          </a:xfrm>
          <a:prstGeom prst="roundRect">
            <a:avLst>
              <a:gd name="adj" fmla="val 16667"/>
            </a:avLst>
          </a:prstGeom>
          <a:gradFill rotWithShape="1">
            <a:gsLst>
              <a:gs pos="0">
                <a:srgbClr val="FFFF99"/>
              </a:gs>
              <a:gs pos="100000">
                <a:srgbClr val="FFFFFF"/>
              </a:gs>
            </a:gsLst>
            <a:lin ang="5400000" scaled="1"/>
          </a:gradFill>
          <a:ln w="9525" algn="ctr">
            <a:solidFill>
              <a:srgbClr val="FFCC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800"/>
              <a:t>为了使页面美丽大方，网页背景要尽量地浅</a:t>
            </a:r>
          </a:p>
        </p:txBody>
      </p:sp>
      <p:sp>
        <p:nvSpPr>
          <p:cNvPr id="544780" name="AutoShape 12"/>
          <p:cNvSpPr>
            <a:spLocks noChangeArrowheads="1"/>
          </p:cNvSpPr>
          <p:nvPr/>
        </p:nvSpPr>
        <p:spPr bwMode="auto">
          <a:xfrm>
            <a:off x="503238" y="3621088"/>
            <a:ext cx="8358187" cy="1624012"/>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 </a:t>
            </a:r>
            <a:r>
              <a:rPr lang="en-US" altLang="zh-CN" sz="1800">
                <a:solidFill>
                  <a:srgbClr val="0000FF"/>
                </a:solidFill>
                <a:ea typeface="宋体" panose="02010600030101010101" pitchFamily="2" charset="-122"/>
                <a:cs typeface="Courier New" panose="02070309020205020404" pitchFamily="49" charset="0"/>
              </a:rPr>
              <a:t>bgcolor="#FFCCFF</a:t>
            </a:r>
            <a:r>
              <a:rPr lang="en-US" altLang="en-US" sz="1800">
                <a:solidFill>
                  <a:srgbClr val="0000FF"/>
                </a:solidFill>
                <a:ea typeface="宋体" panose="02010600030101010101" pitchFamily="2" charset="-122"/>
                <a:cs typeface="Courier New" panose="02070309020205020404" pitchFamily="49" charset="0"/>
              </a:rPr>
              <a:t>"</a:t>
            </a:r>
            <a:r>
              <a:rPr lang="en-US" altLang="zh-CN" sz="1800">
                <a:ea typeface="宋体" panose="02010600030101010101" pitchFamily="2" charset="-122"/>
                <a:cs typeface="Courier New" panose="02070309020205020404" pitchFamily="49" charset="0"/>
              </a:rPr>
              <a:t>&gt;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	Hello World!</a:t>
            </a: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p:txBody>
      </p:sp>
      <p:sp>
        <p:nvSpPr>
          <p:cNvPr id="27654" name="Text Box 13"/>
          <p:cNvSpPr txBox="1">
            <a:spLocks noChangeArrowheads="1"/>
          </p:cNvSpPr>
          <p:nvPr/>
        </p:nvSpPr>
        <p:spPr bwMode="auto">
          <a:xfrm>
            <a:off x="2268538" y="297180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sp>
        <p:nvSpPr>
          <p:cNvPr id="544782" name="AutoShape 14"/>
          <p:cNvSpPr>
            <a:spLocks noChangeArrowheads="1"/>
          </p:cNvSpPr>
          <p:nvPr/>
        </p:nvSpPr>
        <p:spPr bwMode="auto">
          <a:xfrm>
            <a:off x="2967038" y="828675"/>
            <a:ext cx="1744662" cy="495300"/>
          </a:xfrm>
          <a:prstGeom prst="wedgeRoundRectCallout">
            <a:avLst>
              <a:gd name="adj1" fmla="val -45722"/>
              <a:gd name="adj2" fmla="val 12916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网页背景色彩</a:t>
            </a:r>
            <a:r>
              <a:rPr lang="zh-CN" altLang="en-US" sz="2400" b="0"/>
              <a:t> </a:t>
            </a:r>
          </a:p>
        </p:txBody>
      </p:sp>
      <p:sp>
        <p:nvSpPr>
          <p:cNvPr id="544783" name="AutoShape 15"/>
          <p:cNvSpPr>
            <a:spLocks noChangeArrowheads="1"/>
          </p:cNvSpPr>
          <p:nvPr/>
        </p:nvSpPr>
        <p:spPr bwMode="auto">
          <a:xfrm>
            <a:off x="5995988" y="831850"/>
            <a:ext cx="1871662" cy="495300"/>
          </a:xfrm>
          <a:prstGeom prst="wedgeRoundRectCallout">
            <a:avLst>
              <a:gd name="adj1" fmla="val -41347"/>
              <a:gd name="adj2" fmla="val 113463"/>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网页背景图像</a:t>
            </a:r>
            <a:r>
              <a:rPr lang="zh-CN" altLang="en-US" sz="2400" b="0"/>
              <a:t> </a:t>
            </a:r>
          </a:p>
        </p:txBody>
      </p:sp>
      <p:pic>
        <p:nvPicPr>
          <p:cNvPr id="544785" name="Picture 17" descr="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108108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421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blinds(horizontal)">
                                      <p:cBhvr>
                                        <p:cTn id="7" dur="500"/>
                                        <p:tgtEl>
                                          <p:spTgt spid="544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82"/>
                                        </p:tgtEl>
                                        <p:attrNameLst>
                                          <p:attrName>style.visibility</p:attrName>
                                        </p:attrNameLst>
                                      </p:cBhvr>
                                      <p:to>
                                        <p:strVal val="visible"/>
                                      </p:to>
                                    </p:set>
                                    <p:animEffect transition="in" filter="wipe(left)">
                                      <p:cBhvr>
                                        <p:cTn id="12" dur="500"/>
                                        <p:tgtEl>
                                          <p:spTgt spid="54478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44783"/>
                                        </p:tgtEl>
                                        <p:attrNameLst>
                                          <p:attrName>style.visibility</p:attrName>
                                        </p:attrNameLst>
                                      </p:cBhvr>
                                      <p:to>
                                        <p:strVal val="visible"/>
                                      </p:to>
                                    </p:set>
                                    <p:animEffect transition="in" filter="wipe(left)">
                                      <p:cBhvr>
                                        <p:cTn id="16" dur="500"/>
                                        <p:tgtEl>
                                          <p:spTgt spid="544783"/>
                                        </p:tgtEl>
                                      </p:cBhvr>
                                    </p:animEffect>
                                  </p:childTnLst>
                                </p:cTn>
                              </p:par>
                            </p:childTnLst>
                          </p:cTn>
                        </p:par>
                        <p:par>
                          <p:cTn id="17" fill="hold" nodeType="afterGroup">
                            <p:stCondLst>
                              <p:cond delay="1000"/>
                            </p:stCondLst>
                            <p:childTnLst>
                              <p:par>
                                <p:cTn id="18" presetID="2" presetClass="entr" presetSubtype="2" fill="hold" nodeType="afterEffect">
                                  <p:stCondLst>
                                    <p:cond delay="0"/>
                                  </p:stCondLst>
                                  <p:childTnLst>
                                    <p:set>
                                      <p:cBhvr>
                                        <p:cTn id="19" dur="1" fill="hold">
                                          <p:stCondLst>
                                            <p:cond delay="0"/>
                                          </p:stCondLst>
                                        </p:cTn>
                                        <p:tgtEl>
                                          <p:spTgt spid="544785"/>
                                        </p:tgtEl>
                                        <p:attrNameLst>
                                          <p:attrName>style.visibility</p:attrName>
                                        </p:attrNameLst>
                                      </p:cBhvr>
                                      <p:to>
                                        <p:strVal val="visible"/>
                                      </p:to>
                                    </p:set>
                                    <p:anim calcmode="lin" valueType="num">
                                      <p:cBhvr additive="base">
                                        <p:cTn id="20" dur="500" fill="hold"/>
                                        <p:tgtEl>
                                          <p:spTgt spid="544785"/>
                                        </p:tgtEl>
                                        <p:attrNameLst>
                                          <p:attrName>ppt_x</p:attrName>
                                        </p:attrNameLst>
                                      </p:cBhvr>
                                      <p:tavLst>
                                        <p:tav tm="0">
                                          <p:val>
                                            <p:strVal val="1+#ppt_w/2"/>
                                          </p:val>
                                        </p:tav>
                                        <p:tav tm="100000">
                                          <p:val>
                                            <p:strVal val="#ppt_x"/>
                                          </p:val>
                                        </p:tav>
                                      </p:tavLst>
                                    </p:anim>
                                    <p:anim calcmode="lin" valueType="num">
                                      <p:cBhvr additive="base">
                                        <p:cTn id="21" dur="500" fill="hold"/>
                                        <p:tgtEl>
                                          <p:spTgt spid="544785"/>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544780"/>
                                        </p:tgtEl>
                                        <p:attrNameLst>
                                          <p:attrName>style.visibility</p:attrName>
                                        </p:attrNameLst>
                                      </p:cBhvr>
                                      <p:to>
                                        <p:strVal val="visible"/>
                                      </p:to>
                                    </p:set>
                                    <p:animEffect transition="in" filter="blinds(horizontal)">
                                      <p:cBhvr>
                                        <p:cTn id="25" dur="500"/>
                                        <p:tgtEl>
                                          <p:spTgt spid="544780"/>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44775"/>
                                        </p:tgtEl>
                                        <p:attrNameLst>
                                          <p:attrName>style.visibility</p:attrName>
                                        </p:attrNameLst>
                                      </p:cBhvr>
                                      <p:to>
                                        <p:strVal val="visible"/>
                                      </p:to>
                                    </p:set>
                                    <p:animEffect transition="in" filter="wipe(left)">
                                      <p:cBhvr>
                                        <p:cTn id="29" dur="500"/>
                                        <p:tgtEl>
                                          <p:spTgt spid="544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animBg="1"/>
      <p:bldP spid="544775" grpId="0" animBg="1"/>
      <p:bldP spid="544780" grpId="0" animBg="1"/>
      <p:bldP spid="544782" grpId="0" animBg="1"/>
      <p:bldP spid="54478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文本相关标签</a:t>
            </a:r>
          </a:p>
        </p:txBody>
      </p:sp>
      <p:sp>
        <p:nvSpPr>
          <p:cNvPr id="547843" name="Rectangle 3"/>
          <p:cNvSpPr>
            <a:spLocks noGrp="1" noChangeArrowheads="1"/>
          </p:cNvSpPr>
          <p:nvPr>
            <p:ph type="body" idx="1"/>
          </p:nvPr>
        </p:nvSpPr>
        <p:spPr>
          <a:xfrm>
            <a:off x="468313" y="1268413"/>
            <a:ext cx="4259262" cy="4105275"/>
          </a:xfrm>
        </p:spPr>
        <p:txBody>
          <a:bodyPr/>
          <a:lstStyle/>
          <a:p>
            <a:pPr marL="533400" indent="-533400" eaLnBrk="1" hangingPunct="1">
              <a:spcBef>
                <a:spcPct val="25000"/>
              </a:spcBef>
              <a:spcAft>
                <a:spcPct val="25000"/>
              </a:spcAft>
            </a:pPr>
            <a:r>
              <a:rPr lang="zh-CN" altLang="en-US" smtClean="0"/>
              <a:t>字体、字号</a:t>
            </a:r>
          </a:p>
          <a:p>
            <a:pPr marL="838200" lvl="1" indent="-381000" eaLnBrk="1" hangingPunct="1">
              <a:spcBef>
                <a:spcPct val="25000"/>
              </a:spcBef>
              <a:spcAft>
                <a:spcPct val="25000"/>
              </a:spcAft>
            </a:pPr>
            <a:r>
              <a:rPr lang="zh-CN" altLang="en-US" smtClean="0"/>
              <a:t>标题标签</a:t>
            </a:r>
            <a:r>
              <a:rPr lang="en-US" altLang="zh-CN" smtClean="0"/>
              <a:t>&lt;H1&gt;</a:t>
            </a:r>
            <a:r>
              <a:rPr lang="zh-CN" altLang="en-US" smtClean="0"/>
              <a:t>－</a:t>
            </a:r>
            <a:r>
              <a:rPr lang="en-US" altLang="zh-CN" smtClean="0"/>
              <a:t>&lt;H6&gt;</a:t>
            </a:r>
          </a:p>
          <a:p>
            <a:pPr marL="838200" lvl="1" indent="-381000" eaLnBrk="1" hangingPunct="1">
              <a:spcBef>
                <a:spcPct val="25000"/>
              </a:spcBef>
              <a:spcAft>
                <a:spcPct val="25000"/>
              </a:spcAft>
            </a:pPr>
            <a:r>
              <a:rPr lang="en-US" altLang="zh-CN" smtClean="0"/>
              <a:t>&lt;FONT&gt;</a:t>
            </a:r>
            <a:r>
              <a:rPr lang="zh-CN" altLang="en-US" smtClean="0"/>
              <a:t>标签</a:t>
            </a:r>
          </a:p>
          <a:p>
            <a:pPr marL="838200" lvl="1" indent="-381000" eaLnBrk="1" hangingPunct="1">
              <a:spcBef>
                <a:spcPct val="25000"/>
              </a:spcBef>
              <a:spcAft>
                <a:spcPct val="25000"/>
              </a:spcAft>
            </a:pPr>
            <a:r>
              <a:rPr lang="zh-CN" altLang="en-US" smtClean="0"/>
              <a:t>特殊符号</a:t>
            </a:r>
          </a:p>
          <a:p>
            <a:pPr marL="533400" indent="-533400" eaLnBrk="1" hangingPunct="1">
              <a:spcBef>
                <a:spcPct val="25000"/>
              </a:spcBef>
              <a:spcAft>
                <a:spcPct val="25000"/>
              </a:spcAft>
            </a:pPr>
            <a:r>
              <a:rPr lang="zh-CN" altLang="en-US" smtClean="0"/>
              <a:t>行的控制</a:t>
            </a:r>
          </a:p>
          <a:p>
            <a:pPr marL="838200" lvl="1" indent="-381000" eaLnBrk="1" hangingPunct="1">
              <a:spcBef>
                <a:spcPct val="25000"/>
              </a:spcBef>
              <a:spcAft>
                <a:spcPct val="25000"/>
              </a:spcAft>
            </a:pPr>
            <a:r>
              <a:rPr lang="zh-CN" altLang="en-US" smtClean="0"/>
              <a:t>段落标签</a:t>
            </a:r>
            <a:r>
              <a:rPr lang="en-US" altLang="zh-CN" smtClean="0"/>
              <a:t>&lt;P&gt;</a:t>
            </a:r>
          </a:p>
          <a:p>
            <a:pPr marL="838200" lvl="1" indent="-381000" eaLnBrk="1" hangingPunct="1">
              <a:spcBef>
                <a:spcPct val="25000"/>
              </a:spcBef>
              <a:spcAft>
                <a:spcPct val="25000"/>
              </a:spcAft>
            </a:pPr>
            <a:r>
              <a:rPr lang="zh-CN" altLang="en-US" smtClean="0"/>
              <a:t>换行标签</a:t>
            </a:r>
            <a:r>
              <a:rPr lang="en-US" altLang="zh-CN" smtClean="0"/>
              <a:t>&lt;BR&gt;</a:t>
            </a:r>
          </a:p>
        </p:txBody>
      </p:sp>
      <p:pic>
        <p:nvPicPr>
          <p:cNvPr id="28676" name="Picture 4" descr="Snap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4313"/>
            <a:ext cx="42481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845" name="AutoShape 5"/>
          <p:cNvSpPr>
            <a:spLocks noChangeArrowheads="1"/>
          </p:cNvSpPr>
          <p:nvPr/>
        </p:nvSpPr>
        <p:spPr bwMode="auto">
          <a:xfrm>
            <a:off x="3059113" y="2708275"/>
            <a:ext cx="1800225" cy="685800"/>
          </a:xfrm>
          <a:prstGeom prst="wedgeRoundRectCallout">
            <a:avLst>
              <a:gd name="adj1" fmla="val 58380"/>
              <a:gd name="adj2" fmla="val 9166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使用了</a:t>
            </a:r>
          </a:p>
          <a:p>
            <a:pPr algn="ctr" eaLnBrk="1" hangingPunct="1">
              <a:spcBef>
                <a:spcPct val="0"/>
              </a:spcBef>
              <a:buFontTx/>
              <a:buNone/>
            </a:pPr>
            <a:r>
              <a:rPr lang="en-US" altLang="zh-CN" sz="1800"/>
              <a:t>&lt;H2&gt;… &lt;H2&gt;</a:t>
            </a:r>
          </a:p>
        </p:txBody>
      </p:sp>
      <p:sp>
        <p:nvSpPr>
          <p:cNvPr id="547846" name="AutoShape 6"/>
          <p:cNvSpPr>
            <a:spLocks noChangeArrowheads="1"/>
          </p:cNvSpPr>
          <p:nvPr/>
        </p:nvSpPr>
        <p:spPr bwMode="auto">
          <a:xfrm>
            <a:off x="7667625" y="2852738"/>
            <a:ext cx="1222375" cy="541337"/>
          </a:xfrm>
          <a:prstGeom prst="wedgeRoundRectCallout">
            <a:avLst>
              <a:gd name="adj1" fmla="val -82986"/>
              <a:gd name="adj2" fmla="val 52639"/>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换段了</a:t>
            </a:r>
          </a:p>
        </p:txBody>
      </p:sp>
      <p:sp>
        <p:nvSpPr>
          <p:cNvPr id="547848" name="AutoShape 8"/>
          <p:cNvSpPr>
            <a:spLocks noChangeArrowheads="1"/>
          </p:cNvSpPr>
          <p:nvPr/>
        </p:nvSpPr>
        <p:spPr bwMode="auto">
          <a:xfrm>
            <a:off x="3779838" y="1019175"/>
            <a:ext cx="1800225" cy="942975"/>
          </a:xfrm>
          <a:prstGeom prst="wedgeRoundRectCallout">
            <a:avLst>
              <a:gd name="adj1" fmla="val 59259"/>
              <a:gd name="adj2" fmla="val 85352"/>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设置了字体的大小和颜色</a:t>
            </a:r>
          </a:p>
        </p:txBody>
      </p:sp>
      <p:sp>
        <p:nvSpPr>
          <p:cNvPr id="547849" name="AutoShape 9"/>
          <p:cNvSpPr>
            <a:spLocks noChangeArrowheads="1"/>
          </p:cNvSpPr>
          <p:nvPr/>
        </p:nvSpPr>
        <p:spPr bwMode="auto">
          <a:xfrm>
            <a:off x="7092950" y="4140200"/>
            <a:ext cx="1296988" cy="541338"/>
          </a:xfrm>
          <a:prstGeom prst="wedgeRoundRectCallout">
            <a:avLst>
              <a:gd name="adj1" fmla="val -80968"/>
              <a:gd name="adj2" fmla="val 48532"/>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换行了</a:t>
            </a:r>
          </a:p>
        </p:txBody>
      </p:sp>
      <p:sp>
        <p:nvSpPr>
          <p:cNvPr id="547850" name="AutoShape 10"/>
          <p:cNvSpPr>
            <a:spLocks noChangeArrowheads="1"/>
          </p:cNvSpPr>
          <p:nvPr/>
        </p:nvSpPr>
        <p:spPr bwMode="auto">
          <a:xfrm>
            <a:off x="4140200" y="4581525"/>
            <a:ext cx="1655763" cy="541338"/>
          </a:xfrm>
          <a:prstGeom prst="wedgeRoundRectCallout">
            <a:avLst>
              <a:gd name="adj1" fmla="val 58917"/>
              <a:gd name="adj2" fmla="val 87245"/>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特殊符号</a:t>
            </a:r>
          </a:p>
        </p:txBody>
      </p:sp>
    </p:spTree>
    <p:extLst>
      <p:ext uri="{BB962C8B-B14F-4D97-AF65-F5344CB8AC3E}">
        <p14:creationId xmlns:p14="http://schemas.microsoft.com/office/powerpoint/2010/main" val="203503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wipe(left)">
                                      <p:cBhvr>
                                        <p:cTn id="7" dur="500"/>
                                        <p:tgtEl>
                                          <p:spTgt spid="547843">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animEffect transition="in" filter="wipe(left)">
                                      <p:cBhvr>
                                        <p:cTn id="11" dur="500"/>
                                        <p:tgtEl>
                                          <p:spTgt spid="547843">
                                            <p:txEl>
                                              <p:pRg st="1" end="1"/>
                                            </p:txEl>
                                          </p:spTgt>
                                        </p:tgtEl>
                                      </p:cBhvr>
                                    </p:animEffect>
                                  </p:childTnLst>
                                </p:cTn>
                              </p:par>
                            </p:childTnLst>
                          </p:cTn>
                        </p:par>
                        <p:par>
                          <p:cTn id="12" fill="hold" nodeType="afterGroup">
                            <p:stCondLst>
                              <p:cond delay="1500"/>
                            </p:stCondLst>
                            <p:childTnLst>
                              <p:par>
                                <p:cTn id="13" presetID="22" presetClass="entr" presetSubtype="8" fill="hold" nodeType="afterEffect">
                                  <p:stCondLst>
                                    <p:cond delay="0"/>
                                  </p:stCondLst>
                                  <p:childTnLst>
                                    <p:set>
                                      <p:cBhvr>
                                        <p:cTn id="14" dur="1" fill="hold">
                                          <p:stCondLst>
                                            <p:cond delay="0"/>
                                          </p:stCondLst>
                                        </p:cTn>
                                        <p:tgtEl>
                                          <p:spTgt spid="547843">
                                            <p:txEl>
                                              <p:pRg st="2" end="2"/>
                                            </p:txEl>
                                          </p:spTgt>
                                        </p:tgtEl>
                                        <p:attrNameLst>
                                          <p:attrName>style.visibility</p:attrName>
                                        </p:attrNameLst>
                                      </p:cBhvr>
                                      <p:to>
                                        <p:strVal val="visible"/>
                                      </p:to>
                                    </p:set>
                                    <p:animEffect transition="in" filter="wipe(left)">
                                      <p:cBhvr>
                                        <p:cTn id="15" dur="500"/>
                                        <p:tgtEl>
                                          <p:spTgt spid="547843">
                                            <p:txEl>
                                              <p:pRg st="2" end="2"/>
                                            </p:txEl>
                                          </p:spTgt>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547843">
                                            <p:txEl>
                                              <p:pRg st="3" end="3"/>
                                            </p:txEl>
                                          </p:spTgt>
                                        </p:tgtEl>
                                        <p:attrNameLst>
                                          <p:attrName>style.visibility</p:attrName>
                                        </p:attrNameLst>
                                      </p:cBhvr>
                                      <p:to>
                                        <p:strVal val="visible"/>
                                      </p:to>
                                    </p:set>
                                    <p:animEffect transition="in" filter="wipe(left)">
                                      <p:cBhvr>
                                        <p:cTn id="19" dur="500"/>
                                        <p:tgtEl>
                                          <p:spTgt spid="547843">
                                            <p:txEl>
                                              <p:pRg st="3" end="3"/>
                                            </p:txEl>
                                          </p:spTgt>
                                        </p:tgtEl>
                                      </p:cBhvr>
                                    </p:animEffect>
                                  </p:childTnLst>
                                </p:cTn>
                              </p:par>
                            </p:childTnLst>
                          </p:cTn>
                        </p:par>
                        <p:par>
                          <p:cTn id="20" fill="hold" nodeType="afterGroup">
                            <p:stCondLst>
                              <p:cond delay="2500"/>
                            </p:stCondLst>
                            <p:childTnLst>
                              <p:par>
                                <p:cTn id="21" presetID="22" presetClass="entr" presetSubtype="8" fill="hold" nodeType="afterEffect">
                                  <p:stCondLst>
                                    <p:cond delay="0"/>
                                  </p:stCondLst>
                                  <p:childTnLst>
                                    <p:set>
                                      <p:cBhvr>
                                        <p:cTn id="22" dur="1" fill="hold">
                                          <p:stCondLst>
                                            <p:cond delay="0"/>
                                          </p:stCondLst>
                                        </p:cTn>
                                        <p:tgtEl>
                                          <p:spTgt spid="547843">
                                            <p:txEl>
                                              <p:pRg st="4" end="4"/>
                                            </p:txEl>
                                          </p:spTgt>
                                        </p:tgtEl>
                                        <p:attrNameLst>
                                          <p:attrName>style.visibility</p:attrName>
                                        </p:attrNameLst>
                                      </p:cBhvr>
                                      <p:to>
                                        <p:strVal val="visible"/>
                                      </p:to>
                                    </p:set>
                                    <p:animEffect transition="in" filter="wipe(left)">
                                      <p:cBhvr>
                                        <p:cTn id="23" dur="500"/>
                                        <p:tgtEl>
                                          <p:spTgt spid="547843">
                                            <p:txEl>
                                              <p:pRg st="4" end="4"/>
                                            </p:txEl>
                                          </p:spTgt>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547843">
                                            <p:txEl>
                                              <p:pRg st="5" end="5"/>
                                            </p:txEl>
                                          </p:spTgt>
                                        </p:tgtEl>
                                        <p:attrNameLst>
                                          <p:attrName>style.visibility</p:attrName>
                                        </p:attrNameLst>
                                      </p:cBhvr>
                                      <p:to>
                                        <p:strVal val="visible"/>
                                      </p:to>
                                    </p:set>
                                    <p:animEffect transition="in" filter="wipe(left)">
                                      <p:cBhvr>
                                        <p:cTn id="27" dur="500"/>
                                        <p:tgtEl>
                                          <p:spTgt spid="547843">
                                            <p:txEl>
                                              <p:pRg st="5" end="5"/>
                                            </p:txEl>
                                          </p:spTgt>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547843">
                                            <p:txEl>
                                              <p:pRg st="6" end="6"/>
                                            </p:txEl>
                                          </p:spTgt>
                                        </p:tgtEl>
                                        <p:attrNameLst>
                                          <p:attrName>style.visibility</p:attrName>
                                        </p:attrNameLst>
                                      </p:cBhvr>
                                      <p:to>
                                        <p:strVal val="visible"/>
                                      </p:to>
                                    </p:set>
                                    <p:animEffect transition="in" filter="wipe(left)">
                                      <p:cBhvr>
                                        <p:cTn id="31" dur="500"/>
                                        <p:tgtEl>
                                          <p:spTgt spid="54784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47845"/>
                                        </p:tgtEl>
                                        <p:attrNameLst>
                                          <p:attrName>style.visibility</p:attrName>
                                        </p:attrNameLst>
                                      </p:cBhvr>
                                      <p:to>
                                        <p:strVal val="visible"/>
                                      </p:to>
                                    </p:set>
                                    <p:animEffect transition="in" filter="wipe(left)">
                                      <p:cBhvr>
                                        <p:cTn id="36" dur="500"/>
                                        <p:tgtEl>
                                          <p:spTgt spid="5478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7846"/>
                                        </p:tgtEl>
                                        <p:attrNameLst>
                                          <p:attrName>style.visibility</p:attrName>
                                        </p:attrNameLst>
                                      </p:cBhvr>
                                      <p:to>
                                        <p:strVal val="visible"/>
                                      </p:to>
                                    </p:set>
                                    <p:animEffect transition="in" filter="wipe(left)">
                                      <p:cBhvr>
                                        <p:cTn id="41" dur="500"/>
                                        <p:tgtEl>
                                          <p:spTgt spid="54784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7848"/>
                                        </p:tgtEl>
                                        <p:attrNameLst>
                                          <p:attrName>style.visibility</p:attrName>
                                        </p:attrNameLst>
                                      </p:cBhvr>
                                      <p:to>
                                        <p:strVal val="visible"/>
                                      </p:to>
                                    </p:set>
                                    <p:animEffect transition="in" filter="wipe(left)">
                                      <p:cBhvr>
                                        <p:cTn id="46" dur="500"/>
                                        <p:tgtEl>
                                          <p:spTgt spid="54784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47849"/>
                                        </p:tgtEl>
                                        <p:attrNameLst>
                                          <p:attrName>style.visibility</p:attrName>
                                        </p:attrNameLst>
                                      </p:cBhvr>
                                      <p:to>
                                        <p:strVal val="visible"/>
                                      </p:to>
                                    </p:set>
                                    <p:animEffect transition="in" filter="wipe(left)">
                                      <p:cBhvr>
                                        <p:cTn id="51" dur="500"/>
                                        <p:tgtEl>
                                          <p:spTgt spid="54784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47850"/>
                                        </p:tgtEl>
                                        <p:attrNameLst>
                                          <p:attrName>style.visibility</p:attrName>
                                        </p:attrNameLst>
                                      </p:cBhvr>
                                      <p:to>
                                        <p:strVal val="visible"/>
                                      </p:to>
                                    </p:set>
                                    <p:animEffect transition="in" filter="wipe(left)">
                                      <p:cBhvr>
                                        <p:cTn id="56" dur="500"/>
                                        <p:tgtEl>
                                          <p:spTgt spid="54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p:bldP spid="547846" grpId="0" animBg="1"/>
      <p:bldP spid="547848" grpId="0" animBg="1"/>
      <p:bldP spid="547849" grpId="0" animBg="1"/>
      <p:bldP spid="5478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字体、字号相关标签</a:t>
            </a:r>
          </a:p>
        </p:txBody>
      </p:sp>
      <p:sp>
        <p:nvSpPr>
          <p:cNvPr id="546819" name="Rectangle 3"/>
          <p:cNvSpPr>
            <a:spLocks noGrp="1" noChangeArrowheads="1"/>
          </p:cNvSpPr>
          <p:nvPr>
            <p:ph type="body" idx="1"/>
          </p:nvPr>
        </p:nvSpPr>
        <p:spPr>
          <a:xfrm>
            <a:off x="539750" y="1125538"/>
            <a:ext cx="3024188" cy="2951162"/>
          </a:xfrm>
        </p:spPr>
        <p:txBody>
          <a:bodyPr>
            <a:normAutofit lnSpcReduction="10000"/>
          </a:bodyPr>
          <a:lstStyle/>
          <a:p>
            <a:pPr marL="533400" indent="-533400" eaLnBrk="1" hangingPunct="1"/>
            <a:r>
              <a:rPr lang="zh-CN" altLang="en-US" smtClean="0"/>
              <a:t>标题标签</a:t>
            </a:r>
          </a:p>
          <a:p>
            <a:pPr marL="838200" lvl="1" indent="-381000" eaLnBrk="1" hangingPunct="1">
              <a:buFontTx/>
              <a:buNone/>
            </a:pPr>
            <a:r>
              <a:rPr lang="en-US" altLang="zh-CN" smtClean="0"/>
              <a:t>&lt;H#&gt; ... &lt;/H#&gt;</a:t>
            </a:r>
          </a:p>
          <a:p>
            <a:pPr marL="838200" lvl="1" indent="-381000" eaLnBrk="1" hangingPunct="1">
              <a:buFontTx/>
              <a:buNone/>
            </a:pPr>
            <a:r>
              <a:rPr lang="en-US" altLang="zh-CN" smtClean="0"/>
              <a:t> #=1, 2, 3, 4, 5, 6 </a:t>
            </a:r>
          </a:p>
          <a:p>
            <a:pPr marL="838200" lvl="1" indent="-381000" eaLnBrk="1" hangingPunct="1">
              <a:buFontTx/>
              <a:buNone/>
            </a:pPr>
            <a:endParaRPr lang="en-US" altLang="zh-CN" smtClean="0"/>
          </a:p>
          <a:p>
            <a:pPr marL="838200" lvl="1" indent="-381000" eaLnBrk="1" hangingPunct="1">
              <a:buFontTx/>
              <a:buNone/>
            </a:pPr>
            <a:r>
              <a:rPr lang="zh-CN" altLang="en-US" smtClean="0"/>
              <a:t>说明：</a:t>
            </a:r>
            <a:r>
              <a:rPr lang="en-US" altLang="zh-CN" smtClean="0"/>
              <a:t>&lt;H1&gt;</a:t>
            </a:r>
            <a:r>
              <a:rPr lang="zh-CN" altLang="en-US" smtClean="0"/>
              <a:t>到</a:t>
            </a:r>
            <a:r>
              <a:rPr lang="en-US" altLang="zh-CN" smtClean="0"/>
              <a:t>&lt;H6&gt;</a:t>
            </a:r>
          </a:p>
          <a:p>
            <a:pPr marL="838200" lvl="1" indent="-381000" eaLnBrk="1" hangingPunct="1">
              <a:buFontTx/>
              <a:buNone/>
            </a:pPr>
            <a:r>
              <a:rPr lang="zh-CN" altLang="en-US" smtClean="0"/>
              <a:t>字体大小依</a:t>
            </a:r>
          </a:p>
          <a:p>
            <a:pPr marL="838200" lvl="1" indent="-381000" eaLnBrk="1" hangingPunct="1">
              <a:buFontTx/>
              <a:buNone/>
            </a:pPr>
            <a:r>
              <a:rPr lang="zh-CN" altLang="en-US" smtClean="0"/>
              <a:t>次递减</a:t>
            </a:r>
          </a:p>
          <a:p>
            <a:pPr marL="838200" lvl="1" indent="-381000" eaLnBrk="1" hangingPunct="1">
              <a:buFontTx/>
              <a:buNone/>
            </a:pPr>
            <a:endParaRPr lang="zh-CN" altLang="en-US" smtClean="0"/>
          </a:p>
        </p:txBody>
      </p:sp>
      <p:sp>
        <p:nvSpPr>
          <p:cNvPr id="29700" name="AutoShape 4"/>
          <p:cNvSpPr>
            <a:spLocks noChangeArrowheads="1"/>
          </p:cNvSpPr>
          <p:nvPr/>
        </p:nvSpPr>
        <p:spPr bwMode="auto">
          <a:xfrm>
            <a:off x="3427413" y="1714500"/>
            <a:ext cx="5410200" cy="314483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   &lt;</a:t>
            </a:r>
            <a:r>
              <a:rPr lang="en-US" altLang="zh-CN" sz="1800">
                <a:ea typeface="宋体" panose="02010600030101010101" pitchFamily="2" charset="-122"/>
                <a:cs typeface="Courier New" panose="02070309020205020404" pitchFamily="49" charset="0"/>
              </a:rPr>
              <a:t>H</a:t>
            </a:r>
            <a:r>
              <a:rPr lang="en-US" altLang="en-US" sz="1800">
                <a:ea typeface="宋体" panose="02010600030101010101" pitchFamily="2" charset="-122"/>
                <a:cs typeface="Courier New" panose="02070309020205020404" pitchFamily="49" charset="0"/>
              </a:rPr>
              <a:t>1&gt;一级标题&lt;/</a:t>
            </a:r>
            <a:r>
              <a:rPr lang="en-US" altLang="zh-CN" sz="1800">
                <a:ea typeface="宋体" panose="02010600030101010101" pitchFamily="2" charset="-122"/>
                <a:cs typeface="Courier New" panose="02070309020205020404" pitchFamily="49" charset="0"/>
              </a:rPr>
              <a:t>H</a:t>
            </a:r>
            <a:r>
              <a:rPr lang="en-US" altLang="en-US" sz="1800">
                <a:ea typeface="宋体" panose="02010600030101010101" pitchFamily="2" charset="-122"/>
                <a:cs typeface="Courier New" panose="02070309020205020404" pitchFamily="49" charset="0"/>
              </a:rPr>
              <a:t>1&gt;  </a:t>
            </a:r>
          </a:p>
          <a:p>
            <a:pPr eaLnBrk="1" hangingPunct="1">
              <a:spcBef>
                <a:spcPct val="0"/>
              </a:spcBef>
              <a:buFontTx/>
              <a:buNone/>
            </a:pPr>
            <a:r>
              <a:rPr lang="en-US" altLang="en-US" sz="1800">
                <a:ea typeface="宋体" panose="02010600030101010101" pitchFamily="2" charset="-122"/>
                <a:cs typeface="Courier New" panose="02070309020205020404" pitchFamily="49" charset="0"/>
              </a:rPr>
              <a:t>   &lt;</a:t>
            </a:r>
            <a:r>
              <a:rPr lang="en-US" altLang="zh-CN" sz="1800">
                <a:ea typeface="宋体" panose="02010600030101010101" pitchFamily="2" charset="-122"/>
                <a:cs typeface="Courier New" panose="02070309020205020404" pitchFamily="49" charset="0"/>
              </a:rPr>
              <a:t>H</a:t>
            </a:r>
            <a:r>
              <a:rPr lang="en-US" altLang="en-US" sz="1800">
                <a:ea typeface="宋体" panose="02010600030101010101" pitchFamily="2" charset="-122"/>
                <a:cs typeface="Courier New" panose="02070309020205020404" pitchFamily="49" charset="0"/>
              </a:rPr>
              <a:t>2&gt;</a:t>
            </a:r>
            <a:r>
              <a:rPr lang="en-US" altLang="en-US" sz="1800"/>
              <a:t>二级标题</a:t>
            </a:r>
            <a:r>
              <a:rPr lang="en-US" altLang="en-US" sz="1800">
                <a:ea typeface="宋体" panose="02010600030101010101" pitchFamily="2" charset="-122"/>
              </a:rPr>
              <a:t>&lt;/</a:t>
            </a:r>
            <a:r>
              <a:rPr lang="en-US" altLang="zh-CN" sz="1800">
                <a:ea typeface="宋体" panose="02010600030101010101" pitchFamily="2" charset="-122"/>
              </a:rPr>
              <a:t>H</a:t>
            </a:r>
            <a:r>
              <a:rPr lang="en-US" altLang="en-US" sz="1800">
                <a:ea typeface="宋体" panose="02010600030101010101" pitchFamily="2" charset="-122"/>
              </a:rPr>
              <a:t>2&gt; </a:t>
            </a:r>
          </a:p>
          <a:p>
            <a:pPr eaLnBrk="1" hangingPunct="1">
              <a:spcBef>
                <a:spcPct val="0"/>
              </a:spcBef>
              <a:buFontTx/>
              <a:buNone/>
            </a:pPr>
            <a:r>
              <a:rPr lang="en-US" altLang="en-US" sz="1800">
                <a:ea typeface="宋体" panose="02010600030101010101" pitchFamily="2" charset="-122"/>
              </a:rPr>
              <a:t>   &lt;</a:t>
            </a:r>
            <a:r>
              <a:rPr lang="en-US" altLang="zh-CN" sz="1800">
                <a:ea typeface="宋体" panose="02010600030101010101" pitchFamily="2" charset="-122"/>
              </a:rPr>
              <a:t>H</a:t>
            </a:r>
            <a:r>
              <a:rPr lang="en-US" altLang="en-US" sz="1800">
                <a:ea typeface="宋体" panose="02010600030101010101" pitchFamily="2" charset="-122"/>
              </a:rPr>
              <a:t>3</a:t>
            </a:r>
            <a:r>
              <a:rPr lang="en-US" altLang="en-US" sz="1800"/>
              <a:t>&gt;三级标题</a:t>
            </a:r>
            <a:r>
              <a:rPr lang="en-US" altLang="en-US" sz="1800">
                <a:ea typeface="宋体" panose="02010600030101010101" pitchFamily="2" charset="-122"/>
              </a:rPr>
              <a:t>&lt;/</a:t>
            </a:r>
            <a:r>
              <a:rPr lang="en-US" altLang="zh-CN" sz="1800">
                <a:ea typeface="宋体" panose="02010600030101010101" pitchFamily="2" charset="-122"/>
              </a:rPr>
              <a:t>H</a:t>
            </a:r>
            <a:r>
              <a:rPr lang="en-US" altLang="en-US" sz="1800">
                <a:ea typeface="宋体" panose="02010600030101010101" pitchFamily="2" charset="-122"/>
              </a:rPr>
              <a:t>3&gt; </a:t>
            </a:r>
          </a:p>
          <a:p>
            <a:pPr eaLnBrk="1" hangingPunct="1">
              <a:spcBef>
                <a:spcPct val="0"/>
              </a:spcBef>
              <a:buFontTx/>
              <a:buNone/>
            </a:pPr>
            <a:r>
              <a:rPr lang="en-US" altLang="en-US" sz="1800">
                <a:ea typeface="宋体" panose="02010600030101010101" pitchFamily="2" charset="-122"/>
              </a:rPr>
              <a:t>   &lt;</a:t>
            </a:r>
            <a:r>
              <a:rPr lang="en-US" altLang="zh-CN" sz="1800">
                <a:ea typeface="宋体" panose="02010600030101010101" pitchFamily="2" charset="-122"/>
              </a:rPr>
              <a:t>H</a:t>
            </a:r>
            <a:r>
              <a:rPr lang="en-US" altLang="en-US" sz="1800">
                <a:ea typeface="宋体" panose="02010600030101010101" pitchFamily="2" charset="-122"/>
              </a:rPr>
              <a:t>4&gt;</a:t>
            </a:r>
            <a:r>
              <a:rPr lang="en-US" altLang="en-US" sz="1800"/>
              <a:t>四级标题&lt;/</a:t>
            </a:r>
            <a:r>
              <a:rPr lang="en-US" altLang="zh-CN" sz="1800">
                <a:ea typeface="宋体" panose="02010600030101010101" pitchFamily="2" charset="-122"/>
              </a:rPr>
              <a:t>H</a:t>
            </a:r>
            <a:r>
              <a:rPr lang="en-US" altLang="en-US" sz="1800">
                <a:ea typeface="宋体" panose="02010600030101010101" pitchFamily="2" charset="-122"/>
              </a:rPr>
              <a:t>4&gt; </a:t>
            </a:r>
          </a:p>
          <a:p>
            <a:pPr eaLnBrk="1" hangingPunct="1">
              <a:spcBef>
                <a:spcPct val="0"/>
              </a:spcBef>
              <a:buFontTx/>
              <a:buNone/>
            </a:pPr>
            <a:r>
              <a:rPr lang="en-US" altLang="en-US" sz="1800">
                <a:ea typeface="宋体" panose="02010600030101010101" pitchFamily="2" charset="-122"/>
              </a:rPr>
              <a:t>   &lt;</a:t>
            </a:r>
            <a:r>
              <a:rPr lang="en-US" altLang="zh-CN" sz="1800">
                <a:ea typeface="宋体" panose="02010600030101010101" pitchFamily="2" charset="-122"/>
              </a:rPr>
              <a:t>H</a:t>
            </a:r>
            <a:r>
              <a:rPr lang="en-US" altLang="en-US" sz="1800">
                <a:ea typeface="宋体" panose="02010600030101010101" pitchFamily="2" charset="-122"/>
              </a:rPr>
              <a:t>5&gt;</a:t>
            </a:r>
            <a:r>
              <a:rPr lang="en-US" altLang="en-US" sz="1800"/>
              <a:t>五级标题&lt;/</a:t>
            </a:r>
            <a:r>
              <a:rPr lang="en-US" altLang="zh-CN" sz="1800">
                <a:ea typeface="宋体" panose="02010600030101010101" pitchFamily="2" charset="-122"/>
              </a:rPr>
              <a:t>H</a:t>
            </a:r>
            <a:r>
              <a:rPr lang="en-US" altLang="en-US" sz="1800">
                <a:ea typeface="宋体" panose="02010600030101010101" pitchFamily="2" charset="-122"/>
              </a:rPr>
              <a:t>5&gt; </a:t>
            </a:r>
          </a:p>
          <a:p>
            <a:pPr eaLnBrk="1" hangingPunct="1">
              <a:spcBef>
                <a:spcPct val="0"/>
              </a:spcBef>
              <a:buFontTx/>
              <a:buNone/>
            </a:pPr>
            <a:r>
              <a:rPr lang="en-US" altLang="en-US" sz="1800">
                <a:ea typeface="宋体" panose="02010600030101010101" pitchFamily="2" charset="-122"/>
              </a:rPr>
              <a:t>   &lt;</a:t>
            </a:r>
            <a:r>
              <a:rPr lang="en-US" altLang="zh-CN" sz="1800">
                <a:ea typeface="宋体" panose="02010600030101010101" pitchFamily="2" charset="-122"/>
              </a:rPr>
              <a:t>H</a:t>
            </a:r>
            <a:r>
              <a:rPr lang="en-US" altLang="en-US" sz="1800">
                <a:ea typeface="宋体" panose="02010600030101010101" pitchFamily="2" charset="-122"/>
              </a:rPr>
              <a:t>6&gt;</a:t>
            </a:r>
            <a:r>
              <a:rPr lang="en-US" altLang="en-US" sz="1800"/>
              <a:t>六级标题</a:t>
            </a:r>
            <a:r>
              <a:rPr lang="en-US" altLang="en-US" sz="1800">
                <a:ea typeface="宋体" panose="02010600030101010101" pitchFamily="2" charset="-122"/>
              </a:rPr>
              <a:t>&lt;/</a:t>
            </a:r>
            <a:r>
              <a:rPr lang="en-US" altLang="zh-CN" sz="1800">
                <a:ea typeface="宋体" panose="02010600030101010101" pitchFamily="2" charset="-122"/>
              </a:rPr>
              <a:t>H</a:t>
            </a:r>
            <a:r>
              <a:rPr lang="en-US" altLang="en-US" sz="1800">
                <a:ea typeface="宋体" panose="02010600030101010101" pitchFamily="2" charset="-122"/>
              </a:rPr>
              <a:t>6&gt; </a:t>
            </a:r>
          </a:p>
          <a:p>
            <a:pPr eaLnBrk="1" hangingPunct="1">
              <a:spcBef>
                <a:spcPct val="0"/>
              </a:spcBef>
              <a:buFontTx/>
              <a:buNone/>
            </a:pPr>
            <a:r>
              <a:rPr lang="en-US" altLang="en-US" sz="1800">
                <a:ea typeface="宋体" panose="02010600030101010101" pitchFamily="2" charset="-122"/>
              </a:rPr>
              <a:t>&lt;/BODY&gt;</a:t>
            </a:r>
          </a:p>
          <a:p>
            <a:pPr eaLnBrk="1" hangingPunct="1">
              <a:spcBef>
                <a:spcPct val="0"/>
              </a:spcBef>
              <a:buFontTx/>
              <a:buNone/>
            </a:pPr>
            <a:r>
              <a:rPr lang="en-US" altLang="zh-CN" sz="1800">
                <a:ea typeface="宋体" panose="02010600030101010101" pitchFamily="2" charset="-122"/>
              </a:rPr>
              <a:t>……</a:t>
            </a:r>
            <a:endParaRPr lang="en-US" altLang="en-US" sz="1800">
              <a:ea typeface="宋体" panose="02010600030101010101" pitchFamily="2" charset="-122"/>
            </a:endParaRPr>
          </a:p>
        </p:txBody>
      </p:sp>
      <p:pic>
        <p:nvPicPr>
          <p:cNvPr id="546821" name="Picture 5" descr="Snap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2078038"/>
            <a:ext cx="2546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6824" name="AutoShape 8"/>
          <p:cNvSpPr>
            <a:spLocks noChangeArrowheads="1"/>
          </p:cNvSpPr>
          <p:nvPr/>
        </p:nvSpPr>
        <p:spPr bwMode="gray">
          <a:xfrm>
            <a:off x="1116013" y="5157788"/>
            <a:ext cx="7632700" cy="649287"/>
          </a:xfrm>
          <a:prstGeom prst="roundRect">
            <a:avLst>
              <a:gd name="adj" fmla="val 16667"/>
            </a:avLst>
          </a:prstGeom>
          <a:gradFill rotWithShape="1">
            <a:gsLst>
              <a:gs pos="0">
                <a:srgbClr val="FFFF99"/>
              </a:gs>
              <a:gs pos="100000">
                <a:srgbClr val="FFFFFF"/>
              </a:gs>
            </a:gsLst>
            <a:lin ang="5400000" scaled="1"/>
          </a:gradFill>
          <a:ln w="9525" algn="ctr">
            <a:solidFill>
              <a:srgbClr val="FFCC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a:t>H1 </a:t>
            </a:r>
            <a:r>
              <a:rPr lang="zh-CN" altLang="en-US" sz="1800"/>
              <a:t>到 </a:t>
            </a:r>
            <a:r>
              <a:rPr lang="en-US" altLang="zh-CN" sz="1800"/>
              <a:t>H6 </a:t>
            </a:r>
            <a:r>
              <a:rPr lang="zh-CN" altLang="en-US" sz="1800"/>
              <a:t>标签用于指定不同级别的标题</a:t>
            </a:r>
            <a:endParaRPr lang="en-US" altLang="en-US" sz="1800"/>
          </a:p>
        </p:txBody>
      </p:sp>
      <p:sp>
        <p:nvSpPr>
          <p:cNvPr id="29703" name="Text Box 10"/>
          <p:cNvSpPr txBox="1">
            <a:spLocks noChangeArrowheads="1"/>
          </p:cNvSpPr>
          <p:nvPr/>
        </p:nvSpPr>
        <p:spPr bwMode="auto">
          <a:xfrm>
            <a:off x="6948488" y="1125538"/>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3" action="ppaction://hlinkfile"/>
              </a:rPr>
              <a:t>查看源代码</a:t>
            </a:r>
            <a:endParaRPr lang="zh-CN" altLang="en-US" sz="2400"/>
          </a:p>
        </p:txBody>
      </p:sp>
    </p:spTree>
    <p:extLst>
      <p:ext uri="{BB962C8B-B14F-4D97-AF65-F5344CB8AC3E}">
        <p14:creationId xmlns:p14="http://schemas.microsoft.com/office/powerpoint/2010/main" val="750898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animEffect transition="in" filter="wipe(left)">
                                      <p:cBhvr>
                                        <p:cTn id="7" dur="500"/>
                                        <p:tgtEl>
                                          <p:spTgt spid="54681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46819">
                                            <p:txEl>
                                              <p:pRg st="1" end="1"/>
                                            </p:txEl>
                                          </p:spTgt>
                                        </p:tgtEl>
                                        <p:attrNameLst>
                                          <p:attrName>style.visibility</p:attrName>
                                        </p:attrNameLst>
                                      </p:cBhvr>
                                      <p:to>
                                        <p:strVal val="visible"/>
                                      </p:to>
                                    </p:set>
                                    <p:animEffect transition="in" filter="wipe(left)">
                                      <p:cBhvr>
                                        <p:cTn id="11" dur="500"/>
                                        <p:tgtEl>
                                          <p:spTgt spid="546819">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46819">
                                            <p:txEl>
                                              <p:pRg st="2" end="2"/>
                                            </p:txEl>
                                          </p:spTgt>
                                        </p:tgtEl>
                                        <p:attrNameLst>
                                          <p:attrName>style.visibility</p:attrName>
                                        </p:attrNameLst>
                                      </p:cBhvr>
                                      <p:to>
                                        <p:strVal val="visible"/>
                                      </p:to>
                                    </p:set>
                                    <p:animEffect transition="in" filter="wipe(left)">
                                      <p:cBhvr>
                                        <p:cTn id="15" dur="500"/>
                                        <p:tgtEl>
                                          <p:spTgt spid="546819">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46819">
                                            <p:txEl>
                                              <p:pRg st="4" end="4"/>
                                            </p:txEl>
                                          </p:spTgt>
                                        </p:tgtEl>
                                        <p:attrNameLst>
                                          <p:attrName>style.visibility</p:attrName>
                                        </p:attrNameLst>
                                      </p:cBhvr>
                                      <p:to>
                                        <p:strVal val="visible"/>
                                      </p:to>
                                    </p:set>
                                    <p:animEffect transition="in" filter="wipe(left)">
                                      <p:cBhvr>
                                        <p:cTn id="19" dur="500"/>
                                        <p:tgtEl>
                                          <p:spTgt spid="546819">
                                            <p:txEl>
                                              <p:pRg st="4" end="4"/>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46819">
                                            <p:txEl>
                                              <p:pRg st="5" end="5"/>
                                            </p:txEl>
                                          </p:spTgt>
                                        </p:tgtEl>
                                        <p:attrNameLst>
                                          <p:attrName>style.visibility</p:attrName>
                                        </p:attrNameLst>
                                      </p:cBhvr>
                                      <p:to>
                                        <p:strVal val="visible"/>
                                      </p:to>
                                    </p:set>
                                    <p:animEffect transition="in" filter="wipe(left)">
                                      <p:cBhvr>
                                        <p:cTn id="23" dur="500"/>
                                        <p:tgtEl>
                                          <p:spTgt spid="546819">
                                            <p:txEl>
                                              <p:pRg st="5" end="5"/>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546819">
                                            <p:txEl>
                                              <p:pRg st="6" end="6"/>
                                            </p:txEl>
                                          </p:spTgt>
                                        </p:tgtEl>
                                        <p:attrNameLst>
                                          <p:attrName>style.visibility</p:attrName>
                                        </p:attrNameLst>
                                      </p:cBhvr>
                                      <p:to>
                                        <p:strVal val="visible"/>
                                      </p:to>
                                    </p:set>
                                    <p:animEffect transition="in" filter="wipe(left)">
                                      <p:cBhvr>
                                        <p:cTn id="27" dur="500"/>
                                        <p:tgtEl>
                                          <p:spTgt spid="5468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46821"/>
                                        </p:tgtEl>
                                        <p:attrNameLst>
                                          <p:attrName>style.visibility</p:attrName>
                                        </p:attrNameLst>
                                      </p:cBhvr>
                                      <p:to>
                                        <p:strVal val="visible"/>
                                      </p:to>
                                    </p:set>
                                    <p:animEffect transition="in" filter="checkerboard(across)">
                                      <p:cBhvr>
                                        <p:cTn id="32" dur="500"/>
                                        <p:tgtEl>
                                          <p:spTgt spid="5468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6824"/>
                                        </p:tgtEl>
                                        <p:attrNameLst>
                                          <p:attrName>style.visibility</p:attrName>
                                        </p:attrNameLst>
                                      </p:cBhvr>
                                      <p:to>
                                        <p:strVal val="visible"/>
                                      </p:to>
                                    </p:set>
                                    <p:animEffect transition="in" filter="wipe(left)">
                                      <p:cBhvr>
                                        <p:cTn id="37" dur="500"/>
                                        <p:tgtEl>
                                          <p:spTgt spid="546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010" name="AutoShape 146"/>
          <p:cNvSpPr>
            <a:spLocks noChangeArrowheads="1"/>
          </p:cNvSpPr>
          <p:nvPr/>
        </p:nvSpPr>
        <p:spPr bwMode="auto">
          <a:xfrm>
            <a:off x="971550" y="1844675"/>
            <a:ext cx="6870700" cy="1141413"/>
          </a:xfrm>
          <a:prstGeom prst="roundRect">
            <a:avLst>
              <a:gd name="adj" fmla="val 16667"/>
            </a:avLst>
          </a:prstGeom>
          <a:gradFill rotWithShape="1">
            <a:gsLst>
              <a:gs pos="0">
                <a:srgbClr val="CCFFFF"/>
              </a:gs>
              <a:gs pos="100000">
                <a:srgbClr val="FFFFFF"/>
              </a:gs>
            </a:gsLst>
            <a:lin ang="5400000" scaled="1"/>
          </a:gradFill>
          <a:ln w="12700" algn="ctr">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3838" indent="-223838">
              <a:spcBef>
                <a:spcPct val="20000"/>
              </a:spcBef>
              <a:buChar char="•"/>
              <a:defRPr sz="2800" b="1">
                <a:solidFill>
                  <a:schemeClr val="tx1"/>
                </a:solidFill>
                <a:latin typeface="Arial" panose="020B0604020202020204" pitchFamily="34" charset="0"/>
                <a:ea typeface="黑体" panose="02010609060101010101" pitchFamily="49" charset="-122"/>
              </a:defRPr>
            </a:lvl1pPr>
            <a:lvl2pPr marL="635000" indent="-17780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lvl="1" eaLnBrk="1" hangingPunct="1">
              <a:buFontTx/>
              <a:buNone/>
            </a:pPr>
            <a:r>
              <a:rPr lang="en-US" altLang="zh-CN" sz="1800"/>
              <a:t>&lt;FONT </a:t>
            </a:r>
            <a:r>
              <a:rPr lang="en-US" altLang="zh-CN" sz="1800">
                <a:solidFill>
                  <a:srgbClr val="0000FF"/>
                </a:solidFill>
              </a:rPr>
              <a:t>size=“+2”</a:t>
            </a:r>
            <a:r>
              <a:rPr lang="en-US" altLang="zh-CN" sz="1800"/>
              <a:t>  </a:t>
            </a:r>
            <a:r>
              <a:rPr lang="en-US" altLang="zh-CN" sz="1800">
                <a:solidFill>
                  <a:srgbClr val="0000FF"/>
                </a:solidFill>
              </a:rPr>
              <a:t>color=“red”</a:t>
            </a:r>
            <a:r>
              <a:rPr lang="en-US" altLang="zh-CN" sz="1800"/>
              <a:t> face=“</a:t>
            </a:r>
            <a:r>
              <a:rPr lang="zh-CN" altLang="en-US" sz="1800"/>
              <a:t>律书” </a:t>
            </a:r>
            <a:r>
              <a:rPr lang="en-US" altLang="zh-CN" sz="1800"/>
              <a:t>&gt;</a:t>
            </a:r>
          </a:p>
          <a:p>
            <a:pPr lvl="1" eaLnBrk="1" hangingPunct="1">
              <a:buFontTx/>
              <a:buNone/>
            </a:pPr>
            <a:r>
              <a:rPr lang="en-US" altLang="zh-CN" sz="1800"/>
              <a:t>	 ... </a:t>
            </a:r>
          </a:p>
          <a:p>
            <a:pPr lvl="1" eaLnBrk="1" hangingPunct="1">
              <a:buFontTx/>
              <a:buNone/>
            </a:pPr>
            <a:r>
              <a:rPr lang="en-US" altLang="zh-CN" sz="1800"/>
              <a:t>&lt;/FONT&gt;</a:t>
            </a:r>
          </a:p>
        </p:txBody>
      </p:sp>
      <p:sp>
        <p:nvSpPr>
          <p:cNvPr id="30723" name="Rectangle 2"/>
          <p:cNvSpPr>
            <a:spLocks noGrp="1" noChangeArrowheads="1"/>
          </p:cNvSpPr>
          <p:nvPr>
            <p:ph type="title"/>
          </p:nvPr>
        </p:nvSpPr>
        <p:spPr/>
        <p:txBody>
          <a:bodyPr/>
          <a:lstStyle/>
          <a:p>
            <a:pPr eaLnBrk="1" hangingPunct="1"/>
            <a:r>
              <a:rPr lang="zh-CN" altLang="en-US" smtClean="0"/>
              <a:t>字体、字号相关标签</a:t>
            </a:r>
          </a:p>
        </p:txBody>
      </p:sp>
      <p:sp>
        <p:nvSpPr>
          <p:cNvPr id="30724" name="Rectangle 3"/>
          <p:cNvSpPr>
            <a:spLocks noGrp="1" noChangeArrowheads="1"/>
          </p:cNvSpPr>
          <p:nvPr>
            <p:ph type="body" sz="half" idx="1"/>
          </p:nvPr>
        </p:nvSpPr>
        <p:spPr>
          <a:xfrm>
            <a:off x="684213" y="1317625"/>
            <a:ext cx="8135937" cy="4525963"/>
          </a:xfrm>
        </p:spPr>
        <p:txBody>
          <a:bodyPr/>
          <a:lstStyle/>
          <a:p>
            <a:pPr eaLnBrk="1" hangingPunct="1"/>
            <a:r>
              <a:rPr lang="en-US" altLang="zh-CN" smtClean="0"/>
              <a:t>&lt;FONT&gt;</a:t>
            </a:r>
            <a:r>
              <a:rPr lang="zh-CN" altLang="en-US" smtClean="0"/>
              <a:t>标签</a:t>
            </a:r>
          </a:p>
          <a:p>
            <a:pPr lvl="1" eaLnBrk="1" hangingPunct="1">
              <a:buFontTx/>
              <a:buNone/>
            </a:pPr>
            <a:endParaRPr lang="zh-CN" altLang="en-US" smtClean="0">
              <a:solidFill>
                <a:srgbClr val="FF0000"/>
              </a:solidFill>
            </a:endParaRPr>
          </a:p>
          <a:p>
            <a:pPr lvl="1" eaLnBrk="1" hangingPunct="1">
              <a:buFontTx/>
              <a:buNone/>
            </a:pPr>
            <a:endParaRPr lang="zh-CN" altLang="en-US" smtClean="0">
              <a:solidFill>
                <a:srgbClr val="FF0000"/>
              </a:solidFill>
            </a:endParaRPr>
          </a:p>
          <a:p>
            <a:pPr lvl="1" eaLnBrk="1" hangingPunct="1">
              <a:buFontTx/>
              <a:buNone/>
            </a:pPr>
            <a:endParaRPr lang="zh-CN" altLang="en-US" smtClean="0">
              <a:solidFill>
                <a:srgbClr val="FF0000"/>
              </a:solidFill>
            </a:endParaRPr>
          </a:p>
          <a:p>
            <a:pPr lvl="1" eaLnBrk="1" hangingPunct="1">
              <a:buFontTx/>
              <a:buNone/>
            </a:pPr>
            <a:endParaRPr lang="zh-CN" altLang="en-US" smtClean="0">
              <a:solidFill>
                <a:srgbClr val="FF0000"/>
              </a:solidFill>
            </a:endParaRPr>
          </a:p>
          <a:p>
            <a:pPr eaLnBrk="1" hangingPunct="1"/>
            <a:r>
              <a:rPr lang="zh-CN" altLang="en-US" smtClean="0"/>
              <a:t>特殊符号</a:t>
            </a:r>
          </a:p>
          <a:p>
            <a:pPr lvl="1" eaLnBrk="1" hangingPunct="1">
              <a:buFontTx/>
              <a:buNone/>
            </a:pPr>
            <a:endParaRPr lang="zh-CN" altLang="en-US" sz="2400" smtClean="0"/>
          </a:p>
        </p:txBody>
      </p:sp>
      <p:graphicFrame>
        <p:nvGraphicFramePr>
          <p:cNvPr id="549009" name="Group 145"/>
          <p:cNvGraphicFramePr>
            <a:graphicFrameLocks noGrp="1"/>
          </p:cNvGraphicFramePr>
          <p:nvPr>
            <p:ph sz="quarter" idx="3"/>
          </p:nvPr>
        </p:nvGraphicFramePr>
        <p:xfrm>
          <a:off x="1157288" y="3789363"/>
          <a:ext cx="3816350" cy="2519363"/>
        </p:xfrm>
        <a:graphic>
          <a:graphicData uri="http://schemas.openxmlformats.org/drawingml/2006/table">
            <a:tbl>
              <a:tblPr/>
              <a:tblGrid>
                <a:gridCol w="1800225"/>
                <a:gridCol w="2016125"/>
              </a:tblGrid>
              <a:tr h="592137">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特殊字符</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转义码</a:t>
                      </a:r>
                      <a:endPar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6238">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空格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&amp;nbsp;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引号</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&amp;quot;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小于</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&amp;lt;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大于</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&amp;gt;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2">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版权号</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&amp;copy;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8" name="Line 118"/>
          <p:cNvSpPr>
            <a:spLocks noChangeShapeType="1"/>
          </p:cNvSpPr>
          <p:nvPr/>
        </p:nvSpPr>
        <p:spPr bwMode="auto">
          <a:xfrm>
            <a:off x="3132138" y="3357563"/>
            <a:ext cx="1295400" cy="25923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9002" name="AutoShape 138"/>
          <p:cNvSpPr>
            <a:spLocks noChangeArrowheads="1"/>
          </p:cNvSpPr>
          <p:nvPr/>
        </p:nvSpPr>
        <p:spPr bwMode="auto">
          <a:xfrm>
            <a:off x="3033713" y="930275"/>
            <a:ext cx="1295400" cy="693738"/>
          </a:xfrm>
          <a:prstGeom prst="wedgeRoundRectCallout">
            <a:avLst>
              <a:gd name="adj1" fmla="val -56616"/>
              <a:gd name="adj2" fmla="val 8958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字体的</a:t>
            </a:r>
          </a:p>
          <a:p>
            <a:pPr algn="ctr" eaLnBrk="1" hangingPunct="1">
              <a:spcBef>
                <a:spcPct val="0"/>
              </a:spcBef>
              <a:buFontTx/>
              <a:buNone/>
            </a:pPr>
            <a:r>
              <a:rPr lang="zh-CN" altLang="en-US" sz="1800"/>
              <a:t>大小值</a:t>
            </a:r>
          </a:p>
        </p:txBody>
      </p:sp>
      <p:sp>
        <p:nvSpPr>
          <p:cNvPr id="549003" name="AutoShape 139"/>
          <p:cNvSpPr>
            <a:spLocks noChangeArrowheads="1"/>
          </p:cNvSpPr>
          <p:nvPr/>
        </p:nvSpPr>
        <p:spPr bwMode="auto">
          <a:xfrm>
            <a:off x="2700338" y="2441575"/>
            <a:ext cx="1295400" cy="693738"/>
          </a:xfrm>
          <a:prstGeom prst="wedgeRoundRectCallout">
            <a:avLst>
              <a:gd name="adj1" fmla="val 51347"/>
              <a:gd name="adj2" fmla="val -88903"/>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字体的</a:t>
            </a:r>
          </a:p>
          <a:p>
            <a:pPr algn="ctr" eaLnBrk="1" hangingPunct="1">
              <a:spcBef>
                <a:spcPct val="0"/>
              </a:spcBef>
              <a:buFontTx/>
              <a:buNone/>
            </a:pPr>
            <a:r>
              <a:rPr lang="zh-CN" altLang="en-US" sz="1800"/>
              <a:t>颜色</a:t>
            </a:r>
          </a:p>
        </p:txBody>
      </p:sp>
      <p:sp>
        <p:nvSpPr>
          <p:cNvPr id="549004" name="AutoShape 140"/>
          <p:cNvSpPr>
            <a:spLocks noChangeArrowheads="1"/>
          </p:cNvSpPr>
          <p:nvPr/>
        </p:nvSpPr>
        <p:spPr bwMode="auto">
          <a:xfrm>
            <a:off x="4427538" y="2441575"/>
            <a:ext cx="1512887" cy="693738"/>
          </a:xfrm>
          <a:prstGeom prst="wedgeRoundRectCallout">
            <a:avLst>
              <a:gd name="adj1" fmla="val 20514"/>
              <a:gd name="adj2" fmla="val -8546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字体的</a:t>
            </a:r>
          </a:p>
          <a:p>
            <a:pPr algn="ctr" eaLnBrk="1" hangingPunct="1">
              <a:spcBef>
                <a:spcPct val="0"/>
              </a:spcBef>
              <a:buFontTx/>
              <a:buNone/>
            </a:pPr>
            <a:r>
              <a:rPr lang="zh-CN" altLang="en-US" sz="1800"/>
              <a:t>类型</a:t>
            </a:r>
          </a:p>
        </p:txBody>
      </p:sp>
    </p:spTree>
    <p:extLst>
      <p:ext uri="{BB962C8B-B14F-4D97-AF65-F5344CB8AC3E}">
        <p14:creationId xmlns:p14="http://schemas.microsoft.com/office/powerpoint/2010/main" val="1792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9010">
                                            <p:bg/>
                                          </p:spTgt>
                                        </p:tgtEl>
                                        <p:attrNameLst>
                                          <p:attrName>style.visibility</p:attrName>
                                        </p:attrNameLst>
                                      </p:cBhvr>
                                      <p:to>
                                        <p:strVal val="visible"/>
                                      </p:to>
                                    </p:set>
                                    <p:animEffect transition="in" filter="blinds(horizontal)">
                                      <p:cBhvr>
                                        <p:cTn id="7" dur="500"/>
                                        <p:tgtEl>
                                          <p:spTgt spid="549010">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9010">
                                            <p:txEl>
                                              <p:pRg st="0" end="0"/>
                                            </p:txEl>
                                          </p:spTgt>
                                        </p:tgtEl>
                                        <p:attrNameLst>
                                          <p:attrName>style.visibility</p:attrName>
                                        </p:attrNameLst>
                                      </p:cBhvr>
                                      <p:to>
                                        <p:strVal val="visible"/>
                                      </p:to>
                                    </p:set>
                                    <p:animEffect transition="in" filter="blinds(horizontal)">
                                      <p:cBhvr>
                                        <p:cTn id="10" dur="500"/>
                                        <p:tgtEl>
                                          <p:spTgt spid="549010">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9010">
                                            <p:txEl>
                                              <p:pRg st="1" end="1"/>
                                            </p:txEl>
                                          </p:spTgt>
                                        </p:tgtEl>
                                        <p:attrNameLst>
                                          <p:attrName>style.visibility</p:attrName>
                                        </p:attrNameLst>
                                      </p:cBhvr>
                                      <p:to>
                                        <p:strVal val="visible"/>
                                      </p:to>
                                    </p:set>
                                    <p:animEffect transition="in" filter="blinds(horizontal)">
                                      <p:cBhvr>
                                        <p:cTn id="13" dur="500"/>
                                        <p:tgtEl>
                                          <p:spTgt spid="549010">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9010">
                                            <p:txEl>
                                              <p:pRg st="2" end="2"/>
                                            </p:txEl>
                                          </p:spTgt>
                                        </p:tgtEl>
                                        <p:attrNameLst>
                                          <p:attrName>style.visibility</p:attrName>
                                        </p:attrNameLst>
                                      </p:cBhvr>
                                      <p:to>
                                        <p:strVal val="visible"/>
                                      </p:to>
                                    </p:set>
                                    <p:animEffect transition="in" filter="blinds(horizontal)">
                                      <p:cBhvr>
                                        <p:cTn id="16" dur="500"/>
                                        <p:tgtEl>
                                          <p:spTgt spid="54901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9002"/>
                                        </p:tgtEl>
                                        <p:attrNameLst>
                                          <p:attrName>style.visibility</p:attrName>
                                        </p:attrNameLst>
                                      </p:cBhvr>
                                      <p:to>
                                        <p:strVal val="visible"/>
                                      </p:to>
                                    </p:set>
                                    <p:animEffect transition="in" filter="wipe(left)">
                                      <p:cBhvr>
                                        <p:cTn id="21" dur="500"/>
                                        <p:tgtEl>
                                          <p:spTgt spid="54900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49003"/>
                                        </p:tgtEl>
                                        <p:attrNameLst>
                                          <p:attrName>style.visibility</p:attrName>
                                        </p:attrNameLst>
                                      </p:cBhvr>
                                      <p:to>
                                        <p:strVal val="visible"/>
                                      </p:to>
                                    </p:set>
                                    <p:animEffect transition="in" filter="wipe(left)">
                                      <p:cBhvr>
                                        <p:cTn id="26" dur="500"/>
                                        <p:tgtEl>
                                          <p:spTgt spid="54900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9004"/>
                                        </p:tgtEl>
                                        <p:attrNameLst>
                                          <p:attrName>style.visibility</p:attrName>
                                        </p:attrNameLst>
                                      </p:cBhvr>
                                      <p:to>
                                        <p:strVal val="visible"/>
                                      </p:to>
                                    </p:set>
                                    <p:animEffect transition="in" filter="wipe(left)">
                                      <p:cBhvr>
                                        <p:cTn id="31" dur="500"/>
                                        <p:tgtEl>
                                          <p:spTgt spid="5490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549009"/>
                                        </p:tgtEl>
                                        <p:attrNameLst>
                                          <p:attrName>style.visibility</p:attrName>
                                        </p:attrNameLst>
                                      </p:cBhvr>
                                      <p:to>
                                        <p:strVal val="visible"/>
                                      </p:to>
                                    </p:set>
                                    <p:animEffect transition="in" filter="checkerboard(across)">
                                      <p:cBhvr>
                                        <p:cTn id="36" dur="500"/>
                                        <p:tgtEl>
                                          <p:spTgt spid="549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010" grpId="0" build="allAtOnce" animBg="1"/>
      <p:bldP spid="549002" grpId="0" animBg="1"/>
      <p:bldP spid="549003" grpId="0" animBg="1"/>
      <p:bldP spid="549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字体、字号相关标签</a:t>
            </a:r>
          </a:p>
        </p:txBody>
      </p:sp>
      <p:sp>
        <p:nvSpPr>
          <p:cNvPr id="579621" name="Text Box 37"/>
          <p:cNvSpPr txBox="1">
            <a:spLocks noChangeArrowheads="1"/>
          </p:cNvSpPr>
          <p:nvPr/>
        </p:nvSpPr>
        <p:spPr bwMode="auto">
          <a:xfrm>
            <a:off x="2522538" y="1179513"/>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31748" name="Picture 42" descr="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8540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627" name="AutoShape 43"/>
          <p:cNvSpPr>
            <a:spLocks noChangeArrowheads="1"/>
          </p:cNvSpPr>
          <p:nvPr/>
        </p:nvSpPr>
        <p:spPr bwMode="auto">
          <a:xfrm>
            <a:off x="614363" y="1930400"/>
            <a:ext cx="8015287" cy="25368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dirty="0">
                <a:ea typeface="宋体" panose="02010600030101010101" pitchFamily="2" charset="-122"/>
                <a:cs typeface="Courier New" panose="02070309020205020404" pitchFamily="49" charset="0"/>
              </a:rPr>
              <a:t>......</a:t>
            </a:r>
          </a:p>
          <a:p>
            <a:pPr eaLnBrk="1" hangingPunct="1">
              <a:spcBef>
                <a:spcPct val="0"/>
              </a:spcBef>
              <a:buFontTx/>
              <a:buNone/>
            </a:pPr>
            <a:r>
              <a:rPr lang="en-US" altLang="zh-CN" sz="1800" dirty="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dirty="0">
                <a:ea typeface="宋体" panose="02010600030101010101" pitchFamily="2" charset="-122"/>
                <a:cs typeface="Courier New" panose="02070309020205020404" pitchFamily="49" charset="0"/>
              </a:rPr>
              <a:t>          &lt;P&gt; </a:t>
            </a:r>
            <a:r>
              <a:rPr lang="en-US" altLang="zh-CN" sz="1800" dirty="0">
                <a:solidFill>
                  <a:srgbClr val="0000FF"/>
                </a:solidFill>
                <a:ea typeface="宋体" panose="02010600030101010101" pitchFamily="2" charset="-122"/>
                <a:cs typeface="Courier New" panose="02070309020205020404" pitchFamily="49" charset="0"/>
              </a:rPr>
              <a:t>&lt;FONT size="+2" color="red"</a:t>
            </a:r>
            <a:r>
              <a:rPr lang="en-US" altLang="zh-CN" sz="1800" dirty="0">
                <a:ea typeface="宋体" panose="02010600030101010101" pitchFamily="2" charset="-122"/>
                <a:cs typeface="Courier New" panose="02070309020205020404" pitchFamily="49" charset="0"/>
              </a:rPr>
              <a:t> &gt;</a:t>
            </a:r>
          </a:p>
          <a:p>
            <a:pPr eaLnBrk="1" hangingPunct="1">
              <a:spcBef>
                <a:spcPct val="0"/>
              </a:spcBef>
              <a:buFontTx/>
              <a:buNone/>
            </a:pPr>
            <a:r>
              <a:rPr lang="en-US" altLang="zh-CN" sz="1800" dirty="0">
                <a:ea typeface="宋体" panose="02010600030101010101" pitchFamily="2" charset="-122"/>
                <a:cs typeface="Courier New" panose="02070309020205020404" pitchFamily="49" charset="0"/>
              </a:rPr>
              <a:t>		</a:t>
            </a:r>
            <a:r>
              <a:rPr lang="zh-CN" altLang="en-US" sz="1800" dirty="0">
                <a:ea typeface="宋体" panose="02010600030101010101" pitchFamily="2" charset="-122"/>
                <a:cs typeface="Courier New" panose="02070309020205020404" pitchFamily="49" charset="0"/>
              </a:rPr>
              <a:t>手机充值、</a:t>
            </a:r>
            <a:r>
              <a:rPr lang="en-US" altLang="zh-CN" sz="1800" dirty="0">
                <a:ea typeface="宋体" panose="02010600030101010101" pitchFamily="2" charset="-122"/>
                <a:cs typeface="Courier New" panose="02070309020205020404" pitchFamily="49" charset="0"/>
              </a:rPr>
              <a:t>IP</a:t>
            </a:r>
            <a:r>
              <a:rPr lang="zh-CN" altLang="en-US" sz="1800" dirty="0">
                <a:ea typeface="宋体" panose="02010600030101010101" pitchFamily="2" charset="-122"/>
                <a:cs typeface="Courier New" panose="02070309020205020404" pitchFamily="49" charset="0"/>
              </a:rPr>
              <a:t>卡</a:t>
            </a:r>
            <a:r>
              <a:rPr lang="en-US" altLang="zh-CN" sz="1800" dirty="0">
                <a:ea typeface="宋体" panose="02010600030101010101" pitchFamily="2" charset="-122"/>
                <a:cs typeface="Courier New" panose="02070309020205020404" pitchFamily="49" charset="0"/>
              </a:rPr>
              <a:t>/</a:t>
            </a:r>
            <a:r>
              <a:rPr lang="zh-CN" altLang="en-US" sz="1800" dirty="0">
                <a:ea typeface="宋体" panose="02010600030101010101" pitchFamily="2" charset="-122"/>
                <a:cs typeface="Courier New" panose="02070309020205020404" pitchFamily="49" charset="0"/>
              </a:rPr>
              <a:t>电话卡 </a:t>
            </a:r>
            <a:r>
              <a:rPr lang="en-US" altLang="zh-CN" sz="1800" dirty="0">
                <a:ea typeface="宋体" panose="02010600030101010101" pitchFamily="2" charset="-122"/>
                <a:cs typeface="Courier New" panose="02070309020205020404" pitchFamily="49" charset="0"/>
              </a:rPr>
              <a:t>&lt;/FONT&gt;&lt;BR /&gt;</a:t>
            </a:r>
          </a:p>
          <a:p>
            <a:pPr eaLnBrk="1" hangingPunct="1">
              <a:spcBef>
                <a:spcPct val="0"/>
              </a:spcBef>
              <a:buFontTx/>
              <a:buNone/>
            </a:pPr>
            <a:r>
              <a:rPr lang="en-US" altLang="zh-CN" sz="1800" dirty="0">
                <a:ea typeface="宋体" panose="02010600030101010101" pitchFamily="2" charset="-122"/>
                <a:cs typeface="Courier New" panose="02070309020205020404" pitchFamily="49" charset="0"/>
              </a:rPr>
              <a:t>		</a:t>
            </a:r>
            <a:r>
              <a:rPr lang="zh-CN" altLang="en-US" sz="1800" dirty="0"/>
              <a:t>移动</a:t>
            </a:r>
            <a:r>
              <a:rPr lang="en-US" altLang="zh-CN" sz="1800" dirty="0">
                <a:ea typeface="宋体" panose="02010600030101010101" pitchFamily="2" charset="-122"/>
              </a:rPr>
              <a:t>&amp;</a:t>
            </a:r>
            <a:r>
              <a:rPr lang="en-US" altLang="zh-CN" sz="1800" dirty="0" err="1">
                <a:ea typeface="宋体" panose="02010600030101010101" pitchFamily="2" charset="-122"/>
              </a:rPr>
              <a:t>nbsp</a:t>
            </a:r>
            <a:r>
              <a:rPr lang="en-US" altLang="zh-CN" sz="1800" dirty="0">
                <a:ea typeface="宋体" panose="02010600030101010101" pitchFamily="2" charset="-122"/>
              </a:rPr>
              <a:t>;|&amp;</a:t>
            </a:r>
            <a:r>
              <a:rPr lang="en-US" altLang="zh-CN" sz="1800" dirty="0" err="1">
                <a:ea typeface="宋体" panose="02010600030101010101" pitchFamily="2" charset="-122"/>
              </a:rPr>
              <a:t>nbsp</a:t>
            </a:r>
            <a:r>
              <a:rPr lang="en-US" altLang="zh-CN" sz="1800" dirty="0">
                <a:ea typeface="宋体" panose="02010600030101010101" pitchFamily="2" charset="-122"/>
              </a:rPr>
              <a:t>; 100 | &amp;</a:t>
            </a:r>
            <a:r>
              <a:rPr lang="en-US" altLang="zh-CN" sz="1800" dirty="0" err="1">
                <a:ea typeface="宋体" panose="02010600030101010101" pitchFamily="2" charset="-122"/>
              </a:rPr>
              <a:t>nbsp</a:t>
            </a:r>
            <a:r>
              <a:rPr lang="en-US" altLang="zh-CN" sz="1800" dirty="0">
                <a:ea typeface="宋体" panose="02010600030101010101" pitchFamily="2" charset="-122"/>
              </a:rPr>
              <a:t>;</a:t>
            </a:r>
            <a:r>
              <a:rPr lang="zh-CN" altLang="en-US" sz="1800" dirty="0"/>
              <a:t>联通</a:t>
            </a:r>
            <a:r>
              <a:rPr lang="zh-CN" altLang="en-US" sz="1800" dirty="0">
                <a:ea typeface="宋体" panose="02010600030101010101" pitchFamily="2" charset="-122"/>
              </a:rPr>
              <a:t> </a:t>
            </a:r>
            <a:r>
              <a:rPr lang="en-US" altLang="zh-CN" sz="1800" dirty="0">
                <a:ea typeface="宋体" panose="02010600030101010101" pitchFamily="2" charset="-122"/>
              </a:rPr>
              <a:t>| &amp;nbsp;50&lt;/P&gt;</a:t>
            </a:r>
          </a:p>
          <a:p>
            <a:pPr eaLnBrk="1" hangingPunct="1">
              <a:spcBef>
                <a:spcPct val="0"/>
              </a:spcBef>
              <a:buFontTx/>
              <a:buNone/>
            </a:pPr>
            <a:r>
              <a:rPr lang="en-US" altLang="zh-CN" sz="1800" dirty="0">
                <a:ea typeface="宋体" panose="02010600030101010101" pitchFamily="2" charset="-122"/>
              </a:rPr>
              <a:t>           Copyright </a:t>
            </a:r>
            <a:r>
              <a:rPr lang="en-US" altLang="zh-CN" sz="1800" dirty="0">
                <a:solidFill>
                  <a:srgbClr val="0000FF"/>
                </a:solidFill>
                <a:ea typeface="宋体" panose="02010600030101010101" pitchFamily="2" charset="-122"/>
              </a:rPr>
              <a:t>&amp;copy;</a:t>
            </a:r>
            <a:r>
              <a:rPr lang="en-US" altLang="zh-CN" sz="1800" dirty="0">
                <a:ea typeface="宋体" panose="02010600030101010101" pitchFamily="2" charset="-122"/>
              </a:rPr>
              <a:t> 2007 </a:t>
            </a:r>
            <a:r>
              <a:rPr lang="en-US" altLang="zh-CN" sz="1800" dirty="0">
                <a:solidFill>
                  <a:srgbClr val="0000FF"/>
                </a:solidFill>
                <a:ea typeface="宋体" panose="02010600030101010101" pitchFamily="2" charset="-122"/>
              </a:rPr>
              <a:t>&amp;</a:t>
            </a:r>
            <a:r>
              <a:rPr lang="en-US" altLang="zh-CN" sz="1800" dirty="0" err="1">
                <a:solidFill>
                  <a:srgbClr val="0000FF"/>
                </a:solidFill>
                <a:ea typeface="宋体" panose="02010600030101010101" pitchFamily="2" charset="-122"/>
              </a:rPr>
              <a:t>quot</a:t>
            </a:r>
            <a:r>
              <a:rPr lang="en-US" altLang="zh-CN" sz="1800" dirty="0">
                <a:solidFill>
                  <a:srgbClr val="0000FF"/>
                </a:solidFill>
                <a:ea typeface="宋体" panose="02010600030101010101" pitchFamily="2" charset="-122"/>
              </a:rPr>
              <a:t>;</a:t>
            </a:r>
            <a:r>
              <a:rPr lang="zh-CN" altLang="en-US" sz="1800" dirty="0"/>
              <a:t>淘宝网</a:t>
            </a:r>
            <a:r>
              <a:rPr lang="en-US" altLang="zh-CN" sz="1800" dirty="0">
                <a:ea typeface="宋体" panose="02010600030101010101" pitchFamily="2" charset="-122"/>
              </a:rPr>
              <a:t>&amp;</a:t>
            </a:r>
            <a:r>
              <a:rPr lang="en-US" altLang="zh-CN" sz="1800" dirty="0" err="1">
                <a:ea typeface="宋体" panose="02010600030101010101" pitchFamily="2" charset="-122"/>
              </a:rPr>
              <a:t>quot</a:t>
            </a:r>
            <a:r>
              <a:rPr lang="en-US" altLang="zh-CN" sz="1800" dirty="0">
                <a:ea typeface="宋体" panose="02010600030101010101" pitchFamily="2" charset="-122"/>
              </a:rPr>
              <a:t>; All rights.</a:t>
            </a:r>
          </a:p>
          <a:p>
            <a:pPr eaLnBrk="1" hangingPunct="1">
              <a:spcBef>
                <a:spcPct val="0"/>
              </a:spcBef>
              <a:buFontTx/>
              <a:buNone/>
            </a:pPr>
            <a:r>
              <a:rPr lang="en-US" altLang="zh-CN" sz="1800" dirty="0">
                <a:ea typeface="宋体" panose="02010600030101010101" pitchFamily="2" charset="-122"/>
              </a:rPr>
              <a:t>&lt;/BODY&gt;</a:t>
            </a:r>
          </a:p>
          <a:p>
            <a:pPr eaLnBrk="1" hangingPunct="1">
              <a:spcBef>
                <a:spcPct val="0"/>
              </a:spcBef>
              <a:buFontTx/>
              <a:buNone/>
            </a:pPr>
            <a:r>
              <a:rPr lang="en-US" altLang="zh-CN" sz="1800" dirty="0">
                <a:ea typeface="宋体" panose="02010600030101010101" pitchFamily="2" charset="-122"/>
              </a:rPr>
              <a:t>……</a:t>
            </a:r>
          </a:p>
        </p:txBody>
      </p:sp>
      <p:pic>
        <p:nvPicPr>
          <p:cNvPr id="579628" name="Picture 44" descr="Snap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13" y="3857625"/>
            <a:ext cx="4176712"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629" name="Rectangle 45"/>
          <p:cNvSpPr>
            <a:spLocks noChangeArrowheads="1"/>
          </p:cNvSpPr>
          <p:nvPr/>
        </p:nvSpPr>
        <p:spPr bwMode="auto">
          <a:xfrm>
            <a:off x="1908175" y="2665413"/>
            <a:ext cx="3600450" cy="257175"/>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0" name="Rectangle 46"/>
          <p:cNvSpPr>
            <a:spLocks noChangeArrowheads="1"/>
          </p:cNvSpPr>
          <p:nvPr/>
        </p:nvSpPr>
        <p:spPr bwMode="auto">
          <a:xfrm>
            <a:off x="3292475" y="4649788"/>
            <a:ext cx="2808288" cy="25717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1" name="Rectangle 47"/>
          <p:cNvSpPr>
            <a:spLocks noChangeArrowheads="1"/>
          </p:cNvSpPr>
          <p:nvPr/>
        </p:nvSpPr>
        <p:spPr bwMode="auto">
          <a:xfrm>
            <a:off x="2636838" y="3489325"/>
            <a:ext cx="871537" cy="26828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2" name="Rectangle 48"/>
          <p:cNvSpPr>
            <a:spLocks noChangeArrowheads="1"/>
          </p:cNvSpPr>
          <p:nvPr/>
        </p:nvSpPr>
        <p:spPr bwMode="auto">
          <a:xfrm>
            <a:off x="4151313" y="5299075"/>
            <a:ext cx="217487" cy="26828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3" name="Rectangle 49"/>
          <p:cNvSpPr>
            <a:spLocks noChangeArrowheads="1"/>
          </p:cNvSpPr>
          <p:nvPr/>
        </p:nvSpPr>
        <p:spPr bwMode="auto">
          <a:xfrm>
            <a:off x="4071938" y="3487738"/>
            <a:ext cx="804862" cy="2984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4" name="Rectangle 50"/>
          <p:cNvSpPr>
            <a:spLocks noChangeArrowheads="1"/>
          </p:cNvSpPr>
          <p:nvPr/>
        </p:nvSpPr>
        <p:spPr bwMode="auto">
          <a:xfrm>
            <a:off x="4727575" y="5299075"/>
            <a:ext cx="219075" cy="22383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5" name="Freeform 51"/>
          <p:cNvSpPr>
            <a:spLocks/>
          </p:cNvSpPr>
          <p:nvPr/>
        </p:nvSpPr>
        <p:spPr bwMode="auto">
          <a:xfrm rot="2269265">
            <a:off x="2357438" y="4265613"/>
            <a:ext cx="1943100" cy="631825"/>
          </a:xfrm>
          <a:custGeom>
            <a:avLst/>
            <a:gdLst>
              <a:gd name="T0" fmla="*/ 1940438 w 730"/>
              <a:gd name="T1" fmla="*/ 382966 h 457"/>
              <a:gd name="T2" fmla="*/ 1205787 w 730"/>
              <a:gd name="T3" fmla="*/ 630442 h 457"/>
              <a:gd name="T4" fmla="*/ 1208448 w 730"/>
              <a:gd name="T5" fmla="*/ 511543 h 457"/>
              <a:gd name="T6" fmla="*/ 1179169 w 730"/>
              <a:gd name="T7" fmla="*/ 511543 h 457"/>
              <a:gd name="T8" fmla="*/ 1147228 w 730"/>
              <a:gd name="T9" fmla="*/ 511543 h 457"/>
              <a:gd name="T10" fmla="*/ 1117948 w 730"/>
              <a:gd name="T11" fmla="*/ 511543 h 457"/>
              <a:gd name="T12" fmla="*/ 1086007 w 730"/>
              <a:gd name="T13" fmla="*/ 511543 h 457"/>
              <a:gd name="T14" fmla="*/ 1051403 w 730"/>
              <a:gd name="T15" fmla="*/ 511543 h 457"/>
              <a:gd name="T16" fmla="*/ 1022124 w 730"/>
              <a:gd name="T17" fmla="*/ 511543 h 457"/>
              <a:gd name="T18" fmla="*/ 984859 w 730"/>
              <a:gd name="T19" fmla="*/ 511543 h 457"/>
              <a:gd name="T20" fmla="*/ 952918 w 730"/>
              <a:gd name="T21" fmla="*/ 511543 h 457"/>
              <a:gd name="T22" fmla="*/ 918314 w 730"/>
              <a:gd name="T23" fmla="*/ 511543 h 457"/>
              <a:gd name="T24" fmla="*/ 886373 w 730"/>
              <a:gd name="T25" fmla="*/ 511543 h 457"/>
              <a:gd name="T26" fmla="*/ 851770 w 730"/>
              <a:gd name="T27" fmla="*/ 511543 h 457"/>
              <a:gd name="T28" fmla="*/ 819828 w 730"/>
              <a:gd name="T29" fmla="*/ 511543 h 457"/>
              <a:gd name="T30" fmla="*/ 785225 w 730"/>
              <a:gd name="T31" fmla="*/ 510161 h 457"/>
              <a:gd name="T32" fmla="*/ 753284 w 730"/>
              <a:gd name="T33" fmla="*/ 510161 h 457"/>
              <a:gd name="T34" fmla="*/ 689401 w 730"/>
              <a:gd name="T35" fmla="*/ 506013 h 457"/>
              <a:gd name="T36" fmla="*/ 580268 w 730"/>
              <a:gd name="T37" fmla="*/ 497718 h 457"/>
              <a:gd name="T38" fmla="*/ 479121 w 730"/>
              <a:gd name="T39" fmla="*/ 483892 h 457"/>
              <a:gd name="T40" fmla="*/ 385958 w 730"/>
              <a:gd name="T41" fmla="*/ 464537 h 457"/>
              <a:gd name="T42" fmla="*/ 303443 w 730"/>
              <a:gd name="T43" fmla="*/ 441033 h 457"/>
              <a:gd name="T44" fmla="*/ 228913 w 730"/>
              <a:gd name="T45" fmla="*/ 413382 h 457"/>
              <a:gd name="T46" fmla="*/ 162369 w 730"/>
              <a:gd name="T47" fmla="*/ 382966 h 457"/>
              <a:gd name="T48" fmla="*/ 109133 w 730"/>
              <a:gd name="T49" fmla="*/ 348402 h 457"/>
              <a:gd name="T50" fmla="*/ 63883 w 730"/>
              <a:gd name="T51" fmla="*/ 313839 h 457"/>
              <a:gd name="T52" fmla="*/ 29280 w 730"/>
              <a:gd name="T53" fmla="*/ 276510 h 457"/>
              <a:gd name="T54" fmla="*/ 10647 w 730"/>
              <a:gd name="T55" fmla="*/ 236416 h 457"/>
              <a:gd name="T56" fmla="*/ 0 w 730"/>
              <a:gd name="T57" fmla="*/ 196322 h 457"/>
              <a:gd name="T58" fmla="*/ 2662 w 730"/>
              <a:gd name="T59" fmla="*/ 157611 h 457"/>
              <a:gd name="T60" fmla="*/ 21294 w 730"/>
              <a:gd name="T61" fmla="*/ 116134 h 457"/>
              <a:gd name="T62" fmla="*/ 50574 w 730"/>
              <a:gd name="T63" fmla="*/ 76040 h 457"/>
              <a:gd name="T64" fmla="*/ 149060 w 730"/>
              <a:gd name="T65" fmla="*/ 0 h 457"/>
              <a:gd name="T66" fmla="*/ 119780 w 730"/>
              <a:gd name="T67" fmla="*/ 16591 h 457"/>
              <a:gd name="T68" fmla="*/ 79853 w 730"/>
              <a:gd name="T69" fmla="*/ 49772 h 457"/>
              <a:gd name="T70" fmla="*/ 61221 w 730"/>
              <a:gd name="T71" fmla="*/ 82953 h 457"/>
              <a:gd name="T72" fmla="*/ 66545 w 730"/>
              <a:gd name="T73" fmla="*/ 111986 h 457"/>
              <a:gd name="T74" fmla="*/ 79853 w 730"/>
              <a:gd name="T75" fmla="*/ 125812 h 457"/>
              <a:gd name="T76" fmla="*/ 114457 w 730"/>
              <a:gd name="T77" fmla="*/ 152080 h 457"/>
              <a:gd name="T78" fmla="*/ 167692 w 730"/>
              <a:gd name="T79" fmla="*/ 175584 h 457"/>
              <a:gd name="T80" fmla="*/ 234237 w 730"/>
              <a:gd name="T81" fmla="*/ 199087 h 457"/>
              <a:gd name="T82" fmla="*/ 316752 w 730"/>
              <a:gd name="T83" fmla="*/ 215678 h 457"/>
              <a:gd name="T84" fmla="*/ 362002 w 730"/>
              <a:gd name="T85" fmla="*/ 223973 h 457"/>
              <a:gd name="T86" fmla="*/ 463150 w 730"/>
              <a:gd name="T87" fmla="*/ 240564 h 457"/>
              <a:gd name="T88" fmla="*/ 566959 w 730"/>
              <a:gd name="T89" fmla="*/ 250241 h 457"/>
              <a:gd name="T90" fmla="*/ 678754 w 730"/>
              <a:gd name="T91" fmla="*/ 258537 h 457"/>
              <a:gd name="T92" fmla="*/ 739975 w 730"/>
              <a:gd name="T93" fmla="*/ 262684 h 457"/>
              <a:gd name="T94" fmla="*/ 859755 w 730"/>
              <a:gd name="T95" fmla="*/ 265449 h 457"/>
              <a:gd name="T96" fmla="*/ 974212 w 730"/>
              <a:gd name="T97" fmla="*/ 265449 h 457"/>
              <a:gd name="T98" fmla="*/ 1091330 w 730"/>
              <a:gd name="T99" fmla="*/ 262684 h 457"/>
              <a:gd name="T100" fmla="*/ 1208448 w 730"/>
              <a:gd name="T101" fmla="*/ 254389 h 457"/>
              <a:gd name="T102" fmla="*/ 1205787 w 730"/>
              <a:gd name="T103" fmla="*/ 131342 h 457"/>
              <a:gd name="T104" fmla="*/ 1940438 w 730"/>
              <a:gd name="T105" fmla="*/ 382966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
        <p:nvSpPr>
          <p:cNvPr id="579636" name="Freeform 52"/>
          <p:cNvSpPr>
            <a:spLocks/>
          </p:cNvSpPr>
          <p:nvPr/>
        </p:nvSpPr>
        <p:spPr bwMode="auto">
          <a:xfrm rot="2980529">
            <a:off x="3473450" y="4197350"/>
            <a:ext cx="1727200" cy="647700"/>
          </a:xfrm>
          <a:custGeom>
            <a:avLst/>
            <a:gdLst>
              <a:gd name="T0" fmla="*/ 1724834 w 730"/>
              <a:gd name="T1" fmla="*/ 392588 h 457"/>
              <a:gd name="T2" fmla="*/ 1071810 w 730"/>
              <a:gd name="T3" fmla="*/ 646283 h 457"/>
              <a:gd name="T4" fmla="*/ 1074176 w 730"/>
              <a:gd name="T5" fmla="*/ 524396 h 457"/>
              <a:gd name="T6" fmla="*/ 1048150 w 730"/>
              <a:gd name="T7" fmla="*/ 524396 h 457"/>
              <a:gd name="T8" fmla="*/ 1019758 w 730"/>
              <a:gd name="T9" fmla="*/ 524396 h 457"/>
              <a:gd name="T10" fmla="*/ 993732 w 730"/>
              <a:gd name="T11" fmla="*/ 524396 h 457"/>
              <a:gd name="T12" fmla="*/ 965339 w 730"/>
              <a:gd name="T13" fmla="*/ 524396 h 457"/>
              <a:gd name="T14" fmla="*/ 934581 w 730"/>
              <a:gd name="T15" fmla="*/ 524396 h 457"/>
              <a:gd name="T16" fmla="*/ 908555 w 730"/>
              <a:gd name="T17" fmla="*/ 524396 h 457"/>
              <a:gd name="T18" fmla="*/ 875430 w 730"/>
              <a:gd name="T19" fmla="*/ 524396 h 457"/>
              <a:gd name="T20" fmla="*/ 847038 w 730"/>
              <a:gd name="T21" fmla="*/ 524396 h 457"/>
              <a:gd name="T22" fmla="*/ 816279 w 730"/>
              <a:gd name="T23" fmla="*/ 524396 h 457"/>
              <a:gd name="T24" fmla="*/ 787887 w 730"/>
              <a:gd name="T25" fmla="*/ 524396 h 457"/>
              <a:gd name="T26" fmla="*/ 757129 w 730"/>
              <a:gd name="T27" fmla="*/ 524396 h 457"/>
              <a:gd name="T28" fmla="*/ 728736 w 730"/>
              <a:gd name="T29" fmla="*/ 524396 h 457"/>
              <a:gd name="T30" fmla="*/ 697978 w 730"/>
              <a:gd name="T31" fmla="*/ 522979 h 457"/>
              <a:gd name="T32" fmla="*/ 669586 w 730"/>
              <a:gd name="T33" fmla="*/ 522979 h 457"/>
              <a:gd name="T34" fmla="*/ 612801 w 730"/>
              <a:gd name="T35" fmla="*/ 518727 h 457"/>
              <a:gd name="T36" fmla="*/ 515794 w 730"/>
              <a:gd name="T37" fmla="*/ 510223 h 457"/>
              <a:gd name="T38" fmla="*/ 425885 w 730"/>
              <a:gd name="T39" fmla="*/ 496050 h 457"/>
              <a:gd name="T40" fmla="*/ 343074 w 730"/>
              <a:gd name="T41" fmla="*/ 476208 h 457"/>
              <a:gd name="T42" fmla="*/ 269727 w 730"/>
              <a:gd name="T43" fmla="*/ 452114 h 457"/>
              <a:gd name="T44" fmla="*/ 203478 w 730"/>
              <a:gd name="T45" fmla="*/ 423769 h 457"/>
              <a:gd name="T46" fmla="*/ 144328 w 730"/>
              <a:gd name="T47" fmla="*/ 392588 h 457"/>
              <a:gd name="T48" fmla="*/ 97007 w 730"/>
              <a:gd name="T49" fmla="*/ 357156 h 457"/>
              <a:gd name="T50" fmla="*/ 56785 w 730"/>
              <a:gd name="T51" fmla="*/ 321724 h 457"/>
              <a:gd name="T52" fmla="*/ 26026 w 730"/>
              <a:gd name="T53" fmla="*/ 283457 h 457"/>
              <a:gd name="T54" fmla="*/ 9464 w 730"/>
              <a:gd name="T55" fmla="*/ 242356 h 457"/>
              <a:gd name="T56" fmla="*/ 0 w 730"/>
              <a:gd name="T57" fmla="*/ 201255 h 457"/>
              <a:gd name="T58" fmla="*/ 2366 w 730"/>
              <a:gd name="T59" fmla="*/ 161571 h 457"/>
              <a:gd name="T60" fmla="*/ 18928 w 730"/>
              <a:gd name="T61" fmla="*/ 119052 h 457"/>
              <a:gd name="T62" fmla="*/ 44955 w 730"/>
              <a:gd name="T63" fmla="*/ 77951 h 457"/>
              <a:gd name="T64" fmla="*/ 132498 w 730"/>
              <a:gd name="T65" fmla="*/ 0 h 457"/>
              <a:gd name="T66" fmla="*/ 106471 w 730"/>
              <a:gd name="T67" fmla="*/ 17007 h 457"/>
              <a:gd name="T68" fmla="*/ 70981 w 730"/>
              <a:gd name="T69" fmla="*/ 51022 h 457"/>
              <a:gd name="T70" fmla="*/ 54419 w 730"/>
              <a:gd name="T71" fmla="*/ 85037 h 457"/>
              <a:gd name="T72" fmla="*/ 59151 w 730"/>
              <a:gd name="T73" fmla="*/ 114800 h 457"/>
              <a:gd name="T74" fmla="*/ 70981 w 730"/>
              <a:gd name="T75" fmla="*/ 128973 h 457"/>
              <a:gd name="T76" fmla="*/ 101739 w 730"/>
              <a:gd name="T77" fmla="*/ 155902 h 457"/>
              <a:gd name="T78" fmla="*/ 149060 w 730"/>
              <a:gd name="T79" fmla="*/ 179995 h 457"/>
              <a:gd name="T80" fmla="*/ 208210 w 730"/>
              <a:gd name="T81" fmla="*/ 204089 h 457"/>
              <a:gd name="T82" fmla="*/ 281557 w 730"/>
              <a:gd name="T83" fmla="*/ 221097 h 457"/>
              <a:gd name="T84" fmla="*/ 321780 w 730"/>
              <a:gd name="T85" fmla="*/ 229600 h 457"/>
              <a:gd name="T86" fmla="*/ 411689 w 730"/>
              <a:gd name="T87" fmla="*/ 246608 h 457"/>
              <a:gd name="T88" fmla="*/ 503964 w 730"/>
              <a:gd name="T89" fmla="*/ 256529 h 457"/>
              <a:gd name="T90" fmla="*/ 603337 w 730"/>
              <a:gd name="T91" fmla="*/ 265033 h 457"/>
              <a:gd name="T92" fmla="*/ 657756 w 730"/>
              <a:gd name="T93" fmla="*/ 269284 h 457"/>
              <a:gd name="T94" fmla="*/ 764227 w 730"/>
              <a:gd name="T95" fmla="*/ 272119 h 457"/>
              <a:gd name="T96" fmla="*/ 865966 w 730"/>
              <a:gd name="T97" fmla="*/ 272119 h 457"/>
              <a:gd name="T98" fmla="*/ 970071 w 730"/>
              <a:gd name="T99" fmla="*/ 269284 h 457"/>
              <a:gd name="T100" fmla="*/ 1074176 w 730"/>
              <a:gd name="T101" fmla="*/ 260781 h 457"/>
              <a:gd name="T102" fmla="*/ 1071810 w 730"/>
              <a:gd name="T103" fmla="*/ 134642 h 457"/>
              <a:gd name="T104" fmla="*/ 1724834 w 730"/>
              <a:gd name="T105" fmla="*/ 392588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
        <p:nvSpPr>
          <p:cNvPr id="579637" name="AutoShape 53"/>
          <p:cNvSpPr>
            <a:spLocks noChangeArrowheads="1"/>
          </p:cNvSpPr>
          <p:nvPr/>
        </p:nvSpPr>
        <p:spPr bwMode="auto">
          <a:xfrm rot="-5400000">
            <a:off x="4218782" y="3579019"/>
            <a:ext cx="1714500" cy="433387"/>
          </a:xfrm>
          <a:prstGeom prst="leftArrow">
            <a:avLst>
              <a:gd name="adj1" fmla="val 50000"/>
              <a:gd name="adj2" fmla="val 98901"/>
            </a:avLst>
          </a:prstGeom>
          <a:gradFill rotWithShape="1">
            <a:gsLst>
              <a:gs pos="0">
                <a:srgbClr val="B563CF"/>
              </a:gs>
              <a:gs pos="100000">
                <a:srgbClr val="FFFFFF"/>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9638" name="AutoShape 54"/>
          <p:cNvSpPr>
            <a:spLocks noChangeArrowheads="1"/>
          </p:cNvSpPr>
          <p:nvPr/>
        </p:nvSpPr>
        <p:spPr bwMode="auto">
          <a:xfrm>
            <a:off x="5451475" y="3789363"/>
            <a:ext cx="1222375" cy="538162"/>
          </a:xfrm>
          <a:prstGeom prst="wedgeRoundRectCallout">
            <a:avLst>
              <a:gd name="adj1" fmla="val -68051"/>
              <a:gd name="adj2" fmla="val 181269"/>
              <a:gd name="adj3" fmla="val 16667"/>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空格效果</a:t>
            </a:r>
            <a:endParaRPr lang="zh-CN" altLang="en-US" sz="1800" b="0"/>
          </a:p>
        </p:txBody>
      </p:sp>
    </p:spTree>
    <p:extLst>
      <p:ext uri="{BB962C8B-B14F-4D97-AF65-F5344CB8AC3E}">
        <p14:creationId xmlns:p14="http://schemas.microsoft.com/office/powerpoint/2010/main" val="2150955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9621"/>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79627"/>
                                        </p:tgtEl>
                                        <p:attrNameLst>
                                          <p:attrName>style.visibility</p:attrName>
                                        </p:attrNameLst>
                                      </p:cBhvr>
                                      <p:to>
                                        <p:strVal val="visible"/>
                                      </p:to>
                                    </p:set>
                                    <p:animEffect transition="in" filter="blinds(horizontal)">
                                      <p:cBhvr>
                                        <p:cTn id="10" dur="500"/>
                                        <p:tgtEl>
                                          <p:spTgt spid="57962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579628"/>
                                        </p:tgtEl>
                                        <p:attrNameLst>
                                          <p:attrName>style.visibility</p:attrName>
                                        </p:attrNameLst>
                                      </p:cBhvr>
                                      <p:to>
                                        <p:strVal val="visible"/>
                                      </p:to>
                                    </p:set>
                                    <p:animEffect transition="in" filter="checkerboard(across)">
                                      <p:cBhvr>
                                        <p:cTn id="14" dur="500"/>
                                        <p:tgtEl>
                                          <p:spTgt spid="579628"/>
                                        </p:tgtEl>
                                      </p:cBhvr>
                                    </p:animEffect>
                                  </p:childTnLst>
                                </p:cTn>
                              </p:par>
                            </p:childTnLst>
                          </p:cTn>
                        </p:par>
                        <p:par>
                          <p:cTn id="15" fill="hold" nodeType="afterGroup">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579629"/>
                                        </p:tgtEl>
                                        <p:attrNameLst>
                                          <p:attrName>style.visibility</p:attrName>
                                        </p:attrNameLst>
                                      </p:cBhvr>
                                      <p:to>
                                        <p:strVal val="visible"/>
                                      </p:to>
                                    </p:set>
                                    <p:animEffect transition="in" filter="checkerboard(across)">
                                      <p:cBhvr>
                                        <p:cTn id="18" dur="500"/>
                                        <p:tgtEl>
                                          <p:spTgt spid="5796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79637"/>
                                        </p:tgtEl>
                                        <p:attrNameLst>
                                          <p:attrName>style.visibility</p:attrName>
                                        </p:attrNameLst>
                                      </p:cBhvr>
                                      <p:to>
                                        <p:strVal val="visible"/>
                                      </p:to>
                                    </p:set>
                                    <p:animEffect transition="in" filter="wipe(up)">
                                      <p:cBhvr>
                                        <p:cTn id="23" dur="500"/>
                                        <p:tgtEl>
                                          <p:spTgt spid="579637"/>
                                        </p:tgtEl>
                                      </p:cBhvr>
                                    </p:animEffect>
                                  </p:childTnLst>
                                </p:cTn>
                              </p:par>
                            </p:childTnLst>
                          </p:cTn>
                        </p:par>
                        <p:par>
                          <p:cTn id="24" fill="hold" nodeType="afterGroup">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579630"/>
                                        </p:tgtEl>
                                        <p:attrNameLst>
                                          <p:attrName>style.visibility</p:attrName>
                                        </p:attrNameLst>
                                      </p:cBhvr>
                                      <p:to>
                                        <p:strVal val="visible"/>
                                      </p:to>
                                    </p:set>
                                    <p:animEffect transition="in" filter="checkerboard(across)">
                                      <p:cBhvr>
                                        <p:cTn id="27" dur="500"/>
                                        <p:tgtEl>
                                          <p:spTgt spid="5796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9638"/>
                                        </p:tgtEl>
                                        <p:attrNameLst>
                                          <p:attrName>style.visibility</p:attrName>
                                        </p:attrNameLst>
                                      </p:cBhvr>
                                      <p:to>
                                        <p:strVal val="visible"/>
                                      </p:to>
                                    </p:set>
                                    <p:animEffect transition="in" filter="wipe(left)">
                                      <p:cBhvr>
                                        <p:cTn id="32" dur="500"/>
                                        <p:tgtEl>
                                          <p:spTgt spid="579638"/>
                                        </p:tgtEl>
                                      </p:cBhvr>
                                    </p:animEffect>
                                  </p:childTnLst>
                                </p:cTn>
                              </p:par>
                            </p:childTnLst>
                          </p:cTn>
                        </p:par>
                        <p:par>
                          <p:cTn id="33" fill="hold" nodeType="afterGroup">
                            <p:stCondLst>
                              <p:cond delay="500"/>
                            </p:stCondLst>
                            <p:childTnLst>
                              <p:par>
                                <p:cTn id="34" presetID="5" presetClass="entr" presetSubtype="10" fill="hold" grpId="0" nodeType="afterEffect">
                                  <p:stCondLst>
                                    <p:cond delay="0"/>
                                  </p:stCondLst>
                                  <p:childTnLst>
                                    <p:set>
                                      <p:cBhvr>
                                        <p:cTn id="35" dur="1" fill="hold">
                                          <p:stCondLst>
                                            <p:cond delay="0"/>
                                          </p:stCondLst>
                                        </p:cTn>
                                        <p:tgtEl>
                                          <p:spTgt spid="579631"/>
                                        </p:tgtEl>
                                        <p:attrNameLst>
                                          <p:attrName>style.visibility</p:attrName>
                                        </p:attrNameLst>
                                      </p:cBhvr>
                                      <p:to>
                                        <p:strVal val="visible"/>
                                      </p:to>
                                    </p:set>
                                    <p:animEffect transition="in" filter="checkerboard(across)">
                                      <p:cBhvr>
                                        <p:cTn id="36" dur="500"/>
                                        <p:tgtEl>
                                          <p:spTgt spid="5796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9635"/>
                                        </p:tgtEl>
                                        <p:attrNameLst>
                                          <p:attrName>style.visibility</p:attrName>
                                        </p:attrNameLst>
                                      </p:cBhvr>
                                      <p:to>
                                        <p:strVal val="visible"/>
                                      </p:to>
                                    </p:set>
                                    <p:animEffect transition="in" filter="wipe(left)">
                                      <p:cBhvr>
                                        <p:cTn id="41" dur="500"/>
                                        <p:tgtEl>
                                          <p:spTgt spid="579635"/>
                                        </p:tgtEl>
                                      </p:cBhvr>
                                    </p:animEffect>
                                  </p:childTnLst>
                                </p:cTn>
                              </p:par>
                            </p:childTnLst>
                          </p:cTn>
                        </p:par>
                        <p:par>
                          <p:cTn id="42" fill="hold" nodeType="afterGroup">
                            <p:stCondLst>
                              <p:cond delay="500"/>
                            </p:stCondLst>
                            <p:childTnLst>
                              <p:par>
                                <p:cTn id="43" presetID="5" presetClass="entr" presetSubtype="10" fill="hold" grpId="0" nodeType="afterEffect">
                                  <p:stCondLst>
                                    <p:cond delay="0"/>
                                  </p:stCondLst>
                                  <p:childTnLst>
                                    <p:set>
                                      <p:cBhvr>
                                        <p:cTn id="44" dur="1" fill="hold">
                                          <p:stCondLst>
                                            <p:cond delay="0"/>
                                          </p:stCondLst>
                                        </p:cTn>
                                        <p:tgtEl>
                                          <p:spTgt spid="579632"/>
                                        </p:tgtEl>
                                        <p:attrNameLst>
                                          <p:attrName>style.visibility</p:attrName>
                                        </p:attrNameLst>
                                      </p:cBhvr>
                                      <p:to>
                                        <p:strVal val="visible"/>
                                      </p:to>
                                    </p:set>
                                    <p:animEffect transition="in" filter="checkerboard(across)">
                                      <p:cBhvr>
                                        <p:cTn id="45" dur="500"/>
                                        <p:tgtEl>
                                          <p:spTgt spid="579632"/>
                                        </p:tgtEl>
                                      </p:cBhvr>
                                    </p:animEffect>
                                  </p:childTnLst>
                                </p:cTn>
                              </p:par>
                            </p:childTnLst>
                          </p:cTn>
                        </p:par>
                        <p:par>
                          <p:cTn id="46" fill="hold" nodeType="afterGroup">
                            <p:stCondLst>
                              <p:cond delay="1000"/>
                            </p:stCondLst>
                            <p:childTnLst>
                              <p:par>
                                <p:cTn id="47" presetID="5" presetClass="entr" presetSubtype="10" fill="hold" grpId="0" nodeType="afterEffect">
                                  <p:stCondLst>
                                    <p:cond delay="0"/>
                                  </p:stCondLst>
                                  <p:childTnLst>
                                    <p:set>
                                      <p:cBhvr>
                                        <p:cTn id="48" dur="1" fill="hold">
                                          <p:stCondLst>
                                            <p:cond delay="0"/>
                                          </p:stCondLst>
                                        </p:cTn>
                                        <p:tgtEl>
                                          <p:spTgt spid="579633"/>
                                        </p:tgtEl>
                                        <p:attrNameLst>
                                          <p:attrName>style.visibility</p:attrName>
                                        </p:attrNameLst>
                                      </p:cBhvr>
                                      <p:to>
                                        <p:strVal val="visible"/>
                                      </p:to>
                                    </p:set>
                                    <p:animEffect transition="in" filter="checkerboard(across)">
                                      <p:cBhvr>
                                        <p:cTn id="49" dur="500"/>
                                        <p:tgtEl>
                                          <p:spTgt spid="57963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79636"/>
                                        </p:tgtEl>
                                        <p:attrNameLst>
                                          <p:attrName>style.visibility</p:attrName>
                                        </p:attrNameLst>
                                      </p:cBhvr>
                                      <p:to>
                                        <p:strVal val="visible"/>
                                      </p:to>
                                    </p:set>
                                    <p:animEffect transition="in" filter="wipe(left)">
                                      <p:cBhvr>
                                        <p:cTn id="54" dur="500"/>
                                        <p:tgtEl>
                                          <p:spTgt spid="579636"/>
                                        </p:tgtEl>
                                      </p:cBhvr>
                                    </p:animEffect>
                                  </p:childTnLst>
                                </p:cTn>
                              </p:par>
                            </p:childTnLst>
                          </p:cTn>
                        </p:par>
                        <p:par>
                          <p:cTn id="55" fill="hold" nodeType="afterGroup">
                            <p:stCondLst>
                              <p:cond delay="500"/>
                            </p:stCondLst>
                            <p:childTnLst>
                              <p:par>
                                <p:cTn id="56" presetID="5" presetClass="entr" presetSubtype="10" fill="hold" grpId="0" nodeType="afterEffect">
                                  <p:stCondLst>
                                    <p:cond delay="0"/>
                                  </p:stCondLst>
                                  <p:childTnLst>
                                    <p:set>
                                      <p:cBhvr>
                                        <p:cTn id="57" dur="1" fill="hold">
                                          <p:stCondLst>
                                            <p:cond delay="0"/>
                                          </p:stCondLst>
                                        </p:cTn>
                                        <p:tgtEl>
                                          <p:spTgt spid="579634"/>
                                        </p:tgtEl>
                                        <p:attrNameLst>
                                          <p:attrName>style.visibility</p:attrName>
                                        </p:attrNameLst>
                                      </p:cBhvr>
                                      <p:to>
                                        <p:strVal val="visible"/>
                                      </p:to>
                                    </p:set>
                                    <p:animEffect transition="in" filter="checkerboard(across)">
                                      <p:cBhvr>
                                        <p:cTn id="58" dur="500"/>
                                        <p:tgtEl>
                                          <p:spTgt spid="57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21" grpId="0"/>
      <p:bldP spid="579627" grpId="0" animBg="1"/>
      <p:bldP spid="579629" grpId="0" animBg="1"/>
      <p:bldP spid="579630" grpId="0" animBg="1"/>
      <p:bldP spid="579631" grpId="0" animBg="1"/>
      <p:bldP spid="579632" grpId="0" animBg="1"/>
      <p:bldP spid="579633" grpId="0" animBg="1"/>
      <p:bldP spid="579634" grpId="0" animBg="1"/>
      <p:bldP spid="579635" grpId="0" animBg="1"/>
      <p:bldP spid="579636" grpId="0" animBg="1"/>
      <p:bldP spid="579637" grpId="0" animBg="1"/>
      <p:bldP spid="5796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5" name="AutoShape 25"/>
          <p:cNvSpPr>
            <a:spLocks noChangeArrowheads="1"/>
          </p:cNvSpPr>
          <p:nvPr/>
        </p:nvSpPr>
        <p:spPr bwMode="auto">
          <a:xfrm>
            <a:off x="595313" y="2841625"/>
            <a:ext cx="8026400" cy="19272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            </a:t>
            </a:r>
          </a:p>
          <a:p>
            <a:pPr eaLnBrk="1" hangingPunct="1">
              <a:spcBef>
                <a:spcPct val="0"/>
              </a:spcBef>
              <a:buFontTx/>
              <a:buNone/>
            </a:pPr>
            <a:r>
              <a:rPr lang="en-US" altLang="zh-CN" sz="1800">
                <a:ea typeface="宋体" panose="02010600030101010101" pitchFamily="2" charset="-122"/>
                <a:cs typeface="Courier New" panose="02070309020205020404" pitchFamily="49" charset="0"/>
              </a:rPr>
              <a:t>    </a:t>
            </a:r>
            <a:r>
              <a:rPr lang="en-US" altLang="zh-CN" sz="1800">
                <a:solidFill>
                  <a:srgbClr val="0000FF"/>
                </a:solidFill>
                <a:ea typeface="宋体" panose="02010600030101010101" pitchFamily="2" charset="-122"/>
                <a:cs typeface="Courier New" panose="02070309020205020404" pitchFamily="49" charset="0"/>
              </a:rPr>
              <a:t>&lt;P align="center"&gt;</a:t>
            </a:r>
            <a:r>
              <a:rPr lang="zh-CN" altLang="en-US" sz="1800">
                <a:solidFill>
                  <a:srgbClr val="0000FF"/>
                </a:solidFill>
                <a:ea typeface="宋体" panose="02010600030101010101" pitchFamily="2" charset="-122"/>
                <a:cs typeface="Courier New" panose="02070309020205020404" pitchFamily="49" charset="0"/>
              </a:rPr>
              <a:t>淘宝集市欢迎您！</a:t>
            </a:r>
            <a:r>
              <a:rPr lang="en-US" altLang="zh-CN" sz="1800">
                <a:solidFill>
                  <a:srgbClr val="0000FF"/>
                </a:solidFill>
                <a:ea typeface="宋体" panose="02010600030101010101" pitchFamily="2" charset="-122"/>
                <a:cs typeface="Courier New" panose="02070309020205020404" pitchFamily="49" charset="0"/>
              </a:rPr>
              <a:t>&lt;/P&gt;</a:t>
            </a:r>
          </a:p>
          <a:p>
            <a:pPr eaLnBrk="1" hangingPunct="1">
              <a:spcBef>
                <a:spcPct val="0"/>
              </a:spcBef>
              <a:buFontTx/>
              <a:buNone/>
            </a:pPr>
            <a:r>
              <a:rPr lang="en-US" altLang="zh-CN" sz="1800">
                <a:solidFill>
                  <a:srgbClr val="0000FF"/>
                </a:solidFill>
                <a:ea typeface="宋体" panose="02010600030101010101" pitchFamily="2" charset="-122"/>
                <a:cs typeface="Courier New" panose="02070309020205020404" pitchFamily="49" charset="0"/>
              </a:rPr>
              <a:t>    &lt;P align="left"&gt;</a:t>
            </a:r>
            <a:r>
              <a:rPr lang="zh-CN" altLang="en-US" sz="1800">
                <a:solidFill>
                  <a:srgbClr val="0000FF"/>
                </a:solidFill>
              </a:rPr>
              <a:t>淘宝网首届翠友会！</a:t>
            </a:r>
            <a:r>
              <a:rPr lang="en-US" altLang="zh-CN" sz="1800">
                <a:solidFill>
                  <a:srgbClr val="0000FF"/>
                </a:solidFill>
                <a:ea typeface="宋体" panose="02010600030101010101" pitchFamily="2" charset="-122"/>
              </a:rPr>
              <a:t>&lt;BR&gt;</a:t>
            </a:r>
          </a:p>
          <a:p>
            <a:pPr eaLnBrk="1" hangingPunct="1">
              <a:spcBef>
                <a:spcPct val="0"/>
              </a:spcBef>
              <a:buFontTx/>
              <a:buNone/>
            </a:pPr>
            <a:r>
              <a:rPr lang="en-US" altLang="zh-CN" sz="1800">
                <a:ea typeface="宋体" panose="02010600030101010101" pitchFamily="2" charset="-122"/>
              </a:rPr>
              <a:t>    ……</a:t>
            </a:r>
          </a:p>
          <a:p>
            <a:pPr eaLnBrk="1" hangingPunct="1">
              <a:spcBef>
                <a:spcPct val="0"/>
              </a:spcBef>
              <a:buFontTx/>
              <a:buNone/>
            </a:pPr>
            <a:r>
              <a:rPr lang="en-US" altLang="zh-CN" sz="1800">
                <a:ea typeface="宋体" panose="02010600030101010101" pitchFamily="2" charset="-122"/>
              </a:rPr>
              <a:t>    &lt;/P&gt;</a:t>
            </a:r>
          </a:p>
          <a:p>
            <a:pPr eaLnBrk="1" hangingPunct="1">
              <a:spcBef>
                <a:spcPct val="0"/>
              </a:spcBef>
              <a:buFontTx/>
              <a:buNone/>
            </a:pPr>
            <a:r>
              <a:rPr lang="en-US" altLang="zh-CN" sz="1800">
                <a:ea typeface="宋体" panose="02010600030101010101" pitchFamily="2" charset="-122"/>
              </a:rPr>
              <a:t>……</a:t>
            </a:r>
          </a:p>
        </p:txBody>
      </p:sp>
      <p:sp>
        <p:nvSpPr>
          <p:cNvPr id="32771" name="Rectangle 2"/>
          <p:cNvSpPr>
            <a:spLocks noGrp="1" noChangeArrowheads="1"/>
          </p:cNvSpPr>
          <p:nvPr>
            <p:ph type="title"/>
          </p:nvPr>
        </p:nvSpPr>
        <p:spPr/>
        <p:txBody>
          <a:bodyPr/>
          <a:lstStyle/>
          <a:p>
            <a:pPr marL="685800" indent="-685800" eaLnBrk="1" hangingPunct="1"/>
            <a:r>
              <a:rPr lang="zh-CN" altLang="en-US" smtClean="0"/>
              <a:t>行的控制相关标签</a:t>
            </a:r>
          </a:p>
        </p:txBody>
      </p:sp>
      <p:sp>
        <p:nvSpPr>
          <p:cNvPr id="552963" name="Rectangle 3"/>
          <p:cNvSpPr>
            <a:spLocks noGrp="1" noChangeArrowheads="1"/>
          </p:cNvSpPr>
          <p:nvPr>
            <p:ph type="body" idx="1"/>
          </p:nvPr>
        </p:nvSpPr>
        <p:spPr>
          <a:xfrm>
            <a:off x="611188" y="908050"/>
            <a:ext cx="8208962" cy="4670425"/>
          </a:xfrm>
        </p:spPr>
        <p:txBody>
          <a:bodyPr/>
          <a:lstStyle/>
          <a:p>
            <a:pPr marL="533400" indent="-533400" eaLnBrk="1" hangingPunct="1">
              <a:spcBef>
                <a:spcPct val="25000"/>
              </a:spcBef>
              <a:spcAft>
                <a:spcPct val="25000"/>
              </a:spcAft>
            </a:pPr>
            <a:r>
              <a:rPr lang="zh-CN" altLang="en-US" smtClean="0"/>
              <a:t>段落标签</a:t>
            </a:r>
            <a:r>
              <a:rPr lang="en-US" altLang="zh-CN" smtClean="0"/>
              <a:t>&lt;P&gt;</a:t>
            </a:r>
          </a:p>
          <a:p>
            <a:pPr marL="838200" lvl="1" indent="-381000" eaLnBrk="1" hangingPunct="1">
              <a:spcBef>
                <a:spcPct val="25000"/>
              </a:spcBef>
              <a:spcAft>
                <a:spcPct val="25000"/>
              </a:spcAft>
            </a:pPr>
            <a:r>
              <a:rPr lang="zh-CN" altLang="en-US" smtClean="0"/>
              <a:t>段</a:t>
            </a:r>
            <a:r>
              <a:rPr lang="en-US" altLang="zh-CN" smtClean="0"/>
              <a:t>(Paragraph) (</a:t>
            </a:r>
            <a:r>
              <a:rPr lang="zh-CN" altLang="en-US" smtClean="0"/>
              <a:t>可以看作是空行</a:t>
            </a:r>
            <a:r>
              <a:rPr lang="en-US" altLang="zh-CN" smtClean="0"/>
              <a:t>) &lt;p&gt; </a:t>
            </a:r>
          </a:p>
          <a:p>
            <a:pPr marL="533400" indent="-533400" eaLnBrk="1" hangingPunct="1">
              <a:spcBef>
                <a:spcPct val="25000"/>
              </a:spcBef>
              <a:spcAft>
                <a:spcPct val="25000"/>
              </a:spcAft>
            </a:pPr>
            <a:r>
              <a:rPr lang="zh-CN" altLang="en-US" smtClean="0"/>
              <a:t>换行标签</a:t>
            </a:r>
            <a:r>
              <a:rPr lang="en-US" altLang="zh-CN" smtClean="0"/>
              <a:t>&lt;BR&gt;</a:t>
            </a:r>
          </a:p>
          <a:p>
            <a:pPr marL="838200" lvl="1" indent="-381000" eaLnBrk="1" hangingPunct="1">
              <a:spcBef>
                <a:spcPct val="25000"/>
              </a:spcBef>
              <a:spcAft>
                <a:spcPct val="25000"/>
              </a:spcAft>
            </a:pPr>
            <a:r>
              <a:rPr lang="zh-CN" altLang="en-US" smtClean="0"/>
              <a:t>换行 </a:t>
            </a:r>
            <a:r>
              <a:rPr lang="en-US" altLang="zh-CN" smtClean="0"/>
              <a:t>&lt;br&gt;</a:t>
            </a:r>
          </a:p>
          <a:p>
            <a:pPr marL="838200" lvl="1" indent="-381000" eaLnBrk="1" hangingPunct="1">
              <a:buFontTx/>
              <a:buNone/>
            </a:pPr>
            <a:endParaRPr lang="en-US" altLang="zh-CN" smtClean="0"/>
          </a:p>
          <a:p>
            <a:pPr marL="838200" lvl="1" indent="-381000" eaLnBrk="1" hangingPunct="1">
              <a:buFontTx/>
              <a:buNone/>
            </a:pPr>
            <a:r>
              <a:rPr lang="en-US" altLang="zh-CN" smtClean="0"/>
              <a:t> </a:t>
            </a:r>
          </a:p>
        </p:txBody>
      </p:sp>
      <p:sp>
        <p:nvSpPr>
          <p:cNvPr id="32773" name="Text Box 7"/>
          <p:cNvSpPr txBox="1">
            <a:spLocks noChangeArrowheads="1"/>
          </p:cNvSpPr>
          <p:nvPr/>
        </p:nvSpPr>
        <p:spPr bwMode="auto">
          <a:xfrm>
            <a:off x="6227763" y="2205038"/>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52971" name="Picture 11" descr="Snap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862388"/>
            <a:ext cx="3635375"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72" name="Rectangle 12"/>
          <p:cNvSpPr>
            <a:spLocks noChangeArrowheads="1"/>
          </p:cNvSpPr>
          <p:nvPr/>
        </p:nvSpPr>
        <p:spPr bwMode="auto">
          <a:xfrm>
            <a:off x="5657850" y="5343525"/>
            <a:ext cx="3090863" cy="31750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AutoNum type="arabicPeriod"/>
            </a:pPr>
            <a:endParaRPr lang="en-US" altLang="en-US">
              <a:latin typeface="DotumChe" panose="020B0609000101010101" pitchFamily="49" charset="-127"/>
              <a:ea typeface="DotumChe" panose="020B0609000101010101" pitchFamily="49" charset="-127"/>
            </a:endParaRPr>
          </a:p>
        </p:txBody>
      </p:sp>
      <p:sp>
        <p:nvSpPr>
          <p:cNvPr id="552973" name="Rectangle 13"/>
          <p:cNvSpPr>
            <a:spLocks noChangeArrowheads="1"/>
          </p:cNvSpPr>
          <p:nvPr/>
        </p:nvSpPr>
        <p:spPr bwMode="auto">
          <a:xfrm>
            <a:off x="938213" y="3228975"/>
            <a:ext cx="4600575" cy="27781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AutoNum type="arabicPeriod"/>
            </a:pPr>
            <a:endParaRPr lang="en-US" altLang="en-US">
              <a:latin typeface="DotumChe" panose="020B0609000101010101" pitchFamily="49" charset="-127"/>
              <a:ea typeface="DotumChe" panose="020B0609000101010101" pitchFamily="49" charset="-127"/>
            </a:endParaRPr>
          </a:p>
        </p:txBody>
      </p:sp>
      <p:sp>
        <p:nvSpPr>
          <p:cNvPr id="552976" name="Rectangle 16"/>
          <p:cNvSpPr>
            <a:spLocks noChangeArrowheads="1"/>
          </p:cNvSpPr>
          <p:nvPr/>
        </p:nvSpPr>
        <p:spPr bwMode="auto">
          <a:xfrm>
            <a:off x="925513" y="3548063"/>
            <a:ext cx="4535487" cy="287337"/>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AutoNum type="arabicPeriod"/>
            </a:pPr>
            <a:endParaRPr lang="en-US" altLang="en-US">
              <a:solidFill>
                <a:srgbClr val="0000FF"/>
              </a:solidFill>
              <a:latin typeface="DotumChe" panose="020B0609000101010101" pitchFamily="49" charset="-127"/>
              <a:ea typeface="DotumChe" panose="020B0609000101010101" pitchFamily="49" charset="-127"/>
            </a:endParaRPr>
          </a:p>
        </p:txBody>
      </p:sp>
      <p:sp>
        <p:nvSpPr>
          <p:cNvPr id="552978" name="Rectangle 18"/>
          <p:cNvSpPr>
            <a:spLocks noChangeArrowheads="1"/>
          </p:cNvSpPr>
          <p:nvPr/>
        </p:nvSpPr>
        <p:spPr bwMode="auto">
          <a:xfrm>
            <a:off x="5659438" y="5791200"/>
            <a:ext cx="3097212" cy="1587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AutoNum type="arabicPeriod"/>
            </a:pPr>
            <a:endParaRPr lang="en-US" altLang="en-US">
              <a:solidFill>
                <a:srgbClr val="0000FF"/>
              </a:solidFill>
              <a:latin typeface="DotumChe" panose="020B0609000101010101" pitchFamily="49" charset="-127"/>
              <a:ea typeface="DotumChe" panose="020B0609000101010101" pitchFamily="49" charset="-127"/>
            </a:endParaRPr>
          </a:p>
        </p:txBody>
      </p:sp>
      <p:sp>
        <p:nvSpPr>
          <p:cNvPr id="552983" name="AutoShape 23"/>
          <p:cNvSpPr>
            <a:spLocks noChangeArrowheads="1"/>
          </p:cNvSpPr>
          <p:nvPr/>
        </p:nvSpPr>
        <p:spPr bwMode="auto">
          <a:xfrm>
            <a:off x="7885113" y="4570413"/>
            <a:ext cx="1079500" cy="398462"/>
          </a:xfrm>
          <a:prstGeom prst="wedgeRoundRectCallout">
            <a:avLst>
              <a:gd name="adj1" fmla="val -57500"/>
              <a:gd name="adj2" fmla="val 14409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换段了</a:t>
            </a:r>
          </a:p>
        </p:txBody>
      </p:sp>
      <p:sp>
        <p:nvSpPr>
          <p:cNvPr id="552984" name="AutoShape 24"/>
          <p:cNvSpPr>
            <a:spLocks noChangeArrowheads="1"/>
          </p:cNvSpPr>
          <p:nvPr/>
        </p:nvSpPr>
        <p:spPr bwMode="auto">
          <a:xfrm>
            <a:off x="7667625" y="6021388"/>
            <a:ext cx="1079500" cy="398462"/>
          </a:xfrm>
          <a:prstGeom prst="wedgeRoundRectCallout">
            <a:avLst>
              <a:gd name="adj1" fmla="val -60736"/>
              <a:gd name="adj2" fmla="val -89843"/>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换行了</a:t>
            </a:r>
          </a:p>
        </p:txBody>
      </p:sp>
      <p:sp>
        <p:nvSpPr>
          <p:cNvPr id="552986" name="Freeform 26"/>
          <p:cNvSpPr>
            <a:spLocks/>
          </p:cNvSpPr>
          <p:nvPr/>
        </p:nvSpPr>
        <p:spPr bwMode="auto">
          <a:xfrm rot="2195349">
            <a:off x="2767013" y="4646613"/>
            <a:ext cx="3255962" cy="485775"/>
          </a:xfrm>
          <a:custGeom>
            <a:avLst/>
            <a:gdLst>
              <a:gd name="T0" fmla="*/ 3251502 w 730"/>
              <a:gd name="T1" fmla="*/ 294441 h 457"/>
              <a:gd name="T2" fmla="*/ 2020481 w 730"/>
              <a:gd name="T3" fmla="*/ 484712 h 457"/>
              <a:gd name="T4" fmla="*/ 2024941 w 730"/>
              <a:gd name="T5" fmla="*/ 393297 h 457"/>
              <a:gd name="T6" fmla="*/ 1975878 w 730"/>
              <a:gd name="T7" fmla="*/ 393297 h 457"/>
              <a:gd name="T8" fmla="*/ 1922356 w 730"/>
              <a:gd name="T9" fmla="*/ 393297 h 457"/>
              <a:gd name="T10" fmla="*/ 1873293 w 730"/>
              <a:gd name="T11" fmla="*/ 393297 h 457"/>
              <a:gd name="T12" fmla="*/ 1819771 w 730"/>
              <a:gd name="T13" fmla="*/ 393297 h 457"/>
              <a:gd name="T14" fmla="*/ 1761788 w 730"/>
              <a:gd name="T15" fmla="*/ 393297 h 457"/>
              <a:gd name="T16" fmla="*/ 1712725 w 730"/>
              <a:gd name="T17" fmla="*/ 393297 h 457"/>
              <a:gd name="T18" fmla="*/ 1650282 w 730"/>
              <a:gd name="T19" fmla="*/ 393297 h 457"/>
              <a:gd name="T20" fmla="*/ 1596759 w 730"/>
              <a:gd name="T21" fmla="*/ 393297 h 457"/>
              <a:gd name="T22" fmla="*/ 1538777 w 730"/>
              <a:gd name="T23" fmla="*/ 393297 h 457"/>
              <a:gd name="T24" fmla="*/ 1485254 w 730"/>
              <a:gd name="T25" fmla="*/ 393297 h 457"/>
              <a:gd name="T26" fmla="*/ 1427271 w 730"/>
              <a:gd name="T27" fmla="*/ 393297 h 457"/>
              <a:gd name="T28" fmla="*/ 1373748 w 730"/>
              <a:gd name="T29" fmla="*/ 393297 h 457"/>
              <a:gd name="T30" fmla="*/ 1315765 w 730"/>
              <a:gd name="T31" fmla="*/ 392234 h 457"/>
              <a:gd name="T32" fmla="*/ 1262243 w 730"/>
              <a:gd name="T33" fmla="*/ 392234 h 457"/>
              <a:gd name="T34" fmla="*/ 1155197 w 730"/>
              <a:gd name="T35" fmla="*/ 389045 h 457"/>
              <a:gd name="T36" fmla="*/ 972328 w 730"/>
              <a:gd name="T37" fmla="*/ 382667 h 457"/>
              <a:gd name="T38" fmla="*/ 802840 w 730"/>
              <a:gd name="T39" fmla="*/ 372038 h 457"/>
              <a:gd name="T40" fmla="*/ 646732 w 730"/>
              <a:gd name="T41" fmla="*/ 357156 h 457"/>
              <a:gd name="T42" fmla="*/ 508465 w 730"/>
              <a:gd name="T43" fmla="*/ 339086 h 457"/>
              <a:gd name="T44" fmla="*/ 383579 w 730"/>
              <a:gd name="T45" fmla="*/ 317827 h 457"/>
              <a:gd name="T46" fmla="*/ 272074 w 730"/>
              <a:gd name="T47" fmla="*/ 294441 h 457"/>
              <a:gd name="T48" fmla="*/ 182869 w 730"/>
              <a:gd name="T49" fmla="*/ 267867 h 457"/>
              <a:gd name="T50" fmla="*/ 107045 w 730"/>
              <a:gd name="T51" fmla="*/ 241293 h 457"/>
              <a:gd name="T52" fmla="*/ 49062 w 730"/>
              <a:gd name="T53" fmla="*/ 212593 h 457"/>
              <a:gd name="T54" fmla="*/ 17841 w 730"/>
              <a:gd name="T55" fmla="*/ 181767 h 457"/>
              <a:gd name="T56" fmla="*/ 0 w 730"/>
              <a:gd name="T57" fmla="*/ 150941 h 457"/>
              <a:gd name="T58" fmla="*/ 4460 w 730"/>
              <a:gd name="T59" fmla="*/ 121178 h 457"/>
              <a:gd name="T60" fmla="*/ 35682 w 730"/>
              <a:gd name="T61" fmla="*/ 89289 h 457"/>
              <a:gd name="T62" fmla="*/ 84744 w 730"/>
              <a:gd name="T63" fmla="*/ 58463 h 457"/>
              <a:gd name="T64" fmla="*/ 249772 w 730"/>
              <a:gd name="T65" fmla="*/ 0 h 457"/>
              <a:gd name="T66" fmla="*/ 200710 w 730"/>
              <a:gd name="T67" fmla="*/ 12756 h 457"/>
              <a:gd name="T68" fmla="*/ 133807 w 730"/>
              <a:gd name="T69" fmla="*/ 38267 h 457"/>
              <a:gd name="T70" fmla="*/ 102585 w 730"/>
              <a:gd name="T71" fmla="*/ 63778 h 457"/>
              <a:gd name="T72" fmla="*/ 111506 w 730"/>
              <a:gd name="T73" fmla="*/ 86100 h 457"/>
              <a:gd name="T74" fmla="*/ 133807 w 730"/>
              <a:gd name="T75" fmla="*/ 96730 h 457"/>
              <a:gd name="T76" fmla="*/ 191790 w 730"/>
              <a:gd name="T77" fmla="*/ 116926 h 457"/>
              <a:gd name="T78" fmla="*/ 280994 w 730"/>
              <a:gd name="T79" fmla="*/ 134997 h 457"/>
              <a:gd name="T80" fmla="*/ 392500 w 730"/>
              <a:gd name="T81" fmla="*/ 153067 h 457"/>
              <a:gd name="T82" fmla="*/ 530766 w 730"/>
              <a:gd name="T83" fmla="*/ 165823 h 457"/>
              <a:gd name="T84" fmla="*/ 606590 w 730"/>
              <a:gd name="T85" fmla="*/ 172200 h 457"/>
              <a:gd name="T86" fmla="*/ 776079 w 730"/>
              <a:gd name="T87" fmla="*/ 184956 h 457"/>
              <a:gd name="T88" fmla="*/ 950027 w 730"/>
              <a:gd name="T89" fmla="*/ 192397 h 457"/>
              <a:gd name="T90" fmla="*/ 1137357 w 730"/>
              <a:gd name="T91" fmla="*/ 198774 h 457"/>
              <a:gd name="T92" fmla="*/ 1239942 w 730"/>
              <a:gd name="T93" fmla="*/ 201963 h 457"/>
              <a:gd name="T94" fmla="*/ 1440652 w 730"/>
              <a:gd name="T95" fmla="*/ 204089 h 457"/>
              <a:gd name="T96" fmla="*/ 1632441 w 730"/>
              <a:gd name="T97" fmla="*/ 204089 h 457"/>
              <a:gd name="T98" fmla="*/ 1828691 w 730"/>
              <a:gd name="T99" fmla="*/ 201963 h 457"/>
              <a:gd name="T100" fmla="*/ 2024941 w 730"/>
              <a:gd name="T101" fmla="*/ 195586 h 457"/>
              <a:gd name="T102" fmla="*/ 2020481 w 730"/>
              <a:gd name="T103" fmla="*/ 100982 h 457"/>
              <a:gd name="T104" fmla="*/ 3251502 w 730"/>
              <a:gd name="T105" fmla="*/ 294441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
        <p:nvSpPr>
          <p:cNvPr id="552987" name="AutoShape 27"/>
          <p:cNvSpPr>
            <a:spLocks noChangeArrowheads="1"/>
          </p:cNvSpPr>
          <p:nvPr/>
        </p:nvSpPr>
        <p:spPr bwMode="auto">
          <a:xfrm rot="-1573794">
            <a:off x="6007100" y="3052763"/>
            <a:ext cx="647700" cy="2592387"/>
          </a:xfrm>
          <a:prstGeom prst="curvedLeftArrow">
            <a:avLst>
              <a:gd name="adj1" fmla="val 50346"/>
              <a:gd name="adj2" fmla="val 130395"/>
              <a:gd name="adj3" fmla="val 33333"/>
            </a:avLst>
          </a:prstGeom>
          <a:gradFill rotWithShape="1">
            <a:gsLst>
              <a:gs pos="0">
                <a:srgbClr val="B563CF"/>
              </a:gs>
              <a:gs pos="100000">
                <a:srgbClr val="FFFFF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32783" name="Picture 28"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916113"/>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17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animEffect transition="in" filter="wipe(left)">
                                      <p:cBhvr>
                                        <p:cTn id="7" dur="500"/>
                                        <p:tgtEl>
                                          <p:spTgt spid="55296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animEffect transition="in" filter="wipe(left)">
                                      <p:cBhvr>
                                        <p:cTn id="11" dur="500"/>
                                        <p:tgtEl>
                                          <p:spTgt spid="552963">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animEffect transition="in" filter="wipe(left)">
                                      <p:cBhvr>
                                        <p:cTn id="15" dur="500"/>
                                        <p:tgtEl>
                                          <p:spTgt spid="552963">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2963">
                                            <p:txEl>
                                              <p:pRg st="3" end="3"/>
                                            </p:txEl>
                                          </p:spTgt>
                                        </p:tgtEl>
                                        <p:attrNameLst>
                                          <p:attrName>style.visibility</p:attrName>
                                        </p:attrNameLst>
                                      </p:cBhvr>
                                      <p:to>
                                        <p:strVal val="visible"/>
                                      </p:to>
                                    </p:set>
                                    <p:animEffect transition="in" filter="wipe(left)">
                                      <p:cBhvr>
                                        <p:cTn id="19" dur="500"/>
                                        <p:tgtEl>
                                          <p:spTgt spid="552963">
                                            <p:txEl>
                                              <p:pRg st="3" end="3"/>
                                            </p:txEl>
                                          </p:spTgt>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552971"/>
                                        </p:tgtEl>
                                        <p:attrNameLst>
                                          <p:attrName>style.visibility</p:attrName>
                                        </p:attrNameLst>
                                      </p:cBhvr>
                                      <p:to>
                                        <p:strVal val="visible"/>
                                      </p:to>
                                    </p:set>
                                    <p:animEffect transition="in" filter="checkerboard(across)">
                                      <p:cBhvr>
                                        <p:cTn id="23" dur="500"/>
                                        <p:tgtEl>
                                          <p:spTgt spid="552971"/>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552985"/>
                                        </p:tgtEl>
                                        <p:attrNameLst>
                                          <p:attrName>style.visibility</p:attrName>
                                        </p:attrNameLst>
                                      </p:cBhvr>
                                      <p:to>
                                        <p:strVal val="visible"/>
                                      </p:to>
                                    </p:set>
                                    <p:animEffect transition="in" filter="blinds(horizontal)">
                                      <p:cBhvr>
                                        <p:cTn id="27" dur="500"/>
                                        <p:tgtEl>
                                          <p:spTgt spid="5529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52973"/>
                                        </p:tgtEl>
                                        <p:attrNameLst>
                                          <p:attrName>style.visibility</p:attrName>
                                        </p:attrNameLst>
                                      </p:cBhvr>
                                      <p:to>
                                        <p:strVal val="visible"/>
                                      </p:to>
                                    </p:set>
                                    <p:animEffect transition="in" filter="checkerboard(across)">
                                      <p:cBhvr>
                                        <p:cTn id="32" dur="500"/>
                                        <p:tgtEl>
                                          <p:spTgt spid="552973"/>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552987"/>
                                        </p:tgtEl>
                                        <p:attrNameLst>
                                          <p:attrName>style.visibility</p:attrName>
                                        </p:attrNameLst>
                                      </p:cBhvr>
                                      <p:to>
                                        <p:strVal val="visible"/>
                                      </p:to>
                                    </p:set>
                                    <p:animEffect transition="in" filter="wipe(up)">
                                      <p:cBhvr>
                                        <p:cTn id="36" dur="1000"/>
                                        <p:tgtEl>
                                          <p:spTgt spid="552987"/>
                                        </p:tgtEl>
                                      </p:cBhvr>
                                    </p:animEffect>
                                  </p:childTnLst>
                                </p:cTn>
                              </p:par>
                            </p:childTnLst>
                          </p:cTn>
                        </p:par>
                        <p:par>
                          <p:cTn id="37" fill="hold" nodeType="afterGroup">
                            <p:stCondLst>
                              <p:cond delay="1500"/>
                            </p:stCondLst>
                            <p:childTnLst>
                              <p:par>
                                <p:cTn id="38" presetID="5" presetClass="entr" presetSubtype="10" fill="hold" grpId="0" nodeType="afterEffect">
                                  <p:stCondLst>
                                    <p:cond delay="0"/>
                                  </p:stCondLst>
                                  <p:childTnLst>
                                    <p:set>
                                      <p:cBhvr>
                                        <p:cTn id="39" dur="1" fill="hold">
                                          <p:stCondLst>
                                            <p:cond delay="0"/>
                                          </p:stCondLst>
                                        </p:cTn>
                                        <p:tgtEl>
                                          <p:spTgt spid="552972"/>
                                        </p:tgtEl>
                                        <p:attrNameLst>
                                          <p:attrName>style.visibility</p:attrName>
                                        </p:attrNameLst>
                                      </p:cBhvr>
                                      <p:to>
                                        <p:strVal val="visible"/>
                                      </p:to>
                                    </p:set>
                                    <p:animEffect transition="in" filter="checkerboard(across)">
                                      <p:cBhvr>
                                        <p:cTn id="40" dur="500"/>
                                        <p:tgtEl>
                                          <p:spTgt spid="552972"/>
                                        </p:tgtEl>
                                      </p:cBhvr>
                                    </p:animEffect>
                                  </p:childTnLst>
                                </p:cTn>
                              </p:par>
                            </p:childTnLst>
                          </p:cTn>
                        </p:par>
                        <p:par>
                          <p:cTn id="41" fill="hold" nodeType="afterGroup">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552983"/>
                                        </p:tgtEl>
                                        <p:attrNameLst>
                                          <p:attrName>style.visibility</p:attrName>
                                        </p:attrNameLst>
                                      </p:cBhvr>
                                      <p:to>
                                        <p:strVal val="visible"/>
                                      </p:to>
                                    </p:set>
                                    <p:animEffect transition="in" filter="wipe(left)">
                                      <p:cBhvr>
                                        <p:cTn id="44" dur="500"/>
                                        <p:tgtEl>
                                          <p:spTgt spid="552983"/>
                                        </p:tgtEl>
                                      </p:cBhvr>
                                    </p:animEffect>
                                  </p:childTnLst>
                                </p:cTn>
                              </p:par>
                            </p:childTnLst>
                          </p:cTn>
                        </p:par>
                        <p:par>
                          <p:cTn id="45" fill="hold" nodeType="afterGroup">
                            <p:stCondLst>
                              <p:cond delay="2500"/>
                            </p:stCondLst>
                            <p:childTnLst>
                              <p:par>
                                <p:cTn id="46" presetID="5" presetClass="entr" presetSubtype="10" fill="hold" grpId="0" nodeType="afterEffect">
                                  <p:stCondLst>
                                    <p:cond delay="0"/>
                                  </p:stCondLst>
                                  <p:childTnLst>
                                    <p:set>
                                      <p:cBhvr>
                                        <p:cTn id="47" dur="1" fill="hold">
                                          <p:stCondLst>
                                            <p:cond delay="0"/>
                                          </p:stCondLst>
                                        </p:cTn>
                                        <p:tgtEl>
                                          <p:spTgt spid="552976"/>
                                        </p:tgtEl>
                                        <p:attrNameLst>
                                          <p:attrName>style.visibility</p:attrName>
                                        </p:attrNameLst>
                                      </p:cBhvr>
                                      <p:to>
                                        <p:strVal val="visible"/>
                                      </p:to>
                                    </p:set>
                                    <p:animEffect transition="in" filter="checkerboard(across)">
                                      <p:cBhvr>
                                        <p:cTn id="48" dur="500"/>
                                        <p:tgtEl>
                                          <p:spTgt spid="552976"/>
                                        </p:tgtEl>
                                      </p:cBhvr>
                                    </p:animEffect>
                                  </p:childTnLst>
                                </p:cTn>
                              </p:par>
                            </p:childTnLst>
                          </p:cTn>
                        </p:par>
                        <p:par>
                          <p:cTn id="49" fill="hold" nodeType="afterGroup">
                            <p:stCondLst>
                              <p:cond delay="3000"/>
                            </p:stCondLst>
                            <p:childTnLst>
                              <p:par>
                                <p:cTn id="50" presetID="22" presetClass="entr" presetSubtype="1" fill="hold" grpId="0" nodeType="afterEffect">
                                  <p:stCondLst>
                                    <p:cond delay="0"/>
                                  </p:stCondLst>
                                  <p:childTnLst>
                                    <p:set>
                                      <p:cBhvr>
                                        <p:cTn id="51" dur="1" fill="hold">
                                          <p:stCondLst>
                                            <p:cond delay="0"/>
                                          </p:stCondLst>
                                        </p:cTn>
                                        <p:tgtEl>
                                          <p:spTgt spid="552986"/>
                                        </p:tgtEl>
                                        <p:attrNameLst>
                                          <p:attrName>style.visibility</p:attrName>
                                        </p:attrNameLst>
                                      </p:cBhvr>
                                      <p:to>
                                        <p:strVal val="visible"/>
                                      </p:to>
                                    </p:set>
                                    <p:animEffect transition="in" filter="wipe(up)">
                                      <p:cBhvr>
                                        <p:cTn id="52" dur="500"/>
                                        <p:tgtEl>
                                          <p:spTgt spid="552986"/>
                                        </p:tgtEl>
                                      </p:cBhvr>
                                    </p:animEffect>
                                  </p:childTnLst>
                                </p:cTn>
                              </p:par>
                            </p:childTnLst>
                          </p:cTn>
                        </p:par>
                        <p:par>
                          <p:cTn id="53" fill="hold" nodeType="afterGroup">
                            <p:stCondLst>
                              <p:cond delay="3500"/>
                            </p:stCondLst>
                            <p:childTnLst>
                              <p:par>
                                <p:cTn id="54" presetID="5" presetClass="entr" presetSubtype="10" fill="hold" grpId="0" nodeType="afterEffect">
                                  <p:stCondLst>
                                    <p:cond delay="0"/>
                                  </p:stCondLst>
                                  <p:childTnLst>
                                    <p:set>
                                      <p:cBhvr>
                                        <p:cTn id="55" dur="1" fill="hold">
                                          <p:stCondLst>
                                            <p:cond delay="0"/>
                                          </p:stCondLst>
                                        </p:cTn>
                                        <p:tgtEl>
                                          <p:spTgt spid="552978"/>
                                        </p:tgtEl>
                                        <p:attrNameLst>
                                          <p:attrName>style.visibility</p:attrName>
                                        </p:attrNameLst>
                                      </p:cBhvr>
                                      <p:to>
                                        <p:strVal val="visible"/>
                                      </p:to>
                                    </p:set>
                                    <p:animEffect transition="in" filter="checkerboard(across)">
                                      <p:cBhvr>
                                        <p:cTn id="56" dur="500"/>
                                        <p:tgtEl>
                                          <p:spTgt spid="552978"/>
                                        </p:tgtEl>
                                      </p:cBhvr>
                                    </p:animEffect>
                                  </p:childTnLst>
                                </p:cTn>
                              </p:par>
                            </p:childTnLst>
                          </p:cTn>
                        </p:par>
                        <p:par>
                          <p:cTn id="57" fill="hold" nodeType="afterGroup">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552984"/>
                                        </p:tgtEl>
                                        <p:attrNameLst>
                                          <p:attrName>style.visibility</p:attrName>
                                        </p:attrNameLst>
                                      </p:cBhvr>
                                      <p:to>
                                        <p:strVal val="visible"/>
                                      </p:to>
                                    </p:set>
                                    <p:animEffect transition="in" filter="wipe(left)">
                                      <p:cBhvr>
                                        <p:cTn id="60" dur="500"/>
                                        <p:tgtEl>
                                          <p:spTgt spid="552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5" grpId="0" animBg="1"/>
      <p:bldP spid="552972" grpId="0" animBg="1"/>
      <p:bldP spid="552973" grpId="0" animBg="1"/>
      <p:bldP spid="552976" grpId="0" animBg="1"/>
      <p:bldP spid="552978" grpId="0" animBg="1"/>
      <p:bldP spid="552983" grpId="0" animBg="1"/>
      <p:bldP spid="552984" grpId="0" animBg="1"/>
      <p:bldP spid="552986" grpId="0" animBg="1"/>
      <p:bldP spid="5529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图像标签</a:t>
            </a:r>
          </a:p>
        </p:txBody>
      </p:sp>
      <p:sp>
        <p:nvSpPr>
          <p:cNvPr id="556035" name="Rectangle 3"/>
          <p:cNvSpPr>
            <a:spLocks noGrp="1" noChangeArrowheads="1"/>
          </p:cNvSpPr>
          <p:nvPr>
            <p:ph type="body" sz="half" idx="1"/>
          </p:nvPr>
        </p:nvSpPr>
        <p:spPr>
          <a:xfrm>
            <a:off x="684213" y="1196975"/>
            <a:ext cx="7559675" cy="4525963"/>
          </a:xfrm>
        </p:spPr>
        <p:txBody>
          <a:bodyPr/>
          <a:lstStyle/>
          <a:p>
            <a:pPr marL="533400" indent="-533400" eaLnBrk="1" hangingPunct="1"/>
            <a:r>
              <a:rPr lang="zh-CN" altLang="en-US" smtClean="0"/>
              <a:t>常见的图片格式介绍</a:t>
            </a:r>
          </a:p>
          <a:p>
            <a:pPr marL="1371600" lvl="2" indent="-457200" eaLnBrk="1" hangingPunct="1">
              <a:buFontTx/>
              <a:buNone/>
            </a:pPr>
            <a:endParaRPr lang="zh-CN" altLang="en-US" sz="1600" smtClean="0"/>
          </a:p>
          <a:p>
            <a:pPr marL="1371600" lvl="2" indent="-457200" eaLnBrk="1" hangingPunct="1">
              <a:buFontTx/>
              <a:buNone/>
            </a:pPr>
            <a:endParaRPr lang="zh-CN" altLang="en-US" sz="1600" smtClean="0"/>
          </a:p>
          <a:p>
            <a:pPr marL="1371600" lvl="2" indent="-457200" eaLnBrk="1" hangingPunct="1">
              <a:buFontTx/>
              <a:buNone/>
            </a:pPr>
            <a:endParaRPr lang="zh-CN" altLang="en-US" sz="1600" smtClean="0"/>
          </a:p>
          <a:p>
            <a:pPr marL="1371600" lvl="2" indent="-457200" eaLnBrk="1" hangingPunct="1">
              <a:buFontTx/>
              <a:buNone/>
            </a:pPr>
            <a:endParaRPr lang="zh-CN" altLang="en-US" sz="1600" smtClean="0"/>
          </a:p>
          <a:p>
            <a:pPr marL="1371600" lvl="2" indent="-457200" eaLnBrk="1" hangingPunct="1">
              <a:buFontTx/>
              <a:buNone/>
            </a:pPr>
            <a:endParaRPr lang="zh-CN" altLang="en-US" sz="1600" smtClean="0">
              <a:solidFill>
                <a:srgbClr val="FF0000"/>
              </a:solidFill>
            </a:endParaRPr>
          </a:p>
        </p:txBody>
      </p:sp>
      <p:graphicFrame>
        <p:nvGraphicFramePr>
          <p:cNvPr id="556234" name="Group 202"/>
          <p:cNvGraphicFramePr>
            <a:graphicFrameLocks noGrp="1"/>
          </p:cNvGraphicFramePr>
          <p:nvPr>
            <p:ph sz="half" idx="2"/>
          </p:nvPr>
        </p:nvGraphicFramePr>
        <p:xfrm>
          <a:off x="755650" y="1989138"/>
          <a:ext cx="7848600" cy="3732212"/>
        </p:xfrm>
        <a:graphic>
          <a:graphicData uri="http://schemas.openxmlformats.org/drawingml/2006/table">
            <a:tbl>
              <a:tblPr/>
              <a:tblGrid>
                <a:gridCol w="1190625"/>
                <a:gridCol w="2193925"/>
                <a:gridCol w="1511300"/>
                <a:gridCol w="1436688"/>
                <a:gridCol w="1516062"/>
              </a:tblGrid>
              <a:tr h="404854">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图像类型</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优点</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缺点</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适用场合</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Arial" panose="020B0604020202020204" pitchFamily="34" charset="0"/>
                          <a:ea typeface="黑体" panose="02010609060101010101" pitchFamily="49" charset="-122"/>
                        </a:rPr>
                        <a:t>制作工具</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695015">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*.jpg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体积小，比较清晰</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有损压缩 、画面失真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网页图片</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rPr>
                        <a:t>Photoshop</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41">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*.gif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支持 </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Internet </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标准 </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支持无损耗压缩和透明度，很流行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支持有限的透明度</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效果不如别的图像</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网页图片</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rPr>
                        <a:t>Photoshop</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45">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*.swf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体积小</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便于网络传输</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制作麻烦</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网页动画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rPr>
                        <a:t>Flash</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357">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*.bmp</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支持 </a:t>
                      </a: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24 </a:t>
                      </a: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位颜色深度，兼容性好</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不支持压缩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容量大</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桌面墙纸</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000" b="1">
                          <a:solidFill>
                            <a:schemeClr val="tx1"/>
                          </a:solidFill>
                          <a:latin typeface="Arial" panose="020B0604020202020204" pitchFamily="34" charset="0"/>
                          <a:ea typeface="黑体" panose="02010609060101010101" pitchFamily="49" charset="-122"/>
                        </a:defRPr>
                      </a:lvl1pPr>
                      <a:lvl2pPr>
                        <a:defRPr b="1">
                          <a:solidFill>
                            <a:schemeClr val="tx1"/>
                          </a:solidFill>
                          <a:latin typeface="Arial" panose="020B0604020202020204" pitchFamily="34" charset="0"/>
                          <a:ea typeface="黑体" panose="02010609060101010101" pitchFamily="49" charset="-122"/>
                        </a:defRPr>
                      </a:lvl2pPr>
                      <a:lvl3pPr>
                        <a:defRPr sz="1600" b="1">
                          <a:solidFill>
                            <a:srgbClr val="FF3300"/>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Arial" panose="020B0604020202020204" pitchFamily="34" charset="0"/>
                          <a:ea typeface="黑体" panose="02010609060101010101" pitchFamily="49" charset="-122"/>
                        </a:rPr>
                        <a:t>photoshop</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62558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wipe(left)">
                                      <p:cBhvr>
                                        <p:cTn id="7" dur="500"/>
                                        <p:tgtEl>
                                          <p:spTgt spid="556035">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56234"/>
                                        </p:tgtEl>
                                        <p:attrNameLst>
                                          <p:attrName>style.visibility</p:attrName>
                                        </p:attrNameLst>
                                      </p:cBhvr>
                                      <p:to>
                                        <p:strVal val="visible"/>
                                      </p:to>
                                    </p:set>
                                    <p:animEffect transition="in" filter="checkerboard(across)">
                                      <p:cBhvr>
                                        <p:cTn id="11" dur="500"/>
                                        <p:tgtEl>
                                          <p:spTgt spid="556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图像标签</a:t>
            </a:r>
          </a:p>
        </p:txBody>
      </p:sp>
      <p:sp>
        <p:nvSpPr>
          <p:cNvPr id="553987" name="Rectangle 3"/>
          <p:cNvSpPr>
            <a:spLocks noGrp="1" noChangeArrowheads="1"/>
          </p:cNvSpPr>
          <p:nvPr>
            <p:ph type="body" idx="1"/>
          </p:nvPr>
        </p:nvSpPr>
        <p:spPr>
          <a:xfrm>
            <a:off x="468313" y="1331913"/>
            <a:ext cx="8445500" cy="4972050"/>
          </a:xfrm>
        </p:spPr>
        <p:txBody>
          <a:bodyPr/>
          <a:lstStyle/>
          <a:p>
            <a:pPr marL="533400" indent="-533400" eaLnBrk="1" hangingPunct="1"/>
            <a:r>
              <a:rPr lang="zh-CN" altLang="en-US" smtClean="0">
                <a:solidFill>
                  <a:schemeClr val="tx2"/>
                </a:solidFill>
              </a:rPr>
              <a:t>图像的基本语法</a:t>
            </a:r>
          </a:p>
          <a:p>
            <a:pPr marL="838200" lvl="1" indent="-381000" eaLnBrk="1" hangingPunct="1"/>
            <a:r>
              <a:rPr lang="en-US" altLang="en-US" smtClean="0">
                <a:solidFill>
                  <a:schemeClr val="tx2"/>
                </a:solidFill>
              </a:rPr>
              <a:t>&lt;IMG </a:t>
            </a:r>
            <a:r>
              <a:rPr lang="en-US" altLang="en-US" smtClean="0">
                <a:solidFill>
                  <a:srgbClr val="0000FF"/>
                </a:solidFill>
              </a:rPr>
              <a:t>src</a:t>
            </a:r>
            <a:r>
              <a:rPr lang="en-US" altLang="en-US" smtClean="0">
                <a:solidFill>
                  <a:schemeClr val="tx2"/>
                </a:solidFill>
              </a:rPr>
              <a:t>="images/adv_2.jpg" </a:t>
            </a:r>
            <a:r>
              <a:rPr lang="en-US" altLang="en-US" smtClean="0">
                <a:solidFill>
                  <a:srgbClr val="0000FF"/>
                </a:solidFill>
              </a:rPr>
              <a:t>width</a:t>
            </a:r>
            <a:r>
              <a:rPr lang="en-US" altLang="en-US" smtClean="0">
                <a:solidFill>
                  <a:schemeClr val="tx2"/>
                </a:solidFill>
              </a:rPr>
              <a:t>="300</a:t>
            </a:r>
            <a:r>
              <a:rPr lang="en-US" altLang="en-US" smtClean="0">
                <a:solidFill>
                  <a:srgbClr val="0000FF"/>
                </a:solidFill>
              </a:rPr>
              <a:t>"height</a:t>
            </a:r>
            <a:r>
              <a:rPr lang="en-US" altLang="en-US" smtClean="0">
                <a:solidFill>
                  <a:schemeClr val="tx2"/>
                </a:solidFill>
              </a:rPr>
              <a:t>="150</a:t>
            </a:r>
            <a:r>
              <a:rPr lang="en-US" altLang="en-US" smtClean="0">
                <a:solidFill>
                  <a:srgbClr val="0000FF"/>
                </a:solidFill>
              </a:rPr>
              <a:t>"alt</a:t>
            </a:r>
            <a:r>
              <a:rPr lang="en-US" altLang="en-US" smtClean="0">
                <a:solidFill>
                  <a:schemeClr val="tx2"/>
                </a:solidFill>
              </a:rPr>
              <a:t>="明星演唱会开幕" &gt;</a:t>
            </a:r>
            <a:endParaRPr lang="en-US" altLang="zh-CN" smtClean="0">
              <a:solidFill>
                <a:schemeClr val="tx2"/>
              </a:solidFill>
            </a:endParaRPr>
          </a:p>
        </p:txBody>
      </p:sp>
      <p:sp>
        <p:nvSpPr>
          <p:cNvPr id="553992" name="AutoShape 8"/>
          <p:cNvSpPr>
            <a:spLocks noChangeArrowheads="1"/>
          </p:cNvSpPr>
          <p:nvPr/>
        </p:nvSpPr>
        <p:spPr bwMode="auto">
          <a:xfrm>
            <a:off x="320675" y="3173413"/>
            <a:ext cx="8566150" cy="19272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&lt;IMG src="images/adv_2.jpg" </a:t>
            </a:r>
            <a:r>
              <a:rPr lang="en-US" altLang="en-US" sz="1800">
                <a:solidFill>
                  <a:srgbClr val="0000FF"/>
                </a:solidFill>
                <a:ea typeface="宋体" panose="02010600030101010101" pitchFamily="2" charset="-122"/>
                <a:cs typeface="Courier New" panose="02070309020205020404" pitchFamily="49" charset="0"/>
              </a:rPr>
              <a:t>alt="明星演唱会开幕"</a:t>
            </a:r>
            <a:r>
              <a:rPr lang="en-US" altLang="en-US" sz="1800">
                <a:ea typeface="宋体" panose="02010600030101010101" pitchFamily="2" charset="-122"/>
                <a:cs typeface="Courier New" panose="02070309020205020404" pitchFamily="49" charset="0"/>
              </a:rPr>
              <a:t> width="300"height="150"&gt;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p:txBody>
      </p:sp>
      <p:sp>
        <p:nvSpPr>
          <p:cNvPr id="34821" name="Text Box 12"/>
          <p:cNvSpPr txBox="1">
            <a:spLocks noChangeArrowheads="1"/>
          </p:cNvSpPr>
          <p:nvPr/>
        </p:nvSpPr>
        <p:spPr bwMode="auto">
          <a:xfrm>
            <a:off x="1979613" y="2535238"/>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53997" name="Picture 13" descr="Snap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330700"/>
            <a:ext cx="3889375"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98" name="Rectangle 14"/>
          <p:cNvSpPr>
            <a:spLocks noChangeArrowheads="1"/>
          </p:cNvSpPr>
          <p:nvPr/>
        </p:nvSpPr>
        <p:spPr bwMode="auto">
          <a:xfrm>
            <a:off x="3754438" y="3754438"/>
            <a:ext cx="2303462" cy="503237"/>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53999" name="Rectangle 15"/>
          <p:cNvSpPr>
            <a:spLocks noChangeArrowheads="1"/>
          </p:cNvSpPr>
          <p:nvPr/>
        </p:nvSpPr>
        <p:spPr bwMode="auto">
          <a:xfrm>
            <a:off x="5213350" y="5338763"/>
            <a:ext cx="1089025" cy="358775"/>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54002" name="AutoShape 18"/>
          <p:cNvSpPr>
            <a:spLocks noChangeArrowheads="1"/>
          </p:cNvSpPr>
          <p:nvPr/>
        </p:nvSpPr>
        <p:spPr bwMode="auto">
          <a:xfrm>
            <a:off x="2339975" y="5445125"/>
            <a:ext cx="2333625" cy="693738"/>
          </a:xfrm>
          <a:prstGeom prst="wedgeRoundRectCallout">
            <a:avLst>
              <a:gd name="adj1" fmla="val 75852"/>
              <a:gd name="adj2" fmla="val -4633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鼠标移到图像上，出现的提示性文字</a:t>
            </a:r>
          </a:p>
        </p:txBody>
      </p:sp>
      <p:sp>
        <p:nvSpPr>
          <p:cNvPr id="554003" name="AutoShape 19"/>
          <p:cNvSpPr>
            <a:spLocks noChangeArrowheads="1"/>
          </p:cNvSpPr>
          <p:nvPr/>
        </p:nvSpPr>
        <p:spPr bwMode="auto">
          <a:xfrm>
            <a:off x="3492500" y="908050"/>
            <a:ext cx="1079500" cy="693738"/>
          </a:xfrm>
          <a:prstGeom prst="wedgeRoundRectCallout">
            <a:avLst>
              <a:gd name="adj1" fmla="val -69264"/>
              <a:gd name="adj2" fmla="val 7448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图像的位置</a:t>
            </a:r>
          </a:p>
        </p:txBody>
      </p:sp>
      <p:sp>
        <p:nvSpPr>
          <p:cNvPr id="554004" name="AutoShape 20"/>
          <p:cNvSpPr>
            <a:spLocks noChangeArrowheads="1"/>
          </p:cNvSpPr>
          <p:nvPr/>
        </p:nvSpPr>
        <p:spPr bwMode="auto">
          <a:xfrm>
            <a:off x="5651500" y="908050"/>
            <a:ext cx="1079500" cy="693738"/>
          </a:xfrm>
          <a:prstGeom prst="wedgeRoundRectCallout">
            <a:avLst>
              <a:gd name="adj1" fmla="val -46472"/>
              <a:gd name="adj2" fmla="val 7769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图像的宽度</a:t>
            </a:r>
          </a:p>
        </p:txBody>
      </p:sp>
      <p:sp>
        <p:nvSpPr>
          <p:cNvPr id="554005" name="AutoShape 21"/>
          <p:cNvSpPr>
            <a:spLocks noChangeArrowheads="1"/>
          </p:cNvSpPr>
          <p:nvPr/>
        </p:nvSpPr>
        <p:spPr bwMode="auto">
          <a:xfrm>
            <a:off x="7092950" y="908050"/>
            <a:ext cx="1079500" cy="693738"/>
          </a:xfrm>
          <a:prstGeom prst="wedgeRoundRectCallout">
            <a:avLst>
              <a:gd name="adj1" fmla="val -46472"/>
              <a:gd name="adj2" fmla="val 7769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图像的高度</a:t>
            </a:r>
          </a:p>
        </p:txBody>
      </p:sp>
      <p:sp>
        <p:nvSpPr>
          <p:cNvPr id="554006" name="AutoShape 22"/>
          <p:cNvSpPr>
            <a:spLocks noChangeArrowheads="1"/>
          </p:cNvSpPr>
          <p:nvPr/>
        </p:nvSpPr>
        <p:spPr bwMode="auto">
          <a:xfrm>
            <a:off x="4716463" y="2268538"/>
            <a:ext cx="2952750" cy="398462"/>
          </a:xfrm>
          <a:prstGeom prst="wedgeRoundRectCallout">
            <a:avLst>
              <a:gd name="adj1" fmla="val 68708"/>
              <a:gd name="adj2" fmla="val -9820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为图像添加的提示性文字</a:t>
            </a:r>
          </a:p>
        </p:txBody>
      </p:sp>
      <p:sp>
        <p:nvSpPr>
          <p:cNvPr id="554007" name="AutoShape 23"/>
          <p:cNvSpPr>
            <a:spLocks noChangeArrowheads="1"/>
          </p:cNvSpPr>
          <p:nvPr/>
        </p:nvSpPr>
        <p:spPr bwMode="auto">
          <a:xfrm rot="-2190391">
            <a:off x="5364163" y="4076700"/>
            <a:ext cx="323850" cy="1382713"/>
          </a:xfrm>
          <a:prstGeom prst="upDownArrow">
            <a:avLst>
              <a:gd name="adj1" fmla="val 50000"/>
              <a:gd name="adj2" fmla="val 85392"/>
            </a:avLst>
          </a:prstGeom>
          <a:gradFill rotWithShape="1">
            <a:gsLst>
              <a:gs pos="0">
                <a:srgbClr val="FFFFFF"/>
              </a:gs>
              <a:gs pos="100000">
                <a:srgbClr val="B563C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554009" name="Picture 25"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2293938"/>
            <a:ext cx="108108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2" name="Picture 26" descr="语法"/>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620713"/>
            <a:ext cx="10810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37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wipe(left)">
                                      <p:cBhvr>
                                        <p:cTn id="7" dur="500"/>
                                        <p:tgtEl>
                                          <p:spTgt spid="5539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53987">
                                            <p:txEl>
                                              <p:pRg st="1" end="1"/>
                                            </p:txEl>
                                          </p:spTgt>
                                        </p:tgtEl>
                                        <p:attrNameLst>
                                          <p:attrName>style.visibility</p:attrName>
                                        </p:attrNameLst>
                                      </p:cBhvr>
                                      <p:to>
                                        <p:strVal val="visible"/>
                                      </p:to>
                                    </p:set>
                                    <p:animEffect transition="in" filter="wipe(left)">
                                      <p:cBhvr>
                                        <p:cTn id="10" dur="500"/>
                                        <p:tgtEl>
                                          <p:spTgt spid="553987">
                                            <p:txEl>
                                              <p:pRg st="1" end="1"/>
                                            </p:txEl>
                                          </p:spTgt>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54003"/>
                                        </p:tgtEl>
                                        <p:attrNameLst>
                                          <p:attrName>style.visibility</p:attrName>
                                        </p:attrNameLst>
                                      </p:cBhvr>
                                      <p:to>
                                        <p:strVal val="visible"/>
                                      </p:to>
                                    </p:set>
                                    <p:animEffect transition="in" filter="wipe(left)">
                                      <p:cBhvr>
                                        <p:cTn id="14" dur="500"/>
                                        <p:tgtEl>
                                          <p:spTgt spid="554003"/>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54004"/>
                                        </p:tgtEl>
                                        <p:attrNameLst>
                                          <p:attrName>style.visibility</p:attrName>
                                        </p:attrNameLst>
                                      </p:cBhvr>
                                      <p:to>
                                        <p:strVal val="visible"/>
                                      </p:to>
                                    </p:set>
                                    <p:animEffect transition="in" filter="wipe(left)">
                                      <p:cBhvr>
                                        <p:cTn id="18" dur="500"/>
                                        <p:tgtEl>
                                          <p:spTgt spid="554004"/>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54005"/>
                                        </p:tgtEl>
                                        <p:attrNameLst>
                                          <p:attrName>style.visibility</p:attrName>
                                        </p:attrNameLst>
                                      </p:cBhvr>
                                      <p:to>
                                        <p:strVal val="visible"/>
                                      </p:to>
                                    </p:set>
                                    <p:animEffect transition="in" filter="wipe(left)">
                                      <p:cBhvr>
                                        <p:cTn id="22" dur="500"/>
                                        <p:tgtEl>
                                          <p:spTgt spid="554005"/>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554006"/>
                                        </p:tgtEl>
                                        <p:attrNameLst>
                                          <p:attrName>style.visibility</p:attrName>
                                        </p:attrNameLst>
                                      </p:cBhvr>
                                      <p:to>
                                        <p:strVal val="visible"/>
                                      </p:to>
                                    </p:set>
                                    <p:animEffect transition="in" filter="wipe(left)">
                                      <p:cBhvr>
                                        <p:cTn id="26" dur="500"/>
                                        <p:tgtEl>
                                          <p:spTgt spid="5540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54009"/>
                                        </p:tgtEl>
                                        <p:attrNameLst>
                                          <p:attrName>style.visibility</p:attrName>
                                        </p:attrNameLst>
                                      </p:cBhvr>
                                      <p:to>
                                        <p:strVal val="visible"/>
                                      </p:to>
                                    </p:set>
                                    <p:anim calcmode="lin" valueType="num">
                                      <p:cBhvr additive="base">
                                        <p:cTn id="31" dur="500" fill="hold"/>
                                        <p:tgtEl>
                                          <p:spTgt spid="554009"/>
                                        </p:tgtEl>
                                        <p:attrNameLst>
                                          <p:attrName>ppt_x</p:attrName>
                                        </p:attrNameLst>
                                      </p:cBhvr>
                                      <p:tavLst>
                                        <p:tav tm="0">
                                          <p:val>
                                            <p:strVal val="1+#ppt_w/2"/>
                                          </p:val>
                                        </p:tav>
                                        <p:tav tm="100000">
                                          <p:val>
                                            <p:strVal val="#ppt_x"/>
                                          </p:val>
                                        </p:tav>
                                      </p:tavLst>
                                    </p:anim>
                                    <p:anim calcmode="lin" valueType="num">
                                      <p:cBhvr additive="base">
                                        <p:cTn id="32" dur="500" fill="hold"/>
                                        <p:tgtEl>
                                          <p:spTgt spid="55400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553992"/>
                                        </p:tgtEl>
                                        <p:attrNameLst>
                                          <p:attrName>style.visibility</p:attrName>
                                        </p:attrNameLst>
                                      </p:cBhvr>
                                      <p:to>
                                        <p:strVal val="visible"/>
                                      </p:to>
                                    </p:set>
                                    <p:animEffect transition="in" filter="blinds(horizontal)">
                                      <p:cBhvr>
                                        <p:cTn id="36" dur="500"/>
                                        <p:tgtEl>
                                          <p:spTgt spid="553992"/>
                                        </p:tgtEl>
                                      </p:cBhvr>
                                    </p:animEffect>
                                  </p:childTnLst>
                                </p:cTn>
                              </p:par>
                              <p:par>
                                <p:cTn id="37" presetID="5" presetClass="entr" presetSubtype="10" fill="hold" nodeType="withEffect">
                                  <p:stCondLst>
                                    <p:cond delay="0"/>
                                  </p:stCondLst>
                                  <p:childTnLst>
                                    <p:set>
                                      <p:cBhvr>
                                        <p:cTn id="38" dur="1" fill="hold">
                                          <p:stCondLst>
                                            <p:cond delay="0"/>
                                          </p:stCondLst>
                                        </p:cTn>
                                        <p:tgtEl>
                                          <p:spTgt spid="553997"/>
                                        </p:tgtEl>
                                        <p:attrNameLst>
                                          <p:attrName>style.visibility</p:attrName>
                                        </p:attrNameLst>
                                      </p:cBhvr>
                                      <p:to>
                                        <p:strVal val="visible"/>
                                      </p:to>
                                    </p:set>
                                    <p:animEffect transition="in" filter="checkerboard(across)">
                                      <p:cBhvr>
                                        <p:cTn id="39" dur="500"/>
                                        <p:tgtEl>
                                          <p:spTgt spid="5539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53998"/>
                                        </p:tgtEl>
                                        <p:attrNameLst>
                                          <p:attrName>style.visibility</p:attrName>
                                        </p:attrNameLst>
                                      </p:cBhvr>
                                      <p:to>
                                        <p:strVal val="visible"/>
                                      </p:to>
                                    </p:set>
                                    <p:animEffect transition="in" filter="checkerboard(across)">
                                      <p:cBhvr>
                                        <p:cTn id="44" dur="500"/>
                                        <p:tgtEl>
                                          <p:spTgt spid="553998"/>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554007"/>
                                        </p:tgtEl>
                                        <p:attrNameLst>
                                          <p:attrName>style.visibility</p:attrName>
                                        </p:attrNameLst>
                                      </p:cBhvr>
                                      <p:to>
                                        <p:strVal val="visible"/>
                                      </p:to>
                                    </p:set>
                                    <p:animEffect transition="in" filter="wipe(up)">
                                      <p:cBhvr>
                                        <p:cTn id="48" dur="500"/>
                                        <p:tgtEl>
                                          <p:spTgt spid="554007"/>
                                        </p:tgtEl>
                                      </p:cBhvr>
                                    </p:animEffect>
                                  </p:childTnLst>
                                </p:cTn>
                              </p:par>
                            </p:childTnLst>
                          </p:cTn>
                        </p:par>
                        <p:par>
                          <p:cTn id="49" fill="hold" nodeType="afterGroup">
                            <p:stCondLst>
                              <p:cond delay="1000"/>
                            </p:stCondLst>
                            <p:childTnLst>
                              <p:par>
                                <p:cTn id="50" presetID="5" presetClass="entr" presetSubtype="10" fill="hold" grpId="0" nodeType="afterEffect">
                                  <p:stCondLst>
                                    <p:cond delay="0"/>
                                  </p:stCondLst>
                                  <p:childTnLst>
                                    <p:set>
                                      <p:cBhvr>
                                        <p:cTn id="51" dur="1" fill="hold">
                                          <p:stCondLst>
                                            <p:cond delay="0"/>
                                          </p:stCondLst>
                                        </p:cTn>
                                        <p:tgtEl>
                                          <p:spTgt spid="553999"/>
                                        </p:tgtEl>
                                        <p:attrNameLst>
                                          <p:attrName>style.visibility</p:attrName>
                                        </p:attrNameLst>
                                      </p:cBhvr>
                                      <p:to>
                                        <p:strVal val="visible"/>
                                      </p:to>
                                    </p:set>
                                    <p:animEffect transition="in" filter="checkerboard(across)">
                                      <p:cBhvr>
                                        <p:cTn id="52" dur="500"/>
                                        <p:tgtEl>
                                          <p:spTgt spid="553999"/>
                                        </p:tgtEl>
                                      </p:cBhvr>
                                    </p:animEffect>
                                  </p:childTnLst>
                                </p:cTn>
                              </p:par>
                            </p:childTnLst>
                          </p:cTn>
                        </p:par>
                        <p:par>
                          <p:cTn id="53" fill="hold" nodeType="afterGroup">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554002"/>
                                        </p:tgtEl>
                                        <p:attrNameLst>
                                          <p:attrName>style.visibility</p:attrName>
                                        </p:attrNameLst>
                                      </p:cBhvr>
                                      <p:to>
                                        <p:strVal val="visible"/>
                                      </p:to>
                                    </p:set>
                                    <p:animEffect transition="in" filter="wipe(left)">
                                      <p:cBhvr>
                                        <p:cTn id="56" dur="500"/>
                                        <p:tgtEl>
                                          <p:spTgt spid="554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8" grpId="0" animBg="1"/>
      <p:bldP spid="553999" grpId="0" animBg="1"/>
      <p:bldP spid="554002" grpId="0" animBg="1"/>
      <p:bldP spid="554003" grpId="0" animBg="1"/>
      <p:bldP spid="554004" grpId="0" animBg="1"/>
      <p:bldP spid="554005" grpId="0" animBg="1"/>
      <p:bldP spid="554006" grpId="0" animBg="1"/>
      <p:bldP spid="55400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684213" y="3830638"/>
            <a:ext cx="7772400" cy="1470025"/>
          </a:xfrm>
          <a:prstGeom prst="rect">
            <a:avLst/>
          </a:prstGeom>
          <a:noFill/>
          <a:ln>
            <a:noFill/>
          </a:ln>
          <a:effectLst>
            <a:outerShdw dist="28398" dir="1593903" algn="ctr" rotWithShape="0">
              <a:schemeClr val="tx1"/>
            </a:outerShdw>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4400">
                <a:solidFill>
                  <a:srgbClr val="FF6600"/>
                </a:solidFill>
              </a:rPr>
              <a:t>第一章</a:t>
            </a:r>
          </a:p>
        </p:txBody>
      </p:sp>
      <p:sp>
        <p:nvSpPr>
          <p:cNvPr id="16387" name="Rectangle 7"/>
          <p:cNvSpPr>
            <a:spLocks noChangeArrowheads="1"/>
          </p:cNvSpPr>
          <p:nvPr/>
        </p:nvSpPr>
        <p:spPr bwMode="auto">
          <a:xfrm>
            <a:off x="1111250" y="5013325"/>
            <a:ext cx="6845300" cy="647700"/>
          </a:xfrm>
          <a:prstGeom prst="rect">
            <a:avLst/>
          </a:prstGeom>
          <a:noFill/>
          <a:ln>
            <a:noFill/>
          </a:ln>
          <a:effectLst>
            <a:outerShdw dist="45791" dir="3378596"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0">
                <a:solidFill>
                  <a:schemeClr val="bg1"/>
                </a:solidFill>
                <a:cs typeface="Tahoma" panose="020B0604030504040204" pitchFamily="34" charset="0"/>
              </a:rPr>
              <a:t>HTML</a:t>
            </a:r>
            <a:r>
              <a:rPr lang="zh-CN" altLang="en-US" sz="4000">
                <a:solidFill>
                  <a:schemeClr val="bg1"/>
                </a:solidFill>
                <a:latin typeface="Tahoma" panose="020B0604030504040204" pitchFamily="34" charset="0"/>
                <a:cs typeface="Tahoma" panose="020B0604030504040204" pitchFamily="34" charset="0"/>
              </a:rPr>
              <a:t>的基本标签</a:t>
            </a:r>
          </a:p>
        </p:txBody>
      </p:sp>
    </p:spTree>
    <p:extLst>
      <p:ext uri="{BB962C8B-B14F-4D97-AF65-F5344CB8AC3E}">
        <p14:creationId xmlns:p14="http://schemas.microsoft.com/office/powerpoint/2010/main" val="106804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图像标签</a:t>
            </a:r>
          </a:p>
        </p:txBody>
      </p:sp>
      <p:sp>
        <p:nvSpPr>
          <p:cNvPr id="555011" name="Rectangle 3"/>
          <p:cNvSpPr>
            <a:spLocks noGrp="1" noChangeArrowheads="1"/>
          </p:cNvSpPr>
          <p:nvPr>
            <p:ph type="body" idx="1"/>
          </p:nvPr>
        </p:nvSpPr>
        <p:spPr>
          <a:xfrm>
            <a:off x="684213" y="1268413"/>
            <a:ext cx="8229600" cy="4670425"/>
          </a:xfrm>
        </p:spPr>
        <p:txBody>
          <a:bodyPr/>
          <a:lstStyle/>
          <a:p>
            <a:pPr eaLnBrk="1" hangingPunct="1"/>
            <a:r>
              <a:rPr lang="zh-CN" altLang="en-US" smtClean="0"/>
              <a:t>图像与文本的对齐方式</a:t>
            </a:r>
          </a:p>
          <a:p>
            <a:pPr lvl="1" eaLnBrk="1" hangingPunct="1"/>
            <a:r>
              <a:rPr lang="en-US" altLang="zh-CN" smtClean="0"/>
              <a:t>&lt;IMG </a:t>
            </a:r>
            <a:r>
              <a:rPr lang="en-US" altLang="zh-CN" smtClean="0">
                <a:solidFill>
                  <a:srgbClr val="0000FF"/>
                </a:solidFill>
              </a:rPr>
              <a:t>align="middle"</a:t>
            </a:r>
            <a:r>
              <a:rPr lang="en-US" altLang="zh-CN" smtClean="0"/>
              <a:t>&gt;</a:t>
            </a:r>
          </a:p>
        </p:txBody>
      </p:sp>
      <p:sp>
        <p:nvSpPr>
          <p:cNvPr id="555027" name="AutoShape 19"/>
          <p:cNvSpPr>
            <a:spLocks noChangeArrowheads="1"/>
          </p:cNvSpPr>
          <p:nvPr/>
        </p:nvSpPr>
        <p:spPr bwMode="auto">
          <a:xfrm>
            <a:off x="4859338" y="1557338"/>
            <a:ext cx="2160587" cy="990600"/>
          </a:xfrm>
          <a:prstGeom prst="wedgeRoundRectCallout">
            <a:avLst>
              <a:gd name="adj1" fmla="val -84384"/>
              <a:gd name="adj2" fmla="val -1763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图像与文本居中对齐</a:t>
            </a:r>
            <a:r>
              <a:rPr lang="en-US" altLang="zh-CN" sz="1800"/>
              <a:t>,</a:t>
            </a:r>
            <a:r>
              <a:rPr lang="zh-CN" altLang="en-US" sz="1800"/>
              <a:t>还可以取</a:t>
            </a:r>
          </a:p>
          <a:p>
            <a:pPr algn="ctr" eaLnBrk="1" hangingPunct="1">
              <a:spcBef>
                <a:spcPct val="0"/>
              </a:spcBef>
              <a:buFontTx/>
              <a:buNone/>
            </a:pPr>
            <a:r>
              <a:rPr lang="en-US" altLang="zh-CN" sz="1800"/>
              <a:t>top, bottom </a:t>
            </a:r>
            <a:r>
              <a:rPr lang="zh-CN" altLang="en-US" sz="1800"/>
              <a:t>值</a:t>
            </a:r>
          </a:p>
        </p:txBody>
      </p:sp>
      <p:sp>
        <p:nvSpPr>
          <p:cNvPr id="555039" name="AutoShape 31"/>
          <p:cNvSpPr>
            <a:spLocks noChangeArrowheads="1"/>
          </p:cNvSpPr>
          <p:nvPr/>
        </p:nvSpPr>
        <p:spPr bwMode="auto">
          <a:xfrm>
            <a:off x="549275" y="2990850"/>
            <a:ext cx="8559800" cy="22320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 &lt;IMG  </a:t>
            </a:r>
            <a:r>
              <a:rPr lang="en-US" altLang="en-US" sz="1800">
                <a:solidFill>
                  <a:srgbClr val="0000FF"/>
                </a:solidFill>
                <a:ea typeface="宋体" panose="02010600030101010101" pitchFamily="2" charset="-122"/>
                <a:cs typeface="Courier New" panose="02070309020205020404" pitchFamily="49" charset="0"/>
              </a:rPr>
              <a:t>align="middle"</a:t>
            </a:r>
            <a:r>
              <a:rPr lang="en-US" altLang="en-US" sz="1800">
                <a:ea typeface="宋体" panose="02010600030101010101" pitchFamily="2" charset="-122"/>
                <a:cs typeface="Courier New" panose="02070309020205020404" pitchFamily="49" charset="0"/>
              </a:rPr>
              <a:t> src="images/adv_2.jpg" width="180" height="95" border="0" /&gt;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请点击广告进入明星专区</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p:txBody>
      </p:sp>
      <p:sp>
        <p:nvSpPr>
          <p:cNvPr id="35846" name="Text Box 35"/>
          <p:cNvSpPr txBox="1">
            <a:spLocks noChangeArrowheads="1"/>
          </p:cNvSpPr>
          <p:nvPr/>
        </p:nvSpPr>
        <p:spPr bwMode="auto">
          <a:xfrm>
            <a:off x="2555875" y="2349500"/>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55044" name="Picture 36" descr="Snap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645025"/>
            <a:ext cx="4176713"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5046" name="Rectangle 38"/>
          <p:cNvSpPr>
            <a:spLocks noChangeArrowheads="1"/>
          </p:cNvSpPr>
          <p:nvPr/>
        </p:nvSpPr>
        <p:spPr bwMode="auto">
          <a:xfrm>
            <a:off x="1498600" y="3676650"/>
            <a:ext cx="1655763" cy="28733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None/>
            </a:pPr>
            <a:endParaRPr lang="en-US" altLang="en-US">
              <a:solidFill>
                <a:srgbClr val="FF0000"/>
              </a:solidFill>
              <a:latin typeface="DotumChe" panose="020B0609000101010101" pitchFamily="49" charset="-127"/>
              <a:ea typeface="DotumChe" panose="020B0609000101010101" pitchFamily="49" charset="-127"/>
            </a:endParaRPr>
          </a:p>
        </p:txBody>
      </p:sp>
      <p:sp>
        <p:nvSpPr>
          <p:cNvPr id="555047" name="Rectangle 39"/>
          <p:cNvSpPr>
            <a:spLocks noChangeArrowheads="1"/>
          </p:cNvSpPr>
          <p:nvPr/>
        </p:nvSpPr>
        <p:spPr bwMode="auto">
          <a:xfrm>
            <a:off x="2484438" y="5445125"/>
            <a:ext cx="3600450" cy="1008063"/>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buFontTx/>
              <a:buNone/>
            </a:pPr>
            <a:endParaRPr lang="en-US" altLang="en-US">
              <a:solidFill>
                <a:srgbClr val="FF0000"/>
              </a:solidFill>
              <a:latin typeface="DotumChe" panose="020B0609000101010101" pitchFamily="49" charset="-127"/>
              <a:ea typeface="DotumChe" panose="020B0609000101010101" pitchFamily="49" charset="-127"/>
            </a:endParaRPr>
          </a:p>
        </p:txBody>
      </p:sp>
      <p:sp>
        <p:nvSpPr>
          <p:cNvPr id="555049" name="AutoShape 41"/>
          <p:cNvSpPr>
            <a:spLocks noChangeArrowheads="1"/>
          </p:cNvSpPr>
          <p:nvPr/>
        </p:nvSpPr>
        <p:spPr bwMode="auto">
          <a:xfrm>
            <a:off x="3563938" y="2781300"/>
            <a:ext cx="1655762" cy="693738"/>
          </a:xfrm>
          <a:prstGeom prst="wedgeRoundRectCallout">
            <a:avLst>
              <a:gd name="adj1" fmla="val -90458"/>
              <a:gd name="adj2" fmla="val 65792"/>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图像和文本居中对齐</a:t>
            </a:r>
          </a:p>
        </p:txBody>
      </p:sp>
      <p:sp>
        <p:nvSpPr>
          <p:cNvPr id="555051" name="AutoShape 43"/>
          <p:cNvSpPr>
            <a:spLocks noChangeArrowheads="1"/>
          </p:cNvSpPr>
          <p:nvPr/>
        </p:nvSpPr>
        <p:spPr bwMode="auto">
          <a:xfrm rot="7697849">
            <a:off x="3522663" y="3513138"/>
            <a:ext cx="323850" cy="2736850"/>
          </a:xfrm>
          <a:prstGeom prst="upDownArrow">
            <a:avLst>
              <a:gd name="adj1" fmla="val 50000"/>
              <a:gd name="adj2" fmla="val 169020"/>
            </a:avLst>
          </a:prstGeom>
          <a:gradFill rotWithShape="1">
            <a:gsLst>
              <a:gs pos="0">
                <a:srgbClr val="FFFFFF"/>
              </a:gs>
              <a:gs pos="100000">
                <a:srgbClr val="B563C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555053" name="Picture 45"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05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873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wipe(left)">
                                      <p:cBhvr>
                                        <p:cTn id="7" dur="500"/>
                                        <p:tgtEl>
                                          <p:spTgt spid="55501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55011">
                                            <p:txEl>
                                              <p:pRg st="1" end="1"/>
                                            </p:txEl>
                                          </p:spTgt>
                                        </p:tgtEl>
                                        <p:attrNameLst>
                                          <p:attrName>style.visibility</p:attrName>
                                        </p:attrNameLst>
                                      </p:cBhvr>
                                      <p:to>
                                        <p:strVal val="visible"/>
                                      </p:to>
                                    </p:set>
                                    <p:animEffect transition="in" filter="wipe(left)">
                                      <p:cBhvr>
                                        <p:cTn id="10" dur="500"/>
                                        <p:tgtEl>
                                          <p:spTgt spid="555011">
                                            <p:txEl>
                                              <p:pRg st="1" end="1"/>
                                            </p:txEl>
                                          </p:spTgt>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55027"/>
                                        </p:tgtEl>
                                        <p:attrNameLst>
                                          <p:attrName>style.visibility</p:attrName>
                                        </p:attrNameLst>
                                      </p:cBhvr>
                                      <p:to>
                                        <p:strVal val="visible"/>
                                      </p:to>
                                    </p:set>
                                    <p:animEffect transition="in" filter="wipe(left)">
                                      <p:cBhvr>
                                        <p:cTn id="14" dur="500"/>
                                        <p:tgtEl>
                                          <p:spTgt spid="55502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55053"/>
                                        </p:tgtEl>
                                        <p:attrNameLst>
                                          <p:attrName>style.visibility</p:attrName>
                                        </p:attrNameLst>
                                      </p:cBhvr>
                                      <p:to>
                                        <p:strVal val="visible"/>
                                      </p:to>
                                    </p:set>
                                    <p:anim calcmode="lin" valueType="num">
                                      <p:cBhvr additive="base">
                                        <p:cTn id="19" dur="500" fill="hold"/>
                                        <p:tgtEl>
                                          <p:spTgt spid="555053"/>
                                        </p:tgtEl>
                                        <p:attrNameLst>
                                          <p:attrName>ppt_x</p:attrName>
                                        </p:attrNameLst>
                                      </p:cBhvr>
                                      <p:tavLst>
                                        <p:tav tm="0">
                                          <p:val>
                                            <p:strVal val="1+#ppt_w/2"/>
                                          </p:val>
                                        </p:tav>
                                        <p:tav tm="100000">
                                          <p:val>
                                            <p:strVal val="#ppt_x"/>
                                          </p:val>
                                        </p:tav>
                                      </p:tavLst>
                                    </p:anim>
                                    <p:anim calcmode="lin" valueType="num">
                                      <p:cBhvr additive="base">
                                        <p:cTn id="20" dur="500" fill="hold"/>
                                        <p:tgtEl>
                                          <p:spTgt spid="555053"/>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555039"/>
                                        </p:tgtEl>
                                        <p:attrNameLst>
                                          <p:attrName>style.visibility</p:attrName>
                                        </p:attrNameLst>
                                      </p:cBhvr>
                                      <p:to>
                                        <p:strVal val="visible"/>
                                      </p:to>
                                    </p:set>
                                    <p:animEffect transition="in" filter="blinds(horizontal)">
                                      <p:cBhvr>
                                        <p:cTn id="24" dur="500"/>
                                        <p:tgtEl>
                                          <p:spTgt spid="555039"/>
                                        </p:tgtEl>
                                      </p:cBhvr>
                                    </p:animEffect>
                                  </p:childTnLst>
                                </p:cTn>
                              </p:par>
                            </p:childTnLst>
                          </p:cTn>
                        </p:par>
                        <p:par>
                          <p:cTn id="25" fill="hold" nodeType="afterGroup">
                            <p:stCondLst>
                              <p:cond delay="1000"/>
                            </p:stCondLst>
                            <p:childTnLst>
                              <p:par>
                                <p:cTn id="26" presetID="5" presetClass="entr" presetSubtype="10" fill="hold" nodeType="afterEffect">
                                  <p:stCondLst>
                                    <p:cond delay="0"/>
                                  </p:stCondLst>
                                  <p:childTnLst>
                                    <p:set>
                                      <p:cBhvr>
                                        <p:cTn id="27" dur="1" fill="hold">
                                          <p:stCondLst>
                                            <p:cond delay="0"/>
                                          </p:stCondLst>
                                        </p:cTn>
                                        <p:tgtEl>
                                          <p:spTgt spid="555044"/>
                                        </p:tgtEl>
                                        <p:attrNameLst>
                                          <p:attrName>style.visibility</p:attrName>
                                        </p:attrNameLst>
                                      </p:cBhvr>
                                      <p:to>
                                        <p:strVal val="visible"/>
                                      </p:to>
                                    </p:set>
                                    <p:animEffect transition="in" filter="checkerboard(across)">
                                      <p:cBhvr>
                                        <p:cTn id="28" dur="500"/>
                                        <p:tgtEl>
                                          <p:spTgt spid="55504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555049"/>
                                        </p:tgtEl>
                                        <p:attrNameLst>
                                          <p:attrName>style.visibility</p:attrName>
                                        </p:attrNameLst>
                                      </p:cBhvr>
                                      <p:to>
                                        <p:strVal val="visible"/>
                                      </p:to>
                                    </p:set>
                                    <p:animEffect transition="in" filter="wipe(left)">
                                      <p:cBhvr>
                                        <p:cTn id="32" dur="500"/>
                                        <p:tgtEl>
                                          <p:spTgt spid="555049"/>
                                        </p:tgtEl>
                                      </p:cBhvr>
                                    </p:animEffect>
                                  </p:childTnLst>
                                </p:cTn>
                              </p:par>
                            </p:childTnLst>
                          </p:cTn>
                        </p:par>
                        <p:par>
                          <p:cTn id="33" fill="hold" nodeType="afterGroup">
                            <p:stCondLst>
                              <p:cond delay="2000"/>
                            </p:stCondLst>
                            <p:childTnLst>
                              <p:par>
                                <p:cTn id="34" presetID="5" presetClass="entr" presetSubtype="10" fill="hold" grpId="0" nodeType="afterEffect">
                                  <p:stCondLst>
                                    <p:cond delay="0"/>
                                  </p:stCondLst>
                                  <p:childTnLst>
                                    <p:set>
                                      <p:cBhvr>
                                        <p:cTn id="35" dur="1" fill="hold">
                                          <p:stCondLst>
                                            <p:cond delay="0"/>
                                          </p:stCondLst>
                                        </p:cTn>
                                        <p:tgtEl>
                                          <p:spTgt spid="555046"/>
                                        </p:tgtEl>
                                        <p:attrNameLst>
                                          <p:attrName>style.visibility</p:attrName>
                                        </p:attrNameLst>
                                      </p:cBhvr>
                                      <p:to>
                                        <p:strVal val="visible"/>
                                      </p:to>
                                    </p:set>
                                    <p:animEffect transition="in" filter="checkerboard(across)">
                                      <p:cBhvr>
                                        <p:cTn id="36" dur="500"/>
                                        <p:tgtEl>
                                          <p:spTgt spid="555046"/>
                                        </p:tgtEl>
                                      </p:cBhvr>
                                    </p:animEffect>
                                  </p:childTnLst>
                                </p:cTn>
                              </p:par>
                            </p:childTnLst>
                          </p:cTn>
                        </p:par>
                        <p:par>
                          <p:cTn id="37" fill="hold" nodeType="afterGroup">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555051"/>
                                        </p:tgtEl>
                                        <p:attrNameLst>
                                          <p:attrName>style.visibility</p:attrName>
                                        </p:attrNameLst>
                                      </p:cBhvr>
                                      <p:to>
                                        <p:strVal val="visible"/>
                                      </p:to>
                                    </p:set>
                                    <p:animEffect transition="in" filter="wipe(left)">
                                      <p:cBhvr>
                                        <p:cTn id="40" dur="500"/>
                                        <p:tgtEl>
                                          <p:spTgt spid="555051"/>
                                        </p:tgtEl>
                                      </p:cBhvr>
                                    </p:animEffect>
                                  </p:childTnLst>
                                </p:cTn>
                              </p:par>
                            </p:childTnLst>
                          </p:cTn>
                        </p:par>
                        <p:par>
                          <p:cTn id="41" fill="hold" nodeType="afterGroup">
                            <p:stCondLst>
                              <p:cond delay="3000"/>
                            </p:stCondLst>
                            <p:childTnLst>
                              <p:par>
                                <p:cTn id="42" presetID="5" presetClass="entr" presetSubtype="10" fill="hold" grpId="0" nodeType="afterEffect">
                                  <p:stCondLst>
                                    <p:cond delay="0"/>
                                  </p:stCondLst>
                                  <p:childTnLst>
                                    <p:set>
                                      <p:cBhvr>
                                        <p:cTn id="43" dur="1" fill="hold">
                                          <p:stCondLst>
                                            <p:cond delay="0"/>
                                          </p:stCondLst>
                                        </p:cTn>
                                        <p:tgtEl>
                                          <p:spTgt spid="555047"/>
                                        </p:tgtEl>
                                        <p:attrNameLst>
                                          <p:attrName>style.visibility</p:attrName>
                                        </p:attrNameLst>
                                      </p:cBhvr>
                                      <p:to>
                                        <p:strVal val="visible"/>
                                      </p:to>
                                    </p:set>
                                    <p:animEffect transition="in" filter="checkerboard(across)">
                                      <p:cBhvr>
                                        <p:cTn id="44" dur="500"/>
                                        <p:tgtEl>
                                          <p:spTgt spid="55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7" grpId="0" animBg="1"/>
      <p:bldP spid="555039" grpId="0" animBg="1"/>
      <p:bldP spid="555046" grpId="0" animBg="1"/>
      <p:bldP spid="555047" grpId="0" animBg="1"/>
      <p:bldP spid="555049" grpId="0" animBg="1"/>
      <p:bldP spid="5550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0" y="0"/>
            <a:ext cx="7920038" cy="792163"/>
          </a:xfrm>
        </p:spPr>
        <p:txBody>
          <a:bodyPr/>
          <a:lstStyle/>
          <a:p>
            <a:pPr eaLnBrk="1" hangingPunct="1"/>
            <a:r>
              <a:rPr lang="zh-CN" altLang="en-US" smtClean="0">
                <a:latin typeface="宋体" panose="02010600030101010101" pitchFamily="2" charset="-122"/>
              </a:rPr>
              <a:t>小结</a:t>
            </a:r>
            <a:r>
              <a:rPr lang="en-US" altLang="zh-CN" smtClean="0">
                <a:latin typeface="宋体" panose="02010600030101010101" pitchFamily="2" charset="-122"/>
              </a:rPr>
              <a:t>1</a:t>
            </a:r>
            <a:endParaRPr lang="en-US" altLang="zh-CN" smtClean="0"/>
          </a:p>
        </p:txBody>
      </p:sp>
      <p:pic>
        <p:nvPicPr>
          <p:cNvPr id="3686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313" y="2078038"/>
            <a:ext cx="34766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7069" name="AutoShape 13"/>
          <p:cNvSpPr>
            <a:spLocks noChangeArrowheads="1"/>
          </p:cNvSpPr>
          <p:nvPr/>
        </p:nvSpPr>
        <p:spPr bwMode="auto">
          <a:xfrm>
            <a:off x="2203450" y="2705100"/>
            <a:ext cx="1725613" cy="752475"/>
          </a:xfrm>
          <a:prstGeom prst="wedgeRoundRectCallout">
            <a:avLst>
              <a:gd name="adj1" fmla="val 78796"/>
              <a:gd name="adj2" fmla="val -4535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none"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字号大小为</a:t>
            </a:r>
            <a:r>
              <a:rPr lang="en-US" altLang="zh-CN" sz="1800"/>
              <a:t>3</a:t>
            </a:r>
          </a:p>
        </p:txBody>
      </p:sp>
      <p:sp>
        <p:nvSpPr>
          <p:cNvPr id="36869" name="Text Box 16"/>
          <p:cNvSpPr txBox="1">
            <a:spLocks noChangeArrowheads="1"/>
          </p:cNvSpPr>
          <p:nvPr/>
        </p:nvSpPr>
        <p:spPr bwMode="auto">
          <a:xfrm>
            <a:off x="6446838" y="5480050"/>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hlinkClick r:id="rId4" action="ppaction://hlinkfile"/>
              </a:rPr>
              <a:t>练习答案</a:t>
            </a:r>
            <a:endParaRPr lang="zh-CN" altLang="en-US"/>
          </a:p>
        </p:txBody>
      </p:sp>
      <p:sp>
        <p:nvSpPr>
          <p:cNvPr id="36870" name="Text Box 17"/>
          <p:cNvSpPr txBox="1">
            <a:spLocks noChangeArrowheads="1"/>
          </p:cNvSpPr>
          <p:nvPr/>
        </p:nvSpPr>
        <p:spPr bwMode="auto">
          <a:xfrm>
            <a:off x="3998913" y="5480050"/>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hlinkClick r:id="rId5" action="ppaction://hlinkfile"/>
              </a:rPr>
              <a:t>练习代码</a:t>
            </a:r>
            <a:endParaRPr lang="zh-CN" altLang="en-US"/>
          </a:p>
        </p:txBody>
      </p:sp>
      <p:sp>
        <p:nvSpPr>
          <p:cNvPr id="557074" name="AutoShape 18"/>
          <p:cNvSpPr>
            <a:spLocks noChangeAspect="1" noChangeArrowheads="1"/>
          </p:cNvSpPr>
          <p:nvPr>
            <p:ph type="body" idx="1"/>
          </p:nvPr>
        </p:nvSpPr>
        <p:spPr>
          <a:xfrm>
            <a:off x="1979613" y="1235075"/>
            <a:ext cx="6121400" cy="649288"/>
          </a:xfrm>
          <a:noFill/>
        </p:spPr>
        <p:txBody>
          <a:bodyPr/>
          <a:lstStyle/>
          <a:p>
            <a:pPr eaLnBrk="1" hangingPunct="1">
              <a:buFontTx/>
              <a:buNone/>
            </a:pPr>
            <a:r>
              <a:rPr lang="zh-CN" altLang="en-US" smtClean="0"/>
              <a:t>编写如下图所示效果对应的</a:t>
            </a:r>
            <a:r>
              <a:rPr lang="en-US" altLang="zh-CN" smtClean="0"/>
              <a:t>html</a:t>
            </a:r>
            <a:r>
              <a:rPr lang="zh-CN" altLang="en-US" smtClean="0"/>
              <a:t>代码</a:t>
            </a:r>
          </a:p>
        </p:txBody>
      </p:sp>
      <p:pic>
        <p:nvPicPr>
          <p:cNvPr id="557075" name="Picture 19" descr="现场编程"/>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81075"/>
            <a:ext cx="8651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882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57075"/>
                                        </p:tgtEl>
                                        <p:attrNameLst>
                                          <p:attrName>style.visibility</p:attrName>
                                        </p:attrNameLst>
                                      </p:cBhvr>
                                      <p:to>
                                        <p:strVal val="visible"/>
                                      </p:to>
                                    </p:set>
                                    <p:anim calcmode="lin" valueType="num">
                                      <p:cBhvr additive="base">
                                        <p:cTn id="7" dur="500" fill="hold"/>
                                        <p:tgtEl>
                                          <p:spTgt spid="557075"/>
                                        </p:tgtEl>
                                        <p:attrNameLst>
                                          <p:attrName>ppt_x</p:attrName>
                                        </p:attrNameLst>
                                      </p:cBhvr>
                                      <p:tavLst>
                                        <p:tav tm="0">
                                          <p:val>
                                            <p:strVal val="1+#ppt_w/2"/>
                                          </p:val>
                                        </p:tav>
                                        <p:tav tm="100000">
                                          <p:val>
                                            <p:strVal val="#ppt_x"/>
                                          </p:val>
                                        </p:tav>
                                      </p:tavLst>
                                    </p:anim>
                                    <p:anim calcmode="lin" valueType="num">
                                      <p:cBhvr additive="base">
                                        <p:cTn id="8" dur="500" fill="hold"/>
                                        <p:tgtEl>
                                          <p:spTgt spid="5570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557074">
                                            <p:txEl>
                                              <p:pRg st="0" end="0"/>
                                            </p:txEl>
                                          </p:spTgt>
                                        </p:tgtEl>
                                        <p:attrNameLst>
                                          <p:attrName>style.visibility</p:attrName>
                                        </p:attrNameLst>
                                      </p:cBhvr>
                                      <p:to>
                                        <p:strVal val="visible"/>
                                      </p:to>
                                    </p:set>
                                    <p:anim calcmode="lin" valueType="num">
                                      <p:cBhvr additive="base">
                                        <p:cTn id="12" dur="500" fill="hold"/>
                                        <p:tgtEl>
                                          <p:spTgt spid="55707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57074">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57069"/>
                                        </p:tgtEl>
                                        <p:attrNameLst>
                                          <p:attrName>style.visibility</p:attrName>
                                        </p:attrNameLst>
                                      </p:cBhvr>
                                      <p:to>
                                        <p:strVal val="visible"/>
                                      </p:to>
                                    </p:set>
                                    <p:animEffect transition="in" filter="wipe(left)">
                                      <p:cBhvr>
                                        <p:cTn id="17" dur="500"/>
                                        <p:tgtEl>
                                          <p:spTgt spid="557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文字布局</a:t>
            </a:r>
          </a:p>
        </p:txBody>
      </p:sp>
      <p:sp>
        <p:nvSpPr>
          <p:cNvPr id="559107" name="AutoShape 3"/>
          <p:cNvSpPr>
            <a:spLocks noChangeAspect="1" noChangeArrowheads="1"/>
          </p:cNvSpPr>
          <p:nvPr>
            <p:ph type="body" idx="1"/>
          </p:nvPr>
        </p:nvSpPr>
        <p:spPr>
          <a:xfrm>
            <a:off x="611188" y="981075"/>
            <a:ext cx="3671887" cy="5145088"/>
          </a:xfrm>
        </p:spPr>
        <p:txBody>
          <a:bodyPr/>
          <a:lstStyle/>
          <a:p>
            <a:pPr eaLnBrk="1" hangingPunct="1">
              <a:spcBef>
                <a:spcPct val="25000"/>
              </a:spcBef>
              <a:spcAft>
                <a:spcPct val="25000"/>
              </a:spcAft>
            </a:pPr>
            <a:r>
              <a:rPr lang="zh-CN" altLang="en-US" smtClean="0"/>
              <a:t>内容分隔</a:t>
            </a:r>
            <a:r>
              <a:rPr lang="en-US" altLang="zh-CN" smtClean="0"/>
              <a:t>&lt;HR&gt;</a:t>
            </a:r>
            <a:r>
              <a:rPr lang="zh-CN" altLang="en-US" smtClean="0"/>
              <a:t>标签</a:t>
            </a:r>
          </a:p>
          <a:p>
            <a:pPr eaLnBrk="1" hangingPunct="1">
              <a:spcBef>
                <a:spcPct val="25000"/>
              </a:spcBef>
              <a:spcAft>
                <a:spcPct val="25000"/>
              </a:spcAft>
            </a:pPr>
            <a:r>
              <a:rPr lang="zh-CN" altLang="en-US" smtClean="0"/>
              <a:t>项目列表和编号</a:t>
            </a:r>
          </a:p>
          <a:p>
            <a:pPr lvl="1" eaLnBrk="1" hangingPunct="1">
              <a:spcBef>
                <a:spcPct val="25000"/>
              </a:spcBef>
              <a:spcAft>
                <a:spcPct val="25000"/>
              </a:spcAft>
            </a:pPr>
            <a:r>
              <a:rPr lang="zh-CN" altLang="en-US" smtClean="0"/>
              <a:t>有序列表</a:t>
            </a:r>
            <a:r>
              <a:rPr lang="en-US" altLang="zh-CN" smtClean="0"/>
              <a:t>&lt;OL&gt;</a:t>
            </a:r>
          </a:p>
          <a:p>
            <a:pPr lvl="1" eaLnBrk="1" hangingPunct="1">
              <a:spcBef>
                <a:spcPct val="25000"/>
              </a:spcBef>
              <a:spcAft>
                <a:spcPct val="25000"/>
              </a:spcAft>
            </a:pPr>
            <a:r>
              <a:rPr lang="zh-CN" altLang="en-US" smtClean="0"/>
              <a:t>无序列表</a:t>
            </a:r>
            <a:r>
              <a:rPr lang="en-US" altLang="zh-CN" smtClean="0"/>
              <a:t>&lt;UL&gt;</a:t>
            </a:r>
          </a:p>
          <a:p>
            <a:pPr eaLnBrk="1" hangingPunct="1">
              <a:spcBef>
                <a:spcPct val="25000"/>
              </a:spcBef>
              <a:spcAft>
                <a:spcPct val="25000"/>
              </a:spcAft>
            </a:pPr>
            <a:r>
              <a:rPr lang="zh-CN" altLang="en-US" smtClean="0"/>
              <a:t>预格式文本</a:t>
            </a:r>
            <a:r>
              <a:rPr lang="en-US" altLang="zh-CN" smtClean="0"/>
              <a:t>&lt;PRE&gt;</a:t>
            </a:r>
            <a:r>
              <a:rPr lang="zh-CN" altLang="en-US" smtClean="0"/>
              <a:t>标签</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484313"/>
            <a:ext cx="4554538"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9109" name="AutoShape 5"/>
          <p:cNvSpPr>
            <a:spLocks noChangeArrowheads="1"/>
          </p:cNvSpPr>
          <p:nvPr/>
        </p:nvSpPr>
        <p:spPr bwMode="auto">
          <a:xfrm>
            <a:off x="5757863" y="1128713"/>
            <a:ext cx="1655762" cy="793750"/>
          </a:xfrm>
          <a:prstGeom prst="wedgeRoundRectCallout">
            <a:avLst>
              <a:gd name="adj1" fmla="val -69176"/>
              <a:gd name="adj2" fmla="val 11000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水平分隔线</a:t>
            </a:r>
            <a:r>
              <a:rPr lang="en-US" altLang="zh-CN" sz="1800"/>
              <a:t>&lt;HR&gt;</a:t>
            </a:r>
          </a:p>
        </p:txBody>
      </p:sp>
      <p:sp>
        <p:nvSpPr>
          <p:cNvPr id="559110" name="AutoShape 6"/>
          <p:cNvSpPr>
            <a:spLocks/>
          </p:cNvSpPr>
          <p:nvPr/>
        </p:nvSpPr>
        <p:spPr bwMode="auto">
          <a:xfrm>
            <a:off x="4500563" y="2884488"/>
            <a:ext cx="71437" cy="544512"/>
          </a:xfrm>
          <a:prstGeom prst="leftBrace">
            <a:avLst>
              <a:gd name="adj1" fmla="val 63519"/>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59111" name="AutoShape 7"/>
          <p:cNvSpPr>
            <a:spLocks noChangeArrowheads="1"/>
          </p:cNvSpPr>
          <p:nvPr/>
        </p:nvSpPr>
        <p:spPr bwMode="auto">
          <a:xfrm>
            <a:off x="2627313" y="3644900"/>
            <a:ext cx="1655762" cy="455613"/>
          </a:xfrm>
          <a:prstGeom prst="wedgeRoundRectCallout">
            <a:avLst>
              <a:gd name="adj1" fmla="val 62847"/>
              <a:gd name="adj2" fmla="val -15174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有序列表</a:t>
            </a:r>
          </a:p>
        </p:txBody>
      </p:sp>
      <p:sp>
        <p:nvSpPr>
          <p:cNvPr id="559114" name="AutoShape 10"/>
          <p:cNvSpPr>
            <a:spLocks/>
          </p:cNvSpPr>
          <p:nvPr/>
        </p:nvSpPr>
        <p:spPr bwMode="auto">
          <a:xfrm>
            <a:off x="4548188" y="3789363"/>
            <a:ext cx="71437" cy="576262"/>
          </a:xfrm>
          <a:prstGeom prst="leftBrace">
            <a:avLst>
              <a:gd name="adj1" fmla="val 6722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59115" name="AutoShape 11"/>
          <p:cNvSpPr>
            <a:spLocks noChangeArrowheads="1"/>
          </p:cNvSpPr>
          <p:nvPr/>
        </p:nvSpPr>
        <p:spPr bwMode="auto">
          <a:xfrm>
            <a:off x="2624138" y="4597400"/>
            <a:ext cx="1655762" cy="455613"/>
          </a:xfrm>
          <a:prstGeom prst="wedgeRoundRectCallout">
            <a:avLst>
              <a:gd name="adj1" fmla="val 66009"/>
              <a:gd name="adj2" fmla="val -16324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无序列表</a:t>
            </a:r>
          </a:p>
        </p:txBody>
      </p:sp>
      <p:sp>
        <p:nvSpPr>
          <p:cNvPr id="559116" name="Rectangle 12"/>
          <p:cNvSpPr>
            <a:spLocks noChangeArrowheads="1"/>
          </p:cNvSpPr>
          <p:nvPr/>
        </p:nvSpPr>
        <p:spPr bwMode="auto">
          <a:xfrm>
            <a:off x="4468813" y="4437063"/>
            <a:ext cx="4248150" cy="107950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59117" name="AutoShape 13"/>
          <p:cNvSpPr>
            <a:spLocks noChangeArrowheads="1"/>
          </p:cNvSpPr>
          <p:nvPr/>
        </p:nvSpPr>
        <p:spPr bwMode="auto">
          <a:xfrm>
            <a:off x="2555875" y="5516563"/>
            <a:ext cx="1655763" cy="793750"/>
          </a:xfrm>
          <a:prstGeom prst="wedgeRoundRectCallout">
            <a:avLst>
              <a:gd name="adj1" fmla="val 65051"/>
              <a:gd name="adj2" fmla="val -11180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用了预先定义好的格式</a:t>
            </a:r>
          </a:p>
        </p:txBody>
      </p:sp>
    </p:spTree>
    <p:extLst>
      <p:ext uri="{BB962C8B-B14F-4D97-AF65-F5344CB8AC3E}">
        <p14:creationId xmlns:p14="http://schemas.microsoft.com/office/powerpoint/2010/main" val="327373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wipe(left)">
                                      <p:cBhvr>
                                        <p:cTn id="7" dur="500"/>
                                        <p:tgtEl>
                                          <p:spTgt spid="55910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animEffect transition="in" filter="wipe(left)">
                                      <p:cBhvr>
                                        <p:cTn id="11" dur="500"/>
                                        <p:tgtEl>
                                          <p:spTgt spid="559107">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9107">
                                            <p:txEl>
                                              <p:pRg st="2" end="2"/>
                                            </p:txEl>
                                          </p:spTgt>
                                        </p:tgtEl>
                                        <p:attrNameLst>
                                          <p:attrName>style.visibility</p:attrName>
                                        </p:attrNameLst>
                                      </p:cBhvr>
                                      <p:to>
                                        <p:strVal val="visible"/>
                                      </p:to>
                                    </p:set>
                                    <p:animEffect transition="in" filter="wipe(left)">
                                      <p:cBhvr>
                                        <p:cTn id="15" dur="500"/>
                                        <p:tgtEl>
                                          <p:spTgt spid="559107">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9107">
                                            <p:txEl>
                                              <p:pRg st="3" end="3"/>
                                            </p:txEl>
                                          </p:spTgt>
                                        </p:tgtEl>
                                        <p:attrNameLst>
                                          <p:attrName>style.visibility</p:attrName>
                                        </p:attrNameLst>
                                      </p:cBhvr>
                                      <p:to>
                                        <p:strVal val="visible"/>
                                      </p:to>
                                    </p:set>
                                    <p:animEffect transition="in" filter="wipe(left)">
                                      <p:cBhvr>
                                        <p:cTn id="19" dur="500"/>
                                        <p:tgtEl>
                                          <p:spTgt spid="559107">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59107">
                                            <p:txEl>
                                              <p:pRg st="4" end="4"/>
                                            </p:txEl>
                                          </p:spTgt>
                                        </p:tgtEl>
                                        <p:attrNameLst>
                                          <p:attrName>style.visibility</p:attrName>
                                        </p:attrNameLst>
                                      </p:cBhvr>
                                      <p:to>
                                        <p:strVal val="visible"/>
                                      </p:to>
                                    </p:set>
                                    <p:animEffect transition="in" filter="wipe(left)">
                                      <p:cBhvr>
                                        <p:cTn id="23" dur="500"/>
                                        <p:tgtEl>
                                          <p:spTgt spid="55910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59109"/>
                                        </p:tgtEl>
                                        <p:attrNameLst>
                                          <p:attrName>style.visibility</p:attrName>
                                        </p:attrNameLst>
                                      </p:cBhvr>
                                      <p:to>
                                        <p:strVal val="visible"/>
                                      </p:to>
                                    </p:set>
                                    <p:animEffect transition="in" filter="wipe(left)">
                                      <p:cBhvr>
                                        <p:cTn id="28" dur="500"/>
                                        <p:tgtEl>
                                          <p:spTgt spid="559109"/>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59111"/>
                                        </p:tgtEl>
                                        <p:attrNameLst>
                                          <p:attrName>style.visibility</p:attrName>
                                        </p:attrNameLst>
                                      </p:cBhvr>
                                      <p:to>
                                        <p:strVal val="visible"/>
                                      </p:to>
                                    </p:set>
                                    <p:animEffect transition="in" filter="wipe(left)">
                                      <p:cBhvr>
                                        <p:cTn id="32" dur="500"/>
                                        <p:tgtEl>
                                          <p:spTgt spid="559111"/>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59110"/>
                                        </p:tgtEl>
                                        <p:attrNameLst>
                                          <p:attrName>style.visibility</p:attrName>
                                        </p:attrNameLst>
                                      </p:cBhvr>
                                      <p:to>
                                        <p:strVal val="visible"/>
                                      </p:to>
                                    </p:set>
                                    <p:animEffect transition="in" filter="wipe(left)">
                                      <p:cBhvr>
                                        <p:cTn id="36" dur="500"/>
                                        <p:tgtEl>
                                          <p:spTgt spid="559110"/>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559115"/>
                                        </p:tgtEl>
                                        <p:attrNameLst>
                                          <p:attrName>style.visibility</p:attrName>
                                        </p:attrNameLst>
                                      </p:cBhvr>
                                      <p:to>
                                        <p:strVal val="visible"/>
                                      </p:to>
                                    </p:set>
                                    <p:animEffect transition="in" filter="wipe(left)">
                                      <p:cBhvr>
                                        <p:cTn id="40" dur="500"/>
                                        <p:tgtEl>
                                          <p:spTgt spid="559115"/>
                                        </p:tgtEl>
                                      </p:cBhvr>
                                    </p:animEffect>
                                  </p:childTnLst>
                                </p:cTn>
                              </p:par>
                            </p:childTnLst>
                          </p:cTn>
                        </p:par>
                        <p:par>
                          <p:cTn id="41" fill="hold" nodeType="afterGroup">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559114"/>
                                        </p:tgtEl>
                                        <p:attrNameLst>
                                          <p:attrName>style.visibility</p:attrName>
                                        </p:attrNameLst>
                                      </p:cBhvr>
                                      <p:to>
                                        <p:strVal val="visible"/>
                                      </p:to>
                                    </p:set>
                                    <p:animEffect transition="in" filter="wipe(left)">
                                      <p:cBhvr>
                                        <p:cTn id="44" dur="500"/>
                                        <p:tgtEl>
                                          <p:spTgt spid="559114"/>
                                        </p:tgtEl>
                                      </p:cBhvr>
                                    </p:animEffect>
                                  </p:childTnLst>
                                </p:cTn>
                              </p:par>
                            </p:childTnLst>
                          </p:cTn>
                        </p:par>
                        <p:par>
                          <p:cTn id="45" fill="hold" nodeType="afterGroup">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559117"/>
                                        </p:tgtEl>
                                        <p:attrNameLst>
                                          <p:attrName>style.visibility</p:attrName>
                                        </p:attrNameLst>
                                      </p:cBhvr>
                                      <p:to>
                                        <p:strVal val="visible"/>
                                      </p:to>
                                    </p:set>
                                    <p:animEffect transition="in" filter="wipe(left)">
                                      <p:cBhvr>
                                        <p:cTn id="48" dur="500"/>
                                        <p:tgtEl>
                                          <p:spTgt spid="559117"/>
                                        </p:tgtEl>
                                      </p:cBhvr>
                                    </p:animEffect>
                                  </p:childTnLst>
                                </p:cTn>
                              </p:par>
                            </p:childTnLst>
                          </p:cTn>
                        </p:par>
                        <p:par>
                          <p:cTn id="49" fill="hold" nodeType="afterGroup">
                            <p:stCondLst>
                              <p:cond delay="3000"/>
                            </p:stCondLst>
                            <p:childTnLst>
                              <p:par>
                                <p:cTn id="50" presetID="5" presetClass="entr" presetSubtype="10" fill="hold" grpId="0" nodeType="afterEffect">
                                  <p:stCondLst>
                                    <p:cond delay="0"/>
                                  </p:stCondLst>
                                  <p:childTnLst>
                                    <p:set>
                                      <p:cBhvr>
                                        <p:cTn id="51" dur="1" fill="hold">
                                          <p:stCondLst>
                                            <p:cond delay="0"/>
                                          </p:stCondLst>
                                        </p:cTn>
                                        <p:tgtEl>
                                          <p:spTgt spid="559116"/>
                                        </p:tgtEl>
                                        <p:attrNameLst>
                                          <p:attrName>style.visibility</p:attrName>
                                        </p:attrNameLst>
                                      </p:cBhvr>
                                      <p:to>
                                        <p:strVal val="visible"/>
                                      </p:to>
                                    </p:set>
                                    <p:animEffect transition="in" filter="checkerboard(across)">
                                      <p:cBhvr>
                                        <p:cTn id="52" dur="500"/>
                                        <p:tgtEl>
                                          <p:spTgt spid="559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9" grpId="0" animBg="1"/>
      <p:bldP spid="559110" grpId="0" animBg="1"/>
      <p:bldP spid="559111" grpId="0" animBg="1"/>
      <p:bldP spid="559114" grpId="0" animBg="1"/>
      <p:bldP spid="559115" grpId="0" animBg="1"/>
      <p:bldP spid="559116" grpId="0" animBg="1"/>
      <p:bldP spid="5591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marL="685800" indent="-685800" eaLnBrk="1" hangingPunct="1"/>
            <a:r>
              <a:rPr lang="zh-CN" altLang="en-US" smtClean="0"/>
              <a:t>如何使用内容分隔</a:t>
            </a:r>
            <a:r>
              <a:rPr lang="en-US" altLang="zh-CN" smtClean="0"/>
              <a:t>&lt;HR&gt;</a:t>
            </a:r>
            <a:r>
              <a:rPr lang="zh-CN" altLang="en-US" smtClean="0"/>
              <a:t>标签</a:t>
            </a:r>
          </a:p>
        </p:txBody>
      </p:sp>
      <p:sp>
        <p:nvSpPr>
          <p:cNvPr id="560131" name="Rectangle 3"/>
          <p:cNvSpPr>
            <a:spLocks noGrp="1" noChangeArrowheads="1"/>
          </p:cNvSpPr>
          <p:nvPr>
            <p:ph type="body" idx="1"/>
          </p:nvPr>
        </p:nvSpPr>
        <p:spPr>
          <a:xfrm>
            <a:off x="900113" y="1700213"/>
            <a:ext cx="8050212" cy="4525962"/>
          </a:xfrm>
          <a:solidFill>
            <a:schemeClr val="bg1"/>
          </a:solidFill>
        </p:spPr>
        <p:txBody>
          <a:bodyPr/>
          <a:lstStyle/>
          <a:p>
            <a:pPr eaLnBrk="1" hangingPunct="1"/>
            <a:r>
              <a:rPr lang="en-US" altLang="zh-CN" smtClean="0"/>
              <a:t>&lt;HR </a:t>
            </a:r>
            <a:r>
              <a:rPr lang="en-US" altLang="zh-CN" smtClean="0">
                <a:solidFill>
                  <a:srgbClr val="0000FF"/>
                </a:solidFill>
              </a:rPr>
              <a:t>size=</a:t>
            </a:r>
            <a:r>
              <a:rPr lang="en-US" altLang="en-US" smtClean="0">
                <a:solidFill>
                  <a:srgbClr val="0000FF"/>
                </a:solidFill>
              </a:rPr>
              <a:t>"</a:t>
            </a:r>
            <a:r>
              <a:rPr lang="en-US" altLang="zh-CN" smtClean="0">
                <a:solidFill>
                  <a:srgbClr val="0000FF"/>
                </a:solidFill>
              </a:rPr>
              <a:t>5</a:t>
            </a:r>
            <a:r>
              <a:rPr lang="en-US" altLang="en-US" smtClean="0">
                <a:solidFill>
                  <a:srgbClr val="0000FF"/>
                </a:solidFill>
              </a:rPr>
              <a:t>"</a:t>
            </a:r>
            <a:r>
              <a:rPr lang="en-US" altLang="zh-CN" smtClean="0">
                <a:solidFill>
                  <a:srgbClr val="0000FF"/>
                </a:solidFill>
              </a:rPr>
              <a:t> color=</a:t>
            </a:r>
            <a:r>
              <a:rPr lang="en-US" altLang="en-US" smtClean="0">
                <a:solidFill>
                  <a:srgbClr val="0000FF"/>
                </a:solidFill>
              </a:rPr>
              <a:t>"</a:t>
            </a:r>
            <a:r>
              <a:rPr lang="en-US" altLang="zh-CN" smtClean="0">
                <a:solidFill>
                  <a:srgbClr val="0000FF"/>
                </a:solidFill>
              </a:rPr>
              <a:t>red</a:t>
            </a:r>
            <a:r>
              <a:rPr lang="en-US" altLang="en-US" smtClean="0">
                <a:solidFill>
                  <a:srgbClr val="0000FF"/>
                </a:solidFill>
              </a:rPr>
              <a:t>"</a:t>
            </a:r>
            <a:r>
              <a:rPr lang="en-US" altLang="zh-CN" smtClean="0"/>
              <a:t> width=</a:t>
            </a:r>
            <a:r>
              <a:rPr lang="en-US" altLang="en-US" smtClean="0"/>
              <a:t>"</a:t>
            </a:r>
            <a:r>
              <a:rPr lang="en-US" altLang="zh-CN" smtClean="0"/>
              <a:t>300</a:t>
            </a:r>
            <a:r>
              <a:rPr lang="en-US" altLang="en-US" smtClean="0"/>
              <a:t>"</a:t>
            </a:r>
            <a:r>
              <a:rPr lang="en-US" altLang="zh-CN" smtClean="0"/>
              <a:t>&gt;</a:t>
            </a:r>
          </a:p>
          <a:p>
            <a:pPr eaLnBrk="1" hangingPunct="1"/>
            <a:endParaRPr lang="en-US" altLang="zh-CN" smtClean="0"/>
          </a:p>
          <a:p>
            <a:pPr lvl="1" eaLnBrk="1" hangingPunct="1"/>
            <a:endParaRPr lang="en-US" altLang="zh-CN" smtClean="0"/>
          </a:p>
        </p:txBody>
      </p:sp>
      <p:sp>
        <p:nvSpPr>
          <p:cNvPr id="560135" name="AutoShape 7"/>
          <p:cNvSpPr>
            <a:spLocks noChangeArrowheads="1"/>
          </p:cNvSpPr>
          <p:nvPr/>
        </p:nvSpPr>
        <p:spPr bwMode="auto">
          <a:xfrm>
            <a:off x="801688" y="3062288"/>
            <a:ext cx="8091487" cy="2232025"/>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&lt;HR </a:t>
            </a:r>
            <a:r>
              <a:rPr lang="en-US" altLang="en-US" sz="1800">
                <a:solidFill>
                  <a:srgbClr val="0000FF"/>
                </a:solidFill>
                <a:ea typeface="宋体" panose="02010600030101010101" pitchFamily="2" charset="-122"/>
                <a:cs typeface="Courier New" panose="02070309020205020404" pitchFamily="49" charset="0"/>
              </a:rPr>
              <a:t>size="5" color="red" width="300"</a:t>
            </a:r>
            <a:r>
              <a:rPr lang="en-US" altLang="en-US" sz="1800">
                <a:ea typeface="宋体" panose="02010600030101010101" pitchFamily="2" charset="-122"/>
                <a:cs typeface="Courier New" panose="02070309020205020404" pitchFamily="49" charset="0"/>
              </a:rPr>
              <a:t>&gt;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&lt;HR size="10" color="black" width="200"&gt;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&lt;HR size="5"  color="#0000FF" width="50%"&gt;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a:t>
            </a:r>
            <a:endParaRPr lang="en-US" altLang="en-US" sz="1800">
              <a:ea typeface="宋体" panose="02010600030101010101" pitchFamily="2" charset="-122"/>
              <a:cs typeface="Courier New" panose="02070309020205020404" pitchFamily="49" charset="0"/>
            </a:endParaRPr>
          </a:p>
        </p:txBody>
      </p:sp>
      <p:sp>
        <p:nvSpPr>
          <p:cNvPr id="560141" name="AutoShape 13"/>
          <p:cNvSpPr>
            <a:spLocks noChangeArrowheads="1"/>
          </p:cNvSpPr>
          <p:nvPr/>
        </p:nvSpPr>
        <p:spPr bwMode="auto">
          <a:xfrm>
            <a:off x="2384425" y="935038"/>
            <a:ext cx="1466850" cy="534987"/>
          </a:xfrm>
          <a:prstGeom prst="wedgeRoundRectCallout">
            <a:avLst>
              <a:gd name="adj1" fmla="val -41884"/>
              <a:gd name="adj2" fmla="val 11142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线的厚度值</a:t>
            </a:r>
          </a:p>
        </p:txBody>
      </p:sp>
      <p:sp>
        <p:nvSpPr>
          <p:cNvPr id="560142" name="AutoShape 14"/>
          <p:cNvSpPr>
            <a:spLocks noChangeArrowheads="1"/>
          </p:cNvSpPr>
          <p:nvPr/>
        </p:nvSpPr>
        <p:spPr bwMode="auto">
          <a:xfrm>
            <a:off x="6011863" y="950913"/>
            <a:ext cx="1217612" cy="534987"/>
          </a:xfrm>
          <a:prstGeom prst="wedgeRoundRectCallout">
            <a:avLst>
              <a:gd name="adj1" fmla="val -52218"/>
              <a:gd name="adj2" fmla="val 99259"/>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线的宽度</a:t>
            </a:r>
          </a:p>
        </p:txBody>
      </p:sp>
      <p:pic>
        <p:nvPicPr>
          <p:cNvPr id="56014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600" y="2622550"/>
            <a:ext cx="28448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Text Box 18"/>
          <p:cNvSpPr txBox="1">
            <a:spLocks noChangeArrowheads="1"/>
          </p:cNvSpPr>
          <p:nvPr/>
        </p:nvSpPr>
        <p:spPr bwMode="auto">
          <a:xfrm>
            <a:off x="2916238" y="2420938"/>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3" action="ppaction://hlinkfile"/>
              </a:rPr>
              <a:t>查看源代码</a:t>
            </a:r>
            <a:endParaRPr lang="zh-CN" altLang="en-US" sz="2400"/>
          </a:p>
        </p:txBody>
      </p:sp>
      <p:sp>
        <p:nvSpPr>
          <p:cNvPr id="560147" name="AutoShape 19"/>
          <p:cNvSpPr>
            <a:spLocks noChangeArrowheads="1"/>
          </p:cNvSpPr>
          <p:nvPr/>
        </p:nvSpPr>
        <p:spPr bwMode="gray">
          <a:xfrm>
            <a:off x="819150" y="5648325"/>
            <a:ext cx="7993063" cy="536575"/>
          </a:xfrm>
          <a:prstGeom prst="roundRect">
            <a:avLst>
              <a:gd name="adj" fmla="val 16667"/>
            </a:avLst>
          </a:prstGeom>
          <a:gradFill rotWithShape="1">
            <a:gsLst>
              <a:gs pos="0">
                <a:srgbClr val="FFFF99"/>
              </a:gs>
              <a:gs pos="100000">
                <a:srgbClr val="FFFFFF"/>
              </a:gs>
            </a:gsLst>
            <a:lin ang="5400000" scaled="1"/>
          </a:gradFill>
          <a:ln w="9525" algn="ctr">
            <a:solidFill>
              <a:srgbClr val="FFCC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2000">
                <a:cs typeface="Courier New" panose="02070309020205020404" pitchFamily="49" charset="0"/>
              </a:rPr>
              <a:t>&lt;HR&gt;</a:t>
            </a:r>
            <a:r>
              <a:rPr lang="en-US" altLang="zh-CN" sz="2000">
                <a:cs typeface="Courier New" panose="02070309020205020404" pitchFamily="49" charset="0"/>
              </a:rPr>
              <a:t> </a:t>
            </a:r>
            <a:r>
              <a:rPr lang="zh-CN" altLang="en-US" sz="2000">
                <a:cs typeface="Courier New" panose="02070309020205020404" pitchFamily="49" charset="0"/>
              </a:rPr>
              <a:t>标签用于在页面上绘制水平线 </a:t>
            </a:r>
            <a:endParaRPr lang="en-US" altLang="en-US" sz="2000">
              <a:cs typeface="Courier New" panose="02070309020205020404" pitchFamily="49" charset="0"/>
            </a:endParaRPr>
          </a:p>
        </p:txBody>
      </p:sp>
      <p:sp>
        <p:nvSpPr>
          <p:cNvPr id="560148" name="AutoShape 20"/>
          <p:cNvSpPr>
            <a:spLocks noChangeArrowheads="1"/>
          </p:cNvSpPr>
          <p:nvPr/>
        </p:nvSpPr>
        <p:spPr bwMode="auto">
          <a:xfrm>
            <a:off x="4130675" y="950913"/>
            <a:ext cx="1304925" cy="534987"/>
          </a:xfrm>
          <a:prstGeom prst="wedgeRoundRectCallout">
            <a:avLst>
              <a:gd name="adj1" fmla="val -44769"/>
              <a:gd name="adj2" fmla="val 9866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线的颜色</a:t>
            </a:r>
          </a:p>
        </p:txBody>
      </p:sp>
      <p:pic>
        <p:nvPicPr>
          <p:cNvPr id="560150" name="Picture 22"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2076450"/>
            <a:ext cx="108108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23" descr="语法"/>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8" y="822325"/>
            <a:ext cx="10810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015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wipe(left)">
                                      <p:cBhvr>
                                        <p:cTn id="7" dur="500"/>
                                        <p:tgtEl>
                                          <p:spTgt spid="560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10" dur="500"/>
                                        <p:tgtEl>
                                          <p:spTgt spid="560131">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60141"/>
                                        </p:tgtEl>
                                        <p:attrNameLst>
                                          <p:attrName>style.visibility</p:attrName>
                                        </p:attrNameLst>
                                      </p:cBhvr>
                                      <p:to>
                                        <p:strVal val="visible"/>
                                      </p:to>
                                    </p:set>
                                    <p:animEffect transition="in" filter="wipe(left)">
                                      <p:cBhvr>
                                        <p:cTn id="15" dur="500"/>
                                        <p:tgtEl>
                                          <p:spTgt spid="560141"/>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60148"/>
                                        </p:tgtEl>
                                        <p:attrNameLst>
                                          <p:attrName>style.visibility</p:attrName>
                                        </p:attrNameLst>
                                      </p:cBhvr>
                                      <p:to>
                                        <p:strVal val="visible"/>
                                      </p:to>
                                    </p:set>
                                    <p:animEffect transition="in" filter="wipe(left)">
                                      <p:cBhvr>
                                        <p:cTn id="19" dur="500"/>
                                        <p:tgtEl>
                                          <p:spTgt spid="560148"/>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60142"/>
                                        </p:tgtEl>
                                        <p:attrNameLst>
                                          <p:attrName>style.visibility</p:attrName>
                                        </p:attrNameLst>
                                      </p:cBhvr>
                                      <p:to>
                                        <p:strVal val="visible"/>
                                      </p:to>
                                    </p:set>
                                    <p:animEffect transition="in" filter="wipe(left)">
                                      <p:cBhvr>
                                        <p:cTn id="23" dur="500"/>
                                        <p:tgtEl>
                                          <p:spTgt spid="5601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560150"/>
                                        </p:tgtEl>
                                        <p:attrNameLst>
                                          <p:attrName>style.visibility</p:attrName>
                                        </p:attrNameLst>
                                      </p:cBhvr>
                                      <p:to>
                                        <p:strVal val="visible"/>
                                      </p:to>
                                    </p:set>
                                    <p:anim calcmode="lin" valueType="num">
                                      <p:cBhvr additive="base">
                                        <p:cTn id="28" dur="500" fill="hold"/>
                                        <p:tgtEl>
                                          <p:spTgt spid="560150"/>
                                        </p:tgtEl>
                                        <p:attrNameLst>
                                          <p:attrName>ppt_x</p:attrName>
                                        </p:attrNameLst>
                                      </p:cBhvr>
                                      <p:tavLst>
                                        <p:tav tm="0">
                                          <p:val>
                                            <p:strVal val="1+#ppt_w/2"/>
                                          </p:val>
                                        </p:tav>
                                        <p:tav tm="100000">
                                          <p:val>
                                            <p:strVal val="#ppt_x"/>
                                          </p:val>
                                        </p:tav>
                                      </p:tavLst>
                                    </p:anim>
                                    <p:anim calcmode="lin" valueType="num">
                                      <p:cBhvr additive="base">
                                        <p:cTn id="29" dur="500" fill="hold"/>
                                        <p:tgtEl>
                                          <p:spTgt spid="560150"/>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560135"/>
                                        </p:tgtEl>
                                        <p:attrNameLst>
                                          <p:attrName>style.visibility</p:attrName>
                                        </p:attrNameLst>
                                      </p:cBhvr>
                                      <p:to>
                                        <p:strVal val="visible"/>
                                      </p:to>
                                    </p:set>
                                    <p:animEffect transition="in" filter="blinds(horizontal)">
                                      <p:cBhvr>
                                        <p:cTn id="33" dur="500"/>
                                        <p:tgtEl>
                                          <p:spTgt spid="560135"/>
                                        </p:tgtEl>
                                      </p:cBhvr>
                                    </p:animEffect>
                                  </p:childTnLst>
                                </p:cTn>
                              </p:par>
                            </p:childTnLst>
                          </p:cTn>
                        </p:par>
                        <p:par>
                          <p:cTn id="34" fill="hold" nodeType="afterGroup">
                            <p:stCondLst>
                              <p:cond delay="1000"/>
                            </p:stCondLst>
                            <p:childTnLst>
                              <p:par>
                                <p:cTn id="35" presetID="5" presetClass="entr" presetSubtype="10" fill="hold" nodeType="afterEffect">
                                  <p:stCondLst>
                                    <p:cond delay="0"/>
                                  </p:stCondLst>
                                  <p:childTnLst>
                                    <p:set>
                                      <p:cBhvr>
                                        <p:cTn id="36" dur="1" fill="hold">
                                          <p:stCondLst>
                                            <p:cond delay="0"/>
                                          </p:stCondLst>
                                        </p:cTn>
                                        <p:tgtEl>
                                          <p:spTgt spid="560145"/>
                                        </p:tgtEl>
                                        <p:attrNameLst>
                                          <p:attrName>style.visibility</p:attrName>
                                        </p:attrNameLst>
                                      </p:cBhvr>
                                      <p:to>
                                        <p:strVal val="visible"/>
                                      </p:to>
                                    </p:set>
                                    <p:animEffect transition="in" filter="checkerboard(across)">
                                      <p:cBhvr>
                                        <p:cTn id="37" dur="500"/>
                                        <p:tgtEl>
                                          <p:spTgt spid="5601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0147"/>
                                        </p:tgtEl>
                                        <p:attrNameLst>
                                          <p:attrName>style.visibility</p:attrName>
                                        </p:attrNameLst>
                                      </p:cBhvr>
                                      <p:to>
                                        <p:strVal val="visible"/>
                                      </p:to>
                                    </p:set>
                                    <p:animEffect transition="in" filter="wipe(left)">
                                      <p:cBhvr>
                                        <p:cTn id="42" dur="500"/>
                                        <p:tgtEl>
                                          <p:spTgt spid="56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allAtOnce"/>
      <p:bldP spid="560135" grpId="0" animBg="1"/>
      <p:bldP spid="560141" grpId="0" animBg="1"/>
      <p:bldP spid="560142" grpId="0" animBg="1"/>
      <p:bldP spid="560147" grpId="0" animBg="1"/>
      <p:bldP spid="5601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如何使用列表</a:t>
            </a:r>
          </a:p>
        </p:txBody>
      </p:sp>
      <p:sp>
        <p:nvSpPr>
          <p:cNvPr id="561156" name="Rectangle 4"/>
          <p:cNvSpPr>
            <a:spLocks noGrp="1" noChangeArrowheads="1"/>
          </p:cNvSpPr>
          <p:nvPr>
            <p:ph type="body" sz="half" idx="1"/>
          </p:nvPr>
        </p:nvSpPr>
        <p:spPr>
          <a:xfrm>
            <a:off x="795338" y="1651000"/>
            <a:ext cx="7920037" cy="4525963"/>
          </a:xfrm>
          <a:noFill/>
        </p:spPr>
        <p:txBody>
          <a:bodyPr/>
          <a:lstStyle/>
          <a:p>
            <a:pPr eaLnBrk="1" hangingPunct="1"/>
            <a:r>
              <a:rPr lang="zh-CN" altLang="en-US" smtClean="0"/>
              <a:t>无序列表语法</a:t>
            </a:r>
          </a:p>
          <a:p>
            <a:pPr lvl="1" eaLnBrk="1" hangingPunct="1">
              <a:buFontTx/>
              <a:buNone/>
            </a:pPr>
            <a:r>
              <a:rPr lang="zh-CN" altLang="en-US" smtClean="0">
                <a:solidFill>
                  <a:srgbClr val="0000FF"/>
                </a:solidFill>
              </a:rPr>
              <a:t> </a:t>
            </a:r>
            <a:r>
              <a:rPr lang="en-US" altLang="zh-CN" smtClean="0">
                <a:solidFill>
                  <a:srgbClr val="0000FF"/>
                </a:solidFill>
              </a:rPr>
              <a:t>&lt;UL&gt;</a:t>
            </a:r>
          </a:p>
          <a:p>
            <a:pPr lvl="1" eaLnBrk="1" hangingPunct="1">
              <a:buFontTx/>
              <a:buNone/>
            </a:pPr>
            <a:r>
              <a:rPr lang="en-US" altLang="zh-CN" smtClean="0">
                <a:solidFill>
                  <a:srgbClr val="0000FF"/>
                </a:solidFill>
              </a:rPr>
              <a:t>	&lt;LI&gt;</a:t>
            </a:r>
            <a:r>
              <a:rPr lang="zh-CN" altLang="en-US" smtClean="0">
                <a:solidFill>
                  <a:srgbClr val="0000FF"/>
                </a:solidFill>
              </a:rPr>
              <a:t>列表项内容 </a:t>
            </a:r>
            <a:r>
              <a:rPr lang="en-US" altLang="zh-CN" smtClean="0">
                <a:solidFill>
                  <a:srgbClr val="0000FF"/>
                </a:solidFill>
              </a:rPr>
              <a:t>&lt;/LI&gt;</a:t>
            </a:r>
          </a:p>
          <a:p>
            <a:pPr lvl="1" eaLnBrk="1" hangingPunct="1">
              <a:buFontTx/>
              <a:buNone/>
            </a:pPr>
            <a:r>
              <a:rPr lang="en-US" altLang="zh-CN" smtClean="0">
                <a:solidFill>
                  <a:srgbClr val="0000FF"/>
                </a:solidFill>
              </a:rPr>
              <a:t>	……</a:t>
            </a:r>
          </a:p>
          <a:p>
            <a:pPr lvl="1" eaLnBrk="1" hangingPunct="1">
              <a:buFontTx/>
              <a:buNone/>
            </a:pPr>
            <a:r>
              <a:rPr lang="en-US" altLang="zh-CN" smtClean="0">
                <a:solidFill>
                  <a:srgbClr val="0000FF"/>
                </a:solidFill>
              </a:rPr>
              <a:t>&lt;/UL&gt;</a:t>
            </a:r>
          </a:p>
          <a:p>
            <a:pPr eaLnBrk="1" hangingPunct="1"/>
            <a:r>
              <a:rPr lang="zh-CN" altLang="en-US" smtClean="0"/>
              <a:t>有序列表语法</a:t>
            </a:r>
          </a:p>
          <a:p>
            <a:pPr lvl="1" eaLnBrk="1" hangingPunct="1">
              <a:buFontTx/>
              <a:buNone/>
            </a:pPr>
            <a:r>
              <a:rPr lang="zh-CN" altLang="en-US" sz="1800" smtClean="0">
                <a:solidFill>
                  <a:srgbClr val="0000FF"/>
                </a:solidFill>
              </a:rPr>
              <a:t> </a:t>
            </a:r>
            <a:r>
              <a:rPr lang="en-US" altLang="zh-CN" smtClean="0">
                <a:solidFill>
                  <a:srgbClr val="0000FF"/>
                </a:solidFill>
              </a:rPr>
              <a:t>&lt;OL &gt;</a:t>
            </a:r>
          </a:p>
          <a:p>
            <a:pPr lvl="1" eaLnBrk="1" hangingPunct="1">
              <a:buFontTx/>
              <a:buNone/>
            </a:pPr>
            <a:r>
              <a:rPr lang="en-US" altLang="zh-CN" smtClean="0">
                <a:solidFill>
                  <a:srgbClr val="0000FF"/>
                </a:solidFill>
              </a:rPr>
              <a:t>    &lt;LI&gt;</a:t>
            </a:r>
            <a:r>
              <a:rPr lang="zh-CN" altLang="en-US" smtClean="0">
                <a:solidFill>
                  <a:srgbClr val="0000FF"/>
                </a:solidFill>
              </a:rPr>
              <a:t>列表项内容 </a:t>
            </a:r>
            <a:r>
              <a:rPr lang="en-US" altLang="zh-CN" smtClean="0">
                <a:solidFill>
                  <a:srgbClr val="0000FF"/>
                </a:solidFill>
              </a:rPr>
              <a:t>&lt;/LI&gt;</a:t>
            </a:r>
          </a:p>
          <a:p>
            <a:pPr lvl="1" eaLnBrk="1" hangingPunct="1">
              <a:buFontTx/>
              <a:buNone/>
            </a:pPr>
            <a:r>
              <a:rPr lang="en-US" altLang="zh-CN" smtClean="0">
                <a:solidFill>
                  <a:srgbClr val="0000FF"/>
                </a:solidFill>
              </a:rPr>
              <a:t>    	……</a:t>
            </a:r>
          </a:p>
          <a:p>
            <a:pPr lvl="1" eaLnBrk="1" hangingPunct="1">
              <a:buFontTx/>
              <a:buNone/>
            </a:pPr>
            <a:r>
              <a:rPr lang="en-US" altLang="zh-CN" smtClean="0">
                <a:solidFill>
                  <a:srgbClr val="0000FF"/>
                </a:solidFill>
              </a:rPr>
              <a:t>  &lt;/OL&gt;</a:t>
            </a:r>
          </a:p>
          <a:p>
            <a:pPr lvl="1" eaLnBrk="1" hangingPunct="1"/>
            <a:endParaRPr lang="en-US" altLang="zh-CN" smtClean="0">
              <a:solidFill>
                <a:srgbClr val="0000FF"/>
              </a:solidFill>
            </a:endParaRPr>
          </a:p>
        </p:txBody>
      </p:sp>
      <p:sp>
        <p:nvSpPr>
          <p:cNvPr id="40964" name="Text Box 12"/>
          <p:cNvSpPr txBox="1">
            <a:spLocks noChangeArrowheads="1"/>
          </p:cNvSpPr>
          <p:nvPr/>
        </p:nvSpPr>
        <p:spPr bwMode="auto">
          <a:xfrm>
            <a:off x="4572000" y="1052513"/>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61200" name="Picture 48" descr="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 y="7905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1220" name="AutoShape 68"/>
          <p:cNvSpPr>
            <a:spLocks noChangeArrowheads="1"/>
          </p:cNvSpPr>
          <p:nvPr/>
        </p:nvSpPr>
        <p:spPr bwMode="auto">
          <a:xfrm>
            <a:off x="501650" y="1749425"/>
            <a:ext cx="8450263" cy="4057650"/>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en-US" sz="1800">
                <a:ea typeface="宋体" panose="02010600030101010101" pitchFamily="2" charset="-122"/>
                <a:cs typeface="Courier New" panose="02070309020205020404" pitchFamily="49" charset="0"/>
              </a:rPr>
              <a:t> &lt;H4&gt;注册步骤：&lt;/H4&gt;</a:t>
            </a:r>
          </a:p>
          <a:p>
            <a:pPr eaLnBrk="1" hangingPunct="1">
              <a:spcBef>
                <a:spcPct val="0"/>
              </a:spcBef>
              <a:buFontTx/>
              <a:buNone/>
            </a:pPr>
            <a:r>
              <a:rPr lang="en-US" altLang="en-US" sz="1800">
                <a:solidFill>
                  <a:srgbClr val="0000FF"/>
                </a:solidFill>
                <a:ea typeface="宋体" panose="02010600030101010101" pitchFamily="2" charset="-122"/>
                <a:cs typeface="Courier New" panose="02070309020205020404" pitchFamily="49" charset="0"/>
              </a:rPr>
              <a:t>  &lt;OL</a:t>
            </a:r>
            <a:r>
              <a:rPr lang="en-US" altLang="zh-CN" sz="1800">
                <a:solidFill>
                  <a:srgbClr val="0000FF"/>
                </a:solidFill>
                <a:ea typeface="宋体" panose="02010600030101010101" pitchFamily="2" charset="-122"/>
                <a:cs typeface="Courier New" panose="02070309020205020404" pitchFamily="49" charset="0"/>
              </a:rPr>
              <a:t> </a:t>
            </a:r>
            <a:r>
              <a:rPr lang="en-US" altLang="en-US" sz="1800">
                <a:solidFill>
                  <a:srgbClr val="0000FF"/>
                </a:solidFill>
                <a:ea typeface="宋体" panose="02010600030101010101" pitchFamily="2" charset="-122"/>
                <a:cs typeface="Courier New" panose="02070309020205020404" pitchFamily="49" charset="0"/>
              </a:rPr>
              <a:t>type="1" &gt;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    &lt;LI&gt;</a:t>
            </a:r>
            <a:r>
              <a:rPr lang="en-US" altLang="en-US" sz="1800">
                <a:cs typeface="Courier New" panose="02070309020205020404" pitchFamily="49" charset="0"/>
              </a:rPr>
              <a:t>填写信息</a:t>
            </a:r>
            <a:r>
              <a:rPr lang="en-US" altLang="en-US" sz="1800">
                <a:ea typeface="宋体" panose="02010600030101010101" pitchFamily="2" charset="-122"/>
              </a:rPr>
              <a:t>&lt;/LI&gt;</a:t>
            </a:r>
          </a:p>
          <a:p>
            <a:pPr eaLnBrk="1" hangingPunct="1">
              <a:spcBef>
                <a:spcPct val="0"/>
              </a:spcBef>
              <a:buFontTx/>
              <a:buNone/>
            </a:pPr>
            <a:r>
              <a:rPr lang="en-US" altLang="en-US" sz="1800">
                <a:ea typeface="宋体" panose="02010600030101010101" pitchFamily="2" charset="-122"/>
              </a:rPr>
              <a:t>    &lt;LI&gt;</a:t>
            </a:r>
            <a:r>
              <a:rPr lang="en-US" altLang="en-US" sz="1800"/>
              <a:t>收电子邮件</a:t>
            </a:r>
            <a:r>
              <a:rPr lang="en-US" altLang="en-US" sz="1800">
                <a:ea typeface="宋体" panose="02010600030101010101" pitchFamily="2" charset="-122"/>
              </a:rPr>
              <a:t>&lt;/LI&gt;</a:t>
            </a:r>
          </a:p>
          <a:p>
            <a:pPr eaLnBrk="1" hangingPunct="1">
              <a:spcBef>
                <a:spcPct val="0"/>
              </a:spcBef>
              <a:buFontTx/>
              <a:buNone/>
            </a:pPr>
            <a:r>
              <a:rPr lang="en-US" altLang="en-US" sz="1800">
                <a:ea typeface="宋体" panose="02010600030101010101" pitchFamily="2" charset="-122"/>
              </a:rPr>
              <a:t>    &lt;LI&gt;</a:t>
            </a:r>
            <a:r>
              <a:rPr lang="en-US" altLang="en-US" sz="1800"/>
              <a:t>注册成功 </a:t>
            </a:r>
            <a:r>
              <a:rPr lang="en-US" altLang="en-US" sz="1800">
                <a:ea typeface="宋体" panose="02010600030101010101" pitchFamily="2" charset="-122"/>
              </a:rPr>
              <a:t>&lt;/LI&gt;</a:t>
            </a:r>
          </a:p>
          <a:p>
            <a:pPr eaLnBrk="1" hangingPunct="1">
              <a:spcBef>
                <a:spcPct val="0"/>
              </a:spcBef>
              <a:buFontTx/>
              <a:buNone/>
            </a:pPr>
            <a:r>
              <a:rPr lang="en-US" altLang="en-US" sz="1800">
                <a:solidFill>
                  <a:srgbClr val="0000FF"/>
                </a:solidFill>
                <a:ea typeface="宋体" panose="02010600030101010101" pitchFamily="2" charset="-122"/>
              </a:rPr>
              <a:t>  &lt;/OL&gt;</a:t>
            </a:r>
          </a:p>
          <a:p>
            <a:pPr eaLnBrk="1" hangingPunct="1">
              <a:spcBef>
                <a:spcPct val="0"/>
              </a:spcBef>
              <a:buFontTx/>
              <a:buNone/>
            </a:pPr>
            <a:r>
              <a:rPr lang="en-US" altLang="en-US" sz="1800">
                <a:ea typeface="宋体" panose="02010600030101010101" pitchFamily="2" charset="-122"/>
              </a:rPr>
              <a:t>  </a:t>
            </a:r>
            <a:r>
              <a:rPr lang="en-US" altLang="en-US" sz="1800"/>
              <a:t>新人上路指南</a:t>
            </a:r>
          </a:p>
          <a:p>
            <a:pPr eaLnBrk="1" hangingPunct="1">
              <a:spcBef>
                <a:spcPct val="0"/>
              </a:spcBef>
              <a:buFontTx/>
              <a:buNone/>
            </a:pPr>
            <a:r>
              <a:rPr lang="en-US" altLang="en-US" sz="1800">
                <a:ea typeface="宋体" panose="02010600030101010101" pitchFamily="2" charset="-122"/>
              </a:rPr>
              <a:t>  </a:t>
            </a:r>
            <a:r>
              <a:rPr lang="en-US" altLang="en-US" sz="1800">
                <a:solidFill>
                  <a:srgbClr val="0000FF"/>
                </a:solidFill>
                <a:ea typeface="宋体" panose="02010600030101010101" pitchFamily="2" charset="-122"/>
              </a:rPr>
              <a:t>&lt;UL type="circle"&gt;</a:t>
            </a:r>
          </a:p>
          <a:p>
            <a:pPr eaLnBrk="1" hangingPunct="1">
              <a:spcBef>
                <a:spcPct val="0"/>
              </a:spcBef>
              <a:buFontTx/>
              <a:buNone/>
            </a:pPr>
            <a:r>
              <a:rPr lang="en-US" altLang="en-US" sz="1800">
                <a:ea typeface="宋体" panose="02010600030101010101" pitchFamily="2" charset="-122"/>
              </a:rPr>
              <a:t>    &lt;LI&gt;</a:t>
            </a:r>
            <a:r>
              <a:rPr lang="en-US" altLang="en-US" sz="1800"/>
              <a:t>如何激活会员名？</a:t>
            </a:r>
            <a:r>
              <a:rPr lang="en-US" altLang="en-US" sz="1800">
                <a:ea typeface="宋体" panose="02010600030101010101" pitchFamily="2" charset="-122"/>
              </a:rPr>
              <a:t> &lt;/LI&gt;</a:t>
            </a:r>
          </a:p>
          <a:p>
            <a:pPr eaLnBrk="1" hangingPunct="1">
              <a:spcBef>
                <a:spcPct val="0"/>
              </a:spcBef>
              <a:buFontTx/>
              <a:buNone/>
            </a:pPr>
            <a:r>
              <a:rPr lang="en-US" altLang="en-US" sz="1800">
                <a:ea typeface="宋体" panose="02010600030101010101" pitchFamily="2" charset="-122"/>
              </a:rPr>
              <a:t>    &lt;LI&gt;</a:t>
            </a:r>
            <a:r>
              <a:rPr lang="en-US" altLang="en-US" sz="1800"/>
              <a:t>如何注册淘宝会员？</a:t>
            </a:r>
            <a:r>
              <a:rPr lang="en-US" altLang="en-US" sz="1800">
                <a:ea typeface="宋体" panose="02010600030101010101" pitchFamily="2" charset="-122"/>
              </a:rPr>
              <a:t> &lt;/LI&gt;</a:t>
            </a:r>
          </a:p>
          <a:p>
            <a:pPr eaLnBrk="1" hangingPunct="1">
              <a:spcBef>
                <a:spcPct val="0"/>
              </a:spcBef>
              <a:buFontTx/>
              <a:buNone/>
            </a:pPr>
            <a:r>
              <a:rPr lang="en-US" altLang="en-US" sz="1800">
                <a:ea typeface="宋体" panose="02010600030101010101" pitchFamily="2" charset="-122"/>
              </a:rPr>
              <a:t>    &lt;LI&gt;</a:t>
            </a:r>
            <a:r>
              <a:rPr lang="en-US" altLang="en-US" sz="1800"/>
              <a:t>注册时密码设置有什么要求</a:t>
            </a:r>
            <a:r>
              <a:rPr lang="zh-CN" altLang="en-US" sz="1800"/>
              <a:t>？</a:t>
            </a:r>
            <a:r>
              <a:rPr lang="en-US" altLang="en-US" sz="1800">
                <a:ea typeface="宋体" panose="02010600030101010101" pitchFamily="2" charset="-122"/>
              </a:rPr>
              <a:t>&lt;/LI&gt;</a:t>
            </a:r>
          </a:p>
          <a:p>
            <a:pPr eaLnBrk="1" hangingPunct="1">
              <a:spcBef>
                <a:spcPct val="0"/>
              </a:spcBef>
              <a:buFontTx/>
              <a:buNone/>
            </a:pPr>
            <a:r>
              <a:rPr lang="en-US" altLang="en-US" sz="1800">
                <a:ea typeface="宋体" panose="02010600030101010101" pitchFamily="2" charset="-122"/>
              </a:rPr>
              <a:t>    &lt;LI&gt;</a:t>
            </a:r>
            <a:r>
              <a:rPr lang="en-US" altLang="en-US" sz="1800"/>
              <a:t>支付宝认证</a:t>
            </a:r>
            <a:r>
              <a:rPr lang="en-US" altLang="en-US" sz="1800">
                <a:ea typeface="宋体" panose="02010600030101010101" pitchFamily="2" charset="-122"/>
              </a:rPr>
              <a:t>&lt;/LI&gt;</a:t>
            </a:r>
          </a:p>
          <a:p>
            <a:pPr eaLnBrk="1" hangingPunct="1">
              <a:spcBef>
                <a:spcPct val="0"/>
              </a:spcBef>
              <a:buFontTx/>
              <a:buNone/>
            </a:pPr>
            <a:r>
              <a:rPr lang="en-US" altLang="en-US" sz="1800">
                <a:solidFill>
                  <a:srgbClr val="0000FF"/>
                </a:solidFill>
                <a:ea typeface="宋体" panose="02010600030101010101" pitchFamily="2" charset="-122"/>
              </a:rPr>
              <a:t>  &lt;/UL&gt;</a:t>
            </a:r>
          </a:p>
        </p:txBody>
      </p:sp>
      <p:pic>
        <p:nvPicPr>
          <p:cNvPr id="561221"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628775"/>
            <a:ext cx="3744912" cy="43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1222" name="Rectangle 70"/>
          <p:cNvSpPr>
            <a:spLocks noChangeArrowheads="1"/>
          </p:cNvSpPr>
          <p:nvPr/>
        </p:nvSpPr>
        <p:spPr bwMode="auto">
          <a:xfrm>
            <a:off x="800100" y="2300288"/>
            <a:ext cx="2592388" cy="13144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solidFill>
                <a:srgbClr val="FF0000"/>
              </a:solidFill>
            </a:endParaRPr>
          </a:p>
        </p:txBody>
      </p:sp>
      <p:sp>
        <p:nvSpPr>
          <p:cNvPr id="561223" name="Rectangle 71"/>
          <p:cNvSpPr>
            <a:spLocks noChangeArrowheads="1"/>
          </p:cNvSpPr>
          <p:nvPr/>
        </p:nvSpPr>
        <p:spPr bwMode="auto">
          <a:xfrm>
            <a:off x="5408613" y="2879725"/>
            <a:ext cx="1512887" cy="93662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solidFill>
                <a:srgbClr val="FF0000"/>
              </a:solidFill>
            </a:endParaRPr>
          </a:p>
        </p:txBody>
      </p:sp>
      <p:sp>
        <p:nvSpPr>
          <p:cNvPr id="561224" name="Rectangle 72"/>
          <p:cNvSpPr>
            <a:spLocks noChangeArrowheads="1"/>
          </p:cNvSpPr>
          <p:nvPr/>
        </p:nvSpPr>
        <p:spPr bwMode="auto">
          <a:xfrm>
            <a:off x="784225" y="3944938"/>
            <a:ext cx="4248150" cy="158432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solidFill>
                <a:srgbClr val="FF0000"/>
              </a:solidFill>
            </a:endParaRPr>
          </a:p>
        </p:txBody>
      </p:sp>
      <p:sp>
        <p:nvSpPr>
          <p:cNvPr id="561225" name="Rectangle 73"/>
          <p:cNvSpPr>
            <a:spLocks noChangeArrowheads="1"/>
          </p:cNvSpPr>
          <p:nvPr/>
        </p:nvSpPr>
        <p:spPr bwMode="auto">
          <a:xfrm>
            <a:off x="5508625" y="4449763"/>
            <a:ext cx="2952750" cy="115252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solidFill>
                <a:srgbClr val="FF0000"/>
              </a:solidFill>
            </a:endParaRPr>
          </a:p>
        </p:txBody>
      </p:sp>
      <p:sp>
        <p:nvSpPr>
          <p:cNvPr id="561227" name="Freeform 75"/>
          <p:cNvSpPr>
            <a:spLocks/>
          </p:cNvSpPr>
          <p:nvPr/>
        </p:nvSpPr>
        <p:spPr bwMode="auto">
          <a:xfrm rot="-946576">
            <a:off x="4416425" y="5373688"/>
            <a:ext cx="1368425" cy="549275"/>
          </a:xfrm>
          <a:custGeom>
            <a:avLst/>
            <a:gdLst>
              <a:gd name="T0" fmla="*/ 1366550 w 730"/>
              <a:gd name="T1" fmla="*/ 332930 h 457"/>
              <a:gd name="T2" fmla="*/ 849173 w 730"/>
              <a:gd name="T3" fmla="*/ 548073 h 457"/>
              <a:gd name="T4" fmla="*/ 851048 w 730"/>
              <a:gd name="T5" fmla="*/ 444708 h 457"/>
              <a:gd name="T6" fmla="*/ 830428 w 730"/>
              <a:gd name="T7" fmla="*/ 444708 h 457"/>
              <a:gd name="T8" fmla="*/ 807933 w 730"/>
              <a:gd name="T9" fmla="*/ 444708 h 457"/>
              <a:gd name="T10" fmla="*/ 787313 w 730"/>
              <a:gd name="T11" fmla="*/ 444708 h 457"/>
              <a:gd name="T12" fmla="*/ 764818 w 730"/>
              <a:gd name="T13" fmla="*/ 444708 h 457"/>
              <a:gd name="T14" fmla="*/ 740449 w 730"/>
              <a:gd name="T15" fmla="*/ 444708 h 457"/>
              <a:gd name="T16" fmla="*/ 719829 w 730"/>
              <a:gd name="T17" fmla="*/ 444708 h 457"/>
              <a:gd name="T18" fmla="*/ 693585 w 730"/>
              <a:gd name="T19" fmla="*/ 444708 h 457"/>
              <a:gd name="T20" fmla="*/ 671091 w 730"/>
              <a:gd name="T21" fmla="*/ 444708 h 457"/>
              <a:gd name="T22" fmla="*/ 646721 w 730"/>
              <a:gd name="T23" fmla="*/ 444708 h 457"/>
              <a:gd name="T24" fmla="*/ 624227 w 730"/>
              <a:gd name="T25" fmla="*/ 444708 h 457"/>
              <a:gd name="T26" fmla="*/ 599858 w 730"/>
              <a:gd name="T27" fmla="*/ 444708 h 457"/>
              <a:gd name="T28" fmla="*/ 577363 w 730"/>
              <a:gd name="T29" fmla="*/ 444708 h 457"/>
              <a:gd name="T30" fmla="*/ 552994 w 730"/>
              <a:gd name="T31" fmla="*/ 443507 h 457"/>
              <a:gd name="T32" fmla="*/ 530499 w 730"/>
              <a:gd name="T33" fmla="*/ 443507 h 457"/>
              <a:gd name="T34" fmla="*/ 485510 w 730"/>
              <a:gd name="T35" fmla="*/ 439901 h 457"/>
              <a:gd name="T36" fmla="*/ 408653 w 730"/>
              <a:gd name="T37" fmla="*/ 432689 h 457"/>
              <a:gd name="T38" fmla="*/ 337420 w 730"/>
              <a:gd name="T39" fmla="*/ 420670 h 457"/>
              <a:gd name="T40" fmla="*/ 271810 w 730"/>
              <a:gd name="T41" fmla="*/ 403843 h 457"/>
              <a:gd name="T42" fmla="*/ 213699 w 730"/>
              <a:gd name="T43" fmla="*/ 383411 h 457"/>
              <a:gd name="T44" fmla="*/ 161212 w 730"/>
              <a:gd name="T45" fmla="*/ 359372 h 457"/>
              <a:gd name="T46" fmla="*/ 114348 w 730"/>
              <a:gd name="T47" fmla="*/ 332930 h 457"/>
              <a:gd name="T48" fmla="*/ 76857 w 730"/>
              <a:gd name="T49" fmla="*/ 302882 h 457"/>
              <a:gd name="T50" fmla="*/ 44989 w 730"/>
              <a:gd name="T51" fmla="*/ 272835 h 457"/>
              <a:gd name="T52" fmla="*/ 20620 w 730"/>
              <a:gd name="T53" fmla="*/ 240383 h 457"/>
              <a:gd name="T54" fmla="*/ 7498 w 730"/>
              <a:gd name="T55" fmla="*/ 205527 h 457"/>
              <a:gd name="T56" fmla="*/ 0 w 730"/>
              <a:gd name="T57" fmla="*/ 170672 h 457"/>
              <a:gd name="T58" fmla="*/ 1875 w 730"/>
              <a:gd name="T59" fmla="*/ 137018 h 457"/>
              <a:gd name="T60" fmla="*/ 14996 w 730"/>
              <a:gd name="T61" fmla="*/ 100961 h 457"/>
              <a:gd name="T62" fmla="*/ 35617 w 730"/>
              <a:gd name="T63" fmla="*/ 66105 h 457"/>
              <a:gd name="T64" fmla="*/ 104975 w 730"/>
              <a:gd name="T65" fmla="*/ 0 h 457"/>
              <a:gd name="T66" fmla="*/ 84355 w 730"/>
              <a:gd name="T67" fmla="*/ 14423 h 457"/>
              <a:gd name="T68" fmla="*/ 56237 w 730"/>
              <a:gd name="T69" fmla="*/ 43269 h 457"/>
              <a:gd name="T70" fmla="*/ 43115 w 730"/>
              <a:gd name="T71" fmla="*/ 72115 h 457"/>
              <a:gd name="T72" fmla="*/ 46864 w 730"/>
              <a:gd name="T73" fmla="*/ 97355 h 457"/>
              <a:gd name="T74" fmla="*/ 56237 w 730"/>
              <a:gd name="T75" fmla="*/ 109374 h 457"/>
              <a:gd name="T76" fmla="*/ 80606 w 730"/>
              <a:gd name="T77" fmla="*/ 132211 h 457"/>
              <a:gd name="T78" fmla="*/ 118097 w 730"/>
              <a:gd name="T79" fmla="*/ 152643 h 457"/>
              <a:gd name="T80" fmla="*/ 164961 w 730"/>
              <a:gd name="T81" fmla="*/ 173076 h 457"/>
              <a:gd name="T82" fmla="*/ 223072 w 730"/>
              <a:gd name="T83" fmla="*/ 187499 h 457"/>
              <a:gd name="T84" fmla="*/ 254939 w 730"/>
              <a:gd name="T85" fmla="*/ 194710 h 457"/>
              <a:gd name="T86" fmla="*/ 326173 w 730"/>
              <a:gd name="T87" fmla="*/ 209133 h 457"/>
              <a:gd name="T88" fmla="*/ 399280 w 730"/>
              <a:gd name="T89" fmla="*/ 217547 h 457"/>
              <a:gd name="T90" fmla="*/ 478011 w 730"/>
              <a:gd name="T91" fmla="*/ 224758 h 457"/>
              <a:gd name="T92" fmla="*/ 521126 w 730"/>
              <a:gd name="T93" fmla="*/ 228364 h 457"/>
              <a:gd name="T94" fmla="*/ 605481 w 730"/>
              <a:gd name="T95" fmla="*/ 230768 h 457"/>
              <a:gd name="T96" fmla="*/ 686087 w 730"/>
              <a:gd name="T97" fmla="*/ 230768 h 457"/>
              <a:gd name="T98" fmla="*/ 768567 w 730"/>
              <a:gd name="T99" fmla="*/ 228364 h 457"/>
              <a:gd name="T100" fmla="*/ 851048 w 730"/>
              <a:gd name="T101" fmla="*/ 221152 h 457"/>
              <a:gd name="T102" fmla="*/ 849173 w 730"/>
              <a:gd name="T103" fmla="*/ 114182 h 457"/>
              <a:gd name="T104" fmla="*/ 1366550 w 730"/>
              <a:gd name="T105" fmla="*/ 332930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
        <p:nvSpPr>
          <p:cNvPr id="561228" name="Freeform 76"/>
          <p:cNvSpPr>
            <a:spLocks/>
          </p:cNvSpPr>
          <p:nvPr/>
        </p:nvSpPr>
        <p:spPr bwMode="auto">
          <a:xfrm rot="491150">
            <a:off x="3348038" y="2852738"/>
            <a:ext cx="2089150" cy="681037"/>
          </a:xfrm>
          <a:custGeom>
            <a:avLst/>
            <a:gdLst>
              <a:gd name="T0" fmla="*/ 2086288 w 730"/>
              <a:gd name="T1" fmla="*/ 412795 h 457"/>
              <a:gd name="T2" fmla="*/ 1296418 w 730"/>
              <a:gd name="T3" fmla="*/ 679547 h 457"/>
              <a:gd name="T4" fmla="*/ 1299280 w 730"/>
              <a:gd name="T5" fmla="*/ 551387 h 457"/>
              <a:gd name="T6" fmla="*/ 1267799 w 730"/>
              <a:gd name="T7" fmla="*/ 551387 h 457"/>
              <a:gd name="T8" fmla="*/ 1233457 w 730"/>
              <a:gd name="T9" fmla="*/ 551387 h 457"/>
              <a:gd name="T10" fmla="*/ 1201977 w 730"/>
              <a:gd name="T11" fmla="*/ 551387 h 457"/>
              <a:gd name="T12" fmla="*/ 1167635 w 730"/>
              <a:gd name="T13" fmla="*/ 551387 h 457"/>
              <a:gd name="T14" fmla="*/ 1130430 w 730"/>
              <a:gd name="T15" fmla="*/ 551387 h 457"/>
              <a:gd name="T16" fmla="*/ 1098950 w 730"/>
              <a:gd name="T17" fmla="*/ 551387 h 457"/>
              <a:gd name="T18" fmla="*/ 1058884 w 730"/>
              <a:gd name="T19" fmla="*/ 551387 h 457"/>
              <a:gd name="T20" fmla="*/ 1024542 w 730"/>
              <a:gd name="T21" fmla="*/ 551387 h 457"/>
              <a:gd name="T22" fmla="*/ 987338 w 730"/>
              <a:gd name="T23" fmla="*/ 551387 h 457"/>
              <a:gd name="T24" fmla="*/ 952996 w 730"/>
              <a:gd name="T25" fmla="*/ 551387 h 457"/>
              <a:gd name="T26" fmla="*/ 915792 w 730"/>
              <a:gd name="T27" fmla="*/ 551387 h 457"/>
              <a:gd name="T28" fmla="*/ 881450 w 730"/>
              <a:gd name="T29" fmla="*/ 551387 h 457"/>
              <a:gd name="T30" fmla="*/ 844246 w 730"/>
              <a:gd name="T31" fmla="*/ 549896 h 457"/>
              <a:gd name="T32" fmla="*/ 809903 w 730"/>
              <a:gd name="T33" fmla="*/ 549896 h 457"/>
              <a:gd name="T34" fmla="*/ 741219 w 730"/>
              <a:gd name="T35" fmla="*/ 545426 h 457"/>
              <a:gd name="T36" fmla="*/ 623883 w 730"/>
              <a:gd name="T37" fmla="*/ 536484 h 457"/>
              <a:gd name="T38" fmla="*/ 515133 w 730"/>
              <a:gd name="T39" fmla="*/ 521582 h 457"/>
              <a:gd name="T40" fmla="*/ 414968 w 730"/>
              <a:gd name="T41" fmla="*/ 500719 h 457"/>
              <a:gd name="T42" fmla="*/ 326251 w 730"/>
              <a:gd name="T43" fmla="*/ 475385 h 457"/>
              <a:gd name="T44" fmla="*/ 246119 w 730"/>
              <a:gd name="T45" fmla="*/ 445580 h 457"/>
              <a:gd name="T46" fmla="*/ 174573 w 730"/>
              <a:gd name="T47" fmla="*/ 412795 h 457"/>
              <a:gd name="T48" fmla="*/ 117336 w 730"/>
              <a:gd name="T49" fmla="*/ 375539 h 457"/>
              <a:gd name="T50" fmla="*/ 68684 w 730"/>
              <a:gd name="T51" fmla="*/ 338283 h 457"/>
              <a:gd name="T52" fmla="*/ 31480 w 730"/>
              <a:gd name="T53" fmla="*/ 298047 h 457"/>
              <a:gd name="T54" fmla="*/ 11447 w 730"/>
              <a:gd name="T55" fmla="*/ 254830 h 457"/>
              <a:gd name="T56" fmla="*/ 0 w 730"/>
              <a:gd name="T57" fmla="*/ 211613 h 457"/>
              <a:gd name="T58" fmla="*/ 2862 w 730"/>
              <a:gd name="T59" fmla="*/ 169887 h 457"/>
              <a:gd name="T60" fmla="*/ 22895 w 730"/>
              <a:gd name="T61" fmla="*/ 125180 h 457"/>
              <a:gd name="T62" fmla="*/ 54375 w 730"/>
              <a:gd name="T63" fmla="*/ 81963 h 457"/>
              <a:gd name="T64" fmla="*/ 160264 w 730"/>
              <a:gd name="T65" fmla="*/ 0 h 457"/>
              <a:gd name="T66" fmla="*/ 128783 w 730"/>
              <a:gd name="T67" fmla="*/ 17883 h 457"/>
              <a:gd name="T68" fmla="*/ 85855 w 730"/>
              <a:gd name="T69" fmla="*/ 53648 h 457"/>
              <a:gd name="T70" fmla="*/ 65823 w 730"/>
              <a:gd name="T71" fmla="*/ 89414 h 457"/>
              <a:gd name="T72" fmla="*/ 71546 w 730"/>
              <a:gd name="T73" fmla="*/ 120709 h 457"/>
              <a:gd name="T74" fmla="*/ 85855 w 730"/>
              <a:gd name="T75" fmla="*/ 135611 h 457"/>
              <a:gd name="T76" fmla="*/ 123060 w 730"/>
              <a:gd name="T77" fmla="*/ 163926 h 457"/>
              <a:gd name="T78" fmla="*/ 180297 w 730"/>
              <a:gd name="T79" fmla="*/ 189260 h 457"/>
              <a:gd name="T80" fmla="*/ 251843 w 730"/>
              <a:gd name="T81" fmla="*/ 214594 h 457"/>
              <a:gd name="T82" fmla="*/ 340560 w 730"/>
              <a:gd name="T83" fmla="*/ 232477 h 457"/>
              <a:gd name="T84" fmla="*/ 389212 w 730"/>
              <a:gd name="T85" fmla="*/ 241418 h 457"/>
              <a:gd name="T86" fmla="*/ 497962 w 730"/>
              <a:gd name="T87" fmla="*/ 259301 h 457"/>
              <a:gd name="T88" fmla="*/ 609574 w 730"/>
              <a:gd name="T89" fmla="*/ 269732 h 457"/>
              <a:gd name="T90" fmla="*/ 729772 w 730"/>
              <a:gd name="T91" fmla="*/ 278674 h 457"/>
              <a:gd name="T92" fmla="*/ 795594 w 730"/>
              <a:gd name="T93" fmla="*/ 283144 h 457"/>
              <a:gd name="T94" fmla="*/ 924377 w 730"/>
              <a:gd name="T95" fmla="*/ 286125 h 457"/>
              <a:gd name="T96" fmla="*/ 1047437 w 730"/>
              <a:gd name="T97" fmla="*/ 286125 h 457"/>
              <a:gd name="T98" fmla="*/ 1173358 w 730"/>
              <a:gd name="T99" fmla="*/ 283144 h 457"/>
              <a:gd name="T100" fmla="*/ 1299280 w 730"/>
              <a:gd name="T101" fmla="*/ 274203 h 457"/>
              <a:gd name="T102" fmla="*/ 1296418 w 730"/>
              <a:gd name="T103" fmla="*/ 141572 h 457"/>
              <a:gd name="T104" fmla="*/ 2086288 w 730"/>
              <a:gd name="T105" fmla="*/ 412795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Tree>
    <p:extLst>
      <p:ext uri="{BB962C8B-B14F-4D97-AF65-F5344CB8AC3E}">
        <p14:creationId xmlns:p14="http://schemas.microsoft.com/office/powerpoint/2010/main" val="819301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61200"/>
                                        </p:tgtEl>
                                        <p:attrNameLst>
                                          <p:attrName>style.visibility</p:attrName>
                                        </p:attrNameLst>
                                      </p:cBhvr>
                                      <p:to>
                                        <p:strVal val="visible"/>
                                      </p:to>
                                    </p:set>
                                    <p:anim calcmode="lin" valueType="num">
                                      <p:cBhvr additive="base">
                                        <p:cTn id="7" dur="500" fill="hold"/>
                                        <p:tgtEl>
                                          <p:spTgt spid="561200"/>
                                        </p:tgtEl>
                                        <p:attrNameLst>
                                          <p:attrName>ppt_x</p:attrName>
                                        </p:attrNameLst>
                                      </p:cBhvr>
                                      <p:tavLst>
                                        <p:tav tm="0">
                                          <p:val>
                                            <p:strVal val="1+#ppt_w/2"/>
                                          </p:val>
                                        </p:tav>
                                        <p:tav tm="100000">
                                          <p:val>
                                            <p:strVal val="#ppt_x"/>
                                          </p:val>
                                        </p:tav>
                                      </p:tavLst>
                                    </p:anim>
                                    <p:anim calcmode="lin" valueType="num">
                                      <p:cBhvr additive="base">
                                        <p:cTn id="8" dur="500" fill="hold"/>
                                        <p:tgtEl>
                                          <p:spTgt spid="561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61156"/>
                                        </p:tgtEl>
                                        <p:attrNameLst>
                                          <p:attrName>style.visibility</p:attrName>
                                        </p:attrNameLst>
                                      </p:cBhvr>
                                      <p:to>
                                        <p:strVal val="visible"/>
                                      </p:to>
                                    </p:set>
                                    <p:animEffect transition="in" filter="wipe(left)">
                                      <p:cBhvr>
                                        <p:cTn id="12" dur="500"/>
                                        <p:tgtEl>
                                          <p:spTgt spid="561156"/>
                                        </p:tgtEl>
                                      </p:cBhvr>
                                    </p:animEffect>
                                  </p:childTnLst>
                                  <p:subTnLst>
                                    <p:set>
                                      <p:cBhvr override="childStyle">
                                        <p:cTn dur="1" fill="hold" display="0" masterRel="nextClick" afterEffect="1"/>
                                        <p:tgtEl>
                                          <p:spTgt spid="56115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1220"/>
                                        </p:tgtEl>
                                        <p:attrNameLst>
                                          <p:attrName>style.visibility</p:attrName>
                                        </p:attrNameLst>
                                      </p:cBhvr>
                                      <p:to>
                                        <p:strVal val="visible"/>
                                      </p:to>
                                    </p:set>
                                    <p:animEffect transition="in" filter="blinds(horizontal)">
                                      <p:cBhvr>
                                        <p:cTn id="17" dur="500"/>
                                        <p:tgtEl>
                                          <p:spTgt spid="561220"/>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561221"/>
                                        </p:tgtEl>
                                        <p:attrNameLst>
                                          <p:attrName>style.visibility</p:attrName>
                                        </p:attrNameLst>
                                      </p:cBhvr>
                                      <p:to>
                                        <p:strVal val="visible"/>
                                      </p:to>
                                    </p:set>
                                    <p:animEffect transition="in" filter="checkerboard(across)">
                                      <p:cBhvr>
                                        <p:cTn id="21" dur="500"/>
                                        <p:tgtEl>
                                          <p:spTgt spid="5612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61222"/>
                                        </p:tgtEl>
                                        <p:attrNameLst>
                                          <p:attrName>style.visibility</p:attrName>
                                        </p:attrNameLst>
                                      </p:cBhvr>
                                      <p:to>
                                        <p:strVal val="visible"/>
                                      </p:to>
                                    </p:set>
                                    <p:animEffect transition="in" filter="checkerboard(across)">
                                      <p:cBhvr>
                                        <p:cTn id="26" dur="500"/>
                                        <p:tgtEl>
                                          <p:spTgt spid="561222"/>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61228"/>
                                        </p:tgtEl>
                                        <p:attrNameLst>
                                          <p:attrName>style.visibility</p:attrName>
                                        </p:attrNameLst>
                                      </p:cBhvr>
                                      <p:to>
                                        <p:strVal val="visible"/>
                                      </p:to>
                                    </p:set>
                                    <p:animEffect transition="in" filter="wipe(up)">
                                      <p:cBhvr>
                                        <p:cTn id="30" dur="500"/>
                                        <p:tgtEl>
                                          <p:spTgt spid="561228"/>
                                        </p:tgtEl>
                                      </p:cBhvr>
                                    </p:animEffect>
                                  </p:childTnLst>
                                </p:cTn>
                              </p:par>
                            </p:childTnLst>
                          </p:cTn>
                        </p:par>
                        <p:par>
                          <p:cTn id="31" fill="hold" nodeType="afterGroup">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561223"/>
                                        </p:tgtEl>
                                        <p:attrNameLst>
                                          <p:attrName>style.visibility</p:attrName>
                                        </p:attrNameLst>
                                      </p:cBhvr>
                                      <p:to>
                                        <p:strVal val="visible"/>
                                      </p:to>
                                    </p:set>
                                    <p:animEffect transition="in" filter="checkerboard(across)">
                                      <p:cBhvr>
                                        <p:cTn id="34" dur="500"/>
                                        <p:tgtEl>
                                          <p:spTgt spid="5612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61224"/>
                                        </p:tgtEl>
                                        <p:attrNameLst>
                                          <p:attrName>style.visibility</p:attrName>
                                        </p:attrNameLst>
                                      </p:cBhvr>
                                      <p:to>
                                        <p:strVal val="visible"/>
                                      </p:to>
                                    </p:set>
                                    <p:animEffect transition="in" filter="checkerboard(across)">
                                      <p:cBhvr>
                                        <p:cTn id="39" dur="500"/>
                                        <p:tgtEl>
                                          <p:spTgt spid="561224"/>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61227"/>
                                        </p:tgtEl>
                                        <p:attrNameLst>
                                          <p:attrName>style.visibility</p:attrName>
                                        </p:attrNameLst>
                                      </p:cBhvr>
                                      <p:to>
                                        <p:strVal val="visible"/>
                                      </p:to>
                                    </p:set>
                                    <p:animEffect transition="in" filter="wipe(left)">
                                      <p:cBhvr>
                                        <p:cTn id="43" dur="500"/>
                                        <p:tgtEl>
                                          <p:spTgt spid="561227"/>
                                        </p:tgtEl>
                                      </p:cBhvr>
                                    </p:animEffect>
                                  </p:childTnLst>
                                </p:cTn>
                              </p:par>
                            </p:childTnLst>
                          </p:cTn>
                        </p:par>
                        <p:par>
                          <p:cTn id="44" fill="hold" nodeType="afterGroup">
                            <p:stCondLst>
                              <p:cond delay="1000"/>
                            </p:stCondLst>
                            <p:childTnLst>
                              <p:par>
                                <p:cTn id="45" presetID="5" presetClass="entr" presetSubtype="10" fill="hold" grpId="0" nodeType="afterEffect">
                                  <p:stCondLst>
                                    <p:cond delay="0"/>
                                  </p:stCondLst>
                                  <p:childTnLst>
                                    <p:set>
                                      <p:cBhvr>
                                        <p:cTn id="46" dur="1" fill="hold">
                                          <p:stCondLst>
                                            <p:cond delay="0"/>
                                          </p:stCondLst>
                                        </p:cTn>
                                        <p:tgtEl>
                                          <p:spTgt spid="561225"/>
                                        </p:tgtEl>
                                        <p:attrNameLst>
                                          <p:attrName>style.visibility</p:attrName>
                                        </p:attrNameLst>
                                      </p:cBhvr>
                                      <p:to>
                                        <p:strVal val="visible"/>
                                      </p:to>
                                    </p:set>
                                    <p:animEffect transition="in" filter="checkerboard(across)">
                                      <p:cBhvr>
                                        <p:cTn id="47" dur="500"/>
                                        <p:tgtEl>
                                          <p:spTgt spid="56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p:bldP spid="561220" grpId="0" animBg="1"/>
      <p:bldP spid="561222" grpId="0" animBg="1"/>
      <p:bldP spid="561223" grpId="0" animBg="1"/>
      <p:bldP spid="561224" grpId="0" animBg="1"/>
      <p:bldP spid="561225" grpId="0" animBg="1"/>
      <p:bldP spid="561227" grpId="0" animBg="1"/>
      <p:bldP spid="5612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0"/>
            <a:ext cx="8229600" cy="792163"/>
          </a:xfrm>
        </p:spPr>
        <p:txBody>
          <a:bodyPr/>
          <a:lstStyle/>
          <a:p>
            <a:pPr eaLnBrk="1" hangingPunct="1"/>
            <a:r>
              <a:rPr lang="zh-CN" altLang="en-US" smtClean="0"/>
              <a:t>预格式文本</a:t>
            </a:r>
            <a:r>
              <a:rPr lang="en-US" altLang="zh-CN" smtClean="0"/>
              <a:t>&lt;PRE&gt;</a:t>
            </a:r>
            <a:r>
              <a:rPr lang="zh-CN" altLang="en-US" smtClean="0"/>
              <a:t>标签</a:t>
            </a:r>
          </a:p>
        </p:txBody>
      </p:sp>
      <p:pic>
        <p:nvPicPr>
          <p:cNvPr id="582660"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55838" y="2103438"/>
            <a:ext cx="4533900" cy="2266950"/>
          </a:xfrm>
          <a:noFill/>
          <a:extLst>
            <a:ext uri="{91240B29-F687-4F45-9708-019B960494DF}">
              <a14:hiddenLine xmlns:a14="http://schemas.microsoft.com/office/drawing/2010/main" w="9525" algn="ctr">
                <a:solidFill>
                  <a:schemeClr val="tx1"/>
                </a:solidFill>
                <a:miter lim="800000"/>
                <a:headEnd/>
                <a:tailEnd/>
              </a14:hiddenLine>
            </a:ext>
          </a:extLst>
        </p:spPr>
      </p:pic>
      <p:sp>
        <p:nvSpPr>
          <p:cNvPr id="582664" name="Rectangle 8"/>
          <p:cNvSpPr>
            <a:spLocks noChangeArrowheads="1"/>
          </p:cNvSpPr>
          <p:nvPr/>
        </p:nvSpPr>
        <p:spPr bwMode="auto">
          <a:xfrm>
            <a:off x="1258888" y="1163638"/>
            <a:ext cx="6985000"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3"/>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4"/>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5"/>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a:t>          </a:t>
            </a:r>
            <a:r>
              <a:rPr lang="zh-CN" altLang="en-US"/>
              <a:t>如何实现如下图所示的页面中的文字效果？</a:t>
            </a:r>
          </a:p>
        </p:txBody>
      </p:sp>
      <p:sp>
        <p:nvSpPr>
          <p:cNvPr id="582665" name="AutoShape 9"/>
          <p:cNvSpPr>
            <a:spLocks noChangeArrowheads="1"/>
          </p:cNvSpPr>
          <p:nvPr/>
        </p:nvSpPr>
        <p:spPr bwMode="gray">
          <a:xfrm>
            <a:off x="1619250" y="4868863"/>
            <a:ext cx="6265863" cy="647700"/>
          </a:xfrm>
          <a:prstGeom prst="roundRect">
            <a:avLst>
              <a:gd name="adj" fmla="val 16667"/>
            </a:avLst>
          </a:prstGeom>
          <a:gradFill rotWithShape="1">
            <a:gsLst>
              <a:gs pos="0">
                <a:srgbClr val="FFFF99"/>
              </a:gs>
              <a:gs pos="100000">
                <a:srgbClr val="FFFFFF"/>
              </a:gs>
            </a:gsLst>
            <a:lin ang="5400000" scaled="1"/>
          </a:gradFill>
          <a:ln w="9525" algn="ctr">
            <a:solidFill>
              <a:srgbClr val="FFCC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800">
                <a:cs typeface="Courier New" panose="02070309020205020404" pitchFamily="49" charset="0"/>
              </a:rPr>
              <a:t>使用</a:t>
            </a:r>
            <a:r>
              <a:rPr lang="en-US" altLang="en-US" sz="1800">
                <a:cs typeface="Courier New" panose="02070309020205020404" pitchFamily="49" charset="0"/>
              </a:rPr>
              <a:t>&lt;PRE&gt;</a:t>
            </a:r>
            <a:r>
              <a:rPr lang="en-US" altLang="zh-CN" sz="1800">
                <a:cs typeface="Courier New" panose="02070309020205020404" pitchFamily="49" charset="0"/>
              </a:rPr>
              <a:t> </a:t>
            </a:r>
            <a:r>
              <a:rPr lang="zh-CN" altLang="en-US" sz="1800">
                <a:cs typeface="Courier New" panose="02070309020205020404" pitchFamily="49" charset="0"/>
              </a:rPr>
              <a:t>标签可以实现</a:t>
            </a:r>
          </a:p>
        </p:txBody>
      </p:sp>
      <p:sp>
        <p:nvSpPr>
          <p:cNvPr id="582666" name="Rectangle 10"/>
          <p:cNvSpPr>
            <a:spLocks noChangeArrowheads="1"/>
          </p:cNvSpPr>
          <p:nvPr/>
        </p:nvSpPr>
        <p:spPr bwMode="auto">
          <a:xfrm>
            <a:off x="4084638" y="2636838"/>
            <a:ext cx="2449512" cy="129540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582669" name="Picture 13" descr="问题"/>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87947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32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582669"/>
                                        </p:tgtEl>
                                        <p:attrNameLst>
                                          <p:attrName>style.visibility</p:attrName>
                                        </p:attrNameLst>
                                      </p:cBhvr>
                                      <p:to>
                                        <p:strVal val="visible"/>
                                      </p:to>
                                    </p:set>
                                    <p:anim calcmode="lin" valueType="num">
                                      <p:cBhvr additive="base">
                                        <p:cTn id="7" dur="500" fill="hold"/>
                                        <p:tgtEl>
                                          <p:spTgt spid="582669"/>
                                        </p:tgtEl>
                                        <p:attrNameLst>
                                          <p:attrName>ppt_x</p:attrName>
                                        </p:attrNameLst>
                                      </p:cBhvr>
                                      <p:tavLst>
                                        <p:tav tm="0">
                                          <p:val>
                                            <p:strVal val="1+#ppt_w/2"/>
                                          </p:val>
                                        </p:tav>
                                        <p:tav tm="100000">
                                          <p:val>
                                            <p:strVal val="#ppt_x"/>
                                          </p:val>
                                        </p:tav>
                                      </p:tavLst>
                                    </p:anim>
                                    <p:anim calcmode="lin" valueType="num">
                                      <p:cBhvr additive="base">
                                        <p:cTn id="8" dur="500" fill="hold"/>
                                        <p:tgtEl>
                                          <p:spTgt spid="5826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82664"/>
                                        </p:tgtEl>
                                        <p:attrNameLst>
                                          <p:attrName>style.visibility</p:attrName>
                                        </p:attrNameLst>
                                      </p:cBhvr>
                                      <p:to>
                                        <p:strVal val="visible"/>
                                      </p:to>
                                    </p:set>
                                    <p:anim calcmode="lin" valueType="num">
                                      <p:cBhvr additive="base">
                                        <p:cTn id="12" dur="500" fill="hold"/>
                                        <p:tgtEl>
                                          <p:spTgt spid="582664"/>
                                        </p:tgtEl>
                                        <p:attrNameLst>
                                          <p:attrName>ppt_x</p:attrName>
                                        </p:attrNameLst>
                                      </p:cBhvr>
                                      <p:tavLst>
                                        <p:tav tm="0">
                                          <p:val>
                                            <p:strVal val="0-#ppt_w/2"/>
                                          </p:val>
                                        </p:tav>
                                        <p:tav tm="100000">
                                          <p:val>
                                            <p:strVal val="#ppt_x"/>
                                          </p:val>
                                        </p:tav>
                                      </p:tavLst>
                                    </p:anim>
                                    <p:anim calcmode="lin" valueType="num">
                                      <p:cBhvr additive="base">
                                        <p:cTn id="13" dur="500" fill="hold"/>
                                        <p:tgtEl>
                                          <p:spTgt spid="58266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5" presetClass="entr" presetSubtype="10" fill="hold" nodeType="afterEffect">
                                  <p:stCondLst>
                                    <p:cond delay="0"/>
                                  </p:stCondLst>
                                  <p:childTnLst>
                                    <p:set>
                                      <p:cBhvr>
                                        <p:cTn id="16" dur="1" fill="hold">
                                          <p:stCondLst>
                                            <p:cond delay="0"/>
                                          </p:stCondLst>
                                        </p:cTn>
                                        <p:tgtEl>
                                          <p:spTgt spid="582660"/>
                                        </p:tgtEl>
                                        <p:attrNameLst>
                                          <p:attrName>style.visibility</p:attrName>
                                        </p:attrNameLst>
                                      </p:cBhvr>
                                      <p:to>
                                        <p:strVal val="visible"/>
                                      </p:to>
                                    </p:set>
                                    <p:animEffect transition="in" filter="checkerboard(across)">
                                      <p:cBhvr>
                                        <p:cTn id="17" dur="500"/>
                                        <p:tgtEl>
                                          <p:spTgt spid="582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2666"/>
                                        </p:tgtEl>
                                        <p:attrNameLst>
                                          <p:attrName>style.visibility</p:attrName>
                                        </p:attrNameLst>
                                      </p:cBhvr>
                                      <p:to>
                                        <p:strVal val="visible"/>
                                      </p:to>
                                    </p:set>
                                    <p:animEffect transition="in" filter="checkerboard(across)">
                                      <p:cBhvr>
                                        <p:cTn id="22" dur="500"/>
                                        <p:tgtEl>
                                          <p:spTgt spid="5826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2665"/>
                                        </p:tgtEl>
                                        <p:attrNameLst>
                                          <p:attrName>style.visibility</p:attrName>
                                        </p:attrNameLst>
                                      </p:cBhvr>
                                      <p:to>
                                        <p:strVal val="visible"/>
                                      </p:to>
                                    </p:set>
                                    <p:animEffect transition="in" filter="wipe(left)">
                                      <p:cBhvr>
                                        <p:cTn id="27" dur="500"/>
                                        <p:tgtEl>
                                          <p:spTgt spid="582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p:bldP spid="582665" grpId="0" animBg="1"/>
      <p:bldP spid="5826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2413" y="0"/>
            <a:ext cx="8229601" cy="792163"/>
          </a:xfrm>
        </p:spPr>
        <p:txBody>
          <a:bodyPr/>
          <a:lstStyle/>
          <a:p>
            <a:pPr eaLnBrk="1" hangingPunct="1"/>
            <a:r>
              <a:rPr lang="zh-CN" altLang="en-US" smtClean="0"/>
              <a:t>如何使用预格式文本</a:t>
            </a:r>
            <a:r>
              <a:rPr lang="en-US" altLang="zh-CN" smtClean="0"/>
              <a:t>&lt;PRE&gt;</a:t>
            </a:r>
            <a:r>
              <a:rPr lang="zh-CN" altLang="en-US" smtClean="0"/>
              <a:t>标签</a:t>
            </a:r>
          </a:p>
        </p:txBody>
      </p:sp>
      <p:sp>
        <p:nvSpPr>
          <p:cNvPr id="43011" name="AutoShape 4"/>
          <p:cNvSpPr>
            <a:spLocks noChangeArrowheads="1"/>
          </p:cNvSpPr>
          <p:nvPr/>
        </p:nvSpPr>
        <p:spPr bwMode="auto">
          <a:xfrm>
            <a:off x="306388" y="1703388"/>
            <a:ext cx="8470900" cy="4076700"/>
          </a:xfrm>
          <a:prstGeom prst="roundRect">
            <a:avLst>
              <a:gd name="adj" fmla="val 5602"/>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en-US" sz="1800">
                <a:ea typeface="宋体" panose="02010600030101010101" pitchFamily="2" charset="-122"/>
                <a:cs typeface="Courier New" panose="02070309020205020404" pitchFamily="49" charset="0"/>
              </a:rPr>
              <a:t>&lt;PRE&gt;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&lt;IMG src="images/QQ.JPG" width="159" height="133" align="</a:t>
            </a:r>
            <a:r>
              <a:rPr lang="en-US" altLang="zh-CN" sz="1800">
                <a:ea typeface="宋体" panose="02010600030101010101" pitchFamily="2" charset="-122"/>
                <a:cs typeface="Courier New" panose="02070309020205020404" pitchFamily="49" charset="0"/>
              </a:rPr>
              <a:t>left</a:t>
            </a:r>
            <a:r>
              <a:rPr lang="en-US" altLang="en-US" sz="1800">
                <a:ea typeface="宋体" panose="02010600030101010101" pitchFamily="2" charset="-122"/>
                <a:cs typeface="Courier New" panose="02070309020205020404" pitchFamily="49" charset="0"/>
              </a:rPr>
              <a:t>"&gt;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       腾讯-QQ币/QQ幻想-30元卡 </a:t>
            </a:r>
          </a:p>
          <a:p>
            <a:pPr eaLnBrk="1" hangingPunct="1">
              <a:spcBef>
                <a:spcPct val="0"/>
              </a:spcBef>
              <a:buFontTx/>
              <a:buNone/>
            </a:pP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t>        一 口 价：26.45元    </a:t>
            </a:r>
          </a:p>
          <a:p>
            <a:pPr eaLnBrk="1" hangingPunct="1">
              <a:spcBef>
                <a:spcPct val="0"/>
              </a:spcBef>
              <a:buFontTx/>
              <a:buNone/>
            </a:pPr>
            <a:r>
              <a:rPr lang="en-US" altLang="en-US" sz="1800"/>
              <a:t>        运　费：卖家承担运费  </a:t>
            </a:r>
          </a:p>
          <a:p>
            <a:pPr eaLnBrk="1" hangingPunct="1">
              <a:spcBef>
                <a:spcPct val="0"/>
              </a:spcBef>
              <a:buFontTx/>
              <a:buNone/>
            </a:pPr>
            <a:r>
              <a:rPr lang="en-US" altLang="en-US" sz="1800"/>
              <a:t>        剩余时间：5天  </a:t>
            </a:r>
          </a:p>
          <a:p>
            <a:pPr eaLnBrk="1" hangingPunct="1">
              <a:spcBef>
                <a:spcPct val="0"/>
              </a:spcBef>
              <a:buFontTx/>
              <a:buNone/>
            </a:pPr>
            <a:r>
              <a:rPr lang="en-US" altLang="en-US" sz="1800"/>
              <a:t>        宝贝类型： 全新 </a:t>
            </a:r>
          </a:p>
          <a:p>
            <a:pPr eaLnBrk="1" hangingPunct="1">
              <a:spcBef>
                <a:spcPct val="0"/>
              </a:spcBef>
              <a:buFontTx/>
              <a:buNone/>
            </a:pPr>
            <a:r>
              <a:rPr lang="en-US" altLang="en-US" sz="1800">
                <a:ea typeface="宋体" panose="02010600030101010101" pitchFamily="2" charset="-122"/>
              </a:rPr>
              <a:t>	</a:t>
            </a:r>
          </a:p>
          <a:p>
            <a:pPr eaLnBrk="1" hangingPunct="1">
              <a:spcBef>
                <a:spcPct val="0"/>
              </a:spcBef>
              <a:buFontTx/>
              <a:buNone/>
            </a:pPr>
            <a:r>
              <a:rPr lang="en-US" altLang="en-US" sz="1800">
                <a:ea typeface="宋体" panose="02010600030101010101" pitchFamily="2" charset="-122"/>
              </a:rPr>
              <a:t>        </a:t>
            </a:r>
            <a:r>
              <a:rPr lang="en-US" altLang="en-US" sz="1800"/>
              <a:t>卖主声明：货到付款，可试用10天！</a:t>
            </a:r>
          </a:p>
          <a:p>
            <a:pPr eaLnBrk="1" hangingPunct="1">
              <a:spcBef>
                <a:spcPct val="0"/>
              </a:spcBef>
              <a:buFontTx/>
              <a:buNone/>
            </a:pPr>
            <a:r>
              <a:rPr lang="en-US" altLang="en-US" sz="1800">
                <a:ea typeface="宋体" panose="02010600030101010101" pitchFamily="2" charset="-122"/>
              </a:rPr>
              <a:t>	</a:t>
            </a:r>
          </a:p>
          <a:p>
            <a:pPr eaLnBrk="1" hangingPunct="1">
              <a:spcBef>
                <a:spcPct val="0"/>
              </a:spcBef>
              <a:buFontTx/>
              <a:buNone/>
            </a:pPr>
            <a:r>
              <a:rPr lang="en-US" altLang="en-US" sz="1800">
                <a:ea typeface="宋体" panose="02010600030101010101" pitchFamily="2" charset="-122"/>
              </a:rPr>
              <a:t>&lt;/PRE&gt;</a:t>
            </a:r>
          </a:p>
        </p:txBody>
      </p:sp>
      <p:sp>
        <p:nvSpPr>
          <p:cNvPr id="43012" name="Text Box 10"/>
          <p:cNvSpPr txBox="1">
            <a:spLocks noChangeArrowheads="1"/>
          </p:cNvSpPr>
          <p:nvPr/>
        </p:nvSpPr>
        <p:spPr bwMode="auto">
          <a:xfrm>
            <a:off x="4643438" y="1074738"/>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6321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2459038"/>
            <a:ext cx="45339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3220" name="Group 20"/>
          <p:cNvGrpSpPr>
            <a:grpSpLocks/>
          </p:cNvGrpSpPr>
          <p:nvPr/>
        </p:nvGrpSpPr>
        <p:grpSpPr bwMode="auto">
          <a:xfrm>
            <a:off x="876300" y="2476500"/>
            <a:ext cx="3960813" cy="2879725"/>
            <a:chOff x="748" y="1616"/>
            <a:chExt cx="2495" cy="1814"/>
          </a:xfrm>
        </p:grpSpPr>
        <p:sp>
          <p:nvSpPr>
            <p:cNvPr id="43020" name="Line 14"/>
            <p:cNvSpPr>
              <a:spLocks noChangeShapeType="1"/>
            </p:cNvSpPr>
            <p:nvPr/>
          </p:nvSpPr>
          <p:spPr bwMode="auto">
            <a:xfrm>
              <a:off x="748" y="1616"/>
              <a:ext cx="195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15"/>
            <p:cNvSpPr>
              <a:spLocks noChangeShapeType="1"/>
            </p:cNvSpPr>
            <p:nvPr/>
          </p:nvSpPr>
          <p:spPr bwMode="auto">
            <a:xfrm>
              <a:off x="748" y="1616"/>
              <a:ext cx="0" cy="181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16"/>
            <p:cNvSpPr>
              <a:spLocks noChangeShapeType="1"/>
            </p:cNvSpPr>
            <p:nvPr/>
          </p:nvSpPr>
          <p:spPr bwMode="auto">
            <a:xfrm>
              <a:off x="748" y="3430"/>
              <a:ext cx="249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17"/>
            <p:cNvSpPr>
              <a:spLocks noChangeShapeType="1"/>
            </p:cNvSpPr>
            <p:nvPr/>
          </p:nvSpPr>
          <p:spPr bwMode="auto">
            <a:xfrm>
              <a:off x="2699" y="1616"/>
              <a:ext cx="0" cy="145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8"/>
            <p:cNvSpPr>
              <a:spLocks noChangeShapeType="1"/>
            </p:cNvSpPr>
            <p:nvPr/>
          </p:nvSpPr>
          <p:spPr bwMode="auto">
            <a:xfrm>
              <a:off x="2699" y="3067"/>
              <a:ext cx="54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19"/>
            <p:cNvSpPr>
              <a:spLocks noChangeShapeType="1"/>
            </p:cNvSpPr>
            <p:nvPr/>
          </p:nvSpPr>
          <p:spPr bwMode="auto">
            <a:xfrm>
              <a:off x="3243" y="3067"/>
              <a:ext cx="0" cy="3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3221" name="Rectangle 21"/>
          <p:cNvSpPr>
            <a:spLocks noChangeArrowheads="1"/>
          </p:cNvSpPr>
          <p:nvPr/>
        </p:nvSpPr>
        <p:spPr bwMode="auto">
          <a:xfrm>
            <a:off x="6157913" y="2979738"/>
            <a:ext cx="2449512" cy="1368425"/>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3224" name="AutoShape 24"/>
          <p:cNvSpPr>
            <a:spLocks noChangeArrowheads="1"/>
          </p:cNvSpPr>
          <p:nvPr/>
        </p:nvSpPr>
        <p:spPr bwMode="auto">
          <a:xfrm>
            <a:off x="5654675" y="5445125"/>
            <a:ext cx="2663825" cy="936625"/>
          </a:xfrm>
          <a:prstGeom prst="wedgeRoundRectCallout">
            <a:avLst>
              <a:gd name="adj1" fmla="val -46662"/>
              <a:gd name="adj2" fmla="val -7898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t>HTML</a:t>
            </a:r>
            <a:r>
              <a:rPr lang="zh-CN" altLang="en-US" sz="1800"/>
              <a:t>中代码格式与浏览器中显示效果一样</a:t>
            </a:r>
          </a:p>
        </p:txBody>
      </p:sp>
      <p:sp>
        <p:nvSpPr>
          <p:cNvPr id="43017" name="AutoShape 25"/>
          <p:cNvSpPr>
            <a:spLocks noChangeArrowheads="1"/>
          </p:cNvSpPr>
          <p:nvPr/>
        </p:nvSpPr>
        <p:spPr bwMode="auto">
          <a:xfrm>
            <a:off x="1835150" y="6165850"/>
            <a:ext cx="914400" cy="609600"/>
          </a:xfrm>
          <a:prstGeom prst="flowChartAlternate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3226" name="Freeform 26"/>
          <p:cNvSpPr>
            <a:spLocks/>
          </p:cNvSpPr>
          <p:nvPr/>
        </p:nvSpPr>
        <p:spPr bwMode="auto">
          <a:xfrm rot="-2138174">
            <a:off x="4791075" y="4348163"/>
            <a:ext cx="1727200" cy="846137"/>
          </a:xfrm>
          <a:custGeom>
            <a:avLst/>
            <a:gdLst>
              <a:gd name="T0" fmla="*/ 1724834 w 730"/>
              <a:gd name="T1" fmla="*/ 512866 h 457"/>
              <a:gd name="T2" fmla="*/ 1071810 w 730"/>
              <a:gd name="T3" fmla="*/ 844285 h 457"/>
              <a:gd name="T4" fmla="*/ 1074176 w 730"/>
              <a:gd name="T5" fmla="*/ 685056 h 457"/>
              <a:gd name="T6" fmla="*/ 1048150 w 730"/>
              <a:gd name="T7" fmla="*/ 685056 h 457"/>
              <a:gd name="T8" fmla="*/ 1019758 w 730"/>
              <a:gd name="T9" fmla="*/ 685056 h 457"/>
              <a:gd name="T10" fmla="*/ 993732 w 730"/>
              <a:gd name="T11" fmla="*/ 685056 h 457"/>
              <a:gd name="T12" fmla="*/ 965339 w 730"/>
              <a:gd name="T13" fmla="*/ 685056 h 457"/>
              <a:gd name="T14" fmla="*/ 934581 w 730"/>
              <a:gd name="T15" fmla="*/ 685056 h 457"/>
              <a:gd name="T16" fmla="*/ 908555 w 730"/>
              <a:gd name="T17" fmla="*/ 685056 h 457"/>
              <a:gd name="T18" fmla="*/ 875430 w 730"/>
              <a:gd name="T19" fmla="*/ 685056 h 457"/>
              <a:gd name="T20" fmla="*/ 847038 w 730"/>
              <a:gd name="T21" fmla="*/ 685056 h 457"/>
              <a:gd name="T22" fmla="*/ 816279 w 730"/>
              <a:gd name="T23" fmla="*/ 685056 h 457"/>
              <a:gd name="T24" fmla="*/ 787887 w 730"/>
              <a:gd name="T25" fmla="*/ 685056 h 457"/>
              <a:gd name="T26" fmla="*/ 757129 w 730"/>
              <a:gd name="T27" fmla="*/ 685056 h 457"/>
              <a:gd name="T28" fmla="*/ 728736 w 730"/>
              <a:gd name="T29" fmla="*/ 685056 h 457"/>
              <a:gd name="T30" fmla="*/ 697978 w 730"/>
              <a:gd name="T31" fmla="*/ 683205 h 457"/>
              <a:gd name="T32" fmla="*/ 669586 w 730"/>
              <a:gd name="T33" fmla="*/ 683205 h 457"/>
              <a:gd name="T34" fmla="*/ 612801 w 730"/>
              <a:gd name="T35" fmla="*/ 677650 h 457"/>
              <a:gd name="T36" fmla="*/ 515794 w 730"/>
              <a:gd name="T37" fmla="*/ 666541 h 457"/>
              <a:gd name="T38" fmla="*/ 425885 w 730"/>
              <a:gd name="T39" fmla="*/ 648026 h 457"/>
              <a:gd name="T40" fmla="*/ 343074 w 730"/>
              <a:gd name="T41" fmla="*/ 622105 h 457"/>
              <a:gd name="T42" fmla="*/ 269727 w 730"/>
              <a:gd name="T43" fmla="*/ 590630 h 457"/>
              <a:gd name="T44" fmla="*/ 203478 w 730"/>
              <a:gd name="T45" fmla="*/ 553599 h 457"/>
              <a:gd name="T46" fmla="*/ 144328 w 730"/>
              <a:gd name="T47" fmla="*/ 512866 h 457"/>
              <a:gd name="T48" fmla="*/ 97007 w 730"/>
              <a:gd name="T49" fmla="*/ 466579 h 457"/>
              <a:gd name="T50" fmla="*/ 56785 w 730"/>
              <a:gd name="T51" fmla="*/ 420291 h 457"/>
              <a:gd name="T52" fmla="*/ 26026 w 730"/>
              <a:gd name="T53" fmla="*/ 370301 h 457"/>
              <a:gd name="T54" fmla="*/ 9464 w 730"/>
              <a:gd name="T55" fmla="*/ 316607 h 457"/>
              <a:gd name="T56" fmla="*/ 0 w 730"/>
              <a:gd name="T57" fmla="*/ 262913 h 457"/>
              <a:gd name="T58" fmla="*/ 2366 w 730"/>
              <a:gd name="T59" fmla="*/ 211071 h 457"/>
              <a:gd name="T60" fmla="*/ 18928 w 730"/>
              <a:gd name="T61" fmla="*/ 155526 h 457"/>
              <a:gd name="T62" fmla="*/ 44955 w 730"/>
              <a:gd name="T63" fmla="*/ 101833 h 457"/>
              <a:gd name="T64" fmla="*/ 132498 w 730"/>
              <a:gd name="T65" fmla="*/ 0 h 457"/>
              <a:gd name="T66" fmla="*/ 106471 w 730"/>
              <a:gd name="T67" fmla="*/ 22218 h 457"/>
              <a:gd name="T68" fmla="*/ 70981 w 730"/>
              <a:gd name="T69" fmla="*/ 66654 h 457"/>
              <a:gd name="T70" fmla="*/ 54419 w 730"/>
              <a:gd name="T71" fmla="*/ 111090 h 457"/>
              <a:gd name="T72" fmla="*/ 59151 w 730"/>
              <a:gd name="T73" fmla="*/ 149972 h 457"/>
              <a:gd name="T74" fmla="*/ 70981 w 730"/>
              <a:gd name="T75" fmla="*/ 168487 h 457"/>
              <a:gd name="T76" fmla="*/ 101739 w 730"/>
              <a:gd name="T77" fmla="*/ 203665 h 457"/>
              <a:gd name="T78" fmla="*/ 149060 w 730"/>
              <a:gd name="T79" fmla="*/ 235141 h 457"/>
              <a:gd name="T80" fmla="*/ 208210 w 730"/>
              <a:gd name="T81" fmla="*/ 266616 h 457"/>
              <a:gd name="T82" fmla="*/ 281557 w 730"/>
              <a:gd name="T83" fmla="*/ 288835 h 457"/>
              <a:gd name="T84" fmla="*/ 321780 w 730"/>
              <a:gd name="T85" fmla="*/ 299944 h 457"/>
              <a:gd name="T86" fmla="*/ 411689 w 730"/>
              <a:gd name="T87" fmla="*/ 322162 h 457"/>
              <a:gd name="T88" fmla="*/ 503964 w 730"/>
              <a:gd name="T89" fmla="*/ 335122 h 457"/>
              <a:gd name="T90" fmla="*/ 603337 w 730"/>
              <a:gd name="T91" fmla="*/ 346231 h 457"/>
              <a:gd name="T92" fmla="*/ 657756 w 730"/>
              <a:gd name="T93" fmla="*/ 351786 h 457"/>
              <a:gd name="T94" fmla="*/ 764227 w 730"/>
              <a:gd name="T95" fmla="*/ 355489 h 457"/>
              <a:gd name="T96" fmla="*/ 865966 w 730"/>
              <a:gd name="T97" fmla="*/ 355489 h 457"/>
              <a:gd name="T98" fmla="*/ 970071 w 730"/>
              <a:gd name="T99" fmla="*/ 351786 h 457"/>
              <a:gd name="T100" fmla="*/ 1074176 w 730"/>
              <a:gd name="T101" fmla="*/ 340677 h 457"/>
              <a:gd name="T102" fmla="*/ 1071810 w 730"/>
              <a:gd name="T103" fmla="*/ 175893 h 457"/>
              <a:gd name="T104" fmla="*/ 1724834 w 730"/>
              <a:gd name="T105" fmla="*/ 512866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pic>
        <p:nvPicPr>
          <p:cNvPr id="43019" name="Picture 28"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651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58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3211"/>
                                        </p:tgtEl>
                                        <p:attrNameLst>
                                          <p:attrName>style.visibility</p:attrName>
                                        </p:attrNameLst>
                                      </p:cBhvr>
                                      <p:to>
                                        <p:strVal val="visible"/>
                                      </p:to>
                                    </p:set>
                                    <p:animEffect transition="in" filter="checkerboard(across)">
                                      <p:cBhvr>
                                        <p:cTn id="7" dur="500"/>
                                        <p:tgtEl>
                                          <p:spTgt spid="563211"/>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63220"/>
                                        </p:tgtEl>
                                        <p:attrNameLst>
                                          <p:attrName>style.visibility</p:attrName>
                                        </p:attrNameLst>
                                      </p:cBhvr>
                                      <p:to>
                                        <p:strVal val="visible"/>
                                      </p:to>
                                    </p:set>
                                    <p:animEffect transition="in" filter="checkerboard(across)">
                                      <p:cBhvr>
                                        <p:cTn id="11" dur="500"/>
                                        <p:tgtEl>
                                          <p:spTgt spid="56322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3226"/>
                                        </p:tgtEl>
                                        <p:attrNameLst>
                                          <p:attrName>style.visibility</p:attrName>
                                        </p:attrNameLst>
                                      </p:cBhvr>
                                      <p:to>
                                        <p:strVal val="visible"/>
                                      </p:to>
                                    </p:set>
                                    <p:animEffect transition="in" filter="wipe(left)">
                                      <p:cBhvr>
                                        <p:cTn id="15" dur="500"/>
                                        <p:tgtEl>
                                          <p:spTgt spid="563226"/>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63221"/>
                                        </p:tgtEl>
                                        <p:attrNameLst>
                                          <p:attrName>style.visibility</p:attrName>
                                        </p:attrNameLst>
                                      </p:cBhvr>
                                      <p:to>
                                        <p:strVal val="visible"/>
                                      </p:to>
                                    </p:set>
                                    <p:animEffect transition="in" filter="checkerboard(across)">
                                      <p:cBhvr>
                                        <p:cTn id="19" dur="500"/>
                                        <p:tgtEl>
                                          <p:spTgt spid="56322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63224"/>
                                        </p:tgtEl>
                                        <p:attrNameLst>
                                          <p:attrName>style.visibility</p:attrName>
                                        </p:attrNameLst>
                                      </p:cBhvr>
                                      <p:to>
                                        <p:strVal val="visible"/>
                                      </p:to>
                                    </p:set>
                                    <p:animEffect transition="in" filter="wipe(left)">
                                      <p:cBhvr>
                                        <p:cTn id="23" dur="500"/>
                                        <p:tgtEl>
                                          <p:spTgt spid="56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1" grpId="0" animBg="1"/>
      <p:bldP spid="563224" grpId="0" animBg="1"/>
      <p:bldP spid="5632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4" descr="语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1081087"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sp>
        <p:nvSpPr>
          <p:cNvPr id="44036" name="Rectangle 3"/>
          <p:cNvSpPr>
            <a:spLocks noGrp="1" noChangeArrowheads="1"/>
          </p:cNvSpPr>
          <p:nvPr>
            <p:ph type="body" idx="1"/>
          </p:nvPr>
        </p:nvSpPr>
        <p:spPr/>
        <p:txBody>
          <a:bodyPr/>
          <a:lstStyle/>
          <a:p>
            <a:pPr eaLnBrk="1" hangingPunct="1"/>
            <a:r>
              <a:rPr lang="zh-CN" altLang="en-US" smtClean="0"/>
              <a:t>链接到其他页面</a:t>
            </a:r>
          </a:p>
          <a:p>
            <a:pPr eaLnBrk="1" hangingPunct="1"/>
            <a:endParaRPr lang="zh-CN" altLang="en-US" smtClean="0"/>
          </a:p>
          <a:p>
            <a:pPr lvl="1" eaLnBrk="1" hangingPunct="1"/>
            <a:endParaRPr lang="zh-CN" altLang="en-US" smtClean="0"/>
          </a:p>
          <a:p>
            <a:pPr lvl="1" eaLnBrk="1" hangingPunct="1"/>
            <a:r>
              <a:rPr lang="en-US" altLang="zh-CN" smtClean="0">
                <a:solidFill>
                  <a:srgbClr val="FF0000"/>
                </a:solidFill>
              </a:rPr>
              <a:t>&lt;A</a:t>
            </a:r>
            <a:r>
              <a:rPr lang="en-US" altLang="zh-CN" smtClean="0"/>
              <a:t> </a:t>
            </a:r>
            <a:r>
              <a:rPr lang="en-US" altLang="zh-CN" smtClean="0">
                <a:solidFill>
                  <a:srgbClr val="FF0000"/>
                </a:solidFill>
              </a:rPr>
              <a:t> href=</a:t>
            </a:r>
            <a:r>
              <a:rPr lang="en-US" altLang="zh-CN" smtClean="0"/>
              <a:t>"register/register.html"&gt;[</a:t>
            </a:r>
            <a:r>
              <a:rPr lang="zh-CN" altLang="en-US" smtClean="0"/>
              <a:t>免费注册</a:t>
            </a:r>
            <a:r>
              <a:rPr lang="en-US" altLang="zh-CN" smtClean="0"/>
              <a:t>]</a:t>
            </a:r>
            <a:r>
              <a:rPr lang="en-US" altLang="zh-CN" smtClean="0">
                <a:solidFill>
                  <a:srgbClr val="FF0000"/>
                </a:solidFill>
              </a:rPr>
              <a:t>&lt;/A&gt;</a:t>
            </a:r>
          </a:p>
        </p:txBody>
      </p:sp>
      <p:sp>
        <p:nvSpPr>
          <p:cNvPr id="567320" name="AutoShape 24"/>
          <p:cNvSpPr>
            <a:spLocks noChangeArrowheads="1"/>
          </p:cNvSpPr>
          <p:nvPr/>
        </p:nvSpPr>
        <p:spPr bwMode="auto">
          <a:xfrm>
            <a:off x="5724525" y="2136775"/>
            <a:ext cx="1368425" cy="398463"/>
          </a:xfrm>
          <a:prstGeom prst="wedgeRoundRectCallout">
            <a:avLst>
              <a:gd name="adj1" fmla="val -50116"/>
              <a:gd name="adj2" fmla="val 14083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链接内容</a:t>
            </a:r>
          </a:p>
        </p:txBody>
      </p:sp>
      <p:sp>
        <p:nvSpPr>
          <p:cNvPr id="567321" name="AutoShape 25"/>
          <p:cNvSpPr>
            <a:spLocks noChangeArrowheads="1"/>
          </p:cNvSpPr>
          <p:nvPr/>
        </p:nvSpPr>
        <p:spPr bwMode="auto">
          <a:xfrm>
            <a:off x="3851275" y="2174875"/>
            <a:ext cx="1438275" cy="398463"/>
          </a:xfrm>
          <a:prstGeom prst="wedgeRoundRectCallout">
            <a:avLst>
              <a:gd name="adj1" fmla="val -46907"/>
              <a:gd name="adj2" fmla="val 14083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链接的地址</a:t>
            </a:r>
          </a:p>
        </p:txBody>
      </p:sp>
      <p:sp>
        <p:nvSpPr>
          <p:cNvPr id="567322" name="AutoShape 26"/>
          <p:cNvSpPr>
            <a:spLocks noChangeArrowheads="1"/>
          </p:cNvSpPr>
          <p:nvPr/>
        </p:nvSpPr>
        <p:spPr bwMode="auto">
          <a:xfrm>
            <a:off x="400050" y="1700213"/>
            <a:ext cx="8331200" cy="2840037"/>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&lt;HTML&gt;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&lt;TITLE&gt;</a:t>
            </a:r>
            <a:r>
              <a:rPr lang="zh-CN" altLang="en-US" sz="1800">
                <a:ea typeface="宋体" panose="02010600030101010101" pitchFamily="2" charset="-122"/>
                <a:cs typeface="Courier New" panose="02070309020205020404" pitchFamily="49" charset="0"/>
              </a:rPr>
              <a:t>链接到其他页面</a:t>
            </a:r>
            <a:r>
              <a:rPr lang="en-US" altLang="zh-CN" sz="1800">
                <a:ea typeface="宋体" panose="02010600030101010101" pitchFamily="2" charset="-122"/>
                <a:cs typeface="Courier New" panose="02070309020205020404" pitchFamily="49" charset="0"/>
              </a:rPr>
              <a:t>&lt;/TITLE&gt;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         &lt;A  href="register/register.html"&gt;[</a:t>
            </a:r>
            <a:r>
              <a:rPr lang="zh-CN" altLang="en-US" sz="1800"/>
              <a:t>免费注册</a:t>
            </a:r>
            <a:r>
              <a:rPr lang="en-US" altLang="zh-CN" sz="1800">
                <a:ea typeface="宋体" panose="02010600030101010101" pitchFamily="2" charset="-122"/>
              </a:rPr>
              <a:t>]&lt;/A&gt; </a:t>
            </a:r>
          </a:p>
          <a:p>
            <a:pPr eaLnBrk="1" hangingPunct="1">
              <a:spcBef>
                <a:spcPct val="0"/>
              </a:spcBef>
              <a:buFontTx/>
              <a:buNone/>
            </a:pPr>
            <a:r>
              <a:rPr lang="en-US" altLang="zh-CN" sz="1800">
                <a:ea typeface="宋体" panose="02010600030101010101" pitchFamily="2" charset="-122"/>
              </a:rPr>
              <a:t>        &lt;A  href="login/login.htm"&gt;[</a:t>
            </a:r>
            <a:r>
              <a:rPr lang="zh-CN" altLang="en-US" sz="1800"/>
              <a:t>登录</a:t>
            </a:r>
            <a:r>
              <a:rPr lang="en-US" altLang="zh-CN" sz="1800">
                <a:ea typeface="宋体" panose="02010600030101010101" pitchFamily="2" charset="-122"/>
              </a:rPr>
              <a:t>]&lt;/A&gt; </a:t>
            </a:r>
          </a:p>
          <a:p>
            <a:pPr eaLnBrk="1" hangingPunct="1">
              <a:spcBef>
                <a:spcPct val="0"/>
              </a:spcBef>
              <a:buFontTx/>
              <a:buNone/>
            </a:pPr>
            <a:r>
              <a:rPr lang="en-US" altLang="zh-CN" sz="1800">
                <a:ea typeface="宋体" panose="02010600030101010101" pitchFamily="2" charset="-122"/>
              </a:rPr>
              <a:t>&lt;/BODY&gt;</a:t>
            </a:r>
          </a:p>
          <a:p>
            <a:pPr eaLnBrk="1" hangingPunct="1">
              <a:spcBef>
                <a:spcPct val="0"/>
              </a:spcBef>
              <a:buFontTx/>
              <a:buNone/>
            </a:pPr>
            <a:r>
              <a:rPr lang="en-US" altLang="zh-CN" sz="1800">
                <a:ea typeface="宋体" panose="02010600030101010101" pitchFamily="2" charset="-122"/>
              </a:rPr>
              <a:t>&lt;/HTML&gt;</a:t>
            </a:r>
            <a:endParaRPr lang="en-US" altLang="en-US" sz="1800">
              <a:ea typeface="宋体" panose="02010600030101010101" pitchFamily="2" charset="-122"/>
            </a:endParaRPr>
          </a:p>
        </p:txBody>
      </p:sp>
      <p:pic>
        <p:nvPicPr>
          <p:cNvPr id="567326"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5" y="1044575"/>
            <a:ext cx="3241675" cy="214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327"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0988" y="3779838"/>
            <a:ext cx="3455987"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329" name="Rectangle 33"/>
          <p:cNvSpPr>
            <a:spLocks noChangeArrowheads="1"/>
          </p:cNvSpPr>
          <p:nvPr/>
        </p:nvSpPr>
        <p:spPr bwMode="auto">
          <a:xfrm>
            <a:off x="1187450" y="3251200"/>
            <a:ext cx="5256213" cy="28733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7330" name="Rectangle 34"/>
          <p:cNvSpPr>
            <a:spLocks noChangeArrowheads="1"/>
          </p:cNvSpPr>
          <p:nvPr/>
        </p:nvSpPr>
        <p:spPr bwMode="auto">
          <a:xfrm>
            <a:off x="5707063" y="2159000"/>
            <a:ext cx="1152525" cy="287338"/>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7333" name="AutoShape 37"/>
          <p:cNvSpPr>
            <a:spLocks noChangeArrowheads="1"/>
          </p:cNvSpPr>
          <p:nvPr/>
        </p:nvSpPr>
        <p:spPr bwMode="auto">
          <a:xfrm>
            <a:off x="2449513" y="4797425"/>
            <a:ext cx="2303462" cy="1008063"/>
          </a:xfrm>
          <a:prstGeom prst="wedgeRoundRectCallout">
            <a:avLst>
              <a:gd name="adj1" fmla="val 79843"/>
              <a:gd name="adj2" fmla="val -5299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单击“</a:t>
            </a:r>
            <a:r>
              <a:rPr lang="en-US" altLang="zh-CN" sz="1800"/>
              <a:t>[</a:t>
            </a:r>
            <a:r>
              <a:rPr lang="zh-CN" altLang="en-US" sz="1800"/>
              <a:t>免费注册</a:t>
            </a:r>
            <a:r>
              <a:rPr lang="en-US" altLang="zh-CN" sz="1800"/>
              <a:t>]”</a:t>
            </a:r>
            <a:r>
              <a:rPr lang="zh-CN" altLang="en-US" sz="1800"/>
              <a:t>之后链接到的页面</a:t>
            </a:r>
          </a:p>
        </p:txBody>
      </p:sp>
      <p:sp>
        <p:nvSpPr>
          <p:cNvPr id="44045" name="Text Box 38"/>
          <p:cNvSpPr txBox="1">
            <a:spLocks noChangeArrowheads="1"/>
          </p:cNvSpPr>
          <p:nvPr/>
        </p:nvSpPr>
        <p:spPr bwMode="auto">
          <a:xfrm>
            <a:off x="3013075" y="982663"/>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5" action="ppaction://hlinkfile"/>
              </a:rPr>
              <a:t>查看源代码</a:t>
            </a:r>
            <a:endParaRPr lang="zh-CN" altLang="en-US" sz="2400"/>
          </a:p>
        </p:txBody>
      </p:sp>
      <p:sp>
        <p:nvSpPr>
          <p:cNvPr id="567335" name="Freeform 39"/>
          <p:cNvSpPr>
            <a:spLocks/>
          </p:cNvSpPr>
          <p:nvPr/>
        </p:nvSpPr>
        <p:spPr bwMode="auto">
          <a:xfrm rot="3474376">
            <a:off x="6014244" y="2939256"/>
            <a:ext cx="1727200" cy="630238"/>
          </a:xfrm>
          <a:custGeom>
            <a:avLst/>
            <a:gdLst>
              <a:gd name="T0" fmla="*/ 1724834 w 730"/>
              <a:gd name="T1" fmla="*/ 382004 h 457"/>
              <a:gd name="T2" fmla="*/ 1071810 w 730"/>
              <a:gd name="T3" fmla="*/ 628859 h 457"/>
              <a:gd name="T4" fmla="*/ 1074176 w 730"/>
              <a:gd name="T5" fmla="*/ 510258 h 457"/>
              <a:gd name="T6" fmla="*/ 1048150 w 730"/>
              <a:gd name="T7" fmla="*/ 510258 h 457"/>
              <a:gd name="T8" fmla="*/ 1019758 w 730"/>
              <a:gd name="T9" fmla="*/ 510258 h 457"/>
              <a:gd name="T10" fmla="*/ 993732 w 730"/>
              <a:gd name="T11" fmla="*/ 510258 h 457"/>
              <a:gd name="T12" fmla="*/ 965339 w 730"/>
              <a:gd name="T13" fmla="*/ 510258 h 457"/>
              <a:gd name="T14" fmla="*/ 934581 w 730"/>
              <a:gd name="T15" fmla="*/ 510258 h 457"/>
              <a:gd name="T16" fmla="*/ 908555 w 730"/>
              <a:gd name="T17" fmla="*/ 510258 h 457"/>
              <a:gd name="T18" fmla="*/ 875430 w 730"/>
              <a:gd name="T19" fmla="*/ 510258 h 457"/>
              <a:gd name="T20" fmla="*/ 847038 w 730"/>
              <a:gd name="T21" fmla="*/ 510258 h 457"/>
              <a:gd name="T22" fmla="*/ 816279 w 730"/>
              <a:gd name="T23" fmla="*/ 510258 h 457"/>
              <a:gd name="T24" fmla="*/ 787887 w 730"/>
              <a:gd name="T25" fmla="*/ 510258 h 457"/>
              <a:gd name="T26" fmla="*/ 757129 w 730"/>
              <a:gd name="T27" fmla="*/ 510258 h 457"/>
              <a:gd name="T28" fmla="*/ 728736 w 730"/>
              <a:gd name="T29" fmla="*/ 510258 h 457"/>
              <a:gd name="T30" fmla="*/ 697978 w 730"/>
              <a:gd name="T31" fmla="*/ 508879 h 457"/>
              <a:gd name="T32" fmla="*/ 669586 w 730"/>
              <a:gd name="T33" fmla="*/ 508879 h 457"/>
              <a:gd name="T34" fmla="*/ 612801 w 730"/>
              <a:gd name="T35" fmla="*/ 504742 h 457"/>
              <a:gd name="T36" fmla="*/ 515794 w 730"/>
              <a:gd name="T37" fmla="*/ 496468 h 457"/>
              <a:gd name="T38" fmla="*/ 425885 w 730"/>
              <a:gd name="T39" fmla="*/ 482677 h 457"/>
              <a:gd name="T40" fmla="*/ 343074 w 730"/>
              <a:gd name="T41" fmla="*/ 463370 h 457"/>
              <a:gd name="T42" fmla="*/ 269727 w 730"/>
              <a:gd name="T43" fmla="*/ 439925 h 457"/>
              <a:gd name="T44" fmla="*/ 203478 w 730"/>
              <a:gd name="T45" fmla="*/ 412344 h 457"/>
              <a:gd name="T46" fmla="*/ 144328 w 730"/>
              <a:gd name="T47" fmla="*/ 382004 h 457"/>
              <a:gd name="T48" fmla="*/ 97007 w 730"/>
              <a:gd name="T49" fmla="*/ 347527 h 457"/>
              <a:gd name="T50" fmla="*/ 56785 w 730"/>
              <a:gd name="T51" fmla="*/ 313050 h 457"/>
              <a:gd name="T52" fmla="*/ 26026 w 730"/>
              <a:gd name="T53" fmla="*/ 275815 h 457"/>
              <a:gd name="T54" fmla="*/ 9464 w 730"/>
              <a:gd name="T55" fmla="*/ 235822 h 457"/>
              <a:gd name="T56" fmla="*/ 0 w 730"/>
              <a:gd name="T57" fmla="*/ 195829 h 457"/>
              <a:gd name="T58" fmla="*/ 2366 w 730"/>
              <a:gd name="T59" fmla="*/ 157215 h 457"/>
              <a:gd name="T60" fmla="*/ 18928 w 730"/>
              <a:gd name="T61" fmla="*/ 115842 h 457"/>
              <a:gd name="T62" fmla="*/ 44955 w 730"/>
              <a:gd name="T63" fmla="*/ 75849 h 457"/>
              <a:gd name="T64" fmla="*/ 132498 w 730"/>
              <a:gd name="T65" fmla="*/ 0 h 457"/>
              <a:gd name="T66" fmla="*/ 106471 w 730"/>
              <a:gd name="T67" fmla="*/ 16549 h 457"/>
              <a:gd name="T68" fmla="*/ 70981 w 730"/>
              <a:gd name="T69" fmla="*/ 49647 h 457"/>
              <a:gd name="T70" fmla="*/ 54419 w 730"/>
              <a:gd name="T71" fmla="*/ 82745 h 457"/>
              <a:gd name="T72" fmla="*/ 59151 w 730"/>
              <a:gd name="T73" fmla="*/ 111705 h 457"/>
              <a:gd name="T74" fmla="*/ 70981 w 730"/>
              <a:gd name="T75" fmla="*/ 125496 h 457"/>
              <a:gd name="T76" fmla="*/ 101739 w 730"/>
              <a:gd name="T77" fmla="*/ 151698 h 457"/>
              <a:gd name="T78" fmla="*/ 149060 w 730"/>
              <a:gd name="T79" fmla="*/ 175143 h 457"/>
              <a:gd name="T80" fmla="*/ 208210 w 730"/>
              <a:gd name="T81" fmla="*/ 198587 h 457"/>
              <a:gd name="T82" fmla="*/ 281557 w 730"/>
              <a:gd name="T83" fmla="*/ 215136 h 457"/>
              <a:gd name="T84" fmla="*/ 321780 w 730"/>
              <a:gd name="T85" fmla="*/ 223410 h 457"/>
              <a:gd name="T86" fmla="*/ 411689 w 730"/>
              <a:gd name="T87" fmla="*/ 239959 h 457"/>
              <a:gd name="T88" fmla="*/ 503964 w 730"/>
              <a:gd name="T89" fmla="*/ 249613 h 457"/>
              <a:gd name="T90" fmla="*/ 603337 w 730"/>
              <a:gd name="T91" fmla="*/ 257887 h 457"/>
              <a:gd name="T92" fmla="*/ 657756 w 730"/>
              <a:gd name="T93" fmla="*/ 262025 h 457"/>
              <a:gd name="T94" fmla="*/ 764227 w 730"/>
              <a:gd name="T95" fmla="*/ 264783 h 457"/>
              <a:gd name="T96" fmla="*/ 865966 w 730"/>
              <a:gd name="T97" fmla="*/ 264783 h 457"/>
              <a:gd name="T98" fmla="*/ 970071 w 730"/>
              <a:gd name="T99" fmla="*/ 262025 h 457"/>
              <a:gd name="T100" fmla="*/ 1074176 w 730"/>
              <a:gd name="T101" fmla="*/ 253750 h 457"/>
              <a:gd name="T102" fmla="*/ 1071810 w 730"/>
              <a:gd name="T103" fmla="*/ 131012 h 457"/>
              <a:gd name="T104" fmla="*/ 1724834 w 730"/>
              <a:gd name="T105" fmla="*/ 382004 h 4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cmpd="sng">
            <a:solidFill>
              <a:srgbClr val="800080"/>
            </a:solidFill>
            <a:prstDash val="solid"/>
            <a:round/>
            <a:headEnd type="none" w="med" len="med"/>
            <a:tailEnd type="none" w="med" len="med"/>
          </a:ln>
          <a:effectLst>
            <a:outerShdw dist="71842" dir="2700000" algn="ctr" rotWithShape="0">
              <a:srgbClr val="808080">
                <a:alpha val="50000"/>
              </a:srgbClr>
            </a:outerShdw>
          </a:effectLst>
        </p:spPr>
        <p:txBody>
          <a:bodyPr/>
          <a:lstStyle/>
          <a:p>
            <a:endParaRPr lang="en-US"/>
          </a:p>
        </p:txBody>
      </p:sp>
      <p:sp>
        <p:nvSpPr>
          <p:cNvPr id="567336" name="AutoShape 40"/>
          <p:cNvSpPr>
            <a:spLocks noChangeArrowheads="1"/>
          </p:cNvSpPr>
          <p:nvPr/>
        </p:nvSpPr>
        <p:spPr bwMode="auto">
          <a:xfrm rot="3748217">
            <a:off x="4703763" y="1798637"/>
            <a:ext cx="323850" cy="1933575"/>
          </a:xfrm>
          <a:prstGeom prst="upDownArrow">
            <a:avLst>
              <a:gd name="adj1" fmla="val 50000"/>
              <a:gd name="adj2" fmla="val 119412"/>
            </a:avLst>
          </a:prstGeom>
          <a:gradFill rotWithShape="1">
            <a:gsLst>
              <a:gs pos="0">
                <a:srgbClr val="FFFFFF"/>
              </a:gs>
              <a:gs pos="100000">
                <a:srgbClr val="B563C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567339" name="Picture 43" descr="示例"/>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7651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12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7321"/>
                                        </p:tgtEl>
                                        <p:attrNameLst>
                                          <p:attrName>style.visibility</p:attrName>
                                        </p:attrNameLst>
                                      </p:cBhvr>
                                      <p:to>
                                        <p:strVal val="visible"/>
                                      </p:to>
                                    </p:set>
                                    <p:animEffect transition="in" filter="wipe(left)">
                                      <p:cBhvr>
                                        <p:cTn id="7" dur="500"/>
                                        <p:tgtEl>
                                          <p:spTgt spid="5673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20"/>
                                        </p:tgtEl>
                                        <p:attrNameLst>
                                          <p:attrName>style.visibility</p:attrName>
                                        </p:attrNameLst>
                                      </p:cBhvr>
                                      <p:to>
                                        <p:strVal val="visible"/>
                                      </p:to>
                                    </p:set>
                                    <p:animEffect transition="in" filter="wipe(left)">
                                      <p:cBhvr>
                                        <p:cTn id="11" dur="500"/>
                                        <p:tgtEl>
                                          <p:spTgt spid="5673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567339"/>
                                        </p:tgtEl>
                                        <p:attrNameLst>
                                          <p:attrName>style.visibility</p:attrName>
                                        </p:attrNameLst>
                                      </p:cBhvr>
                                      <p:to>
                                        <p:strVal val="visible"/>
                                      </p:to>
                                    </p:set>
                                    <p:anim calcmode="lin" valueType="num">
                                      <p:cBhvr additive="base">
                                        <p:cTn id="16" dur="500" fill="hold"/>
                                        <p:tgtEl>
                                          <p:spTgt spid="567339"/>
                                        </p:tgtEl>
                                        <p:attrNameLst>
                                          <p:attrName>ppt_x</p:attrName>
                                        </p:attrNameLst>
                                      </p:cBhvr>
                                      <p:tavLst>
                                        <p:tav tm="0">
                                          <p:val>
                                            <p:strVal val="1+#ppt_w/2"/>
                                          </p:val>
                                        </p:tav>
                                        <p:tav tm="100000">
                                          <p:val>
                                            <p:strVal val="#ppt_x"/>
                                          </p:val>
                                        </p:tav>
                                      </p:tavLst>
                                    </p:anim>
                                    <p:anim calcmode="lin" valueType="num">
                                      <p:cBhvr additive="base">
                                        <p:cTn id="17" dur="500" fill="hold"/>
                                        <p:tgtEl>
                                          <p:spTgt spid="567339"/>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67322"/>
                                        </p:tgtEl>
                                        <p:attrNameLst>
                                          <p:attrName>style.visibility</p:attrName>
                                        </p:attrNameLst>
                                      </p:cBhvr>
                                      <p:to>
                                        <p:strVal val="visible"/>
                                      </p:to>
                                    </p:set>
                                    <p:animEffect transition="in" filter="blinds(horizontal)">
                                      <p:cBhvr>
                                        <p:cTn id="21" dur="500"/>
                                        <p:tgtEl>
                                          <p:spTgt spid="567322"/>
                                        </p:tgtEl>
                                      </p:cBhvr>
                                    </p:animEffect>
                                  </p:childTnLst>
                                </p:cTn>
                              </p:par>
                            </p:childTnLst>
                          </p:cTn>
                        </p:par>
                        <p:par>
                          <p:cTn id="22" fill="hold" nodeType="afterGroup">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567329"/>
                                        </p:tgtEl>
                                        <p:attrNameLst>
                                          <p:attrName>style.visibility</p:attrName>
                                        </p:attrNameLst>
                                      </p:cBhvr>
                                      <p:to>
                                        <p:strVal val="visible"/>
                                      </p:to>
                                    </p:set>
                                    <p:animEffect transition="in" filter="checkerboard(across)">
                                      <p:cBhvr>
                                        <p:cTn id="25" dur="500"/>
                                        <p:tgtEl>
                                          <p:spTgt spid="567329"/>
                                        </p:tgtEl>
                                      </p:cBhvr>
                                    </p:animEffect>
                                  </p:childTnLst>
                                </p:cTn>
                              </p:par>
                            </p:childTnLst>
                          </p:cTn>
                        </p:par>
                        <p:par>
                          <p:cTn id="26" fill="hold" nodeType="afterGroup">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567336"/>
                                        </p:tgtEl>
                                        <p:attrNameLst>
                                          <p:attrName>style.visibility</p:attrName>
                                        </p:attrNameLst>
                                      </p:cBhvr>
                                      <p:to>
                                        <p:strVal val="visible"/>
                                      </p:to>
                                    </p:set>
                                    <p:animEffect transition="in" filter="wipe(down)">
                                      <p:cBhvr>
                                        <p:cTn id="29" dur="500"/>
                                        <p:tgtEl>
                                          <p:spTgt spid="567336"/>
                                        </p:tgtEl>
                                      </p:cBhvr>
                                    </p:animEffect>
                                  </p:childTnLst>
                                </p:cTn>
                              </p:par>
                            </p:childTnLst>
                          </p:cTn>
                        </p:par>
                        <p:par>
                          <p:cTn id="30" fill="hold" nodeType="afterGroup">
                            <p:stCondLst>
                              <p:cond delay="2000"/>
                            </p:stCondLst>
                            <p:childTnLst>
                              <p:par>
                                <p:cTn id="31" presetID="5" presetClass="entr" presetSubtype="10" fill="hold" nodeType="afterEffect">
                                  <p:stCondLst>
                                    <p:cond delay="0"/>
                                  </p:stCondLst>
                                  <p:childTnLst>
                                    <p:set>
                                      <p:cBhvr>
                                        <p:cTn id="32" dur="1" fill="hold">
                                          <p:stCondLst>
                                            <p:cond delay="0"/>
                                          </p:stCondLst>
                                        </p:cTn>
                                        <p:tgtEl>
                                          <p:spTgt spid="567326"/>
                                        </p:tgtEl>
                                        <p:attrNameLst>
                                          <p:attrName>style.visibility</p:attrName>
                                        </p:attrNameLst>
                                      </p:cBhvr>
                                      <p:to>
                                        <p:strVal val="visible"/>
                                      </p:to>
                                    </p:set>
                                    <p:animEffect transition="in" filter="checkerboard(across)">
                                      <p:cBhvr>
                                        <p:cTn id="33" dur="500"/>
                                        <p:tgtEl>
                                          <p:spTgt spid="567326"/>
                                        </p:tgtEl>
                                      </p:cBhvr>
                                    </p:animEffect>
                                  </p:childTnLst>
                                </p:cTn>
                              </p:par>
                            </p:childTnLst>
                          </p:cTn>
                        </p:par>
                        <p:par>
                          <p:cTn id="34" fill="hold" nodeType="afterGroup">
                            <p:stCondLst>
                              <p:cond delay="2500"/>
                            </p:stCondLst>
                            <p:childTnLst>
                              <p:par>
                                <p:cTn id="35" presetID="5" presetClass="entr" presetSubtype="10" fill="hold" grpId="0" nodeType="afterEffect">
                                  <p:stCondLst>
                                    <p:cond delay="0"/>
                                  </p:stCondLst>
                                  <p:childTnLst>
                                    <p:set>
                                      <p:cBhvr>
                                        <p:cTn id="36" dur="1" fill="hold">
                                          <p:stCondLst>
                                            <p:cond delay="0"/>
                                          </p:stCondLst>
                                        </p:cTn>
                                        <p:tgtEl>
                                          <p:spTgt spid="567330"/>
                                        </p:tgtEl>
                                        <p:attrNameLst>
                                          <p:attrName>style.visibility</p:attrName>
                                        </p:attrNameLst>
                                      </p:cBhvr>
                                      <p:to>
                                        <p:strVal val="visible"/>
                                      </p:to>
                                    </p:set>
                                    <p:animEffect transition="in" filter="checkerboard(across)">
                                      <p:cBhvr>
                                        <p:cTn id="37" dur="500"/>
                                        <p:tgtEl>
                                          <p:spTgt spid="567330"/>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567335"/>
                                        </p:tgtEl>
                                        <p:attrNameLst>
                                          <p:attrName>style.visibility</p:attrName>
                                        </p:attrNameLst>
                                      </p:cBhvr>
                                      <p:to>
                                        <p:strVal val="visible"/>
                                      </p:to>
                                    </p:set>
                                    <p:animEffect transition="in" filter="wipe(up)">
                                      <p:cBhvr>
                                        <p:cTn id="41" dur="500"/>
                                        <p:tgtEl>
                                          <p:spTgt spid="567335"/>
                                        </p:tgtEl>
                                      </p:cBhvr>
                                    </p:animEffect>
                                  </p:childTnLst>
                                </p:cTn>
                              </p:par>
                            </p:childTnLst>
                          </p:cTn>
                        </p:par>
                        <p:par>
                          <p:cTn id="42" fill="hold" nodeType="afterGroup">
                            <p:stCondLst>
                              <p:cond delay="3500"/>
                            </p:stCondLst>
                            <p:childTnLst>
                              <p:par>
                                <p:cTn id="43" presetID="5" presetClass="entr" presetSubtype="10" fill="hold" nodeType="afterEffect">
                                  <p:stCondLst>
                                    <p:cond delay="0"/>
                                  </p:stCondLst>
                                  <p:childTnLst>
                                    <p:set>
                                      <p:cBhvr>
                                        <p:cTn id="44" dur="1" fill="hold">
                                          <p:stCondLst>
                                            <p:cond delay="0"/>
                                          </p:stCondLst>
                                        </p:cTn>
                                        <p:tgtEl>
                                          <p:spTgt spid="567327"/>
                                        </p:tgtEl>
                                        <p:attrNameLst>
                                          <p:attrName>style.visibility</p:attrName>
                                        </p:attrNameLst>
                                      </p:cBhvr>
                                      <p:to>
                                        <p:strVal val="visible"/>
                                      </p:to>
                                    </p:set>
                                    <p:animEffect transition="in" filter="checkerboard(across)">
                                      <p:cBhvr>
                                        <p:cTn id="45" dur="500"/>
                                        <p:tgtEl>
                                          <p:spTgt spid="567327"/>
                                        </p:tgtEl>
                                      </p:cBhvr>
                                    </p:animEffect>
                                  </p:childTnLst>
                                </p:cTn>
                              </p:par>
                            </p:childTnLst>
                          </p:cTn>
                        </p:par>
                        <p:par>
                          <p:cTn id="46" fill="hold" nodeType="afterGroup">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567333"/>
                                        </p:tgtEl>
                                        <p:attrNameLst>
                                          <p:attrName>style.visibility</p:attrName>
                                        </p:attrNameLst>
                                      </p:cBhvr>
                                      <p:to>
                                        <p:strVal val="visible"/>
                                      </p:to>
                                    </p:set>
                                    <p:animEffect transition="in" filter="wipe(left)">
                                      <p:cBhvr>
                                        <p:cTn id="49" dur="500"/>
                                        <p:tgtEl>
                                          <p:spTgt spid="56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0" grpId="0" animBg="1"/>
      <p:bldP spid="567321" grpId="0" animBg="1"/>
      <p:bldP spid="567322" grpId="0" animBg="1"/>
      <p:bldP spid="567329" grpId="0" animBg="1"/>
      <p:bldP spid="567330" grpId="0" animBg="1"/>
      <p:bldP spid="567333" grpId="0" animBg="1"/>
      <p:bldP spid="567335" grpId="0" animBg="1"/>
      <p:bldP spid="5673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sp>
        <p:nvSpPr>
          <p:cNvPr id="569347" name="Rectangle 3"/>
          <p:cNvSpPr>
            <a:spLocks noGrp="1" noChangeArrowheads="1"/>
          </p:cNvSpPr>
          <p:nvPr>
            <p:ph type="body" idx="1"/>
          </p:nvPr>
        </p:nvSpPr>
        <p:spPr>
          <a:xfrm>
            <a:off x="900113" y="3500438"/>
            <a:ext cx="7826375" cy="2259012"/>
          </a:xfrm>
        </p:spPr>
        <p:txBody>
          <a:bodyPr/>
          <a:lstStyle/>
          <a:p>
            <a:pPr eaLnBrk="1" hangingPunct="1"/>
            <a:r>
              <a:rPr lang="zh-CN" altLang="en-US" smtClean="0"/>
              <a:t>链接到其他页面</a:t>
            </a:r>
          </a:p>
          <a:p>
            <a:pPr lvl="1" eaLnBrk="1" hangingPunct="1"/>
            <a:r>
              <a:rPr lang="zh-CN" altLang="en-US" smtClean="0"/>
              <a:t>相对路径</a:t>
            </a:r>
          </a:p>
          <a:p>
            <a:pPr lvl="1" eaLnBrk="1" hangingPunct="1">
              <a:buFontTx/>
              <a:buNone/>
            </a:pPr>
            <a:r>
              <a:rPr lang="zh-CN" altLang="en-US" smtClean="0"/>
              <a:t>	指定相对于当前文件的文件位置</a:t>
            </a:r>
          </a:p>
          <a:p>
            <a:pPr lvl="1" eaLnBrk="1" hangingPunct="1"/>
            <a:r>
              <a:rPr lang="zh-CN" altLang="en-US" smtClean="0"/>
              <a:t>绝对路径</a:t>
            </a:r>
          </a:p>
          <a:p>
            <a:pPr lvl="1" eaLnBrk="1" hangingPunct="1">
              <a:buFontTx/>
              <a:buNone/>
            </a:pPr>
            <a:r>
              <a:rPr lang="zh-CN" altLang="en-US" smtClean="0"/>
              <a:t>	指定从根目录到文件的完整路径</a:t>
            </a:r>
          </a:p>
        </p:txBody>
      </p:sp>
      <p:sp>
        <p:nvSpPr>
          <p:cNvPr id="569383" name="Rectangle 39"/>
          <p:cNvSpPr>
            <a:spLocks noChangeArrowheads="1"/>
          </p:cNvSpPr>
          <p:nvPr/>
        </p:nvSpPr>
        <p:spPr bwMode="auto">
          <a:xfrm>
            <a:off x="1331913" y="1125538"/>
            <a:ext cx="7343775"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3"/>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4"/>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b="0"/>
              <a:t>    </a:t>
            </a:r>
            <a:r>
              <a:rPr lang="zh-CN" altLang="en-US"/>
              <a:t>在同一个文件夹下有两个</a:t>
            </a:r>
            <a:r>
              <a:rPr lang="en-US" altLang="zh-CN"/>
              <a:t>html</a:t>
            </a:r>
            <a:r>
              <a:rPr lang="zh-CN" altLang="en-US"/>
              <a:t>文件，从一个文件超链接到另一个文件的路径有几种方式？</a:t>
            </a:r>
          </a:p>
        </p:txBody>
      </p:sp>
      <p:sp>
        <p:nvSpPr>
          <p:cNvPr id="569384" name="AutoShape 40"/>
          <p:cNvSpPr>
            <a:spLocks noChangeArrowheads="1"/>
          </p:cNvSpPr>
          <p:nvPr/>
        </p:nvSpPr>
        <p:spPr bwMode="gray">
          <a:xfrm>
            <a:off x="1763713" y="2205038"/>
            <a:ext cx="6840537" cy="863600"/>
          </a:xfrm>
          <a:prstGeom prst="roundRect">
            <a:avLst>
              <a:gd name="adj" fmla="val 16667"/>
            </a:avLst>
          </a:prstGeom>
          <a:gradFill rotWithShape="1">
            <a:gsLst>
              <a:gs pos="0">
                <a:srgbClr val="CC99FF"/>
              </a:gs>
              <a:gs pos="100000">
                <a:srgbClr val="FFFFFF"/>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000">
                <a:cs typeface="Courier New" panose="02070309020205020404" pitchFamily="49" charset="0"/>
              </a:rPr>
              <a:t>两种方式：相对路径和绝对路径</a:t>
            </a:r>
          </a:p>
        </p:txBody>
      </p:sp>
      <p:pic>
        <p:nvPicPr>
          <p:cNvPr id="569388" name="Picture 44" descr="提问"/>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981075"/>
            <a:ext cx="100806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369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569388"/>
                                        </p:tgtEl>
                                        <p:attrNameLst>
                                          <p:attrName>style.visibility</p:attrName>
                                        </p:attrNameLst>
                                      </p:cBhvr>
                                      <p:to>
                                        <p:strVal val="visible"/>
                                      </p:to>
                                    </p:set>
                                    <p:anim calcmode="lin" valueType="num">
                                      <p:cBhvr additive="base">
                                        <p:cTn id="7" dur="500" fill="hold"/>
                                        <p:tgtEl>
                                          <p:spTgt spid="569388"/>
                                        </p:tgtEl>
                                        <p:attrNameLst>
                                          <p:attrName>ppt_x</p:attrName>
                                        </p:attrNameLst>
                                      </p:cBhvr>
                                      <p:tavLst>
                                        <p:tav tm="0">
                                          <p:val>
                                            <p:strVal val="1+#ppt_w/2"/>
                                          </p:val>
                                        </p:tav>
                                        <p:tav tm="100000">
                                          <p:val>
                                            <p:strVal val="#ppt_x"/>
                                          </p:val>
                                        </p:tav>
                                      </p:tavLst>
                                    </p:anim>
                                    <p:anim calcmode="lin" valueType="num">
                                      <p:cBhvr additive="base">
                                        <p:cTn id="8" dur="500" fill="hold"/>
                                        <p:tgtEl>
                                          <p:spTgt spid="56938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69383"/>
                                        </p:tgtEl>
                                        <p:attrNameLst>
                                          <p:attrName>style.visibility</p:attrName>
                                        </p:attrNameLst>
                                      </p:cBhvr>
                                      <p:to>
                                        <p:strVal val="visible"/>
                                      </p:to>
                                    </p:set>
                                    <p:anim calcmode="lin" valueType="num">
                                      <p:cBhvr additive="base">
                                        <p:cTn id="12" dur="500" fill="hold"/>
                                        <p:tgtEl>
                                          <p:spTgt spid="569383"/>
                                        </p:tgtEl>
                                        <p:attrNameLst>
                                          <p:attrName>ppt_x</p:attrName>
                                        </p:attrNameLst>
                                      </p:cBhvr>
                                      <p:tavLst>
                                        <p:tav tm="0">
                                          <p:val>
                                            <p:strVal val="0-#ppt_w/2"/>
                                          </p:val>
                                        </p:tav>
                                        <p:tav tm="100000">
                                          <p:val>
                                            <p:strVal val="#ppt_x"/>
                                          </p:val>
                                        </p:tav>
                                      </p:tavLst>
                                    </p:anim>
                                    <p:anim calcmode="lin" valueType="num">
                                      <p:cBhvr additive="base">
                                        <p:cTn id="13" dur="500" fill="hold"/>
                                        <p:tgtEl>
                                          <p:spTgt spid="56938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69384"/>
                                        </p:tgtEl>
                                        <p:attrNameLst>
                                          <p:attrName>style.visibility</p:attrName>
                                        </p:attrNameLst>
                                      </p:cBhvr>
                                      <p:to>
                                        <p:strVal val="visible"/>
                                      </p:to>
                                    </p:set>
                                    <p:animEffect transition="in" filter="wipe(left)">
                                      <p:cBhvr>
                                        <p:cTn id="18" dur="500"/>
                                        <p:tgtEl>
                                          <p:spTgt spid="5693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69347">
                                            <p:txEl>
                                              <p:pRg st="0" end="0"/>
                                            </p:txEl>
                                          </p:spTgt>
                                        </p:tgtEl>
                                        <p:attrNameLst>
                                          <p:attrName>style.visibility</p:attrName>
                                        </p:attrNameLst>
                                      </p:cBhvr>
                                      <p:to>
                                        <p:strVal val="visible"/>
                                      </p:to>
                                    </p:set>
                                    <p:animEffect transition="in" filter="wipe(left)">
                                      <p:cBhvr>
                                        <p:cTn id="23" dur="500"/>
                                        <p:tgtEl>
                                          <p:spTgt spid="569347">
                                            <p:txEl>
                                              <p:pRg st="0" end="0"/>
                                            </p:txEl>
                                          </p:spTgt>
                                        </p:tgtEl>
                                      </p:cBhvr>
                                    </p:animEffect>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569347">
                                            <p:txEl>
                                              <p:pRg st="1" end="1"/>
                                            </p:txEl>
                                          </p:spTgt>
                                        </p:tgtEl>
                                        <p:attrNameLst>
                                          <p:attrName>style.visibility</p:attrName>
                                        </p:attrNameLst>
                                      </p:cBhvr>
                                      <p:to>
                                        <p:strVal val="visible"/>
                                      </p:to>
                                    </p:set>
                                    <p:animEffect transition="in" filter="wipe(left)">
                                      <p:cBhvr>
                                        <p:cTn id="27" dur="500"/>
                                        <p:tgtEl>
                                          <p:spTgt spid="569347">
                                            <p:txEl>
                                              <p:pRg st="1" end="1"/>
                                            </p:txEl>
                                          </p:spTgt>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569347">
                                            <p:txEl>
                                              <p:pRg st="2" end="2"/>
                                            </p:txEl>
                                          </p:spTgt>
                                        </p:tgtEl>
                                        <p:attrNameLst>
                                          <p:attrName>style.visibility</p:attrName>
                                        </p:attrNameLst>
                                      </p:cBhvr>
                                      <p:to>
                                        <p:strVal val="visible"/>
                                      </p:to>
                                    </p:set>
                                    <p:animEffect transition="in" filter="wipe(left)">
                                      <p:cBhvr>
                                        <p:cTn id="31" dur="500"/>
                                        <p:tgtEl>
                                          <p:spTgt spid="569347">
                                            <p:txEl>
                                              <p:pRg st="2" end="2"/>
                                            </p:txEl>
                                          </p:spTgt>
                                        </p:tgtEl>
                                      </p:cBhvr>
                                    </p:animEffect>
                                  </p:childTnLst>
                                </p:cTn>
                              </p:par>
                            </p:childTnLst>
                          </p:cTn>
                        </p:par>
                        <p:par>
                          <p:cTn id="32" fill="hold" nodeType="afterGroup">
                            <p:stCondLst>
                              <p:cond delay="1500"/>
                            </p:stCondLst>
                            <p:childTnLst>
                              <p:par>
                                <p:cTn id="33" presetID="22" presetClass="entr" presetSubtype="8" fill="hold" nodeType="afterEffect">
                                  <p:stCondLst>
                                    <p:cond delay="0"/>
                                  </p:stCondLst>
                                  <p:childTnLst>
                                    <p:set>
                                      <p:cBhvr>
                                        <p:cTn id="34" dur="1" fill="hold">
                                          <p:stCondLst>
                                            <p:cond delay="0"/>
                                          </p:stCondLst>
                                        </p:cTn>
                                        <p:tgtEl>
                                          <p:spTgt spid="569347">
                                            <p:txEl>
                                              <p:pRg st="3" end="3"/>
                                            </p:txEl>
                                          </p:spTgt>
                                        </p:tgtEl>
                                        <p:attrNameLst>
                                          <p:attrName>style.visibility</p:attrName>
                                        </p:attrNameLst>
                                      </p:cBhvr>
                                      <p:to>
                                        <p:strVal val="visible"/>
                                      </p:to>
                                    </p:set>
                                    <p:animEffect transition="in" filter="wipe(left)">
                                      <p:cBhvr>
                                        <p:cTn id="35" dur="500"/>
                                        <p:tgtEl>
                                          <p:spTgt spid="569347">
                                            <p:txEl>
                                              <p:pRg st="3" end="3"/>
                                            </p:txEl>
                                          </p:spTgt>
                                        </p:tgtEl>
                                      </p:cBhvr>
                                    </p:animEffect>
                                  </p:childTnLst>
                                </p:cTn>
                              </p:par>
                            </p:childTnLst>
                          </p:cTn>
                        </p:par>
                        <p:par>
                          <p:cTn id="36" fill="hold" nodeType="afterGroup">
                            <p:stCondLst>
                              <p:cond delay="2000"/>
                            </p:stCondLst>
                            <p:childTnLst>
                              <p:par>
                                <p:cTn id="37" presetID="22" presetClass="entr" presetSubtype="8" fill="hold" nodeType="afterEffect">
                                  <p:stCondLst>
                                    <p:cond delay="0"/>
                                  </p:stCondLst>
                                  <p:childTnLst>
                                    <p:set>
                                      <p:cBhvr>
                                        <p:cTn id="38" dur="1" fill="hold">
                                          <p:stCondLst>
                                            <p:cond delay="0"/>
                                          </p:stCondLst>
                                        </p:cTn>
                                        <p:tgtEl>
                                          <p:spTgt spid="569347">
                                            <p:txEl>
                                              <p:pRg st="4" end="4"/>
                                            </p:txEl>
                                          </p:spTgt>
                                        </p:tgtEl>
                                        <p:attrNameLst>
                                          <p:attrName>style.visibility</p:attrName>
                                        </p:attrNameLst>
                                      </p:cBhvr>
                                      <p:to>
                                        <p:strVal val="visible"/>
                                      </p:to>
                                    </p:set>
                                    <p:animEffect transition="in" filter="wipe(left)">
                                      <p:cBhvr>
                                        <p:cTn id="39" dur="500"/>
                                        <p:tgtEl>
                                          <p:spTgt spid="569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83" grpId="0"/>
      <p:bldP spid="5693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sp>
        <p:nvSpPr>
          <p:cNvPr id="587779" name="AutoShape 3"/>
          <p:cNvSpPr>
            <a:spLocks noChangeArrowheads="1"/>
          </p:cNvSpPr>
          <p:nvPr/>
        </p:nvSpPr>
        <p:spPr bwMode="auto">
          <a:xfrm>
            <a:off x="611188" y="4005263"/>
            <a:ext cx="7921625" cy="1008062"/>
          </a:xfrm>
          <a:prstGeom prst="roundRect">
            <a:avLst>
              <a:gd name="adj" fmla="val 16667"/>
            </a:avLst>
          </a:prstGeom>
          <a:gradFill rotWithShape="1">
            <a:gsLst>
              <a:gs pos="0">
                <a:srgbClr val="CC99FF"/>
              </a:gs>
              <a:gs pos="100000">
                <a:srgbClr val="FFFFFF"/>
              </a:gs>
            </a:gsLst>
            <a:lin ang="5400000" scaled="1"/>
          </a:gradFill>
          <a:ln w="9525" algn="ctr">
            <a:solidFill>
              <a:srgbClr val="800080"/>
            </a:solidFill>
            <a:round/>
            <a:headEnd/>
            <a:tailEnd/>
          </a:ln>
          <a:effectLst>
            <a:prstShdw prst="shdw17" dist="63500" dir="2212194">
              <a:schemeClr val="bg2">
                <a:alpha val="50000"/>
              </a:schemeClr>
            </a:prst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a:cs typeface="Courier New" panose="02070309020205020404" pitchFamily="49" charset="0"/>
              </a:rPr>
              <a:t>要链接到同一目录 </a:t>
            </a:r>
            <a:r>
              <a:rPr lang="en-US" altLang="en-US" sz="2000">
                <a:cs typeface="Courier New" panose="02070309020205020404" pitchFamily="49" charset="0"/>
              </a:rPr>
              <a:t>(C</a:t>
            </a:r>
            <a:r>
              <a:rPr lang="en-US" altLang="zh-CN" sz="2000">
                <a:cs typeface="Courier New" panose="02070309020205020404" pitchFamily="49" charset="0"/>
              </a:rPr>
              <a:t>:\HTML) </a:t>
            </a:r>
            <a:r>
              <a:rPr lang="zh-CN" altLang="en-US" sz="2000">
                <a:cs typeface="Courier New" panose="02070309020205020404" pitchFamily="49" charset="0"/>
              </a:rPr>
              <a:t>下的页面，可编写 </a:t>
            </a:r>
            <a:r>
              <a:rPr lang="en-US" altLang="en-US" sz="2000">
                <a:cs typeface="Courier New" panose="02070309020205020404" pitchFamily="49" charset="0"/>
              </a:rPr>
              <a:t>&lt;A HREF = </a:t>
            </a:r>
            <a:r>
              <a:rPr lang="en-US" altLang="zh-CN" sz="2000">
                <a:cs typeface="Courier New" panose="02070309020205020404" pitchFamily="49" charset="0"/>
              </a:rPr>
              <a:t> </a:t>
            </a:r>
          </a:p>
          <a:p>
            <a:pPr eaLnBrk="1" hangingPunct="1">
              <a:spcBef>
                <a:spcPct val="0"/>
              </a:spcBef>
              <a:buFontTx/>
              <a:buNone/>
            </a:pPr>
            <a:r>
              <a:rPr lang="en-US" altLang="zh-CN" sz="2000">
                <a:cs typeface="Courier New" panose="02070309020205020404" pitchFamily="49" charset="0"/>
              </a:rPr>
              <a:t>  "Doc1.html"</a:t>
            </a:r>
            <a:r>
              <a:rPr lang="en-US" altLang="en-US" sz="2000">
                <a:cs typeface="Courier New" panose="02070309020205020404" pitchFamily="49" charset="0"/>
              </a:rPr>
              <a:t>&gt; </a:t>
            </a:r>
            <a:r>
              <a:rPr lang="zh-CN" altLang="en-US" sz="2000">
                <a:cs typeface="Courier New" panose="02070309020205020404" pitchFamily="49" charset="0"/>
              </a:rPr>
              <a:t>或</a:t>
            </a:r>
            <a:r>
              <a:rPr lang="en-US" altLang="en-US" sz="2000">
                <a:cs typeface="Courier New" panose="02070309020205020404" pitchFamily="49" charset="0"/>
              </a:rPr>
              <a:t> </a:t>
            </a:r>
            <a:r>
              <a:rPr lang="zh-CN" altLang="en-US" sz="2000">
                <a:cs typeface="Courier New" panose="02070309020205020404" pitchFamily="49" charset="0"/>
              </a:rPr>
              <a:t> </a:t>
            </a:r>
            <a:r>
              <a:rPr lang="en-US" altLang="en-US" sz="2000">
                <a:cs typeface="Courier New" panose="02070309020205020404" pitchFamily="49" charset="0"/>
              </a:rPr>
              <a:t>&lt;A HREF = </a:t>
            </a:r>
            <a:r>
              <a:rPr lang="en-US" altLang="zh-CN" sz="2000">
                <a:cs typeface="Courier New" panose="02070309020205020404" pitchFamily="49" charset="0"/>
              </a:rPr>
              <a:t>"</a:t>
            </a:r>
            <a:r>
              <a:rPr lang="en-US" altLang="en-US" sz="2000">
                <a:cs typeface="Courier New" panose="02070309020205020404" pitchFamily="49" charset="0"/>
              </a:rPr>
              <a:t>C</a:t>
            </a:r>
            <a:r>
              <a:rPr lang="en-US" altLang="zh-CN" sz="2000">
                <a:cs typeface="Courier New" panose="02070309020205020404" pitchFamily="49" charset="0"/>
              </a:rPr>
              <a:t>:\HTML\Doc2.html"</a:t>
            </a:r>
            <a:r>
              <a:rPr lang="en-US" altLang="en-US" sz="2000">
                <a:cs typeface="Courier New" panose="02070309020205020404" pitchFamily="49" charset="0"/>
              </a:rPr>
              <a:t>&gt;</a:t>
            </a:r>
            <a:r>
              <a:rPr lang="en-US" altLang="zh-CN" sz="2000">
                <a:cs typeface="Courier New" panose="02070309020205020404" pitchFamily="49" charset="0"/>
              </a:rPr>
              <a:t> </a:t>
            </a:r>
          </a:p>
        </p:txBody>
      </p:sp>
      <p:sp>
        <p:nvSpPr>
          <p:cNvPr id="587781" name="Rectangle 5"/>
          <p:cNvSpPr>
            <a:spLocks noChangeArrowheads="1"/>
          </p:cNvSpPr>
          <p:nvPr/>
        </p:nvSpPr>
        <p:spPr bwMode="auto">
          <a:xfrm>
            <a:off x="1195388" y="4513263"/>
            <a:ext cx="1524000" cy="30480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87782" name="Rectangle 6"/>
          <p:cNvSpPr>
            <a:spLocks noChangeArrowheads="1"/>
          </p:cNvSpPr>
          <p:nvPr/>
        </p:nvSpPr>
        <p:spPr bwMode="auto">
          <a:xfrm>
            <a:off x="4724400" y="4467225"/>
            <a:ext cx="2322513" cy="3619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p>
        </p:txBody>
      </p:sp>
      <p:sp>
        <p:nvSpPr>
          <p:cNvPr id="587784" name="Line 8"/>
          <p:cNvSpPr>
            <a:spLocks noChangeShapeType="1"/>
          </p:cNvSpPr>
          <p:nvPr/>
        </p:nvSpPr>
        <p:spPr bwMode="auto">
          <a:xfrm flipH="1" flipV="1">
            <a:off x="5661025" y="4826000"/>
            <a:ext cx="863600" cy="8651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87785" name="AutoShape 9"/>
          <p:cNvSpPr>
            <a:spLocks noChangeArrowheads="1"/>
          </p:cNvSpPr>
          <p:nvPr/>
        </p:nvSpPr>
        <p:spPr bwMode="gray">
          <a:xfrm>
            <a:off x="1123950" y="5665788"/>
            <a:ext cx="3167063" cy="47625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800"/>
              <a:t>相对路径名</a:t>
            </a:r>
          </a:p>
        </p:txBody>
      </p:sp>
      <p:sp>
        <p:nvSpPr>
          <p:cNvPr id="587786" name="Line 10"/>
          <p:cNvSpPr>
            <a:spLocks noChangeShapeType="1"/>
          </p:cNvSpPr>
          <p:nvPr/>
        </p:nvSpPr>
        <p:spPr bwMode="auto">
          <a:xfrm flipH="1" flipV="1">
            <a:off x="1916113" y="4800600"/>
            <a:ext cx="720725" cy="8651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pic>
        <p:nvPicPr>
          <p:cNvPr id="46089" name="Picture 11" descr="Snap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196975"/>
            <a:ext cx="19526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Picture 12" descr="Snap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775" y="765175"/>
            <a:ext cx="12874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3" descr="Snap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775" y="2349500"/>
            <a:ext cx="12446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AutoShape 14"/>
          <p:cNvSpPr>
            <a:spLocks/>
          </p:cNvSpPr>
          <p:nvPr/>
        </p:nvSpPr>
        <p:spPr bwMode="auto">
          <a:xfrm>
            <a:off x="3757613" y="1412875"/>
            <a:ext cx="576262" cy="1727200"/>
          </a:xfrm>
          <a:prstGeom prst="leftBrace">
            <a:avLst>
              <a:gd name="adj1" fmla="val 24977"/>
              <a:gd name="adj2" fmla="val 50046"/>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endParaRPr lang="en-US" altLang="en-US">
              <a:solidFill>
                <a:srgbClr val="FF0000"/>
              </a:solidFill>
            </a:endParaRPr>
          </a:p>
        </p:txBody>
      </p:sp>
      <p:sp>
        <p:nvSpPr>
          <p:cNvPr id="587783" name="AutoShape 7"/>
          <p:cNvSpPr>
            <a:spLocks noChangeArrowheads="1"/>
          </p:cNvSpPr>
          <p:nvPr/>
        </p:nvSpPr>
        <p:spPr bwMode="gray">
          <a:xfrm>
            <a:off x="5156200" y="5691188"/>
            <a:ext cx="2879725" cy="47625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lvl1pPr marL="342900" indent="-342900">
              <a:spcBef>
                <a:spcPct val="20000"/>
              </a:spcBef>
              <a:buChar char="•"/>
              <a:defRPr sz="2800" b="1">
                <a:solidFill>
                  <a:schemeClr val="tx1"/>
                </a:solidFill>
                <a:latin typeface="Arial" panose="020B0604020202020204" pitchFamily="34" charset="0"/>
                <a:ea typeface="黑体" panose="02010609060101010101" pitchFamily="49" charset="-122"/>
              </a:defRPr>
            </a:lvl1pPr>
            <a:lvl2pPr>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lvl="1" algn="ctr">
              <a:spcBef>
                <a:spcPct val="0"/>
              </a:spcBef>
              <a:buFontTx/>
              <a:buNone/>
            </a:pPr>
            <a:r>
              <a:rPr lang="zh-CN" altLang="en-US" sz="1800"/>
              <a:t>绝对路径名</a:t>
            </a:r>
          </a:p>
        </p:txBody>
      </p:sp>
      <p:sp>
        <p:nvSpPr>
          <p:cNvPr id="587791" name="AutoShape 15"/>
          <p:cNvSpPr>
            <a:spLocks noChangeArrowheads="1"/>
          </p:cNvSpPr>
          <p:nvPr/>
        </p:nvSpPr>
        <p:spPr bwMode="auto">
          <a:xfrm rot="268700">
            <a:off x="5813425" y="1430338"/>
            <a:ext cx="1062038" cy="1584325"/>
          </a:xfrm>
          <a:prstGeom prst="curvedLeftArrow">
            <a:avLst>
              <a:gd name="adj1" fmla="val 29836"/>
              <a:gd name="adj2" fmla="val 59671"/>
              <a:gd name="adj3" fmla="val 33333"/>
            </a:avLst>
          </a:prstGeom>
          <a:gradFill rotWithShape="1">
            <a:gsLst>
              <a:gs pos="0">
                <a:srgbClr val="B563CF"/>
              </a:gs>
              <a:gs pos="100000">
                <a:srgbClr val="FFFFF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Tree>
    <p:extLst>
      <p:ext uri="{BB962C8B-B14F-4D97-AF65-F5344CB8AC3E}">
        <p14:creationId xmlns:p14="http://schemas.microsoft.com/office/powerpoint/2010/main" val="193440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repeatCount="3000" fill="hold" grpId="0" nodeType="afterEffect">
                                  <p:stCondLst>
                                    <p:cond delay="0"/>
                                  </p:stCondLst>
                                  <p:childTnLst>
                                    <p:set>
                                      <p:cBhvr>
                                        <p:cTn id="6" dur="1" fill="hold">
                                          <p:stCondLst>
                                            <p:cond delay="0"/>
                                          </p:stCondLst>
                                        </p:cTn>
                                        <p:tgtEl>
                                          <p:spTgt spid="587791"/>
                                        </p:tgtEl>
                                        <p:attrNameLst>
                                          <p:attrName>style.visibility</p:attrName>
                                        </p:attrNameLst>
                                      </p:cBhvr>
                                      <p:to>
                                        <p:strVal val="visible"/>
                                      </p:to>
                                    </p:set>
                                    <p:animEffect transition="in" filter="wipe(left)">
                                      <p:cBhvr>
                                        <p:cTn id="7" dur="1000"/>
                                        <p:tgtEl>
                                          <p:spTgt spid="587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7779"/>
                                        </p:tgtEl>
                                        <p:attrNameLst>
                                          <p:attrName>style.visibility</p:attrName>
                                        </p:attrNameLst>
                                      </p:cBhvr>
                                      <p:to>
                                        <p:strVal val="visible"/>
                                      </p:to>
                                    </p:set>
                                    <p:animEffect transition="in" filter="wipe(left)">
                                      <p:cBhvr>
                                        <p:cTn id="12" dur="500"/>
                                        <p:tgtEl>
                                          <p:spTgt spid="587779"/>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587781"/>
                                        </p:tgtEl>
                                        <p:attrNameLst>
                                          <p:attrName>style.visibility</p:attrName>
                                        </p:attrNameLst>
                                      </p:cBhvr>
                                      <p:to>
                                        <p:strVal val="visible"/>
                                      </p:to>
                                    </p:set>
                                    <p:animEffect transition="in" filter="checkerboard(across)">
                                      <p:cBhvr>
                                        <p:cTn id="16" dur="500"/>
                                        <p:tgtEl>
                                          <p:spTgt spid="58778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87785"/>
                                        </p:tgtEl>
                                        <p:attrNameLst>
                                          <p:attrName>style.visibility</p:attrName>
                                        </p:attrNameLst>
                                      </p:cBhvr>
                                      <p:to>
                                        <p:strVal val="visible"/>
                                      </p:to>
                                    </p:set>
                                    <p:animEffect transition="in" filter="wipe(left)">
                                      <p:cBhvr>
                                        <p:cTn id="20" dur="500"/>
                                        <p:tgtEl>
                                          <p:spTgt spid="587785"/>
                                        </p:tgtEl>
                                      </p:cBhvr>
                                    </p:animEffect>
                                  </p:childTnLst>
                                </p:cTn>
                              </p:par>
                            </p:childTnLst>
                          </p:cTn>
                        </p:par>
                        <p:par>
                          <p:cTn id="21" fill="hold" nodeType="afterGroup">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587786"/>
                                        </p:tgtEl>
                                        <p:attrNameLst>
                                          <p:attrName>style.visibility</p:attrName>
                                        </p:attrNameLst>
                                      </p:cBhvr>
                                      <p:to>
                                        <p:strVal val="visible"/>
                                      </p:to>
                                    </p:set>
                                    <p:animEffect transition="in" filter="wipe(down)">
                                      <p:cBhvr>
                                        <p:cTn id="24" dur="500"/>
                                        <p:tgtEl>
                                          <p:spTgt spid="587786"/>
                                        </p:tgtEl>
                                      </p:cBhvr>
                                    </p:animEffect>
                                  </p:childTnLst>
                                </p:cTn>
                              </p:par>
                            </p:childTnLst>
                          </p:cTn>
                        </p:par>
                        <p:par>
                          <p:cTn id="25" fill="hold" nodeType="afterGroup">
                            <p:stCondLst>
                              <p:cond delay="2000"/>
                            </p:stCondLst>
                            <p:childTnLst>
                              <p:par>
                                <p:cTn id="26" presetID="5" presetClass="entr" presetSubtype="10" fill="hold" grpId="0" nodeType="afterEffect">
                                  <p:stCondLst>
                                    <p:cond delay="0"/>
                                  </p:stCondLst>
                                  <p:childTnLst>
                                    <p:set>
                                      <p:cBhvr>
                                        <p:cTn id="27" dur="1" fill="hold">
                                          <p:stCondLst>
                                            <p:cond delay="0"/>
                                          </p:stCondLst>
                                        </p:cTn>
                                        <p:tgtEl>
                                          <p:spTgt spid="587782"/>
                                        </p:tgtEl>
                                        <p:attrNameLst>
                                          <p:attrName>style.visibility</p:attrName>
                                        </p:attrNameLst>
                                      </p:cBhvr>
                                      <p:to>
                                        <p:strVal val="visible"/>
                                      </p:to>
                                    </p:set>
                                    <p:animEffect transition="in" filter="checkerboard(across)">
                                      <p:cBhvr>
                                        <p:cTn id="28" dur="500"/>
                                        <p:tgtEl>
                                          <p:spTgt spid="587782"/>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87783"/>
                                        </p:tgtEl>
                                        <p:attrNameLst>
                                          <p:attrName>style.visibility</p:attrName>
                                        </p:attrNameLst>
                                      </p:cBhvr>
                                      <p:to>
                                        <p:strVal val="visible"/>
                                      </p:to>
                                    </p:set>
                                    <p:animEffect transition="in" filter="wipe(left)">
                                      <p:cBhvr>
                                        <p:cTn id="32" dur="500"/>
                                        <p:tgtEl>
                                          <p:spTgt spid="58778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87784"/>
                                        </p:tgtEl>
                                        <p:attrNameLst>
                                          <p:attrName>style.visibility</p:attrName>
                                        </p:attrNameLst>
                                      </p:cBhvr>
                                      <p:to>
                                        <p:strVal val="visible"/>
                                      </p:to>
                                    </p:set>
                                    <p:animEffect transition="in" filter="wipe(down)">
                                      <p:cBhvr>
                                        <p:cTn id="35" dur="500"/>
                                        <p:tgtEl>
                                          <p:spTgt spid="587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animBg="1"/>
      <p:bldP spid="587781" grpId="0" animBg="1"/>
      <p:bldP spid="587782" grpId="0" animBg="1"/>
      <p:bldP spid="587784" grpId="0" animBg="1"/>
      <p:bldP spid="587785" grpId="0" animBg="1"/>
      <p:bldP spid="587786" grpId="0" animBg="1"/>
      <p:bldP spid="587783" grpId="0" animBg="1"/>
      <p:bldP spid="5877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课程地位</a:t>
            </a:r>
          </a:p>
        </p:txBody>
      </p:sp>
      <p:grpSp>
        <p:nvGrpSpPr>
          <p:cNvPr id="525417" name="Group 105"/>
          <p:cNvGrpSpPr>
            <a:grpSpLocks/>
          </p:cNvGrpSpPr>
          <p:nvPr/>
        </p:nvGrpSpPr>
        <p:grpSpPr bwMode="auto">
          <a:xfrm>
            <a:off x="468313" y="1431925"/>
            <a:ext cx="8748712" cy="1655763"/>
            <a:chOff x="0" y="0"/>
            <a:chExt cx="5511" cy="1043"/>
          </a:xfrm>
        </p:grpSpPr>
        <p:sp>
          <p:nvSpPr>
            <p:cNvPr id="18474" name="AutoShape 106"/>
            <p:cNvSpPr>
              <a:spLocks noChangeArrowheads="1"/>
            </p:cNvSpPr>
            <p:nvPr/>
          </p:nvSpPr>
          <p:spPr bwMode="auto">
            <a:xfrm>
              <a:off x="2767" y="0"/>
              <a:ext cx="1043" cy="181"/>
            </a:xfrm>
            <a:prstGeom prst="roundRect">
              <a:avLst>
                <a:gd name="adj" fmla="val 16667"/>
              </a:avLst>
            </a:prstGeom>
            <a:solidFill>
              <a:srgbClr val="FFFF99"/>
            </a:soli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Prev</a:t>
              </a:r>
            </a:p>
          </p:txBody>
        </p:sp>
        <p:sp>
          <p:nvSpPr>
            <p:cNvPr id="18475" name="Text Box 107"/>
            <p:cNvSpPr txBox="1">
              <a:spLocks noChangeArrowheads="1"/>
            </p:cNvSpPr>
            <p:nvPr/>
          </p:nvSpPr>
          <p:spPr bwMode="auto">
            <a:xfrm>
              <a:off x="0" y="272"/>
              <a:ext cx="5126" cy="771"/>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800">
                <a:latin typeface="Times New Roman" panose="02020603050405020304" pitchFamily="18" charset="0"/>
                <a:ea typeface="楷体_GB2312" pitchFamily="49" charset="-122"/>
              </a:endParaRPr>
            </a:p>
          </p:txBody>
        </p:sp>
        <p:sp>
          <p:nvSpPr>
            <p:cNvPr id="18476" name="AutoShape 108"/>
            <p:cNvSpPr>
              <a:spLocks noChangeArrowheads="1"/>
            </p:cNvSpPr>
            <p:nvPr/>
          </p:nvSpPr>
          <p:spPr bwMode="auto">
            <a:xfrm>
              <a:off x="3992" y="726"/>
              <a:ext cx="1043" cy="181"/>
            </a:xfrm>
            <a:prstGeom prst="roundRect">
              <a:avLst>
                <a:gd name="adj" fmla="val 16667"/>
              </a:avLst>
            </a:prstGeom>
            <a:solidFill>
              <a:srgbClr val="FF0000"/>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HTML</a:t>
              </a:r>
            </a:p>
          </p:txBody>
        </p:sp>
        <p:sp>
          <p:nvSpPr>
            <p:cNvPr id="18477" name="AutoShape 109"/>
            <p:cNvSpPr>
              <a:spLocks noChangeArrowheads="1"/>
            </p:cNvSpPr>
            <p:nvPr/>
          </p:nvSpPr>
          <p:spPr bwMode="auto">
            <a:xfrm>
              <a:off x="181" y="726"/>
              <a:ext cx="1029" cy="187"/>
            </a:xfrm>
            <a:prstGeom prst="roundRect">
              <a:avLst>
                <a:gd name="adj" fmla="val 16667"/>
              </a:avLst>
            </a:prstGeom>
            <a:gradFill rotWithShape="0">
              <a:gsLst>
                <a:gs pos="0">
                  <a:srgbClr val="FFFFFF"/>
                </a:gs>
                <a:gs pos="100000">
                  <a:srgbClr val="99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SQL Base</a:t>
              </a:r>
            </a:p>
          </p:txBody>
        </p:sp>
        <p:sp>
          <p:nvSpPr>
            <p:cNvPr id="18478" name="AutoShape 110"/>
            <p:cNvSpPr>
              <a:spLocks noChangeArrowheads="1"/>
            </p:cNvSpPr>
            <p:nvPr/>
          </p:nvSpPr>
          <p:spPr bwMode="auto">
            <a:xfrm>
              <a:off x="2767" y="726"/>
              <a:ext cx="1043" cy="181"/>
            </a:xfrm>
            <a:prstGeom prst="roundRect">
              <a:avLst>
                <a:gd name="adj" fmla="val 16667"/>
              </a:avLst>
            </a:prstGeom>
            <a:gradFill rotWithShape="0">
              <a:gsLst>
                <a:gs pos="0">
                  <a:srgbClr val="FFFFFF"/>
                </a:gs>
                <a:gs pos="100000">
                  <a:srgbClr val="99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Logic Java</a:t>
              </a:r>
            </a:p>
          </p:txBody>
        </p:sp>
        <p:sp>
          <p:nvSpPr>
            <p:cNvPr id="18479" name="Line 111"/>
            <p:cNvSpPr>
              <a:spLocks noChangeShapeType="1"/>
            </p:cNvSpPr>
            <p:nvPr/>
          </p:nvSpPr>
          <p:spPr bwMode="auto">
            <a:xfrm>
              <a:off x="3266" y="181"/>
              <a:ext cx="0" cy="22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0" name="AutoShape 112"/>
            <p:cNvSpPr>
              <a:spLocks noChangeArrowheads="1"/>
            </p:cNvSpPr>
            <p:nvPr/>
          </p:nvSpPr>
          <p:spPr bwMode="auto">
            <a:xfrm>
              <a:off x="1406" y="726"/>
              <a:ext cx="1134" cy="181"/>
            </a:xfrm>
            <a:prstGeom prst="roundRect">
              <a:avLst>
                <a:gd name="adj" fmla="val 16667"/>
              </a:avLst>
            </a:prstGeom>
            <a:gradFill rotWithShape="0">
              <a:gsLst>
                <a:gs pos="0">
                  <a:srgbClr val="FFFFFF"/>
                </a:gs>
                <a:gs pos="100000">
                  <a:srgbClr val="99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C#/WinForms</a:t>
              </a:r>
            </a:p>
          </p:txBody>
        </p:sp>
        <p:sp>
          <p:nvSpPr>
            <p:cNvPr id="18481" name="Line 113"/>
            <p:cNvSpPr>
              <a:spLocks noChangeShapeType="1"/>
            </p:cNvSpPr>
            <p:nvPr/>
          </p:nvSpPr>
          <p:spPr bwMode="auto">
            <a:xfrm>
              <a:off x="1225" y="816"/>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82" name="AutoShape 114"/>
            <p:cNvSpPr>
              <a:spLocks noChangeArrowheads="1"/>
            </p:cNvSpPr>
            <p:nvPr/>
          </p:nvSpPr>
          <p:spPr bwMode="auto">
            <a:xfrm>
              <a:off x="2767" y="408"/>
              <a:ext cx="1043" cy="182"/>
            </a:xfrm>
            <a:prstGeom prst="roundRect">
              <a:avLst>
                <a:gd name="adj" fmla="val 16667"/>
              </a:avLst>
            </a:prstGeom>
            <a:gradFill rotWithShape="0">
              <a:gsLst>
                <a:gs pos="0">
                  <a:srgbClr val="FFFFFF"/>
                </a:gs>
                <a:gs pos="100000">
                  <a:srgbClr val="99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STB</a:t>
              </a:r>
            </a:p>
          </p:txBody>
        </p:sp>
        <p:sp>
          <p:nvSpPr>
            <p:cNvPr id="18483" name="Text Box 115"/>
            <p:cNvSpPr txBox="1">
              <a:spLocks noChangeArrowheads="1"/>
            </p:cNvSpPr>
            <p:nvPr/>
          </p:nvSpPr>
          <p:spPr bwMode="auto">
            <a:xfrm>
              <a:off x="5063" y="318"/>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000">
                <a:ea typeface="楷体_GB2312" pitchFamily="49" charset="-122"/>
              </a:endParaRPr>
            </a:p>
          </p:txBody>
        </p:sp>
        <p:sp>
          <p:nvSpPr>
            <p:cNvPr id="18484" name="AutoShape 116"/>
            <p:cNvSpPr>
              <a:spLocks noChangeArrowheads="1"/>
            </p:cNvSpPr>
            <p:nvPr/>
          </p:nvSpPr>
          <p:spPr bwMode="auto">
            <a:xfrm>
              <a:off x="182" y="408"/>
              <a:ext cx="2313" cy="187"/>
            </a:xfrm>
            <a:prstGeom prst="roundRect">
              <a:avLst>
                <a:gd name="adj" fmla="val 16667"/>
              </a:avLst>
            </a:prstGeom>
            <a:gradFill rotWithShape="0">
              <a:gsLst>
                <a:gs pos="0">
                  <a:srgbClr val="FFFFFF"/>
                </a:gs>
                <a:gs pos="100000">
                  <a:srgbClr val="99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Project1:ADO.Net+WinForms C/S</a:t>
              </a:r>
            </a:p>
          </p:txBody>
        </p:sp>
        <p:sp>
          <p:nvSpPr>
            <p:cNvPr id="18485" name="Line 117"/>
            <p:cNvSpPr>
              <a:spLocks noChangeShapeType="1"/>
            </p:cNvSpPr>
            <p:nvPr/>
          </p:nvSpPr>
          <p:spPr bwMode="auto">
            <a:xfrm flipH="1">
              <a:off x="2540" y="816"/>
              <a:ext cx="2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6" name="Line 118"/>
            <p:cNvSpPr>
              <a:spLocks noChangeShapeType="1"/>
            </p:cNvSpPr>
            <p:nvPr/>
          </p:nvSpPr>
          <p:spPr bwMode="auto">
            <a:xfrm flipV="1">
              <a:off x="1951" y="590"/>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87" name="Line 119"/>
            <p:cNvSpPr>
              <a:spLocks noChangeShapeType="1"/>
            </p:cNvSpPr>
            <p:nvPr/>
          </p:nvSpPr>
          <p:spPr bwMode="auto">
            <a:xfrm>
              <a:off x="3266" y="590"/>
              <a:ext cx="0" cy="1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88" name="Line 120"/>
            <p:cNvSpPr>
              <a:spLocks noChangeShapeType="1"/>
            </p:cNvSpPr>
            <p:nvPr/>
          </p:nvSpPr>
          <p:spPr bwMode="auto">
            <a:xfrm flipV="1">
              <a:off x="681" y="590"/>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525433" name="Group 121"/>
          <p:cNvGrpSpPr>
            <a:grpSpLocks/>
          </p:cNvGrpSpPr>
          <p:nvPr/>
        </p:nvGrpSpPr>
        <p:grpSpPr bwMode="auto">
          <a:xfrm>
            <a:off x="468313" y="2871788"/>
            <a:ext cx="8748712" cy="1439862"/>
            <a:chOff x="0" y="0"/>
            <a:chExt cx="5511" cy="907"/>
          </a:xfrm>
        </p:grpSpPr>
        <p:sp>
          <p:nvSpPr>
            <p:cNvPr id="18457" name="Line 122"/>
            <p:cNvSpPr>
              <a:spLocks noChangeShapeType="1"/>
            </p:cNvSpPr>
            <p:nvPr/>
          </p:nvSpPr>
          <p:spPr bwMode="auto">
            <a:xfrm>
              <a:off x="680" y="0"/>
              <a:ext cx="1" cy="3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8" name="Line 123"/>
            <p:cNvSpPr>
              <a:spLocks noChangeShapeType="1"/>
            </p:cNvSpPr>
            <p:nvPr/>
          </p:nvSpPr>
          <p:spPr bwMode="auto">
            <a:xfrm>
              <a:off x="1951" y="0"/>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9" name="Line 124"/>
            <p:cNvSpPr>
              <a:spLocks noChangeShapeType="1"/>
            </p:cNvSpPr>
            <p:nvPr/>
          </p:nvSpPr>
          <p:spPr bwMode="auto">
            <a:xfrm>
              <a:off x="3266" y="0"/>
              <a:ext cx="0" cy="3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0" name="Line 125"/>
            <p:cNvSpPr>
              <a:spLocks noChangeShapeType="1"/>
            </p:cNvSpPr>
            <p:nvPr/>
          </p:nvSpPr>
          <p:spPr bwMode="auto">
            <a:xfrm>
              <a:off x="4445" y="0"/>
              <a:ext cx="0" cy="3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1" name="Text Box 126"/>
            <p:cNvSpPr txBox="1">
              <a:spLocks noChangeArrowheads="1"/>
            </p:cNvSpPr>
            <p:nvPr/>
          </p:nvSpPr>
          <p:spPr bwMode="auto">
            <a:xfrm>
              <a:off x="0" y="227"/>
              <a:ext cx="5126" cy="680"/>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800">
                <a:latin typeface="Times New Roman" panose="02020603050405020304" pitchFamily="18" charset="0"/>
                <a:ea typeface="楷体_GB2312" pitchFamily="49" charset="-122"/>
              </a:endParaRPr>
            </a:p>
          </p:txBody>
        </p:sp>
        <p:sp>
          <p:nvSpPr>
            <p:cNvPr id="18462" name="AutoShape 127"/>
            <p:cNvSpPr>
              <a:spLocks noChangeArrowheads="1"/>
            </p:cNvSpPr>
            <p:nvPr/>
          </p:nvSpPr>
          <p:spPr bwMode="auto">
            <a:xfrm>
              <a:off x="1406" y="635"/>
              <a:ext cx="1179"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ADO.Net/Three Tier</a:t>
              </a:r>
            </a:p>
          </p:txBody>
        </p:sp>
        <p:sp>
          <p:nvSpPr>
            <p:cNvPr id="18463" name="AutoShape 128"/>
            <p:cNvSpPr>
              <a:spLocks noChangeArrowheads="1"/>
            </p:cNvSpPr>
            <p:nvPr/>
          </p:nvSpPr>
          <p:spPr bwMode="auto">
            <a:xfrm>
              <a:off x="3992" y="318"/>
              <a:ext cx="1043" cy="181"/>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JavaScript</a:t>
              </a:r>
            </a:p>
          </p:txBody>
        </p:sp>
        <p:sp>
          <p:nvSpPr>
            <p:cNvPr id="18464" name="AutoShape 129"/>
            <p:cNvSpPr>
              <a:spLocks noChangeArrowheads="1"/>
            </p:cNvSpPr>
            <p:nvPr/>
          </p:nvSpPr>
          <p:spPr bwMode="auto">
            <a:xfrm>
              <a:off x="182" y="318"/>
              <a:ext cx="1044"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SQL Advance</a:t>
              </a:r>
            </a:p>
          </p:txBody>
        </p:sp>
        <p:sp>
          <p:nvSpPr>
            <p:cNvPr id="18465" name="AutoShape 130"/>
            <p:cNvSpPr>
              <a:spLocks noChangeArrowheads="1"/>
            </p:cNvSpPr>
            <p:nvPr/>
          </p:nvSpPr>
          <p:spPr bwMode="auto">
            <a:xfrm>
              <a:off x="2767" y="318"/>
              <a:ext cx="1089"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Java OOP</a:t>
              </a:r>
            </a:p>
          </p:txBody>
        </p:sp>
        <p:sp>
          <p:nvSpPr>
            <p:cNvPr id="18466" name="Text Box 131"/>
            <p:cNvSpPr txBox="1">
              <a:spLocks noChangeArrowheads="1"/>
            </p:cNvSpPr>
            <p:nvPr/>
          </p:nvSpPr>
          <p:spPr bwMode="auto">
            <a:xfrm>
              <a:off x="5063" y="273"/>
              <a:ext cx="4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000">
                <a:ea typeface="楷体_GB2312" pitchFamily="49" charset="-122"/>
              </a:endParaRPr>
            </a:p>
          </p:txBody>
        </p:sp>
        <p:sp>
          <p:nvSpPr>
            <p:cNvPr id="18467" name="AutoShape 132"/>
            <p:cNvSpPr>
              <a:spLocks noChangeArrowheads="1"/>
            </p:cNvSpPr>
            <p:nvPr/>
          </p:nvSpPr>
          <p:spPr bwMode="auto">
            <a:xfrm>
              <a:off x="3992" y="635"/>
              <a:ext cx="862"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Project2: B/S</a:t>
              </a:r>
            </a:p>
          </p:txBody>
        </p:sp>
        <p:sp>
          <p:nvSpPr>
            <p:cNvPr id="18468" name="AutoShape 133"/>
            <p:cNvSpPr>
              <a:spLocks noChangeArrowheads="1"/>
            </p:cNvSpPr>
            <p:nvPr/>
          </p:nvSpPr>
          <p:spPr bwMode="auto">
            <a:xfrm>
              <a:off x="1406" y="318"/>
              <a:ext cx="1179"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.Net/OOP</a:t>
              </a:r>
            </a:p>
          </p:txBody>
        </p:sp>
        <p:sp>
          <p:nvSpPr>
            <p:cNvPr id="18469" name="Line 134"/>
            <p:cNvSpPr>
              <a:spLocks noChangeShapeType="1"/>
            </p:cNvSpPr>
            <p:nvPr/>
          </p:nvSpPr>
          <p:spPr bwMode="auto">
            <a:xfrm>
              <a:off x="3266" y="499"/>
              <a:ext cx="0" cy="1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Line 135"/>
            <p:cNvSpPr>
              <a:spLocks noChangeShapeType="1"/>
            </p:cNvSpPr>
            <p:nvPr/>
          </p:nvSpPr>
          <p:spPr bwMode="auto">
            <a:xfrm>
              <a:off x="1951" y="499"/>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71" name="Line 136"/>
            <p:cNvSpPr>
              <a:spLocks noChangeShapeType="1"/>
            </p:cNvSpPr>
            <p:nvPr/>
          </p:nvSpPr>
          <p:spPr bwMode="auto">
            <a:xfrm>
              <a:off x="4445" y="499"/>
              <a:ext cx="0" cy="1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2" name="AutoShape 137"/>
            <p:cNvSpPr>
              <a:spLocks noChangeArrowheads="1"/>
            </p:cNvSpPr>
            <p:nvPr/>
          </p:nvSpPr>
          <p:spPr bwMode="auto">
            <a:xfrm>
              <a:off x="2767" y="635"/>
              <a:ext cx="1089" cy="182"/>
            </a:xfrm>
            <a:prstGeom prst="roundRect">
              <a:avLst>
                <a:gd name="adj" fmla="val 16667"/>
              </a:avLst>
            </a:prstGeom>
            <a:gradFill rotWithShape="0">
              <a:gsLst>
                <a:gs pos="0">
                  <a:srgbClr val="FFFFFF"/>
                </a:gs>
                <a:gs pos="100000">
                  <a:srgbClr val="CCFF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JSP</a:t>
              </a:r>
            </a:p>
          </p:txBody>
        </p:sp>
        <p:sp>
          <p:nvSpPr>
            <p:cNvPr id="18473" name="Line 138"/>
            <p:cNvSpPr>
              <a:spLocks noChangeShapeType="1"/>
            </p:cNvSpPr>
            <p:nvPr/>
          </p:nvSpPr>
          <p:spPr bwMode="auto">
            <a:xfrm flipV="1">
              <a:off x="3856" y="726"/>
              <a:ext cx="1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25451" name="Line 139"/>
          <p:cNvSpPr>
            <a:spLocks noChangeShapeType="1"/>
          </p:cNvSpPr>
          <p:nvPr/>
        </p:nvSpPr>
        <p:spPr bwMode="auto">
          <a:xfrm>
            <a:off x="8318500" y="3663950"/>
            <a:ext cx="0" cy="936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525452" name="Group 140"/>
          <p:cNvGrpSpPr>
            <a:grpSpLocks/>
          </p:cNvGrpSpPr>
          <p:nvPr/>
        </p:nvGrpSpPr>
        <p:grpSpPr bwMode="auto">
          <a:xfrm>
            <a:off x="468313" y="3663950"/>
            <a:ext cx="8748712" cy="2305050"/>
            <a:chOff x="0" y="0"/>
            <a:chExt cx="5511" cy="1452"/>
          </a:xfrm>
        </p:grpSpPr>
        <p:sp>
          <p:nvSpPr>
            <p:cNvPr id="18439" name="Text Box 141"/>
            <p:cNvSpPr txBox="1">
              <a:spLocks noChangeArrowheads="1"/>
            </p:cNvSpPr>
            <p:nvPr/>
          </p:nvSpPr>
          <p:spPr bwMode="auto">
            <a:xfrm>
              <a:off x="0" y="487"/>
              <a:ext cx="5125" cy="965"/>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800">
                <a:latin typeface="Times New Roman" panose="02020603050405020304" pitchFamily="18" charset="0"/>
                <a:ea typeface="楷体_GB2312" pitchFamily="49" charset="-122"/>
              </a:endParaRPr>
            </a:p>
          </p:txBody>
        </p:sp>
        <p:sp>
          <p:nvSpPr>
            <p:cNvPr id="18440" name="AutoShape 142"/>
            <p:cNvSpPr>
              <a:spLocks noChangeArrowheads="1"/>
            </p:cNvSpPr>
            <p:nvPr/>
          </p:nvSpPr>
          <p:spPr bwMode="auto">
            <a:xfrm>
              <a:off x="182" y="862"/>
              <a:ext cx="2313" cy="181"/>
            </a:xfrm>
            <a:prstGeom prst="roundRect">
              <a:avLst>
                <a:gd name="adj" fmla="val 16667"/>
              </a:avLst>
            </a:prstGeom>
            <a:gradFill rotWithShape="0">
              <a:gsLst>
                <a:gs pos="0">
                  <a:srgbClr val="FFFF99"/>
                </a:gs>
                <a:gs pos="100000">
                  <a:srgbClr val="767647"/>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Ajax/Web Service</a:t>
              </a:r>
            </a:p>
          </p:txBody>
        </p:sp>
        <p:sp>
          <p:nvSpPr>
            <p:cNvPr id="18441" name="AutoShape 143"/>
            <p:cNvSpPr>
              <a:spLocks noChangeArrowheads="1"/>
            </p:cNvSpPr>
            <p:nvPr/>
          </p:nvSpPr>
          <p:spPr bwMode="auto">
            <a:xfrm>
              <a:off x="2722" y="590"/>
              <a:ext cx="2313" cy="181"/>
            </a:xfrm>
            <a:prstGeom prst="roundRect">
              <a:avLst>
                <a:gd name="adj" fmla="val 16667"/>
              </a:avLst>
            </a:prstGeom>
            <a:gradFill rotWithShape="0">
              <a:gsLst>
                <a:gs pos="0">
                  <a:srgbClr val="FFFF99"/>
                </a:gs>
                <a:gs pos="100000">
                  <a:srgbClr val="767647"/>
                </a:gs>
              </a:gsLst>
              <a:lin ang="5400000" scaled="1"/>
            </a:gradFill>
            <a:ln w="9525" algn="ctr">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JSP/Servlet/JavaBean/Web Service</a:t>
              </a:r>
            </a:p>
          </p:txBody>
        </p:sp>
        <p:sp>
          <p:nvSpPr>
            <p:cNvPr id="18442" name="Line 144"/>
            <p:cNvSpPr>
              <a:spLocks noChangeShapeType="1"/>
            </p:cNvSpPr>
            <p:nvPr/>
          </p:nvSpPr>
          <p:spPr bwMode="auto">
            <a:xfrm>
              <a:off x="3266" y="771"/>
              <a:ext cx="0"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Text Box 145"/>
            <p:cNvSpPr txBox="1">
              <a:spLocks noChangeArrowheads="1"/>
            </p:cNvSpPr>
            <p:nvPr/>
          </p:nvSpPr>
          <p:spPr bwMode="auto">
            <a:xfrm>
              <a:off x="5063" y="545"/>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endParaRPr lang="en-US" altLang="en-US" sz="1000">
                <a:ea typeface="楷体_GB2312" pitchFamily="49" charset="-122"/>
              </a:endParaRPr>
            </a:p>
          </p:txBody>
        </p:sp>
        <p:sp>
          <p:nvSpPr>
            <p:cNvPr id="18444" name="AutoShape 146"/>
            <p:cNvSpPr>
              <a:spLocks noChangeArrowheads="1"/>
            </p:cNvSpPr>
            <p:nvPr/>
          </p:nvSpPr>
          <p:spPr bwMode="auto">
            <a:xfrm>
              <a:off x="2722" y="862"/>
              <a:ext cx="2313" cy="182"/>
            </a:xfrm>
            <a:prstGeom prst="roundRect">
              <a:avLst>
                <a:gd name="adj" fmla="val 16667"/>
              </a:avLst>
            </a:prstGeom>
            <a:gradFill rotWithShape="0">
              <a:gsLst>
                <a:gs pos="0">
                  <a:srgbClr val="FFFF99"/>
                </a:gs>
                <a:gs pos="100000">
                  <a:srgbClr val="767647"/>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Struts/Hibernate/Spring/Ajax</a:t>
              </a:r>
            </a:p>
          </p:txBody>
        </p:sp>
        <p:sp>
          <p:nvSpPr>
            <p:cNvPr id="18445" name="AutoShape 147"/>
            <p:cNvSpPr>
              <a:spLocks noChangeArrowheads="1"/>
            </p:cNvSpPr>
            <p:nvPr/>
          </p:nvSpPr>
          <p:spPr bwMode="auto">
            <a:xfrm>
              <a:off x="182" y="590"/>
              <a:ext cx="2313" cy="181"/>
            </a:xfrm>
            <a:prstGeom prst="roundRect">
              <a:avLst>
                <a:gd name="adj" fmla="val 16667"/>
              </a:avLst>
            </a:prstGeom>
            <a:gradFill rotWithShape="0">
              <a:gsLst>
                <a:gs pos="0">
                  <a:srgbClr val="FFFF99"/>
                </a:gs>
                <a:gs pos="100000">
                  <a:srgbClr val="767647"/>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ASP.Net</a:t>
              </a:r>
            </a:p>
          </p:txBody>
        </p:sp>
        <p:sp>
          <p:nvSpPr>
            <p:cNvPr id="18446" name="Line 148"/>
            <p:cNvSpPr>
              <a:spLocks noChangeShapeType="1"/>
            </p:cNvSpPr>
            <p:nvPr/>
          </p:nvSpPr>
          <p:spPr bwMode="auto">
            <a:xfrm>
              <a:off x="1951" y="771"/>
              <a:ext cx="0"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47" name="AutoShape 149"/>
            <p:cNvSpPr>
              <a:spLocks noChangeArrowheads="1"/>
            </p:cNvSpPr>
            <p:nvPr/>
          </p:nvSpPr>
          <p:spPr bwMode="auto">
            <a:xfrm>
              <a:off x="182" y="1134"/>
              <a:ext cx="1089" cy="181"/>
            </a:xfrm>
            <a:prstGeom prst="roundRect">
              <a:avLst>
                <a:gd name="adj" fmla="val 16667"/>
              </a:avLst>
            </a:prstGeom>
            <a:gradFill rotWithShape="0">
              <a:gsLst>
                <a:gs pos="0">
                  <a:srgbClr val="FFFF99"/>
                </a:gs>
                <a:gs pos="100000">
                  <a:srgbClr val="767647"/>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NTC</a:t>
              </a:r>
            </a:p>
          </p:txBody>
        </p:sp>
        <p:sp>
          <p:nvSpPr>
            <p:cNvPr id="18448" name="AutoShape 150"/>
            <p:cNvSpPr>
              <a:spLocks noChangeArrowheads="1"/>
            </p:cNvSpPr>
            <p:nvPr/>
          </p:nvSpPr>
          <p:spPr bwMode="auto">
            <a:xfrm>
              <a:off x="1407" y="1134"/>
              <a:ext cx="2358" cy="181"/>
            </a:xfrm>
            <a:prstGeom prst="roundRect">
              <a:avLst>
                <a:gd name="adj" fmla="val 16667"/>
              </a:avLst>
            </a:prstGeom>
            <a:gradFill rotWithShape="0">
              <a:gsLst>
                <a:gs pos="0">
                  <a:srgbClr val="FFFF99"/>
                </a:gs>
                <a:gs pos="100000">
                  <a:srgbClr val="767647"/>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1400">
                  <a:latin typeface="Times New Roman" panose="02020603050405020304" pitchFamily="18" charset="0"/>
                  <a:ea typeface="楷体_GB2312" pitchFamily="49" charset="-122"/>
                </a:rPr>
                <a:t>Project3: </a:t>
              </a:r>
              <a:r>
                <a:rPr lang="en-US" altLang="zh-CN" sz="1400">
                  <a:latin typeface="Times New Roman" panose="02020603050405020304" pitchFamily="18" charset="0"/>
                  <a:ea typeface="楷体_GB2312" pitchFamily="49" charset="-122"/>
                </a:rPr>
                <a:t>.</a:t>
              </a:r>
              <a:r>
                <a:rPr lang="en-US" altLang="en-US" sz="1400">
                  <a:latin typeface="Times New Roman" panose="02020603050405020304" pitchFamily="18" charset="0"/>
                  <a:ea typeface="楷体_GB2312" pitchFamily="49" charset="-122"/>
                </a:rPr>
                <a:t>Net/Java HR/CRM/OA/B2C B/S</a:t>
              </a:r>
            </a:p>
          </p:txBody>
        </p:sp>
        <p:sp>
          <p:nvSpPr>
            <p:cNvPr id="18449" name="Line 151"/>
            <p:cNvSpPr>
              <a:spLocks noChangeShapeType="1"/>
            </p:cNvSpPr>
            <p:nvPr/>
          </p:nvSpPr>
          <p:spPr bwMode="auto">
            <a:xfrm flipH="1">
              <a:off x="1951" y="454"/>
              <a:ext cx="299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0" name="Line 152"/>
            <p:cNvSpPr>
              <a:spLocks noChangeShapeType="1"/>
            </p:cNvSpPr>
            <p:nvPr/>
          </p:nvSpPr>
          <p:spPr bwMode="auto">
            <a:xfrm>
              <a:off x="681" y="0"/>
              <a:ext cx="0" cy="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1" name="Line 153"/>
            <p:cNvSpPr>
              <a:spLocks noChangeShapeType="1"/>
            </p:cNvSpPr>
            <p:nvPr/>
          </p:nvSpPr>
          <p:spPr bwMode="auto">
            <a:xfrm>
              <a:off x="681" y="454"/>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2" name="Line 154"/>
            <p:cNvSpPr>
              <a:spLocks noChangeShapeType="1"/>
            </p:cNvSpPr>
            <p:nvPr/>
          </p:nvSpPr>
          <p:spPr bwMode="auto">
            <a:xfrm>
              <a:off x="1951" y="318"/>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3" name="AutoShape 155"/>
            <p:cNvSpPr>
              <a:spLocks noChangeArrowheads="1"/>
            </p:cNvSpPr>
            <p:nvPr/>
          </p:nvSpPr>
          <p:spPr bwMode="auto">
            <a:xfrm>
              <a:off x="3856" y="1134"/>
              <a:ext cx="1179" cy="181"/>
            </a:xfrm>
            <a:prstGeom prst="roundRect">
              <a:avLst>
                <a:gd name="adj" fmla="val 16667"/>
              </a:avLst>
            </a:prstGeom>
            <a:gradFill rotWithShape="0">
              <a:gsLst>
                <a:gs pos="0">
                  <a:srgbClr val="2F5E76"/>
                </a:gs>
                <a:gs pos="100000">
                  <a:srgbClr val="66CCFF"/>
                </a:gs>
              </a:gsLst>
              <a:lin ang="5400000" scaled="1"/>
            </a:gradFill>
            <a:ln w="9525">
              <a:solidFill>
                <a:srgbClr val="000000"/>
              </a:solidFill>
              <a:round/>
              <a:headEnd/>
              <a:tailEnd/>
            </a:ln>
            <a:effectLst>
              <a:outerShdw dist="35921" dir="2700000" algn="ctr" rotWithShape="0">
                <a:srgbClr val="808080"/>
              </a:outerShdw>
            </a:effectLst>
          </p:spPr>
          <p:txBody>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a:latin typeface="Times New Roman" panose="02020603050405020304" pitchFamily="18" charset="0"/>
                </a:rPr>
                <a:t>行业手册</a:t>
              </a:r>
            </a:p>
          </p:txBody>
        </p:sp>
        <p:sp>
          <p:nvSpPr>
            <p:cNvPr id="18454" name="Line 156"/>
            <p:cNvSpPr>
              <a:spLocks noChangeShapeType="1"/>
            </p:cNvSpPr>
            <p:nvPr/>
          </p:nvSpPr>
          <p:spPr bwMode="auto">
            <a:xfrm>
              <a:off x="1951" y="1043"/>
              <a:ext cx="0"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5" name="Line 157"/>
            <p:cNvSpPr>
              <a:spLocks noChangeShapeType="1"/>
            </p:cNvSpPr>
            <p:nvPr/>
          </p:nvSpPr>
          <p:spPr bwMode="auto">
            <a:xfrm>
              <a:off x="3266" y="1043"/>
              <a:ext cx="0"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56" name="Line 158"/>
            <p:cNvSpPr>
              <a:spLocks noChangeShapeType="1"/>
            </p:cNvSpPr>
            <p:nvPr/>
          </p:nvSpPr>
          <p:spPr bwMode="auto">
            <a:xfrm>
              <a:off x="3266" y="318"/>
              <a:ext cx="0" cy="2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58672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525417"/>
                                        </p:tgtEl>
                                        <p:attrNameLst>
                                          <p:attrName>style.visibility</p:attrName>
                                        </p:attrNameLst>
                                      </p:cBhvr>
                                      <p:to>
                                        <p:strVal val="visible"/>
                                      </p:to>
                                    </p:set>
                                    <p:animEffect transition="in" filter="slide(fromTop)">
                                      <p:cBhvr>
                                        <p:cTn id="7" dur="500"/>
                                        <p:tgtEl>
                                          <p:spTgt spid="525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525433"/>
                                        </p:tgtEl>
                                        <p:attrNameLst>
                                          <p:attrName>style.visibility</p:attrName>
                                        </p:attrNameLst>
                                      </p:cBhvr>
                                      <p:to>
                                        <p:strVal val="visible"/>
                                      </p:to>
                                    </p:set>
                                    <p:animEffect transition="in" filter="slide(fromTop)">
                                      <p:cBhvr>
                                        <p:cTn id="12" dur="500"/>
                                        <p:tgtEl>
                                          <p:spTgt spid="5254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525452"/>
                                        </p:tgtEl>
                                        <p:attrNameLst>
                                          <p:attrName>style.visibility</p:attrName>
                                        </p:attrNameLst>
                                      </p:cBhvr>
                                      <p:to>
                                        <p:strVal val="visible"/>
                                      </p:to>
                                    </p:set>
                                    <p:animEffect transition="in" filter="slide(fromTop)">
                                      <p:cBhvr>
                                        <p:cTn id="17" dur="500"/>
                                        <p:tgtEl>
                                          <p:spTgt spid="525452"/>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525451"/>
                                        </p:tgtEl>
                                        <p:attrNameLst>
                                          <p:attrName>style.visibility</p:attrName>
                                        </p:attrNameLst>
                                      </p:cBhvr>
                                      <p:to>
                                        <p:strVal val="visible"/>
                                      </p:to>
                                    </p:set>
                                    <p:animEffect transition="in" filter="slide(fromTop)">
                                      <p:cBhvr>
                                        <p:cTn id="20" dur="500"/>
                                        <p:tgtEl>
                                          <p:spTgt spid="525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4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pic>
        <p:nvPicPr>
          <p:cNvPr id="585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070100"/>
            <a:ext cx="360045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3" name="Line 5"/>
          <p:cNvSpPr>
            <a:spLocks noChangeShapeType="1"/>
          </p:cNvSpPr>
          <p:nvPr/>
        </p:nvSpPr>
        <p:spPr bwMode="auto">
          <a:xfrm flipH="1" flipV="1">
            <a:off x="3835400" y="3509963"/>
            <a:ext cx="0" cy="2873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857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1781175"/>
            <a:ext cx="35274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0" name="Rectangle 7"/>
          <p:cNvSpPr>
            <a:spLocks noGrp="1" noChangeArrowheads="1"/>
          </p:cNvSpPr>
          <p:nvPr>
            <p:ph type="body" sz="half" idx="1"/>
          </p:nvPr>
        </p:nvSpPr>
        <p:spPr>
          <a:xfrm>
            <a:off x="1370013" y="1128713"/>
            <a:ext cx="7127875" cy="4654550"/>
          </a:xfrm>
          <a:noFill/>
        </p:spPr>
        <p:txBody>
          <a:bodyPr/>
          <a:lstStyle/>
          <a:p>
            <a:pPr eaLnBrk="1" hangingPunct="1">
              <a:buFontTx/>
              <a:buNone/>
            </a:pPr>
            <a:r>
              <a:rPr lang="en-US" altLang="zh-CN" smtClean="0"/>
              <a:t>       </a:t>
            </a:r>
            <a:r>
              <a:rPr lang="zh-CN" altLang="en-US" smtClean="0"/>
              <a:t>要实现如下图所示的超链接效果，怎么办？</a:t>
            </a:r>
          </a:p>
        </p:txBody>
      </p:sp>
      <p:sp>
        <p:nvSpPr>
          <p:cNvPr id="47111" name="AutoShape 13"/>
          <p:cNvSpPr>
            <a:spLocks noChangeArrowheads="1"/>
          </p:cNvSpPr>
          <p:nvPr/>
        </p:nvSpPr>
        <p:spPr bwMode="auto">
          <a:xfrm>
            <a:off x="1331913" y="5589588"/>
            <a:ext cx="6769100" cy="525462"/>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latin typeface="黑体" panose="02010609060101010101" pitchFamily="49" charset="-122"/>
              </a:rPr>
              <a:t>演示示例</a:t>
            </a:r>
            <a:r>
              <a:rPr lang="en-US" altLang="zh-CN" sz="1800">
                <a:latin typeface="黑体" panose="02010609060101010101" pitchFamily="49" charset="-122"/>
              </a:rPr>
              <a:t>3</a:t>
            </a:r>
            <a:r>
              <a:rPr lang="zh-CN" altLang="en-US" sz="1800">
                <a:latin typeface="黑体" panose="02010609060101010101" pitchFamily="49" charset="-122"/>
              </a:rPr>
              <a:t>：</a:t>
            </a:r>
            <a:r>
              <a:rPr lang="zh-CN" altLang="en-US" sz="1800">
                <a:latin typeface="黑体" panose="02010609060101010101" pitchFamily="49" charset="-122"/>
                <a:hlinkClick r:id="rId4" action="ppaction://hlinkfile"/>
              </a:rPr>
              <a:t>演示锚链接的例子 </a:t>
            </a:r>
            <a:endParaRPr lang="zh-CN" altLang="en-US" sz="1800">
              <a:latin typeface="黑体" panose="02010609060101010101" pitchFamily="49" charset="-122"/>
            </a:endParaRPr>
          </a:p>
        </p:txBody>
      </p:sp>
      <p:pic>
        <p:nvPicPr>
          <p:cNvPr id="47112" name="Picture 17" descr="问题"/>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803275"/>
            <a:ext cx="1079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5746" name="AutoShape 18"/>
          <p:cNvSpPr>
            <a:spLocks noChangeArrowheads="1"/>
          </p:cNvSpPr>
          <p:nvPr/>
        </p:nvSpPr>
        <p:spPr bwMode="auto">
          <a:xfrm>
            <a:off x="6834188" y="2305050"/>
            <a:ext cx="690562" cy="2389188"/>
          </a:xfrm>
          <a:prstGeom prst="roundRect">
            <a:avLst>
              <a:gd name="adj" fmla="val 16667"/>
            </a:avLst>
          </a:prstGeom>
          <a:gradFill rotWithShape="1">
            <a:gsLst>
              <a:gs pos="0">
                <a:srgbClr val="CC99FF"/>
              </a:gs>
              <a:gs pos="100000">
                <a:srgbClr val="FFFFFF"/>
              </a:gs>
            </a:gsLst>
            <a:lin ang="5400000" scaled="1"/>
          </a:gradFill>
          <a:ln w="9525" algn="ctr">
            <a:solidFill>
              <a:srgbClr val="CC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nchorCtr="1"/>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000"/>
              <a:t>使用锚记标签</a:t>
            </a:r>
          </a:p>
        </p:txBody>
      </p:sp>
    </p:spTree>
    <p:extLst>
      <p:ext uri="{BB962C8B-B14F-4D97-AF65-F5344CB8AC3E}">
        <p14:creationId xmlns:p14="http://schemas.microsoft.com/office/powerpoint/2010/main" val="4231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85732"/>
                                        </p:tgtEl>
                                        <p:attrNameLst>
                                          <p:attrName>style.visibility</p:attrName>
                                        </p:attrNameLst>
                                      </p:cBhvr>
                                      <p:to>
                                        <p:strVal val="visible"/>
                                      </p:to>
                                    </p:set>
                                    <p:animEffect transition="in" filter="checkerboard(across)">
                                      <p:cBhvr>
                                        <p:cTn id="7" dur="500"/>
                                        <p:tgtEl>
                                          <p:spTgt spid="585732"/>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85733"/>
                                        </p:tgtEl>
                                        <p:attrNameLst>
                                          <p:attrName>style.visibility</p:attrName>
                                        </p:attrNameLst>
                                      </p:cBhvr>
                                      <p:to>
                                        <p:strVal val="visible"/>
                                      </p:to>
                                    </p:set>
                                    <p:animEffect transition="in" filter="slide(fromBottom)">
                                      <p:cBhvr>
                                        <p:cTn id="11" dur="500"/>
                                        <p:tgtEl>
                                          <p:spTgt spid="585733"/>
                                        </p:tgtEl>
                                      </p:cBhvr>
                                    </p:animEffect>
                                  </p:childTnLst>
                                </p:cTn>
                              </p:par>
                            </p:childTnLst>
                          </p:cTn>
                        </p:par>
                        <p:par>
                          <p:cTn id="12" fill="hold" nodeType="afterGroup">
                            <p:stCondLst>
                              <p:cond delay="1000"/>
                            </p:stCondLst>
                            <p:childTnLst>
                              <p:par>
                                <p:cTn id="13" presetID="12" presetClass="entr" presetSubtype="4" fill="hold" grpId="1" nodeType="afterEffect">
                                  <p:stCondLst>
                                    <p:cond delay="0"/>
                                  </p:stCondLst>
                                  <p:childTnLst>
                                    <p:set>
                                      <p:cBhvr>
                                        <p:cTn id="14" dur="1" fill="hold">
                                          <p:stCondLst>
                                            <p:cond delay="0"/>
                                          </p:stCondLst>
                                        </p:cTn>
                                        <p:tgtEl>
                                          <p:spTgt spid="585733"/>
                                        </p:tgtEl>
                                        <p:attrNameLst>
                                          <p:attrName>style.visibility</p:attrName>
                                        </p:attrNameLst>
                                      </p:cBhvr>
                                      <p:to>
                                        <p:strVal val="visible"/>
                                      </p:to>
                                    </p:set>
                                    <p:animEffect transition="in" filter="slide(fromBottom)">
                                      <p:cBhvr>
                                        <p:cTn id="15" dur="500"/>
                                        <p:tgtEl>
                                          <p:spTgt spid="585733"/>
                                        </p:tgtEl>
                                      </p:cBhvr>
                                    </p:animEffect>
                                  </p:childTnLst>
                                </p:cTn>
                              </p:par>
                            </p:childTnLst>
                          </p:cTn>
                        </p:par>
                        <p:par>
                          <p:cTn id="16" fill="hold" nodeType="afterGroup">
                            <p:stCondLst>
                              <p:cond delay="1500"/>
                            </p:stCondLst>
                            <p:childTnLst>
                              <p:par>
                                <p:cTn id="17" presetID="12" presetClass="entr" presetSubtype="4" fill="hold" grpId="2" nodeType="afterEffect">
                                  <p:stCondLst>
                                    <p:cond delay="0"/>
                                  </p:stCondLst>
                                  <p:childTnLst>
                                    <p:set>
                                      <p:cBhvr>
                                        <p:cTn id="18" dur="1" fill="hold">
                                          <p:stCondLst>
                                            <p:cond delay="0"/>
                                          </p:stCondLst>
                                        </p:cTn>
                                        <p:tgtEl>
                                          <p:spTgt spid="585733"/>
                                        </p:tgtEl>
                                        <p:attrNameLst>
                                          <p:attrName>style.visibility</p:attrName>
                                        </p:attrNameLst>
                                      </p:cBhvr>
                                      <p:to>
                                        <p:strVal val="visible"/>
                                      </p:to>
                                    </p:set>
                                    <p:animEffect transition="in" filter="slide(fromBottom)">
                                      <p:cBhvr>
                                        <p:cTn id="19" dur="500"/>
                                        <p:tgtEl>
                                          <p:spTgt spid="585733"/>
                                        </p:tgtEl>
                                      </p:cBhvr>
                                    </p:animEffect>
                                  </p:childTnLst>
                                </p:cTn>
                              </p:par>
                            </p:childTnLst>
                          </p:cTn>
                        </p:par>
                        <p:par>
                          <p:cTn id="20" fill="hold" nodeType="afterGroup">
                            <p:stCondLst>
                              <p:cond delay="2000"/>
                            </p:stCondLst>
                            <p:childTnLst>
                              <p:par>
                                <p:cTn id="21" presetID="5" presetClass="entr" presetSubtype="10" fill="hold" nodeType="afterEffect">
                                  <p:stCondLst>
                                    <p:cond delay="0"/>
                                  </p:stCondLst>
                                  <p:childTnLst>
                                    <p:set>
                                      <p:cBhvr>
                                        <p:cTn id="22" dur="1" fill="hold">
                                          <p:stCondLst>
                                            <p:cond delay="0"/>
                                          </p:stCondLst>
                                        </p:cTn>
                                        <p:tgtEl>
                                          <p:spTgt spid="585734"/>
                                        </p:tgtEl>
                                        <p:attrNameLst>
                                          <p:attrName>style.visibility</p:attrName>
                                        </p:attrNameLst>
                                      </p:cBhvr>
                                      <p:to>
                                        <p:strVal val="visible"/>
                                      </p:to>
                                    </p:set>
                                    <p:animEffect transition="in" filter="checkerboard(across)">
                                      <p:cBhvr>
                                        <p:cTn id="23" dur="500"/>
                                        <p:tgtEl>
                                          <p:spTgt spid="5857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85746"/>
                                        </p:tgtEl>
                                        <p:attrNameLst>
                                          <p:attrName>style.visibility</p:attrName>
                                        </p:attrNameLst>
                                      </p:cBhvr>
                                      <p:to>
                                        <p:strVal val="visible"/>
                                      </p:to>
                                    </p:set>
                                    <p:animEffect transition="in" filter="wipe(left)">
                                      <p:cBhvr>
                                        <p:cTn id="28" dur="500"/>
                                        <p:tgtEl>
                                          <p:spTgt spid="585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animBg="1"/>
      <p:bldP spid="585733" grpId="1" animBg="1"/>
      <p:bldP spid="585733" grpId="2" animBg="1"/>
      <p:bldP spid="5857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sp>
        <p:nvSpPr>
          <p:cNvPr id="565251" name="Rectangle 3"/>
          <p:cNvSpPr>
            <a:spLocks noGrp="1" noChangeArrowheads="1"/>
          </p:cNvSpPr>
          <p:nvPr>
            <p:ph type="body" idx="1"/>
          </p:nvPr>
        </p:nvSpPr>
        <p:spPr>
          <a:xfrm>
            <a:off x="684213" y="1052513"/>
            <a:ext cx="8229600" cy="3446462"/>
          </a:xfrm>
        </p:spPr>
        <p:txBody>
          <a:bodyPr/>
          <a:lstStyle/>
          <a:p>
            <a:pPr eaLnBrk="1" hangingPunct="1">
              <a:spcBef>
                <a:spcPct val="25000"/>
              </a:spcBef>
              <a:spcAft>
                <a:spcPct val="25000"/>
              </a:spcAft>
            </a:pPr>
            <a:r>
              <a:rPr lang="zh-CN" altLang="en-US" smtClean="0"/>
              <a:t>链接到本页面</a:t>
            </a:r>
          </a:p>
          <a:p>
            <a:pPr lvl="1" eaLnBrk="1" hangingPunct="1">
              <a:spcBef>
                <a:spcPct val="25000"/>
              </a:spcBef>
              <a:spcAft>
                <a:spcPct val="25000"/>
              </a:spcAft>
            </a:pPr>
            <a:r>
              <a:rPr lang="zh-CN" altLang="en-US" smtClean="0"/>
              <a:t>锚记标签用于使用户“跳”到文档的某个部分</a:t>
            </a:r>
          </a:p>
          <a:p>
            <a:pPr lvl="1" eaLnBrk="1" hangingPunct="1">
              <a:spcBef>
                <a:spcPct val="25000"/>
              </a:spcBef>
              <a:spcAft>
                <a:spcPct val="25000"/>
              </a:spcAft>
            </a:pPr>
            <a:r>
              <a:rPr lang="en-US" altLang="zh-CN" smtClean="0"/>
              <a:t>HTML </a:t>
            </a:r>
            <a:r>
              <a:rPr lang="zh-CN" altLang="en-US" smtClean="0"/>
              <a:t>的 </a:t>
            </a:r>
            <a:r>
              <a:rPr lang="en-US" altLang="zh-CN" smtClean="0">
                <a:solidFill>
                  <a:srgbClr val="0000FF"/>
                </a:solidFill>
              </a:rPr>
              <a:t>NAME</a:t>
            </a:r>
            <a:r>
              <a:rPr lang="en-US" altLang="zh-CN" smtClean="0"/>
              <a:t> </a:t>
            </a:r>
            <a:r>
              <a:rPr lang="zh-CN" altLang="en-US" smtClean="0"/>
              <a:t>属性用于创建锚标记</a:t>
            </a:r>
          </a:p>
          <a:p>
            <a:pPr lvl="1" eaLnBrk="1" hangingPunct="1">
              <a:spcBef>
                <a:spcPct val="25000"/>
              </a:spcBef>
              <a:spcAft>
                <a:spcPct val="25000"/>
              </a:spcAft>
              <a:buFontTx/>
              <a:buNone/>
            </a:pPr>
            <a:r>
              <a:rPr lang="zh-CN" altLang="en-US" smtClean="0"/>
              <a:t>	 </a:t>
            </a:r>
            <a:r>
              <a:rPr lang="en-US" altLang="en-US" smtClean="0"/>
              <a:t>&lt;A </a:t>
            </a:r>
            <a:r>
              <a:rPr lang="en-US" altLang="en-US" smtClean="0">
                <a:solidFill>
                  <a:srgbClr val="0000FF"/>
                </a:solidFill>
              </a:rPr>
              <a:t>NAME = </a:t>
            </a:r>
            <a:r>
              <a:rPr lang="en-US" altLang="zh-CN" smtClean="0">
                <a:solidFill>
                  <a:srgbClr val="0000FF"/>
                </a:solidFill>
              </a:rPr>
              <a:t>"</a:t>
            </a:r>
            <a:r>
              <a:rPr lang="en-US" altLang="en-US" smtClean="0">
                <a:solidFill>
                  <a:srgbClr val="0000FF"/>
                </a:solidFill>
              </a:rPr>
              <a:t>marker</a:t>
            </a:r>
            <a:r>
              <a:rPr lang="en-US" altLang="zh-CN" smtClean="0">
                <a:solidFill>
                  <a:srgbClr val="0000FF"/>
                </a:solidFill>
              </a:rPr>
              <a:t>"</a:t>
            </a:r>
            <a:r>
              <a:rPr lang="en-US" altLang="en-US" smtClean="0">
                <a:solidFill>
                  <a:srgbClr val="0000FF"/>
                </a:solidFill>
              </a:rPr>
              <a:t>&gt;</a:t>
            </a:r>
            <a:r>
              <a:rPr lang="zh-CN" altLang="en-US" smtClean="0"/>
              <a:t>主题名称</a:t>
            </a:r>
            <a:r>
              <a:rPr lang="en-US" altLang="en-US" smtClean="0"/>
              <a:t>&lt;/A&gt;</a:t>
            </a:r>
            <a:endParaRPr lang="en-US" altLang="zh-CN" smtClean="0"/>
          </a:p>
          <a:p>
            <a:pPr lvl="1" eaLnBrk="1" hangingPunct="1">
              <a:spcBef>
                <a:spcPct val="25000"/>
              </a:spcBef>
              <a:spcAft>
                <a:spcPct val="25000"/>
              </a:spcAft>
            </a:pPr>
            <a:r>
              <a:rPr lang="zh-CN" altLang="en-US" smtClean="0"/>
              <a:t>为达到这种跳转效果，请在 </a:t>
            </a:r>
            <a:r>
              <a:rPr lang="en-US" altLang="zh-CN" smtClean="0">
                <a:solidFill>
                  <a:srgbClr val="0000FF"/>
                </a:solidFill>
              </a:rPr>
              <a:t>HREF </a:t>
            </a:r>
            <a:r>
              <a:rPr lang="zh-CN" altLang="en-US" smtClean="0"/>
              <a:t>参数中使用该标记</a:t>
            </a:r>
          </a:p>
          <a:p>
            <a:pPr lvl="1" eaLnBrk="1" hangingPunct="1">
              <a:spcBef>
                <a:spcPct val="25000"/>
              </a:spcBef>
              <a:spcAft>
                <a:spcPct val="25000"/>
              </a:spcAft>
              <a:buFontTx/>
              <a:buNone/>
            </a:pPr>
            <a:r>
              <a:rPr lang="zh-CN" altLang="en-US" smtClean="0"/>
              <a:t>	</a:t>
            </a:r>
            <a:r>
              <a:rPr lang="en-US" altLang="en-US" smtClean="0"/>
              <a:t>&lt;A HREF= </a:t>
            </a:r>
            <a:r>
              <a:rPr lang="en-US" altLang="zh-CN" smtClean="0"/>
              <a:t>"</a:t>
            </a:r>
            <a:r>
              <a:rPr lang="en-US" altLang="en-US" smtClean="0">
                <a:solidFill>
                  <a:srgbClr val="0000FF"/>
                </a:solidFill>
              </a:rPr>
              <a:t>#</a:t>
            </a:r>
            <a:r>
              <a:rPr lang="en-US" altLang="en-US" smtClean="0"/>
              <a:t>marker</a:t>
            </a:r>
            <a:r>
              <a:rPr lang="en-US" altLang="zh-CN" smtClean="0"/>
              <a:t>"</a:t>
            </a:r>
            <a:r>
              <a:rPr lang="en-US" altLang="en-US" smtClean="0"/>
              <a:t>&gt;</a:t>
            </a:r>
            <a:r>
              <a:rPr lang="zh-CN" altLang="en-US" smtClean="0"/>
              <a:t>主题名称</a:t>
            </a:r>
            <a:r>
              <a:rPr lang="en-US" altLang="en-US" smtClean="0"/>
              <a:t>&lt;/A&gt;</a:t>
            </a:r>
            <a:endParaRPr lang="en-US" altLang="zh-CN" smtClean="0"/>
          </a:p>
          <a:p>
            <a:pPr eaLnBrk="1" hangingPunct="1"/>
            <a:endParaRPr lang="en-US" altLang="zh-CN" smtClean="0"/>
          </a:p>
        </p:txBody>
      </p:sp>
      <p:sp>
        <p:nvSpPr>
          <p:cNvPr id="48132" name="AutoShape 13"/>
          <p:cNvSpPr>
            <a:spLocks noChangeArrowheads="1"/>
          </p:cNvSpPr>
          <p:nvPr/>
        </p:nvSpPr>
        <p:spPr bwMode="auto">
          <a:xfrm>
            <a:off x="684213" y="5554663"/>
            <a:ext cx="7848600" cy="549275"/>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latin typeface="黑体" panose="02010609060101010101" pitchFamily="49" charset="-122"/>
              </a:rPr>
              <a:t>演示示例</a:t>
            </a:r>
            <a:r>
              <a:rPr lang="en-US" altLang="zh-CN" sz="1800">
                <a:latin typeface="黑体" panose="02010609060101010101" pitchFamily="49" charset="-122"/>
              </a:rPr>
              <a:t>4</a:t>
            </a:r>
            <a:r>
              <a:rPr lang="zh-CN" altLang="en-US" sz="1800">
                <a:latin typeface="黑体" panose="02010609060101010101" pitchFamily="49" charset="-122"/>
              </a:rPr>
              <a:t>：</a:t>
            </a:r>
            <a:r>
              <a:rPr lang="zh-CN" altLang="en-US" sz="1800">
                <a:latin typeface="黑体" panose="02010609060101010101" pitchFamily="49" charset="-122"/>
                <a:hlinkClick r:id="rId2" action="ppaction://hlinkfile"/>
              </a:rPr>
              <a:t>演示锚链接的例子 </a:t>
            </a:r>
            <a:endParaRPr lang="zh-CN" altLang="en-US" sz="1800">
              <a:latin typeface="黑体" panose="02010609060101010101" pitchFamily="49" charset="-122"/>
            </a:endParaRPr>
          </a:p>
        </p:txBody>
      </p:sp>
      <p:pic>
        <p:nvPicPr>
          <p:cNvPr id="565269" name="Picture 21" descr="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7651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273" name="AutoShape 25"/>
          <p:cNvSpPr>
            <a:spLocks noChangeArrowheads="1"/>
          </p:cNvSpPr>
          <p:nvPr/>
        </p:nvSpPr>
        <p:spPr bwMode="auto">
          <a:xfrm>
            <a:off x="693738" y="1773238"/>
            <a:ext cx="7940675" cy="3449637"/>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&lt;HTML&gt;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&lt;TITLE&gt;</a:t>
            </a:r>
            <a:r>
              <a:rPr lang="zh-CN" altLang="en-US" sz="1800">
                <a:ea typeface="宋体" panose="02010600030101010101" pitchFamily="2" charset="-122"/>
                <a:cs typeface="Courier New" panose="02070309020205020404" pitchFamily="49" charset="0"/>
              </a:rPr>
              <a:t>链接到其他页面</a:t>
            </a:r>
            <a:r>
              <a:rPr lang="en-US" altLang="zh-CN" sz="1800">
                <a:ea typeface="宋体" panose="02010600030101010101" pitchFamily="2" charset="-122"/>
                <a:cs typeface="Courier New" panose="02070309020205020404" pitchFamily="49" charset="0"/>
              </a:rPr>
              <a:t>&lt;/TITLE&gt;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&lt;A </a:t>
            </a:r>
            <a:r>
              <a:rPr lang="en-US" altLang="zh-CN" sz="1800">
                <a:solidFill>
                  <a:srgbClr val="0000FF"/>
                </a:solidFill>
                <a:ea typeface="宋体" panose="02010600030101010101" pitchFamily="2" charset="-122"/>
                <a:cs typeface="Courier New" panose="02070309020205020404" pitchFamily="49" charset="0"/>
              </a:rPr>
              <a:t>href="#helpme"</a:t>
            </a:r>
            <a:r>
              <a:rPr lang="en-US" altLang="zh-CN" sz="1800">
                <a:ea typeface="宋体" panose="02010600030101010101" pitchFamily="2" charset="-122"/>
                <a:cs typeface="Courier New" panose="02070309020205020404" pitchFamily="49" charset="0"/>
              </a:rPr>
              <a:t>&gt;[</a:t>
            </a:r>
            <a:r>
              <a:rPr lang="zh-CN" altLang="en-US" sz="1800"/>
              <a:t>新人上路</a:t>
            </a:r>
            <a:r>
              <a:rPr lang="en-US" altLang="zh-CN" sz="1800">
                <a:ea typeface="宋体" panose="02010600030101010101" pitchFamily="2" charset="-122"/>
              </a:rPr>
              <a:t>]&lt;/A&gt;</a:t>
            </a:r>
          </a:p>
          <a:p>
            <a:pPr eaLnBrk="1" hangingPunct="1">
              <a:spcBef>
                <a:spcPct val="0"/>
              </a:spcBef>
              <a:buFontTx/>
              <a:buNone/>
            </a:pPr>
            <a:r>
              <a:rPr lang="en-US" altLang="zh-CN" sz="1800">
                <a:ea typeface="宋体" panose="02010600030101010101" pitchFamily="2" charset="-122"/>
              </a:rPr>
              <a:t>	……</a:t>
            </a:r>
          </a:p>
          <a:p>
            <a:pPr eaLnBrk="1" hangingPunct="1">
              <a:spcBef>
                <a:spcPct val="0"/>
              </a:spcBef>
              <a:buFontTx/>
              <a:buNone/>
            </a:pPr>
            <a:r>
              <a:rPr lang="en-US" altLang="zh-CN" sz="1800">
                <a:ea typeface="宋体" panose="02010600030101010101" pitchFamily="2" charset="-122"/>
              </a:rPr>
              <a:t>&lt;A</a:t>
            </a:r>
            <a:r>
              <a:rPr lang="en-US" altLang="zh-CN" sz="1800">
                <a:solidFill>
                  <a:srgbClr val="FF0000"/>
                </a:solidFill>
                <a:ea typeface="宋体" panose="02010600030101010101" pitchFamily="2" charset="-122"/>
              </a:rPr>
              <a:t> </a:t>
            </a:r>
            <a:r>
              <a:rPr lang="en-US" altLang="zh-CN" sz="1800">
                <a:solidFill>
                  <a:srgbClr val="0000FF"/>
                </a:solidFill>
                <a:ea typeface="宋体" panose="02010600030101010101" pitchFamily="2" charset="-122"/>
              </a:rPr>
              <a:t>name="helpme"</a:t>
            </a:r>
            <a:r>
              <a:rPr lang="en-US" altLang="zh-CN" sz="1800">
                <a:ea typeface="宋体" panose="02010600030101010101" pitchFamily="2" charset="-122"/>
              </a:rPr>
              <a:t>&gt;</a:t>
            </a:r>
            <a:r>
              <a:rPr lang="zh-CN" altLang="en-US" sz="1800"/>
              <a:t>新人上路指南</a:t>
            </a:r>
            <a:r>
              <a:rPr lang="en-US" altLang="zh-CN" sz="1800">
                <a:ea typeface="宋体" panose="02010600030101010101" pitchFamily="2" charset="-122"/>
              </a:rPr>
              <a:t>&lt;/A&gt;</a:t>
            </a:r>
          </a:p>
          <a:p>
            <a:pPr eaLnBrk="1" hangingPunct="1">
              <a:spcBef>
                <a:spcPct val="0"/>
              </a:spcBef>
              <a:buFontTx/>
              <a:buNone/>
            </a:pPr>
            <a:r>
              <a:rPr lang="en-US" altLang="zh-CN" sz="1800">
                <a:ea typeface="宋体" panose="02010600030101010101" pitchFamily="2" charset="-122"/>
              </a:rPr>
              <a:t>	……</a:t>
            </a:r>
          </a:p>
          <a:p>
            <a:pPr eaLnBrk="1" hangingPunct="1">
              <a:spcBef>
                <a:spcPct val="0"/>
              </a:spcBef>
              <a:buFontTx/>
              <a:buNone/>
            </a:pPr>
            <a:r>
              <a:rPr lang="en-US" altLang="zh-CN" sz="1800">
                <a:ea typeface="宋体" panose="02010600030101010101" pitchFamily="2" charset="-122"/>
              </a:rPr>
              <a:t>&lt;/BODY&gt;</a:t>
            </a:r>
          </a:p>
          <a:p>
            <a:pPr eaLnBrk="1" hangingPunct="1">
              <a:spcBef>
                <a:spcPct val="0"/>
              </a:spcBef>
              <a:buFontTx/>
              <a:buNone/>
            </a:pPr>
            <a:r>
              <a:rPr lang="en-US" altLang="zh-CN" sz="1800">
                <a:ea typeface="宋体" panose="02010600030101010101" pitchFamily="2" charset="-122"/>
              </a:rPr>
              <a:t>&lt;/HTML&gt;</a:t>
            </a:r>
            <a:endParaRPr lang="en-US" altLang="en-US" sz="1800">
              <a:ea typeface="宋体" panose="02010600030101010101" pitchFamily="2" charset="-122"/>
            </a:endParaRPr>
          </a:p>
        </p:txBody>
      </p:sp>
      <p:sp>
        <p:nvSpPr>
          <p:cNvPr id="565274" name="AutoShape 26"/>
          <p:cNvSpPr>
            <a:spLocks noChangeArrowheads="1"/>
          </p:cNvSpPr>
          <p:nvPr/>
        </p:nvSpPr>
        <p:spPr bwMode="auto">
          <a:xfrm>
            <a:off x="2700338" y="4508500"/>
            <a:ext cx="1871662" cy="576263"/>
          </a:xfrm>
          <a:prstGeom prst="wedgeRoundRectCallout">
            <a:avLst>
              <a:gd name="adj1" fmla="val -53648"/>
              <a:gd name="adj2" fmla="val -11170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t>1</a:t>
            </a:r>
            <a:r>
              <a:rPr lang="zh-CN" altLang="en-US" sz="1800"/>
              <a:t>、定义锚标记</a:t>
            </a:r>
          </a:p>
        </p:txBody>
      </p:sp>
      <p:sp>
        <p:nvSpPr>
          <p:cNvPr id="565275" name="AutoShape 27"/>
          <p:cNvSpPr>
            <a:spLocks noChangeArrowheads="1"/>
          </p:cNvSpPr>
          <p:nvPr/>
        </p:nvSpPr>
        <p:spPr bwMode="auto">
          <a:xfrm>
            <a:off x="2771775" y="2349500"/>
            <a:ext cx="3095625" cy="649288"/>
          </a:xfrm>
          <a:prstGeom prst="wedgeRoundRectCallout">
            <a:avLst>
              <a:gd name="adj1" fmla="val -52412"/>
              <a:gd name="adj2" fmla="val 110389"/>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1800"/>
              <a:t>2</a:t>
            </a:r>
            <a:r>
              <a:rPr lang="zh-CN" altLang="en-US" sz="1800"/>
              <a:t>、链接到锚标记所在位置</a:t>
            </a:r>
          </a:p>
        </p:txBody>
      </p:sp>
    </p:spTree>
    <p:extLst>
      <p:ext uri="{BB962C8B-B14F-4D97-AF65-F5344CB8AC3E}">
        <p14:creationId xmlns:p14="http://schemas.microsoft.com/office/powerpoint/2010/main" val="368317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wipe(left)">
                                      <p:cBhvr>
                                        <p:cTn id="7" dur="500"/>
                                        <p:tgtEl>
                                          <p:spTgt spid="565251">
                                            <p:txEl>
                                              <p:pRg st="0" end="0"/>
                                            </p:txEl>
                                          </p:spTgt>
                                        </p:tgtEl>
                                      </p:cBhvr>
                                    </p:animEffect>
                                  </p:childTnLst>
                                  <p:subTnLst>
                                    <p:set>
                                      <p:cBhvr override="childStyle">
                                        <p:cTn dur="1" fill="hold" display="0" masterRel="nextClick" afterEffect="1"/>
                                        <p:tgtEl>
                                          <p:spTgt spid="565251">
                                            <p:txEl>
                                              <p:pRg st="0" end="0"/>
                                            </p:txEl>
                                          </p:spTgt>
                                        </p:tgtEl>
                                        <p:attrNameLst>
                                          <p:attrName>style.visibility</p:attrName>
                                        </p:attrNameLst>
                                      </p:cBhvr>
                                      <p:to>
                                        <p:strVal val="hidden"/>
                                      </p:to>
                                    </p:set>
                                  </p:subTnLst>
                                </p:cTn>
                              </p:par>
                              <p:par>
                                <p:cTn id="8" presetID="22" presetClass="entr" presetSubtype="8" fill="hold" nodeType="withEffect">
                                  <p:stCondLst>
                                    <p:cond delay="0"/>
                                  </p:stCondLst>
                                  <p:childTnLst>
                                    <p:set>
                                      <p:cBhvr>
                                        <p:cTn id="9" dur="1" fill="hold">
                                          <p:stCondLst>
                                            <p:cond delay="0"/>
                                          </p:stCondLst>
                                        </p:cTn>
                                        <p:tgtEl>
                                          <p:spTgt spid="565251">
                                            <p:txEl>
                                              <p:pRg st="1" end="1"/>
                                            </p:txEl>
                                          </p:spTgt>
                                        </p:tgtEl>
                                        <p:attrNameLst>
                                          <p:attrName>style.visibility</p:attrName>
                                        </p:attrNameLst>
                                      </p:cBhvr>
                                      <p:to>
                                        <p:strVal val="visible"/>
                                      </p:to>
                                    </p:set>
                                    <p:animEffect transition="in" filter="wipe(left)">
                                      <p:cBhvr>
                                        <p:cTn id="10" dur="500"/>
                                        <p:tgtEl>
                                          <p:spTgt spid="565251">
                                            <p:txEl>
                                              <p:pRg st="1" end="1"/>
                                            </p:txEl>
                                          </p:spTgt>
                                        </p:tgtEl>
                                      </p:cBhvr>
                                    </p:animEffect>
                                  </p:childTnLst>
                                  <p:subTnLst>
                                    <p:set>
                                      <p:cBhvr override="childStyle">
                                        <p:cTn dur="1" fill="hold" display="0" masterRel="nextClick" afterEffect="1"/>
                                        <p:tgtEl>
                                          <p:spTgt spid="565251">
                                            <p:txEl>
                                              <p:pRg st="1" end="1"/>
                                            </p:txEl>
                                          </p:spTgt>
                                        </p:tgtEl>
                                        <p:attrNameLst>
                                          <p:attrName>style.visibility</p:attrName>
                                        </p:attrNameLst>
                                      </p:cBhvr>
                                      <p:to>
                                        <p:strVal val="hidden"/>
                                      </p:to>
                                    </p:set>
                                  </p:subTnLst>
                                </p:cTn>
                              </p:par>
                              <p:par>
                                <p:cTn id="11" presetID="22" presetClass="entr" presetSubtype="8" fill="hold" nodeType="withEffect">
                                  <p:stCondLst>
                                    <p:cond delay="0"/>
                                  </p:stCondLst>
                                  <p:childTnLst>
                                    <p:set>
                                      <p:cBhvr>
                                        <p:cTn id="12" dur="1" fill="hold">
                                          <p:stCondLst>
                                            <p:cond delay="0"/>
                                          </p:stCondLst>
                                        </p:cTn>
                                        <p:tgtEl>
                                          <p:spTgt spid="565251">
                                            <p:txEl>
                                              <p:pRg st="2" end="2"/>
                                            </p:txEl>
                                          </p:spTgt>
                                        </p:tgtEl>
                                        <p:attrNameLst>
                                          <p:attrName>style.visibility</p:attrName>
                                        </p:attrNameLst>
                                      </p:cBhvr>
                                      <p:to>
                                        <p:strVal val="visible"/>
                                      </p:to>
                                    </p:set>
                                    <p:animEffect transition="in" filter="wipe(left)">
                                      <p:cBhvr>
                                        <p:cTn id="13" dur="500"/>
                                        <p:tgtEl>
                                          <p:spTgt spid="565251">
                                            <p:txEl>
                                              <p:pRg st="2" end="2"/>
                                            </p:txEl>
                                          </p:spTgt>
                                        </p:tgtEl>
                                      </p:cBhvr>
                                    </p:animEffect>
                                  </p:childTnLst>
                                  <p:subTnLst>
                                    <p:set>
                                      <p:cBhvr override="childStyle">
                                        <p:cTn dur="1" fill="hold" display="0" masterRel="nextClick" afterEffect="1"/>
                                        <p:tgtEl>
                                          <p:spTgt spid="565251">
                                            <p:txEl>
                                              <p:pRg st="2" end="2"/>
                                            </p:txEl>
                                          </p:spTgt>
                                        </p:tgtEl>
                                        <p:attrNameLst>
                                          <p:attrName>style.visibility</p:attrName>
                                        </p:attrNameLst>
                                      </p:cBhvr>
                                      <p:to>
                                        <p:strVal val="hidden"/>
                                      </p:to>
                                    </p:set>
                                  </p:subTnLst>
                                </p:cTn>
                              </p:par>
                              <p:par>
                                <p:cTn id="14" presetID="22" presetClass="entr" presetSubtype="8" fill="hold" nodeType="withEffect">
                                  <p:stCondLst>
                                    <p:cond delay="0"/>
                                  </p:stCondLst>
                                  <p:childTnLst>
                                    <p:set>
                                      <p:cBhvr>
                                        <p:cTn id="15" dur="1" fill="hold">
                                          <p:stCondLst>
                                            <p:cond delay="0"/>
                                          </p:stCondLst>
                                        </p:cTn>
                                        <p:tgtEl>
                                          <p:spTgt spid="565251">
                                            <p:txEl>
                                              <p:pRg st="3" end="3"/>
                                            </p:txEl>
                                          </p:spTgt>
                                        </p:tgtEl>
                                        <p:attrNameLst>
                                          <p:attrName>style.visibility</p:attrName>
                                        </p:attrNameLst>
                                      </p:cBhvr>
                                      <p:to>
                                        <p:strVal val="visible"/>
                                      </p:to>
                                    </p:set>
                                    <p:animEffect transition="in" filter="wipe(left)">
                                      <p:cBhvr>
                                        <p:cTn id="16" dur="500"/>
                                        <p:tgtEl>
                                          <p:spTgt spid="565251">
                                            <p:txEl>
                                              <p:pRg st="3" end="3"/>
                                            </p:txEl>
                                          </p:spTgt>
                                        </p:tgtEl>
                                      </p:cBhvr>
                                    </p:animEffect>
                                  </p:childTnLst>
                                  <p:subTnLst>
                                    <p:set>
                                      <p:cBhvr override="childStyle">
                                        <p:cTn dur="1" fill="hold" display="0" masterRel="nextClick" afterEffect="1"/>
                                        <p:tgtEl>
                                          <p:spTgt spid="565251">
                                            <p:txEl>
                                              <p:pRg st="3" end="3"/>
                                            </p:txEl>
                                          </p:spTgt>
                                        </p:tgtEl>
                                        <p:attrNameLst>
                                          <p:attrName>style.visibility</p:attrName>
                                        </p:attrNameLst>
                                      </p:cBhvr>
                                      <p:to>
                                        <p:strVal val="hidden"/>
                                      </p:to>
                                    </p:set>
                                  </p:subTnLst>
                                </p:cTn>
                              </p:par>
                              <p:par>
                                <p:cTn id="17" presetID="22" presetClass="entr" presetSubtype="8" fill="hold" nodeType="withEffect">
                                  <p:stCondLst>
                                    <p:cond delay="0"/>
                                  </p:stCondLst>
                                  <p:childTnLst>
                                    <p:set>
                                      <p:cBhvr>
                                        <p:cTn id="18" dur="1" fill="hold">
                                          <p:stCondLst>
                                            <p:cond delay="0"/>
                                          </p:stCondLst>
                                        </p:cTn>
                                        <p:tgtEl>
                                          <p:spTgt spid="565251">
                                            <p:txEl>
                                              <p:pRg st="4" end="4"/>
                                            </p:txEl>
                                          </p:spTgt>
                                        </p:tgtEl>
                                        <p:attrNameLst>
                                          <p:attrName>style.visibility</p:attrName>
                                        </p:attrNameLst>
                                      </p:cBhvr>
                                      <p:to>
                                        <p:strVal val="visible"/>
                                      </p:to>
                                    </p:set>
                                    <p:animEffect transition="in" filter="wipe(left)">
                                      <p:cBhvr>
                                        <p:cTn id="19" dur="500"/>
                                        <p:tgtEl>
                                          <p:spTgt spid="565251">
                                            <p:txEl>
                                              <p:pRg st="4" end="4"/>
                                            </p:txEl>
                                          </p:spTgt>
                                        </p:tgtEl>
                                      </p:cBhvr>
                                    </p:animEffect>
                                  </p:childTnLst>
                                  <p:subTnLst>
                                    <p:set>
                                      <p:cBhvr override="childStyle">
                                        <p:cTn dur="1" fill="hold" display="0" masterRel="nextClick" afterEffect="1"/>
                                        <p:tgtEl>
                                          <p:spTgt spid="565251">
                                            <p:txEl>
                                              <p:pRg st="4" end="4"/>
                                            </p:txEl>
                                          </p:spTgt>
                                        </p:tgtEl>
                                        <p:attrNameLst>
                                          <p:attrName>style.visibility</p:attrName>
                                        </p:attrNameLst>
                                      </p:cBhvr>
                                      <p:to>
                                        <p:strVal val="hidden"/>
                                      </p:to>
                                    </p:set>
                                  </p:subTnLst>
                                </p:cTn>
                              </p:par>
                              <p:par>
                                <p:cTn id="20" presetID="22" presetClass="entr" presetSubtype="8" fill="hold" nodeType="withEffect">
                                  <p:stCondLst>
                                    <p:cond delay="0"/>
                                  </p:stCondLst>
                                  <p:childTnLst>
                                    <p:set>
                                      <p:cBhvr>
                                        <p:cTn id="21" dur="1" fill="hold">
                                          <p:stCondLst>
                                            <p:cond delay="0"/>
                                          </p:stCondLst>
                                        </p:cTn>
                                        <p:tgtEl>
                                          <p:spTgt spid="565251">
                                            <p:txEl>
                                              <p:pRg st="5" end="5"/>
                                            </p:txEl>
                                          </p:spTgt>
                                        </p:tgtEl>
                                        <p:attrNameLst>
                                          <p:attrName>style.visibility</p:attrName>
                                        </p:attrNameLst>
                                      </p:cBhvr>
                                      <p:to>
                                        <p:strVal val="visible"/>
                                      </p:to>
                                    </p:set>
                                    <p:animEffect transition="in" filter="wipe(left)">
                                      <p:cBhvr>
                                        <p:cTn id="22" dur="500"/>
                                        <p:tgtEl>
                                          <p:spTgt spid="565251">
                                            <p:txEl>
                                              <p:pRg st="5" end="5"/>
                                            </p:txEl>
                                          </p:spTgt>
                                        </p:tgtEl>
                                      </p:cBhvr>
                                    </p:animEffect>
                                  </p:childTnLst>
                                  <p:subTnLst>
                                    <p:set>
                                      <p:cBhvr override="childStyle">
                                        <p:cTn dur="1" fill="hold" display="0" masterRel="nextClick" afterEffect="1"/>
                                        <p:tgtEl>
                                          <p:spTgt spid="565251">
                                            <p:txEl>
                                              <p:pRg st="5" end="5"/>
                                            </p:txEl>
                                          </p:spTgt>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565269"/>
                                        </p:tgtEl>
                                        <p:attrNameLst>
                                          <p:attrName>style.visibility</p:attrName>
                                        </p:attrNameLst>
                                      </p:cBhvr>
                                      <p:to>
                                        <p:strVal val="visible"/>
                                      </p:to>
                                    </p:set>
                                    <p:anim calcmode="lin" valueType="num">
                                      <p:cBhvr additive="base">
                                        <p:cTn id="27" dur="500" fill="hold"/>
                                        <p:tgtEl>
                                          <p:spTgt spid="565269"/>
                                        </p:tgtEl>
                                        <p:attrNameLst>
                                          <p:attrName>ppt_x</p:attrName>
                                        </p:attrNameLst>
                                      </p:cBhvr>
                                      <p:tavLst>
                                        <p:tav tm="0">
                                          <p:val>
                                            <p:strVal val="1+#ppt_w/2"/>
                                          </p:val>
                                        </p:tav>
                                        <p:tav tm="100000">
                                          <p:val>
                                            <p:strVal val="#ppt_x"/>
                                          </p:val>
                                        </p:tav>
                                      </p:tavLst>
                                    </p:anim>
                                    <p:anim calcmode="lin" valueType="num">
                                      <p:cBhvr additive="base">
                                        <p:cTn id="28" dur="500" fill="hold"/>
                                        <p:tgtEl>
                                          <p:spTgt spid="56526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565273"/>
                                        </p:tgtEl>
                                        <p:attrNameLst>
                                          <p:attrName>style.visibility</p:attrName>
                                        </p:attrNameLst>
                                      </p:cBhvr>
                                      <p:to>
                                        <p:strVal val="visible"/>
                                      </p:to>
                                    </p:set>
                                    <p:animEffect transition="in" filter="blinds(horizontal)">
                                      <p:cBhvr>
                                        <p:cTn id="32" dur="500"/>
                                        <p:tgtEl>
                                          <p:spTgt spid="565273"/>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65274"/>
                                        </p:tgtEl>
                                        <p:attrNameLst>
                                          <p:attrName>style.visibility</p:attrName>
                                        </p:attrNameLst>
                                      </p:cBhvr>
                                      <p:to>
                                        <p:strVal val="visible"/>
                                      </p:to>
                                    </p:set>
                                    <p:animEffect transition="in" filter="wipe(left)">
                                      <p:cBhvr>
                                        <p:cTn id="36" dur="500"/>
                                        <p:tgtEl>
                                          <p:spTgt spid="565274"/>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565275"/>
                                        </p:tgtEl>
                                        <p:attrNameLst>
                                          <p:attrName>style.visibility</p:attrName>
                                        </p:attrNameLst>
                                      </p:cBhvr>
                                      <p:to>
                                        <p:strVal val="visible"/>
                                      </p:to>
                                    </p:set>
                                    <p:animEffect transition="in" filter="wipe(left)">
                                      <p:cBhvr>
                                        <p:cTn id="40" dur="500"/>
                                        <p:tgtEl>
                                          <p:spTgt spid="565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3" grpId="0" animBg="1"/>
      <p:bldP spid="565274" grpId="0" animBg="1"/>
      <p:bldP spid="5652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页面链接</a:t>
            </a:r>
            <a:r>
              <a:rPr lang="en-US" altLang="zh-CN" smtClean="0"/>
              <a:t>&lt;A&gt;</a:t>
            </a:r>
            <a:r>
              <a:rPr lang="zh-CN" altLang="en-US" smtClean="0"/>
              <a:t>标签</a:t>
            </a:r>
          </a:p>
        </p:txBody>
      </p:sp>
      <p:sp>
        <p:nvSpPr>
          <p:cNvPr id="566275" name="Rectangle 3"/>
          <p:cNvSpPr>
            <a:spLocks noGrp="1" noChangeArrowheads="1"/>
          </p:cNvSpPr>
          <p:nvPr>
            <p:ph type="body" idx="1"/>
          </p:nvPr>
        </p:nvSpPr>
        <p:spPr>
          <a:xfrm>
            <a:off x="457200" y="1125538"/>
            <a:ext cx="8229600" cy="5000625"/>
          </a:xfrm>
        </p:spPr>
        <p:txBody>
          <a:bodyPr/>
          <a:lstStyle/>
          <a:p>
            <a:pPr eaLnBrk="1" hangingPunct="1">
              <a:spcBef>
                <a:spcPct val="25000"/>
              </a:spcBef>
              <a:spcAft>
                <a:spcPct val="25000"/>
              </a:spcAft>
            </a:pPr>
            <a:r>
              <a:rPr lang="zh-CN" altLang="en-US" smtClean="0"/>
              <a:t>电子邮件链接</a:t>
            </a:r>
          </a:p>
          <a:p>
            <a:pPr lvl="1" eaLnBrk="1" hangingPunct="1">
              <a:spcBef>
                <a:spcPct val="25000"/>
              </a:spcBef>
              <a:spcAft>
                <a:spcPct val="25000"/>
              </a:spcAft>
            </a:pPr>
            <a:r>
              <a:rPr lang="zh-CN" altLang="en-US" smtClean="0"/>
              <a:t>要链接电子邮件，可在链接标签中插入“</a:t>
            </a:r>
            <a:r>
              <a:rPr lang="en-US" altLang="zh-CN" smtClean="0"/>
              <a:t>mailto:</a:t>
            </a:r>
            <a:r>
              <a:rPr lang="zh-CN" altLang="en-US" smtClean="0"/>
              <a:t>邮箱地址”</a:t>
            </a:r>
          </a:p>
          <a:p>
            <a:pPr lvl="1" eaLnBrk="1" hangingPunct="1">
              <a:spcBef>
                <a:spcPct val="25000"/>
              </a:spcBef>
              <a:spcAft>
                <a:spcPct val="25000"/>
              </a:spcAft>
              <a:buFontTx/>
              <a:buNone/>
            </a:pPr>
            <a:r>
              <a:rPr lang="pt-BR" altLang="zh-CN" smtClean="0"/>
              <a:t>&lt;A href=</a:t>
            </a:r>
            <a:r>
              <a:rPr lang="pt-BR" altLang="zh-CN" smtClean="0">
                <a:solidFill>
                  <a:srgbClr val="0000FF"/>
                </a:solidFill>
              </a:rPr>
              <a:t>"mailto:webmaster@sohu.com"</a:t>
            </a:r>
            <a:r>
              <a:rPr lang="pt-BR" altLang="zh-CN" smtClean="0"/>
              <a:t>&gt;</a:t>
            </a:r>
            <a:r>
              <a:rPr lang="zh-CN" altLang="pt-BR" smtClean="0"/>
              <a:t>站长信箱</a:t>
            </a:r>
            <a:r>
              <a:rPr lang="pt-BR" altLang="zh-CN" smtClean="0"/>
              <a:t>&lt;/A&gt;</a:t>
            </a:r>
            <a:endParaRPr lang="en-US" altLang="zh-CN" smtClean="0"/>
          </a:p>
        </p:txBody>
      </p:sp>
      <p:pic>
        <p:nvPicPr>
          <p:cNvPr id="5662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052513"/>
            <a:ext cx="417671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6283" name="Line 11"/>
          <p:cNvSpPr>
            <a:spLocks noChangeShapeType="1"/>
          </p:cNvSpPr>
          <p:nvPr/>
        </p:nvSpPr>
        <p:spPr bwMode="auto">
          <a:xfrm flipV="1">
            <a:off x="6804025" y="2830513"/>
            <a:ext cx="19050" cy="42227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8" name="AutoShape 19"/>
          <p:cNvSpPr>
            <a:spLocks noChangeArrowheads="1"/>
          </p:cNvSpPr>
          <p:nvPr/>
        </p:nvSpPr>
        <p:spPr bwMode="auto">
          <a:xfrm>
            <a:off x="900113" y="5805488"/>
            <a:ext cx="7848600" cy="576262"/>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latin typeface="黑体" panose="02010609060101010101" pitchFamily="49" charset="-122"/>
              </a:rPr>
              <a:t>演示示例</a:t>
            </a:r>
            <a:r>
              <a:rPr lang="en-US" altLang="zh-CN" sz="1800">
                <a:latin typeface="黑体" panose="02010609060101010101" pitchFamily="49" charset="-122"/>
              </a:rPr>
              <a:t>5</a:t>
            </a:r>
            <a:r>
              <a:rPr lang="zh-CN" altLang="en-US" sz="1800">
                <a:latin typeface="黑体" panose="02010609060101010101" pitchFamily="49" charset="-122"/>
              </a:rPr>
              <a:t>：</a:t>
            </a:r>
            <a:r>
              <a:rPr lang="zh-CN" altLang="en-US" sz="1800">
                <a:latin typeface="黑体" panose="02010609060101010101" pitchFamily="49" charset="-122"/>
                <a:hlinkClick r:id="rId3" action="ppaction://hlinkfile"/>
              </a:rPr>
              <a:t>演示电子邮件链接 </a:t>
            </a:r>
            <a:endParaRPr lang="zh-CN" altLang="en-US" sz="1800">
              <a:latin typeface="黑体" panose="02010609060101010101" pitchFamily="49" charset="-122"/>
            </a:endParaRPr>
          </a:p>
        </p:txBody>
      </p:sp>
      <p:pic>
        <p:nvPicPr>
          <p:cNvPr id="566295" name="Picture 23"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810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6311" name="AutoShape 39"/>
          <p:cNvSpPr>
            <a:spLocks noChangeArrowheads="1"/>
          </p:cNvSpPr>
          <p:nvPr/>
        </p:nvSpPr>
        <p:spPr bwMode="auto">
          <a:xfrm>
            <a:off x="806450" y="2378075"/>
            <a:ext cx="8086725" cy="3144838"/>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1800">
                <a:ea typeface="宋体" panose="02010600030101010101" pitchFamily="2" charset="-122"/>
                <a:cs typeface="Courier New" panose="02070309020205020404" pitchFamily="49" charset="0"/>
              </a:rPr>
              <a:t>&lt;HTML&gt;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&lt;TITLE&gt;</a:t>
            </a:r>
            <a:r>
              <a:rPr lang="zh-CN" altLang="en-US" sz="1800">
                <a:ea typeface="宋体" panose="02010600030101010101" pitchFamily="2" charset="-122"/>
                <a:cs typeface="Courier New" panose="02070309020205020404" pitchFamily="49" charset="0"/>
              </a:rPr>
              <a:t>电子邮件链接</a:t>
            </a:r>
            <a:r>
              <a:rPr lang="en-US" altLang="zh-CN" sz="1800">
                <a:ea typeface="宋体" panose="02010600030101010101" pitchFamily="2" charset="-122"/>
                <a:cs typeface="Courier New" panose="02070309020205020404" pitchFamily="49" charset="0"/>
              </a:rPr>
              <a:t>&lt;/TITLE&gt;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&lt;BODY&gt;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	……</a:t>
            </a:r>
          </a:p>
          <a:p>
            <a:pPr eaLnBrk="1" hangingPunct="1">
              <a:spcBef>
                <a:spcPct val="0"/>
              </a:spcBef>
              <a:buFontTx/>
              <a:buNone/>
            </a:pPr>
            <a:r>
              <a:rPr lang="pt-BR" altLang="zh-CN" sz="1800">
                <a:ea typeface="宋体" panose="02010600030101010101" pitchFamily="2" charset="-122"/>
                <a:cs typeface="Courier New" panose="02070309020205020404" pitchFamily="49" charset="0"/>
              </a:rPr>
              <a:t>&lt;A href="mailto: </a:t>
            </a:r>
            <a:r>
              <a:rPr lang="pt-BR" altLang="zh-CN" sz="1800">
                <a:ea typeface="宋体" panose="02010600030101010101" pitchFamily="2" charset="-122"/>
                <a:cs typeface="Courier New" panose="02070309020205020404" pitchFamily="49" charset="0"/>
                <a:hlinkClick r:id="rId5"/>
              </a:rPr>
              <a:t>taobaoWebMater@taobao.com</a:t>
            </a:r>
            <a:r>
              <a:rPr lang="pt-BR" altLang="zh-CN" sz="1800">
                <a:ea typeface="宋体" panose="02010600030101010101" pitchFamily="2" charset="-122"/>
                <a:cs typeface="Courier New" panose="02070309020205020404" pitchFamily="49" charset="0"/>
              </a:rPr>
              <a:t> "&gt;   </a:t>
            </a:r>
            <a:r>
              <a:rPr lang="zh-CN" altLang="pt-BR" sz="1800"/>
              <a:t>站长信箱</a:t>
            </a:r>
            <a:r>
              <a:rPr lang="pt-BR" altLang="zh-CN" sz="1800">
                <a:ea typeface="宋体" panose="02010600030101010101" pitchFamily="2" charset="-122"/>
              </a:rPr>
              <a:t>&lt;/A&gt;</a:t>
            </a:r>
            <a:endParaRPr lang="en-US" altLang="zh-CN" sz="1800">
              <a:ea typeface="宋体" panose="02010600030101010101" pitchFamily="2" charset="-122"/>
            </a:endParaRPr>
          </a:p>
          <a:p>
            <a:pPr eaLnBrk="1" hangingPunct="1">
              <a:spcBef>
                <a:spcPct val="0"/>
              </a:spcBef>
              <a:buFontTx/>
              <a:buNone/>
            </a:pPr>
            <a:r>
              <a:rPr lang="en-US" altLang="zh-CN" sz="1800">
                <a:ea typeface="宋体" panose="02010600030101010101" pitchFamily="2" charset="-122"/>
              </a:rPr>
              <a:t>	……</a:t>
            </a:r>
          </a:p>
          <a:p>
            <a:pPr eaLnBrk="1" hangingPunct="1">
              <a:spcBef>
                <a:spcPct val="0"/>
              </a:spcBef>
              <a:buFontTx/>
              <a:buNone/>
            </a:pPr>
            <a:r>
              <a:rPr lang="en-US" altLang="zh-CN" sz="1800">
                <a:ea typeface="宋体" panose="02010600030101010101" pitchFamily="2" charset="-122"/>
              </a:rPr>
              <a:t>&lt;/BODY&gt;</a:t>
            </a:r>
          </a:p>
          <a:p>
            <a:pPr eaLnBrk="1" hangingPunct="1">
              <a:spcBef>
                <a:spcPct val="0"/>
              </a:spcBef>
              <a:buFontTx/>
              <a:buNone/>
            </a:pPr>
            <a:r>
              <a:rPr lang="en-US" altLang="zh-CN" sz="1800">
                <a:ea typeface="宋体" panose="02010600030101010101" pitchFamily="2" charset="-122"/>
              </a:rPr>
              <a:t>&lt;/HTML&gt;</a:t>
            </a:r>
            <a:endParaRPr lang="en-US" altLang="en-US" sz="1800">
              <a:ea typeface="宋体" panose="02010600030101010101" pitchFamily="2" charset="-122"/>
            </a:endParaRPr>
          </a:p>
        </p:txBody>
      </p:sp>
      <p:pic>
        <p:nvPicPr>
          <p:cNvPr id="56631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963" y="1023938"/>
            <a:ext cx="4160837"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6313" name="Rectangle 41"/>
          <p:cNvSpPr>
            <a:spLocks noChangeArrowheads="1"/>
          </p:cNvSpPr>
          <p:nvPr/>
        </p:nvSpPr>
        <p:spPr bwMode="auto">
          <a:xfrm>
            <a:off x="2843213" y="4221163"/>
            <a:ext cx="3457575" cy="287337"/>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6314" name="AutoShape 42"/>
          <p:cNvSpPr>
            <a:spLocks noChangeArrowheads="1"/>
          </p:cNvSpPr>
          <p:nvPr/>
        </p:nvSpPr>
        <p:spPr bwMode="auto">
          <a:xfrm>
            <a:off x="2195513" y="1196975"/>
            <a:ext cx="2303462" cy="863600"/>
          </a:xfrm>
          <a:prstGeom prst="wedgeRoundRectCallout">
            <a:avLst>
              <a:gd name="adj1" fmla="val 62472"/>
              <a:gd name="adj2" fmla="val 33088"/>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单击“站长信箱”链接后的输出结果</a:t>
            </a:r>
          </a:p>
        </p:txBody>
      </p:sp>
      <p:sp>
        <p:nvSpPr>
          <p:cNvPr id="566315" name="AutoShape 43"/>
          <p:cNvSpPr>
            <a:spLocks noChangeArrowheads="1"/>
          </p:cNvSpPr>
          <p:nvPr/>
        </p:nvSpPr>
        <p:spPr bwMode="auto">
          <a:xfrm rot="3384849">
            <a:off x="5304632" y="1472406"/>
            <a:ext cx="323850" cy="3516313"/>
          </a:xfrm>
          <a:prstGeom prst="upDownArrow">
            <a:avLst>
              <a:gd name="adj1" fmla="val 50000"/>
              <a:gd name="adj2" fmla="val 217157"/>
            </a:avLst>
          </a:prstGeom>
          <a:gradFill rotWithShape="1">
            <a:gsLst>
              <a:gs pos="0">
                <a:srgbClr val="FFFFFF"/>
              </a:gs>
              <a:gs pos="100000">
                <a:srgbClr val="B563CF"/>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6316" name="Rectangle 44"/>
          <p:cNvSpPr>
            <a:spLocks noChangeArrowheads="1"/>
          </p:cNvSpPr>
          <p:nvPr/>
        </p:nvSpPr>
        <p:spPr bwMode="auto">
          <a:xfrm>
            <a:off x="5795963" y="1989138"/>
            <a:ext cx="1873250" cy="287337"/>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66280" name="AutoShape 8"/>
          <p:cNvSpPr>
            <a:spLocks noChangeArrowheads="1"/>
          </p:cNvSpPr>
          <p:nvPr/>
        </p:nvSpPr>
        <p:spPr bwMode="auto">
          <a:xfrm>
            <a:off x="4859338" y="4592638"/>
            <a:ext cx="2160587" cy="693737"/>
          </a:xfrm>
          <a:prstGeom prst="wedgeRoundRectCallout">
            <a:avLst>
              <a:gd name="adj1" fmla="val -73218"/>
              <a:gd name="adj2" fmla="val -5961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任何正确的电子邮箱地址均可</a:t>
            </a:r>
          </a:p>
        </p:txBody>
      </p:sp>
    </p:spTree>
    <p:extLst>
      <p:ext uri="{BB962C8B-B14F-4D97-AF65-F5344CB8AC3E}">
        <p14:creationId xmlns:p14="http://schemas.microsoft.com/office/powerpoint/2010/main" val="3259186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Effect transition="in" filter="wipe(left)">
                                      <p:cBhvr>
                                        <p:cTn id="7" dur="500"/>
                                        <p:tgtEl>
                                          <p:spTgt spid="566275">
                                            <p:txEl>
                                              <p:pRg st="0" end="0"/>
                                            </p:txEl>
                                          </p:spTgt>
                                        </p:tgtEl>
                                      </p:cBhvr>
                                    </p:animEffect>
                                  </p:childTnLst>
                                  <p:subTnLst>
                                    <p:set>
                                      <p:cBhvr override="childStyle">
                                        <p:cTn dur="1" fill="hold" display="0" masterRel="nextClick" afterEffect="1"/>
                                        <p:tgtEl>
                                          <p:spTgt spid="566275">
                                            <p:txEl>
                                              <p:pRg st="0" end="0"/>
                                            </p:txEl>
                                          </p:spTgt>
                                        </p:tgtEl>
                                        <p:attrNameLst>
                                          <p:attrName>style.visibility</p:attrName>
                                        </p:attrNameLst>
                                      </p:cBhvr>
                                      <p:to>
                                        <p:strVal val="hidden"/>
                                      </p:to>
                                    </p:set>
                                  </p:subTnLst>
                                </p:cTn>
                              </p:par>
                              <p:par>
                                <p:cTn id="8" presetID="22" presetClass="entr" presetSubtype="8" fill="hold" nodeType="withEffect">
                                  <p:stCondLst>
                                    <p:cond delay="0"/>
                                  </p:stCondLst>
                                  <p:childTnLst>
                                    <p:set>
                                      <p:cBhvr>
                                        <p:cTn id="9" dur="1" fill="hold">
                                          <p:stCondLst>
                                            <p:cond delay="0"/>
                                          </p:stCondLst>
                                        </p:cTn>
                                        <p:tgtEl>
                                          <p:spTgt spid="566275">
                                            <p:txEl>
                                              <p:pRg st="1" end="1"/>
                                            </p:txEl>
                                          </p:spTgt>
                                        </p:tgtEl>
                                        <p:attrNameLst>
                                          <p:attrName>style.visibility</p:attrName>
                                        </p:attrNameLst>
                                      </p:cBhvr>
                                      <p:to>
                                        <p:strVal val="visible"/>
                                      </p:to>
                                    </p:set>
                                    <p:animEffect transition="in" filter="wipe(left)">
                                      <p:cBhvr>
                                        <p:cTn id="10" dur="500"/>
                                        <p:tgtEl>
                                          <p:spTgt spid="566275">
                                            <p:txEl>
                                              <p:pRg st="1" end="1"/>
                                            </p:txEl>
                                          </p:spTgt>
                                        </p:tgtEl>
                                      </p:cBhvr>
                                    </p:animEffect>
                                  </p:childTnLst>
                                  <p:subTnLst>
                                    <p:set>
                                      <p:cBhvr override="childStyle">
                                        <p:cTn dur="1" fill="hold" display="0" masterRel="nextClick" afterEffect="1"/>
                                        <p:tgtEl>
                                          <p:spTgt spid="566275">
                                            <p:txEl>
                                              <p:pRg st="1" end="1"/>
                                            </p:txEl>
                                          </p:spTgt>
                                        </p:tgtEl>
                                        <p:attrNameLst>
                                          <p:attrName>style.visibility</p:attrName>
                                        </p:attrNameLst>
                                      </p:cBhvr>
                                      <p:to>
                                        <p:strVal val="hidden"/>
                                      </p:to>
                                    </p:set>
                                  </p:subTnLst>
                                </p:cTn>
                              </p:par>
                              <p:par>
                                <p:cTn id="11" presetID="22" presetClass="entr" presetSubtype="8" fill="hold" nodeType="withEffect">
                                  <p:stCondLst>
                                    <p:cond delay="0"/>
                                  </p:stCondLst>
                                  <p:childTnLst>
                                    <p:set>
                                      <p:cBhvr>
                                        <p:cTn id="12" dur="1" fill="hold">
                                          <p:stCondLst>
                                            <p:cond delay="0"/>
                                          </p:stCondLst>
                                        </p:cTn>
                                        <p:tgtEl>
                                          <p:spTgt spid="566275">
                                            <p:txEl>
                                              <p:pRg st="2" end="2"/>
                                            </p:txEl>
                                          </p:spTgt>
                                        </p:tgtEl>
                                        <p:attrNameLst>
                                          <p:attrName>style.visibility</p:attrName>
                                        </p:attrNameLst>
                                      </p:cBhvr>
                                      <p:to>
                                        <p:strVal val="visible"/>
                                      </p:to>
                                    </p:set>
                                    <p:animEffect transition="in" filter="wipe(left)">
                                      <p:cBhvr>
                                        <p:cTn id="13" dur="500"/>
                                        <p:tgtEl>
                                          <p:spTgt spid="566275">
                                            <p:txEl>
                                              <p:pRg st="2" end="2"/>
                                            </p:txEl>
                                          </p:spTgt>
                                        </p:tgtEl>
                                      </p:cBhvr>
                                    </p:animEffect>
                                  </p:childTnLst>
                                  <p:subTnLst>
                                    <p:set>
                                      <p:cBhvr override="childStyle">
                                        <p:cTn dur="1" fill="hold" display="0" masterRel="nextClick" afterEffect="1"/>
                                        <p:tgtEl>
                                          <p:spTgt spid="566275">
                                            <p:txEl>
                                              <p:pRg st="2" end="2"/>
                                            </p:txEl>
                                          </p:spTgt>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66295"/>
                                        </p:tgtEl>
                                        <p:attrNameLst>
                                          <p:attrName>style.visibility</p:attrName>
                                        </p:attrNameLst>
                                      </p:cBhvr>
                                      <p:to>
                                        <p:strVal val="visible"/>
                                      </p:to>
                                    </p:set>
                                    <p:anim calcmode="lin" valueType="num">
                                      <p:cBhvr additive="base">
                                        <p:cTn id="18" dur="500" fill="hold"/>
                                        <p:tgtEl>
                                          <p:spTgt spid="566295"/>
                                        </p:tgtEl>
                                        <p:attrNameLst>
                                          <p:attrName>ppt_x</p:attrName>
                                        </p:attrNameLst>
                                      </p:cBhvr>
                                      <p:tavLst>
                                        <p:tav tm="0">
                                          <p:val>
                                            <p:strVal val="1+#ppt_w/2"/>
                                          </p:val>
                                        </p:tav>
                                        <p:tav tm="100000">
                                          <p:val>
                                            <p:strVal val="#ppt_x"/>
                                          </p:val>
                                        </p:tav>
                                      </p:tavLst>
                                    </p:anim>
                                    <p:anim calcmode="lin" valueType="num">
                                      <p:cBhvr additive="base">
                                        <p:cTn id="19" dur="500" fill="hold"/>
                                        <p:tgtEl>
                                          <p:spTgt spid="56629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5" presetClass="entr" presetSubtype="10" fill="hold" nodeType="afterEffect">
                                  <p:stCondLst>
                                    <p:cond delay="0"/>
                                  </p:stCondLst>
                                  <p:childTnLst>
                                    <p:set>
                                      <p:cBhvr>
                                        <p:cTn id="22" dur="1" fill="hold">
                                          <p:stCondLst>
                                            <p:cond delay="0"/>
                                          </p:stCondLst>
                                        </p:cTn>
                                        <p:tgtEl>
                                          <p:spTgt spid="566282"/>
                                        </p:tgtEl>
                                        <p:attrNameLst>
                                          <p:attrName>style.visibility</p:attrName>
                                        </p:attrNameLst>
                                      </p:cBhvr>
                                      <p:to>
                                        <p:strVal val="visible"/>
                                      </p:to>
                                    </p:set>
                                    <p:animEffect transition="in" filter="checkerboard(across)">
                                      <p:cBhvr>
                                        <p:cTn id="23" dur="500"/>
                                        <p:tgtEl>
                                          <p:spTgt spid="566282"/>
                                        </p:tgtEl>
                                      </p:cBhvr>
                                    </p:animEffect>
                                  </p:childTnLst>
                                </p:cTn>
                              </p:par>
                            </p:childTnLst>
                          </p:cTn>
                        </p:par>
                        <p:par>
                          <p:cTn id="24" fill="hold" nodeType="afterGroup">
                            <p:stCondLst>
                              <p:cond delay="1000"/>
                            </p:stCondLst>
                            <p:childTnLst>
                              <p:par>
                                <p:cTn id="25" presetID="12" presetClass="entr" presetSubtype="4" fill="hold" grpId="0" nodeType="afterEffect">
                                  <p:stCondLst>
                                    <p:cond delay="0"/>
                                  </p:stCondLst>
                                  <p:childTnLst>
                                    <p:set>
                                      <p:cBhvr>
                                        <p:cTn id="26" dur="1" fill="hold">
                                          <p:stCondLst>
                                            <p:cond delay="0"/>
                                          </p:stCondLst>
                                        </p:cTn>
                                        <p:tgtEl>
                                          <p:spTgt spid="566283"/>
                                        </p:tgtEl>
                                        <p:attrNameLst>
                                          <p:attrName>style.visibility</p:attrName>
                                        </p:attrNameLst>
                                      </p:cBhvr>
                                      <p:to>
                                        <p:strVal val="visible"/>
                                      </p:to>
                                    </p:set>
                                    <p:animEffect transition="in" filter="slide(fromBottom)">
                                      <p:cBhvr>
                                        <p:cTn id="27" dur="500"/>
                                        <p:tgtEl>
                                          <p:spTgt spid="566283"/>
                                        </p:tgtEl>
                                      </p:cBhvr>
                                    </p:animEffect>
                                  </p:childTnLst>
                                </p:cTn>
                              </p:par>
                            </p:childTnLst>
                          </p:cTn>
                        </p:par>
                        <p:par>
                          <p:cTn id="28" fill="hold" nodeType="afterGroup">
                            <p:stCondLst>
                              <p:cond delay="1500"/>
                            </p:stCondLst>
                            <p:childTnLst>
                              <p:par>
                                <p:cTn id="29" presetID="12" presetClass="entr" presetSubtype="4" fill="hold" grpId="1" nodeType="afterEffect">
                                  <p:stCondLst>
                                    <p:cond delay="0"/>
                                  </p:stCondLst>
                                  <p:childTnLst>
                                    <p:set>
                                      <p:cBhvr>
                                        <p:cTn id="30" dur="1" fill="hold">
                                          <p:stCondLst>
                                            <p:cond delay="0"/>
                                          </p:stCondLst>
                                        </p:cTn>
                                        <p:tgtEl>
                                          <p:spTgt spid="566283"/>
                                        </p:tgtEl>
                                        <p:attrNameLst>
                                          <p:attrName>style.visibility</p:attrName>
                                        </p:attrNameLst>
                                      </p:cBhvr>
                                      <p:to>
                                        <p:strVal val="visible"/>
                                      </p:to>
                                    </p:set>
                                    <p:animEffect transition="in" filter="slide(fromBottom)">
                                      <p:cBhvr>
                                        <p:cTn id="31" dur="500"/>
                                        <p:tgtEl>
                                          <p:spTgt spid="566283"/>
                                        </p:tgtEl>
                                      </p:cBhvr>
                                    </p:animEffect>
                                  </p:childTnLst>
                                </p:cTn>
                              </p:par>
                            </p:childTnLst>
                          </p:cTn>
                        </p:par>
                        <p:par>
                          <p:cTn id="32" fill="hold" nodeType="afterGroup">
                            <p:stCondLst>
                              <p:cond delay="2000"/>
                            </p:stCondLst>
                            <p:childTnLst>
                              <p:par>
                                <p:cTn id="33" presetID="12" presetClass="entr" presetSubtype="4" fill="hold" grpId="2" nodeType="afterEffect">
                                  <p:stCondLst>
                                    <p:cond delay="0"/>
                                  </p:stCondLst>
                                  <p:childTnLst>
                                    <p:set>
                                      <p:cBhvr>
                                        <p:cTn id="34" dur="1" fill="hold">
                                          <p:stCondLst>
                                            <p:cond delay="0"/>
                                          </p:stCondLst>
                                        </p:cTn>
                                        <p:tgtEl>
                                          <p:spTgt spid="566283"/>
                                        </p:tgtEl>
                                        <p:attrNameLst>
                                          <p:attrName>style.visibility</p:attrName>
                                        </p:attrNameLst>
                                      </p:cBhvr>
                                      <p:to>
                                        <p:strVal val="visible"/>
                                      </p:to>
                                    </p:set>
                                    <p:animEffect transition="in" filter="slide(fromBottom)">
                                      <p:cBhvr>
                                        <p:cTn id="35" dur="500"/>
                                        <p:tgtEl>
                                          <p:spTgt spid="566283"/>
                                        </p:tgtEl>
                                      </p:cBhvr>
                                    </p:animEffect>
                                  </p:childTnLst>
                                </p:cTn>
                              </p:par>
                            </p:childTnLst>
                          </p:cTn>
                        </p:par>
                        <p:par>
                          <p:cTn id="36" fill="hold" nodeType="afterGroup">
                            <p:stCondLst>
                              <p:cond delay="2500"/>
                            </p:stCondLst>
                            <p:childTnLst>
                              <p:par>
                                <p:cTn id="37" presetID="3" presetClass="entr" presetSubtype="10" fill="hold" nodeType="afterEffect">
                                  <p:stCondLst>
                                    <p:cond delay="0"/>
                                  </p:stCondLst>
                                  <p:childTnLst>
                                    <p:set>
                                      <p:cBhvr>
                                        <p:cTn id="38" dur="1" fill="hold">
                                          <p:stCondLst>
                                            <p:cond delay="0"/>
                                          </p:stCondLst>
                                        </p:cTn>
                                        <p:tgtEl>
                                          <p:spTgt spid="566311"/>
                                        </p:tgtEl>
                                        <p:attrNameLst>
                                          <p:attrName>style.visibility</p:attrName>
                                        </p:attrNameLst>
                                      </p:cBhvr>
                                      <p:to>
                                        <p:strVal val="visible"/>
                                      </p:to>
                                    </p:set>
                                    <p:animEffect transition="in" filter="blinds(horizontal)">
                                      <p:cBhvr>
                                        <p:cTn id="39" dur="500"/>
                                        <p:tgtEl>
                                          <p:spTgt spid="566311"/>
                                        </p:tgtEl>
                                      </p:cBhvr>
                                    </p:animEffect>
                                  </p:childTnLst>
                                </p:cTn>
                              </p:par>
                            </p:childTnLst>
                          </p:cTn>
                        </p:par>
                        <p:par>
                          <p:cTn id="40" fill="hold" nodeType="afterGroup">
                            <p:stCondLst>
                              <p:cond delay="3000"/>
                            </p:stCondLst>
                            <p:childTnLst>
                              <p:par>
                                <p:cTn id="41" presetID="5" presetClass="entr" presetSubtype="10" fill="hold" nodeType="afterEffect">
                                  <p:stCondLst>
                                    <p:cond delay="0"/>
                                  </p:stCondLst>
                                  <p:childTnLst>
                                    <p:set>
                                      <p:cBhvr>
                                        <p:cTn id="42" dur="1" fill="hold">
                                          <p:stCondLst>
                                            <p:cond delay="0"/>
                                          </p:stCondLst>
                                        </p:cTn>
                                        <p:tgtEl>
                                          <p:spTgt spid="566312"/>
                                        </p:tgtEl>
                                        <p:attrNameLst>
                                          <p:attrName>style.visibility</p:attrName>
                                        </p:attrNameLst>
                                      </p:cBhvr>
                                      <p:to>
                                        <p:strVal val="visible"/>
                                      </p:to>
                                    </p:set>
                                    <p:animEffect transition="in" filter="checkerboard(across)">
                                      <p:cBhvr>
                                        <p:cTn id="43" dur="500"/>
                                        <p:tgtEl>
                                          <p:spTgt spid="566312"/>
                                        </p:tgtEl>
                                      </p:cBhvr>
                                    </p:animEffect>
                                  </p:childTnLst>
                                </p:cTn>
                              </p:par>
                            </p:childTnLst>
                          </p:cTn>
                        </p:par>
                        <p:par>
                          <p:cTn id="44" fill="hold" nodeType="afterGroup">
                            <p:stCondLst>
                              <p:cond delay="3500"/>
                            </p:stCondLst>
                            <p:childTnLst>
                              <p:par>
                                <p:cTn id="45" presetID="5" presetClass="entr" presetSubtype="10" fill="hold" grpId="0" nodeType="afterEffect">
                                  <p:stCondLst>
                                    <p:cond delay="0"/>
                                  </p:stCondLst>
                                  <p:childTnLst>
                                    <p:set>
                                      <p:cBhvr>
                                        <p:cTn id="46" dur="1" fill="hold">
                                          <p:stCondLst>
                                            <p:cond delay="0"/>
                                          </p:stCondLst>
                                        </p:cTn>
                                        <p:tgtEl>
                                          <p:spTgt spid="566313"/>
                                        </p:tgtEl>
                                        <p:attrNameLst>
                                          <p:attrName>style.visibility</p:attrName>
                                        </p:attrNameLst>
                                      </p:cBhvr>
                                      <p:to>
                                        <p:strVal val="visible"/>
                                      </p:to>
                                    </p:set>
                                    <p:animEffect transition="in" filter="checkerboard(across)">
                                      <p:cBhvr>
                                        <p:cTn id="47" dur="500"/>
                                        <p:tgtEl>
                                          <p:spTgt spid="5663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6280"/>
                                        </p:tgtEl>
                                        <p:attrNameLst>
                                          <p:attrName>style.visibility</p:attrName>
                                        </p:attrNameLst>
                                      </p:cBhvr>
                                      <p:to>
                                        <p:strVal val="visible"/>
                                      </p:to>
                                    </p:set>
                                    <p:animEffect transition="in" filter="wipe(left)">
                                      <p:cBhvr>
                                        <p:cTn id="52" dur="500"/>
                                        <p:tgtEl>
                                          <p:spTgt spid="566280"/>
                                        </p:tgtEl>
                                      </p:cBhvr>
                                    </p:animEffec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566315"/>
                                        </p:tgtEl>
                                        <p:attrNameLst>
                                          <p:attrName>style.visibility</p:attrName>
                                        </p:attrNameLst>
                                      </p:cBhvr>
                                      <p:to>
                                        <p:strVal val="visible"/>
                                      </p:to>
                                    </p:set>
                                    <p:animEffect transition="in" filter="wipe(down)">
                                      <p:cBhvr>
                                        <p:cTn id="56" dur="500"/>
                                        <p:tgtEl>
                                          <p:spTgt spid="566315"/>
                                        </p:tgtEl>
                                      </p:cBhvr>
                                    </p:animEffect>
                                  </p:childTnLst>
                                </p:cTn>
                              </p:par>
                            </p:childTnLst>
                          </p:cTn>
                        </p:par>
                        <p:par>
                          <p:cTn id="57" fill="hold" nodeType="afterGroup">
                            <p:stCondLst>
                              <p:cond delay="1000"/>
                            </p:stCondLst>
                            <p:childTnLst>
                              <p:par>
                                <p:cTn id="58" presetID="5" presetClass="entr" presetSubtype="10" fill="hold" grpId="0" nodeType="afterEffect">
                                  <p:stCondLst>
                                    <p:cond delay="0"/>
                                  </p:stCondLst>
                                  <p:childTnLst>
                                    <p:set>
                                      <p:cBhvr>
                                        <p:cTn id="59" dur="1" fill="hold">
                                          <p:stCondLst>
                                            <p:cond delay="0"/>
                                          </p:stCondLst>
                                        </p:cTn>
                                        <p:tgtEl>
                                          <p:spTgt spid="566316"/>
                                        </p:tgtEl>
                                        <p:attrNameLst>
                                          <p:attrName>style.visibility</p:attrName>
                                        </p:attrNameLst>
                                      </p:cBhvr>
                                      <p:to>
                                        <p:strVal val="visible"/>
                                      </p:to>
                                    </p:set>
                                    <p:animEffect transition="in" filter="checkerboard(across)">
                                      <p:cBhvr>
                                        <p:cTn id="60" dur="500"/>
                                        <p:tgtEl>
                                          <p:spTgt spid="566316"/>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566314"/>
                                        </p:tgtEl>
                                        <p:attrNameLst>
                                          <p:attrName>style.visibility</p:attrName>
                                        </p:attrNameLst>
                                      </p:cBhvr>
                                      <p:to>
                                        <p:strVal val="visible"/>
                                      </p:to>
                                    </p:set>
                                    <p:animEffect transition="in" filter="wipe(left)">
                                      <p:cBhvr>
                                        <p:cTn id="64" dur="500"/>
                                        <p:tgtEl>
                                          <p:spTgt spid="56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3" grpId="0" animBg="1"/>
      <p:bldP spid="566283" grpId="1" animBg="1"/>
      <p:bldP spid="566283" grpId="2" animBg="1"/>
      <p:bldP spid="566313" grpId="0" animBg="1"/>
      <p:bldP spid="566314" grpId="0" animBg="1"/>
      <p:bldP spid="566315" grpId="0" animBg="1"/>
      <p:bldP spid="566316" grpId="0" animBg="1"/>
      <p:bldP spid="56628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滚动</a:t>
            </a:r>
            <a:r>
              <a:rPr lang="en-US" altLang="zh-CN" smtClean="0"/>
              <a:t>&lt;MARQUEE&gt;</a:t>
            </a:r>
            <a:r>
              <a:rPr lang="zh-CN" altLang="en-US" smtClean="0"/>
              <a:t>标签</a:t>
            </a:r>
          </a:p>
        </p:txBody>
      </p:sp>
      <p:sp>
        <p:nvSpPr>
          <p:cNvPr id="570372" name="AutoShape 4"/>
          <p:cNvSpPr>
            <a:spLocks noGrp="1" noChangeArrowheads="1"/>
          </p:cNvSpPr>
          <p:nvPr>
            <p:ph type="body" sz="half" idx="1"/>
          </p:nvPr>
        </p:nvSpPr>
        <p:spPr>
          <a:xfrm>
            <a:off x="565150" y="1943100"/>
            <a:ext cx="8135938" cy="1319213"/>
          </a:xfrm>
          <a:prstGeom prst="roundRect">
            <a:avLst>
              <a:gd name="adj" fmla="val 16667"/>
            </a:avLst>
          </a:prstGeom>
          <a:gradFill rotWithShape="1">
            <a:gsLst>
              <a:gs pos="0">
                <a:srgbClr val="CCFFFF"/>
              </a:gs>
              <a:gs pos="100000">
                <a:srgbClr val="FFFFFF"/>
              </a:gs>
            </a:gsLst>
            <a:lin ang="5400000" scaled="1"/>
          </a:gradFill>
          <a:ln cap="flat" algn="ctr">
            <a:solidFill>
              <a:srgbClr val="008080"/>
            </a:solidFill>
            <a:round/>
            <a:headEnd type="none" w="med" len="med"/>
            <a:tailEnd type="none" w="med" len="med"/>
          </a:ln>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0" indent="0" eaLnBrk="1" hangingPunct="1">
              <a:spcBef>
                <a:spcPct val="0"/>
              </a:spcBef>
              <a:buFontTx/>
              <a:buNone/>
            </a:pPr>
            <a:r>
              <a:rPr lang="en-US" altLang="zh-CN" sz="1800" smtClean="0">
                <a:cs typeface="Courier New" panose="02070309020205020404" pitchFamily="49" charset="0"/>
              </a:rPr>
              <a:t>&lt;MARQUEE    </a:t>
            </a:r>
            <a:r>
              <a:rPr lang="en-US" altLang="zh-CN" sz="1800" smtClean="0">
                <a:solidFill>
                  <a:srgbClr val="0000FF"/>
                </a:solidFill>
                <a:cs typeface="Courier New" panose="02070309020205020404" pitchFamily="49" charset="0"/>
              </a:rPr>
              <a:t>scrolldelay ="100"   direction="up"</a:t>
            </a:r>
            <a:r>
              <a:rPr lang="en-US" altLang="zh-CN" sz="1800" smtClean="0">
                <a:cs typeface="Courier New" panose="02070309020205020404" pitchFamily="49" charset="0"/>
              </a:rPr>
              <a:t>  &gt;</a:t>
            </a:r>
          </a:p>
          <a:p>
            <a:pPr marL="0" indent="0" eaLnBrk="1" hangingPunct="1">
              <a:spcBef>
                <a:spcPct val="0"/>
              </a:spcBef>
              <a:buFontTx/>
              <a:buNone/>
            </a:pPr>
            <a:r>
              <a:rPr lang="en-US" altLang="zh-CN" sz="1800" smtClean="0">
                <a:cs typeface="Courier New" panose="02070309020205020404" pitchFamily="49" charset="0"/>
              </a:rPr>
              <a:t>      </a:t>
            </a:r>
            <a:r>
              <a:rPr lang="zh-CN" altLang="en-US" sz="1800" smtClean="0">
                <a:cs typeface="Courier New" panose="02070309020205020404" pitchFamily="49" charset="0"/>
              </a:rPr>
              <a:t>滚动文字或图像</a:t>
            </a:r>
          </a:p>
          <a:p>
            <a:pPr marL="0" indent="0" eaLnBrk="1" hangingPunct="1">
              <a:spcBef>
                <a:spcPct val="0"/>
              </a:spcBef>
              <a:buFontTx/>
              <a:buNone/>
            </a:pPr>
            <a:r>
              <a:rPr lang="en-US" altLang="zh-CN" sz="1800" smtClean="0">
                <a:cs typeface="Courier New" panose="02070309020205020404" pitchFamily="49" charset="0"/>
              </a:rPr>
              <a:t>&lt;/MARQUEE&gt;</a:t>
            </a:r>
          </a:p>
          <a:p>
            <a:pPr marL="0" indent="0" eaLnBrk="1" hangingPunct="1">
              <a:spcBef>
                <a:spcPct val="0"/>
              </a:spcBef>
              <a:buFontTx/>
              <a:buNone/>
            </a:pPr>
            <a:endParaRPr lang="en-US" altLang="zh-CN" sz="1800" smtClean="0">
              <a:cs typeface="Courier New" panose="02070309020205020404" pitchFamily="49" charset="0"/>
            </a:endParaRPr>
          </a:p>
        </p:txBody>
      </p:sp>
      <p:sp>
        <p:nvSpPr>
          <p:cNvPr id="570376" name="AutoShape 8"/>
          <p:cNvSpPr>
            <a:spLocks noChangeArrowheads="1"/>
          </p:cNvSpPr>
          <p:nvPr/>
        </p:nvSpPr>
        <p:spPr bwMode="auto">
          <a:xfrm>
            <a:off x="3059113" y="2438400"/>
            <a:ext cx="1295400" cy="693738"/>
          </a:xfrm>
          <a:prstGeom prst="wedgeRoundRectCallout">
            <a:avLst>
              <a:gd name="adj1" fmla="val 20588"/>
              <a:gd name="adj2" fmla="val -74060"/>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滚动延迟时间</a:t>
            </a:r>
          </a:p>
        </p:txBody>
      </p:sp>
      <p:sp>
        <p:nvSpPr>
          <p:cNvPr id="570377" name="AutoShape 9"/>
          <p:cNvSpPr>
            <a:spLocks noChangeArrowheads="1"/>
          </p:cNvSpPr>
          <p:nvPr/>
        </p:nvSpPr>
        <p:spPr bwMode="auto">
          <a:xfrm>
            <a:off x="4713288" y="2452688"/>
            <a:ext cx="1441450" cy="693737"/>
          </a:xfrm>
          <a:prstGeom prst="wedgeRoundRectCallout">
            <a:avLst>
              <a:gd name="adj1" fmla="val 20486"/>
              <a:gd name="adj2" fmla="val -7698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滚动对象的方向</a:t>
            </a:r>
          </a:p>
        </p:txBody>
      </p:sp>
      <p:sp>
        <p:nvSpPr>
          <p:cNvPr id="570378" name="Rectangle 10"/>
          <p:cNvSpPr>
            <a:spLocks noChangeArrowheads="1"/>
          </p:cNvSpPr>
          <p:nvPr/>
        </p:nvSpPr>
        <p:spPr bwMode="auto">
          <a:xfrm>
            <a:off x="531813" y="3543300"/>
            <a:ext cx="8072437"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3"/>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4"/>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25000"/>
              </a:spcAft>
            </a:pPr>
            <a:r>
              <a:rPr lang="zh-CN" altLang="en-US"/>
              <a:t>说明：</a:t>
            </a:r>
          </a:p>
          <a:p>
            <a:pPr lvl="1" eaLnBrk="1" hangingPunct="1">
              <a:spcBef>
                <a:spcPct val="25000"/>
              </a:spcBef>
              <a:spcAft>
                <a:spcPct val="25000"/>
              </a:spcAft>
            </a:pPr>
            <a:r>
              <a:rPr lang="en-US" altLang="zh-CN">
                <a:solidFill>
                  <a:srgbClr val="0000FF"/>
                </a:solidFill>
              </a:rPr>
              <a:t>scrolldelay</a:t>
            </a:r>
            <a:r>
              <a:rPr lang="zh-CN" altLang="en-US">
                <a:solidFill>
                  <a:srgbClr val="0000FF"/>
                </a:solidFill>
              </a:rPr>
              <a:t>：</a:t>
            </a:r>
            <a:r>
              <a:rPr lang="zh-CN" altLang="en-US"/>
              <a:t>表示滚动延迟时间，默认值为</a:t>
            </a:r>
            <a:r>
              <a:rPr lang="en-US" altLang="zh-CN"/>
              <a:t>90</a:t>
            </a:r>
            <a:r>
              <a:rPr lang="zh-CN" altLang="en-US"/>
              <a:t>毫秒。</a:t>
            </a:r>
          </a:p>
          <a:p>
            <a:pPr lvl="1" eaLnBrk="1" hangingPunct="1">
              <a:spcBef>
                <a:spcPct val="25000"/>
              </a:spcBef>
              <a:spcAft>
                <a:spcPct val="25000"/>
              </a:spcAft>
            </a:pPr>
            <a:r>
              <a:rPr lang="en-US" altLang="zh-CN">
                <a:solidFill>
                  <a:srgbClr val="0000FF"/>
                </a:solidFill>
              </a:rPr>
              <a:t>direction</a:t>
            </a:r>
            <a:r>
              <a:rPr lang="zh-CN" altLang="en-US">
                <a:solidFill>
                  <a:srgbClr val="0000FF"/>
                </a:solidFill>
              </a:rPr>
              <a:t>：</a:t>
            </a:r>
            <a:r>
              <a:rPr lang="zh-CN" altLang="en-US"/>
              <a:t>表示滚动的方向，默认为从右向左。</a:t>
            </a:r>
          </a:p>
        </p:txBody>
      </p:sp>
      <p:pic>
        <p:nvPicPr>
          <p:cNvPr id="50183" name="Picture 15" descr="语法"/>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88" y="920750"/>
            <a:ext cx="1081087"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34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6"/>
                                        </p:tgtEl>
                                        <p:attrNameLst>
                                          <p:attrName>style.visibility</p:attrName>
                                        </p:attrNameLst>
                                      </p:cBhvr>
                                      <p:to>
                                        <p:strVal val="visible"/>
                                      </p:to>
                                    </p:set>
                                    <p:animEffect transition="in" filter="wipe(left)">
                                      <p:cBhvr>
                                        <p:cTn id="12" dur="500"/>
                                        <p:tgtEl>
                                          <p:spTgt spid="57037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70377"/>
                                        </p:tgtEl>
                                        <p:attrNameLst>
                                          <p:attrName>style.visibility</p:attrName>
                                        </p:attrNameLst>
                                      </p:cBhvr>
                                      <p:to>
                                        <p:strVal val="visible"/>
                                      </p:to>
                                    </p:set>
                                    <p:animEffect transition="in" filter="wipe(left)">
                                      <p:cBhvr>
                                        <p:cTn id="16" dur="500"/>
                                        <p:tgtEl>
                                          <p:spTgt spid="5703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70378">
                                            <p:txEl>
                                              <p:pRg st="0" end="0"/>
                                            </p:txEl>
                                          </p:spTgt>
                                        </p:tgtEl>
                                        <p:attrNameLst>
                                          <p:attrName>style.visibility</p:attrName>
                                        </p:attrNameLst>
                                      </p:cBhvr>
                                      <p:to>
                                        <p:strVal val="visible"/>
                                      </p:to>
                                    </p:set>
                                    <p:animEffect transition="in" filter="wipe(left)">
                                      <p:cBhvr>
                                        <p:cTn id="21" dur="500"/>
                                        <p:tgtEl>
                                          <p:spTgt spid="570378">
                                            <p:txEl>
                                              <p:pRg st="0" end="0"/>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70378">
                                            <p:txEl>
                                              <p:pRg st="1" end="1"/>
                                            </p:txEl>
                                          </p:spTgt>
                                        </p:tgtEl>
                                        <p:attrNameLst>
                                          <p:attrName>style.visibility</p:attrName>
                                        </p:attrNameLst>
                                      </p:cBhvr>
                                      <p:to>
                                        <p:strVal val="visible"/>
                                      </p:to>
                                    </p:set>
                                    <p:animEffect transition="in" filter="wipe(left)">
                                      <p:cBhvr>
                                        <p:cTn id="25" dur="500"/>
                                        <p:tgtEl>
                                          <p:spTgt spid="570378">
                                            <p:txEl>
                                              <p:pRg st="1" end="1"/>
                                            </p:txEl>
                                          </p:spTgt>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570378">
                                            <p:txEl>
                                              <p:pRg st="2" end="2"/>
                                            </p:txEl>
                                          </p:spTgt>
                                        </p:tgtEl>
                                        <p:attrNameLst>
                                          <p:attrName>style.visibility</p:attrName>
                                        </p:attrNameLst>
                                      </p:cBhvr>
                                      <p:to>
                                        <p:strVal val="visible"/>
                                      </p:to>
                                    </p:set>
                                    <p:animEffect transition="in" filter="wipe(left)">
                                      <p:cBhvr>
                                        <p:cTn id="29" dur="500"/>
                                        <p:tgtEl>
                                          <p:spTgt spid="5703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6" grpId="0" animBg="1"/>
      <p:bldP spid="57037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0"/>
          <p:cNvSpPr txBox="1">
            <a:spLocks noChangeArrowheads="1"/>
          </p:cNvSpPr>
          <p:nvPr/>
        </p:nvSpPr>
        <p:spPr bwMode="auto">
          <a:xfrm>
            <a:off x="7008813" y="1068388"/>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r" eaLnBrk="1" hangingPunct="1">
              <a:spcBef>
                <a:spcPct val="50000"/>
              </a:spcBef>
              <a:buFontTx/>
              <a:buNone/>
            </a:pPr>
            <a:r>
              <a:rPr lang="zh-CN" altLang="en-US" sz="2400">
                <a:hlinkClick r:id="rId2" action="ppaction://hlinkfile"/>
              </a:rPr>
              <a:t>查看源代码</a:t>
            </a:r>
            <a:endParaRPr lang="zh-CN" altLang="en-US" sz="2400"/>
          </a:p>
        </p:txBody>
      </p:sp>
      <p:sp>
        <p:nvSpPr>
          <p:cNvPr id="51203" name="Rectangle 2"/>
          <p:cNvSpPr>
            <a:spLocks noGrp="1" noChangeArrowheads="1"/>
          </p:cNvSpPr>
          <p:nvPr>
            <p:ph type="title"/>
          </p:nvPr>
        </p:nvSpPr>
        <p:spPr/>
        <p:txBody>
          <a:bodyPr/>
          <a:lstStyle/>
          <a:p>
            <a:pPr eaLnBrk="1" hangingPunct="1"/>
            <a:r>
              <a:rPr lang="zh-CN" altLang="en-US" smtClean="0"/>
              <a:t>滚动</a:t>
            </a:r>
            <a:r>
              <a:rPr lang="en-US" altLang="zh-CN" smtClean="0"/>
              <a:t>&lt;MARQUEE&gt;</a:t>
            </a:r>
            <a:r>
              <a:rPr lang="zh-CN" altLang="en-US" smtClean="0"/>
              <a:t>标签</a:t>
            </a:r>
          </a:p>
        </p:txBody>
      </p:sp>
      <p:sp>
        <p:nvSpPr>
          <p:cNvPr id="51204" name="AutoShape 4"/>
          <p:cNvSpPr>
            <a:spLocks noChangeArrowheads="1"/>
          </p:cNvSpPr>
          <p:nvPr/>
        </p:nvSpPr>
        <p:spPr bwMode="auto">
          <a:xfrm>
            <a:off x="361950" y="1700213"/>
            <a:ext cx="8804275" cy="3516312"/>
          </a:xfrm>
          <a:prstGeom prst="roundRect">
            <a:avLst>
              <a:gd name="adj" fmla="val 8412"/>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1800">
                <a:cs typeface="Courier New" panose="02070309020205020404" pitchFamily="49" charset="0"/>
              </a:rPr>
              <a:t> &lt;</a:t>
            </a:r>
            <a:r>
              <a:rPr lang="en-US" altLang="zh-CN" sz="1800">
                <a:solidFill>
                  <a:srgbClr val="0000FF"/>
                </a:solidFill>
                <a:cs typeface="Courier New" panose="02070309020205020404" pitchFamily="49" charset="0"/>
              </a:rPr>
              <a:t>MARQUEE scrolldelay ="100"</a:t>
            </a:r>
            <a:r>
              <a:rPr lang="en-US" altLang="zh-CN" sz="1800">
                <a:cs typeface="Courier New" panose="02070309020205020404" pitchFamily="49" charset="0"/>
              </a:rPr>
              <a:t> &gt;</a:t>
            </a:r>
            <a:r>
              <a:rPr lang="zh-CN" altLang="en-US" sz="1800">
                <a:cs typeface="Courier New" panose="02070309020205020404" pitchFamily="49" charset="0"/>
              </a:rPr>
              <a:t>水平滚动</a:t>
            </a:r>
            <a:r>
              <a:rPr lang="en-US" altLang="zh-CN" sz="1800">
                <a:solidFill>
                  <a:srgbClr val="0000FF"/>
                </a:solidFill>
                <a:cs typeface="Courier New" panose="02070309020205020404" pitchFamily="49" charset="0"/>
              </a:rPr>
              <a:t>&lt;/MARQUEE&gt;</a:t>
            </a:r>
          </a:p>
          <a:p>
            <a:pPr eaLnBrk="1" hangingPunct="1">
              <a:buFontTx/>
              <a:buNone/>
            </a:pPr>
            <a:r>
              <a:rPr lang="en-US" altLang="zh-CN" sz="1800">
                <a:cs typeface="Courier New" panose="02070309020205020404" pitchFamily="49" charset="0"/>
              </a:rPr>
              <a:t>   &lt;MARQUEE scrolldelay ="200"  direction="up"  &gt;</a:t>
            </a:r>
            <a:r>
              <a:rPr lang="zh-CN" altLang="en-US" sz="1800">
                <a:cs typeface="Courier New" panose="02070309020205020404" pitchFamily="49" charset="0"/>
              </a:rPr>
              <a:t>垂直滚动</a:t>
            </a:r>
            <a:r>
              <a:rPr lang="en-US" altLang="zh-CN" sz="1800">
                <a:cs typeface="Courier New" panose="02070309020205020404" pitchFamily="49" charset="0"/>
              </a:rPr>
              <a:t>&lt;/MARQUEE&gt;</a:t>
            </a:r>
          </a:p>
          <a:p>
            <a:pPr eaLnBrk="1" hangingPunct="1">
              <a:buFontTx/>
              <a:buNone/>
            </a:pPr>
            <a:r>
              <a:rPr lang="en-US" altLang="zh-CN" sz="1800">
                <a:cs typeface="Courier New" panose="02070309020205020404" pitchFamily="49" charset="0"/>
              </a:rPr>
              <a:t>   &lt;MARQUEE scrolldelay ="300"  direction="up"  </a:t>
            </a:r>
          </a:p>
          <a:p>
            <a:pPr eaLnBrk="1" hangingPunct="1">
              <a:buFontTx/>
              <a:buNone/>
            </a:pPr>
            <a:r>
              <a:rPr lang="en-US" altLang="zh-CN" sz="1800">
                <a:cs typeface="Courier New" panose="02070309020205020404" pitchFamily="49" charset="0"/>
              </a:rPr>
              <a:t>     onmouseover="this.stop()" onMouseOut="this.start()"&gt;</a:t>
            </a:r>
          </a:p>
          <a:p>
            <a:pPr eaLnBrk="1" hangingPunct="1">
              <a:buFontTx/>
              <a:buNone/>
            </a:pPr>
            <a:r>
              <a:rPr lang="en-US" altLang="zh-CN" sz="1800">
                <a:cs typeface="Courier New" panose="02070309020205020404" pitchFamily="49" charset="0"/>
              </a:rPr>
              <a:t>   &lt;A href="#"&gt;&lt;IMG src="images/scroll/1.gif" border="0" align="middle"&gt; </a:t>
            </a:r>
          </a:p>
          <a:p>
            <a:pPr eaLnBrk="1" hangingPunct="1">
              <a:buFontTx/>
              <a:buNone/>
            </a:pPr>
            <a:r>
              <a:rPr lang="en-US" altLang="zh-CN" sz="1800">
                <a:cs typeface="Courier New" panose="02070309020205020404" pitchFamily="49" charset="0"/>
              </a:rPr>
              <a:t>     Avon</a:t>
            </a:r>
            <a:r>
              <a:rPr lang="zh-CN" altLang="en-US" sz="1800">
                <a:cs typeface="Courier New" panose="02070309020205020404" pitchFamily="49" charset="0"/>
              </a:rPr>
              <a:t>化妆品</a:t>
            </a:r>
            <a:r>
              <a:rPr lang="en-US" altLang="zh-CN" sz="1800">
                <a:cs typeface="Courier New" panose="02070309020205020404" pitchFamily="49" charset="0"/>
              </a:rPr>
              <a:t>&lt;/A&gt;&lt;BR&gt;</a:t>
            </a:r>
          </a:p>
          <a:p>
            <a:pPr eaLnBrk="1" hangingPunct="1">
              <a:buFontTx/>
              <a:buNone/>
            </a:pPr>
            <a:r>
              <a:rPr lang="en-US" altLang="zh-CN" sz="1800">
                <a:cs typeface="Courier New" panose="02070309020205020404" pitchFamily="49" charset="0"/>
              </a:rPr>
              <a:t>   &lt;A href="#"&gt;&lt;IMG src="images/scroll/2.gif"  border="0" align="middle"&gt; </a:t>
            </a:r>
          </a:p>
          <a:p>
            <a:pPr eaLnBrk="1" hangingPunct="1">
              <a:buFontTx/>
              <a:buNone/>
            </a:pPr>
            <a:r>
              <a:rPr lang="en-US" altLang="zh-CN" sz="1800">
                <a:cs typeface="Courier New" panose="02070309020205020404" pitchFamily="49" charset="0"/>
              </a:rPr>
              <a:t>     </a:t>
            </a:r>
            <a:r>
              <a:rPr lang="zh-CN" altLang="en-US" sz="1800">
                <a:cs typeface="Courier New" panose="02070309020205020404" pitchFamily="49" charset="0"/>
              </a:rPr>
              <a:t>雅诗兰黛 </a:t>
            </a:r>
            <a:r>
              <a:rPr lang="en-US" altLang="zh-CN" sz="1800">
                <a:cs typeface="Courier New" panose="02070309020205020404" pitchFamily="49" charset="0"/>
              </a:rPr>
              <a:t>&lt;/A&gt;&lt;BR&gt;</a:t>
            </a:r>
          </a:p>
          <a:p>
            <a:pPr eaLnBrk="1" hangingPunct="1">
              <a:buFontTx/>
              <a:buNone/>
            </a:pPr>
            <a:r>
              <a:rPr lang="en-US" altLang="zh-CN" sz="1800">
                <a:cs typeface="Courier New" panose="02070309020205020404" pitchFamily="49" charset="0"/>
              </a:rPr>
              <a:t>         ……</a:t>
            </a:r>
          </a:p>
          <a:p>
            <a:pPr eaLnBrk="1" hangingPunct="1">
              <a:buFontTx/>
              <a:buNone/>
            </a:pPr>
            <a:r>
              <a:rPr lang="en-US" altLang="zh-CN" sz="1800">
                <a:cs typeface="Courier New" panose="02070309020205020404" pitchFamily="49" charset="0"/>
              </a:rPr>
              <a:t>   &lt;/MARQUEE&gt;</a:t>
            </a:r>
          </a:p>
        </p:txBody>
      </p:sp>
      <p:pic>
        <p:nvPicPr>
          <p:cNvPr id="5724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3021013"/>
            <a:ext cx="42195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2425" name="AutoShape 9"/>
          <p:cNvSpPr>
            <a:spLocks noChangeArrowheads="1"/>
          </p:cNvSpPr>
          <p:nvPr/>
        </p:nvSpPr>
        <p:spPr bwMode="auto">
          <a:xfrm>
            <a:off x="7235825" y="3070225"/>
            <a:ext cx="1152525" cy="765175"/>
          </a:xfrm>
          <a:prstGeom prst="wedgeRoundRectCallout">
            <a:avLst>
              <a:gd name="adj1" fmla="val -91736"/>
              <a:gd name="adj2" fmla="val 6016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水平向左移动</a:t>
            </a:r>
          </a:p>
        </p:txBody>
      </p:sp>
      <p:sp>
        <p:nvSpPr>
          <p:cNvPr id="572428" name="AutoShape 12"/>
          <p:cNvSpPr>
            <a:spLocks noChangeArrowheads="1"/>
          </p:cNvSpPr>
          <p:nvPr/>
        </p:nvSpPr>
        <p:spPr bwMode="auto">
          <a:xfrm>
            <a:off x="3309938" y="4221163"/>
            <a:ext cx="1150937" cy="765175"/>
          </a:xfrm>
          <a:prstGeom prst="wedgeRoundRectCallout">
            <a:avLst>
              <a:gd name="adj1" fmla="val 94000"/>
              <a:gd name="adj2" fmla="val 47301"/>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垂直向上移动</a:t>
            </a:r>
          </a:p>
        </p:txBody>
      </p:sp>
      <p:sp>
        <p:nvSpPr>
          <p:cNvPr id="572429" name="AutoShape 13"/>
          <p:cNvSpPr>
            <a:spLocks noChangeArrowheads="1"/>
          </p:cNvSpPr>
          <p:nvPr/>
        </p:nvSpPr>
        <p:spPr bwMode="auto">
          <a:xfrm>
            <a:off x="2555875" y="5194300"/>
            <a:ext cx="1974850" cy="1092200"/>
          </a:xfrm>
          <a:prstGeom prst="wedgeRoundRectCallout">
            <a:avLst>
              <a:gd name="adj1" fmla="val 77574"/>
              <a:gd name="adj2" fmla="val 3270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图片和文字同时垂直向上移动</a:t>
            </a:r>
          </a:p>
        </p:txBody>
      </p:sp>
      <p:sp>
        <p:nvSpPr>
          <p:cNvPr id="572430" name="Rectangle 14"/>
          <p:cNvSpPr>
            <a:spLocks noChangeArrowheads="1"/>
          </p:cNvSpPr>
          <p:nvPr/>
        </p:nvSpPr>
        <p:spPr bwMode="auto">
          <a:xfrm>
            <a:off x="5051425" y="5734050"/>
            <a:ext cx="1825625" cy="80645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2432" name="AutoShape 16"/>
          <p:cNvSpPr>
            <a:spLocks noChangeArrowheads="1"/>
          </p:cNvSpPr>
          <p:nvPr/>
        </p:nvSpPr>
        <p:spPr bwMode="auto">
          <a:xfrm>
            <a:off x="5940425" y="765175"/>
            <a:ext cx="1295400" cy="765175"/>
          </a:xfrm>
          <a:prstGeom prst="wedgeRoundRectCallout">
            <a:avLst>
              <a:gd name="adj1" fmla="val -56986"/>
              <a:gd name="adj2" fmla="val 8485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声明滚动文字结束</a:t>
            </a:r>
          </a:p>
        </p:txBody>
      </p:sp>
      <p:sp>
        <p:nvSpPr>
          <p:cNvPr id="572433" name="AutoShape 17"/>
          <p:cNvSpPr>
            <a:spLocks noChangeArrowheads="1"/>
          </p:cNvSpPr>
          <p:nvPr/>
        </p:nvSpPr>
        <p:spPr bwMode="auto">
          <a:xfrm>
            <a:off x="3059113" y="590550"/>
            <a:ext cx="2736850" cy="1092200"/>
          </a:xfrm>
          <a:prstGeom prst="wedgeRoundRectCallout">
            <a:avLst>
              <a:gd name="adj1" fmla="val -79176"/>
              <a:gd name="adj2" fmla="val 58574"/>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声明滚动文字“水平滚动”开始，并且将会以默认方式从右向左滚动</a:t>
            </a:r>
          </a:p>
        </p:txBody>
      </p:sp>
      <p:sp>
        <p:nvSpPr>
          <p:cNvPr id="572434" name="Rectangle 18"/>
          <p:cNvSpPr>
            <a:spLocks noChangeArrowheads="1"/>
          </p:cNvSpPr>
          <p:nvPr/>
        </p:nvSpPr>
        <p:spPr bwMode="auto">
          <a:xfrm>
            <a:off x="5003800" y="1760538"/>
            <a:ext cx="1584325" cy="36036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72435" name="Rectangle 19"/>
          <p:cNvSpPr>
            <a:spLocks noChangeArrowheads="1"/>
          </p:cNvSpPr>
          <p:nvPr/>
        </p:nvSpPr>
        <p:spPr bwMode="auto">
          <a:xfrm>
            <a:off x="539750" y="1773238"/>
            <a:ext cx="3527425" cy="36036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pic>
        <p:nvPicPr>
          <p:cNvPr id="572438" name="Picture 22" descr="示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765175"/>
            <a:ext cx="108108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507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72438"/>
                                        </p:tgtEl>
                                        <p:attrNameLst>
                                          <p:attrName>style.visibility</p:attrName>
                                        </p:attrNameLst>
                                      </p:cBhvr>
                                      <p:to>
                                        <p:strVal val="visible"/>
                                      </p:to>
                                    </p:set>
                                    <p:anim calcmode="lin" valueType="num">
                                      <p:cBhvr additive="base">
                                        <p:cTn id="7" dur="500" fill="hold"/>
                                        <p:tgtEl>
                                          <p:spTgt spid="572438"/>
                                        </p:tgtEl>
                                        <p:attrNameLst>
                                          <p:attrName>ppt_x</p:attrName>
                                        </p:attrNameLst>
                                      </p:cBhvr>
                                      <p:tavLst>
                                        <p:tav tm="0">
                                          <p:val>
                                            <p:strVal val="1+#ppt_w/2"/>
                                          </p:val>
                                        </p:tav>
                                        <p:tav tm="100000">
                                          <p:val>
                                            <p:strVal val="#ppt_x"/>
                                          </p:val>
                                        </p:tav>
                                      </p:tavLst>
                                    </p:anim>
                                    <p:anim calcmode="lin" valueType="num">
                                      <p:cBhvr additive="base">
                                        <p:cTn id="8" dur="500" fill="hold"/>
                                        <p:tgtEl>
                                          <p:spTgt spid="5724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72435"/>
                                        </p:tgtEl>
                                        <p:attrNameLst>
                                          <p:attrName>style.visibility</p:attrName>
                                        </p:attrNameLst>
                                      </p:cBhvr>
                                      <p:to>
                                        <p:strVal val="visible"/>
                                      </p:to>
                                    </p:set>
                                    <p:animEffect transition="in" filter="checkerboard(across)">
                                      <p:cBhvr>
                                        <p:cTn id="12" dur="500"/>
                                        <p:tgtEl>
                                          <p:spTgt spid="572435"/>
                                        </p:tgtEl>
                                      </p:cBhvr>
                                    </p:animEffect>
                                  </p:childTnLst>
                                </p:cTn>
                              </p:par>
                            </p:childTnLst>
                          </p:cTn>
                        </p:par>
                        <p:par>
                          <p:cTn id="13" fill="hold" nodeType="afterGroup">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572434"/>
                                        </p:tgtEl>
                                        <p:attrNameLst>
                                          <p:attrName>style.visibility</p:attrName>
                                        </p:attrNameLst>
                                      </p:cBhvr>
                                      <p:to>
                                        <p:strVal val="visible"/>
                                      </p:to>
                                    </p:set>
                                    <p:animEffect transition="in" filter="checkerboard(across)">
                                      <p:cBhvr>
                                        <p:cTn id="16" dur="500"/>
                                        <p:tgtEl>
                                          <p:spTgt spid="572434"/>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72433"/>
                                        </p:tgtEl>
                                        <p:attrNameLst>
                                          <p:attrName>style.visibility</p:attrName>
                                        </p:attrNameLst>
                                      </p:cBhvr>
                                      <p:to>
                                        <p:strVal val="visible"/>
                                      </p:to>
                                    </p:set>
                                    <p:animEffect transition="in" filter="wipe(left)">
                                      <p:cBhvr>
                                        <p:cTn id="20" dur="500"/>
                                        <p:tgtEl>
                                          <p:spTgt spid="572433"/>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72432"/>
                                        </p:tgtEl>
                                        <p:attrNameLst>
                                          <p:attrName>style.visibility</p:attrName>
                                        </p:attrNameLst>
                                      </p:cBhvr>
                                      <p:to>
                                        <p:strVal val="visible"/>
                                      </p:to>
                                    </p:set>
                                    <p:animEffect transition="in" filter="wipe(left)">
                                      <p:cBhvr>
                                        <p:cTn id="24" dur="500"/>
                                        <p:tgtEl>
                                          <p:spTgt spid="5724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572424"/>
                                        </p:tgtEl>
                                        <p:attrNameLst>
                                          <p:attrName>style.visibility</p:attrName>
                                        </p:attrNameLst>
                                      </p:cBhvr>
                                      <p:to>
                                        <p:strVal val="visible"/>
                                      </p:to>
                                    </p:set>
                                    <p:animEffect transition="in" filter="checkerboard(across)">
                                      <p:cBhvr>
                                        <p:cTn id="29" dur="500"/>
                                        <p:tgtEl>
                                          <p:spTgt spid="572424"/>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72425"/>
                                        </p:tgtEl>
                                        <p:attrNameLst>
                                          <p:attrName>style.visibility</p:attrName>
                                        </p:attrNameLst>
                                      </p:cBhvr>
                                      <p:to>
                                        <p:strVal val="visible"/>
                                      </p:to>
                                    </p:set>
                                    <p:animEffect transition="in" filter="wipe(left)">
                                      <p:cBhvr>
                                        <p:cTn id="33" dur="500"/>
                                        <p:tgtEl>
                                          <p:spTgt spid="572425"/>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572428"/>
                                        </p:tgtEl>
                                        <p:attrNameLst>
                                          <p:attrName>style.visibility</p:attrName>
                                        </p:attrNameLst>
                                      </p:cBhvr>
                                      <p:to>
                                        <p:strVal val="visible"/>
                                      </p:to>
                                    </p:set>
                                    <p:animEffect transition="in" filter="wipe(left)">
                                      <p:cBhvr>
                                        <p:cTn id="37" dur="500"/>
                                        <p:tgtEl>
                                          <p:spTgt spid="572428"/>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572429"/>
                                        </p:tgtEl>
                                        <p:attrNameLst>
                                          <p:attrName>style.visibility</p:attrName>
                                        </p:attrNameLst>
                                      </p:cBhvr>
                                      <p:to>
                                        <p:strVal val="visible"/>
                                      </p:to>
                                    </p:set>
                                    <p:animEffect transition="in" filter="wipe(left)">
                                      <p:cBhvr>
                                        <p:cTn id="41" dur="500"/>
                                        <p:tgtEl>
                                          <p:spTgt spid="572429"/>
                                        </p:tgtEl>
                                      </p:cBhvr>
                                    </p:animEffect>
                                  </p:childTnLst>
                                </p:cTn>
                              </p:par>
                            </p:childTnLst>
                          </p:cTn>
                        </p:par>
                        <p:par>
                          <p:cTn id="42" fill="hold" nodeType="afterGroup">
                            <p:stCondLst>
                              <p:cond delay="2000"/>
                            </p:stCondLst>
                            <p:childTnLst>
                              <p:par>
                                <p:cTn id="43" presetID="5" presetClass="entr" presetSubtype="10" fill="hold" grpId="0" nodeType="afterEffect">
                                  <p:stCondLst>
                                    <p:cond delay="0"/>
                                  </p:stCondLst>
                                  <p:childTnLst>
                                    <p:set>
                                      <p:cBhvr>
                                        <p:cTn id="44" dur="1" fill="hold">
                                          <p:stCondLst>
                                            <p:cond delay="0"/>
                                          </p:stCondLst>
                                        </p:cTn>
                                        <p:tgtEl>
                                          <p:spTgt spid="572430"/>
                                        </p:tgtEl>
                                        <p:attrNameLst>
                                          <p:attrName>style.visibility</p:attrName>
                                        </p:attrNameLst>
                                      </p:cBhvr>
                                      <p:to>
                                        <p:strVal val="visible"/>
                                      </p:to>
                                    </p:set>
                                    <p:animEffect transition="in" filter="checkerboard(across)">
                                      <p:cBhvr>
                                        <p:cTn id="45" dur="500"/>
                                        <p:tgtEl>
                                          <p:spTgt spid="572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5" grpId="0" animBg="1"/>
      <p:bldP spid="572428" grpId="0" animBg="1"/>
      <p:bldP spid="572429" grpId="0" animBg="1"/>
      <p:bldP spid="572430" grpId="0" animBg="1"/>
      <p:bldP spid="572432" grpId="0" animBg="1"/>
      <p:bldP spid="572433" grpId="0" animBg="1"/>
      <p:bldP spid="572434" grpId="0" animBg="1"/>
      <p:bldP spid="5724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516" name="AutoShape 28"/>
          <p:cNvSpPr>
            <a:spLocks noChangeArrowheads="1"/>
          </p:cNvSpPr>
          <p:nvPr/>
        </p:nvSpPr>
        <p:spPr bwMode="auto">
          <a:xfrm>
            <a:off x="369888" y="1773238"/>
            <a:ext cx="8523287" cy="3168650"/>
          </a:xfrm>
          <a:prstGeom prst="roundRect">
            <a:avLst>
              <a:gd name="adj" fmla="val 8412"/>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buFontTx/>
              <a:buNone/>
            </a:pPr>
            <a:r>
              <a:rPr lang="en-US" altLang="zh-CN" sz="1800">
                <a:cs typeface="Courier New" panose="02070309020205020404" pitchFamily="49" charset="0"/>
              </a:rPr>
              <a:t>&lt;HTML&gt;</a:t>
            </a:r>
          </a:p>
          <a:p>
            <a:pPr eaLnBrk="1" hangingPunct="1">
              <a:buFontTx/>
              <a:buNone/>
            </a:pPr>
            <a:r>
              <a:rPr lang="en-US" altLang="zh-CN" sz="1800">
                <a:cs typeface="Courier New" panose="02070309020205020404" pitchFamily="49" charset="0"/>
              </a:rPr>
              <a:t>&lt;HEAD&gt;</a:t>
            </a:r>
          </a:p>
          <a:p>
            <a:pPr eaLnBrk="1" hangingPunct="1">
              <a:buFontTx/>
              <a:buNone/>
            </a:pPr>
            <a:r>
              <a:rPr lang="en-US" altLang="zh-CN" sz="1800">
                <a:cs typeface="Courier New" panose="02070309020205020404" pitchFamily="49" charset="0"/>
              </a:rPr>
              <a:t>&lt;META http-equiv="Content-Type" content="text/html; charset=gb2312"&gt;</a:t>
            </a:r>
          </a:p>
          <a:p>
            <a:pPr eaLnBrk="1" hangingPunct="1">
              <a:buFontTx/>
              <a:buNone/>
            </a:pPr>
            <a:r>
              <a:rPr lang="en-US" altLang="zh-CN" sz="1800">
                <a:cs typeface="Courier New" panose="02070309020205020404" pitchFamily="49" charset="0"/>
              </a:rPr>
              <a:t>&lt;TITLE&gt;</a:t>
            </a:r>
            <a:r>
              <a:rPr lang="zh-CN" altLang="en-US" sz="1800">
                <a:cs typeface="Courier New" panose="02070309020205020404" pitchFamily="49" charset="0"/>
              </a:rPr>
              <a:t>项目列表和链接的应用</a:t>
            </a:r>
            <a:r>
              <a:rPr lang="en-US" altLang="zh-CN" sz="1800">
                <a:cs typeface="Courier New" panose="02070309020205020404" pitchFamily="49" charset="0"/>
              </a:rPr>
              <a:t>&lt;/TITLE&gt;</a:t>
            </a:r>
          </a:p>
          <a:p>
            <a:pPr eaLnBrk="1" hangingPunct="1">
              <a:buFontTx/>
              <a:buNone/>
            </a:pPr>
            <a:r>
              <a:rPr lang="en-US" altLang="zh-CN" sz="1800">
                <a:cs typeface="Courier New" panose="02070309020205020404" pitchFamily="49" charset="0"/>
              </a:rPr>
              <a:t>&lt;/HEAD&gt;</a:t>
            </a:r>
          </a:p>
          <a:p>
            <a:pPr eaLnBrk="1" hangingPunct="1">
              <a:buFontTx/>
              <a:buNone/>
            </a:pPr>
            <a:r>
              <a:rPr lang="en-US" altLang="zh-CN" sz="1800">
                <a:cs typeface="Courier New" panose="02070309020205020404" pitchFamily="49" charset="0"/>
              </a:rPr>
              <a:t>&lt;BODY&gt;</a:t>
            </a:r>
          </a:p>
          <a:p>
            <a:pPr eaLnBrk="1" hangingPunct="1">
              <a:buFontTx/>
              <a:buNone/>
            </a:pPr>
            <a:r>
              <a:rPr lang="en-US" altLang="zh-CN" sz="1800">
                <a:cs typeface="Courier New" panose="02070309020205020404" pitchFamily="49" charset="0"/>
              </a:rPr>
              <a:t>     </a:t>
            </a:r>
            <a:r>
              <a:rPr lang="zh-CN" altLang="en-US" sz="1800">
                <a:solidFill>
                  <a:srgbClr val="FF0000"/>
                </a:solidFill>
                <a:cs typeface="Courier New" panose="02070309020205020404" pitchFamily="49" charset="0"/>
              </a:rPr>
              <a:t>填写代码</a:t>
            </a:r>
          </a:p>
          <a:p>
            <a:pPr eaLnBrk="1" hangingPunct="1">
              <a:buFontTx/>
              <a:buNone/>
            </a:pPr>
            <a:r>
              <a:rPr lang="en-US" altLang="zh-CN" sz="1800">
                <a:cs typeface="Courier New" panose="02070309020205020404" pitchFamily="49" charset="0"/>
              </a:rPr>
              <a:t>&lt;/BODY&gt;</a:t>
            </a:r>
          </a:p>
          <a:p>
            <a:pPr eaLnBrk="1" hangingPunct="1">
              <a:buFontTx/>
              <a:buNone/>
            </a:pPr>
            <a:r>
              <a:rPr lang="en-US" altLang="zh-CN" sz="1800">
                <a:cs typeface="Courier New" panose="02070309020205020404" pitchFamily="49" charset="0"/>
              </a:rPr>
              <a:t>&lt;/HTML&gt;</a:t>
            </a:r>
          </a:p>
        </p:txBody>
      </p:sp>
      <p:sp>
        <p:nvSpPr>
          <p:cNvPr id="52227" name="Rectangle 3"/>
          <p:cNvSpPr>
            <a:spLocks noGrp="1" noChangeArrowheads="1"/>
          </p:cNvSpPr>
          <p:nvPr>
            <p:ph type="title"/>
          </p:nvPr>
        </p:nvSpPr>
        <p:spPr>
          <a:xfrm>
            <a:off x="0" y="0"/>
            <a:ext cx="7920038" cy="792163"/>
          </a:xfrm>
        </p:spPr>
        <p:txBody>
          <a:bodyPr/>
          <a:lstStyle/>
          <a:p>
            <a:pPr eaLnBrk="1" hangingPunct="1"/>
            <a:r>
              <a:rPr lang="zh-CN" altLang="en-US" smtClean="0">
                <a:latin typeface="宋体" panose="02010600030101010101" pitchFamily="2" charset="-122"/>
              </a:rPr>
              <a:t>小结</a:t>
            </a:r>
            <a:r>
              <a:rPr lang="en-US" altLang="zh-CN" smtClean="0">
                <a:latin typeface="宋体" panose="02010600030101010101" pitchFamily="2" charset="-122"/>
              </a:rPr>
              <a:t>2</a:t>
            </a:r>
            <a:endParaRPr lang="en-US" altLang="zh-CN" smtClean="0"/>
          </a:p>
        </p:txBody>
      </p:sp>
      <p:sp>
        <p:nvSpPr>
          <p:cNvPr id="575507" name="AutoShape 19"/>
          <p:cNvSpPr>
            <a:spLocks/>
          </p:cNvSpPr>
          <p:nvPr/>
        </p:nvSpPr>
        <p:spPr bwMode="auto">
          <a:xfrm>
            <a:off x="4152900" y="4368800"/>
            <a:ext cx="71438" cy="720725"/>
          </a:xfrm>
          <a:prstGeom prst="leftBrace">
            <a:avLst>
              <a:gd name="adj1" fmla="val 8407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52229" name="Text Box 22"/>
          <p:cNvSpPr txBox="1">
            <a:spLocks noChangeArrowheads="1"/>
          </p:cNvSpPr>
          <p:nvPr/>
        </p:nvSpPr>
        <p:spPr bwMode="auto">
          <a:xfrm>
            <a:off x="468313" y="551656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buFontTx/>
              <a:buNone/>
            </a:pPr>
            <a:r>
              <a:rPr lang="zh-CN" altLang="en-US" sz="2400">
                <a:hlinkClick r:id="rId3" action="ppaction://hlinkfile"/>
              </a:rPr>
              <a:t>练习答案</a:t>
            </a:r>
            <a:endParaRPr lang="zh-CN" altLang="en-US" sz="2400"/>
          </a:p>
        </p:txBody>
      </p:sp>
      <p:sp>
        <p:nvSpPr>
          <p:cNvPr id="52230" name="Rectangle 26"/>
          <p:cNvSpPr>
            <a:spLocks noChangeArrowheads="1"/>
          </p:cNvSpPr>
          <p:nvPr/>
        </p:nvSpPr>
        <p:spPr bwMode="auto">
          <a:xfrm>
            <a:off x="1971675" y="1138238"/>
            <a:ext cx="62658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4"/>
              </a:buBlip>
              <a:defRPr sz="2400" b="1">
                <a:solidFill>
                  <a:schemeClr val="tx1"/>
                </a:solidFill>
                <a:latin typeface="Arial" panose="020B0604020202020204" pitchFamily="34" charset="0"/>
                <a:ea typeface="黑体" panose="02010609060101010101" pitchFamily="49" charset="-122"/>
              </a:defRPr>
            </a:lvl1pPr>
            <a:lvl2pPr marL="742950" indent="-285750">
              <a:spcBef>
                <a:spcPct val="20000"/>
              </a:spcBef>
              <a:buBlip>
                <a:blip r:embed="rId5"/>
              </a:buBlip>
              <a:defRPr sz="2000" b="1">
                <a:solidFill>
                  <a:schemeClr val="tx1"/>
                </a:solidFill>
                <a:latin typeface="Arial" panose="020B0604020202020204" pitchFamily="34" charset="0"/>
                <a:ea typeface="黑体" panose="02010609060101010101" pitchFamily="49" charset="-122"/>
              </a:defRPr>
            </a:lvl2pPr>
            <a:lvl3pPr marL="1143000" indent="-228600">
              <a:spcBef>
                <a:spcPct val="20000"/>
              </a:spcBef>
              <a:buBlip>
                <a:blip r:embed="rId6"/>
              </a:buBlip>
              <a:defRPr b="1">
                <a:solidFill>
                  <a:srgbClr val="FF3300"/>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t>编写如下图所示效果对应的</a:t>
            </a:r>
            <a:r>
              <a:rPr lang="en-US" altLang="zh-CN"/>
              <a:t>html</a:t>
            </a:r>
            <a:r>
              <a:rPr lang="zh-CN" altLang="en-US"/>
              <a:t>代码</a:t>
            </a:r>
          </a:p>
        </p:txBody>
      </p:sp>
      <p:pic>
        <p:nvPicPr>
          <p:cNvPr id="52231" name="Picture 27" descr="现场编程"/>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908050"/>
            <a:ext cx="86518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550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3213100"/>
            <a:ext cx="4608513"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5504" name="AutoShape 16"/>
          <p:cNvSpPr>
            <a:spLocks noChangeArrowheads="1"/>
          </p:cNvSpPr>
          <p:nvPr/>
        </p:nvSpPr>
        <p:spPr bwMode="auto">
          <a:xfrm>
            <a:off x="1979613" y="3814763"/>
            <a:ext cx="1622425" cy="693737"/>
          </a:xfrm>
          <a:prstGeom prst="wedgeRoundRectCallout">
            <a:avLst>
              <a:gd name="adj1" fmla="val 72898"/>
              <a:gd name="adj2" fmla="val 5022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有序列表</a:t>
            </a:r>
            <a:r>
              <a:rPr lang="en-US" altLang="zh-CN" sz="1800"/>
              <a:t>OL</a:t>
            </a:r>
          </a:p>
        </p:txBody>
      </p:sp>
      <p:sp>
        <p:nvSpPr>
          <p:cNvPr id="575505" name="AutoShape 17"/>
          <p:cNvSpPr>
            <a:spLocks noChangeArrowheads="1"/>
          </p:cNvSpPr>
          <p:nvPr/>
        </p:nvSpPr>
        <p:spPr bwMode="auto">
          <a:xfrm>
            <a:off x="2414588" y="4868863"/>
            <a:ext cx="1725612" cy="647700"/>
          </a:xfrm>
          <a:prstGeom prst="wedgeRoundRectCallout">
            <a:avLst>
              <a:gd name="adj1" fmla="val 80727"/>
              <a:gd name="adj2" fmla="val 29167"/>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 anchorCtr="1"/>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无序列表</a:t>
            </a:r>
            <a:r>
              <a:rPr lang="en-US" altLang="zh-CN" sz="1800"/>
              <a:t>UL</a:t>
            </a:r>
          </a:p>
        </p:txBody>
      </p:sp>
      <p:sp>
        <p:nvSpPr>
          <p:cNvPr id="575506" name="AutoShape 18"/>
          <p:cNvSpPr>
            <a:spLocks/>
          </p:cNvSpPr>
          <p:nvPr/>
        </p:nvSpPr>
        <p:spPr bwMode="auto">
          <a:xfrm>
            <a:off x="4068763" y="4364038"/>
            <a:ext cx="71437" cy="360362"/>
          </a:xfrm>
          <a:prstGeom prst="leftBrace">
            <a:avLst>
              <a:gd name="adj1" fmla="val 42037"/>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Tree>
    <p:extLst>
      <p:ext uri="{BB962C8B-B14F-4D97-AF65-F5344CB8AC3E}">
        <p14:creationId xmlns:p14="http://schemas.microsoft.com/office/powerpoint/2010/main" val="1285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75516"/>
                                        </p:tgtEl>
                                        <p:attrNameLst>
                                          <p:attrName>style.visibility</p:attrName>
                                        </p:attrNameLst>
                                      </p:cBhvr>
                                      <p:to>
                                        <p:strVal val="visible"/>
                                      </p:to>
                                    </p:set>
                                    <p:animEffect transition="in" filter="checkerboard(across)">
                                      <p:cBhvr>
                                        <p:cTn id="7" dur="500"/>
                                        <p:tgtEl>
                                          <p:spTgt spid="575516"/>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75500"/>
                                        </p:tgtEl>
                                        <p:attrNameLst>
                                          <p:attrName>style.visibility</p:attrName>
                                        </p:attrNameLst>
                                      </p:cBhvr>
                                      <p:to>
                                        <p:strVal val="visible"/>
                                      </p:to>
                                    </p:set>
                                    <p:animEffect transition="in" filter="checkerboard(across)">
                                      <p:cBhvr>
                                        <p:cTn id="11" dur="500"/>
                                        <p:tgtEl>
                                          <p:spTgt spid="57550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5504"/>
                                        </p:tgtEl>
                                        <p:attrNameLst>
                                          <p:attrName>style.visibility</p:attrName>
                                        </p:attrNameLst>
                                      </p:cBhvr>
                                      <p:to>
                                        <p:strVal val="visible"/>
                                      </p:to>
                                    </p:set>
                                    <p:animEffect transition="in" filter="wipe(left)">
                                      <p:cBhvr>
                                        <p:cTn id="15" dur="500"/>
                                        <p:tgtEl>
                                          <p:spTgt spid="57550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5506"/>
                                        </p:tgtEl>
                                        <p:attrNameLst>
                                          <p:attrName>style.visibility</p:attrName>
                                        </p:attrNameLst>
                                      </p:cBhvr>
                                      <p:to>
                                        <p:strVal val="visible"/>
                                      </p:to>
                                    </p:set>
                                    <p:animEffect transition="in" filter="wipe(left)">
                                      <p:cBhvr>
                                        <p:cTn id="18" dur="500"/>
                                        <p:tgtEl>
                                          <p:spTgt spid="57550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75505"/>
                                        </p:tgtEl>
                                        <p:attrNameLst>
                                          <p:attrName>style.visibility</p:attrName>
                                        </p:attrNameLst>
                                      </p:cBhvr>
                                      <p:to>
                                        <p:strVal val="visible"/>
                                      </p:to>
                                    </p:set>
                                    <p:animEffect transition="in" filter="wipe(left)">
                                      <p:cBhvr>
                                        <p:cTn id="21" dur="500"/>
                                        <p:tgtEl>
                                          <p:spTgt spid="57550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75507"/>
                                        </p:tgtEl>
                                        <p:attrNameLst>
                                          <p:attrName>style.visibility</p:attrName>
                                        </p:attrNameLst>
                                      </p:cBhvr>
                                      <p:to>
                                        <p:strVal val="visible"/>
                                      </p:to>
                                    </p:set>
                                    <p:animEffect transition="in" filter="wipe(left)">
                                      <p:cBhvr>
                                        <p:cTn id="24" dur="500"/>
                                        <p:tgtEl>
                                          <p:spTgt spid="575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16" grpId="0" animBg="1"/>
      <p:bldP spid="575507" grpId="0" animBg="1"/>
      <p:bldP spid="575504" grpId="0" animBg="1"/>
      <p:bldP spid="575505" grpId="0" animBg="1"/>
      <p:bldP spid="57550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总结</a:t>
            </a:r>
          </a:p>
        </p:txBody>
      </p:sp>
      <p:sp>
        <p:nvSpPr>
          <p:cNvPr id="574467" name="Rectangle 3"/>
          <p:cNvSpPr>
            <a:spLocks noGrp="1" noChangeArrowheads="1"/>
          </p:cNvSpPr>
          <p:nvPr>
            <p:ph type="body" idx="1"/>
          </p:nvPr>
        </p:nvSpPr>
        <p:spPr>
          <a:xfrm>
            <a:off x="903288" y="1938338"/>
            <a:ext cx="7340600" cy="3671887"/>
          </a:xfrm>
        </p:spPr>
        <p:txBody>
          <a:bodyPr/>
          <a:lstStyle/>
          <a:p>
            <a:pPr eaLnBrk="1" hangingPunct="1">
              <a:spcBef>
                <a:spcPct val="50000"/>
              </a:spcBef>
              <a:spcAft>
                <a:spcPct val="50000"/>
              </a:spcAft>
            </a:pPr>
            <a:r>
              <a:rPr lang="zh-CN" altLang="en-US" smtClean="0">
                <a:latin typeface="黑体" panose="02010609060101010101" pitchFamily="49" charset="-122"/>
              </a:rPr>
              <a:t>哪个标签中的哪个属性可以改变字体颜色和字号？</a:t>
            </a:r>
          </a:p>
          <a:p>
            <a:pPr eaLnBrk="1" hangingPunct="1">
              <a:spcBef>
                <a:spcPct val="50000"/>
              </a:spcBef>
              <a:spcAft>
                <a:spcPct val="50000"/>
              </a:spcAft>
            </a:pPr>
            <a:r>
              <a:rPr lang="zh-CN" altLang="en-US" smtClean="0">
                <a:latin typeface="黑体" panose="02010609060101010101" pitchFamily="49" charset="-122"/>
              </a:rPr>
              <a:t>图像与文本的对齐方式有哪几种？</a:t>
            </a:r>
          </a:p>
          <a:p>
            <a:pPr eaLnBrk="1" hangingPunct="1">
              <a:spcBef>
                <a:spcPct val="50000"/>
              </a:spcBef>
              <a:spcAft>
                <a:spcPct val="50000"/>
              </a:spcAft>
            </a:pPr>
            <a:r>
              <a:rPr lang="zh-CN" altLang="en-US" smtClean="0">
                <a:latin typeface="黑体" panose="02010609060101010101" pitchFamily="49" charset="-122"/>
              </a:rPr>
              <a:t>项目列表和编号有何区别？分别适用什么场合？</a:t>
            </a:r>
          </a:p>
          <a:p>
            <a:pPr eaLnBrk="1" hangingPunct="1">
              <a:spcBef>
                <a:spcPct val="50000"/>
              </a:spcBef>
              <a:spcAft>
                <a:spcPct val="50000"/>
              </a:spcAft>
            </a:pPr>
            <a:r>
              <a:rPr lang="zh-CN" altLang="en-US" smtClean="0">
                <a:latin typeface="黑体" panose="02010609060101010101" pitchFamily="49" charset="-122"/>
              </a:rPr>
              <a:t>链接到其他页面时，路径的表示方法有两种：相对路径和绝对路径，二者有何区别和联系？</a:t>
            </a:r>
          </a:p>
        </p:txBody>
      </p:sp>
      <p:pic>
        <p:nvPicPr>
          <p:cNvPr id="574468" name="Picture 4" descr="提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963613"/>
            <a:ext cx="1008062"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443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74468"/>
                                        </p:tgtEl>
                                        <p:attrNameLst>
                                          <p:attrName>style.visibility</p:attrName>
                                        </p:attrNameLst>
                                      </p:cBhvr>
                                      <p:to>
                                        <p:strVal val="visible"/>
                                      </p:to>
                                    </p:set>
                                    <p:anim calcmode="lin" valueType="num">
                                      <p:cBhvr additive="base">
                                        <p:cTn id="7" dur="500" fill="hold"/>
                                        <p:tgtEl>
                                          <p:spTgt spid="574468"/>
                                        </p:tgtEl>
                                        <p:attrNameLst>
                                          <p:attrName>ppt_x</p:attrName>
                                        </p:attrNameLst>
                                      </p:cBhvr>
                                      <p:tavLst>
                                        <p:tav tm="0">
                                          <p:val>
                                            <p:strVal val="1+#ppt_w/2"/>
                                          </p:val>
                                        </p:tav>
                                        <p:tav tm="100000">
                                          <p:val>
                                            <p:strVal val="#ppt_x"/>
                                          </p:val>
                                        </p:tav>
                                      </p:tavLst>
                                    </p:anim>
                                    <p:anim calcmode="lin" valueType="num">
                                      <p:cBhvr additive="base">
                                        <p:cTn id="8" dur="500" fill="hold"/>
                                        <p:tgtEl>
                                          <p:spTgt spid="5744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574467">
                                            <p:txEl>
                                              <p:pRg st="0" end="0"/>
                                            </p:txEl>
                                          </p:spTgt>
                                        </p:tgtEl>
                                        <p:attrNameLst>
                                          <p:attrName>style.visibility</p:attrName>
                                        </p:attrNameLst>
                                      </p:cBhvr>
                                      <p:to>
                                        <p:strVal val="visible"/>
                                      </p:to>
                                    </p:set>
                                    <p:animEffect transition="in" filter="wipe(left)">
                                      <p:cBhvr>
                                        <p:cTn id="12" dur="500"/>
                                        <p:tgtEl>
                                          <p:spTgt spid="5744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4467">
                                            <p:txEl>
                                              <p:pRg st="1" end="1"/>
                                            </p:txEl>
                                          </p:spTgt>
                                        </p:tgtEl>
                                        <p:attrNameLst>
                                          <p:attrName>style.visibility</p:attrName>
                                        </p:attrNameLst>
                                      </p:cBhvr>
                                      <p:to>
                                        <p:strVal val="visible"/>
                                      </p:to>
                                    </p:set>
                                    <p:animEffect transition="in" filter="wipe(left)">
                                      <p:cBhvr>
                                        <p:cTn id="17" dur="500"/>
                                        <p:tgtEl>
                                          <p:spTgt spid="5744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4467">
                                            <p:txEl>
                                              <p:pRg st="2" end="2"/>
                                            </p:txEl>
                                          </p:spTgt>
                                        </p:tgtEl>
                                        <p:attrNameLst>
                                          <p:attrName>style.visibility</p:attrName>
                                        </p:attrNameLst>
                                      </p:cBhvr>
                                      <p:to>
                                        <p:strVal val="visible"/>
                                      </p:to>
                                    </p:set>
                                    <p:animEffect transition="in" filter="wipe(left)">
                                      <p:cBhvr>
                                        <p:cTn id="22" dur="500"/>
                                        <p:tgtEl>
                                          <p:spTgt spid="5744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74467">
                                            <p:txEl>
                                              <p:pRg st="3" end="3"/>
                                            </p:txEl>
                                          </p:spTgt>
                                        </p:tgtEl>
                                        <p:attrNameLst>
                                          <p:attrName>style.visibility</p:attrName>
                                        </p:attrNameLst>
                                      </p:cBhvr>
                                      <p:to>
                                        <p:strVal val="visible"/>
                                      </p:to>
                                    </p:set>
                                    <p:animEffect transition="in" filter="wipe(left)">
                                      <p:cBhvr>
                                        <p:cTn id="27" dur="500"/>
                                        <p:tgtEl>
                                          <p:spTgt spid="574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课程目标</a:t>
            </a:r>
          </a:p>
        </p:txBody>
      </p:sp>
      <p:sp>
        <p:nvSpPr>
          <p:cNvPr id="526339" name="Rectangle 3"/>
          <p:cNvSpPr>
            <a:spLocks noGrp="1" noChangeArrowheads="1"/>
          </p:cNvSpPr>
          <p:nvPr>
            <p:ph type="body" idx="1"/>
          </p:nvPr>
        </p:nvSpPr>
        <p:spPr>
          <a:xfrm>
            <a:off x="684213" y="1485900"/>
            <a:ext cx="8229600" cy="2303463"/>
          </a:xfrm>
        </p:spPr>
        <p:txBody>
          <a:bodyPr/>
          <a:lstStyle/>
          <a:p>
            <a:pPr eaLnBrk="1" hangingPunct="1">
              <a:spcBef>
                <a:spcPct val="25000"/>
              </a:spcBef>
              <a:spcAft>
                <a:spcPct val="25000"/>
              </a:spcAft>
            </a:pPr>
            <a:r>
              <a:rPr lang="zh-CN" altLang="en-US" smtClean="0"/>
              <a:t>学完本门课程后，你能够：</a:t>
            </a:r>
          </a:p>
          <a:p>
            <a:pPr lvl="1" eaLnBrk="1" hangingPunct="1">
              <a:spcBef>
                <a:spcPct val="25000"/>
              </a:spcBef>
              <a:spcAft>
                <a:spcPct val="25000"/>
              </a:spcAft>
            </a:pPr>
            <a:r>
              <a:rPr lang="zh-CN" altLang="en-US" smtClean="0"/>
              <a:t>能制作界面美观大方、面向企业应用的静态商业网站</a:t>
            </a:r>
          </a:p>
          <a:p>
            <a:pPr lvl="1" eaLnBrk="1" hangingPunct="1">
              <a:spcBef>
                <a:spcPct val="25000"/>
              </a:spcBef>
              <a:spcAft>
                <a:spcPct val="25000"/>
              </a:spcAft>
            </a:pPr>
            <a:r>
              <a:rPr lang="zh-CN" altLang="en-US" smtClean="0"/>
              <a:t>不含动态脚本功能</a:t>
            </a:r>
          </a:p>
          <a:p>
            <a:pPr eaLnBrk="1" hangingPunct="1">
              <a:spcBef>
                <a:spcPct val="25000"/>
              </a:spcBef>
              <a:spcAft>
                <a:spcPct val="25000"/>
              </a:spcAft>
            </a:pPr>
            <a:endParaRPr lang="zh-CN" altLang="en-US" smtClean="0"/>
          </a:p>
        </p:txBody>
      </p:sp>
    </p:spTree>
    <p:extLst>
      <p:ext uri="{BB962C8B-B14F-4D97-AF65-F5344CB8AC3E}">
        <p14:creationId xmlns:p14="http://schemas.microsoft.com/office/powerpoint/2010/main" val="3035517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wipe(left)">
                                      <p:cBhvr>
                                        <p:cTn id="7" dur="500"/>
                                        <p:tgtEl>
                                          <p:spTgt spid="52633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animEffect transition="in" filter="wipe(left)">
                                      <p:cBhvr>
                                        <p:cTn id="11" dur="500"/>
                                        <p:tgtEl>
                                          <p:spTgt spid="526339">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animEffect transition="in" filter="wipe(left)">
                                      <p:cBhvr>
                                        <p:cTn id="15" dur="500"/>
                                        <p:tgtEl>
                                          <p:spTgt spid="526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课程项目展示</a:t>
            </a:r>
          </a:p>
        </p:txBody>
      </p:sp>
      <p:sp>
        <p:nvSpPr>
          <p:cNvPr id="20483" name="Rectangle 3"/>
          <p:cNvSpPr>
            <a:spLocks noGrp="1" noChangeArrowheads="1"/>
          </p:cNvSpPr>
          <p:nvPr>
            <p:ph type="body" idx="1"/>
          </p:nvPr>
        </p:nvSpPr>
        <p:spPr>
          <a:xfrm>
            <a:off x="684213" y="908050"/>
            <a:ext cx="8229600" cy="1150938"/>
          </a:xfrm>
        </p:spPr>
        <p:txBody>
          <a:bodyPr/>
          <a:lstStyle/>
          <a:p>
            <a:pPr eaLnBrk="1" hangingPunct="1">
              <a:spcBef>
                <a:spcPct val="25000"/>
              </a:spcBef>
              <a:spcAft>
                <a:spcPct val="25000"/>
              </a:spcAft>
              <a:buFontTx/>
              <a:buNone/>
            </a:pPr>
            <a:endParaRPr lang="en-US" altLang="zh-CN" smtClean="0"/>
          </a:p>
          <a:p>
            <a:pPr eaLnBrk="1" hangingPunct="1">
              <a:spcBef>
                <a:spcPct val="25000"/>
              </a:spcBef>
              <a:spcAft>
                <a:spcPct val="25000"/>
              </a:spcAft>
            </a:pPr>
            <a:r>
              <a:rPr lang="zh-CN" altLang="en-US" smtClean="0"/>
              <a:t>课程项目展示</a:t>
            </a:r>
          </a:p>
        </p:txBody>
      </p:sp>
      <p:sp>
        <p:nvSpPr>
          <p:cNvPr id="20484" name="AutoShape 4"/>
          <p:cNvSpPr>
            <a:spLocks noChangeArrowheads="1"/>
          </p:cNvSpPr>
          <p:nvPr/>
        </p:nvSpPr>
        <p:spPr bwMode="auto">
          <a:xfrm>
            <a:off x="1258888" y="4513263"/>
            <a:ext cx="7058025" cy="936625"/>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2700000" algn="ctr" rotWithShape="0">
              <a:srgbClr val="808080">
                <a:alpha val="50000"/>
              </a:srgb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latin typeface="黑体" panose="02010609060101010101" pitchFamily="49" charset="-122"/>
              </a:rPr>
              <a:t>演示示例</a:t>
            </a:r>
            <a:r>
              <a:rPr lang="en-US" altLang="zh-CN" sz="1800">
                <a:latin typeface="黑体" panose="02010609060101010101" pitchFamily="49" charset="-122"/>
              </a:rPr>
              <a:t>1</a:t>
            </a:r>
            <a:r>
              <a:rPr lang="zh-CN" altLang="en-US" sz="1800">
                <a:latin typeface="黑体" panose="02010609060101010101" pitchFamily="49" charset="-122"/>
              </a:rPr>
              <a:t>：</a:t>
            </a:r>
            <a:r>
              <a:rPr lang="zh-CN" altLang="en-US" sz="1800">
                <a:latin typeface="黑体" panose="02010609060101010101" pitchFamily="49" charset="-122"/>
                <a:hlinkClick r:id="rId2" action="ppaction://hlinkfile"/>
              </a:rPr>
              <a:t>课程项目展示 </a:t>
            </a:r>
            <a:endParaRPr lang="zh-CN" altLang="en-US" sz="1800">
              <a:latin typeface="黑体" panose="02010609060101010101" pitchFamily="49" charset="-122"/>
            </a:endParaRPr>
          </a:p>
        </p:txBody>
      </p:sp>
    </p:spTree>
    <p:extLst>
      <p:ext uri="{BB962C8B-B14F-4D97-AF65-F5344CB8AC3E}">
        <p14:creationId xmlns:p14="http://schemas.microsoft.com/office/powerpoint/2010/main" val="1704289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预习检查</a:t>
            </a:r>
          </a:p>
        </p:txBody>
      </p:sp>
      <p:sp>
        <p:nvSpPr>
          <p:cNvPr id="599043" name="Rectangle 3"/>
          <p:cNvSpPr>
            <a:spLocks noGrp="1" noChangeArrowheads="1"/>
          </p:cNvSpPr>
          <p:nvPr>
            <p:ph type="body" idx="1"/>
          </p:nvPr>
        </p:nvSpPr>
        <p:spPr>
          <a:xfrm>
            <a:off x="971550" y="2060575"/>
            <a:ext cx="7561263" cy="2879725"/>
          </a:xfrm>
        </p:spPr>
        <p:txBody>
          <a:bodyPr/>
          <a:lstStyle/>
          <a:p>
            <a:pPr eaLnBrk="1" hangingPunct="1">
              <a:spcBef>
                <a:spcPct val="50000"/>
              </a:spcBef>
              <a:spcAft>
                <a:spcPct val="50000"/>
              </a:spcAft>
            </a:pPr>
            <a:r>
              <a:rPr lang="en-US" altLang="zh-CN" smtClean="0"/>
              <a:t>HTML</a:t>
            </a:r>
            <a:r>
              <a:rPr lang="zh-CN" altLang="en-US" smtClean="0"/>
              <a:t>文档的基本结构包括哪几部分？</a:t>
            </a:r>
          </a:p>
          <a:p>
            <a:pPr eaLnBrk="1" hangingPunct="1">
              <a:spcBef>
                <a:spcPct val="50000"/>
              </a:spcBef>
              <a:spcAft>
                <a:spcPct val="50000"/>
              </a:spcAft>
            </a:pPr>
            <a:r>
              <a:rPr lang="zh-CN" altLang="en-US" smtClean="0"/>
              <a:t>图像与文本的对齐方式有哪几种？</a:t>
            </a:r>
          </a:p>
          <a:p>
            <a:pPr eaLnBrk="1" hangingPunct="1">
              <a:spcBef>
                <a:spcPct val="50000"/>
              </a:spcBef>
              <a:spcAft>
                <a:spcPct val="50000"/>
              </a:spcAft>
            </a:pPr>
            <a:r>
              <a:rPr lang="zh-CN" altLang="en-US" smtClean="0"/>
              <a:t>通常使用哪个标签来创建超链接？</a:t>
            </a:r>
          </a:p>
        </p:txBody>
      </p:sp>
      <p:pic>
        <p:nvPicPr>
          <p:cNvPr id="599044" name="Picture 4" descr="提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58850"/>
            <a:ext cx="10080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18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99044"/>
                                        </p:tgtEl>
                                        <p:attrNameLst>
                                          <p:attrName>style.visibility</p:attrName>
                                        </p:attrNameLst>
                                      </p:cBhvr>
                                      <p:to>
                                        <p:strVal val="visible"/>
                                      </p:to>
                                    </p:set>
                                    <p:anim calcmode="lin" valueType="num">
                                      <p:cBhvr additive="base">
                                        <p:cTn id="7" dur="500" fill="hold"/>
                                        <p:tgtEl>
                                          <p:spTgt spid="599044"/>
                                        </p:tgtEl>
                                        <p:attrNameLst>
                                          <p:attrName>ppt_x</p:attrName>
                                        </p:attrNameLst>
                                      </p:cBhvr>
                                      <p:tavLst>
                                        <p:tav tm="0">
                                          <p:val>
                                            <p:strVal val="1+#ppt_w/2"/>
                                          </p:val>
                                        </p:tav>
                                        <p:tav tm="100000">
                                          <p:val>
                                            <p:strVal val="#ppt_x"/>
                                          </p:val>
                                        </p:tav>
                                      </p:tavLst>
                                    </p:anim>
                                    <p:anim calcmode="lin" valueType="num">
                                      <p:cBhvr additive="base">
                                        <p:cTn id="8" dur="500" fill="hold"/>
                                        <p:tgtEl>
                                          <p:spTgt spid="5990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599043">
                                            <p:txEl>
                                              <p:pRg st="0" end="0"/>
                                            </p:txEl>
                                          </p:spTgt>
                                        </p:tgtEl>
                                        <p:attrNameLst>
                                          <p:attrName>style.visibility</p:attrName>
                                        </p:attrNameLst>
                                      </p:cBhvr>
                                      <p:to>
                                        <p:strVal val="visible"/>
                                      </p:to>
                                    </p:set>
                                    <p:animEffect transition="in" filter="wipe(left)">
                                      <p:cBhvr>
                                        <p:cTn id="12" dur="500"/>
                                        <p:tgtEl>
                                          <p:spTgt spid="599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9043">
                                            <p:txEl>
                                              <p:pRg st="1" end="1"/>
                                            </p:txEl>
                                          </p:spTgt>
                                        </p:tgtEl>
                                        <p:attrNameLst>
                                          <p:attrName>style.visibility</p:attrName>
                                        </p:attrNameLst>
                                      </p:cBhvr>
                                      <p:to>
                                        <p:strVal val="visible"/>
                                      </p:to>
                                    </p:set>
                                    <p:animEffect transition="in" filter="wipe(left)">
                                      <p:cBhvr>
                                        <p:cTn id="17" dur="500"/>
                                        <p:tgtEl>
                                          <p:spTgt spid="5990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9043">
                                            <p:txEl>
                                              <p:pRg st="2" end="2"/>
                                            </p:txEl>
                                          </p:spTgt>
                                        </p:tgtEl>
                                        <p:attrNameLst>
                                          <p:attrName>style.visibility</p:attrName>
                                        </p:attrNameLst>
                                      </p:cBhvr>
                                      <p:to>
                                        <p:strVal val="visible"/>
                                      </p:to>
                                    </p:set>
                                    <p:animEffect transition="in" filter="wipe(left)">
                                      <p:cBhvr>
                                        <p:cTn id="22" dur="500"/>
                                        <p:tgtEl>
                                          <p:spTgt spid="599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本章任务</a:t>
            </a:r>
          </a:p>
        </p:txBody>
      </p:sp>
      <p:sp>
        <p:nvSpPr>
          <p:cNvPr id="530435" name="Rectangle 3"/>
          <p:cNvSpPr>
            <a:spLocks noGrp="1" noChangeArrowheads="1"/>
          </p:cNvSpPr>
          <p:nvPr>
            <p:ph type="body" idx="1"/>
          </p:nvPr>
        </p:nvSpPr>
        <p:spPr>
          <a:xfrm>
            <a:off x="992188" y="1138238"/>
            <a:ext cx="5903912" cy="4319587"/>
          </a:xfrm>
        </p:spPr>
        <p:txBody>
          <a:bodyPr/>
          <a:lstStyle/>
          <a:p>
            <a:pPr eaLnBrk="1" hangingPunct="1"/>
            <a:r>
              <a:rPr lang="zh-CN" altLang="zh-CN" smtClean="0"/>
              <a:t>制作图文并茂的“广告”页面</a:t>
            </a:r>
            <a:r>
              <a:rPr lang="zh-CN" altLang="en-US" smtClean="0"/>
              <a:t>     </a:t>
            </a:r>
          </a:p>
        </p:txBody>
      </p:sp>
      <p:sp>
        <p:nvSpPr>
          <p:cNvPr id="22532" name="Text Box 5"/>
          <p:cNvSpPr txBox="1">
            <a:spLocks noChangeArrowheads="1"/>
          </p:cNvSpPr>
          <p:nvPr/>
        </p:nvSpPr>
        <p:spPr bwMode="auto">
          <a:xfrm>
            <a:off x="6375400" y="1150938"/>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pic>
        <p:nvPicPr>
          <p:cNvPr id="530438" name="Picture 6" descr="Sna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785938"/>
            <a:ext cx="6589713"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12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animEffect transition="in" filter="wipe(left)">
                                      <p:cBhvr>
                                        <p:cTn id="7" dur="500"/>
                                        <p:tgtEl>
                                          <p:spTgt spid="530435">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530438"/>
                                        </p:tgtEl>
                                        <p:attrNameLst>
                                          <p:attrName>style.visibility</p:attrName>
                                        </p:attrNameLst>
                                      </p:cBhvr>
                                      <p:to>
                                        <p:strVal val="visible"/>
                                      </p:to>
                                    </p:set>
                                    <p:animEffect transition="in" filter="checkerboard(across)">
                                      <p:cBhvr>
                                        <p:cTn id="11"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本章目标</a:t>
            </a:r>
          </a:p>
        </p:txBody>
      </p:sp>
      <p:sp>
        <p:nvSpPr>
          <p:cNvPr id="537603" name="Rectangle 3"/>
          <p:cNvSpPr>
            <a:spLocks noGrp="1" noChangeArrowheads="1"/>
          </p:cNvSpPr>
          <p:nvPr>
            <p:ph type="body" idx="1"/>
          </p:nvPr>
        </p:nvSpPr>
        <p:spPr>
          <a:xfrm>
            <a:off x="827088" y="1341438"/>
            <a:ext cx="7993062" cy="3455987"/>
          </a:xfrm>
        </p:spPr>
        <p:txBody>
          <a:bodyPr/>
          <a:lstStyle/>
          <a:p>
            <a:pPr eaLnBrk="1" hangingPunct="1">
              <a:spcBef>
                <a:spcPct val="50000"/>
              </a:spcBef>
              <a:spcAft>
                <a:spcPct val="50000"/>
              </a:spcAft>
            </a:pPr>
            <a:r>
              <a:rPr lang="zh-CN" altLang="en-US" smtClean="0"/>
              <a:t>会使用</a:t>
            </a:r>
            <a:r>
              <a:rPr lang="en-US" altLang="zh-CN" smtClean="0"/>
              <a:t>HTML</a:t>
            </a:r>
            <a:r>
              <a:rPr lang="zh-CN" altLang="en-US" smtClean="0"/>
              <a:t>的基本结构创建网页</a:t>
            </a:r>
          </a:p>
          <a:p>
            <a:pPr eaLnBrk="1" hangingPunct="1">
              <a:spcBef>
                <a:spcPct val="50000"/>
              </a:spcBef>
              <a:spcAft>
                <a:spcPct val="50000"/>
              </a:spcAft>
            </a:pPr>
            <a:r>
              <a:rPr lang="zh-CN" altLang="en-US" smtClean="0"/>
              <a:t>会使用文本相关标签实现文字修饰和布局</a:t>
            </a:r>
          </a:p>
          <a:p>
            <a:pPr eaLnBrk="1" hangingPunct="1">
              <a:spcBef>
                <a:spcPct val="50000"/>
              </a:spcBef>
              <a:spcAft>
                <a:spcPct val="50000"/>
              </a:spcAft>
            </a:pPr>
            <a:r>
              <a:rPr lang="zh-CN" altLang="en-US" smtClean="0"/>
              <a:t>会使用图像相关标签实现图文并茂的页面</a:t>
            </a:r>
          </a:p>
          <a:p>
            <a:pPr eaLnBrk="1" hangingPunct="1">
              <a:spcBef>
                <a:spcPct val="50000"/>
              </a:spcBef>
              <a:spcAft>
                <a:spcPct val="50000"/>
              </a:spcAft>
            </a:pPr>
            <a:r>
              <a:rPr lang="zh-CN" altLang="en-US" smtClean="0"/>
              <a:t>会使用超链接相关标签实现页面间的跳转</a:t>
            </a:r>
          </a:p>
        </p:txBody>
      </p:sp>
    </p:spTree>
    <p:extLst>
      <p:ext uri="{BB962C8B-B14F-4D97-AF65-F5344CB8AC3E}">
        <p14:creationId xmlns:p14="http://schemas.microsoft.com/office/powerpoint/2010/main" val="4116326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animEffect transition="in" filter="wipe(left)">
                                      <p:cBhvr>
                                        <p:cTn id="7" dur="500"/>
                                        <p:tgtEl>
                                          <p:spTgt spid="53760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37603">
                                            <p:txEl>
                                              <p:pRg st="1" end="1"/>
                                            </p:txEl>
                                          </p:spTgt>
                                        </p:tgtEl>
                                        <p:attrNameLst>
                                          <p:attrName>style.visibility</p:attrName>
                                        </p:attrNameLst>
                                      </p:cBhvr>
                                      <p:to>
                                        <p:strVal val="visible"/>
                                      </p:to>
                                    </p:set>
                                    <p:animEffect transition="in" filter="wipe(left)">
                                      <p:cBhvr>
                                        <p:cTn id="11" dur="500"/>
                                        <p:tgtEl>
                                          <p:spTgt spid="537603">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37603">
                                            <p:txEl>
                                              <p:pRg st="2" end="2"/>
                                            </p:txEl>
                                          </p:spTgt>
                                        </p:tgtEl>
                                        <p:attrNameLst>
                                          <p:attrName>style.visibility</p:attrName>
                                        </p:attrNameLst>
                                      </p:cBhvr>
                                      <p:to>
                                        <p:strVal val="visible"/>
                                      </p:to>
                                    </p:set>
                                    <p:animEffect transition="in" filter="wipe(left)">
                                      <p:cBhvr>
                                        <p:cTn id="15" dur="500"/>
                                        <p:tgtEl>
                                          <p:spTgt spid="537603">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37603">
                                            <p:txEl>
                                              <p:pRg st="3" end="3"/>
                                            </p:txEl>
                                          </p:spTgt>
                                        </p:tgtEl>
                                        <p:attrNameLst>
                                          <p:attrName>style.visibility</p:attrName>
                                        </p:attrNameLst>
                                      </p:cBhvr>
                                      <p:to>
                                        <p:strVal val="visible"/>
                                      </p:to>
                                    </p:set>
                                    <p:animEffect transition="in" filter="wipe(left)">
                                      <p:cBhvr>
                                        <p:cTn id="19" dur="500"/>
                                        <p:tgtEl>
                                          <p:spTgt spid="537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411413" y="-201613"/>
            <a:ext cx="5400675" cy="1109663"/>
          </a:xfrm>
        </p:spPr>
        <p:txBody>
          <a:bodyPr/>
          <a:lstStyle/>
          <a:p>
            <a:pPr eaLnBrk="1" hangingPunct="1"/>
            <a:r>
              <a:rPr lang="en-US" altLang="zh-CN" smtClean="0"/>
              <a:t>HTML</a:t>
            </a:r>
            <a:r>
              <a:rPr lang="zh-CN" altLang="en-US" smtClean="0"/>
              <a:t>文件的基本结构</a:t>
            </a:r>
          </a:p>
        </p:txBody>
      </p:sp>
      <p:sp>
        <p:nvSpPr>
          <p:cNvPr id="600068" name="Rectangle 4"/>
          <p:cNvSpPr>
            <a:spLocks noGrp="1" noChangeArrowheads="1"/>
          </p:cNvSpPr>
          <p:nvPr>
            <p:ph type="body" idx="1"/>
          </p:nvPr>
        </p:nvSpPr>
        <p:spPr>
          <a:xfrm>
            <a:off x="457200" y="1268413"/>
            <a:ext cx="8229600" cy="4857750"/>
          </a:xfrm>
          <a:noFill/>
        </p:spPr>
        <p:txBody>
          <a:bodyPr/>
          <a:lstStyle/>
          <a:p>
            <a:pPr eaLnBrk="1" hangingPunct="1"/>
            <a:r>
              <a:rPr lang="en-US" altLang="zh-CN" smtClean="0"/>
              <a:t>HTML</a:t>
            </a:r>
            <a:r>
              <a:rPr lang="zh-CN" altLang="en-US" smtClean="0"/>
              <a:t>文档的结构</a:t>
            </a:r>
          </a:p>
          <a:p>
            <a:pPr eaLnBrk="1" hangingPunct="1">
              <a:buFontTx/>
              <a:buNone/>
            </a:pPr>
            <a:endParaRPr lang="zh-CN" altLang="en-US" smtClean="0"/>
          </a:p>
        </p:txBody>
      </p:sp>
      <p:sp>
        <p:nvSpPr>
          <p:cNvPr id="600069" name="AutoShape 5"/>
          <p:cNvSpPr>
            <a:spLocks noChangeArrowheads="1"/>
          </p:cNvSpPr>
          <p:nvPr/>
        </p:nvSpPr>
        <p:spPr bwMode="auto">
          <a:xfrm>
            <a:off x="482600" y="2085975"/>
            <a:ext cx="4960938" cy="2965450"/>
          </a:xfrm>
          <a:prstGeom prst="roundRect">
            <a:avLst>
              <a:gd name="adj" fmla="val 6968"/>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en-US" sz="1800">
                <a:ea typeface="宋体" panose="02010600030101010101" pitchFamily="2" charset="-122"/>
                <a:cs typeface="Courier New" panose="02070309020205020404" pitchFamily="49" charset="0"/>
              </a:rPr>
              <a:t>&lt;HTML&gt;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&lt;HEAD&gt;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&lt;TITLE&gt;</a:t>
            </a:r>
            <a:r>
              <a:rPr lang="zh-CN" altLang="en-US" sz="1800">
                <a:ea typeface="宋体" panose="02010600030101010101" pitchFamily="2" charset="-122"/>
                <a:cs typeface="Courier New" panose="02070309020205020404" pitchFamily="49" charset="0"/>
              </a:rPr>
              <a:t>我的第一个网页 </a:t>
            </a:r>
            <a:r>
              <a:rPr lang="en-US" altLang="en-US" sz="1800">
                <a:ea typeface="宋体" panose="02010600030101010101" pitchFamily="2" charset="-122"/>
                <a:cs typeface="Courier New" panose="02070309020205020404" pitchFamily="49" charset="0"/>
              </a:rPr>
              <a:t>&lt;/TITLE&gt;</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&lt;/HEAD&gt;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 &gt;</a:t>
            </a:r>
          </a:p>
          <a:p>
            <a:pPr eaLnBrk="1" hangingPunct="1">
              <a:spcBef>
                <a:spcPct val="0"/>
              </a:spcBef>
              <a:buFontTx/>
              <a:buNone/>
            </a:pPr>
            <a:r>
              <a:rPr lang="en-US" altLang="zh-CN" sz="1800">
                <a:ea typeface="宋体" panose="02010600030101010101" pitchFamily="2" charset="-122"/>
                <a:cs typeface="Courier New" panose="02070309020205020404" pitchFamily="49" charset="0"/>
              </a:rPr>
              <a:t>       Hello World!</a:t>
            </a:r>
          </a:p>
          <a:p>
            <a:pPr eaLnBrk="1" hangingPunct="1">
              <a:spcBef>
                <a:spcPct val="0"/>
              </a:spcBef>
              <a:buFontTx/>
              <a:buNone/>
            </a:pPr>
            <a:r>
              <a:rPr lang="en-US" altLang="en-US" sz="1800">
                <a:ea typeface="宋体" panose="02010600030101010101" pitchFamily="2" charset="-122"/>
                <a:cs typeface="Courier New" panose="02070309020205020404" pitchFamily="49" charset="0"/>
              </a:rPr>
              <a:t>&lt;/BODY&gt;</a:t>
            </a:r>
            <a:endParaRPr lang="en-US" altLang="zh-CN" sz="1800">
              <a:ea typeface="宋体" panose="02010600030101010101" pitchFamily="2" charset="-122"/>
              <a:cs typeface="Courier New" panose="02070309020205020404" pitchFamily="49" charset="0"/>
            </a:endParaRPr>
          </a:p>
          <a:p>
            <a:pPr eaLnBrk="1" hangingPunct="1">
              <a:spcBef>
                <a:spcPct val="0"/>
              </a:spcBef>
              <a:buFontTx/>
              <a:buNone/>
            </a:pPr>
            <a:endParaRPr lang="en-US" altLang="en-US" sz="1800">
              <a:ea typeface="宋体" panose="02010600030101010101" pitchFamily="2" charset="-122"/>
              <a:cs typeface="Courier New" panose="02070309020205020404" pitchFamily="49" charset="0"/>
            </a:endParaRPr>
          </a:p>
          <a:p>
            <a:pPr eaLnBrk="1" hangingPunct="1">
              <a:spcBef>
                <a:spcPct val="0"/>
              </a:spcBef>
              <a:buFontTx/>
              <a:buNone/>
            </a:pPr>
            <a:r>
              <a:rPr lang="en-US" altLang="en-US" sz="1800">
                <a:ea typeface="宋体" panose="02010600030101010101" pitchFamily="2" charset="-122"/>
                <a:cs typeface="Courier New" panose="02070309020205020404" pitchFamily="49" charset="0"/>
              </a:rPr>
              <a:t>&lt;/HTML&gt;</a:t>
            </a:r>
          </a:p>
        </p:txBody>
      </p:sp>
      <p:sp>
        <p:nvSpPr>
          <p:cNvPr id="600070" name="AutoShape 6"/>
          <p:cNvSpPr>
            <a:spLocks/>
          </p:cNvSpPr>
          <p:nvPr/>
        </p:nvSpPr>
        <p:spPr bwMode="auto">
          <a:xfrm>
            <a:off x="6921500" y="2082800"/>
            <a:ext cx="415925" cy="2819400"/>
          </a:xfrm>
          <a:prstGeom prst="rightBrace">
            <a:avLst>
              <a:gd name="adj1" fmla="val 56489"/>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600071" name="AutoShape 7"/>
          <p:cNvSpPr>
            <a:spLocks noChangeArrowheads="1"/>
          </p:cNvSpPr>
          <p:nvPr/>
        </p:nvSpPr>
        <p:spPr bwMode="gray">
          <a:xfrm>
            <a:off x="7383463" y="3116263"/>
            <a:ext cx="1512887" cy="757237"/>
          </a:xfrm>
          <a:prstGeom prst="roundRect">
            <a:avLst>
              <a:gd name="adj" fmla="val 16667"/>
            </a:avLst>
          </a:prstGeom>
          <a:gradFill rotWithShape="1">
            <a:gsLst>
              <a:gs pos="0">
                <a:srgbClr val="CC99FF"/>
              </a:gs>
              <a:gs pos="100000">
                <a:srgbClr val="FFFFFF"/>
              </a:gs>
            </a:gsLst>
            <a:lin ang="5400000" scaled="1"/>
          </a:gradFill>
          <a:ln w="9525" algn="ctr">
            <a:solidFill>
              <a:srgbClr val="B563CF"/>
            </a:solidFill>
            <a:round/>
            <a:headEnd/>
            <a:tailEnd/>
          </a:ln>
          <a:effectLst>
            <a:outerShdw dist="35921" dir="27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a:t>HTML </a:t>
            </a:r>
            <a:r>
              <a:rPr lang="zh-CN" altLang="en-US" sz="1800"/>
              <a:t>网页</a:t>
            </a:r>
          </a:p>
        </p:txBody>
      </p:sp>
      <p:sp>
        <p:nvSpPr>
          <p:cNvPr id="600072" name="AutoShape 8"/>
          <p:cNvSpPr>
            <a:spLocks noChangeArrowheads="1"/>
          </p:cNvSpPr>
          <p:nvPr/>
        </p:nvSpPr>
        <p:spPr bwMode="gray">
          <a:xfrm>
            <a:off x="4787900" y="2484438"/>
            <a:ext cx="2025650" cy="70485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35921" dir="27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a:t>&lt;HEAD&gt;</a:t>
            </a:r>
            <a:r>
              <a:rPr lang="zh-CN" altLang="en-US" sz="1800"/>
              <a:t>头部部分</a:t>
            </a:r>
          </a:p>
        </p:txBody>
      </p:sp>
      <p:sp>
        <p:nvSpPr>
          <p:cNvPr id="600073" name="AutoShape 9"/>
          <p:cNvSpPr>
            <a:spLocks noChangeArrowheads="1"/>
          </p:cNvSpPr>
          <p:nvPr/>
        </p:nvSpPr>
        <p:spPr bwMode="gray">
          <a:xfrm>
            <a:off x="4787900" y="3429000"/>
            <a:ext cx="2089150" cy="704850"/>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35921" dir="27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en-US" altLang="zh-CN" sz="1800"/>
              <a:t>&lt;BODY&gt;</a:t>
            </a:r>
            <a:r>
              <a:rPr lang="zh-CN" altLang="en-US" sz="1800"/>
              <a:t>主体部分</a:t>
            </a:r>
          </a:p>
        </p:txBody>
      </p:sp>
      <p:sp>
        <p:nvSpPr>
          <p:cNvPr id="600074" name="AutoShape 10"/>
          <p:cNvSpPr>
            <a:spLocks noChangeArrowheads="1"/>
          </p:cNvSpPr>
          <p:nvPr/>
        </p:nvSpPr>
        <p:spPr bwMode="gray">
          <a:xfrm>
            <a:off x="468313" y="5300663"/>
            <a:ext cx="7848600" cy="50323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en-US" sz="2000">
                <a:solidFill>
                  <a:srgbClr val="FF0000"/>
                </a:solidFill>
              </a:rPr>
              <a:t>&lt;HTML&gt;…&lt;/HTML&gt;</a:t>
            </a:r>
            <a:r>
              <a:rPr lang="zh-CN" altLang="en-US" sz="2000"/>
              <a:t>标签标记 </a:t>
            </a:r>
            <a:r>
              <a:rPr lang="en-US" altLang="zh-CN" sz="2000"/>
              <a:t>HTML </a:t>
            </a:r>
            <a:r>
              <a:rPr lang="zh-CN" altLang="en-US" sz="2000"/>
              <a:t>文档的开始和结束</a:t>
            </a:r>
            <a:endParaRPr lang="en-US" altLang="en-US" sz="2000"/>
          </a:p>
        </p:txBody>
      </p:sp>
      <p:sp>
        <p:nvSpPr>
          <p:cNvPr id="600075" name="AutoShape 11"/>
          <p:cNvSpPr>
            <a:spLocks/>
          </p:cNvSpPr>
          <p:nvPr/>
        </p:nvSpPr>
        <p:spPr bwMode="auto">
          <a:xfrm>
            <a:off x="4414838" y="3392488"/>
            <a:ext cx="288925" cy="863600"/>
          </a:xfrm>
          <a:prstGeom prst="rightBrace">
            <a:avLst>
              <a:gd name="adj1" fmla="val 24908"/>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600076" name="AutoShape 12"/>
          <p:cNvSpPr>
            <a:spLocks/>
          </p:cNvSpPr>
          <p:nvPr/>
        </p:nvSpPr>
        <p:spPr bwMode="auto">
          <a:xfrm>
            <a:off x="4419600" y="2408238"/>
            <a:ext cx="288925" cy="863600"/>
          </a:xfrm>
          <a:prstGeom prst="rightBrace">
            <a:avLst>
              <a:gd name="adj1" fmla="val 24908"/>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600077" name="AutoShape 13"/>
          <p:cNvSpPr>
            <a:spLocks noChangeArrowheads="1"/>
          </p:cNvSpPr>
          <p:nvPr/>
        </p:nvSpPr>
        <p:spPr bwMode="auto">
          <a:xfrm>
            <a:off x="2843213" y="2205038"/>
            <a:ext cx="1222375" cy="398462"/>
          </a:xfrm>
          <a:prstGeom prst="wedgeRoundRectCallout">
            <a:avLst>
              <a:gd name="adj1" fmla="val -41037"/>
              <a:gd name="adj2" fmla="val 99005"/>
              <a:gd name="adj3" fmla="val 16667"/>
            </a:avLst>
          </a:prstGeom>
          <a:gradFill rotWithShape="1">
            <a:gsLst>
              <a:gs pos="0">
                <a:srgbClr val="FFFF99"/>
              </a:gs>
              <a:gs pos="100000">
                <a:srgbClr val="FFFFFF"/>
              </a:gs>
            </a:gsLst>
            <a:lin ang="5400000" scaled="1"/>
          </a:gradFill>
          <a:ln w="9525" algn="ctr">
            <a:solidFill>
              <a:srgbClr val="FF6600"/>
            </a:solidFill>
            <a:miter lim="800000"/>
            <a:headEnd/>
            <a:tailEnd/>
          </a:ln>
          <a:effectLst>
            <a:outerShdw dist="35921"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网页标题</a:t>
            </a:r>
          </a:p>
        </p:txBody>
      </p:sp>
      <p:sp>
        <p:nvSpPr>
          <p:cNvPr id="600078" name="AutoShape 14"/>
          <p:cNvSpPr>
            <a:spLocks noChangeArrowheads="1"/>
          </p:cNvSpPr>
          <p:nvPr/>
        </p:nvSpPr>
        <p:spPr bwMode="auto">
          <a:xfrm>
            <a:off x="1835150" y="4365625"/>
            <a:ext cx="2160588" cy="693738"/>
          </a:xfrm>
          <a:prstGeom prst="wedgeRoundRectCallout">
            <a:avLst>
              <a:gd name="adj1" fmla="val -43389"/>
              <a:gd name="adj2" fmla="val -93250"/>
              <a:gd name="adj3" fmla="val 16667"/>
            </a:avLst>
          </a:prstGeom>
          <a:gradFill rotWithShape="1">
            <a:gsLst>
              <a:gs pos="0">
                <a:srgbClr val="FFFF99"/>
              </a:gs>
              <a:gs pos="100000">
                <a:srgbClr val="FFFFFF"/>
              </a:gs>
            </a:gsLst>
            <a:lin ang="5400000" scaled="1"/>
          </a:gradFill>
          <a:ln w="9525" algn="ctr">
            <a:solidFill>
              <a:srgbClr val="FF6600"/>
            </a:solidFill>
            <a:miter lim="800000"/>
            <a:headEnd/>
            <a:tailEnd/>
          </a:ln>
          <a:effectLst>
            <a:outerShdw dist="35921" dir="2700000" algn="ctr" rotWithShape="0">
              <a:schemeClr val="bg2">
                <a:alpha val="50000"/>
              </a:schemeClr>
            </a:outerShdw>
          </a:effectLst>
        </p:spPr>
        <p:txBody>
          <a:bodyPr anchorCtr="1">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a:t>网页内容，可以是文本、图像等</a:t>
            </a:r>
          </a:p>
        </p:txBody>
      </p:sp>
      <p:sp>
        <p:nvSpPr>
          <p:cNvPr id="24590" name="AutoShape 16"/>
          <p:cNvSpPr>
            <a:spLocks noChangeArrowheads="1"/>
          </p:cNvSpPr>
          <p:nvPr/>
        </p:nvSpPr>
        <p:spPr bwMode="auto">
          <a:xfrm>
            <a:off x="5867400" y="2708275"/>
            <a:ext cx="914400" cy="609600"/>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endParaRPr lang="en-US" altLang="en-US"/>
          </a:p>
        </p:txBody>
      </p:sp>
      <p:sp>
        <p:nvSpPr>
          <p:cNvPr id="600081" name="AutoShape 17"/>
          <p:cNvSpPr>
            <a:spLocks noChangeArrowheads="1"/>
          </p:cNvSpPr>
          <p:nvPr/>
        </p:nvSpPr>
        <p:spPr bwMode="gray">
          <a:xfrm>
            <a:off x="468313" y="5300663"/>
            <a:ext cx="7942262" cy="50323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1800">
                <a:cs typeface="Courier New" panose="02070309020205020404" pitchFamily="49" charset="0"/>
              </a:rPr>
              <a:t>这部分包含文本、图像和链接。它包括在 </a:t>
            </a:r>
            <a:r>
              <a:rPr lang="en-US" altLang="en-US" sz="1800">
                <a:solidFill>
                  <a:srgbClr val="FF0000"/>
                </a:solidFill>
                <a:cs typeface="Courier New" panose="02070309020205020404" pitchFamily="49" charset="0"/>
              </a:rPr>
              <a:t>&lt;BODY&gt;…&lt;/BODY&gt;</a:t>
            </a:r>
            <a:r>
              <a:rPr lang="en-US" altLang="zh-CN" sz="1800">
                <a:cs typeface="Courier New" panose="02070309020205020404" pitchFamily="49" charset="0"/>
              </a:rPr>
              <a:t> </a:t>
            </a:r>
            <a:r>
              <a:rPr lang="zh-CN" altLang="en-US" sz="1800">
                <a:cs typeface="Courier New" panose="02070309020205020404" pitchFamily="49" charset="0"/>
              </a:rPr>
              <a:t>标签内</a:t>
            </a:r>
            <a:endParaRPr lang="en-US" altLang="en-US" sz="1800">
              <a:cs typeface="Courier New" panose="02070309020205020404" pitchFamily="49" charset="0"/>
            </a:endParaRPr>
          </a:p>
        </p:txBody>
      </p:sp>
      <p:sp>
        <p:nvSpPr>
          <p:cNvPr id="24592" name="Text Box 18"/>
          <p:cNvSpPr txBox="1">
            <a:spLocks noChangeArrowheads="1"/>
          </p:cNvSpPr>
          <p:nvPr/>
        </p:nvSpPr>
        <p:spPr bwMode="auto">
          <a:xfrm>
            <a:off x="3830638" y="1281113"/>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FontTx/>
              <a:buNone/>
            </a:pPr>
            <a:r>
              <a:rPr lang="zh-CN" altLang="en-US" sz="2400">
                <a:hlinkClick r:id="rId2" action="ppaction://hlinkfile"/>
              </a:rPr>
              <a:t>查看源代码</a:t>
            </a:r>
            <a:endParaRPr lang="zh-CN" altLang="en-US" sz="2400"/>
          </a:p>
        </p:txBody>
      </p:sp>
      <p:sp>
        <p:nvSpPr>
          <p:cNvPr id="600083" name="AutoShape 19"/>
          <p:cNvSpPr>
            <a:spLocks noChangeArrowheads="1"/>
          </p:cNvSpPr>
          <p:nvPr/>
        </p:nvSpPr>
        <p:spPr bwMode="gray">
          <a:xfrm>
            <a:off x="506413" y="5297488"/>
            <a:ext cx="7886700" cy="503237"/>
          </a:xfrm>
          <a:prstGeom prst="roundRect">
            <a:avLst>
              <a:gd name="adj" fmla="val 16667"/>
            </a:avLst>
          </a:prstGeom>
          <a:gradFill rotWithShape="1">
            <a:gsLst>
              <a:gs pos="0">
                <a:srgbClr val="FFFF99"/>
              </a:gs>
              <a:gs pos="100000">
                <a:srgbClr val="FFFFFF"/>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lvl1pPr>
              <a:spcBef>
                <a:spcPct val="20000"/>
              </a:spcBef>
              <a:buChar char="•"/>
              <a:defRPr sz="2800" b="1">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800" b="1">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800" b="1">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800" b="1">
                <a:solidFill>
                  <a:schemeClr val="tx1"/>
                </a:solidFill>
                <a:latin typeface="Arial" panose="020B0604020202020204" pitchFamily="34" charset="0"/>
                <a:ea typeface="黑体" panose="02010609060101010101" pitchFamily="49" charset="-122"/>
              </a:defRPr>
            </a:lvl9pPr>
          </a:lstStyle>
          <a:p>
            <a:pPr>
              <a:spcBef>
                <a:spcPct val="0"/>
              </a:spcBef>
              <a:buFontTx/>
              <a:buNone/>
            </a:pPr>
            <a:r>
              <a:rPr lang="zh-CN" altLang="en-US" sz="1800"/>
              <a:t>这部分包括标题和其他说明信息。包括在 </a:t>
            </a:r>
            <a:r>
              <a:rPr lang="en-US" altLang="en-US" sz="1800">
                <a:solidFill>
                  <a:srgbClr val="FF0000"/>
                </a:solidFill>
              </a:rPr>
              <a:t>&lt;HEAD&gt;…&lt;/HEAD&gt;</a:t>
            </a:r>
            <a:r>
              <a:rPr lang="en-US" altLang="zh-CN" sz="1800"/>
              <a:t> </a:t>
            </a:r>
            <a:r>
              <a:rPr lang="zh-CN" altLang="en-US" sz="1800"/>
              <a:t>标签内</a:t>
            </a:r>
            <a:endParaRPr lang="en-US" altLang="en-US" sz="1800"/>
          </a:p>
        </p:txBody>
      </p:sp>
    </p:spTree>
    <p:extLst>
      <p:ext uri="{BB962C8B-B14F-4D97-AF65-F5344CB8AC3E}">
        <p14:creationId xmlns:p14="http://schemas.microsoft.com/office/powerpoint/2010/main" val="271353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0068">
                                            <p:txEl>
                                              <p:pRg st="0" end="0"/>
                                            </p:txEl>
                                          </p:spTgt>
                                        </p:tgtEl>
                                        <p:attrNameLst>
                                          <p:attrName>style.visibility</p:attrName>
                                        </p:attrNameLst>
                                      </p:cBhvr>
                                      <p:to>
                                        <p:strVal val="visible"/>
                                      </p:to>
                                    </p:set>
                                    <p:animEffect transition="in" filter="wipe(left)">
                                      <p:cBhvr>
                                        <p:cTn id="7" dur="500"/>
                                        <p:tgtEl>
                                          <p:spTgt spid="600068">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00069"/>
                                        </p:tgtEl>
                                        <p:attrNameLst>
                                          <p:attrName>style.visibility</p:attrName>
                                        </p:attrNameLst>
                                      </p:cBhvr>
                                      <p:to>
                                        <p:strVal val="visible"/>
                                      </p:to>
                                    </p:set>
                                    <p:animEffect transition="in" filter="blinds(horizontal)">
                                      <p:cBhvr>
                                        <p:cTn id="11" dur="500"/>
                                        <p:tgtEl>
                                          <p:spTgt spid="6000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0077"/>
                                        </p:tgtEl>
                                        <p:attrNameLst>
                                          <p:attrName>style.visibility</p:attrName>
                                        </p:attrNameLst>
                                      </p:cBhvr>
                                      <p:to>
                                        <p:strVal val="visible"/>
                                      </p:to>
                                    </p:set>
                                    <p:animEffect transition="in" filter="wipe(left)">
                                      <p:cBhvr>
                                        <p:cTn id="16" dur="500"/>
                                        <p:tgtEl>
                                          <p:spTgt spid="600077"/>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00076"/>
                                        </p:tgtEl>
                                        <p:attrNameLst>
                                          <p:attrName>style.visibility</p:attrName>
                                        </p:attrNameLst>
                                      </p:cBhvr>
                                      <p:to>
                                        <p:strVal val="visible"/>
                                      </p:to>
                                    </p:set>
                                    <p:animEffect transition="in" filter="wipe(left)">
                                      <p:cBhvr>
                                        <p:cTn id="20" dur="500"/>
                                        <p:tgtEl>
                                          <p:spTgt spid="600076"/>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00072"/>
                                        </p:tgtEl>
                                        <p:attrNameLst>
                                          <p:attrName>style.visibility</p:attrName>
                                        </p:attrNameLst>
                                      </p:cBhvr>
                                      <p:to>
                                        <p:strVal val="visible"/>
                                      </p:to>
                                    </p:set>
                                    <p:animEffect transition="in" filter="wipe(left)">
                                      <p:cBhvr>
                                        <p:cTn id="24" dur="500"/>
                                        <p:tgtEl>
                                          <p:spTgt spid="600072"/>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00083"/>
                                        </p:tgtEl>
                                        <p:attrNameLst>
                                          <p:attrName>style.visibility</p:attrName>
                                        </p:attrNameLst>
                                      </p:cBhvr>
                                      <p:to>
                                        <p:strVal val="visible"/>
                                      </p:to>
                                    </p:set>
                                    <p:animEffect transition="in" filter="wipe(left)">
                                      <p:cBhvr>
                                        <p:cTn id="28" dur="500"/>
                                        <p:tgtEl>
                                          <p:spTgt spid="6000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xit" presetSubtype="10" fill="hold" grpId="1" nodeType="clickEffect">
                                  <p:stCondLst>
                                    <p:cond delay="0"/>
                                  </p:stCondLst>
                                  <p:childTnLst>
                                    <p:animEffect transition="out" filter="checkerboard(across)">
                                      <p:cBhvr>
                                        <p:cTn id="32" dur="500"/>
                                        <p:tgtEl>
                                          <p:spTgt spid="600083"/>
                                        </p:tgtEl>
                                      </p:cBhvr>
                                    </p:animEffect>
                                    <p:set>
                                      <p:cBhvr>
                                        <p:cTn id="33" dur="1" fill="hold">
                                          <p:stCondLst>
                                            <p:cond delay="499"/>
                                          </p:stCondLst>
                                        </p:cTn>
                                        <p:tgtEl>
                                          <p:spTgt spid="600083"/>
                                        </p:tgtEl>
                                        <p:attrNameLst>
                                          <p:attrName>style.visibility</p:attrName>
                                        </p:attrNameLst>
                                      </p:cBhvr>
                                      <p:to>
                                        <p:strVal val="hidden"/>
                                      </p:to>
                                    </p:set>
                                  </p:childTnLst>
                                  <p:subTnLst>
                                    <p:set>
                                      <p:cBhvr override="childStyle">
                                        <p:cTn dur="1" fill="hold" display="0" masterRel="nextClick" afterEffect="1"/>
                                        <p:tgtEl>
                                          <p:spTgt spid="600083"/>
                                        </p:tgtEl>
                                        <p:attrNameLst>
                                          <p:attrName>style.visibility</p:attrName>
                                        </p:attrNameLst>
                                      </p:cBhvr>
                                      <p:to>
                                        <p:strVal val="hidden"/>
                                      </p:to>
                                    </p:set>
                                  </p:sub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00078"/>
                                        </p:tgtEl>
                                        <p:attrNameLst>
                                          <p:attrName>style.visibility</p:attrName>
                                        </p:attrNameLst>
                                      </p:cBhvr>
                                      <p:to>
                                        <p:strVal val="visible"/>
                                      </p:to>
                                    </p:set>
                                    <p:animEffect transition="in" filter="wipe(left)">
                                      <p:cBhvr>
                                        <p:cTn id="37" dur="500"/>
                                        <p:tgtEl>
                                          <p:spTgt spid="600078"/>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00075"/>
                                        </p:tgtEl>
                                        <p:attrNameLst>
                                          <p:attrName>style.visibility</p:attrName>
                                        </p:attrNameLst>
                                      </p:cBhvr>
                                      <p:to>
                                        <p:strVal val="visible"/>
                                      </p:to>
                                    </p:set>
                                    <p:animEffect transition="in" filter="wipe(left)">
                                      <p:cBhvr>
                                        <p:cTn id="41" dur="500"/>
                                        <p:tgtEl>
                                          <p:spTgt spid="600075"/>
                                        </p:tgtEl>
                                      </p:cBhvr>
                                    </p:animEffect>
                                  </p:childTnLst>
                                </p:cTn>
                              </p:par>
                            </p:childTnLst>
                          </p:cTn>
                        </p:par>
                        <p:par>
                          <p:cTn id="42" fill="hold" nodeType="afterGroup">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600073"/>
                                        </p:tgtEl>
                                        <p:attrNameLst>
                                          <p:attrName>style.visibility</p:attrName>
                                        </p:attrNameLst>
                                      </p:cBhvr>
                                      <p:to>
                                        <p:strVal val="visible"/>
                                      </p:to>
                                    </p:set>
                                    <p:animEffect transition="in" filter="wipe(left)">
                                      <p:cBhvr>
                                        <p:cTn id="45" dur="500"/>
                                        <p:tgtEl>
                                          <p:spTgt spid="600073"/>
                                        </p:tgtEl>
                                      </p:cBhvr>
                                    </p:animEffect>
                                  </p:childTnLst>
                                </p:cTn>
                              </p:par>
                            </p:childTnLst>
                          </p:cTn>
                        </p:par>
                        <p:par>
                          <p:cTn id="46" fill="hold" nodeType="afterGroup">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600081"/>
                                        </p:tgtEl>
                                        <p:attrNameLst>
                                          <p:attrName>style.visibility</p:attrName>
                                        </p:attrNameLst>
                                      </p:cBhvr>
                                      <p:to>
                                        <p:strVal val="visible"/>
                                      </p:to>
                                    </p:set>
                                    <p:animEffect transition="in" filter="wipe(left)">
                                      <p:cBhvr>
                                        <p:cTn id="49" dur="500"/>
                                        <p:tgtEl>
                                          <p:spTgt spid="6000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xit" presetSubtype="10" fill="hold" grpId="1" nodeType="clickEffect">
                                  <p:stCondLst>
                                    <p:cond delay="0"/>
                                  </p:stCondLst>
                                  <p:childTnLst>
                                    <p:animEffect transition="out" filter="checkerboard(across)">
                                      <p:cBhvr>
                                        <p:cTn id="53" dur="500"/>
                                        <p:tgtEl>
                                          <p:spTgt spid="600081"/>
                                        </p:tgtEl>
                                      </p:cBhvr>
                                    </p:animEffect>
                                    <p:set>
                                      <p:cBhvr>
                                        <p:cTn id="54" dur="1" fill="hold">
                                          <p:stCondLst>
                                            <p:cond delay="499"/>
                                          </p:stCondLst>
                                        </p:cTn>
                                        <p:tgtEl>
                                          <p:spTgt spid="600081"/>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600070"/>
                                        </p:tgtEl>
                                        <p:attrNameLst>
                                          <p:attrName>style.visibility</p:attrName>
                                        </p:attrNameLst>
                                      </p:cBhvr>
                                      <p:to>
                                        <p:strVal val="visible"/>
                                      </p:to>
                                    </p:set>
                                    <p:animEffect transition="in" filter="wipe(left)">
                                      <p:cBhvr>
                                        <p:cTn id="58" dur="500"/>
                                        <p:tgtEl>
                                          <p:spTgt spid="600070"/>
                                        </p:tgtEl>
                                      </p:cBhvr>
                                    </p:animEffect>
                                  </p:childTnLst>
                                </p:cTn>
                              </p:par>
                            </p:childTnLst>
                          </p:cTn>
                        </p:par>
                        <p:par>
                          <p:cTn id="59" fill="hold" nodeType="afterGroup">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600071"/>
                                        </p:tgtEl>
                                        <p:attrNameLst>
                                          <p:attrName>style.visibility</p:attrName>
                                        </p:attrNameLst>
                                      </p:cBhvr>
                                      <p:to>
                                        <p:strVal val="visible"/>
                                      </p:to>
                                    </p:set>
                                    <p:animEffect transition="in" filter="wipe(left)">
                                      <p:cBhvr>
                                        <p:cTn id="62" dur="500"/>
                                        <p:tgtEl>
                                          <p:spTgt spid="600071"/>
                                        </p:tgtEl>
                                      </p:cBhvr>
                                    </p:animEffect>
                                  </p:childTnLst>
                                </p:cTn>
                              </p:par>
                            </p:childTnLst>
                          </p:cTn>
                        </p:par>
                        <p:par>
                          <p:cTn id="63" fill="hold" nodeType="afterGroup">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600074"/>
                                        </p:tgtEl>
                                        <p:attrNameLst>
                                          <p:attrName>style.visibility</p:attrName>
                                        </p:attrNameLst>
                                      </p:cBhvr>
                                      <p:to>
                                        <p:strVal val="visible"/>
                                      </p:to>
                                    </p:set>
                                    <p:animEffect transition="in" filter="wipe(left)">
                                      <p:cBhvr>
                                        <p:cTn id="66" dur="500"/>
                                        <p:tgtEl>
                                          <p:spTgt spid="600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animBg="1"/>
      <p:bldP spid="600070" grpId="0" animBg="1"/>
      <p:bldP spid="600071" grpId="0" animBg="1"/>
      <p:bldP spid="600072" grpId="0" animBg="1"/>
      <p:bldP spid="600073" grpId="0" animBg="1"/>
      <p:bldP spid="600074" grpId="0" animBg="1"/>
      <p:bldP spid="600075" grpId="0" animBg="1"/>
      <p:bldP spid="600076" grpId="0" animBg="1"/>
      <p:bldP spid="600077" grpId="0" animBg="1"/>
      <p:bldP spid="600078" grpId="0" animBg="1"/>
      <p:bldP spid="600081" grpId="0" animBg="1"/>
      <p:bldP spid="600081" grpId="1" animBg="1"/>
      <p:bldP spid="600083" grpId="0" animBg="1"/>
      <p:bldP spid="60008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48321</TotalTime>
  <Words>2897</Words>
  <Application>Microsoft Office PowerPoint</Application>
  <PresentationFormat>On-screen Show (4:3)</PresentationFormat>
  <Paragraphs>442</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DotumChe</vt:lpstr>
      <vt:lpstr>楷体_GB2312</vt:lpstr>
      <vt:lpstr>黑体</vt:lpstr>
      <vt:lpstr>宋体</vt:lpstr>
      <vt:lpstr>Arial</vt:lpstr>
      <vt:lpstr>Calibri</vt:lpstr>
      <vt:lpstr>Courier New</vt:lpstr>
      <vt:lpstr>Tahoma</vt:lpstr>
      <vt:lpstr>Times New Roman</vt:lpstr>
      <vt:lpstr>1_Office Theme</vt:lpstr>
      <vt:lpstr>Oracle应用开发</vt:lpstr>
      <vt:lpstr>PowerPoint Presentation</vt:lpstr>
      <vt:lpstr>课程地位</vt:lpstr>
      <vt:lpstr>课程目标</vt:lpstr>
      <vt:lpstr>课程项目展示</vt:lpstr>
      <vt:lpstr>预习检查</vt:lpstr>
      <vt:lpstr>本章任务</vt:lpstr>
      <vt:lpstr>本章目标</vt:lpstr>
      <vt:lpstr>HTML文件的基本结构</vt:lpstr>
      <vt:lpstr>使用记事本创建网页</vt:lpstr>
      <vt:lpstr>&lt;META&gt;标签</vt:lpstr>
      <vt:lpstr>页面背景色或背景图像</vt:lpstr>
      <vt:lpstr>文本相关标签</vt:lpstr>
      <vt:lpstr>字体、字号相关标签</vt:lpstr>
      <vt:lpstr>字体、字号相关标签</vt:lpstr>
      <vt:lpstr>字体、字号相关标签</vt:lpstr>
      <vt:lpstr>行的控制相关标签</vt:lpstr>
      <vt:lpstr>图像标签</vt:lpstr>
      <vt:lpstr>图像标签</vt:lpstr>
      <vt:lpstr>图像标签</vt:lpstr>
      <vt:lpstr>小结1</vt:lpstr>
      <vt:lpstr>文字布局</vt:lpstr>
      <vt:lpstr>如何使用内容分隔&lt;HR&gt;标签</vt:lpstr>
      <vt:lpstr>如何使用列表</vt:lpstr>
      <vt:lpstr>预格式文本&lt;PRE&gt;标签</vt:lpstr>
      <vt:lpstr>如何使用预格式文本&lt;PRE&gt;标签</vt:lpstr>
      <vt:lpstr>页面链接&lt;A&gt;标签</vt:lpstr>
      <vt:lpstr>页面链接&lt;A&gt;标签</vt:lpstr>
      <vt:lpstr>页面链接&lt;A&gt;标签</vt:lpstr>
      <vt:lpstr>页面链接&lt;A&gt;标签</vt:lpstr>
      <vt:lpstr>页面链接&lt;A&gt;标签</vt:lpstr>
      <vt:lpstr>页面链接&lt;A&gt;标签</vt:lpstr>
      <vt:lpstr>滚动&lt;MARQUEE&gt;标签</vt:lpstr>
      <vt:lpstr>滚动&lt;MARQUEE&gt;标签</vt:lpstr>
      <vt:lpstr>小结2</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Alex Yan</cp:lastModifiedBy>
  <cp:revision>4315</cp:revision>
  <dcterms:created xsi:type="dcterms:W3CDTF">2013-02-18T07:03:35Z</dcterms:created>
  <dcterms:modified xsi:type="dcterms:W3CDTF">2016-10-17T16:17:24Z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2E13E5DA-BA00-46D5-3F3F-243F5C125B3F</vt:lpwstr>
  </property>
  <property fmtid="{D5CDD505-2E9C-101B-9397-08002B2CF9AE}" pid="3" name="ArticulatePath">
    <vt:lpwstr>XML--01</vt:lpwstr>
  </property>
</Properties>
</file>