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5.xml" ContentType="application/vnd.openxmlformats-officedocument.presentationml.notesSlide+xml"/>
  <Override PartName="/ppt/tags/tag60.xml" ContentType="application/vnd.openxmlformats-officedocument.presentationml.tags+xml"/>
  <Override PartName="/ppt/notesSlides/notesSlide6.xml" ContentType="application/vnd.openxmlformats-officedocument.presentationml.notesSlide+xml"/>
  <Override PartName="/ppt/tags/tag61.xml" ContentType="application/vnd.openxmlformats-officedocument.presentationml.tags+xml"/>
  <Override PartName="/ppt/notesSlides/notesSlide7.xml" ContentType="application/vnd.openxmlformats-officedocument.presentationml.notesSlide+xml"/>
  <Override PartName="/ppt/tags/tag62.xml" ContentType="application/vnd.openxmlformats-officedocument.presentationml.tags+xml"/>
  <Override PartName="/ppt/notesSlides/notesSlide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9.xml" ContentType="application/vnd.openxmlformats-officedocument.presentationml.notesSlide+xml"/>
  <Override PartName="/ppt/tags/tag65.xml" ContentType="application/vnd.openxmlformats-officedocument.presentationml.tags+xml"/>
  <Override PartName="/ppt/notesSlides/notesSlide10.xml" ContentType="application/vnd.openxmlformats-officedocument.presentationml.notesSlide+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4.xml" ContentType="application/vnd.openxmlformats-officedocument.presentationml.notesSlide+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72"/>
  </p:notesMasterIdLst>
  <p:handoutMasterIdLst>
    <p:handoutMasterId r:id="rId73"/>
  </p:handoutMasterIdLst>
  <p:sldIdLst>
    <p:sldId id="256" r:id="rId2"/>
    <p:sldId id="257" r:id="rId3"/>
    <p:sldId id="258" r:id="rId4"/>
    <p:sldId id="259" r:id="rId5"/>
    <p:sldId id="342" r:id="rId6"/>
    <p:sldId id="407" r:id="rId7"/>
    <p:sldId id="503" r:id="rId8"/>
    <p:sldId id="566" r:id="rId9"/>
    <p:sldId id="567" r:id="rId10"/>
    <p:sldId id="509" r:id="rId11"/>
    <p:sldId id="508" r:id="rId12"/>
    <p:sldId id="511" r:id="rId13"/>
    <p:sldId id="512" r:id="rId14"/>
    <p:sldId id="515" r:id="rId15"/>
    <p:sldId id="516" r:id="rId16"/>
    <p:sldId id="510" r:id="rId17"/>
    <p:sldId id="514" r:id="rId18"/>
    <p:sldId id="513" r:id="rId19"/>
    <p:sldId id="391" r:id="rId20"/>
    <p:sldId id="517" r:id="rId21"/>
    <p:sldId id="518" r:id="rId22"/>
    <p:sldId id="520" r:id="rId23"/>
    <p:sldId id="519" r:id="rId24"/>
    <p:sldId id="502" r:id="rId25"/>
    <p:sldId id="521" r:id="rId26"/>
    <p:sldId id="524" r:id="rId27"/>
    <p:sldId id="525" r:id="rId28"/>
    <p:sldId id="522" r:id="rId29"/>
    <p:sldId id="523" r:id="rId30"/>
    <p:sldId id="526" r:id="rId31"/>
    <p:sldId id="527" r:id="rId32"/>
    <p:sldId id="528" r:id="rId33"/>
    <p:sldId id="507" r:id="rId34"/>
    <p:sldId id="529" r:id="rId35"/>
    <p:sldId id="506" r:id="rId36"/>
    <p:sldId id="531" r:id="rId37"/>
    <p:sldId id="533" r:id="rId38"/>
    <p:sldId id="532" r:id="rId39"/>
    <p:sldId id="535" r:id="rId40"/>
    <p:sldId id="534" r:id="rId41"/>
    <p:sldId id="537" r:id="rId42"/>
    <p:sldId id="538" r:id="rId43"/>
    <p:sldId id="539" r:id="rId44"/>
    <p:sldId id="540" r:id="rId45"/>
    <p:sldId id="536" r:id="rId46"/>
    <p:sldId id="544" r:id="rId47"/>
    <p:sldId id="543" r:id="rId48"/>
    <p:sldId id="542" r:id="rId49"/>
    <p:sldId id="545" r:id="rId50"/>
    <p:sldId id="546" r:id="rId51"/>
    <p:sldId id="547" r:id="rId52"/>
    <p:sldId id="548" r:id="rId53"/>
    <p:sldId id="549" r:id="rId54"/>
    <p:sldId id="541" r:id="rId55"/>
    <p:sldId id="464" r:id="rId56"/>
    <p:sldId id="551" r:id="rId57"/>
    <p:sldId id="552" r:id="rId58"/>
    <p:sldId id="553" r:id="rId59"/>
    <p:sldId id="554" r:id="rId60"/>
    <p:sldId id="530" r:id="rId61"/>
    <p:sldId id="550" r:id="rId62"/>
    <p:sldId id="557" r:id="rId63"/>
    <p:sldId id="565" r:id="rId64"/>
    <p:sldId id="504" r:id="rId65"/>
    <p:sldId id="555" r:id="rId66"/>
    <p:sldId id="556" r:id="rId67"/>
    <p:sldId id="562" r:id="rId68"/>
    <p:sldId id="558" r:id="rId69"/>
    <p:sldId id="559" r:id="rId70"/>
    <p:sldId id="568" r:id="rId71"/>
  </p:sldIdLst>
  <p:sldSz cx="9144000" cy="6858000" type="screen4x3"/>
  <p:notesSz cx="6858000" cy="9144000"/>
  <p:custDataLst>
    <p:tags r:id="rId7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ord Liu" initials="SL" lastIdx="2" clrIdx="0">
    <p:extLst>
      <p:ext uri="{19B8F6BF-5375-455C-9EA6-DF929625EA0E}">
        <p15:presenceInfo xmlns:p15="http://schemas.microsoft.com/office/powerpoint/2012/main" userId="S-1-5-21-266749940-1637964444-929701000-2277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C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85900" autoAdjust="0"/>
  </p:normalViewPr>
  <p:slideViewPr>
    <p:cSldViewPr>
      <p:cViewPr varScale="1">
        <p:scale>
          <a:sx n="68" d="100"/>
          <a:sy n="68" d="100"/>
        </p:scale>
        <p:origin x="1212" y="72"/>
      </p:cViewPr>
      <p:guideLst>
        <p:guide orient="horz" pos="2160"/>
        <p:guide pos="2880"/>
      </p:guideLst>
    </p:cSldViewPr>
  </p:slideViewPr>
  <p:outlineViewPr>
    <p:cViewPr>
      <p:scale>
        <a:sx n="33" d="100"/>
        <a:sy n="33" d="100"/>
      </p:scale>
      <p:origin x="0" y="4689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9A8BE9-05B0-44BA-90F4-872A702C1444}" type="datetimeFigureOut">
              <a:rPr lang="zh-CN" altLang="en-US" smtClean="0"/>
              <a:pPr/>
              <a:t>2016/3/21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7DF45A-0DD2-46C4-98DB-19BA44D8FC4A}" type="slidenum">
              <a:rPr lang="zh-CN" altLang="en-US" smtClean="0"/>
              <a:pPr/>
              <a:t>‹#›</a:t>
            </a:fld>
            <a:endParaRPr lang="zh-CN" altLang="en-US"/>
          </a:p>
        </p:txBody>
      </p:sp>
    </p:spTree>
    <p:custDataLst>
      <p:tags r:id="rId2"/>
    </p:custDataLst>
    <p:extLst>
      <p:ext uri="{BB962C8B-B14F-4D97-AF65-F5344CB8AC3E}">
        <p14:creationId xmlns:p14="http://schemas.microsoft.com/office/powerpoint/2010/main" val="2655519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4752F-08FB-4FAC-869A-00125FCBA981}" type="datetimeFigureOut">
              <a:rPr lang="zh-CN" altLang="en-US" smtClean="0"/>
              <a:pPr/>
              <a:t>2016/3/21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3B7C-1850-4EDE-84F0-DDE5E104CA5B}" type="slidenum">
              <a:rPr lang="zh-CN" altLang="en-US" smtClean="0"/>
              <a:pPr/>
              <a:t>‹#›</a:t>
            </a:fld>
            <a:endParaRPr lang="zh-CN" altLang="en-US"/>
          </a:p>
        </p:txBody>
      </p:sp>
    </p:spTree>
    <p:extLst>
      <p:ext uri="{BB962C8B-B14F-4D97-AF65-F5344CB8AC3E}">
        <p14:creationId xmlns:p14="http://schemas.microsoft.com/office/powerpoint/2010/main" val="320392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333B7C-1850-4EDE-84F0-DDE5E104CA5B}" type="slidenum">
              <a:rPr lang="zh-CN" altLang="en-US" smtClean="0"/>
              <a:pPr/>
              <a:t>7</a:t>
            </a:fld>
            <a:endParaRPr lang="zh-CN" altLang="en-US"/>
          </a:p>
        </p:txBody>
      </p:sp>
    </p:spTree>
    <p:extLst>
      <p:ext uri="{BB962C8B-B14F-4D97-AF65-F5344CB8AC3E}">
        <p14:creationId xmlns:p14="http://schemas.microsoft.com/office/powerpoint/2010/main" val="888189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62</a:t>
            </a:fld>
            <a:endParaRPr lang="zh-CN" altLang="en-US"/>
          </a:p>
        </p:txBody>
      </p:sp>
    </p:spTree>
    <p:extLst>
      <p:ext uri="{BB962C8B-B14F-4D97-AF65-F5344CB8AC3E}">
        <p14:creationId xmlns:p14="http://schemas.microsoft.com/office/powerpoint/2010/main" val="1534286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63</a:t>
            </a:fld>
            <a:endParaRPr lang="zh-CN" altLang="en-US"/>
          </a:p>
        </p:txBody>
      </p:sp>
    </p:spTree>
    <p:extLst>
      <p:ext uri="{BB962C8B-B14F-4D97-AF65-F5344CB8AC3E}">
        <p14:creationId xmlns:p14="http://schemas.microsoft.com/office/powerpoint/2010/main" val="1551947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65</a:t>
            </a:fld>
            <a:endParaRPr lang="zh-CN" altLang="en-US"/>
          </a:p>
        </p:txBody>
      </p:sp>
    </p:spTree>
    <p:extLst>
      <p:ext uri="{BB962C8B-B14F-4D97-AF65-F5344CB8AC3E}">
        <p14:creationId xmlns:p14="http://schemas.microsoft.com/office/powerpoint/2010/main" val="1419825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66</a:t>
            </a:fld>
            <a:endParaRPr lang="zh-CN" altLang="en-US"/>
          </a:p>
        </p:txBody>
      </p:sp>
    </p:spTree>
    <p:extLst>
      <p:ext uri="{BB962C8B-B14F-4D97-AF65-F5344CB8AC3E}">
        <p14:creationId xmlns:p14="http://schemas.microsoft.com/office/powerpoint/2010/main" val="366292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68</a:t>
            </a:fld>
            <a:endParaRPr lang="zh-CN" altLang="en-US"/>
          </a:p>
        </p:txBody>
      </p:sp>
    </p:spTree>
    <p:extLst>
      <p:ext uri="{BB962C8B-B14F-4D97-AF65-F5344CB8AC3E}">
        <p14:creationId xmlns:p14="http://schemas.microsoft.com/office/powerpoint/2010/main" val="188107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69</a:t>
            </a:fld>
            <a:endParaRPr lang="zh-CN" altLang="en-US"/>
          </a:p>
        </p:txBody>
      </p:sp>
    </p:spTree>
    <p:extLst>
      <p:ext uri="{BB962C8B-B14F-4D97-AF65-F5344CB8AC3E}">
        <p14:creationId xmlns:p14="http://schemas.microsoft.com/office/powerpoint/2010/main" val="200516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333B7C-1850-4EDE-84F0-DDE5E104CA5B}" type="slidenum">
              <a:rPr lang="zh-CN" altLang="en-US" smtClean="0"/>
              <a:pPr/>
              <a:t>10</a:t>
            </a:fld>
            <a:endParaRPr lang="zh-CN" altLang="en-US"/>
          </a:p>
        </p:txBody>
      </p:sp>
    </p:spTree>
    <p:extLst>
      <p:ext uri="{BB962C8B-B14F-4D97-AF65-F5344CB8AC3E}">
        <p14:creationId xmlns:p14="http://schemas.microsoft.com/office/powerpoint/2010/main" val="336714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26</a:t>
            </a:fld>
            <a:endParaRPr lang="zh-CN" altLang="en-US"/>
          </a:p>
        </p:txBody>
      </p:sp>
    </p:spTree>
    <p:extLst>
      <p:ext uri="{BB962C8B-B14F-4D97-AF65-F5344CB8AC3E}">
        <p14:creationId xmlns:p14="http://schemas.microsoft.com/office/powerpoint/2010/main" val="5092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27</a:t>
            </a:fld>
            <a:endParaRPr lang="zh-CN" altLang="en-US"/>
          </a:p>
        </p:txBody>
      </p:sp>
    </p:spTree>
    <p:extLst>
      <p:ext uri="{BB962C8B-B14F-4D97-AF65-F5344CB8AC3E}">
        <p14:creationId xmlns:p14="http://schemas.microsoft.com/office/powerpoint/2010/main" val="2644332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56</a:t>
            </a:fld>
            <a:endParaRPr lang="zh-CN" altLang="en-US"/>
          </a:p>
        </p:txBody>
      </p:sp>
    </p:spTree>
    <p:extLst>
      <p:ext uri="{BB962C8B-B14F-4D97-AF65-F5344CB8AC3E}">
        <p14:creationId xmlns:p14="http://schemas.microsoft.com/office/powerpoint/2010/main" val="109501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57</a:t>
            </a:fld>
            <a:endParaRPr lang="zh-CN" altLang="en-US"/>
          </a:p>
        </p:txBody>
      </p:sp>
    </p:spTree>
    <p:extLst>
      <p:ext uri="{BB962C8B-B14F-4D97-AF65-F5344CB8AC3E}">
        <p14:creationId xmlns:p14="http://schemas.microsoft.com/office/powerpoint/2010/main" val="4220545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58</a:t>
            </a:fld>
            <a:endParaRPr lang="zh-CN" altLang="en-US"/>
          </a:p>
        </p:txBody>
      </p:sp>
    </p:spTree>
    <p:extLst>
      <p:ext uri="{BB962C8B-B14F-4D97-AF65-F5344CB8AC3E}">
        <p14:creationId xmlns:p14="http://schemas.microsoft.com/office/powerpoint/2010/main" val="1734289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59</a:t>
            </a:fld>
            <a:endParaRPr lang="zh-CN" altLang="en-US"/>
          </a:p>
        </p:txBody>
      </p:sp>
    </p:spTree>
    <p:extLst>
      <p:ext uri="{BB962C8B-B14F-4D97-AF65-F5344CB8AC3E}">
        <p14:creationId xmlns:p14="http://schemas.microsoft.com/office/powerpoint/2010/main" val="233464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333B7C-1850-4EDE-84F0-DDE5E104CA5B}" type="slidenum">
              <a:rPr lang="zh-CN" altLang="en-US" smtClean="0"/>
              <a:pPr/>
              <a:t>61</a:t>
            </a:fld>
            <a:endParaRPr lang="zh-CN" altLang="en-US"/>
          </a:p>
        </p:txBody>
      </p:sp>
    </p:spTree>
    <p:extLst>
      <p:ext uri="{BB962C8B-B14F-4D97-AF65-F5344CB8AC3E}">
        <p14:creationId xmlns:p14="http://schemas.microsoft.com/office/powerpoint/2010/main" val="3610862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1" y="7143"/>
            <a:ext cx="9143959" cy="6843712"/>
          </a:xfrm>
          <a:prstGeom prst="rect">
            <a:avLst/>
          </a:prstGeom>
        </p:spPr>
      </p:pic>
      <p:sp>
        <p:nvSpPr>
          <p:cNvPr id="2" name="Title 1"/>
          <p:cNvSpPr>
            <a:spLocks noGrp="1"/>
          </p:cNvSpPr>
          <p:nvPr>
            <p:ph type="ctrTitle"/>
          </p:nvPr>
        </p:nvSpPr>
        <p:spPr>
          <a:xfrm>
            <a:off x="72281" y="55074"/>
            <a:ext cx="8552223" cy="1290820"/>
          </a:xfrm>
        </p:spPr>
        <p:txBody>
          <a:bodyPr anchor="b">
            <a:normAutofit/>
          </a:bodyPr>
          <a:lstStyle>
            <a:lvl1pPr algn="l">
              <a:defRPr sz="4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127" y="5956300"/>
            <a:ext cx="7146273" cy="546100"/>
          </a:xfrm>
        </p:spPr>
        <p:txBody>
          <a:bodyPr>
            <a:noAutofit/>
          </a:bodyPr>
          <a:lstStyle>
            <a:lvl1pPr marL="0" marR="0" indent="0" algn="l" defTabSz="914378" rtl="0" eaLnBrk="1" fontAlgn="auto" latinLnBrk="0" hangingPunct="1">
              <a:lnSpc>
                <a:spcPct val="100000"/>
              </a:lnSpc>
              <a:spcBef>
                <a:spcPts val="0"/>
              </a:spcBef>
              <a:spcAft>
                <a:spcPts val="0"/>
              </a:spcAft>
              <a:buClr>
                <a:schemeClr val="accent1"/>
              </a:buClr>
              <a:buSzTx/>
              <a:buFont typeface="Arial" pitchFamily="34" charset="0"/>
              <a:buNone/>
              <a:tabLst/>
              <a:defRPr sz="1400" baseline="0">
                <a:solidFill>
                  <a:schemeClr val="bg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pPr>
              <a:defRPr/>
            </a:pPr>
            <a:r>
              <a:rPr lang="en-US" b="0" dirty="0" smtClean="0">
                <a:solidFill>
                  <a:srgbClr val="FFFFCC"/>
                </a:solidFill>
              </a:rPr>
              <a:t>Ver. No.: 1.0       Copyright © 2015, Infosys Technologies Ltd</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1096" y="6081057"/>
            <a:ext cx="1129132" cy="555841"/>
          </a:xfrm>
          <a:prstGeom prst="rect">
            <a:avLst/>
          </a:prstGeom>
        </p:spPr>
      </p:pic>
      <p:sp>
        <p:nvSpPr>
          <p:cNvPr id="7" name="Text Box 21"/>
          <p:cNvSpPr txBox="1">
            <a:spLocks noChangeArrowheads="1"/>
          </p:cNvSpPr>
          <p:nvPr userDrawn="1"/>
        </p:nvSpPr>
        <p:spPr bwMode="auto">
          <a:xfrm>
            <a:off x="85127" y="7143"/>
            <a:ext cx="4764881" cy="484748"/>
          </a:xfrm>
          <a:prstGeom prst="rect">
            <a:avLst/>
          </a:prstGeom>
          <a:noFill/>
          <a:ln w="9525">
            <a:noFill/>
            <a:miter lim="800000"/>
            <a:headEnd/>
            <a:tailEnd/>
          </a:ln>
          <a:effectLst/>
        </p:spPr>
        <p:txBody>
          <a:bodyPr>
            <a:spAutoFit/>
          </a:bodyPr>
          <a:lstStyle/>
          <a:p>
            <a:pPr algn="l" eaLnBrk="1" hangingPunct="1">
              <a:spcBef>
                <a:spcPct val="0"/>
              </a:spcBef>
              <a:buClrTx/>
              <a:buSzTx/>
              <a:buFontTx/>
              <a:buNone/>
              <a:defRPr/>
            </a:pPr>
            <a:r>
              <a:rPr lang="en-US" sz="1200" dirty="0">
                <a:solidFill>
                  <a:srgbClr val="FF9900"/>
                </a:solidFill>
              </a:rPr>
              <a:t>Education and Research</a:t>
            </a:r>
            <a:r>
              <a:rPr lang="en-US" sz="1200" dirty="0">
                <a:solidFill>
                  <a:srgbClr val="66CCFF"/>
                </a:solidFill>
              </a:rPr>
              <a:t> </a:t>
            </a:r>
          </a:p>
          <a:p>
            <a:pPr algn="l" eaLnBrk="1" hangingPunct="1">
              <a:spcBef>
                <a:spcPct val="0"/>
              </a:spcBef>
              <a:buClrTx/>
              <a:buSzTx/>
              <a:buFontTx/>
              <a:buNone/>
              <a:defRPr/>
            </a:pPr>
            <a:r>
              <a:rPr lang="en-US" sz="1350" b="0" i="1" dirty="0">
                <a:solidFill>
                  <a:srgbClr val="FFFF66"/>
                </a:solidFill>
              </a:rPr>
              <a:t>We enable you to leverage knowledge anytime, anywhere!</a:t>
            </a:r>
          </a:p>
        </p:txBody>
      </p:sp>
    </p:spTree>
    <p:extLst>
      <p:ext uri="{BB962C8B-B14F-4D97-AF65-F5344CB8AC3E}">
        <p14:creationId xmlns:p14="http://schemas.microsoft.com/office/powerpoint/2010/main" val="26982707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5"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76250" y="1223963"/>
            <a:ext cx="8310592" cy="5062557"/>
          </a:xfrm>
        </p:spPr>
        <p:txBody>
          <a:bodyPr/>
          <a:lstStyle>
            <a:lvl1pPr>
              <a:buFontTx/>
              <a:buBlip>
                <a:blip r:embed="rId3"/>
              </a:buBlip>
              <a:defRPr sz="2400" b="1">
                <a:latin typeface="+mn-ea"/>
                <a:ea typeface="+mn-ea"/>
                <a:cs typeface="Arial Unicode MS" pitchFamily="34" charset="-122"/>
              </a:defRPr>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ustDataLst>
      <p:tags r:id="rId1"/>
    </p:custDataLst>
    <p:extLst>
      <p:ext uri="{BB962C8B-B14F-4D97-AF65-F5344CB8AC3E}">
        <p14:creationId xmlns:p14="http://schemas.microsoft.com/office/powerpoint/2010/main" val="73431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2"/>
            <a:ext cx="8684638" cy="708469"/>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0" y="6424172"/>
            <a:ext cx="2133600" cy="365125"/>
          </a:xfrm>
          <a:prstGeom prst="rect">
            <a:avLst/>
          </a:prstGeom>
        </p:spPr>
        <p:txBody>
          <a:bodyPr/>
          <a:lstStyle/>
          <a:p>
            <a:fld id="{55F49C79-A2E7-49B7-BAD2-CDA14EE16AD4}" type="datetime1">
              <a:rPr lang="en-US" smtClean="0"/>
              <a:pPr/>
              <a:t>3/21/2016</a:t>
            </a:fld>
            <a:endParaRPr lang="en-US" dirty="0"/>
          </a:p>
        </p:txBody>
      </p:sp>
      <p:sp>
        <p:nvSpPr>
          <p:cNvPr id="5" name="Footer Placeholder 4"/>
          <p:cNvSpPr>
            <a:spLocks noGrp="1"/>
          </p:cNvSpPr>
          <p:nvPr>
            <p:ph type="ftr" sz="quarter" idx="11"/>
          </p:nvPr>
        </p:nvSpPr>
        <p:spPr>
          <a:xfrm>
            <a:off x="5562602" y="52654"/>
            <a:ext cx="2667065" cy="242054"/>
          </a:xfrm>
          <a:prstGeom prst="rect">
            <a:avLst/>
          </a:prstGeom>
        </p:spPr>
        <p:txBody>
          <a:bodyPr/>
          <a:lstStyle/>
          <a:p>
            <a:endParaRPr lang="en-US" dirty="0"/>
          </a:p>
        </p:txBody>
      </p:sp>
      <p:sp>
        <p:nvSpPr>
          <p:cNvPr id="6" name="Slide Number Placeholder 5"/>
          <p:cNvSpPr>
            <a:spLocks noGrp="1"/>
          </p:cNvSpPr>
          <p:nvPr>
            <p:ph type="sldNum" sz="quarter" idx="12"/>
          </p:nvPr>
        </p:nvSpPr>
        <p:spPr>
          <a:xfrm>
            <a:off x="8583145" y="52654"/>
            <a:ext cx="185195" cy="242054"/>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5656446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29068970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a:prstGeom prst="rect">
            <a:avLst/>
          </a:prstGeo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2759991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605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40614170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a:prstGeom prst="rect">
            <a:avLst/>
          </a:prstGeo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15661303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8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5346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pPr/>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5626926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42553129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0731490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7221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599"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8"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8471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9" y="1119266"/>
            <a:ext cx="4268788" cy="639763"/>
          </a:xfrm>
        </p:spPr>
        <p:txBody>
          <a:bodyPr anchor="b">
            <a:normAutofit/>
          </a:bodyPr>
          <a:lstStyle>
            <a:lvl1pPr marL="0" indent="0">
              <a:buNone/>
              <a:defRPr sz="2000" b="1">
                <a:solidFill>
                  <a:schemeClr val="accent5"/>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7" y="1119266"/>
            <a:ext cx="4271961" cy="639763"/>
          </a:xfrm>
        </p:spPr>
        <p:txBody>
          <a:bodyPr anchor="b">
            <a:normAutofit/>
          </a:bodyPr>
          <a:lstStyle>
            <a:lvl1pPr marL="0" indent="0">
              <a:buNone/>
              <a:defRPr sz="2000" b="1">
                <a:solidFill>
                  <a:schemeClr val="accent5"/>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pPr/>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81567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190487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102334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9" cstate="print">
            <a:extLst>
              <a:ext uri="{28A0092B-C50C-407E-A947-70E740481C1C}">
                <a14:useLocalDpi xmlns:a14="http://schemas.microsoft.com/office/drawing/2010/main" val="0"/>
              </a:ext>
            </a:extLst>
          </a:blip>
          <a:srcRect t="91913"/>
          <a:stretch/>
        </p:blipFill>
        <p:spPr>
          <a:xfrm>
            <a:off x="2" y="6248400"/>
            <a:ext cx="9143999" cy="609600"/>
          </a:xfrm>
          <a:prstGeom prst="rect">
            <a:avLst/>
          </a:prstGeom>
        </p:spPr>
      </p:pic>
      <p:sp>
        <p:nvSpPr>
          <p:cNvPr id="2" name="Title Placeholder 1"/>
          <p:cNvSpPr>
            <a:spLocks noGrp="1"/>
          </p:cNvSpPr>
          <p:nvPr>
            <p:ph type="title"/>
          </p:nvPr>
        </p:nvSpPr>
        <p:spPr>
          <a:xfrm>
            <a:off x="232350" y="194692"/>
            <a:ext cx="8684638" cy="708469"/>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1106777"/>
            <a:ext cx="8684638" cy="49892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6424172"/>
            <a:ext cx="21336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3/21/2016</a:t>
            </a:fld>
            <a:endParaRPr lang="en-US" dirty="0"/>
          </a:p>
        </p:txBody>
      </p:sp>
      <p:sp>
        <p:nvSpPr>
          <p:cNvPr id="5" name="Footer Placeholder 4"/>
          <p:cNvSpPr>
            <a:spLocks noGrp="1"/>
          </p:cNvSpPr>
          <p:nvPr>
            <p:ph type="ftr" sz="quarter" idx="3"/>
          </p:nvPr>
        </p:nvSpPr>
        <p:spPr>
          <a:xfrm>
            <a:off x="5562602" y="7827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9" y="7827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4" y="2"/>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itchFamily="34" charset="0"/>
            </a:endParaRPr>
          </a:p>
        </p:txBody>
      </p:sp>
      <p:cxnSp>
        <p:nvCxnSpPr>
          <p:cNvPr id="10" name="Straight Connector 9"/>
          <p:cNvCxnSpPr/>
          <p:nvPr userDrawn="1"/>
        </p:nvCxnSpPr>
        <p:spPr>
          <a:xfrm>
            <a:off x="8404196" y="108055"/>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047625" y="6382534"/>
            <a:ext cx="849227" cy="418052"/>
          </a:xfrm>
          <a:prstGeom prst="rect">
            <a:avLst/>
          </a:prstGeom>
        </p:spPr>
      </p:pic>
      <p:sp>
        <p:nvSpPr>
          <p:cNvPr id="13" name="Subtitle 2"/>
          <p:cNvSpPr txBox="1">
            <a:spLocks/>
          </p:cNvSpPr>
          <p:nvPr userDrawn="1"/>
        </p:nvSpPr>
        <p:spPr>
          <a:xfrm>
            <a:off x="232350" y="6364729"/>
            <a:ext cx="7146273" cy="433829"/>
          </a:xfrm>
          <a:prstGeom prst="rect">
            <a:avLst/>
          </a:prstGeom>
        </p:spPr>
        <p:txBody>
          <a:bodyPr>
            <a:noAutofit/>
          </a:bodyPr>
          <a:lstStyle>
            <a:lvl1pPr marL="0" marR="0" indent="0" algn="l" defTabSz="1219170" rtl="0" eaLnBrk="1" fontAlgn="auto" latinLnBrk="0" hangingPunct="1">
              <a:lnSpc>
                <a:spcPct val="100000"/>
              </a:lnSpc>
              <a:spcBef>
                <a:spcPts val="0"/>
              </a:spcBef>
              <a:spcAft>
                <a:spcPts val="0"/>
              </a:spcAft>
              <a:buClr>
                <a:schemeClr val="accent1"/>
              </a:buClr>
              <a:buSzTx/>
              <a:buFont typeface="Arial" pitchFamily="34" charset="0"/>
              <a:buNone/>
              <a:tabLst/>
              <a:defRPr sz="1867" kern="1200" baseline="0">
                <a:solidFill>
                  <a:schemeClr val="bg1"/>
                </a:solidFill>
                <a:latin typeface="Arial" pitchFamily="34" charset="0"/>
                <a:ea typeface="+mn-ea"/>
                <a:cs typeface="Arial" pitchFamily="34" charset="0"/>
              </a:defRPr>
            </a:lvl1pPr>
            <a:lvl2pPr marL="609585" indent="0" algn="ctr" defTabSz="1219170" rtl="0" eaLnBrk="1" latinLnBrk="0" hangingPunct="1">
              <a:lnSpc>
                <a:spcPct val="110000"/>
              </a:lnSpc>
              <a:spcBef>
                <a:spcPts val="800"/>
              </a:spcBef>
              <a:spcAft>
                <a:spcPts val="800"/>
              </a:spcAft>
              <a:buClr>
                <a:schemeClr val="accent1"/>
              </a:buClr>
              <a:buFont typeface="Arial" pitchFamily="34" charset="0"/>
              <a:buNone/>
              <a:defRPr sz="2133" kern="1200">
                <a:solidFill>
                  <a:schemeClr val="tx1">
                    <a:tint val="75000"/>
                  </a:schemeClr>
                </a:solidFill>
                <a:latin typeface="Arial" pitchFamily="34" charset="0"/>
                <a:ea typeface="+mn-ea"/>
                <a:cs typeface="Arial" pitchFamily="34" charset="0"/>
              </a:defRPr>
            </a:lvl2pPr>
            <a:lvl3pPr marL="1219170" indent="0" algn="ctr" defTabSz="1219170" rtl="0" eaLnBrk="1" latinLnBrk="0" hangingPunct="1">
              <a:lnSpc>
                <a:spcPct val="110000"/>
              </a:lnSpc>
              <a:spcBef>
                <a:spcPts val="800"/>
              </a:spcBef>
              <a:spcAft>
                <a:spcPts val="800"/>
              </a:spcAft>
              <a:buClr>
                <a:schemeClr val="accent1"/>
              </a:buClr>
              <a:buFont typeface="Arial" pitchFamily="34" charset="0"/>
              <a:buNone/>
              <a:defRPr sz="1867" kern="1200">
                <a:solidFill>
                  <a:schemeClr val="tx1">
                    <a:tint val="75000"/>
                  </a:schemeClr>
                </a:solidFill>
                <a:latin typeface="Arial" pitchFamily="34" charset="0"/>
                <a:ea typeface="+mn-ea"/>
                <a:cs typeface="Arial" pitchFamily="34" charset="0"/>
              </a:defRPr>
            </a:lvl3pPr>
            <a:lvl4pPr marL="1828754" indent="0" algn="ctr" defTabSz="1219170" rtl="0" eaLnBrk="1" latinLnBrk="0" hangingPunct="1">
              <a:lnSpc>
                <a:spcPct val="110000"/>
              </a:lnSpc>
              <a:spcBef>
                <a:spcPts val="800"/>
              </a:spcBef>
              <a:spcAft>
                <a:spcPts val="8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4pPr>
            <a:lvl5pPr marL="2438339" indent="0" algn="ctr" defTabSz="1219170" rtl="0" eaLnBrk="1" latinLnBrk="0" hangingPunct="1">
              <a:lnSpc>
                <a:spcPct val="110000"/>
              </a:lnSpc>
              <a:spcBef>
                <a:spcPts val="800"/>
              </a:spcBef>
              <a:spcAft>
                <a:spcPts val="8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defRPr/>
            </a:pPr>
            <a:r>
              <a:rPr lang="en-US" sz="1400" smtClean="0">
                <a:solidFill>
                  <a:srgbClr val="FFFFCC"/>
                </a:solidFill>
              </a:rPr>
              <a:t>Copyright © 2015, Infosys Technologies Ltd</a:t>
            </a:r>
            <a:endParaRPr lang="en-US" sz="1400" dirty="0"/>
          </a:p>
        </p:txBody>
      </p:sp>
    </p:spTree>
    <p:extLst>
      <p:ext uri="{BB962C8B-B14F-4D97-AF65-F5344CB8AC3E}">
        <p14:creationId xmlns:p14="http://schemas.microsoft.com/office/powerpoint/2010/main" val="185755757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84" r:id="rId11"/>
    <p:sldLayoutId id="2147483685" r:id="rId12"/>
    <p:sldLayoutId id="2147483686" r:id="rId13"/>
    <p:sldLayoutId id="2147483687" r:id="rId14"/>
    <p:sldLayoutId id="2147483676" r:id="rId15"/>
    <p:sldLayoutId id="2147483677" r:id="rId16"/>
    <p:sldLayoutId id="2147483678" r:id="rId17"/>
  </p:sldLayoutIdLst>
  <p:timing>
    <p:tnLst>
      <p:par>
        <p:cTn id="1" dur="indefinite" restart="never" nodeType="tmRoot"/>
      </p:par>
    </p:tnLst>
  </p:timing>
  <p:hf hdr="0" dt="0"/>
  <p:txStyles>
    <p:titleStyle>
      <a:lvl1pPr algn="l" defTabSz="914378"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0" indent="-231770" algn="l" defTabSz="914378"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189" indent="-225419" algn="l" defTabSz="914378"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58" indent="-231770" algn="l" defTabSz="914378"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378" indent="-173034" algn="l" defTabSz="914378"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11" indent="-173034" algn="l" defTabSz="914378"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30.xml"/><Relationship Id="rId4" Type="http://schemas.openxmlformats.org/officeDocument/2006/relationships/hyperlink" Target="http://movie.it168.com/"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10.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10.xml"/><Relationship Id="rId1" Type="http://schemas.openxmlformats.org/officeDocument/2006/relationships/tags" Target="../tags/tag5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65.xml"/><Relationship Id="rId4" Type="http://schemas.openxmlformats.org/officeDocument/2006/relationships/image" Target="../media/image15.gi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66.xml"/><Relationship Id="rId4" Type="http://schemas.openxmlformats.org/officeDocument/2006/relationships/image" Target="../media/image15.gi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68.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69.xml"/><Relationship Id="rId4" Type="http://schemas.openxmlformats.org/officeDocument/2006/relationships/image" Target="../media/image20.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72.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10.xml"/><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10.xml"/><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Oracle</a:t>
            </a:r>
            <a:r>
              <a:rPr lang="zh-CN" altLang="en-US" dirty="0" smtClean="0"/>
              <a:t>应用开发</a:t>
            </a:r>
            <a:endParaRPr lang="zh-CN" altLang="en-US" dirty="0"/>
          </a:p>
        </p:txBody>
      </p:sp>
      <p:sp>
        <p:nvSpPr>
          <p:cNvPr id="3" name="副标题 2"/>
          <p:cNvSpPr>
            <a:spLocks noGrp="1"/>
          </p:cNvSpPr>
          <p:nvPr>
            <p:ph type="subTitle" idx="1"/>
          </p:nvPr>
        </p:nvSpPr>
        <p:spPr>
          <a:xfrm>
            <a:off x="1500166" y="4214818"/>
            <a:ext cx="6400800" cy="1752600"/>
          </a:xfrm>
        </p:spPr>
        <p:txBody>
          <a:bodyPr/>
          <a:lstStyle/>
          <a:p>
            <a:r>
              <a:rPr lang="zh-CN" altLang="en-US" dirty="0" smtClean="0"/>
              <a:t>第</a:t>
            </a:r>
            <a:r>
              <a:rPr lang="en-US" altLang="zh-CN" dirty="0" smtClean="0"/>
              <a:t>06</a:t>
            </a:r>
            <a:r>
              <a:rPr lang="zh-CN" altLang="en-US" dirty="0" smtClean="0"/>
              <a:t>章 </a:t>
            </a:r>
            <a:r>
              <a:rPr lang="en-US" altLang="zh-CN" dirty="0" smtClean="0"/>
              <a:t> </a:t>
            </a:r>
            <a:r>
              <a:rPr lang="zh-CN" altLang="en-US" dirty="0" smtClean="0"/>
              <a:t>数据库对象</a:t>
            </a:r>
            <a:endParaRPr lang="zh-CN" altLang="zh-CN" sz="3200" dirty="0" smtClean="0">
              <a:ea typeface="宋体"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、系统默认表空间</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查看默认表空间</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查看用户的默认表空间</a:t>
            </a:r>
            <a:endParaRPr lang="en-US" altLang="zh-CN" sz="2000" dirty="0" smtClean="0"/>
          </a:p>
          <a:p>
            <a:pPr>
              <a:buNone/>
            </a:pPr>
            <a:endParaRPr lang="en-US" altLang="zh-CN" sz="2000" dirty="0" smtClean="0"/>
          </a:p>
        </p:txBody>
      </p:sp>
      <p:sp>
        <p:nvSpPr>
          <p:cNvPr id="11" name="Rectangle 3"/>
          <p:cNvSpPr txBox="1">
            <a:spLocks noChangeArrowheads="1"/>
          </p:cNvSpPr>
          <p:nvPr/>
        </p:nvSpPr>
        <p:spPr bwMode="auto">
          <a:xfrm>
            <a:off x="827584" y="1628800"/>
            <a:ext cx="7920880" cy="211561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SELECT  TABLESPACE_NAME  FROM  </a:t>
            </a:r>
            <a:r>
              <a:rPr lang="en-US" altLang="zh-CN" sz="1600" b="1" dirty="0" smtClean="0">
                <a:solidFill>
                  <a:srgbClr val="FF0000"/>
                </a:solidFill>
                <a:latin typeface="Arial" pitchFamily="34" charset="0"/>
                <a:cs typeface="Arial" pitchFamily="34" charset="0"/>
              </a:rPr>
              <a:t>DBA_TABLESPACES</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SYSTEM</a:t>
            </a:r>
          </a:p>
          <a:p>
            <a:pPr>
              <a:lnSpc>
                <a:spcPct val="90000"/>
              </a:lnSpc>
            </a:pPr>
            <a:r>
              <a:rPr lang="en-US" altLang="zh-CN" sz="1600" b="1" dirty="0" smtClean="0">
                <a:latin typeface="Arial" pitchFamily="34" charset="0"/>
                <a:cs typeface="Arial" pitchFamily="34" charset="0"/>
              </a:rPr>
              <a:t>UNDOTBS1</a:t>
            </a:r>
          </a:p>
          <a:p>
            <a:pPr>
              <a:lnSpc>
                <a:spcPct val="90000"/>
              </a:lnSpc>
            </a:pPr>
            <a:r>
              <a:rPr lang="en-US" altLang="zh-CN" sz="1600" b="1" dirty="0" smtClean="0">
                <a:latin typeface="Arial" pitchFamily="34" charset="0"/>
                <a:cs typeface="Arial" pitchFamily="34" charset="0"/>
              </a:rPr>
              <a:t>SYSAUX</a:t>
            </a:r>
          </a:p>
          <a:p>
            <a:pPr>
              <a:lnSpc>
                <a:spcPct val="90000"/>
              </a:lnSpc>
            </a:pPr>
            <a:r>
              <a:rPr lang="en-US" altLang="zh-CN" sz="1600" b="1" dirty="0" smtClean="0">
                <a:latin typeface="Arial" pitchFamily="34" charset="0"/>
                <a:cs typeface="Arial" pitchFamily="34" charset="0"/>
              </a:rPr>
              <a:t>TEMP</a:t>
            </a:r>
          </a:p>
          <a:p>
            <a:pPr>
              <a:lnSpc>
                <a:spcPct val="90000"/>
              </a:lnSpc>
            </a:pPr>
            <a:r>
              <a:rPr lang="en-US" altLang="zh-CN" sz="1600" b="1" dirty="0" smtClean="0">
                <a:latin typeface="Arial" pitchFamily="34" charset="0"/>
                <a:cs typeface="Arial" pitchFamily="34" charset="0"/>
              </a:rPr>
              <a:t>USERS</a:t>
            </a:r>
          </a:p>
          <a:p>
            <a:pPr>
              <a:lnSpc>
                <a:spcPct val="90000"/>
              </a:lnSpc>
            </a:pPr>
            <a:r>
              <a:rPr lang="en-US" altLang="zh-CN" sz="1600" b="1" dirty="0" smtClean="0">
                <a:latin typeface="Arial" pitchFamily="34" charset="0"/>
                <a:cs typeface="Arial" pitchFamily="34" charset="0"/>
              </a:rPr>
              <a:t>EXAMPLE</a:t>
            </a:r>
          </a:p>
          <a:p>
            <a:pPr>
              <a:lnSpc>
                <a:spcPct val="90000"/>
              </a:lnSpc>
            </a:pPr>
            <a:r>
              <a:rPr lang="en-US" altLang="zh-CN" sz="1600" b="1" dirty="0" smtClean="0">
                <a:latin typeface="Arial" pitchFamily="34" charset="0"/>
                <a:cs typeface="Arial" pitchFamily="34" charset="0"/>
              </a:rPr>
              <a:t>DANGDANG</a:t>
            </a: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
        <p:nvSpPr>
          <p:cNvPr id="5" name="Rectangle 3"/>
          <p:cNvSpPr txBox="1">
            <a:spLocks noChangeArrowheads="1"/>
          </p:cNvSpPr>
          <p:nvPr/>
        </p:nvSpPr>
        <p:spPr bwMode="auto">
          <a:xfrm>
            <a:off x="827584" y="4221088"/>
            <a:ext cx="7920880" cy="187220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SELECT DEFAULT_TABLESPACE,USERNAME FROM </a:t>
            </a:r>
            <a:r>
              <a:rPr lang="en-US" altLang="zh-CN" sz="1600" b="1" dirty="0" smtClean="0">
                <a:solidFill>
                  <a:srgbClr val="FF0000"/>
                </a:solidFill>
                <a:latin typeface="Arial" pitchFamily="34" charset="0"/>
                <a:cs typeface="Arial" pitchFamily="34" charset="0"/>
              </a:rPr>
              <a:t>DBA_USERS</a:t>
            </a:r>
            <a:r>
              <a:rPr lang="en-US" altLang="zh-CN" sz="1600" b="1" dirty="0" smtClean="0">
                <a:latin typeface="Arial" pitchFamily="34" charset="0"/>
                <a:cs typeface="Arial" pitchFamily="34" charset="0"/>
              </a:rPr>
              <a:t> WHERE USERNAME LIKE 'SYS%';</a:t>
            </a:r>
          </a:p>
          <a:p>
            <a:pPr>
              <a:lnSpc>
                <a:spcPct val="90000"/>
              </a:lnSpc>
            </a:pP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DEFAULT_TABLESPACE             USERNAME</a:t>
            </a:r>
          </a:p>
          <a:p>
            <a:pPr>
              <a:lnSpc>
                <a:spcPct val="90000"/>
              </a:lnSpc>
            </a:pP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SYSTEM                         </a:t>
            </a:r>
            <a:r>
              <a:rPr lang="en-US" altLang="zh-CN" sz="1600" b="1" dirty="0" err="1" smtClean="0">
                <a:latin typeface="Arial" pitchFamily="34" charset="0"/>
                <a:cs typeface="Arial" pitchFamily="34" charset="0"/>
              </a:rPr>
              <a:t>SYSTEM</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SYSTEM                         SYS</a:t>
            </a:r>
          </a:p>
          <a:p>
            <a:pPr>
              <a:lnSpc>
                <a:spcPct val="90000"/>
              </a:lnSpc>
            </a:pPr>
            <a:r>
              <a:rPr lang="en-US" altLang="zh-CN" sz="1600" b="1" dirty="0" smtClean="0">
                <a:latin typeface="Arial" pitchFamily="34" charset="0"/>
                <a:cs typeface="Arial" pitchFamily="34" charset="0"/>
              </a:rPr>
              <a:t>SYSAUX                         SYSMAN</a:t>
            </a: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、创建表空间</a:t>
            </a:r>
            <a:r>
              <a:rPr lang="en-US" altLang="zh-CN" dirty="0" smtClean="0"/>
              <a:t>-1</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2000" dirty="0" smtClean="0"/>
              <a:t>创建表空间</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lvl="1"/>
            <a:r>
              <a:rPr lang="en-US" altLang="zh-CN" sz="1800" dirty="0" smtClean="0"/>
              <a:t>DATAFILE</a:t>
            </a:r>
            <a:r>
              <a:rPr lang="zh-CN" altLang="en-US" sz="1800" dirty="0" smtClean="0"/>
              <a:t>：指定表空间中存放的数据文件的路径与名称</a:t>
            </a:r>
            <a:endParaRPr lang="en-US" altLang="zh-CN" sz="1800" dirty="0" smtClean="0"/>
          </a:p>
          <a:p>
            <a:pPr lvl="1"/>
            <a:r>
              <a:rPr lang="en-US" altLang="zh-CN" sz="1800" dirty="0" smtClean="0"/>
              <a:t>SIZE</a:t>
            </a:r>
            <a:r>
              <a:rPr lang="zh-CN" altLang="en-US" sz="1800" dirty="0" smtClean="0"/>
              <a:t>：指定数据文件的大小</a:t>
            </a:r>
            <a:endParaRPr lang="en-US" altLang="zh-CN" sz="1800" dirty="0" smtClean="0"/>
          </a:p>
          <a:p>
            <a:pPr lvl="1"/>
            <a:r>
              <a:rPr lang="en-US" altLang="zh-CN" sz="1800" dirty="0" smtClean="0"/>
              <a:t>AUTOEXTEND</a:t>
            </a:r>
            <a:r>
              <a:rPr lang="zh-CN" altLang="en-US" sz="1800" dirty="0" smtClean="0"/>
              <a:t>：指定数据文件的扩展方式，</a:t>
            </a:r>
            <a:r>
              <a:rPr lang="en-US" altLang="zh-CN" sz="1800" dirty="0" smtClean="0"/>
              <a:t>ON</a:t>
            </a:r>
            <a:r>
              <a:rPr lang="zh-CN" altLang="en-US" sz="1800" dirty="0" smtClean="0"/>
              <a:t>表示自动扩展，</a:t>
            </a:r>
            <a:r>
              <a:rPr lang="en-US" altLang="zh-CN" sz="1800" dirty="0" smtClean="0"/>
              <a:t>OFF</a:t>
            </a:r>
            <a:r>
              <a:rPr lang="zh-CN" altLang="en-US" sz="1800" dirty="0" smtClean="0"/>
              <a:t>表示非自动扩展</a:t>
            </a:r>
            <a:endParaRPr lang="en-US" altLang="zh-CN" sz="1800" dirty="0" smtClean="0"/>
          </a:p>
          <a:p>
            <a:pPr lvl="1"/>
            <a:r>
              <a:rPr lang="en-US" altLang="zh-CN" sz="1800" dirty="0" smtClean="0"/>
              <a:t>NEXT</a:t>
            </a:r>
            <a:r>
              <a:rPr lang="zh-CN" altLang="en-US" sz="1800" dirty="0" smtClean="0"/>
              <a:t>：如果设置数据文件为自动扩展，需要指定扩展的大小</a:t>
            </a:r>
            <a:endParaRPr lang="en-US" altLang="zh-CN" sz="1800" dirty="0" smtClean="0"/>
          </a:p>
          <a:p>
            <a:pPr lvl="1"/>
            <a:r>
              <a:rPr lang="en-US" altLang="zh-CN" sz="1800" dirty="0" smtClean="0"/>
              <a:t>MAXSIZE</a:t>
            </a:r>
            <a:r>
              <a:rPr lang="zh-CN" altLang="en-US" sz="1800" dirty="0" smtClean="0"/>
              <a:t>：指定数据文件自动扩展时的最大上限</a:t>
            </a:r>
            <a:endParaRPr lang="en-US" altLang="zh-CN" sz="1800" dirty="0" smtClean="0"/>
          </a:p>
          <a:p>
            <a:pPr lvl="1"/>
            <a:r>
              <a:rPr lang="en-US" altLang="zh-CN" sz="1800" dirty="0" smtClean="0"/>
              <a:t>PERMANENT | TEMPORARY</a:t>
            </a:r>
            <a:r>
              <a:rPr lang="zh-CN" altLang="en-US" sz="1800" dirty="0" smtClean="0"/>
              <a:t>：指定表空间的类型，</a:t>
            </a:r>
            <a:r>
              <a:rPr lang="en-US" altLang="zh-CN" sz="1800" dirty="0" smtClean="0"/>
              <a:t>PERMANENT</a:t>
            </a:r>
            <a:r>
              <a:rPr lang="zh-CN" altLang="en-US" sz="1800" dirty="0" smtClean="0"/>
              <a:t>为永久表空间；</a:t>
            </a:r>
            <a:r>
              <a:rPr lang="en-US" altLang="zh-CN" sz="1800" dirty="0" smtClean="0"/>
              <a:t>TEMPORARY</a:t>
            </a:r>
            <a:r>
              <a:rPr lang="zh-CN" altLang="en-US" sz="1800" dirty="0" smtClean="0"/>
              <a:t>为临时表空间。创建表空间时</a:t>
            </a:r>
            <a:r>
              <a:rPr lang="zh-CN" altLang="en-US" sz="1800" dirty="0" smtClean="0">
                <a:solidFill>
                  <a:srgbClr val="FF0000"/>
                </a:solidFill>
              </a:rPr>
              <a:t>默认为</a:t>
            </a:r>
            <a:r>
              <a:rPr lang="en-US" altLang="zh-CN" sz="1800" dirty="0" smtClean="0">
                <a:solidFill>
                  <a:srgbClr val="FF0000"/>
                </a:solidFill>
              </a:rPr>
              <a:t>PERMANENT</a:t>
            </a:r>
          </a:p>
          <a:p>
            <a:pPr lvl="1"/>
            <a:r>
              <a:rPr lang="en-US" altLang="zh-CN" sz="1800" dirty="0" smtClean="0"/>
              <a:t>EXTEND MANAGEMENT DICTONARY | LOCAL</a:t>
            </a:r>
            <a:r>
              <a:rPr lang="zh-CN" altLang="en-US" sz="1800" dirty="0" smtClean="0"/>
              <a:t>：指定表空间的管理方式</a:t>
            </a:r>
            <a:r>
              <a:rPr lang="en-US" altLang="zh-CN" sz="1800" dirty="0" smtClean="0"/>
              <a:t>DICTIONARY</a:t>
            </a:r>
            <a:r>
              <a:rPr lang="zh-CN" altLang="en-US" sz="1800" dirty="0" smtClean="0"/>
              <a:t>是字典管理方式，</a:t>
            </a:r>
            <a:r>
              <a:rPr lang="en-US" altLang="zh-CN" sz="1800" dirty="0" smtClean="0"/>
              <a:t>LOCAL</a:t>
            </a:r>
            <a:r>
              <a:rPr lang="zh-CN" altLang="en-US" sz="1800" dirty="0" smtClean="0"/>
              <a:t>是本地管理方式，</a:t>
            </a:r>
            <a:r>
              <a:rPr lang="zh-CN" altLang="en-US" sz="1800" dirty="0" smtClean="0">
                <a:solidFill>
                  <a:srgbClr val="FF0000"/>
                </a:solidFill>
              </a:rPr>
              <a:t>默认为</a:t>
            </a:r>
            <a:r>
              <a:rPr lang="en-US" altLang="zh-CN" sz="1800" dirty="0" smtClean="0">
                <a:solidFill>
                  <a:srgbClr val="FF0000"/>
                </a:solidFill>
              </a:rPr>
              <a:t>LOCAL</a:t>
            </a:r>
            <a:endParaRPr lang="zh-CN" altLang="en-US" sz="1800" dirty="0">
              <a:solidFill>
                <a:srgbClr val="FF0000"/>
              </a:solidFill>
            </a:endParaRPr>
          </a:p>
        </p:txBody>
      </p:sp>
      <p:sp>
        <p:nvSpPr>
          <p:cNvPr id="6" name="Rectangle 3"/>
          <p:cNvSpPr txBox="1">
            <a:spLocks noChangeArrowheads="1"/>
          </p:cNvSpPr>
          <p:nvPr/>
        </p:nvSpPr>
        <p:spPr bwMode="auto">
          <a:xfrm>
            <a:off x="827584" y="1556792"/>
            <a:ext cx="7920880"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TABLESPACE  </a:t>
            </a:r>
            <a:r>
              <a:rPr lang="en-US" altLang="zh-CN" sz="1600" b="1" dirty="0" err="1" smtClean="0">
                <a:latin typeface="Arial" pitchFamily="34" charset="0"/>
                <a:cs typeface="Arial" pitchFamily="34" charset="0"/>
              </a:rPr>
              <a:t>tablespace_name</a:t>
            </a:r>
            <a:endParaRPr lang="en-US" altLang="zh-CN" sz="1600" b="1" dirty="0" smtClean="0">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DATAFILE</a:t>
            </a:r>
            <a:r>
              <a:rPr lang="en-US" altLang="zh-CN" sz="1600" b="1" dirty="0" smtClean="0">
                <a:latin typeface="Arial" pitchFamily="34" charset="0"/>
                <a:cs typeface="Arial" pitchFamily="34" charset="0"/>
              </a:rPr>
              <a:t>  filename   </a:t>
            </a:r>
          </a:p>
          <a:p>
            <a:pPr>
              <a:lnSpc>
                <a:spcPct val="90000"/>
              </a:lnSpc>
            </a:pPr>
            <a:r>
              <a:rPr lang="en-US" altLang="zh-CN" sz="1600" b="1" dirty="0" smtClean="0">
                <a:solidFill>
                  <a:srgbClr val="FF0000"/>
                </a:solidFill>
                <a:latin typeface="Arial" pitchFamily="34" charset="0"/>
                <a:cs typeface="Arial" pitchFamily="34" charset="0"/>
              </a:rPr>
              <a:t>SIZE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size</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AUTOEXTEND</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ON/OFF</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NEXT</a:t>
            </a:r>
            <a:r>
              <a:rPr lang="en-US" altLang="zh-CN" sz="1600" b="1" dirty="0" smtClean="0">
                <a:latin typeface="Arial" pitchFamily="34" charset="0"/>
                <a:cs typeface="Arial" pitchFamily="34" charset="0"/>
              </a:rPr>
              <a:t>  size</a:t>
            </a:r>
          </a:p>
          <a:p>
            <a:pPr>
              <a:lnSpc>
                <a:spcPct val="90000"/>
              </a:lnSpc>
            </a:pP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MAXSIZE</a:t>
            </a:r>
            <a:r>
              <a:rPr lang="en-US" altLang="zh-CN" sz="1600" b="1" dirty="0" smtClean="0">
                <a:latin typeface="Arial" pitchFamily="34" charset="0"/>
                <a:cs typeface="Arial" pitchFamily="34" charset="0"/>
              </a:rPr>
              <a:t>  size]</a:t>
            </a:r>
          </a:p>
          <a:p>
            <a:pPr>
              <a:lnSpc>
                <a:spcPct val="90000"/>
              </a:lnSpc>
            </a:pP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PERMANENT</a:t>
            </a:r>
            <a:r>
              <a:rPr lang="en-US" altLang="zh-CN" sz="1600" b="1" dirty="0" smtClean="0">
                <a:latin typeface="Arial" pitchFamily="34" charset="0"/>
                <a:cs typeface="Arial" pitchFamily="34" charset="0"/>
              </a:rPr>
              <a:t> | </a:t>
            </a:r>
            <a:r>
              <a:rPr lang="en-US" altLang="zh-CN" sz="1600" b="1" dirty="0" smtClean="0">
                <a:solidFill>
                  <a:srgbClr val="FF0000"/>
                </a:solidFill>
                <a:latin typeface="Arial" pitchFamily="34" charset="0"/>
                <a:cs typeface="Arial" pitchFamily="34" charset="0"/>
              </a:rPr>
              <a:t>TEMPORARY</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EXTEND  MANAGEMENT  DICTIONARY </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LOCAL</a:t>
            </a:r>
            <a:r>
              <a:rPr lang="en-US" altLang="zh-CN" sz="1600" b="1" dirty="0" smtClean="0">
                <a:latin typeface="Arial" pitchFamily="34" charset="0"/>
                <a:cs typeface="Arial" pitchFamily="34" charset="0"/>
              </a:rPr>
              <a:t>]</a:t>
            </a: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、创建表空间</a:t>
            </a:r>
            <a:r>
              <a:rPr lang="en-US" altLang="zh-CN" dirty="0" smtClean="0"/>
              <a:t>-2</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000" dirty="0" smtClean="0"/>
              <a:t>创建表空间示例</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lvl="1"/>
            <a:r>
              <a:rPr lang="zh-CN" altLang="en-US" sz="1800" dirty="0" smtClean="0"/>
              <a:t>上例中创建了一个名为</a:t>
            </a:r>
            <a:r>
              <a:rPr lang="en-US" altLang="zh-CN" sz="1800" dirty="0" err="1" smtClean="0"/>
              <a:t>user_data</a:t>
            </a:r>
            <a:r>
              <a:rPr lang="zh-CN" altLang="en-US" sz="1800" dirty="0" smtClean="0"/>
              <a:t>的表空间，且表空间数据文件的存放路径和名称为</a:t>
            </a:r>
            <a:r>
              <a:rPr lang="en-US" altLang="zh-CN" sz="1800" dirty="0" smtClean="0">
                <a:latin typeface="Arial" pitchFamily="34" charset="0"/>
                <a:cs typeface="Arial" pitchFamily="34" charset="0"/>
              </a:rPr>
              <a:t>E:\oracle\product\10.2.0\oradata\orcl\user_data.dbf</a:t>
            </a:r>
            <a:r>
              <a:rPr lang="zh-CN" altLang="en-US" sz="1800" dirty="0" smtClean="0">
                <a:latin typeface="Arial" pitchFamily="34" charset="0"/>
                <a:cs typeface="Arial" pitchFamily="34" charset="0"/>
              </a:rPr>
              <a:t>，起始大小设置为</a:t>
            </a:r>
            <a:r>
              <a:rPr lang="en-US" altLang="zh-CN" sz="1800" dirty="0" smtClean="0">
                <a:latin typeface="Arial" pitchFamily="34" charset="0"/>
                <a:cs typeface="Arial" pitchFamily="34" charset="0"/>
              </a:rPr>
              <a:t>50M</a:t>
            </a:r>
            <a:r>
              <a:rPr lang="zh-CN" altLang="en-US" sz="1800" dirty="0" smtClean="0">
                <a:latin typeface="Arial" pitchFamily="34" charset="0"/>
                <a:cs typeface="Arial" pitchFamily="34" charset="0"/>
              </a:rPr>
              <a:t>，自增长模式且每次自动增长</a:t>
            </a:r>
            <a:r>
              <a:rPr lang="en-US" altLang="zh-CN" sz="1800" dirty="0" smtClean="0">
                <a:latin typeface="Arial" pitchFamily="34" charset="0"/>
                <a:cs typeface="Arial" pitchFamily="34" charset="0"/>
              </a:rPr>
              <a:t>50M</a:t>
            </a:r>
            <a:r>
              <a:rPr lang="zh-CN" altLang="en-US" sz="1800" dirty="0" smtClean="0">
                <a:latin typeface="Arial" pitchFamily="34" charset="0"/>
                <a:cs typeface="Arial" pitchFamily="34" charset="0"/>
              </a:rPr>
              <a:t>，文件大小的上限为</a:t>
            </a:r>
            <a:r>
              <a:rPr lang="en-US" altLang="zh-CN" sz="1800" dirty="0" smtClean="0">
                <a:latin typeface="Arial" pitchFamily="34" charset="0"/>
                <a:cs typeface="Arial" pitchFamily="34" charset="0"/>
              </a:rPr>
              <a:t>2048M</a:t>
            </a:r>
            <a:r>
              <a:rPr lang="zh-CN" altLang="en-US" sz="1800" dirty="0" smtClean="0">
                <a:latin typeface="Arial" pitchFamily="34" charset="0"/>
                <a:cs typeface="Arial" pitchFamily="34" charset="0"/>
              </a:rPr>
              <a:t>；采用默认的本地化管理方式</a:t>
            </a:r>
            <a:endParaRPr lang="en-US" altLang="zh-CN" sz="1800" dirty="0" smtClean="0">
              <a:latin typeface="Arial" pitchFamily="34" charset="0"/>
              <a:cs typeface="Arial" pitchFamily="34" charset="0"/>
            </a:endParaRPr>
          </a:p>
          <a:p>
            <a:pPr lvl="1"/>
            <a:r>
              <a:rPr lang="zh-CN" altLang="en-US" sz="1800" dirty="0" smtClean="0">
                <a:solidFill>
                  <a:srgbClr val="FF0000"/>
                </a:solidFill>
                <a:latin typeface="Arial" pitchFamily="34" charset="0"/>
                <a:cs typeface="Arial" pitchFamily="34" charset="0"/>
              </a:rPr>
              <a:t>注意：</a:t>
            </a:r>
            <a:endParaRPr lang="en-US" altLang="zh-CN" sz="1800" dirty="0" smtClean="0">
              <a:solidFill>
                <a:srgbClr val="FF0000"/>
              </a:solidFill>
              <a:latin typeface="Arial" pitchFamily="34" charset="0"/>
              <a:cs typeface="Arial" pitchFamily="34" charset="0"/>
            </a:endParaRPr>
          </a:p>
          <a:p>
            <a:pPr lvl="2"/>
            <a:r>
              <a:rPr lang="zh-CN" altLang="en-US" sz="1600" dirty="0" smtClean="0">
                <a:latin typeface="Arial" pitchFamily="34" charset="0"/>
                <a:cs typeface="Arial" pitchFamily="34" charset="0"/>
              </a:rPr>
              <a:t>在指定数据文件时，一定要确保该路径存在</a:t>
            </a:r>
            <a:endParaRPr lang="en-US" altLang="zh-CN" sz="1600" dirty="0" smtClean="0">
              <a:latin typeface="Arial" pitchFamily="34" charset="0"/>
              <a:cs typeface="Arial" pitchFamily="34" charset="0"/>
            </a:endParaRPr>
          </a:p>
          <a:p>
            <a:pPr lvl="2"/>
            <a:r>
              <a:rPr lang="zh-CN" altLang="en-US" sz="1600" dirty="0" smtClean="0">
                <a:latin typeface="Arial" pitchFamily="34" charset="0"/>
                <a:cs typeface="Arial" pitchFamily="34" charset="0"/>
              </a:rPr>
              <a:t>表空间和数据文件名称可随意命名，不要求两者名称相同</a:t>
            </a:r>
            <a:endParaRPr lang="en-US" altLang="zh-CN" sz="1600" dirty="0" smtClean="0"/>
          </a:p>
        </p:txBody>
      </p:sp>
      <p:sp>
        <p:nvSpPr>
          <p:cNvPr id="4" name="Rectangle 3"/>
          <p:cNvSpPr txBox="1">
            <a:spLocks noChangeArrowheads="1"/>
          </p:cNvSpPr>
          <p:nvPr/>
        </p:nvSpPr>
        <p:spPr bwMode="auto">
          <a:xfrm>
            <a:off x="827584" y="1700808"/>
            <a:ext cx="7920880"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create </a:t>
            </a:r>
            <a:r>
              <a:rPr lang="en-US" altLang="zh-CN" sz="1600" b="1" dirty="0" err="1" smtClean="0">
                <a:latin typeface="Arial" pitchFamily="34" charset="0"/>
                <a:cs typeface="Arial" pitchFamily="34" charset="0"/>
              </a:rPr>
              <a:t>tablespace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user_data</a:t>
            </a:r>
            <a:r>
              <a:rPr lang="en-US" altLang="zh-CN" sz="1600" b="1" dirty="0" smtClean="0">
                <a:latin typeface="Arial" pitchFamily="34" charset="0"/>
                <a:cs typeface="Arial" pitchFamily="34" charset="0"/>
              </a:rPr>
              <a:t> </a:t>
            </a:r>
          </a:p>
          <a:p>
            <a:pPr>
              <a:lnSpc>
                <a:spcPct val="90000"/>
              </a:lnSpc>
            </a:pPr>
            <a:r>
              <a:rPr lang="en-US" altLang="zh-CN" sz="1600" b="1" dirty="0" err="1" smtClean="0">
                <a:latin typeface="Arial" pitchFamily="34" charset="0"/>
                <a:cs typeface="Arial" pitchFamily="34" charset="0"/>
              </a:rPr>
              <a:t>datafile</a:t>
            </a:r>
            <a:r>
              <a:rPr lang="en-US" altLang="zh-CN" sz="1600" b="1" dirty="0" smtClean="0">
                <a:latin typeface="Arial" pitchFamily="34" charset="0"/>
                <a:cs typeface="Arial" pitchFamily="34" charset="0"/>
              </a:rPr>
              <a:t> ‘E:\oracle\product\10.2.0\oradata\orcl\user_data.dbf' </a:t>
            </a:r>
          </a:p>
          <a:p>
            <a:pPr>
              <a:lnSpc>
                <a:spcPct val="90000"/>
              </a:lnSpc>
            </a:pPr>
            <a:r>
              <a:rPr lang="en-US" altLang="zh-CN" sz="1600" b="1" dirty="0" smtClean="0">
                <a:latin typeface="Arial" pitchFamily="34" charset="0"/>
                <a:cs typeface="Arial" pitchFamily="34" charset="0"/>
              </a:rPr>
              <a:t>size 50m </a:t>
            </a:r>
          </a:p>
          <a:p>
            <a:pPr>
              <a:lnSpc>
                <a:spcPct val="90000"/>
              </a:lnSpc>
            </a:pPr>
            <a:r>
              <a:rPr lang="en-US" altLang="zh-CN" sz="1600" b="1" dirty="0" err="1" smtClean="0">
                <a:latin typeface="Arial" pitchFamily="34" charset="0"/>
                <a:cs typeface="Arial" pitchFamily="34" charset="0"/>
              </a:rPr>
              <a:t>autoextend</a:t>
            </a:r>
            <a:r>
              <a:rPr lang="en-US" altLang="zh-CN" sz="1600" b="1" dirty="0" smtClean="0">
                <a:latin typeface="Arial" pitchFamily="34" charset="0"/>
                <a:cs typeface="Arial" pitchFamily="34" charset="0"/>
              </a:rPr>
              <a:t> on </a:t>
            </a:r>
          </a:p>
          <a:p>
            <a:pPr>
              <a:lnSpc>
                <a:spcPct val="90000"/>
              </a:lnSpc>
            </a:pPr>
            <a:r>
              <a:rPr lang="en-US" altLang="zh-CN" sz="1600" b="1" dirty="0" smtClean="0">
                <a:latin typeface="Arial" pitchFamily="34" charset="0"/>
                <a:cs typeface="Arial" pitchFamily="34" charset="0"/>
              </a:rPr>
              <a:t>next 50m </a:t>
            </a:r>
          </a:p>
          <a:p>
            <a:pPr>
              <a:lnSpc>
                <a:spcPct val="90000"/>
              </a:lnSpc>
            </a:pPr>
            <a:r>
              <a:rPr lang="en-US" altLang="zh-CN" sz="1600" b="1" dirty="0" err="1" smtClean="0">
                <a:latin typeface="Arial" pitchFamily="34" charset="0"/>
                <a:cs typeface="Arial" pitchFamily="34" charset="0"/>
              </a:rPr>
              <a:t>maxsize</a:t>
            </a:r>
            <a:r>
              <a:rPr lang="en-US" altLang="zh-CN" sz="1600" b="1" dirty="0" smtClean="0">
                <a:latin typeface="Arial" pitchFamily="34" charset="0"/>
                <a:cs typeface="Arial" pitchFamily="34" charset="0"/>
              </a:rPr>
              <a:t> 2048m </a:t>
            </a:r>
          </a:p>
          <a:p>
            <a:pPr>
              <a:lnSpc>
                <a:spcPct val="90000"/>
              </a:lnSpc>
            </a:pPr>
            <a:r>
              <a:rPr lang="en-US" altLang="zh-CN" sz="1600" b="1" dirty="0" smtClean="0">
                <a:latin typeface="Arial" pitchFamily="34" charset="0"/>
                <a:cs typeface="Arial" pitchFamily="34" charset="0"/>
              </a:rPr>
              <a:t>extent management local; </a:t>
            </a: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、创建临时表空间</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临时表空间</a:t>
            </a:r>
            <a:endParaRPr lang="en-US" altLang="zh-CN" sz="2000" dirty="0" smtClean="0"/>
          </a:p>
          <a:p>
            <a:pPr lvl="1"/>
            <a:r>
              <a:rPr lang="zh-CN" altLang="en-US" sz="1800" dirty="0" smtClean="0"/>
              <a:t>临时表空间主要用于保存临时的数据信息，通常在数据库存储数据时，当内存不够时会使用临时表空间。例如进行排序、分组汇总、索引等操作时，会产生大量的临时数据，这是通常会使用临时表空间（类似电脑的虚拟内存）</a:t>
            </a:r>
            <a:endParaRPr lang="en-US" altLang="zh-CN" sz="1800" dirty="0" smtClean="0"/>
          </a:p>
          <a:p>
            <a:pPr lvl="1"/>
            <a:r>
              <a:rPr lang="zh-CN" altLang="en-US" sz="1800" dirty="0" smtClean="0"/>
              <a:t>当执行完数据库操作后，临时表空间中的内容会自动清空</a:t>
            </a:r>
            <a:endParaRPr lang="en-US" altLang="zh-CN" sz="1800" dirty="0" smtClean="0"/>
          </a:p>
          <a:p>
            <a:r>
              <a:rPr lang="zh-CN" altLang="en-US" sz="2000" dirty="0" smtClean="0"/>
              <a:t>创建临时表空间</a:t>
            </a:r>
            <a:endParaRPr lang="en-US" altLang="zh-CN" sz="2000" dirty="0" smtClean="0"/>
          </a:p>
          <a:p>
            <a:pPr lvl="1"/>
            <a:r>
              <a:rPr lang="zh-CN" altLang="en-US" sz="1800" dirty="0" smtClean="0"/>
              <a:t>创建临时表空间和基本表空间的语法类似：</a:t>
            </a:r>
            <a:endParaRPr lang="en-US" altLang="zh-CN" sz="1800" dirty="0" smtClean="0"/>
          </a:p>
        </p:txBody>
      </p:sp>
      <p:sp>
        <p:nvSpPr>
          <p:cNvPr id="4" name="Rectangle 3"/>
          <p:cNvSpPr txBox="1">
            <a:spLocks noChangeArrowheads="1"/>
          </p:cNvSpPr>
          <p:nvPr/>
        </p:nvSpPr>
        <p:spPr bwMode="auto">
          <a:xfrm>
            <a:off x="827584" y="3789040"/>
            <a:ext cx="7920880" cy="108012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TEMPORARY  TABLESPACE  </a:t>
            </a:r>
            <a:r>
              <a:rPr lang="en-US" altLang="zh-CN" sz="1600" b="1" dirty="0" err="1" smtClean="0">
                <a:latin typeface="Arial" pitchFamily="34" charset="0"/>
                <a:cs typeface="Arial" pitchFamily="34" charset="0"/>
              </a:rPr>
              <a:t>temp_tablespace</a:t>
            </a:r>
            <a:endParaRPr lang="en-US" altLang="zh-CN" sz="1600" b="1" dirty="0" smtClean="0">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TEMPFILE</a:t>
            </a:r>
            <a:r>
              <a:rPr lang="en-US" altLang="zh-CN" sz="1600" b="1" dirty="0" smtClean="0">
                <a:latin typeface="Arial" pitchFamily="34" charset="0"/>
                <a:cs typeface="Arial" pitchFamily="34" charset="0"/>
              </a:rPr>
              <a:t>  ‘filename’</a:t>
            </a:r>
          </a:p>
          <a:p>
            <a:pPr>
              <a:lnSpc>
                <a:spcPct val="90000"/>
              </a:lnSpc>
            </a:pPr>
            <a:r>
              <a:rPr lang="en-US" altLang="zh-CN" sz="1600" b="1" dirty="0" smtClean="0">
                <a:solidFill>
                  <a:srgbClr val="FF0000"/>
                </a:solidFill>
                <a:latin typeface="Arial" pitchFamily="34" charset="0"/>
                <a:cs typeface="Arial" pitchFamily="34" charset="0"/>
              </a:rPr>
              <a:t>SIZE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size</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、创建临时表空间</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创建临时表空间示例</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查询临时表空间</a:t>
            </a:r>
            <a:endParaRPr lang="en-US" altLang="zh-CN" sz="2000" dirty="0" smtClean="0"/>
          </a:p>
          <a:p>
            <a:pPr lvl="1"/>
            <a:r>
              <a:rPr lang="zh-CN" altLang="en-US" sz="1800" dirty="0" smtClean="0"/>
              <a:t>使用数据字典</a:t>
            </a:r>
            <a:r>
              <a:rPr lang="en-US" altLang="zh-CN" sz="1800" dirty="0" smtClean="0"/>
              <a:t>DBA_TEMP_FILES</a:t>
            </a:r>
            <a:r>
              <a:rPr lang="zh-CN" altLang="en-US" sz="1800" dirty="0" smtClean="0"/>
              <a:t>查看临时表空间</a:t>
            </a:r>
            <a:endParaRPr lang="en-US" altLang="zh-CN" sz="1800" dirty="0" smtClean="0"/>
          </a:p>
          <a:p>
            <a:endParaRPr lang="en-US" altLang="zh-CN" sz="2000" dirty="0" smtClean="0"/>
          </a:p>
        </p:txBody>
      </p:sp>
      <p:sp>
        <p:nvSpPr>
          <p:cNvPr id="5" name="Rectangle 3"/>
          <p:cNvSpPr txBox="1">
            <a:spLocks noChangeArrowheads="1"/>
          </p:cNvSpPr>
          <p:nvPr/>
        </p:nvSpPr>
        <p:spPr bwMode="auto">
          <a:xfrm>
            <a:off x="827584" y="1628800"/>
            <a:ext cx="7920880" cy="144016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create temporary </a:t>
            </a:r>
            <a:r>
              <a:rPr lang="en-US" altLang="zh-CN" sz="1600" b="1" dirty="0" err="1" smtClean="0">
                <a:latin typeface="Arial" pitchFamily="34" charset="0"/>
                <a:cs typeface="Arial" pitchFamily="34" charset="0"/>
              </a:rPr>
              <a:t>tablespace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user_temp</a:t>
            </a:r>
            <a:r>
              <a:rPr lang="en-US" altLang="zh-CN" sz="1600" b="1" dirty="0" smtClean="0">
                <a:latin typeface="Arial" pitchFamily="34" charset="0"/>
                <a:cs typeface="Arial" pitchFamily="34" charset="0"/>
              </a:rPr>
              <a:t> </a:t>
            </a:r>
          </a:p>
          <a:p>
            <a:pPr>
              <a:lnSpc>
                <a:spcPct val="90000"/>
              </a:lnSpc>
            </a:pPr>
            <a:r>
              <a:rPr lang="en-US" altLang="zh-CN" sz="1600" b="1" dirty="0" err="1" smtClean="0">
                <a:latin typeface="Arial" pitchFamily="34" charset="0"/>
                <a:cs typeface="Arial" pitchFamily="34" charset="0"/>
              </a:rPr>
              <a:t>tempfile</a:t>
            </a:r>
            <a:r>
              <a:rPr lang="en-US" altLang="zh-CN" sz="1600" b="1" dirty="0" smtClean="0">
                <a:latin typeface="Arial" pitchFamily="34" charset="0"/>
                <a:cs typeface="Arial" pitchFamily="34" charset="0"/>
              </a:rPr>
              <a:t> ‘E:\oracle\product\10.2.0\oradata\orcl\user_temp.dbf' </a:t>
            </a:r>
          </a:p>
          <a:p>
            <a:pPr>
              <a:lnSpc>
                <a:spcPct val="90000"/>
              </a:lnSpc>
            </a:pPr>
            <a:r>
              <a:rPr lang="en-US" altLang="zh-CN" sz="1600" b="1" dirty="0" smtClean="0">
                <a:latin typeface="Arial" pitchFamily="34" charset="0"/>
                <a:cs typeface="Arial" pitchFamily="34" charset="0"/>
              </a:rPr>
              <a:t>size 50m </a:t>
            </a:r>
          </a:p>
          <a:p>
            <a:pPr>
              <a:lnSpc>
                <a:spcPct val="90000"/>
              </a:lnSpc>
            </a:pPr>
            <a:r>
              <a:rPr lang="en-US" altLang="zh-CN" sz="1600" b="1" dirty="0" err="1" smtClean="0">
                <a:latin typeface="Arial" pitchFamily="34" charset="0"/>
                <a:cs typeface="Arial" pitchFamily="34" charset="0"/>
              </a:rPr>
              <a:t>autoextend</a:t>
            </a:r>
            <a:r>
              <a:rPr lang="en-US" altLang="zh-CN" sz="1600" b="1" dirty="0" smtClean="0">
                <a:latin typeface="Arial" pitchFamily="34" charset="0"/>
                <a:cs typeface="Arial" pitchFamily="34" charset="0"/>
              </a:rPr>
              <a:t> on </a:t>
            </a:r>
          </a:p>
          <a:p>
            <a:pPr>
              <a:lnSpc>
                <a:spcPct val="90000"/>
              </a:lnSpc>
            </a:pPr>
            <a:r>
              <a:rPr lang="en-US" altLang="zh-CN" sz="1600" b="1" dirty="0" smtClean="0">
                <a:latin typeface="Arial" pitchFamily="34" charset="0"/>
                <a:cs typeface="Arial" pitchFamily="34" charset="0"/>
              </a:rPr>
              <a:t>next 50m </a:t>
            </a:r>
            <a:r>
              <a:rPr lang="en-US" altLang="zh-CN" sz="1600" b="1" dirty="0" err="1" smtClean="0">
                <a:latin typeface="Arial" pitchFamily="34" charset="0"/>
                <a:cs typeface="Arial" pitchFamily="34" charset="0"/>
              </a:rPr>
              <a:t>maxsize</a:t>
            </a:r>
            <a:r>
              <a:rPr lang="en-US" altLang="zh-CN" sz="1600" b="1" dirty="0" smtClean="0">
                <a:latin typeface="Arial" pitchFamily="34" charset="0"/>
                <a:cs typeface="Arial" pitchFamily="34" charset="0"/>
              </a:rPr>
              <a:t> 2048m </a:t>
            </a:r>
          </a:p>
          <a:p>
            <a:pPr>
              <a:lnSpc>
                <a:spcPct val="90000"/>
              </a:lnSpc>
            </a:pPr>
            <a:r>
              <a:rPr lang="en-US" altLang="zh-CN" sz="1600" b="1" dirty="0" smtClean="0">
                <a:latin typeface="Arial" pitchFamily="34" charset="0"/>
                <a:cs typeface="Arial" pitchFamily="34" charset="0"/>
              </a:rPr>
              <a:t>extent management local; </a:t>
            </a:r>
          </a:p>
          <a:p>
            <a:pPr>
              <a:lnSpc>
                <a:spcPct val="90000"/>
              </a:lnSpc>
            </a:pPr>
            <a:endParaRPr lang="en-US" altLang="zh-CN" sz="1600" b="1" dirty="0" smtClean="0">
              <a:latin typeface="Arial" pitchFamily="34" charset="0"/>
              <a:cs typeface="Arial" pitchFamily="34" charset="0"/>
            </a:endParaRPr>
          </a:p>
        </p:txBody>
      </p:sp>
      <p:sp>
        <p:nvSpPr>
          <p:cNvPr id="6" name="Rectangle 3"/>
          <p:cNvSpPr txBox="1">
            <a:spLocks noChangeArrowheads="1"/>
          </p:cNvSpPr>
          <p:nvPr/>
        </p:nvSpPr>
        <p:spPr bwMode="auto">
          <a:xfrm>
            <a:off x="827584" y="4149080"/>
            <a:ext cx="7920880" cy="144016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SELECT  TABLESPACE_NAME  FROM  </a:t>
            </a:r>
            <a:r>
              <a:rPr lang="en-US" altLang="zh-CN" sz="1600" b="1" dirty="0" smtClean="0">
                <a:solidFill>
                  <a:srgbClr val="FF0000"/>
                </a:solidFill>
                <a:latin typeface="Arial" pitchFamily="34" charset="0"/>
                <a:cs typeface="Arial" pitchFamily="34" charset="0"/>
              </a:rPr>
              <a:t>DBA_TEMP_FILES</a:t>
            </a:r>
            <a:r>
              <a:rPr lang="en-US" altLang="zh-CN" sz="1600" b="1" dirty="0" smtClean="0">
                <a:latin typeface="Arial" pitchFamily="34" charset="0"/>
                <a:cs typeface="Arial" pitchFamily="34" charset="0"/>
              </a:rPr>
              <a:t>;</a:t>
            </a:r>
          </a:p>
          <a:p>
            <a:pPr>
              <a:lnSpc>
                <a:spcPct val="90000"/>
              </a:lnSpc>
            </a:pP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TABLESPACE_NAME</a:t>
            </a:r>
          </a:p>
          <a:p>
            <a:pPr>
              <a:lnSpc>
                <a:spcPct val="90000"/>
              </a:lnSpc>
            </a:pP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USER_TEMP</a:t>
            </a:r>
          </a:p>
          <a:p>
            <a:pPr>
              <a:lnSpc>
                <a:spcPct val="90000"/>
              </a:lnSpc>
            </a:pP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、创建回滚表空间</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回滚表空间（</a:t>
            </a:r>
            <a:r>
              <a:rPr lang="en-US" altLang="zh-CN" sz="2000" dirty="0" smtClean="0"/>
              <a:t>UNDO/ROLLBACK</a:t>
            </a:r>
            <a:r>
              <a:rPr lang="zh-CN" altLang="en-US" sz="2000" dirty="0" smtClean="0"/>
              <a:t>）</a:t>
            </a:r>
            <a:endParaRPr lang="en-US" altLang="zh-CN" sz="2000" dirty="0" smtClean="0"/>
          </a:p>
          <a:p>
            <a:pPr lvl="1"/>
            <a:r>
              <a:rPr lang="zh-CN" altLang="en-US" sz="1800" dirty="0" smtClean="0"/>
              <a:t>回滚表空间是用于存放回滚段（</a:t>
            </a:r>
            <a:r>
              <a:rPr lang="en-US" altLang="zh-CN" sz="1800" dirty="0" smtClean="0"/>
              <a:t>Rollback Segment</a:t>
            </a:r>
            <a:r>
              <a:rPr lang="zh-CN" altLang="en-US" sz="1800" dirty="0" smtClean="0"/>
              <a:t>）的表空间。回滚段是</a:t>
            </a:r>
            <a:r>
              <a:rPr lang="en-US" altLang="zh-CN" sz="1800" dirty="0" smtClean="0"/>
              <a:t>Oracle</a:t>
            </a:r>
            <a:r>
              <a:rPr lang="zh-CN" altLang="en-US" sz="1800" dirty="0" smtClean="0"/>
              <a:t>用于保存被修改的数据的前映象的数据空间</a:t>
            </a:r>
            <a:endParaRPr lang="en-US" altLang="zh-CN" sz="1800" dirty="0" smtClean="0"/>
          </a:p>
          <a:p>
            <a:pPr lvl="1"/>
            <a:r>
              <a:rPr lang="zh-CN" altLang="en-US" sz="1800" dirty="0" smtClean="0"/>
              <a:t>当用户运行</a:t>
            </a:r>
            <a:r>
              <a:rPr lang="en-US" altLang="zh-CN" sz="1800" dirty="0" smtClean="0"/>
              <a:t>DML</a:t>
            </a:r>
            <a:r>
              <a:rPr lang="zh-CN" altLang="en-US" sz="1800" dirty="0" smtClean="0"/>
              <a:t>操作（</a:t>
            </a:r>
            <a:r>
              <a:rPr lang="en-US" altLang="zh-CN" sz="1800" dirty="0" smtClean="0"/>
              <a:t>insert</a:t>
            </a:r>
            <a:r>
              <a:rPr lang="zh-CN" altLang="en-US" sz="1800" dirty="0" smtClean="0"/>
              <a:t>、</a:t>
            </a:r>
            <a:r>
              <a:rPr lang="en-US" altLang="zh-CN" sz="1800" dirty="0" smtClean="0"/>
              <a:t>update</a:t>
            </a:r>
            <a:r>
              <a:rPr lang="zh-CN" altLang="en-US" sz="1800" dirty="0" smtClean="0"/>
              <a:t>、</a:t>
            </a:r>
            <a:r>
              <a:rPr lang="en-US" altLang="zh-CN" sz="1800" dirty="0" smtClean="0"/>
              <a:t>delete</a:t>
            </a:r>
            <a:r>
              <a:rPr lang="zh-CN" altLang="en-US" sz="1800" dirty="0" smtClean="0"/>
              <a:t>）的时候，</a:t>
            </a:r>
            <a:r>
              <a:rPr lang="en-US" altLang="zh-CN" sz="1800" dirty="0" smtClean="0"/>
              <a:t> oracle</a:t>
            </a:r>
            <a:r>
              <a:rPr lang="zh-CN" altLang="en-US" sz="1800" dirty="0" smtClean="0"/>
              <a:t>会将这些操作的旧数据写入到回滚段中，以备将来回退事物时运用</a:t>
            </a:r>
            <a:endParaRPr lang="en-US" altLang="zh-CN" sz="1800" dirty="0" smtClean="0"/>
          </a:p>
          <a:p>
            <a:pPr lvl="1"/>
            <a:r>
              <a:rPr lang="zh-CN" altLang="en-US" sz="1800" dirty="0" smtClean="0"/>
              <a:t>执行一个事物时，新数据被放入数据段中，如果事物存在问题，也可以用回滚数据来恢复数据</a:t>
            </a:r>
            <a:endParaRPr lang="en-US" altLang="zh-CN" sz="1800" dirty="0" smtClean="0"/>
          </a:p>
          <a:p>
            <a:r>
              <a:rPr lang="zh-CN" altLang="en-US" sz="2000" dirty="0" smtClean="0"/>
              <a:t>创建回滚表空间</a:t>
            </a:r>
            <a:endParaRPr lang="en-US" altLang="zh-CN" sz="2000" dirty="0" smtClean="0"/>
          </a:p>
        </p:txBody>
      </p:sp>
      <p:sp>
        <p:nvSpPr>
          <p:cNvPr id="4" name="Rectangle 3"/>
          <p:cNvSpPr txBox="1">
            <a:spLocks noChangeArrowheads="1"/>
          </p:cNvSpPr>
          <p:nvPr/>
        </p:nvSpPr>
        <p:spPr bwMode="auto">
          <a:xfrm>
            <a:off x="827584" y="3933056"/>
            <a:ext cx="7920880" cy="108012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UNDO  TABLESPACE  </a:t>
            </a:r>
            <a:r>
              <a:rPr lang="en-US" altLang="zh-CN" sz="1600" b="1" dirty="0" err="1" smtClean="0">
                <a:latin typeface="Arial" pitchFamily="34" charset="0"/>
                <a:cs typeface="Arial" pitchFamily="34" charset="0"/>
              </a:rPr>
              <a:t>undo_tablespace</a:t>
            </a:r>
            <a:endParaRPr lang="en-US" altLang="zh-CN" sz="1600" b="1" dirty="0" smtClean="0">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DATAFILE</a:t>
            </a:r>
            <a:r>
              <a:rPr lang="en-US" altLang="zh-CN" sz="1600" b="1" dirty="0" smtClean="0">
                <a:latin typeface="Arial" pitchFamily="34" charset="0"/>
                <a:cs typeface="Arial" pitchFamily="34" charset="0"/>
              </a:rPr>
              <a:t>  ‘filename’</a:t>
            </a:r>
          </a:p>
          <a:p>
            <a:pPr>
              <a:lnSpc>
                <a:spcPct val="90000"/>
              </a:lnSpc>
            </a:pPr>
            <a:r>
              <a:rPr lang="en-US" altLang="zh-CN" sz="1600" b="1" dirty="0" smtClean="0">
                <a:solidFill>
                  <a:srgbClr val="FF0000"/>
                </a:solidFill>
                <a:latin typeface="Arial" pitchFamily="34" charset="0"/>
                <a:cs typeface="Arial" pitchFamily="34" charset="0"/>
              </a:rPr>
              <a:t>SIZE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size</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、设置默认表空间</a:t>
            </a:r>
            <a:r>
              <a:rPr lang="en-US" altLang="zh-CN" dirty="0" smtClean="0"/>
              <a:t>-1</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smtClean="0"/>
              <a:t>修改表空间名称</a:t>
            </a:r>
            <a:endParaRPr lang="en-US" altLang="zh-CN" sz="2000" dirty="0" smtClean="0"/>
          </a:p>
          <a:p>
            <a:pPr lvl="1"/>
            <a:r>
              <a:rPr lang="en-US" altLang="zh-CN" sz="1800" dirty="0" smtClean="0"/>
              <a:t>Oracle</a:t>
            </a:r>
            <a:r>
              <a:rPr lang="zh-CN" altLang="en-US" sz="1800" dirty="0" smtClean="0"/>
              <a:t>允许修改数据库中除</a:t>
            </a:r>
            <a:r>
              <a:rPr lang="en-US" altLang="zh-CN" sz="1800" dirty="0" smtClean="0"/>
              <a:t>system</a:t>
            </a:r>
            <a:r>
              <a:rPr lang="zh-CN" altLang="en-US" sz="1800" dirty="0" smtClean="0"/>
              <a:t>和</a:t>
            </a:r>
            <a:r>
              <a:rPr lang="en-US" altLang="zh-CN" sz="1800" dirty="0" err="1" smtClean="0"/>
              <a:t>sysaux</a:t>
            </a:r>
            <a:r>
              <a:rPr lang="zh-CN" altLang="en-US" sz="1800" dirty="0" smtClean="0"/>
              <a:t>外任意一个表空间的名字</a:t>
            </a:r>
            <a:endParaRPr lang="en-US" altLang="zh-CN" sz="1800" dirty="0" smtClean="0"/>
          </a:p>
          <a:p>
            <a:pPr lvl="1"/>
            <a:r>
              <a:rPr lang="en-US" altLang="zh-CN" sz="1800" dirty="0" smtClean="0"/>
              <a:t>Oracle</a:t>
            </a:r>
            <a:r>
              <a:rPr lang="zh-CN" altLang="en-US" sz="1800" dirty="0" smtClean="0"/>
              <a:t>会将系统中所有该表空间相关的数据字典内容更新，确保表空间名称修改后，不会引起系统数据的混乱</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r>
              <a:rPr lang="zh-CN" altLang="en-US" sz="2000" dirty="0" smtClean="0"/>
              <a:t>设置表空间读写状态</a:t>
            </a:r>
            <a:endParaRPr lang="en-US" altLang="zh-CN" sz="2000" dirty="0" smtClean="0"/>
          </a:p>
          <a:p>
            <a:pPr lvl="1"/>
            <a:r>
              <a:rPr lang="zh-CN" altLang="en-US" sz="1800" dirty="0" smtClean="0"/>
              <a:t>表空间创建时默认为读写状态，我们也可以重新设置状态：</a:t>
            </a:r>
            <a:endParaRPr lang="en-US" altLang="zh-CN" sz="1800" dirty="0" smtClean="0"/>
          </a:p>
          <a:p>
            <a:pPr lvl="1"/>
            <a:endParaRPr lang="en-US" altLang="zh-CN" sz="1800" dirty="0" smtClean="0"/>
          </a:p>
          <a:p>
            <a:pPr lvl="1"/>
            <a:endParaRPr lang="en-US" altLang="zh-CN" sz="1800" dirty="0" smtClean="0"/>
          </a:p>
          <a:p>
            <a:pPr lvl="1"/>
            <a:r>
              <a:rPr lang="en-US" altLang="zh-CN" sz="1800" dirty="0" smtClean="0"/>
              <a:t>READ  ONLY </a:t>
            </a:r>
            <a:r>
              <a:rPr lang="zh-CN" altLang="en-US" sz="1800" dirty="0" smtClean="0"/>
              <a:t>：表空间设置为只读状态</a:t>
            </a:r>
            <a:endParaRPr lang="en-US" altLang="zh-CN" sz="1800" dirty="0" smtClean="0"/>
          </a:p>
          <a:p>
            <a:pPr lvl="1"/>
            <a:r>
              <a:rPr lang="en-US" altLang="zh-CN" sz="1800" dirty="0" smtClean="0"/>
              <a:t>READ  WRITE</a:t>
            </a:r>
            <a:r>
              <a:rPr lang="zh-CN" altLang="en-US" sz="1800" dirty="0" smtClean="0"/>
              <a:t>：表空间设置为读写状态</a:t>
            </a:r>
            <a:endParaRPr lang="en-US" altLang="zh-CN" sz="1800" dirty="0" smtClean="0"/>
          </a:p>
        </p:txBody>
      </p:sp>
      <p:sp>
        <p:nvSpPr>
          <p:cNvPr id="4" name="Rectangle 3"/>
          <p:cNvSpPr txBox="1">
            <a:spLocks noChangeArrowheads="1"/>
          </p:cNvSpPr>
          <p:nvPr/>
        </p:nvSpPr>
        <p:spPr bwMode="auto">
          <a:xfrm>
            <a:off x="827584" y="2564904"/>
            <a:ext cx="7920880"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ALTER  TABLESPACE  </a:t>
            </a:r>
            <a:r>
              <a:rPr lang="en-US" altLang="zh-CN" sz="1600" b="1" dirty="0" err="1" smtClean="0">
                <a:latin typeface="Arial" pitchFamily="34" charset="0"/>
                <a:cs typeface="Arial" pitchFamily="34" charset="0"/>
              </a:rPr>
              <a:t>oldname</a:t>
            </a:r>
            <a:r>
              <a:rPr lang="en-US" altLang="zh-CN" sz="1600" b="1" dirty="0" smtClean="0">
                <a:solidFill>
                  <a:srgbClr val="FF0000"/>
                </a:solidFill>
                <a:latin typeface="Arial" pitchFamily="34" charset="0"/>
                <a:cs typeface="Arial" pitchFamily="34" charset="0"/>
              </a:rPr>
              <a:t>  RENAME TO </a:t>
            </a:r>
            <a:r>
              <a:rPr lang="en-US" altLang="zh-CN" sz="1600" b="1" dirty="0" err="1" smtClean="0">
                <a:latin typeface="Arial" pitchFamily="34" charset="0"/>
                <a:cs typeface="Arial" pitchFamily="34" charset="0"/>
              </a:rPr>
              <a:t>newname</a:t>
            </a:r>
            <a:r>
              <a:rPr lang="en-US" altLang="zh-CN" sz="1600" b="1" dirty="0" smtClean="0">
                <a:solidFill>
                  <a:srgbClr val="FF0000"/>
                </a:solidFill>
                <a:latin typeface="Arial" pitchFamily="34" charset="0"/>
                <a:cs typeface="Arial" pitchFamily="34" charset="0"/>
              </a:rPr>
              <a:t>;</a:t>
            </a: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
        <p:nvSpPr>
          <p:cNvPr id="5" name="Rectangle 3"/>
          <p:cNvSpPr txBox="1">
            <a:spLocks noChangeArrowheads="1"/>
          </p:cNvSpPr>
          <p:nvPr/>
        </p:nvSpPr>
        <p:spPr bwMode="auto">
          <a:xfrm>
            <a:off x="827584" y="3140968"/>
            <a:ext cx="7920880"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ALTER  TABLESPACE  </a:t>
            </a:r>
            <a:r>
              <a:rPr lang="en-US" altLang="zh-CN" sz="1600" b="1" dirty="0" err="1" smtClean="0">
                <a:latin typeface="Arial" pitchFamily="34" charset="0"/>
                <a:cs typeface="Arial" pitchFamily="34" charset="0"/>
              </a:rPr>
              <a:t>user_data</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RENAME TO </a:t>
            </a:r>
            <a:r>
              <a:rPr lang="en-US" altLang="zh-CN" sz="1600" b="1" dirty="0" err="1" smtClean="0">
                <a:latin typeface="Arial" pitchFamily="34" charset="0"/>
                <a:cs typeface="Arial" pitchFamily="34" charset="0"/>
              </a:rPr>
              <a:t>new_test</a:t>
            </a:r>
            <a:r>
              <a:rPr lang="en-US" altLang="zh-CN" sz="1600" b="1" dirty="0" smtClean="0">
                <a:solidFill>
                  <a:srgbClr val="FF0000"/>
                </a:solidFill>
                <a:latin typeface="Arial" pitchFamily="34" charset="0"/>
                <a:cs typeface="Arial" pitchFamily="34" charset="0"/>
              </a:rPr>
              <a:t>;</a:t>
            </a: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
        <p:nvSpPr>
          <p:cNvPr id="6" name="Rectangle 3"/>
          <p:cNvSpPr txBox="1">
            <a:spLocks noChangeArrowheads="1"/>
          </p:cNvSpPr>
          <p:nvPr/>
        </p:nvSpPr>
        <p:spPr bwMode="auto">
          <a:xfrm>
            <a:off x="827584" y="4581128"/>
            <a:ext cx="7920880"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ALTER  TABLESPACE  </a:t>
            </a:r>
            <a:r>
              <a:rPr lang="en-US" altLang="zh-CN" sz="1600" b="1" dirty="0" err="1" smtClean="0">
                <a:latin typeface="Arial" pitchFamily="34" charset="0"/>
                <a:cs typeface="Arial" pitchFamily="34" charset="0"/>
              </a:rPr>
              <a:t>tablespace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READ  { ONLY | WRITE };</a:t>
            </a: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、设置默认表空间</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设置数据库的默认表空间</a:t>
            </a:r>
            <a:endParaRPr lang="en-US" altLang="zh-CN" sz="2000" dirty="0" smtClean="0"/>
          </a:p>
          <a:p>
            <a:pPr lvl="1"/>
            <a:r>
              <a:rPr lang="en-US" altLang="zh-CN" sz="1800" dirty="0" smtClean="0"/>
              <a:t>Oracle</a:t>
            </a:r>
            <a:r>
              <a:rPr lang="zh-CN" altLang="en-US" sz="1800" dirty="0" smtClean="0"/>
              <a:t>中允许修改</a:t>
            </a:r>
            <a:r>
              <a:rPr lang="en-US" altLang="zh-CN" sz="1800" dirty="0" smtClean="0"/>
              <a:t>DB</a:t>
            </a:r>
            <a:r>
              <a:rPr lang="zh-CN" altLang="en-US" sz="1800" dirty="0" smtClean="0"/>
              <a:t>的默认表空间</a:t>
            </a:r>
            <a:r>
              <a:rPr lang="en-US" altLang="zh-CN" sz="1800" dirty="0" smtClean="0"/>
              <a:t>(</a:t>
            </a:r>
            <a:r>
              <a:rPr lang="zh-CN" altLang="en-US" sz="1800" dirty="0" smtClean="0"/>
              <a:t>默认为</a:t>
            </a:r>
            <a:r>
              <a:rPr lang="en-US" altLang="zh-CN" sz="1800" dirty="0" smtClean="0"/>
              <a:t>USERS</a:t>
            </a:r>
            <a:r>
              <a:rPr lang="zh-CN" altLang="en-US" sz="1800" dirty="0" smtClean="0"/>
              <a:t>表空间</a:t>
            </a:r>
            <a:r>
              <a:rPr lang="en-US" altLang="zh-CN" sz="1800" dirty="0" smtClean="0"/>
              <a:t>)</a:t>
            </a:r>
          </a:p>
          <a:p>
            <a:pPr lvl="1"/>
            <a:r>
              <a:rPr lang="zh-CN" altLang="en-US" sz="1800" dirty="0" smtClean="0"/>
              <a:t>默认表空间一经修改，所有用户的默认表空间都会被重新指定</a:t>
            </a:r>
            <a:endParaRPr lang="en-US" altLang="zh-CN" sz="1800" dirty="0" smtClean="0"/>
          </a:p>
          <a:p>
            <a:pPr lvl="1"/>
            <a:endParaRPr lang="en-US" altLang="zh-CN" sz="1800" dirty="0" smtClean="0"/>
          </a:p>
          <a:p>
            <a:pPr lvl="1">
              <a:buNone/>
            </a:pPr>
            <a:endParaRPr lang="en-US" altLang="zh-CN" sz="1800" dirty="0" smtClean="0"/>
          </a:p>
          <a:p>
            <a:r>
              <a:rPr lang="zh-CN" altLang="en-US" sz="2000" dirty="0" smtClean="0"/>
              <a:t>设置用户默认表空间</a:t>
            </a:r>
            <a:endParaRPr lang="en-US" altLang="zh-CN" sz="2000" dirty="0" smtClean="0"/>
          </a:p>
          <a:p>
            <a:pPr lvl="1"/>
            <a:r>
              <a:rPr lang="zh-CN" altLang="en-US" sz="1800" dirty="0" smtClean="0"/>
              <a:t>创建用户时，可以为该用户指定默认的永久表空间和临时表空间</a:t>
            </a:r>
            <a:endParaRPr lang="zh-CN" altLang="en-US" sz="1800" dirty="0"/>
          </a:p>
        </p:txBody>
      </p:sp>
      <p:sp>
        <p:nvSpPr>
          <p:cNvPr id="4" name="Rectangle 3"/>
          <p:cNvSpPr txBox="1">
            <a:spLocks noChangeArrowheads="1"/>
          </p:cNvSpPr>
          <p:nvPr/>
        </p:nvSpPr>
        <p:spPr bwMode="auto">
          <a:xfrm>
            <a:off x="827584" y="2564904"/>
            <a:ext cx="7920880"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ALTER  DATABASE DEFAULT TABLESPACE  </a:t>
            </a:r>
            <a:r>
              <a:rPr lang="en-US" altLang="zh-CN" sz="1600" b="1" dirty="0" err="1" smtClean="0">
                <a:latin typeface="Arial" pitchFamily="34" charset="0"/>
                <a:cs typeface="Arial" pitchFamily="34" charset="0"/>
              </a:rPr>
              <a:t>new_tablespace</a:t>
            </a:r>
            <a:r>
              <a:rPr lang="en-US" altLang="zh-CN" sz="1600" b="1" dirty="0" smtClean="0">
                <a:latin typeface="Arial" pitchFamily="34" charset="0"/>
                <a:cs typeface="Arial" pitchFamily="34" charset="0"/>
              </a:rPr>
              <a:t>;</a:t>
            </a: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
        <p:nvSpPr>
          <p:cNvPr id="5" name="Rectangle 3"/>
          <p:cNvSpPr txBox="1">
            <a:spLocks noChangeArrowheads="1"/>
          </p:cNvSpPr>
          <p:nvPr/>
        </p:nvSpPr>
        <p:spPr bwMode="auto">
          <a:xfrm>
            <a:off x="827584" y="3068960"/>
            <a:ext cx="7920880"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ALTER  DATABASE DEFAULT TABLESPACE  </a:t>
            </a:r>
            <a:r>
              <a:rPr lang="en-US" altLang="zh-CN" sz="1600" b="1" dirty="0" err="1" smtClean="0">
                <a:latin typeface="Arial" pitchFamily="34" charset="0"/>
                <a:cs typeface="Arial" pitchFamily="34" charset="0"/>
              </a:rPr>
              <a:t>user_data</a:t>
            </a:r>
            <a:r>
              <a:rPr lang="en-US" altLang="zh-CN" sz="1600" b="1" dirty="0" smtClean="0">
                <a:latin typeface="Arial" pitchFamily="34" charset="0"/>
                <a:cs typeface="Arial" pitchFamily="34" charset="0"/>
              </a:rPr>
              <a:t>;</a:t>
            </a: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a:p>
            <a:pPr>
              <a:lnSpc>
                <a:spcPct val="90000"/>
              </a:lnSpc>
            </a:pPr>
            <a:endParaRPr lang="en-US" altLang="zh-CN" sz="1600" b="1" dirty="0" smtClean="0">
              <a:latin typeface="Arial" pitchFamily="34" charset="0"/>
              <a:cs typeface="Arial" pitchFamily="34" charset="0"/>
            </a:endParaRPr>
          </a:p>
        </p:txBody>
      </p:sp>
      <p:sp>
        <p:nvSpPr>
          <p:cNvPr id="6" name="Rectangle 3"/>
          <p:cNvSpPr txBox="1">
            <a:spLocks noChangeArrowheads="1"/>
          </p:cNvSpPr>
          <p:nvPr/>
        </p:nvSpPr>
        <p:spPr bwMode="auto">
          <a:xfrm>
            <a:off x="827584" y="4437112"/>
            <a:ext cx="7920880"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solidFill>
                  <a:srgbClr val="FF0000"/>
                </a:solidFill>
                <a:latin typeface="Arial" pitchFamily="34" charset="0"/>
                <a:cs typeface="Arial" pitchFamily="34" charset="0"/>
              </a:rPr>
              <a:t>CREATE USER </a:t>
            </a:r>
            <a:r>
              <a:rPr lang="en-US" altLang="zh-CN" sz="1600" b="1" dirty="0" err="1" smtClean="0">
                <a:latin typeface="Arial" pitchFamily="34" charset="0"/>
                <a:cs typeface="Arial" pitchFamily="34" charset="0"/>
              </a:rPr>
              <a:t>user_name</a:t>
            </a:r>
            <a:r>
              <a:rPr lang="en-US" altLang="zh-CN" sz="1600" b="1" dirty="0" smtClean="0">
                <a:solidFill>
                  <a:srgbClr val="FF0000"/>
                </a:solidFill>
                <a:latin typeface="Arial" pitchFamily="34" charset="0"/>
                <a:cs typeface="Arial" pitchFamily="34" charset="0"/>
              </a:rPr>
              <a:t> IDENTIFIED BY </a:t>
            </a:r>
            <a:r>
              <a:rPr lang="en-US" altLang="zh-CN" sz="1600" b="1" dirty="0" err="1" smtClean="0">
                <a:latin typeface="Arial" pitchFamily="34" charset="0"/>
                <a:cs typeface="Arial" pitchFamily="34" charset="0"/>
              </a:rPr>
              <a:t>user_password</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  </a:t>
            </a:r>
          </a:p>
          <a:p>
            <a:r>
              <a:rPr lang="en-US" altLang="zh-CN" sz="1600" b="1" dirty="0" smtClean="0">
                <a:solidFill>
                  <a:srgbClr val="FF0000"/>
                </a:solidFill>
                <a:latin typeface="Arial" pitchFamily="34" charset="0"/>
                <a:cs typeface="Arial" pitchFamily="34" charset="0"/>
              </a:rPr>
              <a:t>DEFAULT TABLESPACE </a:t>
            </a:r>
            <a:r>
              <a:rPr lang="en-US" altLang="zh-CN" sz="1600" b="1" dirty="0" err="1" smtClean="0">
                <a:latin typeface="Arial" pitchFamily="34" charset="0"/>
                <a:cs typeface="Arial" pitchFamily="34" charset="0"/>
              </a:rPr>
              <a:t>default_tablespace_name</a:t>
            </a:r>
            <a:r>
              <a:rPr lang="en-US" altLang="zh-CN" sz="1600" b="1" dirty="0" smtClean="0">
                <a:solidFill>
                  <a:srgbClr val="FF0000"/>
                </a:solidFill>
                <a:latin typeface="Arial" pitchFamily="34" charset="0"/>
                <a:cs typeface="Arial" pitchFamily="34" charset="0"/>
              </a:rPr>
              <a:t>   </a:t>
            </a:r>
          </a:p>
          <a:p>
            <a:r>
              <a:rPr lang="en-US" altLang="zh-CN" sz="1600" b="1" dirty="0" smtClean="0">
                <a:solidFill>
                  <a:srgbClr val="FF0000"/>
                </a:solidFill>
                <a:latin typeface="Arial" pitchFamily="34" charset="0"/>
                <a:cs typeface="Arial" pitchFamily="34" charset="0"/>
              </a:rPr>
              <a:t>TEMPORARY TABLESPACE </a:t>
            </a:r>
            <a:r>
              <a:rPr lang="en-US" altLang="zh-CN" sz="1600" b="1" dirty="0" err="1" smtClean="0">
                <a:latin typeface="Arial" pitchFamily="34" charset="0"/>
                <a:cs typeface="Arial" pitchFamily="34" charset="0"/>
              </a:rPr>
              <a:t>temp_tablespace_name</a:t>
            </a:r>
            <a:r>
              <a:rPr lang="en-US" altLang="zh-CN" sz="1600" b="1" dirty="0" smtClean="0">
                <a:solidFill>
                  <a:srgbClr val="FF0000"/>
                </a:solidFill>
                <a:latin typeface="Arial" pitchFamily="34" charset="0"/>
                <a:cs typeface="Arial" pitchFamily="34" charset="0"/>
              </a:rPr>
              <a:t>; </a:t>
            </a:r>
          </a:p>
          <a:p>
            <a:pPr>
              <a:lnSpc>
                <a:spcPct val="90000"/>
              </a:lnSpc>
            </a:pPr>
            <a:endParaRPr lang="en-US" altLang="zh-CN" sz="1600" b="1" dirty="0" smtClean="0">
              <a:solidFill>
                <a:srgbClr val="FF0000"/>
              </a:solidFill>
              <a:latin typeface="Arial" pitchFamily="34" charset="0"/>
              <a:cs typeface="Arial" pitchFamily="34" charset="0"/>
            </a:endParaRPr>
          </a:p>
          <a:p>
            <a:pPr>
              <a:lnSpc>
                <a:spcPct val="90000"/>
              </a:lnSpc>
            </a:pPr>
            <a:endParaRPr lang="en-US" altLang="zh-CN" sz="1600" b="1" dirty="0" smtClean="0">
              <a:solidFill>
                <a:srgbClr val="FF0000"/>
              </a:solidFill>
              <a:latin typeface="Arial" pitchFamily="34" charset="0"/>
              <a:cs typeface="Arial" pitchFamily="34" charset="0"/>
            </a:endParaRPr>
          </a:p>
          <a:p>
            <a:pPr>
              <a:lnSpc>
                <a:spcPct val="90000"/>
              </a:lnSpc>
            </a:pPr>
            <a:endParaRPr lang="en-US" altLang="zh-CN" sz="1600" b="1" dirty="0" smtClean="0">
              <a:solidFill>
                <a:srgbClr val="FF0000"/>
              </a:solidFill>
              <a:latin typeface="Arial" pitchFamily="34" charset="0"/>
              <a:cs typeface="Arial" pitchFamily="34" charset="0"/>
            </a:endParaRPr>
          </a:p>
          <a:p>
            <a:pPr>
              <a:lnSpc>
                <a:spcPct val="90000"/>
              </a:lnSpc>
            </a:pPr>
            <a:endParaRPr lang="en-US" altLang="zh-CN" sz="1600" b="1" dirty="0" smtClean="0">
              <a:solidFill>
                <a:srgbClr val="FF0000"/>
              </a:solidFill>
              <a:latin typeface="Arial" pitchFamily="34" charset="0"/>
              <a:cs typeface="Arial" pitchFamily="34" charset="0"/>
            </a:endParaRPr>
          </a:p>
        </p:txBody>
      </p:sp>
      <p:sp>
        <p:nvSpPr>
          <p:cNvPr id="7" name="Rectangle 3"/>
          <p:cNvSpPr txBox="1">
            <a:spLocks noChangeArrowheads="1"/>
          </p:cNvSpPr>
          <p:nvPr/>
        </p:nvSpPr>
        <p:spPr bwMode="auto">
          <a:xfrm>
            <a:off x="827584" y="5445224"/>
            <a:ext cx="7920880"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solidFill>
                  <a:srgbClr val="FF0000"/>
                </a:solidFill>
                <a:latin typeface="Arial" pitchFamily="34" charset="0"/>
                <a:cs typeface="Arial" pitchFamily="34" charset="0"/>
              </a:rPr>
              <a:t>CREATE USER </a:t>
            </a:r>
            <a:r>
              <a:rPr lang="en-US" altLang="zh-CN" sz="1600" b="1" dirty="0" smtClean="0">
                <a:latin typeface="Arial" pitchFamily="34" charset="0"/>
                <a:cs typeface="Arial" pitchFamily="34" charset="0"/>
              </a:rPr>
              <a:t>sandy</a:t>
            </a:r>
            <a:r>
              <a:rPr lang="en-US" altLang="zh-CN" sz="1600" b="1" dirty="0" smtClean="0">
                <a:solidFill>
                  <a:srgbClr val="FF0000"/>
                </a:solidFill>
                <a:latin typeface="Arial" pitchFamily="34" charset="0"/>
                <a:cs typeface="Arial" pitchFamily="34" charset="0"/>
              </a:rPr>
              <a:t> IDENTIFIED BY </a:t>
            </a:r>
            <a:r>
              <a:rPr lang="en-US" altLang="zh-CN" sz="1600" b="1" dirty="0" smtClean="0">
                <a:latin typeface="Arial" pitchFamily="34" charset="0"/>
                <a:cs typeface="Arial" pitchFamily="34" charset="0"/>
              </a:rPr>
              <a:t>sandy </a:t>
            </a:r>
            <a:r>
              <a:rPr lang="en-US" altLang="zh-CN" sz="1600" b="1" dirty="0" smtClean="0">
                <a:solidFill>
                  <a:srgbClr val="FF0000"/>
                </a:solidFill>
                <a:latin typeface="Arial" pitchFamily="34" charset="0"/>
                <a:cs typeface="Arial" pitchFamily="34" charset="0"/>
              </a:rPr>
              <a:t>  </a:t>
            </a:r>
          </a:p>
          <a:p>
            <a:r>
              <a:rPr lang="en-US" altLang="zh-CN" sz="1600" b="1" dirty="0" smtClean="0">
                <a:solidFill>
                  <a:srgbClr val="FF0000"/>
                </a:solidFill>
                <a:latin typeface="Arial" pitchFamily="34" charset="0"/>
                <a:cs typeface="Arial" pitchFamily="34" charset="0"/>
              </a:rPr>
              <a:t>DEFAULT TABLESPACE </a:t>
            </a:r>
            <a:r>
              <a:rPr lang="en-US" altLang="zh-CN" sz="1600" b="1" dirty="0" err="1" smtClean="0">
                <a:latin typeface="Arial" pitchFamily="34" charset="0"/>
                <a:cs typeface="Arial" pitchFamily="34" charset="0"/>
              </a:rPr>
              <a:t>user_data</a:t>
            </a:r>
            <a:r>
              <a:rPr lang="en-US" altLang="zh-CN" sz="1600" b="1" dirty="0" smtClean="0">
                <a:solidFill>
                  <a:srgbClr val="FF0000"/>
                </a:solidFill>
                <a:latin typeface="Arial" pitchFamily="34" charset="0"/>
                <a:cs typeface="Arial" pitchFamily="34" charset="0"/>
              </a:rPr>
              <a:t>   </a:t>
            </a:r>
          </a:p>
          <a:p>
            <a:r>
              <a:rPr lang="en-US" altLang="zh-CN" sz="1600" b="1" dirty="0" smtClean="0">
                <a:solidFill>
                  <a:srgbClr val="FF0000"/>
                </a:solidFill>
                <a:latin typeface="Arial" pitchFamily="34" charset="0"/>
                <a:cs typeface="Arial" pitchFamily="34" charset="0"/>
              </a:rPr>
              <a:t>TEMPORARY TABLESPACE </a:t>
            </a:r>
            <a:r>
              <a:rPr lang="en-US" altLang="zh-CN" sz="1600" b="1" dirty="0" err="1" smtClean="0">
                <a:latin typeface="Arial" pitchFamily="34" charset="0"/>
                <a:cs typeface="Arial" pitchFamily="34" charset="0"/>
              </a:rPr>
              <a:t>user_temp</a:t>
            </a:r>
            <a:r>
              <a:rPr lang="en-US" altLang="zh-CN" sz="1600" b="1" dirty="0" smtClean="0">
                <a:solidFill>
                  <a:srgbClr val="FF0000"/>
                </a:solidFill>
                <a:latin typeface="Arial" pitchFamily="34" charset="0"/>
                <a:cs typeface="Arial" pitchFamily="34" charset="0"/>
              </a:rPr>
              <a:t>; </a:t>
            </a:r>
          </a:p>
          <a:p>
            <a:pPr>
              <a:lnSpc>
                <a:spcPct val="90000"/>
              </a:lnSpc>
            </a:pPr>
            <a:endParaRPr lang="en-US" altLang="zh-CN" sz="1600" b="1" dirty="0" smtClean="0">
              <a:solidFill>
                <a:srgbClr val="FF0000"/>
              </a:solidFill>
              <a:latin typeface="Arial" pitchFamily="34" charset="0"/>
              <a:cs typeface="Arial" pitchFamily="34" charset="0"/>
            </a:endParaRPr>
          </a:p>
          <a:p>
            <a:pPr>
              <a:lnSpc>
                <a:spcPct val="90000"/>
              </a:lnSpc>
            </a:pPr>
            <a:endParaRPr lang="en-US" altLang="zh-CN" sz="1600" b="1" dirty="0" smtClean="0">
              <a:solidFill>
                <a:srgbClr val="FF0000"/>
              </a:solidFill>
              <a:latin typeface="Arial" pitchFamily="34" charset="0"/>
              <a:cs typeface="Arial" pitchFamily="34" charset="0"/>
            </a:endParaRPr>
          </a:p>
          <a:p>
            <a:pPr>
              <a:lnSpc>
                <a:spcPct val="90000"/>
              </a:lnSpc>
            </a:pPr>
            <a:endParaRPr lang="en-US" altLang="zh-CN" sz="1600" b="1" dirty="0" smtClean="0">
              <a:solidFill>
                <a:srgbClr val="FF0000"/>
              </a:solidFill>
              <a:latin typeface="Arial" pitchFamily="34" charset="0"/>
              <a:cs typeface="Arial" pitchFamily="34" charset="0"/>
            </a:endParaRPr>
          </a:p>
          <a:p>
            <a:pPr>
              <a:lnSpc>
                <a:spcPct val="90000"/>
              </a:lnSpc>
            </a:pPr>
            <a:endParaRPr lang="en-US" altLang="zh-CN" sz="1600" b="1" dirty="0" smtClean="0">
              <a:solidFill>
                <a:srgbClr val="FF0000"/>
              </a:solidFill>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、设置默认表空间</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2000" dirty="0" smtClean="0">
                <a:solidFill>
                  <a:srgbClr val="FF0000"/>
                </a:solidFill>
              </a:rPr>
              <a:t>注意事项： </a:t>
            </a:r>
            <a:endParaRPr lang="en-US" altLang="zh-CN" sz="2000" dirty="0" smtClean="0">
              <a:solidFill>
                <a:srgbClr val="FF0000"/>
              </a:solidFill>
            </a:endParaRPr>
          </a:p>
          <a:p>
            <a:pPr lvl="1"/>
            <a:r>
              <a:rPr lang="zh-CN" altLang="en-US" sz="1800" dirty="0" smtClean="0"/>
              <a:t>如果我们在创建用户时指定了默认表空间，那么在修改用户默认表空间后，之前所有用户的默认表空间也会发生改变</a:t>
            </a:r>
            <a:endParaRPr lang="en-US" altLang="zh-CN" sz="1800" dirty="0" smtClean="0"/>
          </a:p>
          <a:p>
            <a:pPr lvl="1"/>
            <a:r>
              <a:rPr lang="zh-CN" altLang="en-US" sz="1800" dirty="0" smtClean="0"/>
              <a:t>如果我们在创建用户时没有指定用户表空间，那么默认也会使用</a:t>
            </a:r>
            <a:r>
              <a:rPr lang="en-US" altLang="zh-CN" sz="1800" dirty="0" smtClean="0"/>
              <a:t>DB</a:t>
            </a:r>
            <a:r>
              <a:rPr lang="zh-CN" altLang="en-US" sz="1800" dirty="0" smtClean="0"/>
              <a:t>的默认表空间，这时候如果我们修改了</a:t>
            </a:r>
            <a:r>
              <a:rPr lang="en-US" altLang="zh-CN" sz="1800" dirty="0" smtClean="0"/>
              <a:t>DB</a:t>
            </a:r>
            <a:r>
              <a:rPr lang="zh-CN" altLang="en-US" sz="1800" dirty="0" smtClean="0"/>
              <a:t>的默认表空间，用户的表空间也会发生改变</a:t>
            </a:r>
            <a:endParaRPr lang="en-US" altLang="zh-CN" sz="1800" dirty="0" smtClean="0"/>
          </a:p>
          <a:p>
            <a:pPr lvl="1"/>
            <a:r>
              <a:rPr lang="zh-CN" altLang="en-US" sz="1800" dirty="0" smtClean="0"/>
              <a:t>如果我们在创建用户时指定用户的表空间是其他的表空间，那么我们修改</a:t>
            </a:r>
            <a:r>
              <a:rPr lang="en-US" altLang="zh-CN" sz="1800" dirty="0" smtClean="0"/>
              <a:t>DB</a:t>
            </a:r>
            <a:r>
              <a:rPr lang="zh-CN" altLang="en-US" sz="1800" dirty="0" smtClean="0"/>
              <a:t>的默认表空间不会影响用户的表空间</a:t>
            </a:r>
            <a:endParaRPr lang="en-US" altLang="zh-CN" sz="1800" dirty="0" smtClean="0"/>
          </a:p>
          <a:p>
            <a:pPr lvl="1"/>
            <a:r>
              <a:rPr lang="en-US" altLang="zh-CN" sz="1800" dirty="0" smtClean="0"/>
              <a:t>DB</a:t>
            </a:r>
            <a:r>
              <a:rPr lang="zh-CN" altLang="en-US" sz="1800" dirty="0" smtClean="0"/>
              <a:t>的默认表空间不能删除，除非将默认表空间指向其他表空间之后才可以删除</a:t>
            </a:r>
            <a:endParaRPr lang="en-US" altLang="zh-CN" sz="1800" dirty="0" smtClean="0"/>
          </a:p>
          <a:p>
            <a:pPr lvl="1"/>
            <a:r>
              <a:rPr lang="zh-CN" altLang="en-US" sz="1800" dirty="0" smtClean="0"/>
              <a:t>如果用户的默认表空间指向其他的表空间，当这个表空间被</a:t>
            </a:r>
            <a:r>
              <a:rPr lang="en-US" altLang="zh-CN" sz="1800" dirty="0" smtClean="0"/>
              <a:t>drop </a:t>
            </a:r>
            <a:r>
              <a:rPr lang="zh-CN" altLang="en-US" sz="1800" dirty="0" smtClean="0"/>
              <a:t>之后，用户的默认表空间会自动指向</a:t>
            </a:r>
            <a:r>
              <a:rPr lang="en-US" altLang="zh-CN" sz="1800" dirty="0" smtClean="0"/>
              <a:t>DB</a:t>
            </a:r>
            <a:r>
              <a:rPr lang="zh-CN" altLang="en-US" sz="1800" dirty="0" smtClean="0"/>
              <a:t>的默认表空间</a:t>
            </a:r>
            <a:endParaRPr lang="zh-CN" altLang="en-US" sz="1800" dirty="0"/>
          </a:p>
        </p:txBody>
      </p:sp>
    </p:spTree>
    <p:custDataLst>
      <p:tags r:id="rId1"/>
    </p:custData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02</a:t>
            </a:r>
            <a:r>
              <a:rPr lang="zh-CN" altLang="en-US" b="0" dirty="0" smtClean="0"/>
              <a:t>节</a:t>
            </a:r>
            <a:r>
              <a:rPr lang="en-US" altLang="zh-CN" b="0" dirty="0" smtClean="0"/>
              <a:t> Table</a:t>
            </a:r>
            <a:r>
              <a:rPr lang="zh-CN" altLang="en-US" b="0" dirty="0" smtClean="0"/>
              <a:t>表</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560195"/>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6">
                  <a:txBody>
                    <a:bodyPr/>
                    <a:lstStyle/>
                    <a:p>
                      <a:pPr algn="r" fontAlgn="ctr"/>
                      <a:r>
                        <a:rPr lang="en-US" altLang="zh-CN" sz="1400" b="0" i="0" u="none" strike="noStrike" dirty="0" smtClean="0">
                          <a:solidFill>
                            <a:srgbClr val="000000"/>
                          </a:solidFill>
                          <a:latin typeface="宋体"/>
                        </a:rPr>
                        <a:t>2</a:t>
                      </a:r>
                      <a:endParaRPr lang="en-US" altLang="zh-CN"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altLang="zh-CN" sz="1400" b="0" i="0" u="none" strike="noStrike" dirty="0" smtClean="0">
                          <a:solidFill>
                            <a:srgbClr val="000000"/>
                          </a:solidFill>
                          <a:latin typeface="宋体"/>
                        </a:rPr>
                        <a:t>ODP-C06-02 Table</a:t>
                      </a:r>
                      <a:r>
                        <a:rPr lang="zh-CN" altLang="en-US" sz="1400" b="0" i="0" u="none" strike="noStrike" dirty="0" smtClean="0">
                          <a:solidFill>
                            <a:srgbClr val="000000"/>
                          </a:solidFill>
                          <a:latin typeface="宋体"/>
                        </a:rPr>
                        <a:t>表</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kern="1200" dirty="0" smtClean="0">
                          <a:solidFill>
                            <a:srgbClr val="000000"/>
                          </a:solidFill>
                          <a:latin typeface="宋体"/>
                          <a:ea typeface="+mn-ea"/>
                          <a:cs typeface="+mn-cs"/>
                        </a:rPr>
                        <a:t>1</a:t>
                      </a:r>
                      <a:r>
                        <a:rPr lang="zh-CN" altLang="en-US" sz="1400" b="0" i="0" u="none" strike="noStrike" kern="1200" dirty="0" smtClean="0">
                          <a:solidFill>
                            <a:srgbClr val="000000"/>
                          </a:solidFill>
                          <a:latin typeface="宋体"/>
                          <a:ea typeface="+mn-ea"/>
                          <a:cs typeface="+mn-cs"/>
                        </a:rPr>
                        <a:t>、数据表概述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2</a:t>
                      </a:r>
                      <a:r>
                        <a:rPr lang="zh-CN" altLang="en-US" sz="1400" b="0" i="0" u="none" strike="noStrike" kern="1200" dirty="0" smtClean="0">
                          <a:solidFill>
                            <a:srgbClr val="000000"/>
                          </a:solidFill>
                          <a:latin typeface="宋体"/>
                          <a:ea typeface="+mn-ea"/>
                          <a:cs typeface="+mn-cs"/>
                        </a:rPr>
                        <a:t>、创建表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3</a:t>
                      </a:r>
                      <a:r>
                        <a:rPr lang="zh-CN" altLang="en-US" sz="1400" b="0" i="0" u="none" strike="noStrike" kern="1200" dirty="0" smtClean="0">
                          <a:solidFill>
                            <a:srgbClr val="000000"/>
                          </a:solidFill>
                          <a:latin typeface="宋体"/>
                          <a:ea typeface="+mn-ea"/>
                          <a:cs typeface="+mn-cs"/>
                        </a:rPr>
                        <a:t>、数据类型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4</a:t>
                      </a:r>
                      <a:r>
                        <a:rPr lang="zh-CN" altLang="en-US" sz="1400" b="0" i="0" u="none" strike="noStrike" kern="1200" dirty="0" smtClean="0">
                          <a:solidFill>
                            <a:srgbClr val="000000"/>
                          </a:solidFill>
                          <a:latin typeface="宋体"/>
                          <a:ea typeface="+mn-ea"/>
                          <a:cs typeface="+mn-cs"/>
                        </a:rPr>
                        <a:t>、数据完整性和约束性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5</a:t>
                      </a:r>
                      <a:r>
                        <a:rPr lang="zh-CN" altLang="en-US" sz="1400" b="0" i="0" u="none" strike="noStrike" kern="1200" dirty="0" smtClean="0">
                          <a:solidFill>
                            <a:srgbClr val="000000"/>
                          </a:solidFill>
                          <a:latin typeface="宋体"/>
                          <a:ea typeface="+mn-ea"/>
                          <a:cs typeface="+mn-cs"/>
                        </a:rPr>
                        <a:t>、修改表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6</a:t>
                      </a:r>
                      <a:r>
                        <a:rPr lang="zh-CN" altLang="en-US" sz="1400" b="0" i="0" u="none" strike="noStrike" kern="1200" dirty="0" smtClean="0">
                          <a:solidFill>
                            <a:srgbClr val="000000"/>
                          </a:solidFill>
                          <a:latin typeface="宋体"/>
                          <a:ea typeface="+mn-ea"/>
                          <a:cs typeface="+mn-cs"/>
                        </a:rPr>
                        <a:t>、删除表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t>本章内容</a:t>
            </a:r>
          </a:p>
        </p:txBody>
      </p:sp>
      <p:sp>
        <p:nvSpPr>
          <p:cNvPr id="5123" name="Rectangle 3"/>
          <p:cNvSpPr>
            <a:spLocks noGrp="1" noChangeArrowheads="1"/>
          </p:cNvSpPr>
          <p:nvPr>
            <p:ph idx="1"/>
          </p:nvPr>
        </p:nvSpPr>
        <p:spPr>
          <a:xfrm>
            <a:off x="683568" y="1340768"/>
            <a:ext cx="7920880" cy="4104456"/>
          </a:xfrm>
        </p:spPr>
        <p:txBody>
          <a:bodyPr>
            <a:normAutofit/>
          </a:bodyPr>
          <a:lstStyle/>
          <a:p>
            <a:pPr>
              <a:buFont typeface="Wingdings" pitchFamily="2" charset="2"/>
              <a:buBlip>
                <a:blip r:embed="rId3"/>
              </a:buBlip>
            </a:pPr>
            <a:r>
              <a:rPr lang="en-US" altLang="zh-CN" b="0" dirty="0" smtClean="0"/>
              <a:t>ODP-C06-01 </a:t>
            </a:r>
            <a:r>
              <a:rPr lang="zh-CN" altLang="en-US" b="0" dirty="0" smtClean="0"/>
              <a:t>表空间</a:t>
            </a:r>
            <a:endParaRPr lang="en-US" altLang="zh-CN" b="0" dirty="0" smtClean="0"/>
          </a:p>
          <a:p>
            <a:pPr>
              <a:buFont typeface="Wingdings" pitchFamily="2" charset="2"/>
              <a:buBlip>
                <a:blip r:embed="rId3"/>
              </a:buBlip>
            </a:pPr>
            <a:r>
              <a:rPr lang="en-US" altLang="zh-CN" b="0" dirty="0" smtClean="0"/>
              <a:t>ODP-C06-02 Table</a:t>
            </a:r>
            <a:r>
              <a:rPr lang="zh-CN" altLang="en-US" b="0" dirty="0" smtClean="0"/>
              <a:t>表</a:t>
            </a:r>
            <a:r>
              <a:rPr lang="zh-CN" altLang="en-US" dirty="0" smtClean="0"/>
              <a:t> </a:t>
            </a:r>
            <a:endParaRPr lang="en-US" altLang="zh-CN" dirty="0" smtClean="0"/>
          </a:p>
          <a:p>
            <a:pPr>
              <a:buFont typeface="Wingdings" pitchFamily="2" charset="2"/>
              <a:buBlip>
                <a:blip r:embed="rId3"/>
              </a:buBlip>
            </a:pPr>
            <a:r>
              <a:rPr lang="en-US" altLang="zh-CN" b="0" dirty="0" smtClean="0"/>
              <a:t>ODP-C06-03 Sequence</a:t>
            </a:r>
            <a:r>
              <a:rPr lang="zh-CN" altLang="en-US" b="0" dirty="0" smtClean="0"/>
              <a:t>序列</a:t>
            </a:r>
            <a:r>
              <a:rPr lang="zh-CN" altLang="en-US" dirty="0" smtClean="0"/>
              <a:t> </a:t>
            </a:r>
            <a:endParaRPr lang="en-US" altLang="zh-CN" dirty="0" smtClean="0"/>
          </a:p>
          <a:p>
            <a:pPr>
              <a:buFont typeface="Wingdings" pitchFamily="2" charset="2"/>
              <a:buBlip>
                <a:blip r:embed="rId3"/>
              </a:buBlip>
            </a:pPr>
            <a:r>
              <a:rPr lang="en-US" altLang="zh-CN" b="0" dirty="0" smtClean="0"/>
              <a:t>ODP-C06-04 View</a:t>
            </a:r>
            <a:r>
              <a:rPr lang="zh-CN" altLang="en-US" b="0" dirty="0" smtClean="0"/>
              <a:t>视图</a:t>
            </a:r>
            <a:r>
              <a:rPr lang="zh-CN" altLang="en-US" dirty="0" smtClean="0"/>
              <a:t> </a:t>
            </a:r>
            <a:endParaRPr lang="en-US" altLang="zh-CN" dirty="0" smtClean="0"/>
          </a:p>
          <a:p>
            <a:pPr>
              <a:buFont typeface="Wingdings" pitchFamily="2" charset="2"/>
              <a:buBlip>
                <a:blip r:embed="rId3"/>
              </a:buBlip>
            </a:pPr>
            <a:r>
              <a:rPr lang="en-US" altLang="zh-CN" b="0" dirty="0" smtClean="0"/>
              <a:t>ODP-C06-05 Index</a:t>
            </a:r>
            <a:r>
              <a:rPr lang="zh-CN" altLang="en-US" b="0" dirty="0" smtClean="0"/>
              <a:t>索引</a:t>
            </a:r>
            <a:r>
              <a:rPr lang="zh-CN" altLang="en-US" dirty="0" smtClean="0"/>
              <a:t> </a:t>
            </a:r>
            <a:endParaRPr lang="en-US" altLang="zh-CN"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、数据表概述</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000" dirty="0" smtClean="0"/>
              <a:t>数据库对象</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a:p>
            <a:endParaRPr lang="en-US" altLang="zh-CN" sz="2000" dirty="0" smtClean="0"/>
          </a:p>
          <a:p>
            <a:endParaRPr lang="en-US" altLang="zh-CN" sz="2000" dirty="0" smtClean="0"/>
          </a:p>
          <a:p>
            <a:r>
              <a:rPr lang="zh-CN" altLang="en-US" sz="2000" dirty="0" smtClean="0"/>
              <a:t>表（</a:t>
            </a:r>
            <a:r>
              <a:rPr lang="en-US" altLang="zh-CN" sz="2000" dirty="0" smtClean="0"/>
              <a:t>Table</a:t>
            </a:r>
            <a:r>
              <a:rPr lang="zh-CN" altLang="en-US" sz="2000" dirty="0" smtClean="0"/>
              <a:t>）</a:t>
            </a:r>
            <a:endParaRPr lang="en-US" altLang="zh-CN" sz="2000" dirty="0" smtClean="0"/>
          </a:p>
          <a:p>
            <a:pPr lvl="1"/>
            <a:r>
              <a:rPr lang="en-US" altLang="zh-CN" sz="1800" dirty="0" smtClean="0"/>
              <a:t>Table</a:t>
            </a:r>
            <a:r>
              <a:rPr lang="zh-CN" altLang="en-US" sz="1800" dirty="0" smtClean="0"/>
              <a:t>表是</a:t>
            </a:r>
            <a:r>
              <a:rPr lang="en-US" altLang="zh-CN" sz="1800" dirty="0" smtClean="0"/>
              <a:t>Oracle</a:t>
            </a:r>
            <a:r>
              <a:rPr lang="zh-CN" altLang="en-US" sz="1800" dirty="0" smtClean="0"/>
              <a:t>存储数据的基本单元，也是数据库对象中最重要最基本的组成部分，是其他例如视图、索引等数据库对象的基础</a:t>
            </a:r>
            <a:endParaRPr lang="en-US" altLang="zh-CN" sz="1800" dirty="0" smtClean="0"/>
          </a:p>
          <a:p>
            <a:pPr lvl="1"/>
            <a:r>
              <a:rPr lang="zh-CN" altLang="en-US" sz="1800" dirty="0" smtClean="0"/>
              <a:t>我们使用关系型数据库管理数据时，可以通过创建一个或多个表实现数据的存储、约束等功能</a:t>
            </a:r>
            <a:endParaRPr lang="en-US" altLang="zh-CN" sz="1800" dirty="0" smtClean="0"/>
          </a:p>
          <a:p>
            <a:pPr lvl="1">
              <a:buNone/>
            </a:pPr>
            <a:endParaRPr lang="zh-CN" altLang="en-US" sz="1800" dirty="0"/>
          </a:p>
        </p:txBody>
      </p:sp>
      <p:graphicFrame>
        <p:nvGraphicFramePr>
          <p:cNvPr id="5" name="表格 4"/>
          <p:cNvGraphicFramePr>
            <a:graphicFrameLocks noGrp="1"/>
          </p:cNvGraphicFramePr>
          <p:nvPr>
            <p:extLst>
              <p:ext uri="{D42A27DB-BD31-4B8C-83A1-F6EECF244321}">
                <p14:modId xmlns:p14="http://schemas.microsoft.com/office/powerpoint/2010/main" val="2905449299"/>
              </p:ext>
            </p:extLst>
          </p:nvPr>
        </p:nvGraphicFramePr>
        <p:xfrm>
          <a:off x="1036066" y="1666488"/>
          <a:ext cx="7424366" cy="2295168"/>
        </p:xfrm>
        <a:graphic>
          <a:graphicData uri="http://schemas.openxmlformats.org/drawingml/2006/table">
            <a:tbl>
              <a:tblPr/>
              <a:tblGrid>
                <a:gridCol w="1879750"/>
                <a:gridCol w="5544616"/>
              </a:tblGrid>
              <a:tr h="466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数据库对象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说     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基本的存储单元；由行和列组成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r>
              <a:tr h="29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在逻辑上代表来自一个或多个表的数据的子集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3331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序列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生成主键值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r>
              <a:tr h="29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索引</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提高某些查询的性能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29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同义词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对象的代替名称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、数据表概述</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表结构</a:t>
            </a:r>
            <a:endParaRPr lang="en-US" altLang="zh-CN" sz="2000" dirty="0" smtClean="0"/>
          </a:p>
          <a:p>
            <a:pPr lvl="1"/>
            <a:r>
              <a:rPr lang="zh-CN" altLang="en-US" sz="1800" dirty="0" smtClean="0"/>
              <a:t>数据库表又称为</a:t>
            </a:r>
            <a:r>
              <a:rPr lang="zh-CN" altLang="en-US" sz="1800" b="1" dirty="0" smtClean="0">
                <a:solidFill>
                  <a:srgbClr val="FF0000"/>
                </a:solidFill>
              </a:rPr>
              <a:t>二维数据集合</a:t>
            </a:r>
            <a:r>
              <a:rPr lang="zh-CN" altLang="en-US" sz="1800" dirty="0" smtClean="0"/>
              <a:t>，每个表的结构都由行和列进行定义：</a:t>
            </a:r>
            <a:endParaRPr lang="en-US" altLang="zh-CN" sz="1800" dirty="0" smtClean="0"/>
          </a:p>
          <a:p>
            <a:pPr lvl="2"/>
            <a:r>
              <a:rPr lang="zh-CN" altLang="en-US" sz="1600" b="1" dirty="0" smtClean="0">
                <a:solidFill>
                  <a:srgbClr val="FF0000"/>
                </a:solidFill>
              </a:rPr>
              <a:t>列（</a:t>
            </a:r>
            <a:r>
              <a:rPr lang="en-US" altLang="zh-CN" sz="1600" b="1" dirty="0" smtClean="0">
                <a:solidFill>
                  <a:srgbClr val="FF0000"/>
                </a:solidFill>
              </a:rPr>
              <a:t>Column</a:t>
            </a:r>
            <a:r>
              <a:rPr lang="zh-CN" altLang="en-US" sz="1600" b="1" dirty="0" smtClean="0">
                <a:solidFill>
                  <a:srgbClr val="FF0000"/>
                </a:solidFill>
              </a:rPr>
              <a:t>）</a:t>
            </a:r>
            <a:r>
              <a:rPr lang="zh-CN" altLang="en-US" sz="1600" dirty="0" smtClean="0"/>
              <a:t>：又称为字段，包含类型和约束信息</a:t>
            </a:r>
            <a:endParaRPr lang="en-US" altLang="zh-CN" sz="1600" dirty="0" smtClean="0"/>
          </a:p>
          <a:p>
            <a:pPr lvl="2"/>
            <a:r>
              <a:rPr lang="zh-CN" altLang="en-US" sz="1600" b="1" dirty="0" smtClean="0">
                <a:solidFill>
                  <a:srgbClr val="FF0000"/>
                </a:solidFill>
              </a:rPr>
              <a:t>行（</a:t>
            </a:r>
            <a:r>
              <a:rPr lang="en-US" altLang="zh-CN" sz="1600" b="1" dirty="0" smtClean="0">
                <a:solidFill>
                  <a:srgbClr val="FF0000"/>
                </a:solidFill>
              </a:rPr>
              <a:t>row</a:t>
            </a:r>
            <a:r>
              <a:rPr lang="zh-CN" altLang="en-US" sz="1600" b="1" dirty="0" smtClean="0">
                <a:solidFill>
                  <a:srgbClr val="FF0000"/>
                </a:solidFill>
              </a:rPr>
              <a:t>）</a:t>
            </a:r>
            <a:r>
              <a:rPr lang="zh-CN" altLang="en-US" sz="1600" dirty="0" smtClean="0"/>
              <a:t>：又称为记录，每条记录描述一个实例</a:t>
            </a:r>
            <a:endParaRPr lang="zh-CN" altLang="en-US" sz="1600" dirty="0"/>
          </a:p>
        </p:txBody>
      </p:sp>
      <p:grpSp>
        <p:nvGrpSpPr>
          <p:cNvPr id="4" name="Group 23"/>
          <p:cNvGrpSpPr>
            <a:grpSpLocks/>
          </p:cNvGrpSpPr>
          <p:nvPr/>
        </p:nvGrpSpPr>
        <p:grpSpPr bwMode="auto">
          <a:xfrm>
            <a:off x="611560" y="2636912"/>
            <a:ext cx="7642225" cy="3390899"/>
            <a:chOff x="-74" y="740"/>
            <a:chExt cx="4814" cy="2136"/>
          </a:xfrm>
        </p:grpSpPr>
        <p:grpSp>
          <p:nvGrpSpPr>
            <p:cNvPr id="5" name="Group 21"/>
            <p:cNvGrpSpPr>
              <a:grpSpLocks/>
            </p:cNvGrpSpPr>
            <p:nvPr/>
          </p:nvGrpSpPr>
          <p:grpSpPr bwMode="auto">
            <a:xfrm>
              <a:off x="-74" y="740"/>
              <a:ext cx="4814" cy="2136"/>
              <a:chOff x="466" y="1213"/>
              <a:chExt cx="4814" cy="2136"/>
            </a:xfrm>
          </p:grpSpPr>
          <p:sp>
            <p:nvSpPr>
              <p:cNvPr id="11" name="Rectangle 4"/>
              <p:cNvSpPr>
                <a:spLocks noChangeArrowheads="1"/>
              </p:cNvSpPr>
              <p:nvPr/>
            </p:nvSpPr>
            <p:spPr bwMode="auto">
              <a:xfrm>
                <a:off x="1878" y="1508"/>
                <a:ext cx="3351" cy="1328"/>
              </a:xfrm>
              <a:prstGeom prst="rect">
                <a:avLst/>
              </a:prstGeom>
              <a:gradFill rotWithShape="0">
                <a:gsLst>
                  <a:gs pos="0">
                    <a:srgbClr val="829ACB"/>
                  </a:gs>
                  <a:gs pos="50000">
                    <a:srgbClr val="A2C1FE"/>
                  </a:gs>
                  <a:gs pos="100000">
                    <a:srgbClr val="829ACB"/>
                  </a:gs>
                </a:gsLst>
                <a:lin ang="0" scaled="1"/>
              </a:gradFill>
              <a:ln w="12700">
                <a:solidFill>
                  <a:srgbClr val="000000"/>
                </a:solidFill>
                <a:miter lim="800000"/>
                <a:headEnd/>
                <a:tailEnd/>
              </a:ln>
            </p:spPr>
            <p:txBody>
              <a:bodyPr wrap="none" lIns="90488" tIns="44450" rIns="90488" bIns="44450" anchor="b"/>
              <a:lstStyle/>
              <a:p>
                <a:pPr>
                  <a:lnSpc>
                    <a:spcPct val="100000"/>
                  </a:lnSpc>
                  <a:spcBef>
                    <a:spcPct val="0"/>
                  </a:spcBef>
                  <a:tabLst>
                    <a:tab pos="457200" algn="r"/>
                    <a:tab pos="635000" algn="l"/>
                    <a:tab pos="2743200" algn="l"/>
                    <a:tab pos="5143500" algn="r"/>
                  </a:tabLst>
                </a:pPr>
                <a:r>
                  <a:rPr lang="en-US" altLang="zh-CN" dirty="0"/>
                  <a:t>	</a:t>
                </a:r>
                <a:r>
                  <a:rPr lang="en-US" altLang="zh-CN" b="1" dirty="0"/>
                  <a:t>			SALES_</a:t>
                </a:r>
              </a:p>
              <a:p>
                <a:pPr>
                  <a:lnSpc>
                    <a:spcPct val="100000"/>
                  </a:lnSpc>
                  <a:spcBef>
                    <a:spcPct val="0"/>
                  </a:spcBef>
                  <a:spcAft>
                    <a:spcPct val="20000"/>
                  </a:spcAft>
                  <a:tabLst>
                    <a:tab pos="457200" algn="r"/>
                    <a:tab pos="635000" algn="l"/>
                    <a:tab pos="2743200" algn="l"/>
                    <a:tab pos="5143500" algn="r"/>
                  </a:tabLst>
                </a:pPr>
                <a:r>
                  <a:rPr lang="en-US" altLang="zh-CN" b="1" dirty="0"/>
                  <a:t>	ID	NAME	PHONE	REP_ID</a:t>
                </a:r>
              </a:p>
              <a:p>
                <a:pPr>
                  <a:lnSpc>
                    <a:spcPct val="100000"/>
                  </a:lnSpc>
                  <a:spcBef>
                    <a:spcPct val="20000"/>
                  </a:spcBef>
                  <a:tabLst>
                    <a:tab pos="457200" algn="r"/>
                    <a:tab pos="635000" algn="l"/>
                    <a:tab pos="2743200" algn="l"/>
                    <a:tab pos="5143500" algn="r"/>
                  </a:tabLst>
                </a:pPr>
                <a:r>
                  <a:rPr lang="en-US" altLang="zh-CN" b="1" dirty="0"/>
                  <a:t>	201	</a:t>
                </a:r>
                <a:r>
                  <a:rPr lang="en-US" altLang="zh-CN" b="1" dirty="0" err="1"/>
                  <a:t>Unisports</a:t>
                </a:r>
                <a:r>
                  <a:rPr lang="en-US" altLang="zh-CN" b="1" dirty="0"/>
                  <a:t>	55-2066101	12</a:t>
                </a:r>
              </a:p>
              <a:p>
                <a:pPr>
                  <a:lnSpc>
                    <a:spcPct val="100000"/>
                  </a:lnSpc>
                  <a:spcBef>
                    <a:spcPct val="20000"/>
                  </a:spcBef>
                  <a:tabLst>
                    <a:tab pos="457200" algn="r"/>
                    <a:tab pos="635000" algn="l"/>
                    <a:tab pos="2743200" algn="l"/>
                    <a:tab pos="5143500" algn="r"/>
                  </a:tabLst>
                </a:pPr>
                <a:r>
                  <a:rPr lang="en-US" altLang="zh-CN" b="1" dirty="0"/>
                  <a:t>	202	Simms </a:t>
                </a:r>
                <a:r>
                  <a:rPr lang="en-US" altLang="zh-CN" b="1" dirty="0" err="1"/>
                  <a:t>Atheletics</a:t>
                </a:r>
                <a:r>
                  <a:rPr lang="en-US" altLang="zh-CN" b="1" dirty="0"/>
                  <a:t>	81-20101	14</a:t>
                </a:r>
              </a:p>
              <a:p>
                <a:pPr>
                  <a:lnSpc>
                    <a:spcPct val="100000"/>
                  </a:lnSpc>
                  <a:spcBef>
                    <a:spcPct val="20000"/>
                  </a:spcBef>
                  <a:tabLst>
                    <a:tab pos="457200" algn="r"/>
                    <a:tab pos="635000" algn="l"/>
                    <a:tab pos="2743200" algn="l"/>
                    <a:tab pos="5143500" algn="r"/>
                  </a:tabLst>
                </a:pPr>
                <a:r>
                  <a:rPr lang="en-US" altLang="zh-CN" b="1" dirty="0"/>
                  <a:t>	203	Delhi Sports	91-10351	14</a:t>
                </a:r>
              </a:p>
              <a:p>
                <a:pPr>
                  <a:lnSpc>
                    <a:spcPct val="100000"/>
                  </a:lnSpc>
                  <a:spcBef>
                    <a:spcPct val="20000"/>
                  </a:spcBef>
                  <a:tabLst>
                    <a:tab pos="457200" algn="r"/>
                    <a:tab pos="635000" algn="l"/>
                    <a:tab pos="2743200" algn="l"/>
                    <a:tab pos="5143500" algn="r"/>
                  </a:tabLst>
                </a:pPr>
                <a:r>
                  <a:rPr lang="en-US" altLang="zh-CN" b="1" dirty="0"/>
                  <a:t>	204	</a:t>
                </a:r>
                <a:r>
                  <a:rPr lang="en-US" altLang="zh-CN" b="1" dirty="0" err="1"/>
                  <a:t>Womansport</a:t>
                </a:r>
                <a:r>
                  <a:rPr lang="en-US" altLang="zh-CN" b="1" dirty="0"/>
                  <a:t>	1-206-104-0103	11</a:t>
                </a:r>
                <a:r>
                  <a:rPr lang="en-US" altLang="zh-CN" dirty="0"/>
                  <a:t>	</a:t>
                </a:r>
              </a:p>
            </p:txBody>
          </p:sp>
          <p:sp>
            <p:nvSpPr>
              <p:cNvPr id="12" name="Rectangle 9"/>
              <p:cNvSpPr>
                <a:spLocks noChangeArrowheads="1"/>
              </p:cNvSpPr>
              <p:nvPr/>
            </p:nvSpPr>
            <p:spPr bwMode="auto">
              <a:xfrm>
                <a:off x="1917" y="1667"/>
                <a:ext cx="376" cy="1248"/>
              </a:xfrm>
              <a:prstGeom prst="rect">
                <a:avLst/>
              </a:prstGeom>
              <a:noFill/>
              <a:ln w="25400">
                <a:solidFill>
                  <a:srgbClr val="8CF4EA"/>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3" name="Rectangle 10"/>
              <p:cNvSpPr>
                <a:spLocks noChangeArrowheads="1"/>
              </p:cNvSpPr>
              <p:nvPr/>
            </p:nvSpPr>
            <p:spPr bwMode="auto">
              <a:xfrm>
                <a:off x="1808" y="2000"/>
                <a:ext cx="3472" cy="168"/>
              </a:xfrm>
              <a:prstGeom prst="rect">
                <a:avLst/>
              </a:prstGeom>
              <a:noFill/>
              <a:ln w="25400">
                <a:solidFill>
                  <a:srgbClr val="FAFD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 name="Line 11"/>
              <p:cNvSpPr>
                <a:spLocks noChangeShapeType="1"/>
              </p:cNvSpPr>
              <p:nvPr/>
            </p:nvSpPr>
            <p:spPr bwMode="auto">
              <a:xfrm>
                <a:off x="1464" y="2072"/>
                <a:ext cx="336" cy="0"/>
              </a:xfrm>
              <a:prstGeom prst="line">
                <a:avLst/>
              </a:prstGeom>
              <a:noFill/>
              <a:ln w="12700">
                <a:solidFill>
                  <a:schemeClr va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 name="Line 12"/>
              <p:cNvSpPr>
                <a:spLocks noChangeShapeType="1"/>
              </p:cNvSpPr>
              <p:nvPr/>
            </p:nvSpPr>
            <p:spPr bwMode="auto">
              <a:xfrm flipV="1">
                <a:off x="2104" y="2944"/>
                <a:ext cx="0" cy="200"/>
              </a:xfrm>
              <a:prstGeom prst="line">
                <a:avLst/>
              </a:prstGeom>
              <a:noFill/>
              <a:ln w="12700">
                <a:solidFill>
                  <a:schemeClr va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6" name="Rectangle 13"/>
              <p:cNvSpPr>
                <a:spLocks noChangeArrowheads="1"/>
              </p:cNvSpPr>
              <p:nvPr/>
            </p:nvSpPr>
            <p:spPr bwMode="auto">
              <a:xfrm>
                <a:off x="738" y="1984"/>
                <a:ext cx="650" cy="231"/>
              </a:xfrm>
              <a:prstGeom prst="rect">
                <a:avLst/>
              </a:prstGeom>
              <a:noFill/>
              <a:ln w="25400">
                <a:noFill/>
                <a:miter lim="800000"/>
                <a:headEnd/>
                <a:tailEnd/>
              </a:ln>
            </p:spPr>
            <p:txBody>
              <a:bodyPr wrap="none" lIns="90488" tIns="44450" rIns="90488" bIns="44450">
                <a:spAutoFit/>
              </a:bodyPr>
              <a:lstStyle/>
              <a:p>
                <a:pPr>
                  <a:lnSpc>
                    <a:spcPct val="100000"/>
                  </a:lnSpc>
                  <a:spcBef>
                    <a:spcPct val="0"/>
                  </a:spcBef>
                </a:pPr>
                <a:r>
                  <a:rPr lang="en-US" altLang="zh-CN" b="1" dirty="0"/>
                  <a:t>Row </a:t>
                </a:r>
                <a:r>
                  <a:rPr lang="en-US" altLang="zh-CN" b="1" dirty="0" smtClean="0"/>
                  <a:t>(</a:t>
                </a:r>
                <a:r>
                  <a:rPr lang="zh-CN" altLang="en-US" b="1" dirty="0" smtClean="0"/>
                  <a:t>行</a:t>
                </a:r>
                <a:r>
                  <a:rPr lang="en-US" altLang="zh-CN" b="1" dirty="0" smtClean="0"/>
                  <a:t>)</a:t>
                </a:r>
                <a:endParaRPr lang="en-US" altLang="zh-CN" b="1" dirty="0"/>
              </a:p>
            </p:txBody>
          </p:sp>
          <p:sp>
            <p:nvSpPr>
              <p:cNvPr id="17" name="Rectangle 14"/>
              <p:cNvSpPr>
                <a:spLocks noChangeArrowheads="1"/>
              </p:cNvSpPr>
              <p:nvPr/>
            </p:nvSpPr>
            <p:spPr bwMode="auto">
              <a:xfrm>
                <a:off x="1600" y="3118"/>
                <a:ext cx="849" cy="231"/>
              </a:xfrm>
              <a:prstGeom prst="rect">
                <a:avLst/>
              </a:prstGeom>
              <a:noFill/>
              <a:ln w="25400">
                <a:noFill/>
                <a:miter lim="800000"/>
                <a:headEnd/>
                <a:tailEnd/>
              </a:ln>
            </p:spPr>
            <p:txBody>
              <a:bodyPr wrap="none" lIns="90488" tIns="44450" rIns="90488" bIns="44450">
                <a:spAutoFit/>
              </a:bodyPr>
              <a:lstStyle/>
              <a:p>
                <a:pPr>
                  <a:lnSpc>
                    <a:spcPct val="100000"/>
                  </a:lnSpc>
                  <a:spcBef>
                    <a:spcPct val="0"/>
                  </a:spcBef>
                </a:pPr>
                <a:r>
                  <a:rPr lang="en-US" altLang="zh-CN" b="1" dirty="0"/>
                  <a:t>Column </a:t>
                </a:r>
                <a:r>
                  <a:rPr lang="en-US" altLang="zh-CN" b="1" dirty="0" smtClean="0"/>
                  <a:t>(</a:t>
                </a:r>
                <a:r>
                  <a:rPr lang="zh-CN" altLang="en-US" b="1" dirty="0" smtClean="0"/>
                  <a:t>列</a:t>
                </a:r>
                <a:r>
                  <a:rPr lang="en-US" altLang="zh-CN" b="1" dirty="0" smtClean="0"/>
                  <a:t>)</a:t>
                </a:r>
                <a:endParaRPr lang="en-US" altLang="zh-CN" b="1" dirty="0"/>
              </a:p>
            </p:txBody>
          </p:sp>
          <p:sp>
            <p:nvSpPr>
              <p:cNvPr id="18" name="Rectangle 15"/>
              <p:cNvSpPr>
                <a:spLocks noChangeArrowheads="1"/>
              </p:cNvSpPr>
              <p:nvPr/>
            </p:nvSpPr>
            <p:spPr bwMode="auto">
              <a:xfrm>
                <a:off x="466" y="1213"/>
                <a:ext cx="1711" cy="231"/>
              </a:xfrm>
              <a:prstGeom prst="rect">
                <a:avLst/>
              </a:prstGeom>
              <a:noFill/>
              <a:ln w="25400">
                <a:noFill/>
                <a:miter lim="800000"/>
                <a:headEnd/>
                <a:tailEnd/>
              </a:ln>
            </p:spPr>
            <p:txBody>
              <a:bodyPr wrap="none" lIns="90488" tIns="44450" rIns="90488" bIns="44450">
                <a:spAutoFit/>
              </a:bodyPr>
              <a:lstStyle/>
              <a:p>
                <a:pPr>
                  <a:lnSpc>
                    <a:spcPct val="100000"/>
                  </a:lnSpc>
                  <a:spcBef>
                    <a:spcPct val="0"/>
                  </a:spcBef>
                </a:pPr>
                <a:r>
                  <a:rPr lang="en-US" altLang="zh-CN" b="1" dirty="0"/>
                  <a:t>S_CUSTOMER </a:t>
                </a:r>
                <a:r>
                  <a:rPr lang="zh-CN" altLang="en-US" b="1" dirty="0" smtClean="0"/>
                  <a:t>表</a:t>
                </a:r>
                <a:r>
                  <a:rPr lang="en-US" altLang="zh-CN" b="1" dirty="0" smtClean="0"/>
                  <a:t>(</a:t>
                </a:r>
                <a:r>
                  <a:rPr lang="en-US" altLang="zh-CN" b="1" dirty="0"/>
                  <a:t>Relation)</a:t>
                </a:r>
              </a:p>
            </p:txBody>
          </p:sp>
        </p:grpSp>
        <p:grpSp>
          <p:nvGrpSpPr>
            <p:cNvPr id="6" name="Group 22"/>
            <p:cNvGrpSpPr>
              <a:grpSpLocks/>
            </p:cNvGrpSpPr>
            <p:nvPr/>
          </p:nvGrpSpPr>
          <p:grpSpPr bwMode="auto">
            <a:xfrm>
              <a:off x="1341" y="1480"/>
              <a:ext cx="3353" cy="624"/>
              <a:chOff x="1872" y="1968"/>
              <a:chExt cx="3353" cy="624"/>
            </a:xfrm>
          </p:grpSpPr>
          <p:sp>
            <p:nvSpPr>
              <p:cNvPr id="7" name="Line 5"/>
              <p:cNvSpPr>
                <a:spLocks noChangeShapeType="1"/>
              </p:cNvSpPr>
              <p:nvPr/>
            </p:nvSpPr>
            <p:spPr bwMode="auto">
              <a:xfrm>
                <a:off x="1872" y="1968"/>
                <a:ext cx="3353" cy="0"/>
              </a:xfrm>
              <a:prstGeom prst="line">
                <a:avLst/>
              </a:prstGeom>
              <a:noFill/>
              <a:ln w="12700">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 name="Line 6"/>
              <p:cNvSpPr>
                <a:spLocks noChangeShapeType="1"/>
              </p:cNvSpPr>
              <p:nvPr/>
            </p:nvSpPr>
            <p:spPr bwMode="auto">
              <a:xfrm>
                <a:off x="1872" y="2193"/>
                <a:ext cx="3353" cy="0"/>
              </a:xfrm>
              <a:prstGeom prst="line">
                <a:avLst/>
              </a:prstGeom>
              <a:noFill/>
              <a:ln w="12700">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9" name="Line 7"/>
              <p:cNvSpPr>
                <a:spLocks noChangeShapeType="1"/>
              </p:cNvSpPr>
              <p:nvPr/>
            </p:nvSpPr>
            <p:spPr bwMode="auto">
              <a:xfrm>
                <a:off x="1872" y="2393"/>
                <a:ext cx="3353" cy="0"/>
              </a:xfrm>
              <a:prstGeom prst="line">
                <a:avLst/>
              </a:prstGeom>
              <a:noFill/>
              <a:ln w="12700">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0" name="Line 8"/>
              <p:cNvSpPr>
                <a:spLocks noChangeShapeType="1"/>
              </p:cNvSpPr>
              <p:nvPr/>
            </p:nvSpPr>
            <p:spPr bwMode="auto">
              <a:xfrm>
                <a:off x="1872" y="2592"/>
                <a:ext cx="3353" cy="0"/>
              </a:xfrm>
              <a:prstGeom prst="line">
                <a:avLst/>
              </a:prstGeom>
              <a:noFill/>
              <a:ln w="12700">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sp>
        <p:nvSpPr>
          <p:cNvPr id="19" name="Line 17"/>
          <p:cNvSpPr>
            <a:spLocks noChangeShapeType="1"/>
          </p:cNvSpPr>
          <p:nvPr/>
        </p:nvSpPr>
        <p:spPr bwMode="auto">
          <a:xfrm>
            <a:off x="1907704" y="3212976"/>
            <a:ext cx="1024508" cy="0"/>
          </a:xfrm>
          <a:prstGeom prst="line">
            <a:avLst/>
          </a:prstGeom>
          <a:noFill/>
          <a:ln w="12700">
            <a:solidFill>
              <a:schemeClr val="hlink"/>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0" name="Line 16"/>
          <p:cNvSpPr>
            <a:spLocks noChangeShapeType="1"/>
          </p:cNvSpPr>
          <p:nvPr/>
        </p:nvSpPr>
        <p:spPr bwMode="auto">
          <a:xfrm flipH="1">
            <a:off x="1907704" y="2924944"/>
            <a:ext cx="0" cy="288454"/>
          </a:xfrm>
          <a:prstGeom prst="line">
            <a:avLst/>
          </a:prstGeom>
          <a:noFill/>
          <a:ln w="12700">
            <a:solidFill>
              <a:schemeClr va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、数据表概述</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pPr lvl="1"/>
            <a:r>
              <a:rPr lang="en-US" altLang="zh-CN" sz="1800" b="1" dirty="0" smtClean="0">
                <a:solidFill>
                  <a:srgbClr val="FF0000"/>
                </a:solidFill>
              </a:rPr>
              <a:t>Primary Key</a:t>
            </a:r>
            <a:r>
              <a:rPr lang="zh-CN" altLang="en-US" sz="1800" b="1" dirty="0" smtClean="0">
                <a:solidFill>
                  <a:srgbClr val="FF0000"/>
                </a:solidFill>
              </a:rPr>
              <a:t>（主键）</a:t>
            </a:r>
            <a:r>
              <a:rPr lang="zh-CN" altLang="en-US" sz="1800" dirty="0" smtClean="0"/>
              <a:t>：使用主键可以唯一识别表中的某一条记录 </a:t>
            </a:r>
            <a:endParaRPr lang="en-US" altLang="zh-CN" sz="1800" dirty="0" smtClean="0"/>
          </a:p>
          <a:p>
            <a:pPr lvl="1"/>
            <a:r>
              <a:rPr lang="en-US" altLang="zh-CN" sz="1800" b="1" dirty="0" smtClean="0">
                <a:solidFill>
                  <a:srgbClr val="FF0000"/>
                </a:solidFill>
              </a:rPr>
              <a:t>Foreign Key</a:t>
            </a:r>
            <a:r>
              <a:rPr lang="zh-CN" altLang="en-US" sz="1800" b="1" dirty="0" smtClean="0">
                <a:solidFill>
                  <a:srgbClr val="FF0000"/>
                </a:solidFill>
              </a:rPr>
              <a:t>（外键）</a:t>
            </a:r>
            <a:r>
              <a:rPr lang="zh-CN" altLang="en-US" sz="1800" dirty="0" smtClean="0"/>
              <a:t>：使用外键可以将表与其他表进行关联</a:t>
            </a:r>
            <a:endParaRPr lang="en-US" altLang="zh-CN" sz="1800" dirty="0" smtClean="0"/>
          </a:p>
          <a:p>
            <a:pPr lvl="1"/>
            <a:endParaRPr lang="zh-CN" altLang="en-US" sz="1800" dirty="0"/>
          </a:p>
        </p:txBody>
      </p:sp>
      <p:grpSp>
        <p:nvGrpSpPr>
          <p:cNvPr id="29" name="组合 28"/>
          <p:cNvGrpSpPr/>
          <p:nvPr/>
        </p:nvGrpSpPr>
        <p:grpSpPr>
          <a:xfrm>
            <a:off x="251520" y="2276872"/>
            <a:ext cx="8639175" cy="3006556"/>
            <a:chOff x="225425" y="3165475"/>
            <a:chExt cx="8639175" cy="2862540"/>
          </a:xfrm>
        </p:grpSpPr>
        <p:sp>
          <p:nvSpPr>
            <p:cNvPr id="4" name="Rectangle 4"/>
            <p:cNvSpPr>
              <a:spLocks noChangeArrowheads="1"/>
            </p:cNvSpPr>
            <p:nvPr/>
          </p:nvSpPr>
          <p:spPr bwMode="auto">
            <a:xfrm>
              <a:off x="5432425" y="3536950"/>
              <a:ext cx="3425825" cy="1574800"/>
            </a:xfrm>
            <a:prstGeom prst="rect">
              <a:avLst/>
            </a:prstGeom>
            <a:gradFill rotWithShape="0">
              <a:gsLst>
                <a:gs pos="0">
                  <a:srgbClr val="829ACB"/>
                </a:gs>
                <a:gs pos="50000">
                  <a:srgbClr val="A2C1FE"/>
                </a:gs>
                <a:gs pos="100000">
                  <a:srgbClr val="829ACB"/>
                </a:gs>
              </a:gsLst>
              <a:lin ang="0" scaled="1"/>
            </a:gradFill>
            <a:ln w="12700">
              <a:solidFill>
                <a:srgbClr val="000000"/>
              </a:solidFill>
              <a:miter lim="800000"/>
              <a:headEnd/>
              <a:tailEnd/>
            </a:ln>
          </p:spPr>
          <p:txBody>
            <a:bodyPr wrap="none" lIns="90488" tIns="44450" rIns="90488" bIns="44450" anchor="b"/>
            <a:lstStyle/>
            <a:p>
              <a:pPr>
                <a:lnSpc>
                  <a:spcPct val="100000"/>
                </a:lnSpc>
                <a:spcBef>
                  <a:spcPct val="0"/>
                </a:spcBef>
                <a:spcAft>
                  <a:spcPct val="20000"/>
                </a:spcAft>
                <a:tabLst>
                  <a:tab pos="292100" algn="r"/>
                  <a:tab pos="520700" algn="l"/>
                  <a:tab pos="1943100" algn="l"/>
                  <a:tab pos="4343400" algn="r"/>
                </a:tabLst>
              </a:pPr>
              <a:r>
                <a:rPr lang="en-US" altLang="zh-CN" sz="1600" b="1" dirty="0"/>
                <a:t>	ID	LAST_NAME	FIRST_NAME</a:t>
              </a:r>
            </a:p>
            <a:p>
              <a:pPr>
                <a:lnSpc>
                  <a:spcPct val="100000"/>
                </a:lnSpc>
                <a:spcBef>
                  <a:spcPct val="0"/>
                </a:spcBef>
                <a:tabLst>
                  <a:tab pos="292100" algn="r"/>
                  <a:tab pos="520700" algn="l"/>
                  <a:tab pos="1943100" algn="l"/>
                  <a:tab pos="4343400" algn="r"/>
                </a:tabLst>
              </a:pPr>
              <a:r>
                <a:rPr lang="en-US" altLang="zh-CN" sz="1600" b="1" dirty="0"/>
                <a:t>	10	Havel	Marta</a:t>
              </a:r>
            </a:p>
            <a:p>
              <a:pPr>
                <a:lnSpc>
                  <a:spcPct val="100000"/>
                </a:lnSpc>
                <a:spcBef>
                  <a:spcPct val="0"/>
                </a:spcBef>
                <a:tabLst>
                  <a:tab pos="292100" algn="r"/>
                  <a:tab pos="520700" algn="l"/>
                  <a:tab pos="1943100" algn="l"/>
                  <a:tab pos="4343400" algn="r"/>
                </a:tabLst>
              </a:pPr>
              <a:r>
                <a:rPr lang="en-US" altLang="zh-CN" sz="1600" b="1" dirty="0"/>
                <a:t>	11	Magee	Colin</a:t>
              </a:r>
            </a:p>
            <a:p>
              <a:pPr>
                <a:lnSpc>
                  <a:spcPct val="100000"/>
                </a:lnSpc>
                <a:spcBef>
                  <a:spcPct val="0"/>
                </a:spcBef>
                <a:tabLst>
                  <a:tab pos="292100" algn="r"/>
                  <a:tab pos="520700" algn="l"/>
                  <a:tab pos="1943100" algn="l"/>
                  <a:tab pos="4343400" algn="r"/>
                </a:tabLst>
              </a:pPr>
              <a:r>
                <a:rPr lang="en-US" altLang="zh-CN" sz="1600" b="1" dirty="0"/>
                <a:t>	12	</a:t>
              </a:r>
              <a:r>
                <a:rPr lang="en-US" altLang="zh-CN" sz="1600" b="1" dirty="0" err="1"/>
                <a:t>Giljum</a:t>
              </a:r>
              <a:r>
                <a:rPr lang="en-US" altLang="zh-CN" sz="1600" b="1" dirty="0"/>
                <a:t>	Henry</a:t>
              </a:r>
            </a:p>
            <a:p>
              <a:pPr>
                <a:lnSpc>
                  <a:spcPct val="100000"/>
                </a:lnSpc>
                <a:spcBef>
                  <a:spcPct val="0"/>
                </a:spcBef>
                <a:tabLst>
                  <a:tab pos="292100" algn="r"/>
                  <a:tab pos="520700" algn="l"/>
                  <a:tab pos="1943100" algn="l"/>
                  <a:tab pos="4343400" algn="r"/>
                </a:tabLst>
              </a:pPr>
              <a:r>
                <a:rPr lang="en-US" altLang="zh-CN" sz="1600" b="1" dirty="0"/>
                <a:t>	14	Nguyen	Mai</a:t>
              </a:r>
            </a:p>
          </p:txBody>
        </p:sp>
        <p:sp>
          <p:nvSpPr>
            <p:cNvPr id="5" name="Line 5"/>
            <p:cNvSpPr>
              <a:spLocks noChangeShapeType="1"/>
            </p:cNvSpPr>
            <p:nvPr/>
          </p:nvSpPr>
          <p:spPr bwMode="auto">
            <a:xfrm>
              <a:off x="5422900" y="4051300"/>
              <a:ext cx="3441700" cy="0"/>
            </a:xfrm>
            <a:prstGeom prst="line">
              <a:avLst/>
            </a:prstGeom>
            <a:noFill/>
            <a:ln w="25400">
              <a:solidFill>
                <a:srgbClr val="000000"/>
              </a:solidFill>
              <a:round/>
              <a:headEnd/>
              <a:tailEn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6" name="Line 6"/>
            <p:cNvSpPr>
              <a:spLocks noChangeShapeType="1"/>
            </p:cNvSpPr>
            <p:nvPr/>
          </p:nvSpPr>
          <p:spPr bwMode="auto">
            <a:xfrm>
              <a:off x="5422900" y="4318000"/>
              <a:ext cx="3441700" cy="0"/>
            </a:xfrm>
            <a:prstGeom prst="line">
              <a:avLst/>
            </a:prstGeom>
            <a:noFill/>
            <a:ln w="12700">
              <a:solidFill>
                <a:srgbClr val="000000"/>
              </a:solidFill>
              <a:round/>
              <a:headEnd/>
              <a:tailEn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7" name="Line 7"/>
            <p:cNvSpPr>
              <a:spLocks noChangeShapeType="1"/>
            </p:cNvSpPr>
            <p:nvPr/>
          </p:nvSpPr>
          <p:spPr bwMode="auto">
            <a:xfrm>
              <a:off x="5422900" y="4559300"/>
              <a:ext cx="3441700" cy="0"/>
            </a:xfrm>
            <a:prstGeom prst="line">
              <a:avLst/>
            </a:prstGeom>
            <a:noFill/>
            <a:ln w="12700">
              <a:solidFill>
                <a:srgbClr val="000000"/>
              </a:solidFill>
              <a:round/>
              <a:headEnd/>
              <a:tailEn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8" name="Line 8"/>
            <p:cNvSpPr>
              <a:spLocks noChangeShapeType="1"/>
            </p:cNvSpPr>
            <p:nvPr/>
          </p:nvSpPr>
          <p:spPr bwMode="auto">
            <a:xfrm>
              <a:off x="5422900" y="4800600"/>
              <a:ext cx="3441700" cy="0"/>
            </a:xfrm>
            <a:prstGeom prst="line">
              <a:avLst/>
            </a:prstGeom>
            <a:noFill/>
            <a:ln w="12700">
              <a:solidFill>
                <a:srgbClr val="000000"/>
              </a:solidFill>
              <a:round/>
              <a:headEnd/>
              <a:tailEn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9" name="Rectangle 9"/>
            <p:cNvSpPr>
              <a:spLocks noChangeArrowheads="1"/>
            </p:cNvSpPr>
            <p:nvPr/>
          </p:nvSpPr>
          <p:spPr bwMode="auto">
            <a:xfrm>
              <a:off x="225425" y="3536950"/>
              <a:ext cx="4873625" cy="1574800"/>
            </a:xfrm>
            <a:prstGeom prst="rect">
              <a:avLst/>
            </a:prstGeom>
            <a:gradFill rotWithShape="0">
              <a:gsLst>
                <a:gs pos="0">
                  <a:srgbClr val="829ACB"/>
                </a:gs>
                <a:gs pos="50000">
                  <a:srgbClr val="A2C1FE"/>
                </a:gs>
                <a:gs pos="100000">
                  <a:srgbClr val="829ACB"/>
                </a:gs>
              </a:gsLst>
              <a:lin ang="0" scaled="1"/>
            </a:gradFill>
            <a:ln w="12700">
              <a:solidFill>
                <a:srgbClr val="000000"/>
              </a:solidFill>
              <a:miter lim="800000"/>
              <a:headEnd/>
              <a:tailEnd/>
            </a:ln>
          </p:spPr>
          <p:txBody>
            <a:bodyPr wrap="none" lIns="90488" tIns="44450" rIns="90488" bIns="44450" anchor="b"/>
            <a:lstStyle/>
            <a:p>
              <a:pPr>
                <a:lnSpc>
                  <a:spcPct val="100000"/>
                </a:lnSpc>
                <a:spcBef>
                  <a:spcPct val="0"/>
                </a:spcBef>
                <a:tabLst>
                  <a:tab pos="457200" algn="r"/>
                  <a:tab pos="635000" algn="l"/>
                  <a:tab pos="2514600" algn="l"/>
                  <a:tab pos="4749800" algn="r"/>
                </a:tabLst>
              </a:pPr>
              <a:r>
                <a:rPr lang="en-US" altLang="zh-CN" sz="1600" b="1" dirty="0"/>
                <a:t>				SALES_</a:t>
              </a:r>
            </a:p>
            <a:p>
              <a:pPr>
                <a:lnSpc>
                  <a:spcPct val="100000"/>
                </a:lnSpc>
                <a:spcBef>
                  <a:spcPct val="0"/>
                </a:spcBef>
                <a:spcAft>
                  <a:spcPct val="20000"/>
                </a:spcAft>
                <a:tabLst>
                  <a:tab pos="457200" algn="r"/>
                  <a:tab pos="635000" algn="l"/>
                  <a:tab pos="2514600" algn="l"/>
                  <a:tab pos="4749800" algn="r"/>
                </a:tabLst>
              </a:pPr>
              <a:r>
                <a:rPr lang="en-US" altLang="zh-CN" sz="1600" b="1" dirty="0"/>
                <a:t>	ID	NAME	PHONE	REP_ID</a:t>
              </a:r>
            </a:p>
            <a:p>
              <a:pPr>
                <a:lnSpc>
                  <a:spcPct val="100000"/>
                </a:lnSpc>
                <a:spcBef>
                  <a:spcPct val="0"/>
                </a:spcBef>
                <a:tabLst>
                  <a:tab pos="457200" algn="r"/>
                  <a:tab pos="635000" algn="l"/>
                  <a:tab pos="2514600" algn="l"/>
                  <a:tab pos="4749800" algn="r"/>
                </a:tabLst>
              </a:pPr>
              <a:r>
                <a:rPr lang="en-US" altLang="zh-CN" sz="1600" b="1" dirty="0"/>
                <a:t>	201	</a:t>
              </a:r>
              <a:r>
                <a:rPr lang="en-US" altLang="zh-CN" sz="1600" b="1" dirty="0" err="1"/>
                <a:t>Unisports</a:t>
              </a:r>
              <a:r>
                <a:rPr lang="en-US" altLang="zh-CN" sz="1600" b="1" dirty="0"/>
                <a:t>	55-2066101	12</a:t>
              </a:r>
            </a:p>
            <a:p>
              <a:pPr>
                <a:lnSpc>
                  <a:spcPct val="100000"/>
                </a:lnSpc>
                <a:spcBef>
                  <a:spcPct val="0"/>
                </a:spcBef>
                <a:tabLst>
                  <a:tab pos="457200" algn="r"/>
                  <a:tab pos="635000" algn="l"/>
                  <a:tab pos="2514600" algn="l"/>
                  <a:tab pos="4749800" algn="r"/>
                </a:tabLst>
              </a:pPr>
              <a:r>
                <a:rPr lang="en-US" altLang="zh-CN" sz="1600" b="1" dirty="0"/>
                <a:t>	202	Simms </a:t>
              </a:r>
              <a:r>
                <a:rPr lang="en-US" altLang="zh-CN" sz="1600" b="1" dirty="0" err="1"/>
                <a:t>Atheletics</a:t>
              </a:r>
              <a:r>
                <a:rPr lang="en-US" altLang="zh-CN" sz="1600" b="1" dirty="0"/>
                <a:t>	81-20101	14</a:t>
              </a:r>
            </a:p>
            <a:p>
              <a:pPr>
                <a:lnSpc>
                  <a:spcPct val="100000"/>
                </a:lnSpc>
                <a:spcBef>
                  <a:spcPct val="0"/>
                </a:spcBef>
                <a:tabLst>
                  <a:tab pos="457200" algn="r"/>
                  <a:tab pos="635000" algn="l"/>
                  <a:tab pos="2514600" algn="l"/>
                  <a:tab pos="4749800" algn="r"/>
                </a:tabLst>
              </a:pPr>
              <a:r>
                <a:rPr lang="en-US" altLang="zh-CN" sz="1600" b="1" dirty="0"/>
                <a:t>	203	Delhi Sports	91-10351	14</a:t>
              </a:r>
            </a:p>
            <a:p>
              <a:pPr>
                <a:lnSpc>
                  <a:spcPct val="100000"/>
                </a:lnSpc>
                <a:spcBef>
                  <a:spcPct val="0"/>
                </a:spcBef>
                <a:tabLst>
                  <a:tab pos="457200" algn="r"/>
                  <a:tab pos="635000" algn="l"/>
                  <a:tab pos="2514600" algn="l"/>
                  <a:tab pos="4749800" algn="r"/>
                </a:tabLst>
              </a:pPr>
              <a:r>
                <a:rPr lang="en-US" altLang="zh-CN" sz="1600" b="1" dirty="0"/>
                <a:t>	204	</a:t>
              </a:r>
              <a:r>
                <a:rPr lang="en-US" altLang="zh-CN" sz="1600" b="1" dirty="0" err="1"/>
                <a:t>Womansport</a:t>
              </a:r>
              <a:r>
                <a:rPr lang="en-US" altLang="zh-CN" sz="1600" b="1" dirty="0"/>
                <a:t>	1-206-104-0103	11</a:t>
              </a:r>
            </a:p>
          </p:txBody>
        </p:sp>
        <p:sp>
          <p:nvSpPr>
            <p:cNvPr id="10" name="Line 10"/>
            <p:cNvSpPr>
              <a:spLocks noChangeShapeType="1"/>
            </p:cNvSpPr>
            <p:nvPr/>
          </p:nvSpPr>
          <p:spPr bwMode="auto">
            <a:xfrm>
              <a:off x="228600" y="4051300"/>
              <a:ext cx="4876800" cy="0"/>
            </a:xfrm>
            <a:prstGeom prst="line">
              <a:avLst/>
            </a:prstGeom>
            <a:noFill/>
            <a:ln w="25400">
              <a:solidFill>
                <a:srgbClr val="000000"/>
              </a:solidFill>
              <a:round/>
              <a:headEnd/>
              <a:tailEn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1" name="Line 11"/>
            <p:cNvSpPr>
              <a:spLocks noChangeShapeType="1"/>
            </p:cNvSpPr>
            <p:nvPr/>
          </p:nvSpPr>
          <p:spPr bwMode="auto">
            <a:xfrm>
              <a:off x="228600" y="4318000"/>
              <a:ext cx="4876800" cy="0"/>
            </a:xfrm>
            <a:prstGeom prst="line">
              <a:avLst/>
            </a:prstGeom>
            <a:noFill/>
            <a:ln w="12700">
              <a:solidFill>
                <a:srgbClr val="000000"/>
              </a:solidFill>
              <a:round/>
              <a:headEnd/>
              <a:tailEn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 name="Line 12"/>
            <p:cNvSpPr>
              <a:spLocks noChangeShapeType="1"/>
            </p:cNvSpPr>
            <p:nvPr/>
          </p:nvSpPr>
          <p:spPr bwMode="auto">
            <a:xfrm>
              <a:off x="228600" y="4559300"/>
              <a:ext cx="4876800" cy="0"/>
            </a:xfrm>
            <a:prstGeom prst="line">
              <a:avLst/>
            </a:prstGeom>
            <a:noFill/>
            <a:ln w="12700">
              <a:solidFill>
                <a:srgbClr val="000000"/>
              </a:solidFill>
              <a:round/>
              <a:headEnd/>
              <a:tailEn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3" name="Line 13"/>
            <p:cNvSpPr>
              <a:spLocks noChangeShapeType="1"/>
            </p:cNvSpPr>
            <p:nvPr/>
          </p:nvSpPr>
          <p:spPr bwMode="auto">
            <a:xfrm>
              <a:off x="228600" y="4800600"/>
              <a:ext cx="4876800" cy="0"/>
            </a:xfrm>
            <a:prstGeom prst="line">
              <a:avLst/>
            </a:prstGeom>
            <a:noFill/>
            <a:ln w="12700">
              <a:solidFill>
                <a:srgbClr val="000000"/>
              </a:solidFill>
              <a:round/>
              <a:headEnd/>
              <a:tailEn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4" name="Rectangle 14"/>
            <p:cNvSpPr>
              <a:spLocks noChangeArrowheads="1"/>
            </p:cNvSpPr>
            <p:nvPr/>
          </p:nvSpPr>
          <p:spPr bwMode="auto">
            <a:xfrm>
              <a:off x="1141413" y="3165475"/>
              <a:ext cx="1725986" cy="366767"/>
            </a:xfrm>
            <a:prstGeom prst="rect">
              <a:avLst/>
            </a:prstGeom>
            <a:noFill/>
            <a:ln w="25400">
              <a:noFill/>
              <a:miter lim="800000"/>
              <a:headEnd/>
              <a:tailEnd/>
            </a:ln>
          </p:spPr>
          <p:txBody>
            <a:bodyPr wrap="none" lIns="90488" tIns="44450" rIns="90488" bIns="44450">
              <a:spAutoFit/>
            </a:bodyPr>
            <a:lstStyle/>
            <a:p>
              <a:pPr>
                <a:lnSpc>
                  <a:spcPct val="100000"/>
                </a:lnSpc>
                <a:spcBef>
                  <a:spcPct val="0"/>
                </a:spcBef>
              </a:pPr>
              <a:r>
                <a:rPr lang="en-US" altLang="zh-CN" b="1" dirty="0" smtClean="0"/>
                <a:t>S_CUSTOMER</a:t>
              </a:r>
              <a:r>
                <a:rPr lang="zh-CN" altLang="en-US" b="1" dirty="0" smtClean="0"/>
                <a:t>表</a:t>
              </a:r>
              <a:endParaRPr lang="en-US" altLang="zh-CN" b="1" dirty="0"/>
            </a:p>
          </p:txBody>
        </p:sp>
        <p:sp>
          <p:nvSpPr>
            <p:cNvPr id="15" name="Rectangle 15"/>
            <p:cNvSpPr>
              <a:spLocks noChangeArrowheads="1"/>
            </p:cNvSpPr>
            <p:nvPr/>
          </p:nvSpPr>
          <p:spPr bwMode="auto">
            <a:xfrm>
              <a:off x="5967413" y="3165475"/>
              <a:ext cx="1077219" cy="366767"/>
            </a:xfrm>
            <a:prstGeom prst="rect">
              <a:avLst/>
            </a:prstGeom>
            <a:noFill/>
            <a:ln w="25400">
              <a:noFill/>
              <a:miter lim="800000"/>
              <a:headEnd/>
              <a:tailEnd/>
            </a:ln>
          </p:spPr>
          <p:txBody>
            <a:bodyPr wrap="none" lIns="90488" tIns="44450" rIns="90488" bIns="44450">
              <a:spAutoFit/>
            </a:bodyPr>
            <a:lstStyle/>
            <a:p>
              <a:pPr>
                <a:lnSpc>
                  <a:spcPct val="100000"/>
                </a:lnSpc>
                <a:spcBef>
                  <a:spcPct val="0"/>
                </a:spcBef>
              </a:pPr>
              <a:r>
                <a:rPr lang="en-US" altLang="zh-CN" b="1" dirty="0" smtClean="0"/>
                <a:t>S_EMP</a:t>
              </a:r>
              <a:r>
                <a:rPr lang="zh-CN" altLang="en-US" b="1" dirty="0" smtClean="0"/>
                <a:t>表</a:t>
              </a:r>
              <a:endParaRPr lang="en-US" altLang="zh-CN" b="1" dirty="0"/>
            </a:p>
          </p:txBody>
        </p:sp>
        <p:sp>
          <p:nvSpPr>
            <p:cNvPr id="16" name="Line 16"/>
            <p:cNvSpPr>
              <a:spLocks noChangeShapeType="1"/>
            </p:cNvSpPr>
            <p:nvPr/>
          </p:nvSpPr>
          <p:spPr bwMode="auto">
            <a:xfrm flipV="1">
              <a:off x="657473" y="5153679"/>
              <a:ext cx="0" cy="508000"/>
            </a:xfrm>
            <a:prstGeom prst="line">
              <a:avLst/>
            </a:prstGeom>
            <a:noFill/>
            <a:ln w="12700">
              <a:solidFill>
                <a:schemeClr val="hlink"/>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7" name="Rectangle 17"/>
            <p:cNvSpPr>
              <a:spLocks noChangeArrowheads="1"/>
            </p:cNvSpPr>
            <p:nvPr/>
          </p:nvSpPr>
          <p:spPr bwMode="auto">
            <a:xfrm>
              <a:off x="417513" y="5641975"/>
              <a:ext cx="1943995" cy="366767"/>
            </a:xfrm>
            <a:prstGeom prst="rect">
              <a:avLst/>
            </a:prstGeom>
            <a:noFill/>
            <a:ln w="25400">
              <a:noFill/>
              <a:miter lim="800000"/>
              <a:headEnd/>
              <a:tailEnd/>
            </a:ln>
          </p:spPr>
          <p:txBody>
            <a:bodyPr wrap="none" lIns="90488" tIns="44450" rIns="90488" bIns="44450">
              <a:spAutoFit/>
            </a:bodyPr>
            <a:lstStyle/>
            <a:p>
              <a:pPr>
                <a:lnSpc>
                  <a:spcPct val="100000"/>
                </a:lnSpc>
                <a:spcBef>
                  <a:spcPct val="0"/>
                </a:spcBef>
              </a:pPr>
              <a:r>
                <a:rPr lang="en-US" altLang="zh-CN" b="1" dirty="0"/>
                <a:t>Primary </a:t>
              </a:r>
              <a:r>
                <a:rPr lang="en-US" altLang="zh-CN" b="1" dirty="0" smtClean="0"/>
                <a:t>Key(</a:t>
              </a:r>
              <a:r>
                <a:rPr lang="zh-CN" altLang="en-US" b="1" dirty="0" smtClean="0"/>
                <a:t>主键</a:t>
              </a:r>
              <a:r>
                <a:rPr lang="en-US" altLang="zh-CN" b="1" dirty="0" smtClean="0"/>
                <a:t>)</a:t>
              </a:r>
              <a:endParaRPr lang="en-US" altLang="zh-CN" b="1" dirty="0"/>
            </a:p>
          </p:txBody>
        </p:sp>
        <p:sp>
          <p:nvSpPr>
            <p:cNvPr id="18" name="Line 18"/>
            <p:cNvSpPr>
              <a:spLocks noChangeShapeType="1"/>
            </p:cNvSpPr>
            <p:nvPr/>
          </p:nvSpPr>
          <p:spPr bwMode="auto">
            <a:xfrm flipV="1">
              <a:off x="4927600" y="5130800"/>
              <a:ext cx="0" cy="508000"/>
            </a:xfrm>
            <a:prstGeom prst="line">
              <a:avLst/>
            </a:prstGeom>
            <a:noFill/>
            <a:ln w="12700">
              <a:solidFill>
                <a:schemeClr val="hlink"/>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 name="Rectangle 19"/>
            <p:cNvSpPr>
              <a:spLocks noChangeArrowheads="1"/>
            </p:cNvSpPr>
            <p:nvPr/>
          </p:nvSpPr>
          <p:spPr bwMode="auto">
            <a:xfrm>
              <a:off x="3563888" y="5661248"/>
              <a:ext cx="1899111" cy="366767"/>
            </a:xfrm>
            <a:prstGeom prst="rect">
              <a:avLst/>
            </a:prstGeom>
            <a:noFill/>
            <a:ln w="25400">
              <a:noFill/>
              <a:miter lim="800000"/>
              <a:headEnd/>
              <a:tailEnd/>
            </a:ln>
          </p:spPr>
          <p:txBody>
            <a:bodyPr wrap="none" lIns="90488" tIns="44450" rIns="90488" bIns="44450">
              <a:spAutoFit/>
            </a:bodyPr>
            <a:lstStyle/>
            <a:p>
              <a:pPr>
                <a:lnSpc>
                  <a:spcPct val="100000"/>
                </a:lnSpc>
                <a:spcBef>
                  <a:spcPct val="0"/>
                </a:spcBef>
              </a:pPr>
              <a:r>
                <a:rPr lang="en-US" altLang="zh-CN" b="1" dirty="0"/>
                <a:t>Foreign </a:t>
              </a:r>
              <a:r>
                <a:rPr lang="en-US" altLang="zh-CN" b="1" dirty="0" smtClean="0"/>
                <a:t>Key(</a:t>
              </a:r>
              <a:r>
                <a:rPr lang="zh-CN" altLang="en-US" b="1" dirty="0" smtClean="0"/>
                <a:t>外键</a:t>
              </a:r>
              <a:r>
                <a:rPr lang="en-US" altLang="zh-CN" b="1" dirty="0" smtClean="0"/>
                <a:t>)</a:t>
              </a:r>
              <a:endParaRPr lang="en-US" altLang="zh-CN" b="1" dirty="0"/>
            </a:p>
          </p:txBody>
        </p:sp>
        <p:sp>
          <p:nvSpPr>
            <p:cNvPr id="20" name="Line 20"/>
            <p:cNvSpPr>
              <a:spLocks noChangeShapeType="1"/>
            </p:cNvSpPr>
            <p:nvPr/>
          </p:nvSpPr>
          <p:spPr bwMode="auto">
            <a:xfrm flipH="1" flipV="1">
              <a:off x="5724128" y="5157192"/>
              <a:ext cx="0" cy="288032"/>
            </a:xfrm>
            <a:prstGeom prst="line">
              <a:avLst/>
            </a:prstGeom>
            <a:noFill/>
            <a:ln w="12700">
              <a:solidFill>
                <a:schemeClr val="hlink"/>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21" name="Rectangle 21"/>
            <p:cNvSpPr>
              <a:spLocks noChangeArrowheads="1"/>
            </p:cNvSpPr>
            <p:nvPr/>
          </p:nvSpPr>
          <p:spPr bwMode="auto">
            <a:xfrm>
              <a:off x="5436096" y="5445224"/>
              <a:ext cx="647614" cy="366767"/>
            </a:xfrm>
            <a:prstGeom prst="rect">
              <a:avLst/>
            </a:prstGeom>
            <a:noFill/>
            <a:ln w="25400">
              <a:noFill/>
              <a:miter lim="800000"/>
              <a:headEnd/>
              <a:tailEnd/>
            </a:ln>
          </p:spPr>
          <p:txBody>
            <a:bodyPr wrap="none" lIns="90488" tIns="44450" rIns="90488" bIns="44450">
              <a:spAutoFit/>
            </a:bodyPr>
            <a:lstStyle/>
            <a:p>
              <a:pPr>
                <a:lnSpc>
                  <a:spcPct val="100000"/>
                </a:lnSpc>
                <a:spcBef>
                  <a:spcPct val="0"/>
                </a:spcBef>
              </a:pPr>
              <a:r>
                <a:rPr lang="zh-CN" altLang="en-US" b="1" dirty="0" smtClean="0"/>
                <a:t>主键</a:t>
              </a:r>
              <a:endParaRPr lang="en-US" altLang="zh-CN" b="1" dirty="0"/>
            </a:p>
          </p:txBody>
        </p:sp>
        <p:sp>
          <p:nvSpPr>
            <p:cNvPr id="22" name="Line 22"/>
            <p:cNvSpPr>
              <a:spLocks noChangeShapeType="1"/>
            </p:cNvSpPr>
            <p:nvPr/>
          </p:nvSpPr>
          <p:spPr bwMode="auto">
            <a:xfrm>
              <a:off x="5065713" y="4713288"/>
              <a:ext cx="409575" cy="301625"/>
            </a:xfrm>
            <a:prstGeom prst="line">
              <a:avLst/>
            </a:prstGeom>
            <a:noFill/>
            <a:ln w="12700">
              <a:solidFill>
                <a:schemeClr val="hlink"/>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23" name="Line 23"/>
            <p:cNvSpPr>
              <a:spLocks noChangeShapeType="1"/>
            </p:cNvSpPr>
            <p:nvPr/>
          </p:nvSpPr>
          <p:spPr bwMode="auto">
            <a:xfrm flipV="1">
              <a:off x="5075238" y="4425950"/>
              <a:ext cx="411162" cy="454025"/>
            </a:xfrm>
            <a:prstGeom prst="line">
              <a:avLst/>
            </a:prstGeom>
            <a:noFill/>
            <a:ln w="12700">
              <a:solidFill>
                <a:schemeClr val="hlink"/>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24" name="Line 24"/>
            <p:cNvSpPr>
              <a:spLocks noChangeShapeType="1"/>
            </p:cNvSpPr>
            <p:nvPr/>
          </p:nvSpPr>
          <p:spPr bwMode="auto">
            <a:xfrm>
              <a:off x="5099050" y="4487863"/>
              <a:ext cx="458788" cy="376237"/>
            </a:xfrm>
            <a:prstGeom prst="line">
              <a:avLst/>
            </a:prstGeom>
            <a:noFill/>
            <a:ln w="12700">
              <a:solidFill>
                <a:schemeClr val="hlink"/>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25" name="Line 25"/>
            <p:cNvSpPr>
              <a:spLocks noChangeShapeType="1"/>
            </p:cNvSpPr>
            <p:nvPr/>
          </p:nvSpPr>
          <p:spPr bwMode="auto">
            <a:xfrm>
              <a:off x="5072063" y="4254501"/>
              <a:ext cx="508049" cy="398636"/>
            </a:xfrm>
            <a:prstGeom prst="line">
              <a:avLst/>
            </a:prstGeom>
            <a:noFill/>
            <a:ln w="12700">
              <a:solidFill>
                <a:schemeClr val="hlink"/>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26" name="Rectangle 9"/>
            <p:cNvSpPr>
              <a:spLocks noChangeArrowheads="1"/>
            </p:cNvSpPr>
            <p:nvPr/>
          </p:nvSpPr>
          <p:spPr bwMode="auto">
            <a:xfrm>
              <a:off x="395536" y="3717032"/>
              <a:ext cx="432048" cy="1440160"/>
            </a:xfrm>
            <a:prstGeom prst="rect">
              <a:avLst/>
            </a:prstGeom>
            <a:noFill/>
            <a:ln w="25400">
              <a:solidFill>
                <a:srgbClr val="8CF4EA"/>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7" name="Rectangle 9"/>
            <p:cNvSpPr>
              <a:spLocks noChangeArrowheads="1"/>
            </p:cNvSpPr>
            <p:nvPr/>
          </p:nvSpPr>
          <p:spPr bwMode="auto">
            <a:xfrm>
              <a:off x="5508104" y="3789040"/>
              <a:ext cx="432048" cy="1368152"/>
            </a:xfrm>
            <a:prstGeom prst="rect">
              <a:avLst/>
            </a:prstGeom>
            <a:noFill/>
            <a:ln w="25400">
              <a:solidFill>
                <a:srgbClr val="8CF4EA"/>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8" name="Rectangle 10"/>
            <p:cNvSpPr>
              <a:spLocks noChangeArrowheads="1"/>
            </p:cNvSpPr>
            <p:nvPr/>
          </p:nvSpPr>
          <p:spPr bwMode="auto">
            <a:xfrm>
              <a:off x="4355976" y="3573016"/>
              <a:ext cx="749895" cy="1558950"/>
            </a:xfrm>
            <a:prstGeom prst="rect">
              <a:avLst/>
            </a:prstGeom>
            <a:noFill/>
            <a:ln w="25400">
              <a:solidFill>
                <a:srgbClr val="FAFD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spTree>
    <p:custDataLst>
      <p:tags r:id="rId1"/>
    </p:custData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、创建表</a:t>
            </a:r>
            <a:r>
              <a:rPr lang="en-US" altLang="zh-CN" dirty="0" smtClean="0"/>
              <a:t>-1</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sz="2000" dirty="0" smtClean="0"/>
              <a:t>CREATE TABLE</a:t>
            </a:r>
            <a:r>
              <a:rPr lang="zh-CN" altLang="en-US" sz="2000" dirty="0" smtClean="0"/>
              <a:t>创建表</a:t>
            </a:r>
            <a:endParaRPr lang="en-US" altLang="zh-CN" sz="2000" dirty="0" smtClean="0"/>
          </a:p>
          <a:p>
            <a:pPr lvl="1"/>
            <a:r>
              <a:rPr lang="en-US" altLang="zh-CN" sz="1800" dirty="0" smtClean="0"/>
              <a:t>CREATE TABLE</a:t>
            </a:r>
            <a:r>
              <a:rPr lang="zh-CN" altLang="en-US" sz="1800" dirty="0" smtClean="0"/>
              <a:t>语句用于创建</a:t>
            </a:r>
            <a:r>
              <a:rPr lang="en-US" altLang="zh-CN" sz="1800" dirty="0" smtClean="0"/>
              <a:t>Oracle</a:t>
            </a:r>
            <a:r>
              <a:rPr lang="zh-CN" altLang="en-US" sz="1800" dirty="0" smtClean="0"/>
              <a:t>数据库表，属于</a:t>
            </a:r>
            <a:r>
              <a:rPr lang="en-US" altLang="zh-CN" sz="1800" dirty="0" smtClean="0"/>
              <a:t>DDL(Data Definition Language)</a:t>
            </a:r>
            <a:r>
              <a:rPr lang="zh-CN" altLang="en-US" sz="1800" dirty="0" smtClean="0"/>
              <a:t>数据定义语言</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fontAlgn="base"/>
            <a:r>
              <a:rPr lang="en-US" altLang="zh-CN" sz="1800" b="0" dirty="0" err="1" smtClean="0"/>
              <a:t>table_name</a:t>
            </a:r>
            <a:r>
              <a:rPr lang="zh-CN" altLang="en-US" sz="1800" dirty="0" smtClean="0"/>
              <a:t>：</a:t>
            </a:r>
            <a:r>
              <a:rPr lang="zh-CN" altLang="zh-CN" sz="1800" b="0" dirty="0" smtClean="0"/>
              <a:t>指定要</a:t>
            </a:r>
            <a:r>
              <a:rPr lang="zh-CN" altLang="en-US" sz="1800" dirty="0" smtClean="0"/>
              <a:t>创建的</a:t>
            </a:r>
            <a:r>
              <a:rPr lang="zh-CN" altLang="zh-CN" sz="1800" b="0" dirty="0" smtClean="0"/>
              <a:t>表的名称</a:t>
            </a:r>
          </a:p>
          <a:p>
            <a:pPr lvl="1" fontAlgn="base"/>
            <a:r>
              <a:rPr lang="en-US" altLang="zh-CN" sz="1800" b="0" dirty="0" err="1" smtClean="0"/>
              <a:t>column_name</a:t>
            </a:r>
            <a:r>
              <a:rPr lang="zh-CN" altLang="en-US" sz="1800" b="0" dirty="0" smtClean="0"/>
              <a:t>：</a:t>
            </a:r>
            <a:r>
              <a:rPr lang="zh-CN" altLang="zh-CN" sz="1800" b="0" dirty="0" smtClean="0"/>
              <a:t>指定</a:t>
            </a:r>
            <a:r>
              <a:rPr lang="zh-CN" altLang="en-US" sz="1800" b="0" dirty="0" smtClean="0"/>
              <a:t>表中各个</a:t>
            </a:r>
            <a:r>
              <a:rPr lang="zh-CN" altLang="zh-CN" sz="1800" b="0" dirty="0" smtClean="0"/>
              <a:t>列的名称</a:t>
            </a:r>
          </a:p>
          <a:p>
            <a:pPr lvl="1" fontAlgn="base"/>
            <a:r>
              <a:rPr lang="en-US" altLang="zh-CN" sz="1800" dirty="0" err="1" smtClean="0"/>
              <a:t>datat</a:t>
            </a:r>
            <a:r>
              <a:rPr lang="en-US" altLang="zh-CN" sz="1800" b="0" dirty="0" err="1" smtClean="0"/>
              <a:t>ype</a:t>
            </a:r>
            <a:r>
              <a:rPr lang="zh-CN" altLang="en-US" sz="1800" dirty="0" smtClean="0"/>
              <a:t>：</a:t>
            </a:r>
            <a:r>
              <a:rPr lang="zh-CN" altLang="zh-CN" sz="1800" b="0" dirty="0" smtClean="0"/>
              <a:t>指定某个列的</a:t>
            </a:r>
            <a:r>
              <a:rPr lang="zh-CN" altLang="en-US" sz="1800" dirty="0" smtClean="0"/>
              <a:t>数据</a:t>
            </a:r>
            <a:r>
              <a:rPr lang="zh-CN" altLang="zh-CN" sz="1800" b="0" dirty="0" smtClean="0"/>
              <a:t>类型</a:t>
            </a:r>
          </a:p>
          <a:p>
            <a:pPr lvl="1" fontAlgn="base"/>
            <a:r>
              <a:rPr lang="en-US" altLang="zh-CN" sz="1800" b="0" dirty="0" smtClean="0"/>
              <a:t>CONSTRAINT</a:t>
            </a:r>
            <a:r>
              <a:rPr lang="zh-CN" altLang="en-US" sz="1800" dirty="0" smtClean="0"/>
              <a:t>：为表中的列指定约束</a:t>
            </a:r>
            <a:endParaRPr lang="zh-CN" altLang="zh-CN" sz="1800" b="0" dirty="0" smtClean="0"/>
          </a:p>
          <a:p>
            <a:pPr lvl="1" fontAlgn="base"/>
            <a:r>
              <a:rPr lang="en-US" altLang="zh-CN" sz="1800" b="0" dirty="0" smtClean="0"/>
              <a:t>DEFAULT</a:t>
            </a:r>
            <a:r>
              <a:rPr lang="zh-CN" altLang="en-US" sz="1800" dirty="0" smtClean="0"/>
              <a:t>：</a:t>
            </a:r>
            <a:r>
              <a:rPr lang="zh-CN" altLang="zh-CN" sz="1800" b="0" dirty="0" smtClean="0"/>
              <a:t>为某个列</a:t>
            </a:r>
            <a:r>
              <a:rPr lang="zh-CN" altLang="en-US" sz="1800" dirty="0" smtClean="0"/>
              <a:t>设置</a:t>
            </a:r>
            <a:r>
              <a:rPr lang="zh-CN" altLang="zh-CN" sz="1800" b="0" dirty="0" smtClean="0"/>
              <a:t>默认值</a:t>
            </a:r>
          </a:p>
          <a:p>
            <a:pPr lvl="1" fontAlgn="base"/>
            <a:r>
              <a:rPr lang="en-US" altLang="zh-CN" sz="1800" b="0" dirty="0" err="1" smtClean="0"/>
              <a:t>tab_space</a:t>
            </a:r>
            <a:r>
              <a:rPr lang="zh-CN" altLang="en-US" sz="1800" dirty="0" smtClean="0"/>
              <a:t>：</a:t>
            </a:r>
            <a:r>
              <a:rPr lang="zh-CN" altLang="zh-CN" sz="1800" b="0" dirty="0" smtClean="0"/>
              <a:t>为该表指定表空间</a:t>
            </a:r>
          </a:p>
          <a:p>
            <a:pPr lvl="1"/>
            <a:endParaRPr lang="zh-CN" altLang="en-US" sz="1800" dirty="0"/>
          </a:p>
        </p:txBody>
      </p:sp>
      <p:sp>
        <p:nvSpPr>
          <p:cNvPr id="4" name="Rectangle 3"/>
          <p:cNvSpPr txBox="1">
            <a:spLocks noChangeArrowheads="1"/>
          </p:cNvSpPr>
          <p:nvPr/>
        </p:nvSpPr>
        <p:spPr bwMode="auto">
          <a:xfrm>
            <a:off x="827584" y="2204864"/>
            <a:ext cx="7920880"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solidFill>
                  <a:srgbClr val="FF0000"/>
                </a:solidFill>
                <a:latin typeface="Arial" charset="0"/>
                <a:ea typeface="SimSun" pitchFamily="2" charset="-122"/>
              </a:rPr>
              <a:t>CREATE TABLE  </a:t>
            </a:r>
            <a:r>
              <a:rPr lang="en-US" altLang="zh-CN" sz="1600" b="1" dirty="0" err="1" smtClean="0">
                <a:latin typeface="Arial" charset="0"/>
                <a:ea typeface="SimSun" pitchFamily="2" charset="-122"/>
              </a:rPr>
              <a:t>table_name</a:t>
            </a:r>
            <a:r>
              <a:rPr lang="en-US" altLang="zh-CN" sz="1600" b="1" dirty="0" smtClean="0">
                <a:latin typeface="Arial" charset="0"/>
                <a:ea typeface="SimSun" pitchFamily="2" charset="-122"/>
              </a:rPr>
              <a:t> (</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column_name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datatype</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constraint_def</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DEFAULT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default_exp</a:t>
            </a:r>
            <a:r>
              <a:rPr lang="en-US" altLang="zh-CN" sz="1600" b="1" dirty="0" smtClean="0">
                <a:latin typeface="Arial" charset="0"/>
                <a:ea typeface="SimSun" pitchFamily="2" charset="-122"/>
              </a:rPr>
              <a:t>]</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column_name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datatype</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constratint_def</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DEFAULT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default_exp</a:t>
            </a:r>
            <a:r>
              <a:rPr lang="en-US" altLang="zh-CN" sz="1600" b="1" dirty="0" smtClean="0">
                <a:latin typeface="Arial" charset="0"/>
                <a:ea typeface="SimSun" pitchFamily="2" charset="-122"/>
              </a:rPr>
              <a:t>]…]</a:t>
            </a:r>
          </a:p>
          <a:p>
            <a:pPr algn="l" defTabSz="912813">
              <a:defRPr/>
            </a:pPr>
            <a:r>
              <a:rPr lang="en-US" altLang="zh-CN" sz="1600" b="1" dirty="0" smtClean="0">
                <a:latin typeface="Arial" charset="0"/>
                <a:ea typeface="SimSun" pitchFamily="2" charset="-122"/>
              </a:rPr>
              <a:t>)</a:t>
            </a:r>
          </a:p>
          <a:p>
            <a:pPr algn="l" defTabSz="912813">
              <a:defRPr/>
            </a:pPr>
            <a:r>
              <a:rPr lang="en-US" altLang="zh-CN" sz="1600" b="1" dirty="0" smtClean="0">
                <a:solidFill>
                  <a:srgbClr val="FF0000"/>
                </a:solidFill>
                <a:latin typeface="Arial" charset="0"/>
                <a:ea typeface="SimSun" pitchFamily="2" charset="-122"/>
              </a:rPr>
              <a:t>TABLESPACE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tab_space</a:t>
            </a:r>
            <a:r>
              <a:rPr lang="en-US" altLang="zh-CN" sz="1600" b="1" dirty="0" smtClean="0">
                <a:latin typeface="Arial" charset="0"/>
                <a:ea typeface="SimSun" pitchFamily="2" charset="-122"/>
              </a:rPr>
              <a:t>;</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、创建表</a:t>
            </a:r>
            <a:r>
              <a:rPr lang="en-US" altLang="zh-CN" dirty="0" smtClean="0"/>
              <a:t>-2</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2000" dirty="0" smtClean="0"/>
              <a:t>创建表示例</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表名列名的命名规则</a:t>
            </a:r>
            <a:endParaRPr lang="en-US" altLang="zh-CN" sz="2000" dirty="0" smtClean="0"/>
          </a:p>
          <a:p>
            <a:pPr lvl="1"/>
            <a:r>
              <a:rPr lang="zh-CN" altLang="en-US" sz="1800" dirty="0" smtClean="0"/>
              <a:t>必须以字母开头</a:t>
            </a:r>
            <a:endParaRPr lang="en-US" altLang="zh-CN" sz="1800" dirty="0" smtClean="0"/>
          </a:p>
          <a:p>
            <a:pPr lvl="1"/>
            <a:r>
              <a:rPr lang="zh-CN" altLang="en-US" sz="1800" dirty="0" smtClean="0"/>
              <a:t>长度必须是</a:t>
            </a:r>
            <a:r>
              <a:rPr lang="en-US" altLang="zh-CN" sz="1800" dirty="0" smtClean="0"/>
              <a:t>1-30</a:t>
            </a:r>
            <a:r>
              <a:rPr lang="zh-CN" altLang="en-US" sz="1800" dirty="0" smtClean="0"/>
              <a:t>个字符</a:t>
            </a:r>
            <a:endParaRPr lang="en-US" altLang="zh-CN" sz="1800" dirty="0" smtClean="0"/>
          </a:p>
          <a:p>
            <a:pPr lvl="1"/>
            <a:r>
              <a:rPr lang="zh-CN" altLang="en-US" sz="1800" dirty="0" smtClean="0"/>
              <a:t>只能包含</a:t>
            </a:r>
            <a:r>
              <a:rPr lang="en-US" altLang="zh-CN" sz="1800" dirty="0" smtClean="0"/>
              <a:t>A-Z</a:t>
            </a:r>
            <a:r>
              <a:rPr lang="zh-CN" altLang="en-US" sz="1800" dirty="0" smtClean="0"/>
              <a:t>、</a:t>
            </a:r>
            <a:r>
              <a:rPr lang="en-US" altLang="zh-CN" sz="1800" dirty="0" smtClean="0"/>
              <a:t>a-z</a:t>
            </a:r>
            <a:r>
              <a:rPr lang="zh-CN" altLang="en-US" sz="1800" dirty="0" smtClean="0"/>
              <a:t>、</a:t>
            </a:r>
            <a:r>
              <a:rPr lang="en-US" altLang="zh-CN" sz="1800" dirty="0" smtClean="0"/>
              <a:t>0-9</a:t>
            </a:r>
            <a:r>
              <a:rPr lang="zh-CN" altLang="en-US" sz="1800" dirty="0" smtClean="0"/>
              <a:t>、</a:t>
            </a:r>
            <a:r>
              <a:rPr lang="en-US" altLang="zh-CN" sz="1800" dirty="0" smtClean="0"/>
              <a:t>_</a:t>
            </a:r>
            <a:r>
              <a:rPr lang="zh-CN" altLang="en-US" sz="1800" dirty="0" smtClean="0"/>
              <a:t>、</a:t>
            </a:r>
            <a:r>
              <a:rPr lang="en-US" altLang="zh-CN" sz="1800" dirty="0" smtClean="0"/>
              <a:t>$</a:t>
            </a:r>
            <a:r>
              <a:rPr lang="zh-CN" altLang="en-US" sz="1800" dirty="0" smtClean="0"/>
              <a:t>和</a:t>
            </a:r>
            <a:r>
              <a:rPr lang="en-US" altLang="zh-CN" sz="1800" dirty="0" smtClean="0"/>
              <a:t>#</a:t>
            </a:r>
            <a:r>
              <a:rPr lang="zh-CN" altLang="en-US" sz="1800" dirty="0" smtClean="0"/>
              <a:t>，后两个不建议使用</a:t>
            </a:r>
            <a:endParaRPr lang="en-US" altLang="zh-CN" sz="1800" dirty="0" smtClean="0"/>
          </a:p>
          <a:p>
            <a:pPr lvl="1"/>
            <a:r>
              <a:rPr lang="zh-CN" altLang="en-US" sz="1800" dirty="0" smtClean="0"/>
              <a:t>不能与同一数据库用户拥有的其他对象重名</a:t>
            </a:r>
            <a:endParaRPr lang="en-US" altLang="zh-CN" sz="1800" dirty="0" smtClean="0"/>
          </a:p>
          <a:p>
            <a:pPr lvl="1"/>
            <a:r>
              <a:rPr lang="zh-CN" altLang="en-US" sz="1800" dirty="0" smtClean="0"/>
              <a:t>不能是</a:t>
            </a:r>
            <a:r>
              <a:rPr lang="en-US" altLang="zh-CN" sz="1800" dirty="0" smtClean="0"/>
              <a:t>Oracle</a:t>
            </a:r>
            <a:r>
              <a:rPr lang="zh-CN" altLang="en-US" sz="1800" dirty="0" smtClean="0"/>
              <a:t>服务器的保留字</a:t>
            </a:r>
            <a:endParaRPr lang="en-US" altLang="zh-CN" sz="1800" dirty="0" smtClean="0"/>
          </a:p>
          <a:p>
            <a:pPr lvl="1"/>
            <a:r>
              <a:rPr lang="zh-CN" altLang="en-US" sz="1800" dirty="0" smtClean="0"/>
              <a:t>表名和列名应该具有较强的表意性</a:t>
            </a:r>
            <a:endParaRPr lang="en-US" altLang="zh-CN" sz="1800" dirty="0" smtClean="0"/>
          </a:p>
          <a:p>
            <a:pPr lvl="1"/>
            <a:r>
              <a:rPr lang="zh-CN" altLang="en-US" sz="1800" dirty="0" smtClean="0"/>
              <a:t>不区分大小写</a:t>
            </a:r>
            <a:endParaRPr lang="zh-CN" altLang="en-US" sz="1800" dirty="0"/>
          </a:p>
        </p:txBody>
      </p:sp>
      <p:sp>
        <p:nvSpPr>
          <p:cNvPr id="4" name="Rectangle 3"/>
          <p:cNvSpPr txBox="1">
            <a:spLocks noChangeArrowheads="1"/>
          </p:cNvSpPr>
          <p:nvPr/>
        </p:nvSpPr>
        <p:spPr bwMode="auto">
          <a:xfrm>
            <a:off x="827584" y="1628800"/>
            <a:ext cx="7920880"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创建表</a:t>
            </a:r>
            <a:r>
              <a:rPr lang="en-US" altLang="zh-CN" sz="1600" b="1" dirty="0" smtClean="0">
                <a:solidFill>
                  <a:srgbClr val="00B050"/>
                </a:solidFill>
                <a:latin typeface="Arial" charset="0"/>
                <a:ea typeface="SimSun" pitchFamily="2" charset="-122"/>
              </a:rPr>
              <a:t>student</a:t>
            </a:r>
          </a:p>
          <a:p>
            <a:pPr algn="l" defTabSz="912813">
              <a:defRPr/>
            </a:pPr>
            <a:r>
              <a:rPr lang="en-US" altLang="zh-CN" sz="1600" b="1" dirty="0" smtClean="0">
                <a:solidFill>
                  <a:srgbClr val="FF0000"/>
                </a:solidFill>
                <a:latin typeface="Arial" charset="0"/>
                <a:ea typeface="SimSun" pitchFamily="2" charset="-122"/>
              </a:rPr>
              <a:t>CREATE TABLE  </a:t>
            </a:r>
            <a:r>
              <a:rPr lang="en-US" altLang="zh-CN" sz="1600" b="1" dirty="0" smtClean="0">
                <a:latin typeface="Arial" charset="0"/>
                <a:ea typeface="SimSun" pitchFamily="2" charset="-122"/>
              </a:rPr>
              <a:t>student (</a:t>
            </a:r>
          </a:p>
          <a:p>
            <a:pPr algn="l" defTabSz="912813">
              <a:defRPr/>
            </a:pPr>
            <a:r>
              <a:rPr lang="en-US" altLang="zh-CN" sz="1600" b="1" dirty="0" smtClean="0">
                <a:latin typeface="Arial" charset="0"/>
                <a:ea typeface="SimSun" pitchFamily="2" charset="-122"/>
              </a:rPr>
              <a:t>	id  </a:t>
            </a:r>
            <a:r>
              <a:rPr lang="en-US" altLang="zh-CN" sz="1600" b="1" dirty="0" err="1" smtClean="0">
                <a:latin typeface="Arial" charset="0"/>
                <a:ea typeface="SimSun" pitchFamily="2" charset="-122"/>
              </a:rPr>
              <a:t>int</a:t>
            </a:r>
            <a:r>
              <a:rPr lang="en-US" altLang="zh-CN" sz="1600" b="1" dirty="0" smtClean="0">
                <a:latin typeface="Arial" charset="0"/>
                <a:ea typeface="SimSun" pitchFamily="2" charset="-122"/>
              </a:rPr>
              <a:t>,</a:t>
            </a:r>
          </a:p>
          <a:p>
            <a:pPr algn="l" defTabSz="912813">
              <a:defRPr/>
            </a:pPr>
            <a:r>
              <a:rPr lang="en-US" altLang="zh-CN" sz="1600" b="1" dirty="0" smtClean="0">
                <a:latin typeface="Arial" charset="0"/>
                <a:ea typeface="SimSun" pitchFamily="2" charset="-122"/>
              </a:rPr>
              <a:t>	name  varchar2(200),</a:t>
            </a:r>
          </a:p>
          <a:p>
            <a:pPr algn="l" defTabSz="912813">
              <a:defRPr/>
            </a:pPr>
            <a:r>
              <a:rPr lang="en-US" altLang="zh-CN" sz="1600" b="1" dirty="0" smtClean="0">
                <a:latin typeface="Arial" charset="0"/>
                <a:ea typeface="SimSun" pitchFamily="2" charset="-122"/>
              </a:rPr>
              <a:t>	age  </a:t>
            </a:r>
            <a:r>
              <a:rPr lang="en-US" altLang="zh-CN" sz="1600" b="1" dirty="0" err="1" smtClean="0">
                <a:latin typeface="Arial" charset="0"/>
                <a:ea typeface="SimSun" pitchFamily="2" charset="-122"/>
              </a:rPr>
              <a:t>int</a:t>
            </a:r>
            <a:endParaRPr lang="en-US" altLang="zh-CN" sz="1600" b="1" dirty="0" smtClean="0">
              <a:latin typeface="Arial" charset="0"/>
              <a:ea typeface="SimSun" pitchFamily="2" charset="-122"/>
            </a:endParaRPr>
          </a:p>
          <a:p>
            <a:pPr algn="l" defTabSz="912813">
              <a:defRPr/>
            </a:pPr>
            <a:r>
              <a:rPr lang="en-US" altLang="zh-CN" sz="1600" b="1" dirty="0" smtClean="0">
                <a:latin typeface="Arial" charset="0"/>
                <a:ea typeface="SimSun" pitchFamily="2" charset="-122"/>
              </a:rPr>
              <a:t>)</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、数据类型</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常用的数据类型</a:t>
            </a:r>
            <a:endParaRPr lang="en-US" altLang="zh-CN" sz="2000" dirty="0" smtClean="0"/>
          </a:p>
          <a:p>
            <a:pPr lvl="1"/>
            <a:r>
              <a:rPr lang="zh-CN" altLang="en-US" sz="1800" dirty="0" smtClean="0"/>
              <a:t>建表时需要为列指定数据类型</a:t>
            </a:r>
            <a:r>
              <a:rPr lang="en-US" altLang="zh-CN" sz="1800" dirty="0" smtClean="0"/>
              <a:t>(</a:t>
            </a:r>
            <a:r>
              <a:rPr lang="en-US" altLang="zh-CN" sz="1800" dirty="0" err="1" smtClean="0"/>
              <a:t>datatype</a:t>
            </a:r>
            <a:r>
              <a:rPr lang="en-US" altLang="zh-CN" sz="1800" dirty="0" smtClean="0"/>
              <a:t>)</a:t>
            </a:r>
            <a:r>
              <a:rPr lang="zh-CN" altLang="en-US" sz="1800" dirty="0" smtClean="0"/>
              <a:t>，</a:t>
            </a:r>
            <a:r>
              <a:rPr lang="en-US" altLang="zh-CN" sz="1800" dirty="0" smtClean="0"/>
              <a:t>Oracle</a:t>
            </a:r>
            <a:r>
              <a:rPr lang="zh-CN" altLang="en-US" sz="1800" dirty="0" smtClean="0"/>
              <a:t>中提供了</a:t>
            </a:r>
            <a:r>
              <a:rPr lang="en-US" altLang="zh-CN" sz="1800" dirty="0" smtClean="0"/>
              <a:t>23</a:t>
            </a:r>
            <a:r>
              <a:rPr lang="zh-CN" altLang="en-US" sz="1800" dirty="0" smtClean="0"/>
              <a:t>种数据类型，常用的如下表所示：</a:t>
            </a:r>
            <a:endParaRPr lang="en-US" altLang="zh-CN" sz="1800" dirty="0" smtClean="0"/>
          </a:p>
        </p:txBody>
      </p:sp>
      <p:graphicFrame>
        <p:nvGraphicFramePr>
          <p:cNvPr id="4" name="表格 3"/>
          <p:cNvGraphicFramePr>
            <a:graphicFrameLocks noGrp="1"/>
          </p:cNvGraphicFramePr>
          <p:nvPr>
            <p:extLst>
              <p:ext uri="{D42A27DB-BD31-4B8C-83A1-F6EECF244321}">
                <p14:modId xmlns:p14="http://schemas.microsoft.com/office/powerpoint/2010/main" val="414373231"/>
              </p:ext>
            </p:extLst>
          </p:nvPr>
        </p:nvGraphicFramePr>
        <p:xfrm>
          <a:off x="827584" y="2276875"/>
          <a:ext cx="7704856" cy="3495262"/>
        </p:xfrm>
        <a:graphic>
          <a:graphicData uri="http://schemas.openxmlformats.org/drawingml/2006/table">
            <a:tbl>
              <a:tblPr/>
              <a:tblGrid>
                <a:gridCol w="2232248"/>
                <a:gridCol w="432048"/>
                <a:gridCol w="5040560"/>
              </a:tblGrid>
              <a:tr h="538702">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数 据 类 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说     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r>
              <a:tr h="3768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VARCHAR2(size)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rowSpan="3">
                  <a:txBody>
                    <a:bodyPr/>
                    <a:lstStyle/>
                    <a:p>
                      <a:pPr algn="ctr">
                        <a:lnSpc>
                          <a:spcPct val="200000"/>
                        </a:lnSpc>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字符型</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长度可变的字符串，</a:t>
                      </a:r>
                      <a:r>
                        <a:rPr kumimoji="0" lang="en-US" altLang="zh-CN" sz="1600" b="0" i="0" u="none" strike="noStrike" cap="none" normalizeH="0" baseline="0" dirty="0" smtClean="0">
                          <a:ln>
                            <a:noFill/>
                          </a:ln>
                          <a:solidFill>
                            <a:schemeClr val="tx1"/>
                          </a:solidFill>
                          <a:effectLst/>
                          <a:latin typeface="+mn-lt"/>
                          <a:ea typeface="+mn-ea"/>
                        </a:rPr>
                        <a:t>size</a:t>
                      </a:r>
                      <a:r>
                        <a:rPr kumimoji="0" lang="zh-CN" altLang="en-US" sz="1600" b="0" i="0" u="none" strike="noStrike" cap="none" normalizeH="0" baseline="0" dirty="0" smtClean="0">
                          <a:ln>
                            <a:noFill/>
                          </a:ln>
                          <a:solidFill>
                            <a:schemeClr val="tx1"/>
                          </a:solidFill>
                          <a:effectLst/>
                          <a:latin typeface="+mn-lt"/>
                          <a:ea typeface="+mn-ea"/>
                        </a:rPr>
                        <a:t>表示</a:t>
                      </a:r>
                      <a:r>
                        <a:rPr lang="zh-CN" altLang="en-US" sz="1600" dirty="0" smtClean="0"/>
                        <a:t>最大长度， 如果数据长度没有达到最大值，</a:t>
                      </a:r>
                      <a:r>
                        <a:rPr lang="en-US" altLang="zh-CN" sz="1600" dirty="0" smtClean="0"/>
                        <a:t>Oracle</a:t>
                      </a:r>
                      <a:r>
                        <a:rPr lang="zh-CN" altLang="en-US" sz="1600" dirty="0" smtClean="0"/>
                        <a:t>会根据数据大小自动调节字段长度，</a:t>
                      </a:r>
                    </a:p>
                    <a:p>
                      <a:r>
                        <a:rPr lang="zh-CN" altLang="en-US" sz="1600" dirty="0" smtClean="0"/>
                        <a:t>如果数据前后有空格，</a:t>
                      </a:r>
                      <a:r>
                        <a:rPr lang="en-US" altLang="zh-CN" sz="1600" dirty="0" smtClean="0"/>
                        <a:t>Oracle</a:t>
                      </a:r>
                      <a:r>
                        <a:rPr lang="zh-CN" altLang="en-US" sz="1600" dirty="0" smtClean="0"/>
                        <a:t>会自动将其删除。</a:t>
                      </a:r>
                      <a:r>
                        <a:rPr lang="en-US" altLang="zh-CN" sz="1600" dirty="0" smtClean="0"/>
                        <a:t>VARCHAR2</a:t>
                      </a:r>
                      <a:r>
                        <a:rPr lang="zh-CN" altLang="en-US" sz="1600" dirty="0" smtClean="0"/>
                        <a:t>是最常用的数据类型</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r>
              <a:tr h="3768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CHAR(size)</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vMerge="1">
                  <a:txBody>
                    <a:bodyPr/>
                    <a:lstStyle/>
                    <a:p>
                      <a:endParaRPr lang="zh-CN" altLang="en-US" sz="16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r>
                        <a:rPr lang="zh-CN" altLang="en-US" sz="1600" dirty="0" smtClean="0"/>
                        <a:t>定长字符数据，</a:t>
                      </a:r>
                      <a:r>
                        <a:rPr lang="en-US" altLang="zh-CN" sz="1600" dirty="0" smtClean="0"/>
                        <a:t>size</a:t>
                      </a:r>
                      <a:r>
                        <a:rPr lang="zh-CN" altLang="en-US" sz="1600" dirty="0" smtClean="0"/>
                        <a:t>表示字节长度，缺省为</a:t>
                      </a:r>
                      <a:r>
                        <a:rPr lang="en-US" altLang="zh-CN" sz="1600" dirty="0" smtClean="0"/>
                        <a:t>1</a:t>
                      </a:r>
                      <a:r>
                        <a:rPr lang="zh-CN" altLang="en-US" sz="1600" dirty="0" smtClean="0"/>
                        <a:t>个字节（一个中文为</a:t>
                      </a:r>
                      <a:r>
                        <a:rPr lang="en-US" altLang="zh-CN" sz="1600" dirty="0" smtClean="0"/>
                        <a:t>2</a:t>
                      </a:r>
                      <a:r>
                        <a:rPr lang="zh-CN" altLang="en-US" sz="1600" dirty="0" smtClean="0"/>
                        <a:t>字节）</a:t>
                      </a:r>
                      <a:endParaRPr lang="zh-CN" altLang="en-US" sz="16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3768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LONG</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vMerge="1">
                  <a:txBody>
                    <a:bodyPr/>
                    <a:lstStyle/>
                    <a:p>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长度可变的字符串</a:t>
                      </a:r>
                      <a:r>
                        <a:rPr lang="zh-CN" altLang="en-US" sz="1600" dirty="0" smtClean="0"/>
                        <a:t>，最大长度限制是</a:t>
                      </a:r>
                      <a:r>
                        <a:rPr lang="en-US" altLang="zh-CN" sz="1600" dirty="0" smtClean="0"/>
                        <a:t>2GB</a:t>
                      </a:r>
                      <a:r>
                        <a:rPr lang="zh-CN" altLang="en-US" sz="1600" dirty="0" smtClean="0"/>
                        <a:t>，用于不需要作字符串搜索的长串数据，如果要进行字符搜索就要用</a:t>
                      </a:r>
                      <a:r>
                        <a:rPr lang="en-US" altLang="zh-CN" sz="1600" dirty="0" smtClean="0"/>
                        <a:t>varchar2</a:t>
                      </a:r>
                      <a:r>
                        <a:rPr lang="zh-CN" altLang="en-US" sz="1600" dirty="0" smtClean="0"/>
                        <a:t>类型；</a:t>
                      </a:r>
                      <a:r>
                        <a:rPr lang="en-US" altLang="zh-CN" sz="1600" dirty="0" smtClean="0"/>
                        <a:t>long</a:t>
                      </a:r>
                      <a:r>
                        <a:rPr lang="zh-CN" altLang="en-US" sz="1600" dirty="0" smtClean="0"/>
                        <a:t>是一种较老的数据类型，逐渐被</a:t>
                      </a:r>
                      <a:r>
                        <a:rPr lang="en-US" altLang="zh-CN" sz="1600" dirty="0" smtClean="0"/>
                        <a:t>BLOB</a:t>
                      </a:r>
                      <a:r>
                        <a:rPr lang="zh-CN" altLang="en-US" sz="1600" dirty="0" smtClean="0"/>
                        <a:t>、</a:t>
                      </a:r>
                      <a:r>
                        <a:rPr lang="en-US" altLang="zh-CN" sz="1600" dirty="0" smtClean="0"/>
                        <a:t>CLOB</a:t>
                      </a:r>
                      <a:r>
                        <a:rPr lang="zh-CN" altLang="en-US" sz="1600" dirty="0" smtClean="0"/>
                        <a:t>、</a:t>
                      </a:r>
                      <a:r>
                        <a:rPr lang="en-US" altLang="zh-CN" sz="1600" dirty="0" smtClean="0"/>
                        <a:t>NCLOB</a:t>
                      </a:r>
                      <a:r>
                        <a:rPr lang="zh-CN" altLang="en-US" sz="1600" dirty="0" smtClean="0"/>
                        <a:t>等大的对象数据类型所取代</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、数据类型</a:t>
            </a:r>
            <a:r>
              <a:rPr lang="en-US" altLang="zh-CN" dirty="0" smtClean="0"/>
              <a:t>-2</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4373231"/>
              </p:ext>
            </p:extLst>
          </p:nvPr>
        </p:nvGraphicFramePr>
        <p:xfrm>
          <a:off x="827584" y="1196752"/>
          <a:ext cx="7704856" cy="5081776"/>
        </p:xfrm>
        <a:graphic>
          <a:graphicData uri="http://schemas.openxmlformats.org/drawingml/2006/table">
            <a:tbl>
              <a:tblPr/>
              <a:tblGrid>
                <a:gridCol w="1584176"/>
                <a:gridCol w="360040"/>
                <a:gridCol w="5760640"/>
              </a:tblGrid>
              <a:tr h="479296">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数 据 类 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说     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NUMBER(</a:t>
                      </a:r>
                      <a:r>
                        <a:rPr kumimoji="0" lang="en-US" altLang="zh-CN" sz="1600" b="1" i="0" u="none" strike="noStrike" cap="none" normalizeH="0" baseline="0" dirty="0" err="1" smtClean="0">
                          <a:ln>
                            <a:noFill/>
                          </a:ln>
                          <a:solidFill>
                            <a:schemeClr val="tx1"/>
                          </a:solidFill>
                          <a:effectLst/>
                          <a:latin typeface="Arial" pitchFamily="34" charset="0"/>
                          <a:ea typeface="宋体" pitchFamily="2" charset="-122"/>
                        </a:rPr>
                        <a:t>p,s</a:t>
                      </a: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pPr>
                        <a:lnSpc>
                          <a:spcPct val="150000"/>
                        </a:lnSpc>
                      </a:pPr>
                      <a:r>
                        <a:rPr lang="zh-CN" altLang="en-US" sz="1600" b="1" dirty="0" smtClean="0"/>
                        <a:t>数值型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长度可变的数值，可以表示定长的整数和指定精度的小数，</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p</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代表有效位的位数，</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s</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代表小数点后面的小数位</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r>
                        <a:rPr lang="zh-CN" altLang="en-US" sz="1600" dirty="0" smtClean="0"/>
                        <a:t>如：</a:t>
                      </a:r>
                      <a:r>
                        <a:rPr lang="en-US" altLang="zh-CN" sz="1600" dirty="0" smtClean="0"/>
                        <a:t>number(5,2)</a:t>
                      </a:r>
                      <a:r>
                        <a:rPr lang="zh-CN" altLang="en-US" sz="1600" dirty="0" smtClean="0"/>
                        <a:t>，如果输入</a:t>
                      </a:r>
                      <a:r>
                        <a:rPr lang="en-US" altLang="zh-CN" sz="1600" dirty="0" smtClean="0"/>
                        <a:t>575.316</a:t>
                      </a:r>
                      <a:r>
                        <a:rPr lang="zh-CN" altLang="en-US" sz="1600" dirty="0" smtClean="0"/>
                        <a:t>，则真正保存到字段中的数值是</a:t>
                      </a:r>
                      <a:r>
                        <a:rPr lang="en-US" altLang="zh-CN" sz="1600" dirty="0" smtClean="0"/>
                        <a:t>575.32</a:t>
                      </a:r>
                      <a:endParaRPr lang="zh-CN" altLang="en-US" sz="1600" dirty="0" smtClean="0"/>
                    </a:p>
                    <a:p>
                      <a:r>
                        <a:rPr lang="zh-CN" altLang="en-US" sz="1600" dirty="0" smtClean="0"/>
                        <a:t>如：</a:t>
                      </a:r>
                      <a:r>
                        <a:rPr lang="en-US" altLang="zh-CN" sz="1600" dirty="0" smtClean="0"/>
                        <a:t>number(3,0)</a:t>
                      </a:r>
                      <a:r>
                        <a:rPr lang="zh-CN" altLang="en-US" sz="1600" dirty="0" smtClean="0"/>
                        <a:t>，输入</a:t>
                      </a:r>
                      <a:r>
                        <a:rPr lang="en-US" altLang="zh-CN" sz="1600" dirty="0" smtClean="0"/>
                        <a:t>575.316</a:t>
                      </a:r>
                      <a:r>
                        <a:rPr lang="zh-CN" altLang="en-US" sz="1600" dirty="0" smtClean="0"/>
                        <a:t>，真正保存的数据是</a:t>
                      </a:r>
                      <a:r>
                        <a:rPr lang="en-US" altLang="zh-CN" sz="1600" dirty="0" smtClean="0"/>
                        <a:t>575</a:t>
                      </a:r>
                    </a:p>
                    <a:p>
                      <a:r>
                        <a:rPr lang="zh-CN" altLang="en-US" sz="1600" dirty="0" smtClean="0"/>
                        <a:t>注意：</a:t>
                      </a:r>
                      <a:r>
                        <a:rPr lang="en-US" altLang="zh-CN" sz="1600" dirty="0" smtClean="0"/>
                        <a:t>Oracle</a:t>
                      </a:r>
                      <a:r>
                        <a:rPr lang="zh-CN" altLang="en-US" sz="1600" dirty="0" smtClean="0"/>
                        <a:t>中数值型只有</a:t>
                      </a:r>
                      <a:r>
                        <a:rPr lang="en-US" altLang="zh-CN" sz="1600" dirty="0" smtClean="0"/>
                        <a:t>NUMBER</a:t>
                      </a:r>
                      <a:r>
                        <a:rPr lang="zh-CN" altLang="en-US" sz="1600" dirty="0" smtClean="0"/>
                        <a:t>，其他类型如</a:t>
                      </a:r>
                      <a:r>
                        <a:rPr lang="en-US" altLang="zh-CN" sz="1600" dirty="0" smtClean="0"/>
                        <a:t>INT</a:t>
                      </a:r>
                      <a:r>
                        <a:rPr lang="zh-CN" altLang="en-US" sz="1600" dirty="0" smtClean="0"/>
                        <a:t>、</a:t>
                      </a:r>
                      <a:r>
                        <a:rPr lang="en-US" altLang="zh-CN" sz="1600" dirty="0" smtClean="0"/>
                        <a:t>INTEGER</a:t>
                      </a:r>
                      <a:r>
                        <a:rPr lang="zh-CN" altLang="en-US" sz="1600" dirty="0" smtClean="0"/>
                        <a:t>等最终都转换为</a:t>
                      </a:r>
                      <a:r>
                        <a:rPr lang="en-US" altLang="zh-CN" sz="1600" dirty="0" smtClean="0"/>
                        <a:t>NUMBER</a:t>
                      </a:r>
                      <a:r>
                        <a:rPr lang="zh-CN" altLang="en-US" sz="1600" dirty="0" smtClean="0"/>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r>
              <a:tr h="295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DATE</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rowSpan="2">
                  <a:txBody>
                    <a:bodyPr/>
                    <a:lstStyle/>
                    <a:p>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日期时间型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表示日期和时间值，</a:t>
                      </a:r>
                      <a:r>
                        <a:rPr lang="en-US" altLang="zh-CN" sz="1600" dirty="0" smtClean="0"/>
                        <a:t>Oracle</a:t>
                      </a:r>
                      <a:r>
                        <a:rPr lang="zh-CN" altLang="en-US" sz="1600" dirty="0" smtClean="0"/>
                        <a:t>标准日期格式为：</a:t>
                      </a:r>
                      <a:r>
                        <a:rPr lang="en-US" altLang="zh-CN" sz="1600" dirty="0" smtClean="0"/>
                        <a:t>DD-MON-YY HH:MI:SS</a:t>
                      </a:r>
                      <a:r>
                        <a:rPr lang="zh-CN" altLang="en-US" sz="1600" dirty="0" smtClean="0"/>
                        <a:t>。例如</a:t>
                      </a:r>
                      <a:r>
                        <a:rPr lang="en-US" altLang="zh-CN" sz="1600" dirty="0" smtClean="0"/>
                        <a:t>07-11</a:t>
                      </a:r>
                      <a:r>
                        <a:rPr lang="zh-CN" altLang="en-US" sz="1600" dirty="0" smtClean="0"/>
                        <a:t>月</a:t>
                      </a:r>
                      <a:r>
                        <a:rPr lang="en-US" altLang="zh-CN" sz="1600" dirty="0" smtClean="0"/>
                        <a:t>-00 </a:t>
                      </a:r>
                      <a:r>
                        <a:rPr lang="zh-CN" altLang="en-US" sz="1600" dirty="0" smtClean="0"/>
                        <a:t>表示</a:t>
                      </a:r>
                      <a:r>
                        <a:rPr lang="en-US" altLang="zh-CN" sz="1600" dirty="0" smtClean="0"/>
                        <a:t>2000</a:t>
                      </a:r>
                      <a:r>
                        <a:rPr lang="zh-CN" altLang="en-US" sz="1600" dirty="0" smtClean="0"/>
                        <a:t>年</a:t>
                      </a:r>
                      <a:r>
                        <a:rPr lang="en-US" altLang="zh-CN" sz="1600" dirty="0" smtClean="0"/>
                        <a:t>11</a:t>
                      </a:r>
                      <a:r>
                        <a:rPr lang="zh-CN" altLang="en-US" sz="1600" dirty="0" smtClean="0"/>
                        <a:t>月</a:t>
                      </a:r>
                      <a:r>
                        <a:rPr lang="en-US" altLang="zh-CN" sz="1600" dirty="0" smtClean="0"/>
                        <a:t>7</a:t>
                      </a:r>
                      <a:r>
                        <a:rPr lang="zh-CN" altLang="en-US" sz="1600" dirty="0" smtClean="0"/>
                        <a:t>日。</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4362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TIMESTAMP</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vMerge="1">
                  <a:txBody>
                    <a:bodyPr/>
                    <a:lstStyle/>
                    <a:p>
                      <a:endParaRPr lang="zh-CN" altLang="en-US"/>
                    </a:p>
                  </a:txBody>
                  <a:tcPr/>
                </a:tc>
                <a:tc>
                  <a:txBody>
                    <a:bodyPr/>
                    <a:lstStyle/>
                    <a:p>
                      <a:r>
                        <a:rPr lang="zh-CN" altLang="en-US" sz="1600" dirty="0" smtClean="0"/>
                        <a:t>与</a:t>
                      </a:r>
                      <a:r>
                        <a:rPr lang="en-US" altLang="zh-CN" sz="1600" dirty="0" smtClean="0"/>
                        <a:t>DATE</a:t>
                      </a:r>
                      <a:r>
                        <a:rPr lang="zh-CN" altLang="en-US" sz="1600" dirty="0" smtClean="0"/>
                        <a:t>不同的是，</a:t>
                      </a:r>
                      <a:r>
                        <a:rPr lang="en-US" altLang="zh-CN" sz="1600" dirty="0" smtClean="0"/>
                        <a:t>TIMESTAMP</a:t>
                      </a:r>
                      <a:r>
                        <a:rPr lang="zh-CN" altLang="en-US" sz="1600" dirty="0" smtClean="0"/>
                        <a:t>还返回当前的时区</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1174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CLOB</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大对象类型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存储大数据量的字符串数据（最多</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4GB</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），例如</a:t>
                      </a:r>
                      <a:r>
                        <a:rPr lang="zh-CN" altLang="en-US" sz="1600" dirty="0" smtClean="0"/>
                        <a:t>非结构化的</a:t>
                      </a:r>
                      <a:r>
                        <a:rPr lang="en-US" altLang="zh-CN" sz="1600" dirty="0" smtClean="0"/>
                        <a:t>XML</a:t>
                      </a:r>
                      <a:r>
                        <a:rPr lang="zh-CN" altLang="en-US" sz="1600" dirty="0" smtClean="0"/>
                        <a:t>文档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1174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BLOB</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存储大数据量的二进制数据（最多</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4GB</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），例</a:t>
                      </a:r>
                      <a:r>
                        <a:rPr lang="zh-CN" altLang="en-US" sz="1600" dirty="0" smtClean="0"/>
                        <a:t>如图形，音视等</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1174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BFILE</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r>
                        <a:rPr lang="zh-CN" altLang="en-US" sz="1600" dirty="0" smtClean="0"/>
                        <a:t>能够将二进制文件存储在数据库外部的操作系统文件中</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（最多</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4GB</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a:t>
                      </a:r>
                      <a:r>
                        <a:rPr lang="zh-CN" altLang="en-US" sz="1600" dirty="0" smtClean="0"/>
                        <a:t>；注意：是二进制文件，不是一般数据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、数据类型</a:t>
            </a:r>
            <a:r>
              <a:rPr lang="en-US" altLang="zh-CN" dirty="0" smtClean="0"/>
              <a:t>-3</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4373231"/>
              </p:ext>
            </p:extLst>
          </p:nvPr>
        </p:nvGraphicFramePr>
        <p:xfrm>
          <a:off x="827584" y="1268760"/>
          <a:ext cx="7704856" cy="4746496"/>
        </p:xfrm>
        <a:graphic>
          <a:graphicData uri="http://schemas.openxmlformats.org/drawingml/2006/table">
            <a:tbl>
              <a:tblPr/>
              <a:tblGrid>
                <a:gridCol w="1584176"/>
                <a:gridCol w="360040"/>
                <a:gridCol w="5760640"/>
              </a:tblGrid>
              <a:tr h="479296">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数 据 类 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说     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r>
              <a:tr h="1174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RAW(n)</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rowSpan="3">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其他类型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r>
                        <a:rPr lang="zh-CN" altLang="en-US" sz="1600" dirty="0" smtClean="0"/>
                        <a:t>可变长二进制数据，</a:t>
                      </a:r>
                      <a:r>
                        <a:rPr lang="en-US" altLang="zh-CN" sz="1600" dirty="0" smtClean="0"/>
                        <a:t>size</a:t>
                      </a:r>
                      <a:r>
                        <a:rPr lang="zh-CN" altLang="en-US" sz="1600" dirty="0" smtClean="0"/>
                        <a:t>指定最大长度，用于保存较小的图形文件或带格式的文本文件，如</a:t>
                      </a:r>
                      <a:r>
                        <a:rPr lang="en-US" altLang="zh-CN" sz="1600" dirty="0" err="1" smtClean="0"/>
                        <a:t>Miceosoft</a:t>
                      </a:r>
                      <a:r>
                        <a:rPr lang="en-US" altLang="zh-CN" sz="1600" dirty="0" smtClean="0"/>
                        <a:t> Word</a:t>
                      </a:r>
                      <a:r>
                        <a:rPr lang="zh-CN" altLang="en-US" sz="1600" dirty="0" smtClean="0"/>
                        <a:t>文档；</a:t>
                      </a:r>
                      <a:r>
                        <a:rPr lang="en-US" altLang="zh-CN" sz="1600" dirty="0" smtClean="0"/>
                        <a:t>raw</a:t>
                      </a:r>
                      <a:r>
                        <a:rPr lang="zh-CN" altLang="en-US" sz="1600" dirty="0" smtClean="0"/>
                        <a:t>是一种较老的数据类型，逐渐被</a:t>
                      </a:r>
                      <a:r>
                        <a:rPr lang="en-US" altLang="zh-CN" sz="1600" dirty="0" smtClean="0"/>
                        <a:t>BLOB</a:t>
                      </a:r>
                      <a:r>
                        <a:rPr lang="zh-CN" altLang="en-US" sz="1600" dirty="0" smtClean="0"/>
                        <a:t>、</a:t>
                      </a:r>
                      <a:r>
                        <a:rPr lang="en-US" altLang="zh-CN" sz="1600" dirty="0" smtClean="0"/>
                        <a:t>CLOB</a:t>
                      </a:r>
                      <a:r>
                        <a:rPr lang="zh-CN" altLang="en-US" sz="1600" dirty="0" smtClean="0"/>
                        <a:t>、</a:t>
                      </a:r>
                      <a:r>
                        <a:rPr lang="en-US" altLang="zh-CN" sz="1600" dirty="0" smtClean="0"/>
                        <a:t>NCLOB</a:t>
                      </a:r>
                      <a:r>
                        <a:rPr lang="zh-CN" altLang="en-US" sz="1600" dirty="0" smtClean="0"/>
                        <a:t>等大的对象数据类型取代</a:t>
                      </a:r>
                      <a:endParaRPr lang="zh-CN" altLang="en-US" sz="16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1174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smtClean="0">
                          <a:ln>
                            <a:noFill/>
                          </a:ln>
                          <a:solidFill>
                            <a:schemeClr val="tx1"/>
                          </a:solidFill>
                          <a:effectLst/>
                          <a:latin typeface="Arial" pitchFamily="34" charset="0"/>
                          <a:ea typeface="宋体" pitchFamily="2" charset="-122"/>
                          <a:cs typeface="+mn-cs"/>
                        </a:rPr>
                        <a:t>LONG RAW</a:t>
                      </a:r>
                      <a:endParaRPr kumimoji="0" lang="zh-CN" altLang="en-US" sz="1600" b="1" i="0" u="none" strike="noStrike" kern="1200" cap="none" normalizeH="0" baseline="0" dirty="0" smtClean="0">
                        <a:ln>
                          <a:noFill/>
                        </a:ln>
                        <a:solidFill>
                          <a:schemeClr val="tx1"/>
                        </a:solidFill>
                        <a:effectLst/>
                        <a:latin typeface="Arial" pitchFamily="34" charset="0"/>
                        <a:ea typeface="宋体"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smtClean="0"/>
                        <a:t>可变长二进制数据，最大长度是</a:t>
                      </a:r>
                      <a:r>
                        <a:rPr lang="en-US" altLang="zh-CN" sz="1600" dirty="0" smtClean="0"/>
                        <a:t>2GB</a:t>
                      </a:r>
                      <a:r>
                        <a:rPr lang="zh-CN" altLang="en-US" sz="1600" dirty="0" smtClean="0"/>
                        <a:t>。</a:t>
                      </a:r>
                      <a:r>
                        <a:rPr lang="en-US" altLang="zh-CN" sz="1600" dirty="0" smtClean="0"/>
                        <a:t>Oracle 8i</a:t>
                      </a:r>
                      <a:r>
                        <a:rPr lang="zh-CN" altLang="en-US" sz="1600" dirty="0" smtClean="0"/>
                        <a:t>用这种格式来保存较大的图形文件或带格式的文本文件，如</a:t>
                      </a:r>
                      <a:r>
                        <a:rPr lang="en-US" altLang="zh-CN" sz="1600" dirty="0" err="1" smtClean="0"/>
                        <a:t>Miceosoft</a:t>
                      </a:r>
                      <a:r>
                        <a:rPr lang="en-US" altLang="zh-CN" sz="1600" dirty="0" smtClean="0"/>
                        <a:t> Word</a:t>
                      </a:r>
                      <a:r>
                        <a:rPr lang="zh-CN" altLang="en-US" sz="1600" dirty="0" smtClean="0"/>
                        <a:t>文档，以及音频、</a:t>
                      </a:r>
                      <a:r>
                        <a:rPr lang="zh-CN" altLang="en-US" sz="1600" dirty="0" smtClean="0">
                          <a:hlinkClick r:id="rId4"/>
                        </a:rPr>
                        <a:t>视频</a:t>
                      </a:r>
                      <a:r>
                        <a:rPr lang="zh-CN" altLang="en-US" sz="1600" dirty="0" smtClean="0"/>
                        <a:t>等非文本文件；也是较老的数据类型</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1174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ROWID</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smtClean="0"/>
                        <a:t>一种特殊的列类型，称为伪列，</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表示数据库表中唯一的行号；</a:t>
                      </a:r>
                      <a:r>
                        <a:rPr lang="en-US" altLang="zh-CN" sz="1600" dirty="0" smtClean="0"/>
                        <a:t>Oracle</a:t>
                      </a:r>
                      <a:r>
                        <a:rPr lang="zh-CN" altLang="en-US" sz="1600" dirty="0" smtClean="0"/>
                        <a:t>数据库中每行都有一个伪列，</a:t>
                      </a:r>
                      <a:r>
                        <a:rPr lang="en-US" altLang="zh-CN" sz="1600" dirty="0" smtClean="0"/>
                        <a:t>ROWID</a:t>
                      </a:r>
                      <a:r>
                        <a:rPr lang="zh-CN" altLang="en-US" sz="1600" dirty="0" smtClean="0"/>
                        <a:t>在</a:t>
                      </a:r>
                      <a:r>
                        <a:rPr lang="en-US" altLang="zh-CN" sz="1600" dirty="0" smtClean="0"/>
                        <a:t>SELECT</a:t>
                      </a:r>
                      <a:r>
                        <a:rPr lang="zh-CN" altLang="en-US" sz="1600" dirty="0" smtClean="0"/>
                        <a:t>语句中可以像普通列那样被访问，获取记录的行号</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1174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b="1" dirty="0" err="1" smtClean="0"/>
                        <a:t>AnyType</a:t>
                      </a:r>
                      <a:r>
                        <a:rPr lang="zh-CN" altLang="en-US" sz="1800" b="1" dirty="0" smtClean="0"/>
                        <a:t>、</a:t>
                      </a:r>
                      <a:r>
                        <a:rPr lang="en-US" altLang="zh-CN" sz="1800" b="1" dirty="0" err="1" smtClean="0"/>
                        <a:t>AnyData</a:t>
                      </a:r>
                      <a:r>
                        <a:rPr lang="zh-CN" altLang="en-US" sz="1800" b="1" dirty="0" smtClean="0"/>
                        <a:t>和</a:t>
                      </a:r>
                      <a:r>
                        <a:rPr lang="en-US" altLang="zh-CN" sz="1800" b="1" dirty="0" err="1" smtClean="0"/>
                        <a:t>AnyDataSet</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复杂数据类型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kern="1200" dirty="0" smtClean="0">
                          <a:solidFill>
                            <a:schemeClr val="tx1"/>
                          </a:solidFill>
                          <a:latin typeface="+mn-lt"/>
                          <a:ea typeface="+mn-ea"/>
                          <a:cs typeface="+mn-cs"/>
                        </a:rPr>
                        <a:t>从</a:t>
                      </a:r>
                      <a:r>
                        <a:rPr lang="en-US" altLang="zh-CN" sz="1600" kern="1200" dirty="0" smtClean="0">
                          <a:solidFill>
                            <a:schemeClr val="tx1"/>
                          </a:solidFill>
                          <a:latin typeface="+mn-lt"/>
                          <a:ea typeface="+mn-ea"/>
                          <a:cs typeface="+mn-cs"/>
                        </a:rPr>
                        <a:t>Oracle8</a:t>
                      </a:r>
                      <a:r>
                        <a:rPr lang="zh-CN" altLang="en-US" sz="1600" kern="1200" dirty="0" smtClean="0">
                          <a:solidFill>
                            <a:schemeClr val="tx1"/>
                          </a:solidFill>
                          <a:latin typeface="+mn-lt"/>
                          <a:ea typeface="+mn-ea"/>
                          <a:cs typeface="+mn-cs"/>
                        </a:rPr>
                        <a:t>以后，用户可以定义自己的复杂数据类型，它们由</a:t>
                      </a:r>
                      <a:r>
                        <a:rPr lang="en-US" altLang="zh-CN" sz="1600" kern="1200" dirty="0" smtClean="0">
                          <a:solidFill>
                            <a:schemeClr val="tx1"/>
                          </a:solidFill>
                          <a:latin typeface="+mn-lt"/>
                          <a:ea typeface="+mn-ea"/>
                          <a:cs typeface="+mn-cs"/>
                        </a:rPr>
                        <a:t>Oracle</a:t>
                      </a:r>
                      <a:r>
                        <a:rPr lang="zh-CN" altLang="en-US" sz="1600" kern="1200" dirty="0" smtClean="0">
                          <a:solidFill>
                            <a:schemeClr val="tx1"/>
                          </a:solidFill>
                          <a:latin typeface="+mn-lt"/>
                          <a:ea typeface="+mn-ea"/>
                          <a:cs typeface="+mn-cs"/>
                        </a:rPr>
                        <a:t>基本数据类型组合而成；</a:t>
                      </a:r>
                      <a:endParaRPr lang="en-US" altLang="zh-CN" sz="1600" kern="1200" dirty="0" smtClean="0">
                        <a:solidFill>
                          <a:schemeClr val="tx1"/>
                        </a:solidFill>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kern="1200" dirty="0" smtClean="0">
                          <a:solidFill>
                            <a:schemeClr val="tx1"/>
                          </a:solidFill>
                          <a:latin typeface="+mn-lt"/>
                          <a:ea typeface="+mn-ea"/>
                          <a:cs typeface="+mn-cs"/>
                        </a:rPr>
                        <a:t>Oracle</a:t>
                      </a:r>
                      <a:r>
                        <a:rPr lang="zh-CN" altLang="en-US" sz="1600" kern="1200" dirty="0" smtClean="0">
                          <a:solidFill>
                            <a:schemeClr val="tx1"/>
                          </a:solidFill>
                          <a:latin typeface="+mn-lt"/>
                          <a:ea typeface="+mn-ea"/>
                          <a:cs typeface="+mn-cs"/>
                        </a:rPr>
                        <a:t>包括</a:t>
                      </a:r>
                      <a:r>
                        <a:rPr lang="en-US" altLang="zh-CN" sz="1600" dirty="0" err="1" smtClean="0"/>
                        <a:t>AnyType</a:t>
                      </a:r>
                      <a:r>
                        <a:rPr lang="zh-CN" altLang="en-US" sz="1600" dirty="0" smtClean="0"/>
                        <a:t>、</a:t>
                      </a:r>
                      <a:r>
                        <a:rPr lang="en-US" altLang="zh-CN" sz="1600" dirty="0" err="1" smtClean="0"/>
                        <a:t>AnyData</a:t>
                      </a:r>
                      <a:r>
                        <a:rPr lang="zh-CN" altLang="en-US" sz="1600" dirty="0" smtClean="0"/>
                        <a:t>和</a:t>
                      </a:r>
                      <a:r>
                        <a:rPr lang="en-US" altLang="zh-CN" sz="1600" dirty="0" smtClean="0"/>
                        <a:t>AnyDataSet</a:t>
                      </a:r>
                      <a:r>
                        <a:rPr lang="en-US" altLang="zh-CN" sz="1600" kern="1200" dirty="0" smtClean="0">
                          <a:solidFill>
                            <a:schemeClr val="tx1"/>
                          </a:solidFill>
                          <a:latin typeface="+mn-lt"/>
                          <a:ea typeface="+mn-ea"/>
                          <a:cs typeface="+mn-cs"/>
                        </a:rPr>
                        <a:t>3</a:t>
                      </a:r>
                      <a:r>
                        <a:rPr lang="zh-CN" altLang="en-US" sz="1600" kern="1200" dirty="0" smtClean="0">
                          <a:solidFill>
                            <a:schemeClr val="tx1"/>
                          </a:solidFill>
                          <a:latin typeface="+mn-lt"/>
                          <a:ea typeface="+mn-ea"/>
                          <a:cs typeface="+mn-cs"/>
                        </a:rPr>
                        <a:t>个复杂数据类型，用于定义在现有数据类型之外的数据结构。其中每种数据类型必须用程序单元来定义</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、数据完整性和约束性</a:t>
            </a:r>
            <a:r>
              <a:rPr lang="en-US" altLang="zh-CN" dirty="0" smtClean="0"/>
              <a:t>-1</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smtClean="0"/>
              <a:t>约束</a:t>
            </a:r>
            <a:endParaRPr lang="en-US" altLang="zh-CN" sz="2000" dirty="0" smtClean="0"/>
          </a:p>
          <a:p>
            <a:pPr lvl="1"/>
            <a:r>
              <a:rPr lang="zh-CN" altLang="en-US" sz="1800" dirty="0" smtClean="0"/>
              <a:t>在</a:t>
            </a:r>
            <a:r>
              <a:rPr lang="en-US" altLang="zh-CN" sz="1800" dirty="0" smtClean="0"/>
              <a:t>Oracle</a:t>
            </a:r>
            <a:r>
              <a:rPr lang="zh-CN" altLang="en-US" sz="1800" dirty="0" smtClean="0"/>
              <a:t>中，使用约束是保证数据库表中数据完整性和一致性的手段，通过约束可以强制限定用户输入数据的范围</a:t>
            </a:r>
            <a:endParaRPr lang="en-US" altLang="zh-CN" sz="1800" dirty="0" smtClean="0"/>
          </a:p>
          <a:p>
            <a:pPr lvl="1">
              <a:buNone/>
            </a:pPr>
            <a:r>
              <a:rPr lang="zh-CN" altLang="en-US" sz="1800" b="1" dirty="0" smtClean="0"/>
              <a:t>约束可定义在表级别或列级别：</a:t>
            </a:r>
          </a:p>
          <a:p>
            <a:pPr lvl="1"/>
            <a:r>
              <a:rPr lang="zh-CN" altLang="en-US" sz="1800" b="1" dirty="0" smtClean="0"/>
              <a:t>列级约束：</a:t>
            </a:r>
            <a:r>
              <a:rPr lang="zh-CN" altLang="en-US" sz="1800" dirty="0" smtClean="0"/>
              <a:t>约束放在列的完整定义中的称为列级约束，只能约束当前的列</a:t>
            </a:r>
          </a:p>
          <a:p>
            <a:pPr lvl="1"/>
            <a:r>
              <a:rPr lang="zh-CN" altLang="en-US" sz="1800" b="1" dirty="0" smtClean="0"/>
              <a:t>表级约束：</a:t>
            </a:r>
            <a:r>
              <a:rPr lang="zh-CN" altLang="en-US" sz="1800" dirty="0" smtClean="0"/>
              <a:t>约束放在列的完整定义外的称为表级约束，可以约束该表中的所有列，且可以约束多列；通常加在所有列定义之后</a:t>
            </a:r>
            <a:endParaRPr lang="en-US" altLang="zh-CN" sz="1800" dirty="0" smtClean="0"/>
          </a:p>
          <a:p>
            <a:r>
              <a:rPr lang="zh-CN" altLang="en-US" sz="2000" dirty="0" smtClean="0"/>
              <a:t>约束的类型：</a:t>
            </a:r>
            <a:endParaRPr lang="en-US" altLang="zh-CN" sz="2000" dirty="0" smtClean="0"/>
          </a:p>
          <a:p>
            <a:pPr lvl="1"/>
            <a:r>
              <a:rPr lang="zh-CN" altLang="en-US" sz="1800" b="1" dirty="0" smtClean="0">
                <a:solidFill>
                  <a:srgbClr val="FF0000"/>
                </a:solidFill>
              </a:rPr>
              <a:t>非空约束（</a:t>
            </a:r>
            <a:r>
              <a:rPr lang="en-US" altLang="zh-CN" sz="1800" b="1" dirty="0" smtClean="0">
                <a:solidFill>
                  <a:srgbClr val="FF0000"/>
                </a:solidFill>
              </a:rPr>
              <a:t> NOT NULL </a:t>
            </a:r>
            <a:r>
              <a:rPr lang="zh-CN" altLang="en-US" sz="1800" b="1" dirty="0" smtClean="0">
                <a:solidFill>
                  <a:srgbClr val="FF0000"/>
                </a:solidFill>
              </a:rPr>
              <a:t>）</a:t>
            </a:r>
            <a:r>
              <a:rPr lang="zh-CN" altLang="en-US" sz="1800" dirty="0" smtClean="0"/>
              <a:t>：用于约束列的值不能为空</a:t>
            </a:r>
            <a:endParaRPr lang="en-US" altLang="zh-CN" sz="1800" dirty="0" smtClean="0"/>
          </a:p>
          <a:p>
            <a:pPr lvl="1"/>
            <a:r>
              <a:rPr lang="zh-CN" altLang="en-US" sz="1800" b="1" dirty="0" smtClean="0">
                <a:solidFill>
                  <a:srgbClr val="FF0000"/>
                </a:solidFill>
              </a:rPr>
              <a:t>唯一约束（</a:t>
            </a:r>
            <a:r>
              <a:rPr lang="en-US" altLang="zh-CN" sz="1800" b="1" dirty="0" smtClean="0">
                <a:solidFill>
                  <a:srgbClr val="FF0000"/>
                </a:solidFill>
              </a:rPr>
              <a:t> UNIQUE </a:t>
            </a:r>
            <a:r>
              <a:rPr lang="zh-CN" altLang="en-US" sz="1800" b="1" dirty="0" smtClean="0">
                <a:solidFill>
                  <a:srgbClr val="FF0000"/>
                </a:solidFill>
              </a:rPr>
              <a:t>）</a:t>
            </a:r>
            <a:r>
              <a:rPr lang="zh-CN" altLang="en-US" sz="1800" dirty="0" smtClean="0"/>
              <a:t>：约束某列的值在表中是唯一不重复的，允许一个表中定义多个唯一约束</a:t>
            </a:r>
            <a:endParaRPr lang="en-US" altLang="zh-CN" sz="1800" dirty="0" smtClean="0"/>
          </a:p>
          <a:p>
            <a:pPr lvl="1"/>
            <a:r>
              <a:rPr lang="zh-CN" altLang="en-US" sz="1800" b="1" dirty="0" smtClean="0">
                <a:solidFill>
                  <a:srgbClr val="FF0000"/>
                </a:solidFill>
              </a:rPr>
              <a:t>检查约束（</a:t>
            </a:r>
            <a:r>
              <a:rPr lang="en-US" altLang="zh-CN" sz="1800" b="1" dirty="0" smtClean="0">
                <a:solidFill>
                  <a:srgbClr val="FF0000"/>
                </a:solidFill>
              </a:rPr>
              <a:t> CHECK </a:t>
            </a:r>
            <a:r>
              <a:rPr lang="zh-CN" altLang="en-US" sz="1800" b="1" dirty="0" smtClean="0">
                <a:solidFill>
                  <a:srgbClr val="FF0000"/>
                </a:solidFill>
              </a:rPr>
              <a:t>）</a:t>
            </a:r>
            <a:r>
              <a:rPr lang="zh-CN" altLang="en-US" sz="1800" dirty="0" smtClean="0"/>
              <a:t>：在表或列上自定义检查约束，使其满足特定的要求</a:t>
            </a:r>
            <a:endParaRPr lang="en-US" altLang="zh-CN" sz="1800" dirty="0" smtClean="0"/>
          </a:p>
          <a:p>
            <a:pPr lvl="1"/>
            <a:r>
              <a:rPr lang="zh-CN" altLang="en-US" sz="1800" b="1" dirty="0" smtClean="0">
                <a:solidFill>
                  <a:srgbClr val="FF0000"/>
                </a:solidFill>
              </a:rPr>
              <a:t>主键约束（</a:t>
            </a:r>
            <a:r>
              <a:rPr lang="en-US" altLang="zh-CN" sz="1800" b="1" dirty="0" smtClean="0">
                <a:solidFill>
                  <a:srgbClr val="FF0000"/>
                </a:solidFill>
              </a:rPr>
              <a:t> PRIMARY  KEY </a:t>
            </a:r>
            <a:r>
              <a:rPr lang="zh-CN" altLang="en-US" sz="1800" b="1" dirty="0" smtClean="0">
                <a:solidFill>
                  <a:srgbClr val="FF0000"/>
                </a:solidFill>
              </a:rPr>
              <a:t>）</a:t>
            </a:r>
            <a:r>
              <a:rPr lang="zh-CN" altLang="en-US" sz="1800" dirty="0" smtClean="0"/>
              <a:t>：可唯一确定表中的一条记录，每个表中只能定义一个主键约束</a:t>
            </a:r>
            <a:endParaRPr lang="en-US" altLang="zh-CN" sz="1800" dirty="0" smtClean="0"/>
          </a:p>
          <a:p>
            <a:pPr lvl="1"/>
            <a:r>
              <a:rPr lang="zh-CN" altLang="en-US" sz="1800" b="1" dirty="0" smtClean="0">
                <a:solidFill>
                  <a:srgbClr val="FF0000"/>
                </a:solidFill>
              </a:rPr>
              <a:t>外键约束（</a:t>
            </a:r>
            <a:r>
              <a:rPr lang="en-US" altLang="zh-CN" sz="1800" b="1" dirty="0" smtClean="0">
                <a:solidFill>
                  <a:srgbClr val="FF0000"/>
                </a:solidFill>
              </a:rPr>
              <a:t> FOREIGN  KEY </a:t>
            </a:r>
            <a:r>
              <a:rPr lang="zh-CN" altLang="en-US" sz="1800" b="1" dirty="0" smtClean="0">
                <a:solidFill>
                  <a:srgbClr val="FF0000"/>
                </a:solidFill>
              </a:rPr>
              <a:t>）</a:t>
            </a:r>
            <a:r>
              <a:rPr lang="zh-CN" altLang="en-US" sz="1800" dirty="0" smtClean="0"/>
              <a:t>：用于定义表间关联关系的约束</a:t>
            </a: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、数据完整性和约束性</a:t>
            </a:r>
            <a:r>
              <a:rPr lang="en-US" altLang="zh-CN" dirty="0" smtClean="0"/>
              <a:t>-2</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000" dirty="0" smtClean="0"/>
              <a:t>约束示例</a:t>
            </a:r>
            <a:endParaRPr lang="en-US" altLang="zh-CN" sz="2000" dirty="0" smtClean="0"/>
          </a:p>
          <a:p>
            <a:endParaRPr lang="en-US" altLang="zh-CN" sz="20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在列级别约束中，允许使用上述方法，直接使用约束的关键字将约束加在特定的某个列上</a:t>
            </a:r>
            <a:endParaRPr lang="en-US" altLang="zh-CN" sz="1800" dirty="0" smtClean="0"/>
          </a:p>
          <a:p>
            <a:pPr lvl="1"/>
            <a:r>
              <a:rPr lang="zh-CN" altLang="en-US" sz="1800" dirty="0" smtClean="0"/>
              <a:t>上述用法中，</a:t>
            </a:r>
            <a:r>
              <a:rPr lang="en-US" altLang="zh-CN" sz="1800" dirty="0" smtClean="0"/>
              <a:t>Oracle</a:t>
            </a:r>
            <a:r>
              <a:rPr lang="zh-CN" altLang="en-US" sz="1800" dirty="0" smtClean="0"/>
              <a:t>为这些约束自动生成了一个名称，格式为</a:t>
            </a:r>
            <a:r>
              <a:rPr lang="en-US" altLang="zh-CN" sz="1800" dirty="0" err="1" smtClean="0"/>
              <a:t>SYS_Cn</a:t>
            </a:r>
            <a:r>
              <a:rPr lang="zh-CN" altLang="en-US" sz="1800" dirty="0" smtClean="0"/>
              <a:t>，其中</a:t>
            </a:r>
            <a:r>
              <a:rPr lang="en-US" altLang="zh-CN" sz="1800" dirty="0" smtClean="0"/>
              <a:t>n</a:t>
            </a:r>
            <a:r>
              <a:rPr lang="zh-CN" altLang="en-US" sz="1800" dirty="0" smtClean="0"/>
              <a:t>表示一个唯一性的整数，可以在</a:t>
            </a:r>
            <a:r>
              <a:rPr lang="en-US" altLang="zh-CN" sz="1800" dirty="0" smtClean="0"/>
              <a:t>USER_CONSTRAINTS</a:t>
            </a:r>
            <a:r>
              <a:rPr lang="zh-CN" altLang="en-US" sz="1800" dirty="0" smtClean="0"/>
              <a:t>数据字典中查看</a:t>
            </a:r>
            <a:endParaRPr lang="en-US" altLang="zh-CN" sz="1800" dirty="0" smtClean="0"/>
          </a:p>
          <a:p>
            <a:pPr lvl="1"/>
            <a:r>
              <a:rPr lang="zh-CN" altLang="en-US" sz="1800" dirty="0" smtClean="0"/>
              <a:t>我们也可以为每个约束自定义名称，既可以用于列级别约束，也可以用于表级别约束</a:t>
            </a:r>
            <a:endParaRPr lang="en-US" altLang="zh-CN" sz="1800" dirty="0" smtClean="0"/>
          </a:p>
        </p:txBody>
      </p:sp>
      <p:sp>
        <p:nvSpPr>
          <p:cNvPr id="4" name="Rectangle 3"/>
          <p:cNvSpPr txBox="1">
            <a:spLocks noChangeArrowheads="1"/>
          </p:cNvSpPr>
          <p:nvPr/>
        </p:nvSpPr>
        <p:spPr bwMode="auto">
          <a:xfrm>
            <a:off x="827584" y="1700808"/>
            <a:ext cx="7848872" cy="180020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CREATE TABLE  student (</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stu_id</a:t>
            </a:r>
            <a:r>
              <a:rPr lang="en-US" altLang="zh-CN" sz="1600" b="1" dirty="0" smtClean="0">
                <a:latin typeface="Arial" charset="0"/>
                <a:ea typeface="SimSun" pitchFamily="2" charset="-122"/>
              </a:rPr>
              <a:t>  NUMBER  </a:t>
            </a:r>
            <a:r>
              <a:rPr lang="en-US" altLang="zh-CN" sz="1600" b="1" dirty="0" smtClean="0">
                <a:solidFill>
                  <a:srgbClr val="FF0000"/>
                </a:solidFill>
                <a:latin typeface="Arial" charset="0"/>
                <a:ea typeface="SimSun" pitchFamily="2" charset="-122"/>
              </a:rPr>
              <a:t>PRIMARY  KEY</a:t>
            </a:r>
            <a:r>
              <a:rPr lang="en-US" altLang="zh-CN" sz="1600" b="1" dirty="0" smtClean="0">
                <a:latin typeface="Arial" charset="0"/>
                <a:ea typeface="SimSun" pitchFamily="2" charset="-122"/>
              </a:rPr>
              <a:t>,  </a:t>
            </a: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唯一不重复且非空</a:t>
            </a:r>
            <a:endParaRPr lang="en-US" altLang="zh-CN" sz="1600" b="1" dirty="0" smtClean="0">
              <a:solidFill>
                <a:srgbClr val="00B050"/>
              </a:solidFill>
              <a:latin typeface="Arial" charset="0"/>
              <a:ea typeface="SimSun" pitchFamily="2" charset="-122"/>
            </a:endParaRP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identify_id</a:t>
            </a:r>
            <a:r>
              <a:rPr lang="en-US" altLang="zh-CN" sz="1600" b="1" dirty="0" smtClean="0">
                <a:latin typeface="Arial" charset="0"/>
                <a:ea typeface="SimSun" pitchFamily="2" charset="-122"/>
              </a:rPr>
              <a:t>  NUMBER  </a:t>
            </a:r>
            <a:r>
              <a:rPr lang="en-US" altLang="zh-CN" sz="1600" b="1" dirty="0" smtClean="0">
                <a:solidFill>
                  <a:srgbClr val="FF0000"/>
                </a:solidFill>
                <a:latin typeface="Arial" charset="0"/>
                <a:ea typeface="SimSun" pitchFamily="2" charset="-122"/>
              </a:rPr>
              <a:t>UNIQUE</a:t>
            </a:r>
            <a:r>
              <a:rPr lang="en-US" altLang="zh-CN" sz="1600" b="1" dirty="0" smtClean="0">
                <a:latin typeface="Arial" charset="0"/>
                <a:ea typeface="SimSun" pitchFamily="2" charset="-122"/>
              </a:rPr>
              <a:t>,  </a:t>
            </a: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唯一不重复</a:t>
            </a:r>
            <a:endParaRPr lang="en-US" altLang="zh-CN" sz="1600" b="1" dirty="0" smtClean="0">
              <a:solidFill>
                <a:srgbClr val="00B050"/>
              </a:solidFill>
              <a:latin typeface="Arial" charset="0"/>
              <a:ea typeface="SimSun" pitchFamily="2" charset="-122"/>
            </a:endParaRPr>
          </a:p>
          <a:p>
            <a:pPr algn="l" defTabSz="912813">
              <a:defRPr/>
            </a:pPr>
            <a:r>
              <a:rPr lang="en-US" altLang="zh-CN" sz="1600" b="1" dirty="0" smtClean="0">
                <a:latin typeface="Arial" charset="0"/>
                <a:ea typeface="SimSun" pitchFamily="2" charset="-122"/>
              </a:rPr>
              <a:t>	name  varchar2(200)  </a:t>
            </a:r>
            <a:r>
              <a:rPr lang="en-US" altLang="zh-CN" sz="1600" b="1" dirty="0" smtClean="0">
                <a:solidFill>
                  <a:srgbClr val="FF0000"/>
                </a:solidFill>
                <a:latin typeface="Arial" charset="0"/>
                <a:ea typeface="SimSun" pitchFamily="2" charset="-122"/>
              </a:rPr>
              <a:t>NOT NULL</a:t>
            </a:r>
            <a:r>
              <a:rPr lang="en-US" altLang="zh-CN" sz="1600" b="1" dirty="0" smtClean="0">
                <a:latin typeface="Arial" charset="0"/>
                <a:ea typeface="SimSun" pitchFamily="2" charset="-122"/>
              </a:rPr>
              <a:t>,  </a:t>
            </a: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不能为空</a:t>
            </a:r>
            <a:endParaRPr lang="en-US" altLang="zh-CN" sz="1600" b="1" dirty="0" smtClean="0">
              <a:solidFill>
                <a:srgbClr val="00B050"/>
              </a:solidFill>
              <a:latin typeface="Arial" charset="0"/>
              <a:ea typeface="SimSun" pitchFamily="2" charset="-122"/>
            </a:endParaRPr>
          </a:p>
          <a:p>
            <a:pPr algn="l" defTabSz="912813">
              <a:defRPr/>
            </a:pPr>
            <a:r>
              <a:rPr lang="en-US" altLang="zh-CN" sz="1600" b="1" dirty="0" smtClean="0">
                <a:latin typeface="Arial" charset="0"/>
                <a:ea typeface="SimSun" pitchFamily="2" charset="-122"/>
              </a:rPr>
              <a:t>	age  NUMBER  DEFAULT 18,</a:t>
            </a:r>
          </a:p>
          <a:p>
            <a:pPr algn="l" defTabSz="912813">
              <a:defRPr/>
            </a:pPr>
            <a:r>
              <a:rPr lang="en-US" altLang="zh-CN" sz="1600" b="1" dirty="0" smtClean="0">
                <a:latin typeface="Arial" charset="0"/>
                <a:ea typeface="SimSun" pitchFamily="2" charset="-122"/>
              </a:rPr>
              <a:t>)</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本章目标</a:t>
            </a:r>
          </a:p>
        </p:txBody>
      </p:sp>
      <p:sp>
        <p:nvSpPr>
          <p:cNvPr id="6147" name="Rectangle 3"/>
          <p:cNvSpPr>
            <a:spLocks noGrp="1" noChangeArrowheads="1"/>
          </p:cNvSpPr>
          <p:nvPr>
            <p:ph idx="1"/>
          </p:nvPr>
        </p:nvSpPr>
        <p:spPr/>
        <p:txBody>
          <a:bodyPr/>
          <a:lstStyle/>
          <a:p>
            <a:pPr>
              <a:buFont typeface="Wingdings" pitchFamily="2" charset="2"/>
              <a:buBlip>
                <a:blip r:embed="rId3"/>
              </a:buBlip>
            </a:pPr>
            <a:r>
              <a:rPr lang="en-US" altLang="zh-CN" dirty="0" smtClean="0"/>
              <a:t>1</a:t>
            </a:r>
            <a:r>
              <a:rPr lang="zh-CN" altLang="en-US" dirty="0" smtClean="0"/>
              <a:t>、掌握表空间相关知识。</a:t>
            </a:r>
          </a:p>
          <a:p>
            <a:pPr>
              <a:buFont typeface="Wingdings" pitchFamily="2" charset="2"/>
              <a:buBlip>
                <a:blip r:embed="rId3"/>
              </a:buBlip>
            </a:pPr>
            <a:r>
              <a:rPr lang="en-US" altLang="zh-CN" dirty="0" smtClean="0"/>
              <a:t>2</a:t>
            </a:r>
            <a:r>
              <a:rPr lang="zh-CN" altLang="en-US" dirty="0" smtClean="0"/>
              <a:t>、掌握</a:t>
            </a:r>
            <a:r>
              <a:rPr lang="en-US" altLang="zh-CN" dirty="0" smtClean="0"/>
              <a:t>Table</a:t>
            </a:r>
            <a:r>
              <a:rPr lang="zh-CN" altLang="en-US" dirty="0" smtClean="0"/>
              <a:t>的创建、修改、删除操作。</a:t>
            </a:r>
          </a:p>
          <a:p>
            <a:pPr>
              <a:buFont typeface="Wingdings" pitchFamily="2" charset="2"/>
              <a:buBlip>
                <a:blip r:embed="rId3"/>
              </a:buBlip>
            </a:pPr>
            <a:r>
              <a:rPr lang="en-US" altLang="zh-CN" dirty="0" smtClean="0"/>
              <a:t>3</a:t>
            </a:r>
            <a:r>
              <a:rPr lang="zh-CN" altLang="en-US" dirty="0" smtClean="0"/>
              <a:t>、掌握</a:t>
            </a:r>
            <a:r>
              <a:rPr lang="en-US" altLang="zh-CN" dirty="0" smtClean="0"/>
              <a:t>Sequence</a:t>
            </a:r>
            <a:r>
              <a:rPr lang="zh-CN" altLang="en-US" dirty="0" smtClean="0"/>
              <a:t>的创建和使用。</a:t>
            </a:r>
          </a:p>
          <a:p>
            <a:pPr>
              <a:buFont typeface="Wingdings" pitchFamily="2" charset="2"/>
              <a:buBlip>
                <a:blip r:embed="rId3"/>
              </a:buBlip>
            </a:pPr>
            <a:r>
              <a:rPr lang="en-US" altLang="zh-CN" dirty="0" smtClean="0"/>
              <a:t>4</a:t>
            </a:r>
            <a:r>
              <a:rPr lang="zh-CN" altLang="en-US" dirty="0" smtClean="0"/>
              <a:t>、掌握</a:t>
            </a:r>
            <a:r>
              <a:rPr lang="en-US" altLang="zh-CN" dirty="0" smtClean="0"/>
              <a:t>View</a:t>
            </a:r>
            <a:r>
              <a:rPr lang="zh-CN" altLang="en-US" dirty="0" smtClean="0"/>
              <a:t>的创建和使用。</a:t>
            </a:r>
          </a:p>
          <a:p>
            <a:pPr>
              <a:buFont typeface="Wingdings" pitchFamily="2" charset="2"/>
              <a:buBlip>
                <a:blip r:embed="rId3"/>
              </a:buBlip>
            </a:pPr>
            <a:r>
              <a:rPr lang="en-US" altLang="zh-CN" dirty="0" smtClean="0"/>
              <a:t>5</a:t>
            </a:r>
            <a:r>
              <a:rPr lang="zh-CN" altLang="en-US" dirty="0" smtClean="0"/>
              <a:t>、掌握</a:t>
            </a:r>
            <a:r>
              <a:rPr lang="en-US" altLang="zh-CN" dirty="0" smtClean="0"/>
              <a:t>Index</a:t>
            </a:r>
            <a:r>
              <a:rPr lang="zh-CN" altLang="en-US" dirty="0" smtClean="0"/>
              <a:t>的创建和使用。</a:t>
            </a:r>
            <a:endParaRPr lang="en-US" altLang="zh-CN"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、数据完整性和约束性</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使用</a:t>
            </a:r>
            <a:r>
              <a:rPr lang="en-US" altLang="zh-CN" sz="2000" dirty="0" smtClean="0"/>
              <a:t>CONSTRAINT</a:t>
            </a:r>
            <a:r>
              <a:rPr lang="zh-CN" altLang="en-US" sz="2000" dirty="0" smtClean="0"/>
              <a:t>添加约束</a:t>
            </a:r>
            <a:endParaRPr lang="en-US" altLang="zh-CN" sz="1800" dirty="0" smtClean="0"/>
          </a:p>
          <a:p>
            <a:pPr lvl="1"/>
            <a:r>
              <a:rPr lang="zh-CN" altLang="en-US" sz="1800" b="1" dirty="0" smtClean="0"/>
              <a:t>主键约束</a:t>
            </a:r>
            <a:endParaRPr lang="en-US" altLang="zh-CN" sz="1800" b="1" dirty="0" smtClean="0"/>
          </a:p>
          <a:p>
            <a:pPr lvl="2"/>
            <a:r>
              <a:rPr lang="zh-CN" altLang="en-US" sz="1600" dirty="0" smtClean="0"/>
              <a:t>一个数据表只能定义一个主键约束，但一个主键约束可以由数据表中的多个列组成</a:t>
            </a:r>
            <a:endParaRPr lang="en-US" altLang="zh-CN" sz="1600" dirty="0" smtClean="0"/>
          </a:p>
          <a:p>
            <a:pPr lvl="2"/>
            <a:endParaRPr lang="en-US" altLang="zh-CN" sz="1600" dirty="0" smtClean="0"/>
          </a:p>
          <a:p>
            <a:pPr lvl="2"/>
            <a:endParaRPr lang="en-US" altLang="zh-CN" sz="1600" dirty="0" smtClean="0"/>
          </a:p>
          <a:p>
            <a:pPr lvl="2"/>
            <a:endParaRPr lang="en-US" altLang="zh-CN" sz="1600" dirty="0" smtClean="0"/>
          </a:p>
          <a:p>
            <a:pPr lvl="2"/>
            <a:endParaRPr lang="en-US" altLang="zh-CN" sz="1600" dirty="0" smtClean="0"/>
          </a:p>
          <a:p>
            <a:pPr lvl="2"/>
            <a:r>
              <a:rPr lang="zh-CN" altLang="en-US" sz="1600" b="1" dirty="0" smtClean="0"/>
              <a:t>示例</a:t>
            </a:r>
            <a:endParaRPr lang="en-US" altLang="zh-CN" sz="1600" b="1" dirty="0" smtClean="0"/>
          </a:p>
        </p:txBody>
      </p:sp>
      <p:sp>
        <p:nvSpPr>
          <p:cNvPr id="5" name="Rectangle 3"/>
          <p:cNvSpPr txBox="1">
            <a:spLocks noChangeArrowheads="1"/>
          </p:cNvSpPr>
          <p:nvPr/>
        </p:nvSpPr>
        <p:spPr bwMode="auto">
          <a:xfrm>
            <a:off x="827584" y="2492896"/>
            <a:ext cx="7848872" cy="117951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列级别主键约束</a:t>
            </a:r>
            <a:endParaRPr lang="en-US" altLang="zh-CN" sz="1600" b="1" dirty="0" smtClean="0">
              <a:solidFill>
                <a:srgbClr val="00B050"/>
              </a:solidFill>
              <a:latin typeface="Arial" charset="0"/>
              <a:ea typeface="SimSun" pitchFamily="2" charset="-122"/>
            </a:endParaRPr>
          </a:p>
          <a:p>
            <a:pPr algn="l" defTabSz="912813">
              <a:defRPr/>
            </a:pPr>
            <a:r>
              <a:rPr lang="en-US" altLang="zh-CN" sz="1600" b="1" dirty="0" err="1" smtClean="0">
                <a:latin typeface="Arial" charset="0"/>
                <a:ea typeface="SimSun" pitchFamily="2" charset="-122"/>
              </a:rPr>
              <a:t>Col_name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col_type</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constraint_name</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PRIMARY KEY</a:t>
            </a:r>
          </a:p>
          <a:p>
            <a:pPr algn="l" defTabSz="912813">
              <a:defRPr/>
            </a:pP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表级别主键约束，通常用于主键由多列组成，加在列定义的末尾</a:t>
            </a:r>
            <a:endParaRPr lang="en-US" altLang="zh-CN" sz="1600" b="1" dirty="0" smtClean="0">
              <a:solidFill>
                <a:srgbClr val="00B050"/>
              </a:solidFill>
              <a:latin typeface="Arial" charset="0"/>
              <a:ea typeface="SimSun" pitchFamily="2" charset="-122"/>
            </a:endParaRPr>
          </a:p>
          <a:p>
            <a:pPr defTabSz="912813">
              <a:defRPr/>
            </a:pP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constraint_name</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PRIMARY KEY</a:t>
            </a:r>
            <a:r>
              <a:rPr lang="en-US" altLang="zh-CN" sz="1600" b="1" dirty="0" smtClean="0">
                <a:latin typeface="Arial" charset="0"/>
                <a:ea typeface="SimSun" pitchFamily="2" charset="-122"/>
              </a:rPr>
              <a:t>  (col_1,col_2…);</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
        <p:nvSpPr>
          <p:cNvPr id="7" name="Rectangle 3"/>
          <p:cNvSpPr txBox="1">
            <a:spLocks noChangeArrowheads="1"/>
          </p:cNvSpPr>
          <p:nvPr/>
        </p:nvSpPr>
        <p:spPr bwMode="auto">
          <a:xfrm>
            <a:off x="827584" y="4005064"/>
            <a:ext cx="7848872" cy="79208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CREATE TABLE  student (</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stu_id</a:t>
            </a:r>
            <a:r>
              <a:rPr lang="en-US" altLang="zh-CN" sz="1600" b="1" dirty="0" smtClean="0">
                <a:latin typeface="Arial" charset="0"/>
                <a:ea typeface="SimSun" pitchFamily="2" charset="-122"/>
              </a:rPr>
              <a:t>  NUMBER  </a:t>
            </a: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stu_pk</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PRIMARY  KEY</a:t>
            </a:r>
            <a:endParaRPr lang="en-US" altLang="zh-CN" sz="1600" b="1" dirty="0" smtClean="0">
              <a:latin typeface="Arial" charset="0"/>
              <a:ea typeface="SimSun" pitchFamily="2" charset="-122"/>
            </a:endParaRPr>
          </a:p>
          <a:p>
            <a:pPr algn="l" defTabSz="912813">
              <a:defRPr/>
            </a:pPr>
            <a:r>
              <a:rPr lang="en-US" altLang="zh-CN" sz="1600" b="1" dirty="0" smtClean="0">
                <a:latin typeface="Arial" charset="0"/>
                <a:ea typeface="SimSun" pitchFamily="2" charset="-122"/>
              </a:rPr>
              <a:t>)</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
        <p:nvSpPr>
          <p:cNvPr id="8" name="Rectangle 3"/>
          <p:cNvSpPr txBox="1">
            <a:spLocks noChangeArrowheads="1"/>
          </p:cNvSpPr>
          <p:nvPr/>
        </p:nvSpPr>
        <p:spPr bwMode="auto">
          <a:xfrm>
            <a:off x="827584" y="4941168"/>
            <a:ext cx="7848872" cy="129614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CREATE TABLE  student (</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stu_id</a:t>
            </a:r>
            <a:r>
              <a:rPr lang="en-US" altLang="zh-CN" sz="1600" b="1" dirty="0" smtClean="0">
                <a:latin typeface="Arial" charset="0"/>
                <a:ea typeface="SimSun" pitchFamily="2" charset="-122"/>
              </a:rPr>
              <a:t>  NUMBER,</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identify_id</a:t>
            </a:r>
            <a:r>
              <a:rPr lang="en-US" altLang="zh-CN" sz="1600" b="1" dirty="0" smtClean="0">
                <a:latin typeface="Arial" charset="0"/>
                <a:ea typeface="SimSun" pitchFamily="2" charset="-122"/>
              </a:rPr>
              <a:t>  NUMBER,</a:t>
            </a:r>
          </a:p>
          <a:p>
            <a:pPr algn="l" defTabSz="912813">
              <a:defRPr/>
            </a:pP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stu_pk</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PRIMARY  KEY </a:t>
            </a:r>
            <a:r>
              <a:rPr lang="en-US" altLang="zh-CN" sz="1600" b="1" dirty="0" smtClean="0">
                <a:latin typeface="Arial" charset="0"/>
                <a:ea typeface="SimSun" pitchFamily="2" charset="-122"/>
              </a:rPr>
              <a:t>(</a:t>
            </a:r>
            <a:r>
              <a:rPr lang="en-US" altLang="zh-CN" sz="1600" b="1" dirty="0" err="1" smtClean="0">
                <a:latin typeface="Arial" charset="0"/>
                <a:ea typeface="SimSun" pitchFamily="2" charset="-122"/>
              </a:rPr>
              <a:t>stu_id</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identify_id</a:t>
            </a:r>
            <a:r>
              <a:rPr lang="en-US" altLang="zh-CN" sz="1600" b="1" dirty="0" smtClean="0">
                <a:latin typeface="Arial" charset="0"/>
                <a:ea typeface="SimSun" pitchFamily="2" charset="-122"/>
              </a:rPr>
              <a:t>)</a:t>
            </a:r>
          </a:p>
          <a:p>
            <a:pPr algn="l" defTabSz="912813">
              <a:defRPr/>
            </a:pPr>
            <a:r>
              <a:rPr lang="en-US" altLang="zh-CN" sz="1600" b="1" dirty="0" smtClean="0">
                <a:latin typeface="Arial" charset="0"/>
                <a:ea typeface="SimSun" pitchFamily="2" charset="-122"/>
              </a:rPr>
              <a:t>)</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、数据完整性和约束性</a:t>
            </a:r>
            <a:r>
              <a:rPr lang="en-US" altLang="zh-CN" dirty="0" smtClean="0"/>
              <a:t>-4</a:t>
            </a:r>
            <a:endParaRPr lang="zh-CN" altLang="en-US" dirty="0"/>
          </a:p>
        </p:txBody>
      </p:sp>
      <p:sp>
        <p:nvSpPr>
          <p:cNvPr id="3" name="内容占位符 2"/>
          <p:cNvSpPr>
            <a:spLocks noGrp="1"/>
          </p:cNvSpPr>
          <p:nvPr>
            <p:ph idx="1"/>
          </p:nvPr>
        </p:nvSpPr>
        <p:spPr/>
        <p:txBody>
          <a:bodyPr>
            <a:normAutofit/>
          </a:bodyPr>
          <a:lstStyle/>
          <a:p>
            <a:pPr lvl="1"/>
            <a:r>
              <a:rPr lang="zh-CN" altLang="en-US" sz="1800" b="1" dirty="0" smtClean="0"/>
              <a:t>外键约束</a:t>
            </a:r>
            <a:endParaRPr lang="en-US" altLang="zh-CN" sz="1800" b="1" dirty="0" smtClean="0"/>
          </a:p>
          <a:p>
            <a:pPr lvl="2"/>
            <a:r>
              <a:rPr lang="zh-CN" altLang="en-US" sz="1600" dirty="0" smtClean="0"/>
              <a:t>用于定义多个表之间的引用关系，需要指定关联表及其关联字段</a:t>
            </a:r>
            <a:endParaRPr lang="en-US" altLang="zh-CN" sz="1600" dirty="0" smtClean="0"/>
          </a:p>
          <a:p>
            <a:pPr lvl="2"/>
            <a:endParaRPr lang="en-US" altLang="zh-CN" sz="1600" dirty="0" smtClean="0"/>
          </a:p>
          <a:p>
            <a:pPr lvl="2"/>
            <a:endParaRPr lang="en-US" altLang="zh-CN" sz="1600" dirty="0" smtClean="0"/>
          </a:p>
          <a:p>
            <a:pPr lvl="2"/>
            <a:endParaRPr lang="en-US" altLang="zh-CN" sz="1600" dirty="0" smtClean="0"/>
          </a:p>
          <a:p>
            <a:pPr lvl="2">
              <a:buNone/>
            </a:pPr>
            <a:endParaRPr lang="en-US" altLang="zh-CN" sz="1600" dirty="0" smtClean="0"/>
          </a:p>
          <a:p>
            <a:pPr lvl="2"/>
            <a:r>
              <a:rPr lang="zh-CN" altLang="en-US" sz="1600" b="1" dirty="0" smtClean="0"/>
              <a:t>示例</a:t>
            </a:r>
            <a:endParaRPr lang="en-US" altLang="zh-CN" sz="1600" b="1" dirty="0" smtClean="0"/>
          </a:p>
          <a:p>
            <a:pPr lvl="2"/>
            <a:endParaRPr lang="en-US" altLang="zh-CN" sz="1600" b="1" dirty="0" smtClean="0"/>
          </a:p>
          <a:p>
            <a:pPr lvl="2"/>
            <a:endParaRPr lang="en-US" altLang="zh-CN" sz="1600" b="1" dirty="0" smtClean="0"/>
          </a:p>
          <a:p>
            <a:pPr lvl="2"/>
            <a:endParaRPr lang="en-US" altLang="zh-CN" sz="1600" b="1" dirty="0" smtClean="0"/>
          </a:p>
          <a:p>
            <a:pPr lvl="2"/>
            <a:endParaRPr lang="en-US" altLang="zh-CN" sz="1600" b="1" dirty="0" smtClean="0"/>
          </a:p>
          <a:p>
            <a:pPr lvl="2"/>
            <a:r>
              <a:rPr lang="zh-CN" altLang="en-US" sz="1600" b="1" dirty="0" smtClean="0"/>
              <a:t>用于表级别</a:t>
            </a:r>
            <a:endParaRPr lang="en-US" altLang="zh-CN" sz="1600" b="1" dirty="0" smtClean="0"/>
          </a:p>
        </p:txBody>
      </p:sp>
      <p:sp>
        <p:nvSpPr>
          <p:cNvPr id="5" name="Rectangle 3"/>
          <p:cNvSpPr txBox="1">
            <a:spLocks noChangeArrowheads="1"/>
          </p:cNvSpPr>
          <p:nvPr/>
        </p:nvSpPr>
        <p:spPr bwMode="auto">
          <a:xfrm>
            <a:off x="827584" y="1916832"/>
            <a:ext cx="7848872" cy="108012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列级别外键约束</a:t>
            </a:r>
            <a:endParaRPr lang="en-US" altLang="zh-CN" sz="1600" b="1" dirty="0" smtClean="0">
              <a:solidFill>
                <a:srgbClr val="00B050"/>
              </a:solidFill>
              <a:latin typeface="Arial" charset="0"/>
              <a:ea typeface="SimSun" pitchFamily="2" charset="-122"/>
            </a:endParaRPr>
          </a:p>
          <a:p>
            <a:pPr algn="l" defTabSz="912813">
              <a:defRPr/>
            </a:pPr>
            <a:r>
              <a:rPr lang="en-US" altLang="zh-CN" sz="1600" b="1" dirty="0" err="1" smtClean="0">
                <a:latin typeface="Arial" charset="0"/>
                <a:ea typeface="SimSun" pitchFamily="2" charset="-122"/>
              </a:rPr>
              <a:t>Col_name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col_type</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constraint_name</a:t>
            </a:r>
            <a:r>
              <a:rPr lang="en-US" altLang="zh-CN" sz="1600" b="1" dirty="0" smtClean="0">
                <a:latin typeface="Arial" charset="0"/>
                <a:ea typeface="SimSun" pitchFamily="2" charset="-122"/>
              </a:rPr>
              <a:t>]  </a:t>
            </a:r>
          </a:p>
          <a:p>
            <a:pPr algn="l" defTabSz="912813">
              <a:defRPr/>
            </a:pPr>
            <a:r>
              <a:rPr lang="en-US" altLang="zh-CN" sz="1600" b="1" dirty="0" smtClean="0">
                <a:solidFill>
                  <a:srgbClr val="FF0000"/>
                </a:solidFill>
                <a:latin typeface="Arial" charset="0"/>
                <a:ea typeface="SimSun" pitchFamily="2" charset="-122"/>
              </a:rPr>
              <a:t>REFERENCES  </a:t>
            </a:r>
            <a:r>
              <a:rPr lang="en-US" altLang="zh-CN" sz="1600" b="1" dirty="0" err="1" smtClean="0">
                <a:latin typeface="Arial" charset="0"/>
                <a:ea typeface="SimSun" pitchFamily="2" charset="-122"/>
              </a:rPr>
              <a:t>tablename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col_name</a:t>
            </a:r>
            <a:r>
              <a:rPr lang="en-US" altLang="zh-CN" sz="1600" b="1" dirty="0" smtClean="0">
                <a:latin typeface="Arial" charset="0"/>
                <a:ea typeface="SimSun" pitchFamily="2" charset="-122"/>
              </a:rPr>
              <a:t>)  </a:t>
            </a:r>
          </a:p>
          <a:p>
            <a:pPr algn="l" defTabSz="912813">
              <a:defRPr/>
            </a:pPr>
            <a:r>
              <a:rPr lang="en-US" altLang="zh-CN" sz="1600" b="1" dirty="0" smtClean="0">
                <a:latin typeface="Arial" charset="0"/>
                <a:ea typeface="SimSun" pitchFamily="2" charset="-122"/>
              </a:rPr>
              <a:t>[</a:t>
            </a:r>
            <a:r>
              <a:rPr lang="en-US" altLang="zh-CN" sz="1600" b="1" dirty="0" smtClean="0">
                <a:solidFill>
                  <a:srgbClr val="FF0000"/>
                </a:solidFill>
                <a:latin typeface="Arial" charset="0"/>
                <a:ea typeface="SimSun" pitchFamily="2" charset="-122"/>
              </a:rPr>
              <a:t>ON  DELETE {CASCADE | SET NULL</a:t>
            </a:r>
            <a:r>
              <a:rPr lang="en-US" altLang="zh-CN" sz="1600" b="1" dirty="0" smtClean="0">
                <a:latin typeface="Arial" charset="0"/>
                <a:ea typeface="SimSun" pitchFamily="2" charset="-122"/>
              </a:rPr>
              <a:t>}]</a:t>
            </a:r>
            <a:endParaRPr lang="en-US" altLang="zh-CN" sz="1600" b="1" dirty="0" smtClean="0">
              <a:solidFill>
                <a:srgbClr val="FF0000"/>
              </a:solidFill>
              <a:latin typeface="Arial" charset="0"/>
              <a:ea typeface="SimSun" pitchFamily="2" charset="-122"/>
            </a:endParaRPr>
          </a:p>
        </p:txBody>
      </p:sp>
      <p:sp>
        <p:nvSpPr>
          <p:cNvPr id="7" name="Rectangle 3"/>
          <p:cNvSpPr txBox="1">
            <a:spLocks noChangeArrowheads="1"/>
          </p:cNvSpPr>
          <p:nvPr/>
        </p:nvSpPr>
        <p:spPr bwMode="auto">
          <a:xfrm>
            <a:off x="827584" y="3356992"/>
            <a:ext cx="7848872" cy="100811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CREATE TABLE  student (</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stu_id</a:t>
            </a:r>
            <a:r>
              <a:rPr lang="en-US" altLang="zh-CN" sz="1600" b="1" dirty="0" smtClean="0">
                <a:latin typeface="Arial" charset="0"/>
                <a:ea typeface="SimSun" pitchFamily="2" charset="-122"/>
              </a:rPr>
              <a:t>  NUMBER ,</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class_id</a:t>
            </a:r>
            <a:r>
              <a:rPr lang="en-US" altLang="zh-CN" sz="1600" b="1" dirty="0" smtClean="0">
                <a:latin typeface="Arial" charset="0"/>
                <a:ea typeface="SimSun" pitchFamily="2" charset="-122"/>
              </a:rPr>
              <a:t>  NUMBER  </a:t>
            </a:r>
            <a:r>
              <a:rPr lang="en-US" altLang="zh-CN" sz="1600" b="1" dirty="0" smtClean="0">
                <a:solidFill>
                  <a:srgbClr val="FF0000"/>
                </a:solidFill>
                <a:latin typeface="Arial" charset="0"/>
                <a:ea typeface="SimSun" pitchFamily="2" charset="-122"/>
              </a:rPr>
              <a:t>REFERENCES</a:t>
            </a:r>
            <a:r>
              <a:rPr lang="en-US" altLang="zh-CN" sz="1600" b="1" dirty="0" smtClean="0">
                <a:latin typeface="Arial" charset="0"/>
                <a:ea typeface="SimSun" pitchFamily="2" charset="-122"/>
              </a:rPr>
              <a:t> classes(</a:t>
            </a:r>
            <a:r>
              <a:rPr lang="en-US" altLang="zh-CN" sz="1600" b="1" dirty="0" err="1" smtClean="0">
                <a:latin typeface="Arial" charset="0"/>
                <a:ea typeface="SimSun" pitchFamily="2" charset="-122"/>
              </a:rPr>
              <a:t>class_id</a:t>
            </a:r>
            <a:r>
              <a:rPr lang="en-US" altLang="zh-CN" sz="1600" b="1" dirty="0" smtClean="0">
                <a:latin typeface="Arial" charset="0"/>
                <a:ea typeface="SimSun" pitchFamily="2" charset="-122"/>
              </a:rPr>
              <a:t>)</a:t>
            </a:r>
          </a:p>
          <a:p>
            <a:pPr algn="l" defTabSz="912813">
              <a:defRPr/>
            </a:pPr>
            <a:r>
              <a:rPr lang="en-US" altLang="zh-CN" sz="1600" b="1" dirty="0" smtClean="0">
                <a:latin typeface="Arial" charset="0"/>
                <a:ea typeface="SimSun" pitchFamily="2" charset="-122"/>
              </a:rPr>
              <a:t>)</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
        <p:nvSpPr>
          <p:cNvPr id="8" name="Rectangle 3"/>
          <p:cNvSpPr txBox="1">
            <a:spLocks noChangeArrowheads="1"/>
          </p:cNvSpPr>
          <p:nvPr/>
        </p:nvSpPr>
        <p:spPr bwMode="auto">
          <a:xfrm>
            <a:off x="827584" y="4797152"/>
            <a:ext cx="7848872" cy="158417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CREATE TABLE  student (</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stu_id</a:t>
            </a:r>
            <a:r>
              <a:rPr lang="en-US" altLang="zh-CN" sz="1600" b="1" dirty="0" smtClean="0">
                <a:latin typeface="Arial" charset="0"/>
                <a:ea typeface="SimSun" pitchFamily="2" charset="-122"/>
              </a:rPr>
              <a:t>  NUMBER,</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class_id</a:t>
            </a:r>
            <a:r>
              <a:rPr lang="en-US" altLang="zh-CN" sz="1600" b="1" dirty="0" smtClean="0">
                <a:latin typeface="Arial" charset="0"/>
                <a:ea typeface="SimSun" pitchFamily="2" charset="-122"/>
              </a:rPr>
              <a:t>  NUMBER,</a:t>
            </a:r>
          </a:p>
          <a:p>
            <a:pPr defTabSz="912813">
              <a:defRPr/>
            </a:pP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class_fk</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FOREIGN  KEY </a:t>
            </a:r>
            <a:r>
              <a:rPr lang="en-US" altLang="zh-CN" sz="1600" b="1" dirty="0" smtClean="0">
                <a:latin typeface="Arial" charset="0"/>
                <a:ea typeface="SimSun" pitchFamily="2" charset="-122"/>
              </a:rPr>
              <a:t>(</a:t>
            </a:r>
            <a:r>
              <a:rPr lang="en-US" altLang="zh-CN" sz="1600" b="1" dirty="0" err="1" smtClean="0">
                <a:latin typeface="Arial" charset="0"/>
                <a:ea typeface="SimSun" pitchFamily="2" charset="-122"/>
              </a:rPr>
              <a:t>class_id</a:t>
            </a:r>
            <a:r>
              <a:rPr lang="en-US" altLang="zh-CN" sz="1600" b="1" dirty="0" smtClean="0">
                <a:latin typeface="Arial" charset="0"/>
                <a:ea typeface="SimSun" pitchFamily="2" charset="-122"/>
              </a:rPr>
              <a:t>) </a:t>
            </a:r>
          </a:p>
          <a:p>
            <a:pPr defTabSz="912813">
              <a:defRPr/>
            </a:pP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REFERENCES</a:t>
            </a:r>
            <a:r>
              <a:rPr lang="en-US" altLang="zh-CN" sz="1600" b="1" dirty="0" smtClean="0">
                <a:latin typeface="Arial" charset="0"/>
                <a:ea typeface="SimSun" pitchFamily="2" charset="-122"/>
              </a:rPr>
              <a:t> classes(</a:t>
            </a:r>
            <a:r>
              <a:rPr lang="en-US" altLang="zh-CN" sz="1600" b="1" dirty="0" err="1" smtClean="0">
                <a:latin typeface="Arial" charset="0"/>
                <a:ea typeface="SimSun" pitchFamily="2" charset="-122"/>
              </a:rPr>
              <a:t>class_id</a:t>
            </a:r>
            <a:r>
              <a:rPr lang="en-US" altLang="zh-CN" sz="1600" b="1" dirty="0" smtClean="0">
                <a:latin typeface="Arial" charset="0"/>
                <a:ea typeface="SimSun" pitchFamily="2" charset="-122"/>
              </a:rPr>
              <a:t>)</a:t>
            </a:r>
          </a:p>
          <a:p>
            <a:pPr algn="l" defTabSz="912813">
              <a:defRPr/>
            </a:pPr>
            <a:r>
              <a:rPr lang="en-US" altLang="zh-CN" sz="1600" b="1" dirty="0" smtClean="0">
                <a:latin typeface="Arial" charset="0"/>
                <a:ea typeface="SimSun" pitchFamily="2" charset="-122"/>
              </a:rPr>
              <a:t>)</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、数据完整性和约束性</a:t>
            </a:r>
            <a:r>
              <a:rPr lang="en-US" altLang="zh-CN" dirty="0" smtClean="0"/>
              <a:t>-5</a:t>
            </a:r>
            <a:endParaRPr lang="zh-CN" altLang="en-US" dirty="0"/>
          </a:p>
        </p:txBody>
      </p:sp>
      <p:sp>
        <p:nvSpPr>
          <p:cNvPr id="3" name="内容占位符 2"/>
          <p:cNvSpPr>
            <a:spLocks noGrp="1"/>
          </p:cNvSpPr>
          <p:nvPr>
            <p:ph idx="1"/>
          </p:nvPr>
        </p:nvSpPr>
        <p:spPr/>
        <p:txBody>
          <a:bodyPr>
            <a:normAutofit/>
          </a:bodyPr>
          <a:lstStyle/>
          <a:p>
            <a:pPr lvl="1"/>
            <a:r>
              <a:rPr lang="zh-CN" altLang="en-US" sz="1800" b="1" dirty="0" smtClean="0"/>
              <a:t>检查约束</a:t>
            </a:r>
            <a:endParaRPr lang="en-US" altLang="zh-CN" sz="1800" b="1" dirty="0" smtClean="0"/>
          </a:p>
          <a:p>
            <a:pPr lvl="2"/>
            <a:r>
              <a:rPr lang="zh-CN" altLang="en-US" sz="1600" dirty="0" smtClean="0"/>
              <a:t>用于为列指定一个布尔表达式，在记录值被存储到该列中之前使用该表达式进行检查，只有满足条件的值才允许被存入，如果表达式值为</a:t>
            </a:r>
            <a:r>
              <a:rPr lang="en-US" altLang="zh-CN" sz="1600" dirty="0" smtClean="0"/>
              <a:t>FALSE</a:t>
            </a:r>
            <a:r>
              <a:rPr lang="zh-CN" altLang="en-US" sz="1600" dirty="0" smtClean="0"/>
              <a:t>或</a:t>
            </a:r>
            <a:r>
              <a:rPr lang="en-US" altLang="zh-CN" sz="1600" dirty="0" smtClean="0"/>
              <a:t>NULL</a:t>
            </a:r>
            <a:r>
              <a:rPr lang="zh-CN" altLang="en-US" sz="1600" dirty="0" smtClean="0"/>
              <a:t>，则相关的</a:t>
            </a:r>
            <a:r>
              <a:rPr lang="en-US" altLang="zh-CN" sz="1600" dirty="0" smtClean="0"/>
              <a:t>SQL</a:t>
            </a:r>
            <a:r>
              <a:rPr lang="zh-CN" altLang="en-US" sz="1600" dirty="0" smtClean="0"/>
              <a:t>语句将产生异常</a:t>
            </a:r>
            <a:endParaRPr lang="en-US" altLang="zh-CN" sz="1600" dirty="0" smtClean="0"/>
          </a:p>
          <a:p>
            <a:pPr lvl="2">
              <a:buNone/>
            </a:pPr>
            <a:endParaRPr lang="en-US" altLang="zh-CN" sz="1600" dirty="0" smtClean="0"/>
          </a:p>
          <a:p>
            <a:pPr lvl="2">
              <a:buNone/>
            </a:pPr>
            <a:endParaRPr lang="en-US" altLang="zh-CN" sz="1600" dirty="0" smtClean="0"/>
          </a:p>
          <a:p>
            <a:pPr lvl="2"/>
            <a:r>
              <a:rPr lang="zh-CN" altLang="en-US" sz="1600" b="1" dirty="0" smtClean="0"/>
              <a:t>示例</a:t>
            </a:r>
            <a:endParaRPr lang="en-US" altLang="zh-CN" sz="1600" b="1" dirty="0" smtClean="0"/>
          </a:p>
          <a:p>
            <a:pPr lvl="2"/>
            <a:endParaRPr lang="en-US" altLang="zh-CN" sz="1600" b="1" dirty="0" smtClean="0"/>
          </a:p>
          <a:p>
            <a:pPr lvl="2"/>
            <a:endParaRPr lang="en-US" altLang="zh-CN" sz="1600" b="1" dirty="0" smtClean="0"/>
          </a:p>
          <a:p>
            <a:pPr lvl="2"/>
            <a:endParaRPr lang="en-US" altLang="zh-CN" sz="1600" b="1" dirty="0" smtClean="0"/>
          </a:p>
          <a:p>
            <a:pPr lvl="2"/>
            <a:endParaRPr lang="en-US" altLang="zh-CN" sz="1600" b="1" dirty="0" smtClean="0"/>
          </a:p>
          <a:p>
            <a:pPr lvl="2"/>
            <a:r>
              <a:rPr lang="zh-CN" altLang="en-US" sz="1600" b="1" dirty="0" smtClean="0"/>
              <a:t>用于表级别</a:t>
            </a:r>
            <a:endParaRPr lang="en-US" altLang="zh-CN" sz="1600" b="1" dirty="0" smtClean="0"/>
          </a:p>
        </p:txBody>
      </p:sp>
      <p:sp>
        <p:nvSpPr>
          <p:cNvPr id="5" name="Rectangle 3"/>
          <p:cNvSpPr txBox="1">
            <a:spLocks noChangeArrowheads="1"/>
          </p:cNvSpPr>
          <p:nvPr/>
        </p:nvSpPr>
        <p:spPr bwMode="auto">
          <a:xfrm>
            <a:off x="827584" y="2348880"/>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a:t>
            </a: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constraint_name</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CHECK  </a:t>
            </a:r>
            <a:r>
              <a:rPr lang="en-US" altLang="zh-CN" sz="1600" b="1" dirty="0" smtClean="0">
                <a:latin typeface="Arial" charset="0"/>
                <a:ea typeface="SimSun" pitchFamily="2" charset="-122"/>
              </a:rPr>
              <a:t>(</a:t>
            </a:r>
            <a:r>
              <a:rPr lang="en-US" altLang="zh-CN" sz="1600" b="1" dirty="0" err="1" smtClean="0">
                <a:latin typeface="Arial" charset="0"/>
                <a:ea typeface="SimSun" pitchFamily="2" charset="-122"/>
              </a:rPr>
              <a:t>boolean_condition</a:t>
            </a:r>
            <a:r>
              <a:rPr lang="en-US" altLang="zh-CN" sz="1600" b="1" dirty="0" smtClean="0">
                <a:latin typeface="Arial" charset="0"/>
                <a:ea typeface="SimSun" pitchFamily="2" charset="-122"/>
              </a:rPr>
              <a:t>)</a:t>
            </a:r>
            <a:endParaRPr lang="en-US" altLang="zh-CN" sz="1600" b="1" dirty="0" smtClean="0">
              <a:solidFill>
                <a:srgbClr val="FF0000"/>
              </a:solidFill>
              <a:latin typeface="Arial" charset="0"/>
              <a:ea typeface="SimSun" pitchFamily="2" charset="-122"/>
            </a:endParaRPr>
          </a:p>
        </p:txBody>
      </p:sp>
      <p:sp>
        <p:nvSpPr>
          <p:cNvPr id="8" name="Rectangle 3"/>
          <p:cNvSpPr txBox="1">
            <a:spLocks noChangeArrowheads="1"/>
          </p:cNvSpPr>
          <p:nvPr/>
        </p:nvSpPr>
        <p:spPr bwMode="auto">
          <a:xfrm>
            <a:off x="827584" y="3212976"/>
            <a:ext cx="7848872" cy="108012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CREATE TABLE  student (</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stu_id</a:t>
            </a:r>
            <a:r>
              <a:rPr lang="en-US" altLang="zh-CN" sz="1600" b="1" dirty="0" smtClean="0">
                <a:latin typeface="Arial" charset="0"/>
                <a:ea typeface="SimSun" pitchFamily="2" charset="-122"/>
              </a:rPr>
              <a:t>  NUMBER,</a:t>
            </a:r>
          </a:p>
          <a:p>
            <a:pPr algn="l" defTabSz="912813">
              <a:defRPr/>
            </a:pPr>
            <a:r>
              <a:rPr lang="en-US" altLang="zh-CN" sz="1600" b="1" dirty="0" smtClean="0">
                <a:latin typeface="Arial" charset="0"/>
                <a:ea typeface="SimSun" pitchFamily="2" charset="-122"/>
              </a:rPr>
              <a:t>	age  NUMBER  </a:t>
            </a:r>
            <a:r>
              <a:rPr lang="en-US" altLang="zh-CN" sz="1600" b="1" dirty="0" smtClean="0">
                <a:solidFill>
                  <a:srgbClr val="FF0000"/>
                </a:solidFill>
                <a:latin typeface="Arial" charset="0"/>
                <a:ea typeface="SimSun" pitchFamily="2" charset="-122"/>
              </a:rPr>
              <a:t>CHECK</a:t>
            </a:r>
            <a:r>
              <a:rPr lang="en-US" altLang="zh-CN" sz="1600" b="1" dirty="0" smtClean="0">
                <a:latin typeface="Arial" charset="0"/>
                <a:ea typeface="SimSun" pitchFamily="2" charset="-122"/>
              </a:rPr>
              <a:t>  (age &gt; 0  AND  age &lt;= 120)</a:t>
            </a:r>
          </a:p>
          <a:p>
            <a:pPr defTabSz="912813">
              <a:defRPr/>
            </a:pPr>
            <a:r>
              <a:rPr lang="en-US" altLang="zh-CN" sz="1600" b="1" dirty="0" smtClean="0">
                <a:latin typeface="Arial" charset="0"/>
                <a:ea typeface="SimSun" pitchFamily="2" charset="-122"/>
              </a:rPr>
              <a:t>)</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
        <p:nvSpPr>
          <p:cNvPr id="10" name="Rectangle 3"/>
          <p:cNvSpPr txBox="1">
            <a:spLocks noChangeArrowheads="1"/>
          </p:cNvSpPr>
          <p:nvPr/>
        </p:nvSpPr>
        <p:spPr bwMode="auto">
          <a:xfrm>
            <a:off x="827584" y="4725144"/>
            <a:ext cx="7848872" cy="129614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CREATE TABLE  student (</a:t>
            </a:r>
          </a:p>
          <a:p>
            <a:pPr algn="l"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stu_id</a:t>
            </a:r>
            <a:r>
              <a:rPr lang="en-US" altLang="zh-CN" sz="1600" b="1" dirty="0" smtClean="0">
                <a:latin typeface="Arial" charset="0"/>
                <a:ea typeface="SimSun" pitchFamily="2" charset="-122"/>
              </a:rPr>
              <a:t>  NUMBER,</a:t>
            </a:r>
          </a:p>
          <a:p>
            <a:pPr algn="l" defTabSz="912813">
              <a:defRPr/>
            </a:pPr>
            <a:r>
              <a:rPr lang="en-US" altLang="zh-CN" sz="1600" b="1" dirty="0" smtClean="0">
                <a:latin typeface="Arial" charset="0"/>
                <a:ea typeface="SimSun" pitchFamily="2" charset="-122"/>
              </a:rPr>
              <a:t>	age  NUMBER,</a:t>
            </a:r>
          </a:p>
          <a:p>
            <a:pPr algn="l" defTabSz="912813">
              <a:defRPr/>
            </a:pP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age_ck</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CHECK</a:t>
            </a:r>
            <a:r>
              <a:rPr lang="en-US" altLang="zh-CN" sz="1600" b="1" dirty="0" smtClean="0">
                <a:latin typeface="Arial" charset="0"/>
                <a:ea typeface="SimSun" pitchFamily="2" charset="-122"/>
              </a:rPr>
              <a:t>  (age &gt; 0  AND  age &lt; 120)</a:t>
            </a:r>
          </a:p>
          <a:p>
            <a:pPr defTabSz="912813">
              <a:defRPr/>
            </a:pPr>
            <a:r>
              <a:rPr lang="en-US" altLang="zh-CN" sz="1600" b="1" dirty="0" smtClean="0">
                <a:latin typeface="Arial" charset="0"/>
                <a:ea typeface="SimSun" pitchFamily="2" charset="-122"/>
              </a:rPr>
              <a:t>)</a:t>
            </a:r>
          </a:p>
          <a:p>
            <a:pPr algn="l" defTabSz="912813">
              <a:defRPr/>
            </a:pPr>
            <a:r>
              <a:rPr lang="en-US" altLang="zh-CN" sz="2000" b="1" dirty="0">
                <a:solidFill>
                  <a:schemeClr val="tx1"/>
                </a:solidFill>
                <a:latin typeface="Arial" charset="0"/>
                <a:ea typeface="SimSun" pitchFamily="2" charset="-122"/>
              </a:rPr>
              <a:t>	</a:t>
            </a:r>
            <a:r>
              <a:rPr lang="en-US" altLang="zh-CN" sz="2000" b="1" dirty="0" smtClean="0">
                <a:solidFill>
                  <a:schemeClr val="tx1"/>
                </a:solidFill>
                <a:latin typeface="Arial" charset="0"/>
                <a:ea typeface="SimSun" pitchFamily="2" charset="-122"/>
              </a:rPr>
              <a:t>	</a:t>
            </a:r>
            <a:endParaRPr lang="en-US" altLang="zh-CN" sz="2000" b="1" dirty="0">
              <a:solidFill>
                <a:schemeClr val="tx1"/>
              </a:solidFill>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、数据完整性和约束性</a:t>
            </a:r>
            <a:r>
              <a:rPr lang="en-US" altLang="zh-CN" dirty="0" smtClean="0"/>
              <a:t>-6</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查看约束</a:t>
            </a:r>
            <a:endParaRPr lang="en-US" altLang="zh-CN" sz="2000" dirty="0" smtClean="0"/>
          </a:p>
          <a:p>
            <a:pPr lvl="1"/>
            <a:r>
              <a:rPr lang="en-US" altLang="zh-CN" sz="1800" dirty="0" smtClean="0">
                <a:latin typeface="+mn-ea"/>
              </a:rPr>
              <a:t>Oracle</a:t>
            </a:r>
            <a:r>
              <a:rPr lang="zh-CN" altLang="en-US" sz="1800" dirty="0" smtClean="0">
                <a:latin typeface="+mn-ea"/>
              </a:rPr>
              <a:t>将用户创建的表、约束等信息都放入数据字典中，允许开发人员查询这些信息</a:t>
            </a:r>
            <a:endParaRPr lang="en-US" altLang="zh-CN" sz="1800" dirty="0" smtClean="0">
              <a:latin typeface="+mn-ea"/>
            </a:endParaRPr>
          </a:p>
          <a:p>
            <a:pPr lvl="1">
              <a:buNone/>
            </a:pPr>
            <a:r>
              <a:rPr lang="zh-CN" altLang="en-US" sz="1800" b="1" dirty="0" smtClean="0">
                <a:latin typeface="+mn-ea"/>
              </a:rPr>
              <a:t>与约束有关的两个数据字典：</a:t>
            </a:r>
            <a:endParaRPr lang="en-US" altLang="zh-CN" sz="1800" b="1" dirty="0" smtClean="0">
              <a:latin typeface="+mn-ea"/>
            </a:endParaRPr>
          </a:p>
          <a:p>
            <a:pPr lvl="1"/>
            <a:r>
              <a:rPr lang="en-US" altLang="zh-CN" sz="1800" b="1" dirty="0" smtClean="0">
                <a:solidFill>
                  <a:srgbClr val="FF0000"/>
                </a:solidFill>
                <a:latin typeface="+mn-ea"/>
              </a:rPr>
              <a:t>USER_CONSTRAINTS</a:t>
            </a:r>
          </a:p>
          <a:p>
            <a:pPr lvl="2"/>
            <a:r>
              <a:rPr lang="zh-CN" altLang="en-US" sz="1600" dirty="0" smtClean="0">
                <a:latin typeface="+mn-ea"/>
              </a:rPr>
              <a:t>该视图描述了约束的详细定义，但不提供约束定义在哪些字段上</a:t>
            </a:r>
            <a:endParaRPr lang="en-US" altLang="zh-CN" sz="1600" dirty="0" smtClean="0">
              <a:latin typeface="+mn-ea"/>
            </a:endParaRPr>
          </a:p>
          <a:p>
            <a:pPr lvl="2"/>
            <a:endParaRPr lang="en-US" altLang="zh-CN" sz="1600" dirty="0" smtClean="0">
              <a:latin typeface="+mn-ea"/>
            </a:endParaRPr>
          </a:p>
          <a:p>
            <a:pPr lvl="2"/>
            <a:endParaRPr lang="en-US" altLang="zh-CN" sz="1600" dirty="0" smtClean="0">
              <a:latin typeface="+mn-ea"/>
            </a:endParaRPr>
          </a:p>
          <a:p>
            <a:pPr lvl="2"/>
            <a:endParaRPr lang="en-US" altLang="zh-CN" sz="1600" dirty="0" smtClean="0">
              <a:latin typeface="+mn-ea"/>
            </a:endParaRPr>
          </a:p>
          <a:p>
            <a:pPr lvl="1"/>
            <a:r>
              <a:rPr lang="en-US" altLang="zh-CN" sz="1800" b="1" dirty="0" smtClean="0">
                <a:solidFill>
                  <a:srgbClr val="FF0000"/>
                </a:solidFill>
                <a:latin typeface="+mn-ea"/>
              </a:rPr>
              <a:t>USER_CONS_COLUMNS</a:t>
            </a:r>
          </a:p>
          <a:p>
            <a:pPr lvl="2"/>
            <a:r>
              <a:rPr lang="zh-CN" altLang="en-US" sz="1600" dirty="0" smtClean="0">
                <a:latin typeface="+mn-ea"/>
              </a:rPr>
              <a:t>该视图描述了约束定义的字段名称</a:t>
            </a:r>
            <a:endParaRPr lang="en-US" altLang="zh-CN" sz="1600" dirty="0" smtClean="0">
              <a:latin typeface="+mn-ea"/>
            </a:endParaRPr>
          </a:p>
          <a:p>
            <a:pPr lvl="2"/>
            <a:endParaRPr lang="en-US" altLang="zh-CN" dirty="0" smtClean="0"/>
          </a:p>
        </p:txBody>
      </p:sp>
      <p:sp>
        <p:nvSpPr>
          <p:cNvPr id="4" name="Rectangle 3"/>
          <p:cNvSpPr txBox="1">
            <a:spLocks noChangeArrowheads="1"/>
          </p:cNvSpPr>
          <p:nvPr/>
        </p:nvSpPr>
        <p:spPr bwMode="auto">
          <a:xfrm>
            <a:off x="827584" y="3212976"/>
            <a:ext cx="7848872" cy="64807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SELECT  </a:t>
            </a:r>
            <a:r>
              <a:rPr lang="en-US" altLang="zh-CN" sz="1600" b="1" dirty="0" err="1" smtClean="0">
                <a:latin typeface="Arial" charset="0"/>
                <a:ea typeface="SimSun" pitchFamily="2" charset="-122"/>
              </a:rPr>
              <a:t>constraint_name,search_condition</a:t>
            </a:r>
            <a:r>
              <a:rPr lang="en-US" altLang="zh-CN" sz="1600" b="1" dirty="0" smtClean="0">
                <a:latin typeface="Arial" charset="0"/>
                <a:ea typeface="SimSun" pitchFamily="2" charset="-122"/>
              </a:rPr>
              <a:t> FROM  </a:t>
            </a:r>
            <a:r>
              <a:rPr lang="en-US" altLang="zh-CN" sz="1600" b="1" dirty="0" err="1" smtClean="0">
                <a:solidFill>
                  <a:srgbClr val="FF0000"/>
                </a:solidFill>
                <a:latin typeface="Arial" charset="0"/>
                <a:ea typeface="SimSun" pitchFamily="2" charset="-122"/>
              </a:rPr>
              <a:t>user_constraints</a:t>
            </a:r>
            <a:r>
              <a:rPr lang="en-US" altLang="zh-CN" sz="1600" b="1" dirty="0" smtClean="0">
                <a:solidFill>
                  <a:srgbClr val="FF0000"/>
                </a:solidFill>
                <a:latin typeface="Arial" charset="0"/>
                <a:ea typeface="SimSun" pitchFamily="2" charset="-122"/>
              </a:rPr>
              <a:t>  </a:t>
            </a:r>
          </a:p>
          <a:p>
            <a:pPr algn="l" defTabSz="912813">
              <a:defRPr/>
            </a:pPr>
            <a:r>
              <a:rPr lang="en-US" altLang="zh-CN" sz="1600" b="1" dirty="0" smtClean="0">
                <a:latin typeface="Arial" charset="0"/>
                <a:ea typeface="SimSun" pitchFamily="2" charset="-122"/>
              </a:rPr>
              <a:t>WHERE </a:t>
            </a:r>
            <a:r>
              <a:rPr lang="en-US" altLang="zh-CN" sz="1600" b="1" dirty="0" err="1" smtClean="0">
                <a:latin typeface="Arial" charset="0"/>
                <a:ea typeface="SimSun" pitchFamily="2" charset="-122"/>
              </a:rPr>
              <a:t>table_name</a:t>
            </a:r>
            <a:r>
              <a:rPr lang="en-US" altLang="zh-CN" sz="1600" b="1" dirty="0" smtClean="0">
                <a:latin typeface="Arial" charset="0"/>
                <a:ea typeface="SimSun" pitchFamily="2" charset="-122"/>
              </a:rPr>
              <a:t>=UPPER(‘student’);</a:t>
            </a:r>
          </a:p>
        </p:txBody>
      </p:sp>
      <p:sp>
        <p:nvSpPr>
          <p:cNvPr id="5" name="Rectangle 3"/>
          <p:cNvSpPr txBox="1">
            <a:spLocks noChangeArrowheads="1"/>
          </p:cNvSpPr>
          <p:nvPr/>
        </p:nvSpPr>
        <p:spPr bwMode="auto">
          <a:xfrm>
            <a:off x="827584" y="4725144"/>
            <a:ext cx="7848872" cy="64807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algn="l" defTabSz="912813">
              <a:defRPr/>
            </a:pPr>
            <a:r>
              <a:rPr lang="en-US" altLang="zh-CN" sz="1600" b="1" dirty="0" smtClean="0">
                <a:latin typeface="Arial" charset="0"/>
                <a:ea typeface="SimSun" pitchFamily="2" charset="-122"/>
              </a:rPr>
              <a:t>SELECT  </a:t>
            </a:r>
            <a:r>
              <a:rPr lang="en-US" altLang="zh-CN" sz="1600" b="1" dirty="0" err="1" smtClean="0">
                <a:latin typeface="Arial" charset="0"/>
                <a:ea typeface="SimSun" pitchFamily="2" charset="-122"/>
              </a:rPr>
              <a:t>constraint_name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column_name</a:t>
            </a:r>
            <a:r>
              <a:rPr lang="en-US" altLang="zh-CN" sz="1600" b="1" dirty="0" smtClean="0">
                <a:latin typeface="Arial" charset="0"/>
                <a:ea typeface="SimSun" pitchFamily="2" charset="-122"/>
              </a:rPr>
              <a:t> FROM  </a:t>
            </a:r>
            <a:r>
              <a:rPr lang="en-US" altLang="zh-CN" sz="1600" b="1" dirty="0" err="1" smtClean="0">
                <a:solidFill>
                  <a:srgbClr val="FF0000"/>
                </a:solidFill>
                <a:latin typeface="Arial" charset="0"/>
                <a:ea typeface="SimSun" pitchFamily="2" charset="-122"/>
              </a:rPr>
              <a:t>user_cons_columns</a:t>
            </a:r>
            <a:r>
              <a:rPr lang="en-US" altLang="zh-CN" sz="1600" b="1" dirty="0" smtClean="0">
                <a:solidFill>
                  <a:srgbClr val="FF0000"/>
                </a:solidFill>
                <a:latin typeface="Arial" charset="0"/>
                <a:ea typeface="SimSun" pitchFamily="2" charset="-122"/>
              </a:rPr>
              <a:t>  </a:t>
            </a:r>
          </a:p>
          <a:p>
            <a:pPr algn="l" defTabSz="912813">
              <a:defRPr/>
            </a:pPr>
            <a:r>
              <a:rPr lang="en-US" altLang="zh-CN" sz="1600" b="1" dirty="0" smtClean="0">
                <a:latin typeface="Arial" charset="0"/>
                <a:ea typeface="SimSun" pitchFamily="2" charset="-122"/>
              </a:rPr>
              <a:t>WHERE </a:t>
            </a:r>
            <a:r>
              <a:rPr lang="en-US" altLang="zh-CN" sz="1600" b="1" dirty="0" err="1" smtClean="0">
                <a:latin typeface="Arial" charset="0"/>
                <a:ea typeface="SimSun" pitchFamily="2" charset="-122"/>
              </a:rPr>
              <a:t>table_name</a:t>
            </a:r>
            <a:r>
              <a:rPr lang="en-US" altLang="zh-CN" sz="1600" b="1" dirty="0" smtClean="0">
                <a:latin typeface="Arial" charset="0"/>
                <a:ea typeface="SimSun" pitchFamily="2" charset="-122"/>
              </a:rPr>
              <a:t>=UPPER(‘student’);</a:t>
            </a:r>
          </a:p>
        </p:txBody>
      </p:sp>
    </p:spTree>
    <p:custDataLst>
      <p:tags r:id="rId1"/>
    </p:custData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、修改表</a:t>
            </a:r>
            <a:r>
              <a:rPr lang="en-US" altLang="zh-CN" dirty="0" smtClean="0"/>
              <a:t>-1</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smtClean="0"/>
              <a:t>修改表：使用</a:t>
            </a:r>
            <a:r>
              <a:rPr lang="en-US" altLang="zh-CN" sz="2000" b="1" dirty="0" smtClean="0">
                <a:solidFill>
                  <a:srgbClr val="FF0000"/>
                </a:solidFill>
              </a:rPr>
              <a:t>ALTER TABLE</a:t>
            </a:r>
            <a:r>
              <a:rPr lang="zh-CN" altLang="en-US" sz="2000" dirty="0" smtClean="0"/>
              <a:t>语句</a:t>
            </a:r>
            <a:endParaRPr lang="en-US" altLang="zh-CN" sz="2000" dirty="0" smtClean="0"/>
          </a:p>
          <a:p>
            <a:pPr lvl="1"/>
            <a:r>
              <a:rPr lang="zh-CN" altLang="en-US" sz="1800" dirty="0" smtClean="0"/>
              <a:t>向表中添加新的列</a:t>
            </a:r>
            <a:endParaRPr lang="en-US" altLang="zh-CN" sz="1800" dirty="0" smtClean="0"/>
          </a:p>
          <a:p>
            <a:pPr lvl="1"/>
            <a:r>
              <a:rPr lang="zh-CN" altLang="en-US" sz="1800" dirty="0" smtClean="0"/>
              <a:t>修改已经存在的列的类型和数据范围</a:t>
            </a:r>
            <a:endParaRPr lang="en-US" altLang="zh-CN" sz="1800" dirty="0" smtClean="0"/>
          </a:p>
          <a:p>
            <a:pPr lvl="1"/>
            <a:r>
              <a:rPr lang="zh-CN" altLang="en-US" sz="1800" dirty="0" smtClean="0"/>
              <a:t>删除已经存在的列</a:t>
            </a:r>
            <a:endParaRPr lang="en-US" altLang="zh-CN" sz="1800" dirty="0" smtClean="0"/>
          </a:p>
          <a:p>
            <a:pPr lvl="1"/>
            <a:r>
              <a:rPr lang="zh-CN" altLang="en-US" sz="1800" dirty="0" smtClean="0"/>
              <a:t>重命名表列</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en-US" altLang="zh-CN" sz="1800" b="1" dirty="0" smtClean="0">
                <a:solidFill>
                  <a:srgbClr val="FF0000"/>
                </a:solidFill>
              </a:rPr>
              <a:t>ADD</a:t>
            </a:r>
            <a:r>
              <a:rPr lang="zh-CN" altLang="en-US" sz="1800" dirty="0" smtClean="0"/>
              <a:t>：用于向表中添加列，并指定该列数据类型及其相关约束</a:t>
            </a:r>
            <a:endParaRPr lang="en-US" altLang="zh-CN" sz="1800" dirty="0" smtClean="0"/>
          </a:p>
          <a:p>
            <a:pPr lvl="1"/>
            <a:r>
              <a:rPr lang="en-US" altLang="zh-CN" sz="1800" b="1" dirty="0" smtClean="0">
                <a:solidFill>
                  <a:srgbClr val="FF0000"/>
                </a:solidFill>
              </a:rPr>
              <a:t>MODITY</a:t>
            </a:r>
            <a:r>
              <a:rPr lang="zh-CN" altLang="en-US" sz="1800" dirty="0" smtClean="0"/>
              <a:t>：修改表中的列，并指定该列数据类型及其相关约束</a:t>
            </a:r>
            <a:endParaRPr lang="en-US" altLang="zh-CN" sz="1800" dirty="0" smtClean="0"/>
          </a:p>
          <a:p>
            <a:pPr lvl="1"/>
            <a:r>
              <a:rPr lang="en-US" altLang="zh-CN" sz="1800" b="1" dirty="0" smtClean="0">
                <a:solidFill>
                  <a:srgbClr val="FF0000"/>
                </a:solidFill>
              </a:rPr>
              <a:t>DROP  COLUMN</a:t>
            </a:r>
            <a:r>
              <a:rPr lang="zh-CN" altLang="en-US" sz="1800" dirty="0" smtClean="0"/>
              <a:t>：删除表列</a:t>
            </a:r>
            <a:endParaRPr lang="en-US" altLang="zh-CN" sz="1800" dirty="0" smtClean="0"/>
          </a:p>
          <a:p>
            <a:pPr lvl="1"/>
            <a:endParaRPr lang="zh-CN" altLang="en-US" dirty="0"/>
          </a:p>
        </p:txBody>
      </p:sp>
      <p:sp>
        <p:nvSpPr>
          <p:cNvPr id="4" name="Rectangle 3"/>
          <p:cNvSpPr txBox="1">
            <a:spLocks noChangeArrowheads="1"/>
          </p:cNvSpPr>
          <p:nvPr/>
        </p:nvSpPr>
        <p:spPr bwMode="auto">
          <a:xfrm>
            <a:off x="827584" y="2924944"/>
            <a:ext cx="7848872" cy="172819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ALTER TABLE </a:t>
            </a:r>
            <a:r>
              <a:rPr lang="en-US" altLang="zh-CN" sz="1600" b="1" dirty="0" err="1" smtClean="0">
                <a:latin typeface="Arial" charset="0"/>
                <a:ea typeface="SimSun" pitchFamily="2" charset="-122"/>
              </a:rPr>
              <a:t>table_name</a:t>
            </a:r>
            <a:endParaRPr lang="en-US" altLang="zh-CN" sz="1600" b="1" dirty="0" smtClean="0">
              <a:latin typeface="Arial" charset="0"/>
              <a:ea typeface="SimSun" pitchFamily="2" charset="-122"/>
            </a:endParaRPr>
          </a:p>
          <a:p>
            <a:pPr defTabSz="912813">
              <a:defRPr/>
            </a:pPr>
            <a:r>
              <a:rPr lang="en-US" altLang="zh-CN" sz="1600" b="1" dirty="0" smtClean="0">
                <a:latin typeface="Arial" charset="0"/>
                <a:ea typeface="SimSun" pitchFamily="2" charset="-122"/>
              </a:rPr>
              <a:t>{</a:t>
            </a:r>
          </a:p>
          <a:p>
            <a:pPr defTabSz="912813">
              <a:defRPr/>
            </a:pP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ADD</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column_name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data_type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constraint_def</a:t>
            </a:r>
            <a:r>
              <a:rPr lang="en-US" altLang="zh-CN" sz="1600" b="1" dirty="0" smtClean="0">
                <a:latin typeface="Arial" charset="0"/>
                <a:ea typeface="SimSun" pitchFamily="2" charset="-122"/>
              </a:rPr>
              <a:t>]  |</a:t>
            </a:r>
          </a:p>
          <a:p>
            <a:pPr defTabSz="912813">
              <a:defRPr/>
            </a:pPr>
            <a:r>
              <a:rPr lang="en-US" altLang="zh-CN" sz="1600" b="1" dirty="0" smtClean="0">
                <a:solidFill>
                  <a:srgbClr val="FF0000"/>
                </a:solidFill>
                <a:latin typeface="Arial" charset="0"/>
                <a:ea typeface="SimSun" pitchFamily="2" charset="-122"/>
              </a:rPr>
              <a:t>    MODIFY</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column_name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data_type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constraint_def</a:t>
            </a:r>
            <a:r>
              <a:rPr lang="en-US" altLang="zh-CN" sz="1600" b="1" dirty="0" smtClean="0">
                <a:latin typeface="Arial" charset="0"/>
                <a:ea typeface="SimSun" pitchFamily="2" charset="-122"/>
              </a:rPr>
              <a:t>]  |</a:t>
            </a:r>
          </a:p>
          <a:p>
            <a:pPr defTabSz="912813">
              <a:defRPr/>
            </a:pP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DROP</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COLUMN</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column_name</a:t>
            </a:r>
            <a:r>
              <a:rPr lang="en-US" altLang="zh-CN" sz="1600" b="1" dirty="0" smtClean="0">
                <a:latin typeface="Arial" charset="0"/>
                <a:ea typeface="SimSun" pitchFamily="2" charset="-122"/>
              </a:rPr>
              <a:t>  </a:t>
            </a:r>
          </a:p>
          <a:p>
            <a:pPr defTabSz="912813">
              <a:defRPr/>
            </a:pPr>
            <a:r>
              <a:rPr lang="en-US" altLang="zh-CN" sz="1600" b="1" dirty="0" smtClean="0">
                <a:latin typeface="Arial" charset="0"/>
                <a:ea typeface="SimSun" pitchFamily="2" charset="-122"/>
              </a:rPr>
              <a:t>}	</a:t>
            </a: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、修改表</a:t>
            </a:r>
            <a:r>
              <a:rPr lang="en-US" altLang="zh-CN" dirty="0" smtClean="0"/>
              <a:t>-2</a:t>
            </a:r>
            <a:endParaRPr lang="zh-CN" altLang="en-US" dirty="0"/>
          </a:p>
        </p:txBody>
      </p:sp>
      <p:sp>
        <p:nvSpPr>
          <p:cNvPr id="3" name="内容占位符 2"/>
          <p:cNvSpPr>
            <a:spLocks noGrp="1"/>
          </p:cNvSpPr>
          <p:nvPr>
            <p:ph idx="1"/>
          </p:nvPr>
        </p:nvSpPr>
        <p:spPr/>
        <p:txBody>
          <a:bodyPr>
            <a:normAutofit lnSpcReduction="10000"/>
          </a:bodyPr>
          <a:lstStyle/>
          <a:p>
            <a:pPr lvl="1"/>
            <a:r>
              <a:rPr lang="zh-CN" altLang="en-US" sz="1800" dirty="0" smtClean="0"/>
              <a:t>新增表列</a:t>
            </a:r>
            <a:endParaRPr lang="en-US" altLang="zh-CN" sz="1800" dirty="0" smtClean="0"/>
          </a:p>
          <a:p>
            <a:pPr lvl="1"/>
            <a:endParaRPr lang="en-US" altLang="zh-CN" sz="1800" dirty="0" smtClean="0"/>
          </a:p>
          <a:p>
            <a:pPr lvl="1"/>
            <a:endParaRPr lang="en-US" altLang="zh-CN" sz="1800" dirty="0" smtClean="0"/>
          </a:p>
          <a:p>
            <a:pPr lvl="1"/>
            <a:r>
              <a:rPr lang="zh-CN" altLang="en-US" sz="1800" dirty="0" smtClean="0"/>
              <a:t>修改表列</a:t>
            </a:r>
            <a:endParaRPr lang="en-US" altLang="zh-CN" sz="1800" dirty="0" smtClean="0"/>
          </a:p>
          <a:p>
            <a:pPr lvl="2"/>
            <a:r>
              <a:rPr lang="en-US" altLang="zh-CN" sz="1600" dirty="0" smtClean="0"/>
              <a:t>Oracle</a:t>
            </a:r>
            <a:r>
              <a:rPr lang="zh-CN" altLang="en-US" sz="1600" dirty="0" smtClean="0"/>
              <a:t>数据库不允许会引起数据库数据丢失的列更改</a:t>
            </a:r>
            <a:endParaRPr lang="en-US" altLang="zh-CN" sz="1600" dirty="0" smtClean="0"/>
          </a:p>
          <a:p>
            <a:pPr lvl="2"/>
            <a:endParaRPr lang="en-US" altLang="zh-CN" sz="1600" dirty="0" smtClean="0"/>
          </a:p>
          <a:p>
            <a:pPr lvl="2"/>
            <a:endParaRPr lang="en-US" altLang="zh-CN" sz="1600" dirty="0" smtClean="0"/>
          </a:p>
          <a:p>
            <a:pPr lvl="2"/>
            <a:endParaRPr lang="en-US" altLang="zh-CN" sz="1600" dirty="0" smtClean="0"/>
          </a:p>
          <a:p>
            <a:pPr lvl="1"/>
            <a:r>
              <a:rPr lang="zh-CN" altLang="en-US" sz="1800" dirty="0" smtClean="0"/>
              <a:t>删除表列</a:t>
            </a:r>
            <a:endParaRPr lang="en-US" altLang="zh-CN" sz="1800" dirty="0" smtClean="0"/>
          </a:p>
          <a:p>
            <a:pPr lvl="1"/>
            <a:endParaRPr lang="en-US" altLang="zh-CN" dirty="0" smtClean="0"/>
          </a:p>
          <a:p>
            <a:pPr lvl="1"/>
            <a:endParaRPr lang="en-US" altLang="zh-CN" sz="1800" dirty="0" smtClean="0"/>
          </a:p>
          <a:p>
            <a:pPr lvl="1"/>
            <a:r>
              <a:rPr lang="zh-CN" altLang="en-US" sz="1800" dirty="0" smtClean="0"/>
              <a:t>重命名表列</a:t>
            </a:r>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99592" y="1556792"/>
            <a:ext cx="7776864"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latin typeface="Arial" charset="0"/>
                <a:ea typeface="SimSun" pitchFamily="2" charset="-122"/>
              </a:rPr>
              <a:t>ALTER TABLE student  </a:t>
            </a:r>
            <a:r>
              <a:rPr lang="en-US" altLang="zh-CN" sz="1600" b="1" dirty="0" smtClean="0">
                <a:solidFill>
                  <a:srgbClr val="FF0000"/>
                </a:solidFill>
                <a:latin typeface="Arial" charset="0"/>
                <a:ea typeface="SimSun" pitchFamily="2" charset="-122"/>
              </a:rPr>
              <a:t>ADD</a:t>
            </a:r>
            <a:r>
              <a:rPr lang="en-US" altLang="zh-CN" sz="1600" b="1" dirty="0" smtClean="0">
                <a:latin typeface="Arial" charset="0"/>
                <a:ea typeface="SimSun" pitchFamily="2" charset="-122"/>
              </a:rPr>
              <a:t> gender  VARCHAR2(10) NOT NULL;</a:t>
            </a:r>
            <a:endParaRPr lang="en-US" altLang="zh-CN" sz="1600" b="1" dirty="0">
              <a:latin typeface="Arial" charset="0"/>
              <a:ea typeface="SimSun" pitchFamily="2" charset="-122"/>
            </a:endParaRPr>
          </a:p>
        </p:txBody>
      </p:sp>
      <p:sp>
        <p:nvSpPr>
          <p:cNvPr id="5" name="Rectangle 3"/>
          <p:cNvSpPr txBox="1">
            <a:spLocks noChangeArrowheads="1"/>
          </p:cNvSpPr>
          <p:nvPr/>
        </p:nvSpPr>
        <p:spPr bwMode="auto">
          <a:xfrm>
            <a:off x="899592" y="2852936"/>
            <a:ext cx="7776864"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latin typeface="Arial" charset="0"/>
                <a:ea typeface="SimSun" pitchFamily="2" charset="-122"/>
              </a:rPr>
              <a:t>ALTER TABLE student  </a:t>
            </a:r>
            <a:r>
              <a:rPr lang="en-US" altLang="zh-CN" sz="1600" b="1" dirty="0" smtClean="0">
                <a:solidFill>
                  <a:srgbClr val="FF0000"/>
                </a:solidFill>
                <a:latin typeface="Arial" charset="0"/>
                <a:ea typeface="SimSun" pitchFamily="2" charset="-122"/>
              </a:rPr>
              <a:t>MODIFY  </a:t>
            </a:r>
            <a:r>
              <a:rPr lang="en-US" altLang="zh-CN" sz="1600" b="1" dirty="0" smtClean="0">
                <a:latin typeface="Arial" charset="0"/>
                <a:ea typeface="SimSun" pitchFamily="2" charset="-122"/>
              </a:rPr>
              <a:t>gender  VARCHAR2(20) NOT NULL;</a:t>
            </a:r>
            <a:endParaRPr lang="en-US" altLang="zh-CN" sz="1600" b="1" dirty="0">
              <a:latin typeface="Arial" charset="0"/>
              <a:ea typeface="SimSun" pitchFamily="2" charset="-122"/>
            </a:endParaRPr>
          </a:p>
        </p:txBody>
      </p:sp>
      <p:sp>
        <p:nvSpPr>
          <p:cNvPr id="6" name="Rectangle 3"/>
          <p:cNvSpPr txBox="1">
            <a:spLocks noChangeArrowheads="1"/>
          </p:cNvSpPr>
          <p:nvPr/>
        </p:nvSpPr>
        <p:spPr bwMode="auto">
          <a:xfrm>
            <a:off x="899592" y="4077072"/>
            <a:ext cx="7776864"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latin typeface="Arial" charset="0"/>
                <a:ea typeface="SimSun" pitchFamily="2" charset="-122"/>
              </a:rPr>
              <a:t>ALTER TABLE student  </a:t>
            </a:r>
            <a:r>
              <a:rPr lang="en-US" altLang="zh-CN" sz="1600" b="1" dirty="0" smtClean="0">
                <a:solidFill>
                  <a:srgbClr val="FF0000"/>
                </a:solidFill>
                <a:latin typeface="Arial" charset="0"/>
                <a:ea typeface="SimSun" pitchFamily="2" charset="-122"/>
              </a:rPr>
              <a:t>DROP  COLUMN  </a:t>
            </a:r>
            <a:r>
              <a:rPr lang="en-US" altLang="zh-CN" sz="1600" b="1" dirty="0" smtClean="0">
                <a:latin typeface="Arial" charset="0"/>
                <a:ea typeface="SimSun" pitchFamily="2" charset="-122"/>
              </a:rPr>
              <a:t>gender;</a:t>
            </a:r>
            <a:endParaRPr lang="en-US" altLang="zh-CN" sz="1600" b="1" dirty="0">
              <a:latin typeface="Arial" charset="0"/>
              <a:ea typeface="SimSun" pitchFamily="2" charset="-122"/>
            </a:endParaRPr>
          </a:p>
        </p:txBody>
      </p:sp>
      <p:sp>
        <p:nvSpPr>
          <p:cNvPr id="7" name="Rectangle 3"/>
          <p:cNvSpPr txBox="1">
            <a:spLocks noChangeArrowheads="1"/>
          </p:cNvSpPr>
          <p:nvPr/>
        </p:nvSpPr>
        <p:spPr bwMode="auto">
          <a:xfrm>
            <a:off x="899592" y="5157192"/>
            <a:ext cx="7776864"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latin typeface="Arial" charset="0"/>
                <a:ea typeface="SimSun" pitchFamily="2" charset="-122"/>
              </a:rPr>
              <a:t>ALTER TABLE student  </a:t>
            </a:r>
            <a:r>
              <a:rPr lang="en-US" altLang="zh-CN" sz="1600" b="1" dirty="0" smtClean="0">
                <a:solidFill>
                  <a:srgbClr val="FF0000"/>
                </a:solidFill>
                <a:latin typeface="Arial" charset="0"/>
                <a:ea typeface="SimSun" pitchFamily="2" charset="-122"/>
              </a:rPr>
              <a:t>RENAME  COLUMN  </a:t>
            </a:r>
            <a:r>
              <a:rPr lang="en-US" altLang="zh-CN" sz="1600" b="1" dirty="0" smtClean="0">
                <a:latin typeface="Arial" charset="0"/>
                <a:ea typeface="SimSun" pitchFamily="2" charset="-122"/>
              </a:rPr>
              <a:t>name  </a:t>
            </a:r>
            <a:r>
              <a:rPr lang="en-US" altLang="zh-CN" sz="1600" b="1" dirty="0" smtClean="0">
                <a:solidFill>
                  <a:srgbClr val="FF0000"/>
                </a:solidFill>
                <a:latin typeface="Arial" charset="0"/>
                <a:ea typeface="SimSun" pitchFamily="2" charset="-122"/>
              </a:rPr>
              <a:t>TO</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stu_name</a:t>
            </a:r>
            <a:r>
              <a:rPr lang="en-US" altLang="zh-CN" sz="1600" b="1" dirty="0" smtClean="0">
                <a:latin typeface="Arial" charset="0"/>
                <a:ea typeface="SimSun" pitchFamily="2" charset="-122"/>
              </a:rPr>
              <a:t>;</a:t>
            </a: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、删除表</a:t>
            </a:r>
            <a:endParaRPr lang="zh-CN" altLang="en-US" dirty="0"/>
          </a:p>
        </p:txBody>
      </p:sp>
      <p:sp>
        <p:nvSpPr>
          <p:cNvPr id="3" name="内容占位符 2"/>
          <p:cNvSpPr>
            <a:spLocks noGrp="1"/>
          </p:cNvSpPr>
          <p:nvPr>
            <p:ph idx="1"/>
          </p:nvPr>
        </p:nvSpPr>
        <p:spPr/>
        <p:txBody>
          <a:bodyPr>
            <a:normAutofit lnSpcReduction="10000"/>
          </a:bodyPr>
          <a:lstStyle/>
          <a:p>
            <a:r>
              <a:rPr lang="zh-CN" altLang="en-US" sz="2000" dirty="0" smtClean="0"/>
              <a:t>删除表：使用</a:t>
            </a:r>
            <a:r>
              <a:rPr lang="en-US" altLang="zh-CN" sz="2000" dirty="0" smtClean="0"/>
              <a:t>DROP TABLE</a:t>
            </a:r>
            <a:r>
              <a:rPr lang="zh-CN" altLang="en-US" sz="2000" dirty="0" smtClean="0"/>
              <a:t>语句</a:t>
            </a:r>
            <a:endParaRPr lang="en-US" altLang="zh-CN" sz="2000" dirty="0" smtClean="0"/>
          </a:p>
          <a:p>
            <a:pPr lvl="1"/>
            <a:r>
              <a:rPr lang="zh-CN" altLang="en-US" sz="1800" dirty="0" smtClean="0"/>
              <a:t>该表的所有数据和表结构以及约束都会被删除</a:t>
            </a:r>
            <a:endParaRPr lang="en-US" altLang="zh-CN" sz="1800" dirty="0" smtClean="0"/>
          </a:p>
          <a:p>
            <a:pPr lvl="1"/>
            <a:r>
              <a:rPr lang="zh-CN" altLang="en-US" sz="1800" dirty="0" smtClean="0"/>
              <a:t>所有待定事务处理都会被提交</a:t>
            </a:r>
            <a:endParaRPr lang="en-US" altLang="zh-CN" sz="1800" dirty="0" smtClean="0"/>
          </a:p>
          <a:p>
            <a:pPr lvl="1"/>
            <a:r>
              <a:rPr lang="zh-CN" altLang="en-US" sz="1800" dirty="0" smtClean="0"/>
              <a:t>所有索引都会被删除</a:t>
            </a:r>
            <a:endParaRPr lang="en-US" altLang="zh-CN" sz="1800" dirty="0" smtClean="0"/>
          </a:p>
          <a:p>
            <a:pPr lvl="1"/>
            <a:r>
              <a:rPr lang="zh-CN" altLang="en-US" sz="1800" dirty="0" smtClean="0"/>
              <a:t>无法回退</a:t>
            </a:r>
            <a:r>
              <a:rPr lang="en-US" altLang="zh-CN" sz="1800" dirty="0" smtClean="0"/>
              <a:t>DROP TABLE</a:t>
            </a:r>
            <a:r>
              <a:rPr lang="zh-CN" altLang="en-US" sz="1800" dirty="0" smtClean="0"/>
              <a:t>语句，属</a:t>
            </a:r>
            <a:r>
              <a:rPr lang="en-US" altLang="zh-CN" sz="1800" dirty="0" smtClean="0"/>
              <a:t>DDL</a:t>
            </a:r>
            <a:r>
              <a:rPr lang="zh-CN" altLang="en-US" sz="1800" dirty="0" smtClean="0"/>
              <a:t>语句，自动提交</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en-US" altLang="zh-CN" sz="1800" dirty="0" smtClean="0"/>
              <a:t>CASCADE  CONSTRAINTS</a:t>
            </a:r>
            <a:r>
              <a:rPr lang="zh-CN" altLang="en-US" sz="1800" dirty="0" smtClean="0"/>
              <a:t>：删除数据表时，</a:t>
            </a:r>
            <a:r>
              <a:rPr lang="en-US" altLang="zh-CN" sz="1800" dirty="0" smtClean="0"/>
              <a:t>Oracle</a:t>
            </a:r>
            <a:r>
              <a:rPr lang="zh-CN" altLang="en-US" sz="1800" dirty="0" smtClean="0"/>
              <a:t>会检查要移除的表是否存在与其他表的关联关系，如果存在主外键关系，需要使用</a:t>
            </a:r>
            <a:r>
              <a:rPr lang="en-US" altLang="zh-CN" sz="1800" dirty="0" smtClean="0"/>
              <a:t>CASCADE  CONSTRAINTS</a:t>
            </a:r>
            <a:r>
              <a:rPr lang="zh-CN" altLang="en-US" sz="1800" dirty="0" smtClean="0"/>
              <a:t>语句来级联删除关联关系</a:t>
            </a:r>
          </a:p>
          <a:p>
            <a:endParaRPr lang="en-US" altLang="zh-CN" sz="2000" dirty="0" smtClean="0"/>
          </a:p>
        </p:txBody>
      </p:sp>
      <p:sp>
        <p:nvSpPr>
          <p:cNvPr id="4" name="Rectangle 3"/>
          <p:cNvSpPr txBox="1">
            <a:spLocks noChangeArrowheads="1"/>
          </p:cNvSpPr>
          <p:nvPr/>
        </p:nvSpPr>
        <p:spPr bwMode="auto">
          <a:xfrm>
            <a:off x="899592" y="2924944"/>
            <a:ext cx="7776864"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DROP  TABLE  </a:t>
            </a:r>
            <a:r>
              <a:rPr lang="en-US" altLang="zh-CN" sz="1600" b="1" dirty="0" err="1" smtClean="0">
                <a:latin typeface="Arial" charset="0"/>
                <a:ea typeface="SimSun" pitchFamily="2" charset="-122"/>
              </a:rPr>
              <a:t>table_name</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[CASCADE CONSTRAINTS];</a:t>
            </a:r>
            <a:r>
              <a:rPr lang="en-US" altLang="zh-CN" sz="1600" b="1" dirty="0" smtClean="0">
                <a:latin typeface="Arial" charset="0"/>
                <a:ea typeface="SimSun" pitchFamily="2" charset="-122"/>
              </a:rPr>
              <a:t>	</a:t>
            </a:r>
            <a:endParaRPr lang="en-US" altLang="zh-CN" sz="1600" b="1" dirty="0">
              <a:latin typeface="Arial" charset="0"/>
              <a:ea typeface="SimSun" pitchFamily="2" charset="-122"/>
            </a:endParaRPr>
          </a:p>
        </p:txBody>
      </p:sp>
      <p:sp>
        <p:nvSpPr>
          <p:cNvPr id="5" name="Rectangle 3"/>
          <p:cNvSpPr txBox="1">
            <a:spLocks noChangeArrowheads="1"/>
          </p:cNvSpPr>
          <p:nvPr/>
        </p:nvSpPr>
        <p:spPr bwMode="auto">
          <a:xfrm>
            <a:off x="899592" y="3645024"/>
            <a:ext cx="7776864"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DROP  TABLE  </a:t>
            </a:r>
            <a:r>
              <a:rPr lang="en-US" altLang="zh-CN" sz="1600" b="1" dirty="0" smtClean="0">
                <a:latin typeface="Arial" charset="0"/>
                <a:ea typeface="SimSun" pitchFamily="2" charset="-122"/>
              </a:rPr>
              <a:t>student;	</a:t>
            </a: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03</a:t>
            </a:r>
            <a:r>
              <a:rPr lang="zh-CN" altLang="en-US" b="0" dirty="0" smtClean="0"/>
              <a:t>节</a:t>
            </a:r>
            <a:r>
              <a:rPr lang="en-US" altLang="zh-CN" b="0" dirty="0" smtClean="0"/>
              <a:t> Sequence</a:t>
            </a:r>
            <a:r>
              <a:rPr lang="zh-CN" altLang="en-US" b="0" dirty="0" smtClean="0"/>
              <a:t>序列</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337310"/>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5">
                  <a:txBody>
                    <a:bodyPr/>
                    <a:lstStyle/>
                    <a:p>
                      <a:pPr algn="r" fontAlgn="ctr"/>
                      <a:r>
                        <a:rPr lang="en-US" altLang="zh-CN" sz="1400" b="0" i="0" u="none" strike="noStrike" dirty="0" smtClean="0">
                          <a:solidFill>
                            <a:srgbClr val="000000"/>
                          </a:solidFill>
                          <a:latin typeface="宋体"/>
                        </a:rPr>
                        <a:t>3</a:t>
                      </a:r>
                      <a:endParaRPr lang="en-US" altLang="zh-CN"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altLang="zh-CN" sz="1400" b="0" i="0" u="none" strike="noStrike" dirty="0" smtClean="0">
                          <a:solidFill>
                            <a:srgbClr val="000000"/>
                          </a:solidFill>
                          <a:latin typeface="宋体"/>
                        </a:rPr>
                        <a:t>ODP-C06-03 Sequence</a:t>
                      </a:r>
                      <a:r>
                        <a:rPr lang="zh-CN" altLang="en-US" sz="1400" b="0" i="0" u="none" strike="noStrike" dirty="0" smtClean="0">
                          <a:solidFill>
                            <a:srgbClr val="000000"/>
                          </a:solidFill>
                          <a:latin typeface="宋体"/>
                        </a:rPr>
                        <a:t>序列</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1、Sequence</a:t>
                      </a:r>
                      <a:r>
                        <a:rPr lang="zh-CN" altLang="en-US" sz="1400" b="0" i="0" u="none" strike="noStrike" kern="1200" dirty="0" smtClean="0">
                          <a:solidFill>
                            <a:srgbClr val="000000"/>
                          </a:solidFill>
                          <a:latin typeface="宋体"/>
                          <a:ea typeface="+mn-ea"/>
                          <a:cs typeface="+mn-cs"/>
                        </a:rPr>
                        <a:t>概述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2</a:t>
                      </a:r>
                      <a:r>
                        <a:rPr lang="zh-CN" altLang="en-US" sz="1400" b="0" i="0" u="none" strike="noStrike" kern="1200" dirty="0" smtClean="0">
                          <a:solidFill>
                            <a:srgbClr val="000000"/>
                          </a:solidFill>
                          <a:latin typeface="宋体"/>
                          <a:ea typeface="+mn-ea"/>
                          <a:cs typeface="+mn-cs"/>
                        </a:rPr>
                        <a:t>、创建</a:t>
                      </a:r>
                      <a:r>
                        <a:rPr lang="en-US" altLang="zh-CN" sz="1400" b="0" i="0" u="none" strike="noStrike" kern="1200" dirty="0" smtClean="0">
                          <a:solidFill>
                            <a:srgbClr val="000000"/>
                          </a:solidFill>
                          <a:latin typeface="宋体"/>
                          <a:ea typeface="+mn-ea"/>
                          <a:cs typeface="+mn-cs"/>
                        </a:rPr>
                        <a:t>Sequence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3</a:t>
                      </a:r>
                      <a:r>
                        <a:rPr lang="zh-CN" altLang="en-US" sz="1400" b="0" i="0" u="none" strike="noStrike" kern="1200" dirty="0" smtClean="0">
                          <a:solidFill>
                            <a:srgbClr val="000000"/>
                          </a:solidFill>
                          <a:latin typeface="宋体"/>
                          <a:ea typeface="+mn-ea"/>
                          <a:cs typeface="+mn-cs"/>
                        </a:rPr>
                        <a:t>、使用</a:t>
                      </a:r>
                      <a:r>
                        <a:rPr lang="en-US" altLang="zh-CN" sz="1400" b="0" i="0" u="none" strike="noStrike" kern="1200" dirty="0" smtClean="0">
                          <a:solidFill>
                            <a:srgbClr val="000000"/>
                          </a:solidFill>
                          <a:latin typeface="宋体"/>
                          <a:ea typeface="+mn-ea"/>
                          <a:cs typeface="+mn-cs"/>
                        </a:rPr>
                        <a:t>Sequence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4</a:t>
                      </a:r>
                      <a:r>
                        <a:rPr lang="zh-CN" altLang="en-US" sz="1400" b="0" i="0" u="none" strike="noStrike" kern="1200" dirty="0" smtClean="0">
                          <a:solidFill>
                            <a:srgbClr val="000000"/>
                          </a:solidFill>
                          <a:latin typeface="宋体"/>
                          <a:ea typeface="+mn-ea"/>
                          <a:cs typeface="+mn-cs"/>
                        </a:rPr>
                        <a:t>、修改</a:t>
                      </a:r>
                      <a:r>
                        <a:rPr lang="en-US" altLang="zh-CN" sz="1400" b="0" i="0" u="none" strike="noStrike" kern="1200" dirty="0" smtClean="0">
                          <a:solidFill>
                            <a:srgbClr val="000000"/>
                          </a:solidFill>
                          <a:latin typeface="宋体"/>
                          <a:ea typeface="+mn-ea"/>
                          <a:cs typeface="+mn-cs"/>
                        </a:rPr>
                        <a:t>Sequence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5</a:t>
                      </a:r>
                      <a:r>
                        <a:rPr lang="zh-CN" altLang="en-US" sz="1400" b="0" i="0" u="none" strike="noStrike" kern="1200" dirty="0" smtClean="0">
                          <a:solidFill>
                            <a:srgbClr val="000000"/>
                          </a:solidFill>
                          <a:latin typeface="宋体"/>
                          <a:ea typeface="+mn-ea"/>
                          <a:cs typeface="+mn-cs"/>
                        </a:rPr>
                        <a:t>、删除</a:t>
                      </a:r>
                      <a:r>
                        <a:rPr lang="en-US" altLang="zh-CN" sz="1400" b="0" i="0" u="none" strike="noStrike" kern="1200" dirty="0" smtClean="0">
                          <a:solidFill>
                            <a:srgbClr val="000000"/>
                          </a:solidFill>
                          <a:latin typeface="宋体"/>
                          <a:ea typeface="+mn-ea"/>
                          <a:cs typeface="+mn-cs"/>
                        </a:rPr>
                        <a:t>Sequence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a:t>
            </a:r>
            <a:r>
              <a:rPr lang="en-US" altLang="zh-CN" dirty="0" smtClean="0"/>
              <a:t>Sequence</a:t>
            </a:r>
            <a:r>
              <a:rPr lang="zh-CN" altLang="en-US" dirty="0" smtClean="0"/>
              <a:t>概述</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000" dirty="0" smtClean="0"/>
              <a:t>什么是序列（</a:t>
            </a:r>
            <a:r>
              <a:rPr lang="en-US" altLang="zh-CN" sz="2000" dirty="0" smtClean="0"/>
              <a:t>Sequence</a:t>
            </a:r>
            <a:r>
              <a:rPr lang="zh-CN" altLang="en-US" sz="2000" dirty="0" smtClean="0"/>
              <a:t>）？</a:t>
            </a:r>
            <a:endParaRPr lang="en-US" altLang="zh-CN" sz="2000" dirty="0" smtClean="0"/>
          </a:p>
          <a:p>
            <a:pPr lvl="1"/>
            <a:r>
              <a:rPr lang="en-US" altLang="zh-CN" sz="1800" dirty="0" smtClean="0"/>
              <a:t>oracle</a:t>
            </a:r>
            <a:r>
              <a:rPr lang="zh-CN" altLang="en-US" sz="1800" dirty="0" smtClean="0"/>
              <a:t>中没有自增类型的字段，通常需要开发人员自定义序列来作为自动增长类型字段的数据</a:t>
            </a:r>
            <a:endParaRPr lang="en-US" altLang="zh-CN" sz="1800" dirty="0" smtClean="0"/>
          </a:p>
          <a:p>
            <a:pPr lvl="1"/>
            <a:r>
              <a:rPr lang="zh-CN" altLang="en-US" sz="1800" dirty="0" smtClean="0"/>
              <a:t>序列是采用某种模式自动生成唯一数值的</a:t>
            </a:r>
            <a:r>
              <a:rPr lang="en-US" altLang="zh-CN" sz="1800" dirty="0" smtClean="0"/>
              <a:t>ORACLE</a:t>
            </a:r>
            <a:r>
              <a:rPr lang="zh-CN" altLang="en-US" sz="1800" dirty="0" smtClean="0"/>
              <a:t>对象，其值是由</a:t>
            </a:r>
            <a:r>
              <a:rPr lang="en-US" altLang="zh-CN" sz="1800" dirty="0" smtClean="0"/>
              <a:t>Oracle</a:t>
            </a:r>
            <a:r>
              <a:rPr lang="zh-CN" altLang="en-US" sz="1800" dirty="0" smtClean="0"/>
              <a:t>程序自动生成，因而避免了在运用层实现序列而引起的性能瓶颈</a:t>
            </a:r>
            <a:endParaRPr lang="en-US" altLang="zh-CN" sz="1800" dirty="0" smtClean="0"/>
          </a:p>
          <a:p>
            <a:pPr lvl="1"/>
            <a:r>
              <a:rPr lang="zh-CN" altLang="en-US" sz="1800" dirty="0" smtClean="0"/>
              <a:t>主要用于解决主键值的唯一性，确保数值的自动增长</a:t>
            </a:r>
            <a:endParaRPr lang="en-US" altLang="zh-CN" sz="1800" dirty="0" smtClean="0"/>
          </a:p>
          <a:p>
            <a:pPr lvl="1"/>
            <a:r>
              <a:rPr lang="zh-CN" altLang="en-US" sz="1800" dirty="0" smtClean="0"/>
              <a:t>序列中的数值每次按一定的增量增加</a:t>
            </a:r>
            <a:endParaRPr lang="en-US" altLang="zh-CN" sz="1800" dirty="0" smtClean="0"/>
          </a:p>
          <a:p>
            <a:pPr lvl="1"/>
            <a:r>
              <a:rPr lang="zh-CN" altLang="en-US" sz="1800" dirty="0" smtClean="0"/>
              <a:t>通常用于产生表中的唯一主键或唯一索引</a:t>
            </a:r>
            <a:endParaRPr lang="en-US" altLang="zh-CN" sz="1800" dirty="0" smtClean="0"/>
          </a:p>
          <a:p>
            <a:pPr lvl="1"/>
            <a:r>
              <a:rPr lang="zh-CN" altLang="en-US" sz="1800" dirty="0" smtClean="0"/>
              <a:t>序列可以用于一张或者多张表</a:t>
            </a:r>
            <a:endParaRPr lang="en-US" altLang="zh-CN" sz="1800" dirty="0" smtClean="0"/>
          </a:p>
          <a:p>
            <a:pPr lvl="1"/>
            <a:r>
              <a:rPr lang="zh-CN" altLang="en-US" sz="1800" dirty="0" smtClean="0"/>
              <a:t>序列值可以缓存一定的数量</a:t>
            </a:r>
            <a:endParaRPr lang="en-US" altLang="zh-CN" sz="1800" dirty="0" smtClean="0"/>
          </a:p>
          <a:p>
            <a:pPr lvl="1"/>
            <a:r>
              <a:rPr lang="zh-CN" altLang="en-US" sz="1800" b="1" dirty="0" smtClean="0">
                <a:solidFill>
                  <a:srgbClr val="FF0000"/>
                </a:solidFill>
              </a:rPr>
              <a:t>注意：</a:t>
            </a:r>
            <a:endParaRPr lang="en-US" altLang="zh-CN" sz="1800" b="1" dirty="0" smtClean="0">
              <a:solidFill>
                <a:srgbClr val="FF0000"/>
              </a:solidFill>
            </a:endParaRPr>
          </a:p>
          <a:p>
            <a:pPr lvl="2"/>
            <a:r>
              <a:rPr lang="zh-CN" altLang="en-US" sz="1600" dirty="0" smtClean="0"/>
              <a:t>序列不属于特定的某个表或某个字段，而是属于某个用户</a:t>
            </a:r>
            <a:endParaRPr lang="en-US" altLang="zh-CN" sz="1600" dirty="0" smtClean="0"/>
          </a:p>
          <a:p>
            <a:pPr lvl="2"/>
            <a:r>
              <a:rPr lang="zh-CN" altLang="en-US" sz="1600" dirty="0" smtClean="0"/>
              <a:t>创建好的序列可以用于多张表，但为了避免数据的混乱，建议为每个表建立不同的序列</a:t>
            </a:r>
            <a:endParaRPr lang="en-US" altLang="zh-CN" sz="16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a:t>
            </a:r>
            <a:r>
              <a:rPr lang="en-US" altLang="zh-CN" dirty="0" smtClean="0"/>
              <a:t>Sequence-1</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2000" dirty="0" smtClean="0"/>
              <a:t>创建序列</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lvl="1"/>
            <a:endParaRPr lang="en-US" altLang="zh-CN" sz="1800" dirty="0" smtClean="0">
              <a:latin typeface="Arial" pitchFamily="34" charset="0"/>
              <a:ea typeface="宋体" pitchFamily="2" charset="-122"/>
              <a:cs typeface="Arial" pitchFamily="34" charset="0"/>
            </a:endParaRPr>
          </a:p>
          <a:p>
            <a:pPr lvl="1"/>
            <a:r>
              <a:rPr lang="en-US" altLang="zh-CN" sz="1800" dirty="0" smtClean="0">
                <a:latin typeface="Arial" pitchFamily="34" charset="0"/>
                <a:ea typeface="宋体" pitchFamily="2" charset="-122"/>
                <a:cs typeface="Arial" pitchFamily="34" charset="0"/>
              </a:rPr>
              <a:t>INCREMENT BY</a:t>
            </a:r>
            <a:r>
              <a:rPr lang="zh-CN" altLang="en-US" sz="1800" dirty="0" smtClean="0">
                <a:latin typeface="Arial" pitchFamily="34" charset="0"/>
                <a:ea typeface="宋体" pitchFamily="2" charset="-122"/>
                <a:cs typeface="Arial" pitchFamily="34" charset="0"/>
              </a:rPr>
              <a:t>：步长，按照步长依次累加</a:t>
            </a:r>
            <a:endParaRPr lang="en-US" altLang="zh-CN" sz="1800" dirty="0" smtClean="0">
              <a:latin typeface="Arial" pitchFamily="34" charset="0"/>
              <a:ea typeface="宋体" pitchFamily="2" charset="-122"/>
              <a:cs typeface="Arial" pitchFamily="34" charset="0"/>
            </a:endParaRPr>
          </a:p>
          <a:p>
            <a:pPr lvl="1"/>
            <a:r>
              <a:rPr lang="en-US" altLang="zh-CN" sz="1800" dirty="0" smtClean="0">
                <a:latin typeface="Arial" pitchFamily="34" charset="0"/>
                <a:ea typeface="宋体" pitchFamily="2" charset="-122"/>
                <a:cs typeface="Arial" pitchFamily="34" charset="0"/>
              </a:rPr>
              <a:t>START WITH</a:t>
            </a:r>
            <a:r>
              <a:rPr lang="zh-CN" altLang="en-US" sz="1800" dirty="0" smtClean="0">
                <a:latin typeface="Arial" pitchFamily="34" charset="0"/>
                <a:ea typeface="宋体" pitchFamily="2" charset="-122"/>
                <a:cs typeface="Arial" pitchFamily="34" charset="0"/>
              </a:rPr>
              <a:t>：起始值</a:t>
            </a:r>
            <a:endParaRPr lang="en-US" altLang="zh-CN" sz="1800" dirty="0" smtClean="0">
              <a:latin typeface="Arial" pitchFamily="34" charset="0"/>
              <a:ea typeface="宋体" pitchFamily="2" charset="-122"/>
              <a:cs typeface="Arial" pitchFamily="34" charset="0"/>
            </a:endParaRPr>
          </a:p>
          <a:p>
            <a:pPr lvl="1"/>
            <a:r>
              <a:rPr lang="en-US" altLang="zh-CN" sz="1800" dirty="0" smtClean="0">
                <a:latin typeface="Arial" pitchFamily="34" charset="0"/>
                <a:ea typeface="宋体" pitchFamily="2" charset="-122"/>
                <a:cs typeface="Arial" pitchFamily="34" charset="0"/>
              </a:rPr>
              <a:t>MAXVALUE</a:t>
            </a:r>
            <a:r>
              <a:rPr lang="zh-CN" altLang="en-US" sz="1800" dirty="0" smtClean="0">
                <a:latin typeface="Arial" pitchFamily="34" charset="0"/>
                <a:ea typeface="宋体" pitchFamily="2" charset="-122"/>
                <a:cs typeface="Arial" pitchFamily="34" charset="0"/>
              </a:rPr>
              <a:t>：最大值</a:t>
            </a:r>
            <a:endParaRPr lang="en-US" altLang="zh-CN" sz="1800" dirty="0" smtClean="0">
              <a:latin typeface="Arial" pitchFamily="34" charset="0"/>
              <a:ea typeface="宋体" pitchFamily="2" charset="-122"/>
              <a:cs typeface="Arial" pitchFamily="34" charset="0"/>
            </a:endParaRPr>
          </a:p>
          <a:p>
            <a:pPr lvl="1"/>
            <a:r>
              <a:rPr lang="en-US" altLang="zh-CN" sz="1800" dirty="0" smtClean="0">
                <a:latin typeface="Arial" pitchFamily="34" charset="0"/>
                <a:ea typeface="宋体" pitchFamily="2" charset="-122"/>
                <a:cs typeface="Arial" pitchFamily="34" charset="0"/>
              </a:rPr>
              <a:t>MINVALUE</a:t>
            </a:r>
            <a:r>
              <a:rPr lang="zh-CN" altLang="en-US" sz="1800" dirty="0" smtClean="0">
                <a:latin typeface="Arial" pitchFamily="34" charset="0"/>
                <a:ea typeface="宋体" pitchFamily="2" charset="-122"/>
                <a:cs typeface="Arial" pitchFamily="34" charset="0"/>
              </a:rPr>
              <a:t>：最小值</a:t>
            </a:r>
            <a:endParaRPr lang="en-US" altLang="zh-CN" sz="1800" dirty="0" smtClean="0">
              <a:latin typeface="Arial" pitchFamily="34" charset="0"/>
              <a:ea typeface="宋体" pitchFamily="2" charset="-122"/>
              <a:cs typeface="Arial" pitchFamily="34" charset="0"/>
            </a:endParaRPr>
          </a:p>
          <a:p>
            <a:pPr lvl="1"/>
            <a:r>
              <a:rPr lang="en-US" altLang="zh-CN" sz="1800" dirty="0" smtClean="0">
                <a:latin typeface="Arial" pitchFamily="34" charset="0"/>
                <a:ea typeface="宋体" pitchFamily="2" charset="-122"/>
                <a:cs typeface="Arial" pitchFamily="34" charset="0"/>
              </a:rPr>
              <a:t>CYCLE | NOCYCLE</a:t>
            </a:r>
            <a:r>
              <a:rPr lang="zh-CN" altLang="en-US" sz="1800" dirty="0" smtClean="0">
                <a:latin typeface="Arial" pitchFamily="34" charset="0"/>
                <a:ea typeface="宋体" pitchFamily="2" charset="-122"/>
                <a:cs typeface="Arial" pitchFamily="34" charset="0"/>
              </a:rPr>
              <a:t>：到达最大值时是否循环重新开始（不推荐循环）</a:t>
            </a:r>
            <a:endParaRPr lang="en-US" altLang="zh-CN" sz="1800" dirty="0" smtClean="0">
              <a:latin typeface="Arial" pitchFamily="34" charset="0"/>
              <a:ea typeface="宋体" pitchFamily="2" charset="-122"/>
              <a:cs typeface="Arial" pitchFamily="34" charset="0"/>
            </a:endParaRPr>
          </a:p>
          <a:p>
            <a:pPr lvl="1"/>
            <a:r>
              <a:rPr lang="en-US" altLang="zh-CN" sz="1800" dirty="0" smtClean="0">
                <a:latin typeface="Arial" pitchFamily="34" charset="0"/>
                <a:ea typeface="宋体" pitchFamily="2" charset="-122"/>
                <a:cs typeface="Arial" pitchFamily="34" charset="0"/>
              </a:rPr>
              <a:t>CACHE | NOCACHE</a:t>
            </a:r>
            <a:r>
              <a:rPr lang="zh-CN" altLang="en-US" sz="1800" dirty="0" smtClean="0">
                <a:latin typeface="Arial" pitchFamily="34" charset="0"/>
                <a:ea typeface="宋体" pitchFamily="2" charset="-122"/>
                <a:cs typeface="Arial" pitchFamily="34" charset="0"/>
              </a:rPr>
              <a:t>：是否缓存，</a:t>
            </a:r>
            <a:r>
              <a:rPr lang="en-US" altLang="zh-CN" sz="1800" dirty="0" smtClean="0">
                <a:latin typeface="Arial" pitchFamily="34" charset="0"/>
                <a:ea typeface="宋体" pitchFamily="2" charset="-122"/>
                <a:cs typeface="Arial" pitchFamily="34" charset="0"/>
              </a:rPr>
              <a:t>oracle</a:t>
            </a:r>
            <a:r>
              <a:rPr lang="zh-CN" altLang="en-US" sz="1800" dirty="0" smtClean="0">
                <a:latin typeface="Arial" pitchFamily="34" charset="0"/>
                <a:ea typeface="宋体" pitchFamily="2" charset="-122"/>
                <a:cs typeface="Arial" pitchFamily="34" charset="0"/>
              </a:rPr>
              <a:t>可以预先在内存中放一些序列号提高存取的速度</a:t>
            </a:r>
            <a:endParaRPr lang="en-US" altLang="zh-CN" sz="1800" dirty="0" smtClean="0"/>
          </a:p>
        </p:txBody>
      </p:sp>
      <p:sp>
        <p:nvSpPr>
          <p:cNvPr id="4" name="Rectangle 3"/>
          <p:cNvSpPr txBox="1">
            <a:spLocks noChangeArrowheads="1"/>
          </p:cNvSpPr>
          <p:nvPr/>
        </p:nvSpPr>
        <p:spPr bwMode="auto">
          <a:xfrm>
            <a:off x="899592" y="1628800"/>
            <a:ext cx="7776864" cy="22322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400050">
              <a:lnSpc>
                <a:spcPct val="125000"/>
              </a:lnSpc>
              <a:spcBef>
                <a:spcPct val="0"/>
              </a:spcBef>
              <a:tabLst>
                <a:tab pos="911225" algn="l"/>
              </a:tabLst>
              <a:defRPr/>
            </a:pPr>
            <a:r>
              <a:rPr lang="en-US" altLang="zh-CN" sz="1600" b="1" dirty="0" smtClean="0">
                <a:solidFill>
                  <a:srgbClr val="FF0000"/>
                </a:solidFill>
                <a:latin typeface="Arial" pitchFamily="34" charset="0"/>
                <a:ea typeface="宋体" pitchFamily="2" charset="-122"/>
                <a:cs typeface="Arial" pitchFamily="34" charset="0"/>
              </a:rPr>
              <a:t>CREATE SEQUENCE  </a:t>
            </a:r>
            <a:r>
              <a:rPr lang="en-US" altLang="zh-CN" sz="1600" b="1" dirty="0" err="1" smtClean="0">
                <a:latin typeface="Arial" pitchFamily="34" charset="0"/>
                <a:ea typeface="宋体" pitchFamily="2" charset="-122"/>
                <a:cs typeface="Arial" pitchFamily="34" charset="0"/>
              </a:rPr>
              <a:t>sequence_name</a:t>
            </a:r>
            <a:endParaRPr lang="en-US" altLang="zh-CN" sz="1600" b="1" dirty="0" smtClean="0">
              <a:latin typeface="Arial" pitchFamily="34" charset="0"/>
              <a:ea typeface="宋体" pitchFamily="2" charset="-122"/>
              <a:cs typeface="Arial" pitchFamily="34" charset="0"/>
            </a:endParaRP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INCREMENT BY </a:t>
            </a:r>
            <a:r>
              <a:rPr lang="en-US" altLang="zh-CN" sz="1600" b="1" dirty="0" smtClean="0">
                <a:latin typeface="Arial" pitchFamily="34" charset="0"/>
                <a:ea typeface="宋体" pitchFamily="2" charset="-122"/>
                <a:cs typeface="Arial" pitchFamily="34" charset="0"/>
              </a:rPr>
              <a:t>n]</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START WITH </a:t>
            </a:r>
            <a:r>
              <a:rPr lang="en-US" altLang="zh-CN" sz="1600" b="1" dirty="0" smtClean="0">
                <a:latin typeface="Arial" pitchFamily="34" charset="0"/>
                <a:ea typeface="宋体" pitchFamily="2" charset="-122"/>
                <a:cs typeface="Arial" pitchFamily="34" charset="0"/>
              </a:rPr>
              <a:t>n]</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MAXVALUE</a:t>
            </a:r>
            <a:r>
              <a:rPr lang="en-US" altLang="zh-CN" sz="1600" b="1" dirty="0" smtClean="0">
                <a:latin typeface="Arial" pitchFamily="34" charset="0"/>
                <a:ea typeface="宋体" pitchFamily="2" charset="-122"/>
                <a:cs typeface="Arial" pitchFamily="34" charset="0"/>
              </a:rPr>
              <a:t> n | </a:t>
            </a:r>
            <a:r>
              <a:rPr lang="en-US" altLang="zh-CN" sz="1600" b="1" dirty="0" smtClean="0">
                <a:solidFill>
                  <a:srgbClr val="FF0000"/>
                </a:solidFill>
                <a:latin typeface="Arial" pitchFamily="34" charset="0"/>
                <a:ea typeface="宋体" pitchFamily="2" charset="-122"/>
                <a:cs typeface="Arial" pitchFamily="34" charset="0"/>
              </a:rPr>
              <a:t>NOMAXVALUE</a:t>
            </a:r>
            <a:r>
              <a:rPr lang="en-US" altLang="zh-CN" sz="1600" b="1" dirty="0" smtClean="0">
                <a:latin typeface="Arial" pitchFamily="34" charset="0"/>
                <a:ea typeface="宋体" pitchFamily="2" charset="-122"/>
                <a:cs typeface="Arial" pitchFamily="34" charset="0"/>
              </a:rPr>
              <a:t>}]</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MINVALUE</a:t>
            </a:r>
            <a:r>
              <a:rPr lang="en-US" altLang="zh-CN" sz="1600" b="1" dirty="0" smtClean="0">
                <a:latin typeface="Arial" pitchFamily="34" charset="0"/>
                <a:ea typeface="宋体" pitchFamily="2" charset="-122"/>
                <a:cs typeface="Arial" pitchFamily="34" charset="0"/>
              </a:rPr>
              <a:t> n | </a:t>
            </a:r>
            <a:r>
              <a:rPr lang="en-US" altLang="zh-CN" sz="1600" b="1" dirty="0" smtClean="0">
                <a:solidFill>
                  <a:srgbClr val="FF0000"/>
                </a:solidFill>
                <a:latin typeface="Arial" pitchFamily="34" charset="0"/>
                <a:ea typeface="宋体" pitchFamily="2" charset="-122"/>
                <a:cs typeface="Arial" pitchFamily="34" charset="0"/>
              </a:rPr>
              <a:t>NOMINVALUE</a:t>
            </a:r>
            <a:r>
              <a:rPr lang="en-US" altLang="zh-CN" sz="1600" b="1" dirty="0" smtClean="0">
                <a:latin typeface="Arial" pitchFamily="34" charset="0"/>
                <a:ea typeface="宋体" pitchFamily="2" charset="-122"/>
                <a:cs typeface="Arial" pitchFamily="34" charset="0"/>
              </a:rPr>
              <a:t>}]</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CYCLE</a:t>
            </a:r>
            <a:r>
              <a:rPr lang="en-US" altLang="zh-CN" sz="1600" b="1" dirty="0" smtClean="0">
                <a:latin typeface="Arial" pitchFamily="34" charset="0"/>
                <a:ea typeface="宋体" pitchFamily="2" charset="-122"/>
                <a:cs typeface="Arial" pitchFamily="34" charset="0"/>
              </a:rPr>
              <a:t> | </a:t>
            </a:r>
            <a:r>
              <a:rPr lang="en-US" altLang="zh-CN" sz="1600" b="1" dirty="0" smtClean="0">
                <a:solidFill>
                  <a:srgbClr val="FF0000"/>
                </a:solidFill>
                <a:latin typeface="Arial" pitchFamily="34" charset="0"/>
                <a:ea typeface="宋体" pitchFamily="2" charset="-122"/>
                <a:cs typeface="Arial" pitchFamily="34" charset="0"/>
              </a:rPr>
              <a:t>NOCYCLE</a:t>
            </a:r>
            <a:r>
              <a:rPr lang="en-US" altLang="zh-CN" sz="1600" b="1" dirty="0" smtClean="0">
                <a:latin typeface="Arial" pitchFamily="34" charset="0"/>
                <a:ea typeface="宋体" pitchFamily="2" charset="-122"/>
                <a:cs typeface="Arial" pitchFamily="34" charset="0"/>
              </a:rPr>
              <a:t>}]</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CACHE</a:t>
            </a:r>
            <a:r>
              <a:rPr lang="en-US" altLang="zh-CN" sz="1600" b="1" dirty="0" smtClean="0">
                <a:latin typeface="Arial" pitchFamily="34" charset="0"/>
                <a:ea typeface="宋体" pitchFamily="2" charset="-122"/>
                <a:cs typeface="Arial" pitchFamily="34" charset="0"/>
              </a:rPr>
              <a:t> n | </a:t>
            </a:r>
            <a:r>
              <a:rPr lang="en-US" altLang="zh-CN" sz="1600" b="1" dirty="0" smtClean="0">
                <a:solidFill>
                  <a:srgbClr val="FF0000"/>
                </a:solidFill>
                <a:latin typeface="Arial" pitchFamily="34" charset="0"/>
                <a:ea typeface="宋体" pitchFamily="2" charset="-122"/>
                <a:cs typeface="Arial" pitchFamily="34" charset="0"/>
              </a:rPr>
              <a:t>NOCACHE</a:t>
            </a:r>
            <a:r>
              <a:rPr lang="en-US" altLang="zh-CN" sz="1600" b="1" dirty="0" smtClean="0">
                <a:latin typeface="Arial" pitchFamily="34" charset="0"/>
                <a:ea typeface="宋体" pitchFamily="2" charset="-122"/>
                <a:cs typeface="Arial" pitchFamily="34" charset="0"/>
              </a:rPr>
              <a:t>}]</a:t>
            </a:r>
            <a:r>
              <a:rPr lang="en-US" altLang="zh-CN" sz="1600" b="1" dirty="0" smtClean="0">
                <a:latin typeface="Arial" pitchFamily="34" charset="0"/>
                <a:ea typeface="SimSun" pitchFamily="2" charset="-122"/>
                <a:cs typeface="Arial" pitchFamily="34" charset="0"/>
              </a:rPr>
              <a:t>	</a:t>
            </a:r>
            <a:endParaRPr lang="en-US" altLang="zh-CN" sz="1600" b="1" dirty="0">
              <a:latin typeface="Arial" pitchFamily="34" charset="0"/>
              <a:ea typeface="SimSun" pitchFamily="2" charset="-122"/>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01</a:t>
            </a:r>
            <a:r>
              <a:rPr lang="zh-CN" altLang="en-US" b="0" dirty="0" smtClean="0"/>
              <a:t>节</a:t>
            </a:r>
            <a:r>
              <a:rPr lang="en-US" altLang="zh-CN" b="0" dirty="0" smtClean="0"/>
              <a:t> </a:t>
            </a:r>
            <a:r>
              <a:rPr lang="zh-CN" altLang="en-US" b="0" dirty="0" smtClean="0"/>
              <a:t>表空间</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560195"/>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6">
                  <a:txBody>
                    <a:bodyPr/>
                    <a:lstStyle/>
                    <a:p>
                      <a:pPr algn="r" fontAlgn="ctr"/>
                      <a:r>
                        <a:rPr lang="en-US" altLang="zh-CN" sz="14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altLang="zh-CN" sz="1400" b="0" i="0" u="none" strike="noStrike" dirty="0" smtClean="0">
                          <a:solidFill>
                            <a:srgbClr val="000000"/>
                          </a:solidFill>
                          <a:latin typeface="宋体"/>
                        </a:rPr>
                        <a:t>ODP-C06-01  </a:t>
                      </a:r>
                      <a:r>
                        <a:rPr lang="zh-CN" altLang="en-US" sz="1400" b="0" i="0" u="none" strike="noStrike" dirty="0" smtClean="0">
                          <a:solidFill>
                            <a:srgbClr val="000000"/>
                          </a:solidFill>
                          <a:latin typeface="宋体"/>
                        </a:rPr>
                        <a:t>表空间</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1</a:t>
                      </a:r>
                      <a:r>
                        <a:rPr lang="zh-CN" altLang="en-US" sz="1400" b="0" i="0" u="none" strike="noStrike" kern="1200" dirty="0" smtClean="0">
                          <a:solidFill>
                            <a:srgbClr val="000000"/>
                          </a:solidFill>
                          <a:latin typeface="宋体"/>
                          <a:ea typeface="+mn-ea"/>
                          <a:cs typeface="+mn-cs"/>
                        </a:rPr>
                        <a:t>、表空间与数据文件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2</a:t>
                      </a:r>
                      <a:r>
                        <a:rPr lang="zh-CN" altLang="en-US" sz="1400" b="0" i="0" u="none" strike="noStrike" kern="1200" dirty="0" smtClean="0">
                          <a:solidFill>
                            <a:srgbClr val="000000"/>
                          </a:solidFill>
                          <a:latin typeface="宋体"/>
                          <a:ea typeface="+mn-ea"/>
                          <a:cs typeface="+mn-cs"/>
                        </a:rPr>
                        <a:t>、系统默认表空间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3</a:t>
                      </a:r>
                      <a:r>
                        <a:rPr lang="zh-CN" altLang="en-US" sz="1400" b="0" i="0" u="none" strike="noStrike" kern="1200" dirty="0" smtClean="0">
                          <a:solidFill>
                            <a:srgbClr val="000000"/>
                          </a:solidFill>
                          <a:latin typeface="宋体"/>
                          <a:ea typeface="+mn-ea"/>
                          <a:cs typeface="+mn-cs"/>
                        </a:rPr>
                        <a:t>、创建基本表空间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4</a:t>
                      </a:r>
                      <a:r>
                        <a:rPr lang="zh-CN" altLang="en-US" sz="1400" b="0" i="0" u="none" strike="noStrike" kern="1200" dirty="0" smtClean="0">
                          <a:solidFill>
                            <a:srgbClr val="000000"/>
                          </a:solidFill>
                          <a:latin typeface="宋体"/>
                          <a:ea typeface="+mn-ea"/>
                          <a:cs typeface="+mn-cs"/>
                        </a:rPr>
                        <a:t>、创建临时表空间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endParaRPr lang="zh-CN" altLang="en-US" sz="1400" b="0" i="0" u="none" strike="noStrike" kern="1200" dirty="0" smtClean="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5</a:t>
                      </a:r>
                      <a:r>
                        <a:rPr lang="zh-CN" altLang="en-US" sz="1400" b="0" i="0" u="none" strike="noStrike" kern="1200" dirty="0" smtClean="0">
                          <a:solidFill>
                            <a:srgbClr val="000000"/>
                          </a:solidFill>
                          <a:latin typeface="宋体"/>
                          <a:ea typeface="+mn-ea"/>
                          <a:cs typeface="+mn-cs"/>
                        </a:rPr>
                        <a:t>、创建回滚表空间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endParaRPr lang="zh-CN" altLang="en-US" sz="1400" b="0" i="0" u="none" strike="noStrike" kern="1200" dirty="0" smtClean="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6</a:t>
                      </a:r>
                      <a:r>
                        <a:rPr lang="zh-CN" altLang="en-US" sz="1400" b="0" i="0" u="none" strike="noStrike" kern="1200" dirty="0" smtClean="0">
                          <a:solidFill>
                            <a:srgbClr val="000000"/>
                          </a:solidFill>
                          <a:latin typeface="宋体"/>
                          <a:ea typeface="+mn-ea"/>
                          <a:cs typeface="+mn-cs"/>
                        </a:rPr>
                        <a:t>、设置默认表空间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a:t>
            </a:r>
            <a:r>
              <a:rPr lang="en-US" altLang="zh-CN" dirty="0" smtClean="0"/>
              <a:t>Sequence-2</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SEQUENCE</a:t>
            </a:r>
            <a:r>
              <a:rPr lang="zh-CN" altLang="en-US" sz="2000" dirty="0" smtClean="0"/>
              <a:t>示例</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查看创建的序列信息</a:t>
            </a:r>
            <a:endParaRPr lang="en-US" altLang="zh-CN" sz="2000" dirty="0" smtClean="0"/>
          </a:p>
          <a:p>
            <a:pPr lvl="1"/>
            <a:r>
              <a:rPr lang="zh-CN" altLang="en-US" sz="1800" dirty="0" smtClean="0"/>
              <a:t>使用</a:t>
            </a:r>
            <a:r>
              <a:rPr lang="en-US" altLang="zh-CN" sz="1800" dirty="0" smtClean="0">
                <a:solidFill>
                  <a:srgbClr val="FF0000"/>
                </a:solidFill>
              </a:rPr>
              <a:t>USER_SEQUENCES</a:t>
            </a:r>
            <a:r>
              <a:rPr lang="zh-CN" altLang="en-US" sz="1800" dirty="0" smtClean="0"/>
              <a:t>视图</a:t>
            </a:r>
            <a:endParaRPr lang="en-US" altLang="zh-CN" sz="1800" dirty="0" smtClean="0"/>
          </a:p>
        </p:txBody>
      </p:sp>
      <p:sp>
        <p:nvSpPr>
          <p:cNvPr id="4" name="Rectangle 3"/>
          <p:cNvSpPr txBox="1">
            <a:spLocks noChangeArrowheads="1"/>
          </p:cNvSpPr>
          <p:nvPr/>
        </p:nvSpPr>
        <p:spPr bwMode="auto">
          <a:xfrm>
            <a:off x="899592" y="1628800"/>
            <a:ext cx="7776864" cy="194421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CREATE SEQUENCE </a:t>
            </a:r>
            <a:r>
              <a:rPr lang="en-US" altLang="zh-CN" sz="1600" b="1" dirty="0" err="1" smtClean="0">
                <a:latin typeface="Arial" pitchFamily="34" charset="0"/>
                <a:ea typeface="宋体" pitchFamily="2" charset="-122"/>
                <a:cs typeface="Arial" pitchFamily="34" charset="0"/>
              </a:rPr>
              <a:t>student_sequence</a:t>
            </a:r>
            <a:endParaRPr lang="en-US" altLang="zh-CN" sz="1600" b="1" dirty="0" smtClean="0">
              <a:latin typeface="Arial" pitchFamily="34" charset="0"/>
              <a:ea typeface="宋体" pitchFamily="2" charset="-122"/>
              <a:cs typeface="Arial" pitchFamily="34" charset="0"/>
            </a:endParaRP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increment  by  1</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start with  1</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err="1" smtClean="0">
                <a:latin typeface="Arial" pitchFamily="34" charset="0"/>
                <a:ea typeface="宋体" pitchFamily="2" charset="-122"/>
                <a:cs typeface="Arial" pitchFamily="34" charset="0"/>
              </a:rPr>
              <a:t>maxvalue</a:t>
            </a:r>
            <a:r>
              <a:rPr lang="en-US" altLang="zh-CN" sz="1600" b="1" dirty="0" smtClean="0">
                <a:latin typeface="Arial" pitchFamily="34" charset="0"/>
                <a:ea typeface="宋体" pitchFamily="2" charset="-122"/>
                <a:cs typeface="Arial" pitchFamily="34" charset="0"/>
              </a:rPr>
              <a:t>  9999</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err="1" smtClean="0">
                <a:latin typeface="Arial" pitchFamily="34" charset="0"/>
                <a:ea typeface="宋体" pitchFamily="2" charset="-122"/>
                <a:cs typeface="Arial" pitchFamily="34" charset="0"/>
              </a:rPr>
              <a:t>nocycle</a:t>
            </a:r>
            <a:endParaRPr lang="en-US" altLang="zh-CN" sz="1600" b="1" dirty="0" smtClean="0">
              <a:latin typeface="Arial" pitchFamily="34" charset="0"/>
              <a:ea typeface="宋体" pitchFamily="2" charset="-122"/>
              <a:cs typeface="Arial" pitchFamily="34" charset="0"/>
            </a:endParaRPr>
          </a:p>
          <a:p>
            <a:pPr defTabSz="400050">
              <a:lnSpc>
                <a:spcPct val="125000"/>
              </a:lnSpc>
              <a:spcBef>
                <a:spcPct val="0"/>
              </a:spcBef>
              <a:tabLst>
                <a:tab pos="911225" algn="l"/>
              </a:tabLst>
              <a:defRPr/>
            </a:pPr>
            <a:r>
              <a:rPr lang="en-US" altLang="zh-CN" sz="1600" b="1" dirty="0" smtClean="0">
                <a:latin typeface="Arial" pitchFamily="34" charset="0"/>
                <a:ea typeface="SimSun" pitchFamily="2" charset="-122"/>
                <a:cs typeface="Arial" pitchFamily="34" charset="0"/>
              </a:rPr>
              <a:t>    </a:t>
            </a:r>
            <a:r>
              <a:rPr lang="en-US" altLang="zh-CN" sz="1600" b="1" dirty="0" err="1" smtClean="0">
                <a:latin typeface="Arial" pitchFamily="34" charset="0"/>
                <a:ea typeface="SimSun" pitchFamily="2" charset="-122"/>
                <a:cs typeface="Arial" pitchFamily="34" charset="0"/>
              </a:rPr>
              <a:t>nocache</a:t>
            </a:r>
            <a:r>
              <a:rPr lang="en-US" altLang="zh-CN" sz="1600" b="1" dirty="0" smtClean="0">
                <a:latin typeface="Arial" pitchFamily="34" charset="0"/>
                <a:ea typeface="SimSun" pitchFamily="2" charset="-122"/>
                <a:cs typeface="Arial" pitchFamily="34" charset="0"/>
              </a:rPr>
              <a:t>;</a:t>
            </a:r>
            <a:endParaRPr lang="en-US" altLang="zh-CN" sz="1600" b="1" dirty="0" smtClean="0">
              <a:latin typeface="Arial" pitchFamily="34" charset="0"/>
              <a:ea typeface="宋体" pitchFamily="2" charset="-122"/>
              <a:cs typeface="Arial" pitchFamily="34" charset="0"/>
            </a:endParaRPr>
          </a:p>
        </p:txBody>
      </p:sp>
      <p:sp>
        <p:nvSpPr>
          <p:cNvPr id="5" name="Rectangle 3"/>
          <p:cNvSpPr txBox="1">
            <a:spLocks noChangeArrowheads="1"/>
          </p:cNvSpPr>
          <p:nvPr/>
        </p:nvSpPr>
        <p:spPr bwMode="auto">
          <a:xfrm>
            <a:off x="899592" y="4509120"/>
            <a:ext cx="7776864" cy="108012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400050">
              <a:lnSpc>
                <a:spcPct val="125000"/>
              </a:lnSpc>
              <a:spcBef>
                <a:spcPct val="0"/>
              </a:spcBef>
              <a:tabLst>
                <a:tab pos="395288" algn="r"/>
                <a:tab pos="1660525" algn="l"/>
              </a:tabLst>
              <a:defRPr/>
            </a:pPr>
            <a:r>
              <a:rPr lang="en-US" altLang="zh-CN" sz="1600" b="1" dirty="0" smtClean="0">
                <a:latin typeface="Arial" pitchFamily="34" charset="0"/>
                <a:ea typeface="宋体" pitchFamily="2" charset="-122"/>
                <a:cs typeface="Arial" pitchFamily="34" charset="0"/>
              </a:rPr>
              <a:t>SELECT  </a:t>
            </a:r>
            <a:r>
              <a:rPr lang="en-US" altLang="zh-CN" sz="1600" b="1" dirty="0" err="1" smtClean="0">
                <a:latin typeface="Arial" pitchFamily="34" charset="0"/>
                <a:ea typeface="宋体" pitchFamily="2" charset="-122"/>
                <a:cs typeface="Arial" pitchFamily="34" charset="0"/>
              </a:rPr>
              <a:t>sequence_name</a:t>
            </a:r>
            <a:r>
              <a:rPr lang="en-US" altLang="zh-CN" sz="1600" b="1" dirty="0" smtClean="0">
                <a:latin typeface="Arial" pitchFamily="34" charset="0"/>
                <a:ea typeface="宋体" pitchFamily="2" charset="-122"/>
                <a:cs typeface="Arial" pitchFamily="34" charset="0"/>
              </a:rPr>
              <a:t>, </a:t>
            </a:r>
            <a:r>
              <a:rPr lang="en-US" altLang="zh-CN" sz="1600" b="1" dirty="0" err="1" smtClean="0">
                <a:latin typeface="Arial" pitchFamily="34" charset="0"/>
                <a:ea typeface="宋体" pitchFamily="2" charset="-122"/>
                <a:cs typeface="Arial" pitchFamily="34" charset="0"/>
              </a:rPr>
              <a:t>min_value</a:t>
            </a:r>
            <a:r>
              <a:rPr lang="en-US" altLang="zh-CN" sz="1600" b="1" dirty="0" smtClean="0">
                <a:latin typeface="Arial" pitchFamily="34" charset="0"/>
                <a:ea typeface="宋体" pitchFamily="2" charset="-122"/>
                <a:cs typeface="Arial" pitchFamily="34" charset="0"/>
              </a:rPr>
              <a:t>, </a:t>
            </a:r>
            <a:r>
              <a:rPr lang="en-US" altLang="zh-CN" sz="1600" b="1" dirty="0" err="1" smtClean="0">
                <a:latin typeface="Arial" pitchFamily="34" charset="0"/>
                <a:ea typeface="宋体" pitchFamily="2" charset="-122"/>
                <a:cs typeface="Arial" pitchFamily="34" charset="0"/>
              </a:rPr>
              <a:t>max_value</a:t>
            </a:r>
            <a:r>
              <a:rPr lang="en-US" altLang="zh-CN" sz="1600" b="1" dirty="0" smtClean="0">
                <a:latin typeface="Arial" pitchFamily="34" charset="0"/>
                <a:ea typeface="宋体" pitchFamily="2" charset="-122"/>
                <a:cs typeface="Arial" pitchFamily="34" charset="0"/>
              </a:rPr>
              <a:t>, </a:t>
            </a:r>
          </a:p>
          <a:p>
            <a:pPr defTabSz="400050">
              <a:lnSpc>
                <a:spcPct val="125000"/>
              </a:lnSpc>
              <a:spcBef>
                <a:spcPct val="0"/>
              </a:spcBef>
              <a:tabLst>
                <a:tab pos="395288" algn="r"/>
                <a:tab pos="1660525" algn="l"/>
              </a:tabLst>
              <a:defRPr/>
            </a:pPr>
            <a:r>
              <a:rPr lang="en-US" altLang="zh-CN" sz="1600" b="1" dirty="0" smtClean="0">
                <a:latin typeface="Arial" pitchFamily="34" charset="0"/>
                <a:ea typeface="宋体" pitchFamily="2" charset="-122"/>
                <a:cs typeface="Arial" pitchFamily="34" charset="0"/>
              </a:rPr>
              <a:t>	</a:t>
            </a:r>
            <a:r>
              <a:rPr lang="en-US" altLang="zh-CN" sz="1600" b="1" dirty="0" err="1" smtClean="0">
                <a:latin typeface="Arial" pitchFamily="34" charset="0"/>
                <a:ea typeface="宋体" pitchFamily="2" charset="-122"/>
                <a:cs typeface="Arial" pitchFamily="34" charset="0"/>
              </a:rPr>
              <a:t>increment_by</a:t>
            </a:r>
            <a:r>
              <a:rPr lang="en-US" altLang="zh-CN" sz="1600" b="1" dirty="0" smtClean="0">
                <a:latin typeface="Arial" pitchFamily="34" charset="0"/>
                <a:ea typeface="宋体" pitchFamily="2" charset="-122"/>
                <a:cs typeface="Arial" pitchFamily="34" charset="0"/>
              </a:rPr>
              <a:t>,  </a:t>
            </a:r>
            <a:r>
              <a:rPr lang="en-US" altLang="zh-CN" sz="1600" b="1" dirty="0" err="1" smtClean="0">
                <a:latin typeface="Arial" pitchFamily="34" charset="0"/>
                <a:ea typeface="宋体" pitchFamily="2" charset="-122"/>
                <a:cs typeface="Arial" pitchFamily="34" charset="0"/>
              </a:rPr>
              <a:t>last_number</a:t>
            </a:r>
            <a:r>
              <a:rPr lang="en-US" altLang="zh-CN" sz="1600" b="1" dirty="0" smtClean="0">
                <a:latin typeface="Arial" pitchFamily="34" charset="0"/>
                <a:ea typeface="宋体" pitchFamily="2" charset="-122"/>
                <a:cs typeface="Arial" pitchFamily="34" charset="0"/>
              </a:rPr>
              <a:t> </a:t>
            </a:r>
          </a:p>
          <a:p>
            <a:pPr defTabSz="400050">
              <a:lnSpc>
                <a:spcPct val="125000"/>
              </a:lnSpc>
              <a:spcBef>
                <a:spcPct val="0"/>
              </a:spcBef>
              <a:tabLst>
                <a:tab pos="395288" algn="r"/>
                <a:tab pos="1660525" algn="l"/>
              </a:tabLst>
              <a:defRPr/>
            </a:pPr>
            <a:r>
              <a:rPr lang="en-US" altLang="zh-CN" sz="1600" b="1" dirty="0" smtClean="0">
                <a:latin typeface="Arial" pitchFamily="34" charset="0"/>
                <a:ea typeface="宋体" pitchFamily="2" charset="-122"/>
                <a:cs typeface="Arial" pitchFamily="34" charset="0"/>
              </a:rPr>
              <a:t>FROM   </a:t>
            </a:r>
            <a:r>
              <a:rPr lang="en-US" altLang="zh-CN" sz="1600" b="1" dirty="0" err="1" smtClean="0">
                <a:solidFill>
                  <a:srgbClr val="FF0000"/>
                </a:solidFill>
                <a:latin typeface="Arial" pitchFamily="34" charset="0"/>
                <a:ea typeface="宋体" pitchFamily="2" charset="-122"/>
                <a:cs typeface="Arial" pitchFamily="34" charset="0"/>
              </a:rPr>
              <a:t>user_sequences</a:t>
            </a:r>
            <a:r>
              <a:rPr lang="en-US" altLang="zh-CN" sz="1600" b="1" dirty="0" smtClean="0">
                <a:latin typeface="Arial" pitchFamily="34" charset="0"/>
                <a:ea typeface="宋体" pitchFamily="2" charset="-122"/>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、使用</a:t>
            </a:r>
            <a:r>
              <a:rPr lang="en-US" altLang="zh-CN" dirty="0" smtClean="0"/>
              <a:t>Sequence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000" dirty="0" smtClean="0"/>
              <a:t>序列的两个属性：</a:t>
            </a:r>
            <a:endParaRPr lang="en-US" altLang="zh-CN" sz="2000" dirty="0" smtClean="0"/>
          </a:p>
          <a:p>
            <a:pPr lvl="1"/>
            <a:r>
              <a:rPr lang="en-US" altLang="zh-CN" sz="1800" b="1" dirty="0" smtClean="0">
                <a:solidFill>
                  <a:srgbClr val="FF0000"/>
                </a:solidFill>
              </a:rPr>
              <a:t>NEXTVAL</a:t>
            </a:r>
            <a:r>
              <a:rPr lang="zh-CN" altLang="en-US" sz="1800" dirty="0" smtClean="0"/>
              <a:t>：返回下一个有效的序列号</a:t>
            </a:r>
            <a:endParaRPr lang="en-US" altLang="zh-CN" sz="1800" dirty="0" smtClean="0"/>
          </a:p>
          <a:p>
            <a:pPr lvl="1"/>
            <a:r>
              <a:rPr lang="en-US" altLang="zh-CN" sz="1800" b="1" dirty="0" smtClean="0">
                <a:solidFill>
                  <a:srgbClr val="FF0000"/>
                </a:solidFill>
              </a:rPr>
              <a:t>CURRVAL</a:t>
            </a:r>
            <a:r>
              <a:rPr lang="zh-CN" altLang="en-US" sz="1800" dirty="0" smtClean="0"/>
              <a:t>：获取当前的序列号</a:t>
            </a:r>
            <a:endParaRPr lang="en-US" altLang="zh-CN" sz="1800" dirty="0" smtClean="0"/>
          </a:p>
          <a:p>
            <a:pPr lvl="1"/>
            <a:r>
              <a:rPr lang="zh-CN" altLang="en-US" sz="1800" dirty="0" smtClean="0"/>
              <a:t>用法：</a:t>
            </a:r>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r>
              <a:rPr lang="zh-CN" altLang="en-US" sz="1800" dirty="0" smtClean="0"/>
              <a:t>使用序列号添加表记录</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查看序列的值</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99592" y="2636912"/>
            <a:ext cx="7776864"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400050">
              <a:lnSpc>
                <a:spcPct val="125000"/>
              </a:lnSpc>
              <a:spcBef>
                <a:spcPct val="0"/>
              </a:spcBef>
              <a:tabLst>
                <a:tab pos="395288" algn="r"/>
                <a:tab pos="1660525" algn="l"/>
              </a:tabLst>
              <a:defRPr/>
            </a:pPr>
            <a:r>
              <a:rPr lang="en-US" altLang="zh-CN" sz="1600" b="1" dirty="0" err="1" smtClean="0">
                <a:solidFill>
                  <a:srgbClr val="FF0000"/>
                </a:solidFill>
                <a:latin typeface="Arial" pitchFamily="34" charset="0"/>
                <a:ea typeface="宋体" pitchFamily="2" charset="-122"/>
                <a:cs typeface="Arial" pitchFamily="34" charset="0"/>
              </a:rPr>
              <a:t>sequence_name.NEXTVAL</a:t>
            </a:r>
            <a:endParaRPr lang="en-US" altLang="zh-CN" sz="1600" b="1" dirty="0" smtClean="0">
              <a:solidFill>
                <a:srgbClr val="FF0000"/>
              </a:solidFill>
              <a:latin typeface="Arial" pitchFamily="34" charset="0"/>
              <a:ea typeface="宋体" pitchFamily="2" charset="-122"/>
              <a:cs typeface="Arial" pitchFamily="34" charset="0"/>
            </a:endParaRPr>
          </a:p>
          <a:p>
            <a:pPr defTabSz="400050">
              <a:lnSpc>
                <a:spcPct val="125000"/>
              </a:lnSpc>
              <a:spcBef>
                <a:spcPct val="0"/>
              </a:spcBef>
              <a:tabLst>
                <a:tab pos="395288" algn="r"/>
                <a:tab pos="1660525" algn="l"/>
              </a:tabLst>
              <a:defRPr/>
            </a:pPr>
            <a:r>
              <a:rPr lang="en-US" altLang="zh-CN" sz="1600" b="1" dirty="0" err="1" smtClean="0">
                <a:solidFill>
                  <a:srgbClr val="FF0000"/>
                </a:solidFill>
                <a:latin typeface="Arial" pitchFamily="34" charset="0"/>
                <a:ea typeface="宋体" pitchFamily="2" charset="-122"/>
                <a:cs typeface="Arial" pitchFamily="34" charset="0"/>
              </a:rPr>
              <a:t>sequence_name.CURRVAL</a:t>
            </a:r>
            <a:endParaRPr lang="en-US" altLang="zh-CN" sz="1600" b="1" dirty="0" smtClean="0">
              <a:solidFill>
                <a:srgbClr val="FF0000"/>
              </a:solidFill>
              <a:latin typeface="Arial" pitchFamily="34" charset="0"/>
              <a:ea typeface="宋体" pitchFamily="2" charset="-122"/>
              <a:cs typeface="Arial" pitchFamily="34" charset="0"/>
            </a:endParaRPr>
          </a:p>
        </p:txBody>
      </p:sp>
      <p:sp>
        <p:nvSpPr>
          <p:cNvPr id="5" name="Rectangle 3"/>
          <p:cNvSpPr txBox="1">
            <a:spLocks noChangeArrowheads="1"/>
          </p:cNvSpPr>
          <p:nvPr/>
        </p:nvSpPr>
        <p:spPr bwMode="auto">
          <a:xfrm>
            <a:off x="899592" y="3933056"/>
            <a:ext cx="7776864" cy="79208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400050">
              <a:lnSpc>
                <a:spcPct val="125000"/>
              </a:lnSpc>
              <a:spcBef>
                <a:spcPct val="0"/>
              </a:spcBef>
              <a:tabLst>
                <a:tab pos="395288" algn="r"/>
                <a:tab pos="1660525" algn="l"/>
              </a:tabLst>
              <a:defRPr/>
            </a:pPr>
            <a:r>
              <a:rPr lang="en-US" altLang="zh-CN" sz="1600" b="1" dirty="0" smtClean="0">
                <a:latin typeface="Arial" pitchFamily="34" charset="0"/>
                <a:ea typeface="宋体" pitchFamily="2" charset="-122"/>
                <a:cs typeface="Arial" pitchFamily="34" charset="0"/>
              </a:rPr>
              <a:t>INSERT  INTO  student (id, name, age)  </a:t>
            </a:r>
          </a:p>
          <a:p>
            <a:pPr defTabSz="400050">
              <a:lnSpc>
                <a:spcPct val="125000"/>
              </a:lnSpc>
              <a:spcBef>
                <a:spcPct val="0"/>
              </a:spcBef>
              <a:tabLst>
                <a:tab pos="395288" algn="r"/>
                <a:tab pos="1660525" algn="l"/>
              </a:tabLst>
              <a:defRPr/>
            </a:pPr>
            <a:r>
              <a:rPr lang="en-US" altLang="zh-CN" sz="1600" b="1" dirty="0" smtClean="0">
                <a:latin typeface="Arial" pitchFamily="34" charset="0"/>
                <a:ea typeface="宋体" pitchFamily="2" charset="-122"/>
                <a:cs typeface="Arial" pitchFamily="34" charset="0"/>
              </a:rPr>
              <a:t>VALUES(</a:t>
            </a:r>
            <a:r>
              <a:rPr lang="en-US" altLang="zh-CN" sz="1600" b="1" dirty="0" err="1" smtClean="0">
                <a:solidFill>
                  <a:srgbClr val="FF0000"/>
                </a:solidFill>
                <a:latin typeface="Arial" pitchFamily="34" charset="0"/>
                <a:ea typeface="宋体" pitchFamily="2" charset="-122"/>
                <a:cs typeface="Arial" pitchFamily="34" charset="0"/>
              </a:rPr>
              <a:t>student_sequence.NEXTVAL</a:t>
            </a:r>
            <a:r>
              <a:rPr lang="en-US" altLang="zh-CN" sz="1600" b="1" dirty="0" smtClean="0">
                <a:latin typeface="Arial" pitchFamily="34" charset="0"/>
                <a:ea typeface="宋体" pitchFamily="2" charset="-122"/>
                <a:cs typeface="Arial" pitchFamily="34" charset="0"/>
              </a:rPr>
              <a:t>, ‘Steven’, 22);   </a:t>
            </a:r>
          </a:p>
        </p:txBody>
      </p:sp>
      <p:sp>
        <p:nvSpPr>
          <p:cNvPr id="6" name="Rectangle 3"/>
          <p:cNvSpPr txBox="1">
            <a:spLocks noChangeArrowheads="1"/>
          </p:cNvSpPr>
          <p:nvPr/>
        </p:nvSpPr>
        <p:spPr bwMode="auto">
          <a:xfrm>
            <a:off x="899592" y="5229200"/>
            <a:ext cx="7776864" cy="79208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400050">
              <a:lnSpc>
                <a:spcPct val="125000"/>
              </a:lnSpc>
              <a:spcBef>
                <a:spcPct val="0"/>
              </a:spcBef>
              <a:tabLst>
                <a:tab pos="395288" algn="r"/>
                <a:tab pos="1660525" algn="l"/>
              </a:tabLst>
              <a:defRPr/>
            </a:pPr>
            <a:r>
              <a:rPr lang="en-US" altLang="zh-CN" sz="1600" b="1" dirty="0" smtClean="0">
                <a:latin typeface="Arial" pitchFamily="34" charset="0"/>
                <a:ea typeface="宋体" pitchFamily="2" charset="-122"/>
                <a:cs typeface="Arial" pitchFamily="34" charset="0"/>
              </a:rPr>
              <a:t>SELECT </a:t>
            </a:r>
            <a:r>
              <a:rPr lang="en-US" altLang="zh-CN" sz="1600" b="1" dirty="0" err="1" smtClean="0">
                <a:latin typeface="Arial" pitchFamily="34" charset="0"/>
                <a:ea typeface="宋体" pitchFamily="2" charset="-122"/>
                <a:cs typeface="Arial" pitchFamily="34" charset="0"/>
              </a:rPr>
              <a:t>student_sequence.NEXTVAL</a:t>
            </a:r>
            <a:r>
              <a:rPr lang="en-US" altLang="zh-CN" sz="1600" b="1" dirty="0" smtClean="0">
                <a:latin typeface="Arial" pitchFamily="34" charset="0"/>
                <a:ea typeface="宋体" pitchFamily="2" charset="-122"/>
                <a:cs typeface="Arial" pitchFamily="34" charset="0"/>
              </a:rPr>
              <a:t>, </a:t>
            </a:r>
            <a:r>
              <a:rPr lang="en-US" altLang="zh-CN" sz="1600" b="1" dirty="0" err="1" smtClean="0">
                <a:latin typeface="Arial" pitchFamily="34" charset="0"/>
                <a:ea typeface="宋体" pitchFamily="2" charset="-122"/>
                <a:cs typeface="Arial" pitchFamily="34" charset="0"/>
              </a:rPr>
              <a:t>student_sequence.CURRVAL</a:t>
            </a:r>
            <a:r>
              <a:rPr lang="en-US" altLang="zh-CN" sz="1600" b="1" dirty="0" smtClean="0">
                <a:latin typeface="Arial" pitchFamily="34" charset="0"/>
                <a:ea typeface="宋体" pitchFamily="2" charset="-122"/>
                <a:cs typeface="Arial" pitchFamily="34" charset="0"/>
              </a:rPr>
              <a:t> </a:t>
            </a:r>
          </a:p>
          <a:p>
            <a:pPr defTabSz="400050">
              <a:lnSpc>
                <a:spcPct val="125000"/>
              </a:lnSpc>
              <a:spcBef>
                <a:spcPct val="0"/>
              </a:spcBef>
              <a:tabLst>
                <a:tab pos="395288" algn="r"/>
                <a:tab pos="1660525" algn="l"/>
              </a:tabLst>
              <a:defRPr/>
            </a:pPr>
            <a:r>
              <a:rPr lang="en-US" altLang="zh-CN" sz="1600" b="1" dirty="0" smtClean="0">
                <a:latin typeface="Arial" pitchFamily="34" charset="0"/>
                <a:ea typeface="宋体" pitchFamily="2" charset="-122"/>
                <a:cs typeface="Arial" pitchFamily="34" charset="0"/>
              </a:rPr>
              <a:t>FROM  DUAL;</a:t>
            </a:r>
          </a:p>
        </p:txBody>
      </p:sp>
    </p:spTree>
    <p:custDataLst>
      <p:tags r:id="rId1"/>
    </p:custData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、修改</a:t>
            </a:r>
            <a:r>
              <a:rPr lang="en-US" altLang="zh-CN" dirty="0" smtClean="0"/>
              <a:t>Sequence</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smtClean="0"/>
              <a:t>修改序列</a:t>
            </a:r>
            <a:endParaRPr lang="en-US" altLang="zh-CN" sz="2000" dirty="0" smtClean="0"/>
          </a:p>
          <a:p>
            <a:pPr lvl="1"/>
            <a:r>
              <a:rPr lang="en-US" altLang="zh-CN" sz="1800" dirty="0" smtClean="0"/>
              <a:t>Oracle</a:t>
            </a:r>
            <a:r>
              <a:rPr lang="zh-CN" altLang="en-US" sz="1800" dirty="0" smtClean="0"/>
              <a:t>允许修改创建好的序列的相关信息（除了</a:t>
            </a:r>
            <a:r>
              <a:rPr lang="en-US" altLang="zh-CN" sz="1800" dirty="0" smtClean="0"/>
              <a:t>START WITH</a:t>
            </a:r>
            <a:r>
              <a:rPr lang="zh-CN" altLang="en-US" sz="1800" dirty="0" smtClean="0"/>
              <a:t>之外）</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b="1" dirty="0" smtClean="0">
                <a:solidFill>
                  <a:srgbClr val="FF0000"/>
                </a:solidFill>
              </a:rPr>
              <a:t>注意：</a:t>
            </a:r>
            <a:endParaRPr lang="en-US" altLang="zh-CN" sz="1800" b="1" dirty="0" smtClean="0">
              <a:solidFill>
                <a:srgbClr val="FF0000"/>
              </a:solidFill>
            </a:endParaRPr>
          </a:p>
          <a:p>
            <a:pPr lvl="1"/>
            <a:r>
              <a:rPr lang="zh-CN" altLang="en-US" sz="1800" dirty="0" smtClean="0"/>
              <a:t>修改序列的前提是该序列的</a:t>
            </a:r>
            <a:r>
              <a:rPr lang="en-US" altLang="zh-CN" sz="1800" dirty="0" smtClean="0"/>
              <a:t>OWNER</a:t>
            </a:r>
            <a:r>
              <a:rPr lang="zh-CN" altLang="en-US" sz="1800" dirty="0" smtClean="0"/>
              <a:t>或有</a:t>
            </a:r>
            <a:r>
              <a:rPr lang="en-US" altLang="zh-CN" sz="1800" dirty="0" smtClean="0"/>
              <a:t>ALTER  ANY  SEQUENCE</a:t>
            </a:r>
            <a:r>
              <a:rPr lang="zh-CN" altLang="en-US" sz="1800" dirty="0" smtClean="0"/>
              <a:t>权限</a:t>
            </a:r>
            <a:endParaRPr lang="en-US" altLang="zh-CN" sz="1800" dirty="0" smtClean="0"/>
          </a:p>
          <a:p>
            <a:pPr lvl="1"/>
            <a:r>
              <a:rPr lang="zh-CN" altLang="en-US" sz="1800" dirty="0" smtClean="0"/>
              <a:t>可以修改除了</a:t>
            </a:r>
            <a:r>
              <a:rPr lang="en-US" altLang="zh-CN" sz="1800" dirty="0" smtClean="0"/>
              <a:t>START WITH</a:t>
            </a:r>
            <a:r>
              <a:rPr lang="zh-CN" altLang="en-US" sz="1800" dirty="0" smtClean="0"/>
              <a:t>起始值以外的所有</a:t>
            </a:r>
            <a:r>
              <a:rPr lang="en-US" altLang="zh-CN" sz="1800" dirty="0" smtClean="0"/>
              <a:t>SEQUENCE</a:t>
            </a:r>
            <a:r>
              <a:rPr lang="zh-CN" altLang="en-US" sz="1800" dirty="0" smtClean="0"/>
              <a:t>信息</a:t>
            </a:r>
            <a:endParaRPr lang="en-US" altLang="zh-CN" sz="1800" dirty="0" smtClean="0"/>
          </a:p>
          <a:p>
            <a:pPr lvl="1"/>
            <a:r>
              <a:rPr lang="zh-CN" altLang="en-US" sz="1800" dirty="0" smtClean="0"/>
              <a:t>修改后的序列只能影响后续的序列值</a:t>
            </a:r>
            <a:endParaRPr lang="en-US" altLang="zh-CN" sz="1800" dirty="0" smtClean="0"/>
          </a:p>
          <a:p>
            <a:pPr lvl="1"/>
            <a:r>
              <a:rPr lang="zh-CN" altLang="en-US" sz="1800" dirty="0" smtClean="0"/>
              <a:t>如果要想改变起始值，必须先删除</a:t>
            </a:r>
            <a:r>
              <a:rPr lang="en-US" altLang="zh-CN" sz="1800" dirty="0" smtClean="0"/>
              <a:t>SEQUENCE</a:t>
            </a:r>
            <a:r>
              <a:rPr lang="zh-CN" altLang="en-US" sz="1800" dirty="0" smtClean="0"/>
              <a:t>，再重新创建</a:t>
            </a:r>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99592" y="1988840"/>
            <a:ext cx="7776864" cy="201622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400050">
              <a:lnSpc>
                <a:spcPct val="125000"/>
              </a:lnSpc>
              <a:spcBef>
                <a:spcPct val="0"/>
              </a:spcBef>
              <a:tabLst>
                <a:tab pos="911225" algn="l"/>
              </a:tabLst>
              <a:defRPr/>
            </a:pPr>
            <a:r>
              <a:rPr lang="en-US" altLang="zh-CN" sz="1600" b="1" dirty="0" smtClean="0">
                <a:solidFill>
                  <a:srgbClr val="FF0000"/>
                </a:solidFill>
                <a:latin typeface="Arial" pitchFamily="34" charset="0"/>
                <a:ea typeface="宋体" pitchFamily="2" charset="-122"/>
                <a:cs typeface="Arial" pitchFamily="34" charset="0"/>
              </a:rPr>
              <a:t>ALTER SEQUENCE  </a:t>
            </a:r>
            <a:r>
              <a:rPr lang="en-US" altLang="zh-CN" sz="1600" b="1" dirty="0" err="1" smtClean="0">
                <a:latin typeface="Arial" pitchFamily="34" charset="0"/>
                <a:ea typeface="宋体" pitchFamily="2" charset="-122"/>
                <a:cs typeface="Arial" pitchFamily="34" charset="0"/>
              </a:rPr>
              <a:t>sequence_name</a:t>
            </a:r>
            <a:endParaRPr lang="en-US" altLang="zh-CN" sz="1600" b="1" dirty="0" smtClean="0">
              <a:latin typeface="Arial" pitchFamily="34" charset="0"/>
              <a:ea typeface="宋体" pitchFamily="2" charset="-122"/>
              <a:cs typeface="Arial" pitchFamily="34" charset="0"/>
            </a:endParaRP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INCREMENT BY </a:t>
            </a:r>
            <a:r>
              <a:rPr lang="en-US" altLang="zh-CN" sz="1600" b="1" dirty="0" smtClean="0">
                <a:latin typeface="Arial" pitchFamily="34" charset="0"/>
                <a:ea typeface="宋体" pitchFamily="2" charset="-122"/>
                <a:cs typeface="Arial" pitchFamily="34" charset="0"/>
              </a:rPr>
              <a:t>n]</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MAXVALUE</a:t>
            </a:r>
            <a:r>
              <a:rPr lang="en-US" altLang="zh-CN" sz="1600" b="1" dirty="0" smtClean="0">
                <a:latin typeface="Arial" pitchFamily="34" charset="0"/>
                <a:ea typeface="宋体" pitchFamily="2" charset="-122"/>
                <a:cs typeface="Arial" pitchFamily="34" charset="0"/>
              </a:rPr>
              <a:t> n | </a:t>
            </a:r>
            <a:r>
              <a:rPr lang="en-US" altLang="zh-CN" sz="1600" b="1" dirty="0" smtClean="0">
                <a:solidFill>
                  <a:srgbClr val="FF0000"/>
                </a:solidFill>
                <a:latin typeface="Arial" pitchFamily="34" charset="0"/>
                <a:ea typeface="宋体" pitchFamily="2" charset="-122"/>
                <a:cs typeface="Arial" pitchFamily="34" charset="0"/>
              </a:rPr>
              <a:t>NOMAXVALUE</a:t>
            </a:r>
            <a:r>
              <a:rPr lang="en-US" altLang="zh-CN" sz="1600" b="1" dirty="0" smtClean="0">
                <a:latin typeface="Arial" pitchFamily="34" charset="0"/>
                <a:ea typeface="宋体" pitchFamily="2" charset="-122"/>
                <a:cs typeface="Arial" pitchFamily="34" charset="0"/>
              </a:rPr>
              <a:t>}]</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MINVALUE</a:t>
            </a:r>
            <a:r>
              <a:rPr lang="en-US" altLang="zh-CN" sz="1600" b="1" dirty="0" smtClean="0">
                <a:latin typeface="Arial" pitchFamily="34" charset="0"/>
                <a:ea typeface="宋体" pitchFamily="2" charset="-122"/>
                <a:cs typeface="Arial" pitchFamily="34" charset="0"/>
              </a:rPr>
              <a:t> n | </a:t>
            </a:r>
            <a:r>
              <a:rPr lang="en-US" altLang="zh-CN" sz="1600" b="1" dirty="0" smtClean="0">
                <a:solidFill>
                  <a:srgbClr val="FF0000"/>
                </a:solidFill>
                <a:latin typeface="Arial" pitchFamily="34" charset="0"/>
                <a:ea typeface="宋体" pitchFamily="2" charset="-122"/>
                <a:cs typeface="Arial" pitchFamily="34" charset="0"/>
              </a:rPr>
              <a:t>NOMINVALUE</a:t>
            </a:r>
            <a:r>
              <a:rPr lang="en-US" altLang="zh-CN" sz="1600" b="1" dirty="0" smtClean="0">
                <a:latin typeface="Arial" pitchFamily="34" charset="0"/>
                <a:ea typeface="宋体" pitchFamily="2" charset="-122"/>
                <a:cs typeface="Arial" pitchFamily="34" charset="0"/>
              </a:rPr>
              <a:t>}]</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CYCLE</a:t>
            </a:r>
            <a:r>
              <a:rPr lang="en-US" altLang="zh-CN" sz="1600" b="1" dirty="0" smtClean="0">
                <a:latin typeface="Arial" pitchFamily="34" charset="0"/>
                <a:ea typeface="宋体" pitchFamily="2" charset="-122"/>
                <a:cs typeface="Arial" pitchFamily="34" charset="0"/>
              </a:rPr>
              <a:t> | </a:t>
            </a:r>
            <a:r>
              <a:rPr lang="en-US" altLang="zh-CN" sz="1600" b="1" dirty="0" smtClean="0">
                <a:solidFill>
                  <a:srgbClr val="FF0000"/>
                </a:solidFill>
                <a:latin typeface="Arial" pitchFamily="34" charset="0"/>
                <a:ea typeface="宋体" pitchFamily="2" charset="-122"/>
                <a:cs typeface="Arial" pitchFamily="34" charset="0"/>
              </a:rPr>
              <a:t>NOCYCLE</a:t>
            </a:r>
            <a:r>
              <a:rPr lang="en-US" altLang="zh-CN" sz="1600" b="1" dirty="0" smtClean="0">
                <a:latin typeface="Arial" pitchFamily="34" charset="0"/>
                <a:ea typeface="宋体" pitchFamily="2" charset="-122"/>
                <a:cs typeface="Arial" pitchFamily="34" charset="0"/>
              </a:rPr>
              <a:t>}]</a:t>
            </a:r>
          </a:p>
          <a:p>
            <a:pPr defTabSz="400050">
              <a:lnSpc>
                <a:spcPct val="125000"/>
              </a:lnSpc>
              <a:spcBef>
                <a:spcPct val="0"/>
              </a:spcBef>
              <a:tabLst>
                <a:tab pos="911225" algn="l"/>
              </a:tabLst>
              <a:defRPr/>
            </a:pPr>
            <a:r>
              <a:rPr lang="en-US" altLang="zh-CN" sz="1600" b="1" dirty="0" smtClean="0">
                <a:latin typeface="Arial" pitchFamily="34" charset="0"/>
                <a:ea typeface="宋体" pitchFamily="2" charset="-122"/>
                <a:cs typeface="Arial" pitchFamily="34" charset="0"/>
              </a:rPr>
              <a:t>	[{</a:t>
            </a:r>
            <a:r>
              <a:rPr lang="en-US" altLang="zh-CN" sz="1600" b="1" dirty="0" smtClean="0">
                <a:solidFill>
                  <a:srgbClr val="FF0000"/>
                </a:solidFill>
                <a:latin typeface="Arial" pitchFamily="34" charset="0"/>
                <a:ea typeface="宋体" pitchFamily="2" charset="-122"/>
                <a:cs typeface="Arial" pitchFamily="34" charset="0"/>
              </a:rPr>
              <a:t>CACHE</a:t>
            </a:r>
            <a:r>
              <a:rPr lang="en-US" altLang="zh-CN" sz="1600" b="1" dirty="0" smtClean="0">
                <a:latin typeface="Arial" pitchFamily="34" charset="0"/>
                <a:ea typeface="宋体" pitchFamily="2" charset="-122"/>
                <a:cs typeface="Arial" pitchFamily="34" charset="0"/>
              </a:rPr>
              <a:t> n | </a:t>
            </a:r>
            <a:r>
              <a:rPr lang="en-US" altLang="zh-CN" sz="1600" b="1" dirty="0" smtClean="0">
                <a:solidFill>
                  <a:srgbClr val="FF0000"/>
                </a:solidFill>
                <a:latin typeface="Arial" pitchFamily="34" charset="0"/>
                <a:ea typeface="宋体" pitchFamily="2" charset="-122"/>
                <a:cs typeface="Arial" pitchFamily="34" charset="0"/>
              </a:rPr>
              <a:t>NOCACHE</a:t>
            </a:r>
            <a:r>
              <a:rPr lang="en-US" altLang="zh-CN" sz="1600" b="1" dirty="0" smtClean="0">
                <a:latin typeface="Arial" pitchFamily="34" charset="0"/>
                <a:ea typeface="宋体" pitchFamily="2" charset="-122"/>
                <a:cs typeface="Arial" pitchFamily="34" charset="0"/>
              </a:rPr>
              <a:t>}]</a:t>
            </a:r>
            <a:r>
              <a:rPr lang="en-US" altLang="zh-CN" sz="1600" b="1" dirty="0" smtClean="0">
                <a:latin typeface="Arial" pitchFamily="34" charset="0"/>
                <a:ea typeface="SimSun" pitchFamily="2" charset="-122"/>
                <a:cs typeface="Arial" pitchFamily="34" charset="0"/>
              </a:rPr>
              <a:t>	</a:t>
            </a:r>
            <a:endParaRPr lang="en-US" altLang="zh-CN" sz="1600" b="1" dirty="0">
              <a:latin typeface="Arial" pitchFamily="34" charset="0"/>
              <a:ea typeface="SimSun" pitchFamily="2" charset="-122"/>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、删除</a:t>
            </a:r>
            <a:r>
              <a:rPr lang="en-US" altLang="zh-CN" dirty="0" smtClean="0"/>
              <a:t>Sequence</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删除序列</a:t>
            </a:r>
            <a:endParaRPr lang="en-US" altLang="zh-CN" sz="2000" dirty="0" smtClean="0"/>
          </a:p>
          <a:p>
            <a:pPr lvl="1"/>
            <a:r>
              <a:rPr lang="zh-CN" altLang="en-US" sz="1800" dirty="0" smtClean="0"/>
              <a:t>创建好的序列也可以使用</a:t>
            </a:r>
            <a:r>
              <a:rPr lang="en-US" altLang="zh-CN" sz="1800" dirty="0" smtClean="0"/>
              <a:t>DROP SEQUENCE</a:t>
            </a:r>
            <a:r>
              <a:rPr lang="zh-CN" altLang="en-US" sz="1800" dirty="0" smtClean="0"/>
              <a:t>关键字从数据字典中删除</a:t>
            </a:r>
            <a:endParaRPr lang="en-US" altLang="zh-CN" sz="1800" dirty="0" smtClean="0"/>
          </a:p>
          <a:p>
            <a:pPr lvl="1"/>
            <a:r>
              <a:rPr lang="zh-CN" altLang="en-US" sz="1800" dirty="0" smtClean="0"/>
              <a:t>序列一经删除，就不能再引用</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示例</a:t>
            </a:r>
            <a:endParaRPr lang="en-US" altLang="zh-CN" sz="1800" dirty="0" smtClean="0"/>
          </a:p>
        </p:txBody>
      </p:sp>
      <p:sp>
        <p:nvSpPr>
          <p:cNvPr id="4" name="Rectangle 3"/>
          <p:cNvSpPr txBox="1">
            <a:spLocks noChangeArrowheads="1"/>
          </p:cNvSpPr>
          <p:nvPr/>
        </p:nvSpPr>
        <p:spPr bwMode="auto">
          <a:xfrm>
            <a:off x="827584" y="2348880"/>
            <a:ext cx="7848872" cy="57606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400050">
              <a:lnSpc>
                <a:spcPct val="125000"/>
              </a:lnSpc>
              <a:spcBef>
                <a:spcPct val="0"/>
              </a:spcBef>
              <a:tabLst>
                <a:tab pos="395288" algn="r"/>
                <a:tab pos="1660525" algn="l"/>
              </a:tabLst>
              <a:defRPr/>
            </a:pPr>
            <a:r>
              <a:rPr lang="en-US" altLang="zh-CN" sz="1600" b="1" dirty="0" smtClean="0">
                <a:solidFill>
                  <a:srgbClr val="FF0000"/>
                </a:solidFill>
                <a:latin typeface="Arial" pitchFamily="34" charset="0"/>
                <a:ea typeface="宋体" pitchFamily="2" charset="-122"/>
                <a:cs typeface="Arial" pitchFamily="34" charset="0"/>
              </a:rPr>
              <a:t>DROP  SEQUENCE  </a:t>
            </a:r>
            <a:r>
              <a:rPr lang="en-US" altLang="zh-CN" sz="1600" b="1" dirty="0" err="1" smtClean="0">
                <a:latin typeface="Arial" pitchFamily="34" charset="0"/>
                <a:ea typeface="宋体" pitchFamily="2" charset="-122"/>
                <a:cs typeface="Arial" pitchFamily="34" charset="0"/>
              </a:rPr>
              <a:t>sequence_name</a:t>
            </a:r>
            <a:r>
              <a:rPr lang="en-US" altLang="zh-CN" sz="1600" b="1" dirty="0" smtClean="0">
                <a:latin typeface="Arial" pitchFamily="34" charset="0"/>
                <a:ea typeface="宋体" pitchFamily="2" charset="-122"/>
                <a:cs typeface="Arial" pitchFamily="34" charset="0"/>
              </a:rPr>
              <a:t>;</a:t>
            </a:r>
          </a:p>
        </p:txBody>
      </p:sp>
      <p:sp>
        <p:nvSpPr>
          <p:cNvPr id="5" name="Rectangle 3"/>
          <p:cNvSpPr txBox="1">
            <a:spLocks noChangeArrowheads="1"/>
          </p:cNvSpPr>
          <p:nvPr/>
        </p:nvSpPr>
        <p:spPr bwMode="auto">
          <a:xfrm>
            <a:off x="827584" y="3645024"/>
            <a:ext cx="7848872" cy="57606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400050">
              <a:lnSpc>
                <a:spcPct val="125000"/>
              </a:lnSpc>
              <a:spcBef>
                <a:spcPct val="0"/>
              </a:spcBef>
              <a:tabLst>
                <a:tab pos="395288" algn="r"/>
                <a:tab pos="1660525" algn="l"/>
              </a:tabLst>
              <a:defRPr/>
            </a:pPr>
            <a:r>
              <a:rPr lang="en-US" altLang="zh-CN" sz="1600" b="1" dirty="0" smtClean="0">
                <a:latin typeface="Arial" pitchFamily="34" charset="0"/>
                <a:ea typeface="宋体" pitchFamily="2" charset="-122"/>
                <a:cs typeface="Arial" pitchFamily="34" charset="0"/>
              </a:rPr>
              <a:t>DROP  SEQUENCE </a:t>
            </a:r>
            <a:r>
              <a:rPr lang="en-US" altLang="zh-CN" sz="1600" b="1" dirty="0" err="1" smtClean="0">
                <a:latin typeface="Arial" pitchFamily="34" charset="0"/>
                <a:ea typeface="宋体" pitchFamily="2" charset="-122"/>
                <a:cs typeface="Arial" pitchFamily="34" charset="0"/>
              </a:rPr>
              <a:t>student_sequence</a:t>
            </a:r>
            <a:r>
              <a:rPr lang="en-US" altLang="zh-CN" sz="1600" b="1" dirty="0" smtClean="0">
                <a:latin typeface="Arial" pitchFamily="34" charset="0"/>
                <a:ea typeface="宋体" pitchFamily="2" charset="-122"/>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04</a:t>
            </a:r>
            <a:r>
              <a:rPr lang="zh-CN" altLang="en-US" b="0" dirty="0" smtClean="0"/>
              <a:t>节</a:t>
            </a:r>
            <a:r>
              <a:rPr lang="en-US" altLang="zh-CN" b="0" dirty="0" smtClean="0"/>
              <a:t> View</a:t>
            </a:r>
            <a:r>
              <a:rPr lang="zh-CN" altLang="en-US" b="0" dirty="0" smtClean="0"/>
              <a:t>视图</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584176"/>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6">
                  <a:txBody>
                    <a:bodyPr/>
                    <a:lstStyle/>
                    <a:p>
                      <a:pPr algn="r" fontAlgn="ctr"/>
                      <a:r>
                        <a:rPr lang="en-US" altLang="zh-CN" sz="1400" b="0" i="0" u="none" strike="noStrike" dirty="0" smtClean="0">
                          <a:solidFill>
                            <a:srgbClr val="000000"/>
                          </a:solidFill>
                          <a:latin typeface="宋体"/>
                        </a:rPr>
                        <a:t>4</a:t>
                      </a:r>
                      <a:endParaRPr lang="en-US" altLang="zh-CN"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altLang="zh-CN" sz="1400" b="0" i="0" u="none" strike="noStrike" dirty="0" smtClean="0">
                          <a:solidFill>
                            <a:srgbClr val="000000"/>
                          </a:solidFill>
                          <a:latin typeface="宋体"/>
                        </a:rPr>
                        <a:t>ODP-C06-04 View</a:t>
                      </a:r>
                      <a:r>
                        <a:rPr lang="zh-CN" altLang="en-US" sz="1400" b="0" i="0" u="none" strike="noStrike" dirty="0" smtClean="0">
                          <a:solidFill>
                            <a:srgbClr val="000000"/>
                          </a:solidFill>
                          <a:latin typeface="宋体"/>
                        </a:rPr>
                        <a:t>视图</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en-US" sz="1400" b="0" i="0" u="none" strike="noStrike" kern="1200" dirty="0" smtClean="0">
                          <a:solidFill>
                            <a:srgbClr val="000000"/>
                          </a:solidFill>
                          <a:latin typeface="宋体"/>
                          <a:ea typeface="+mn-ea"/>
                          <a:cs typeface="+mn-cs"/>
                        </a:rPr>
                        <a:t>1、View</a:t>
                      </a:r>
                      <a:r>
                        <a:rPr lang="zh-CN" altLang="en-US" sz="1400" b="0" i="0" u="none" strike="noStrike" kern="1200" dirty="0" smtClean="0">
                          <a:solidFill>
                            <a:srgbClr val="000000"/>
                          </a:solidFill>
                          <a:latin typeface="宋体"/>
                          <a:ea typeface="+mn-ea"/>
                          <a:cs typeface="+mn-cs"/>
                        </a:rPr>
                        <a:t>概述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2</a:t>
                      </a:r>
                      <a:r>
                        <a:rPr lang="zh-CN" altLang="en-US" sz="1400" b="0" i="0" u="none" strike="noStrike" kern="1200" dirty="0" smtClean="0">
                          <a:solidFill>
                            <a:srgbClr val="000000"/>
                          </a:solidFill>
                          <a:latin typeface="宋体"/>
                          <a:ea typeface="+mn-ea"/>
                          <a:cs typeface="+mn-cs"/>
                        </a:rPr>
                        <a:t>、创建简单</a:t>
                      </a:r>
                      <a:r>
                        <a:rPr lang="en-US" altLang="en-US" sz="1400" b="0" i="0" u="none" strike="noStrike" kern="1200" dirty="0" smtClean="0">
                          <a:solidFill>
                            <a:srgbClr val="000000"/>
                          </a:solidFill>
                          <a:latin typeface="宋体"/>
                          <a:ea typeface="+mn-ea"/>
                          <a:cs typeface="+mn-cs"/>
                        </a:rPr>
                        <a:t>View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3</a:t>
                      </a:r>
                      <a:r>
                        <a:rPr lang="zh-CN" altLang="en-US" sz="1400" b="0" i="0" u="none" strike="noStrike" kern="1200" dirty="0" smtClean="0">
                          <a:solidFill>
                            <a:srgbClr val="000000"/>
                          </a:solidFill>
                          <a:latin typeface="宋体"/>
                          <a:ea typeface="+mn-ea"/>
                          <a:cs typeface="+mn-cs"/>
                        </a:rPr>
                        <a:t>、创建复杂</a:t>
                      </a:r>
                      <a:r>
                        <a:rPr lang="en-US" altLang="en-US" sz="1400" b="0" i="0" u="none" strike="noStrike" kern="1200" dirty="0" smtClean="0">
                          <a:solidFill>
                            <a:srgbClr val="000000"/>
                          </a:solidFill>
                          <a:latin typeface="宋体"/>
                          <a:ea typeface="+mn-ea"/>
                          <a:cs typeface="+mn-cs"/>
                        </a:rPr>
                        <a:t>View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4</a:t>
                      </a:r>
                      <a:r>
                        <a:rPr lang="zh-CN" altLang="en-US" sz="1400" b="0" i="0" u="none" strike="noStrike" kern="1200" dirty="0" smtClean="0">
                          <a:solidFill>
                            <a:srgbClr val="000000"/>
                          </a:solidFill>
                          <a:latin typeface="宋体"/>
                          <a:ea typeface="+mn-ea"/>
                          <a:cs typeface="+mn-cs"/>
                        </a:rPr>
                        <a:t>、修改</a:t>
                      </a:r>
                      <a:r>
                        <a:rPr lang="en-US" altLang="en-US" sz="1400" b="0" i="0" u="none" strike="noStrike" kern="1200" dirty="0" smtClean="0">
                          <a:solidFill>
                            <a:srgbClr val="000000"/>
                          </a:solidFill>
                          <a:latin typeface="宋体"/>
                          <a:ea typeface="+mn-ea"/>
                          <a:cs typeface="+mn-cs"/>
                        </a:rPr>
                        <a:t>View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5</a:t>
                      </a:r>
                      <a:r>
                        <a:rPr lang="zh-CN" altLang="en-US" sz="1400" b="0" i="0" u="none" strike="noStrike" kern="1200" dirty="0" smtClean="0">
                          <a:solidFill>
                            <a:srgbClr val="000000"/>
                          </a:solidFill>
                          <a:latin typeface="宋体"/>
                          <a:ea typeface="+mn-ea"/>
                          <a:cs typeface="+mn-cs"/>
                        </a:rPr>
                        <a:t>、</a:t>
                      </a:r>
                      <a:r>
                        <a:rPr lang="en-US" altLang="en-US" sz="1400" b="0" i="0" u="none" strike="noStrike" kern="1200" dirty="0" smtClean="0">
                          <a:solidFill>
                            <a:srgbClr val="000000"/>
                          </a:solidFill>
                          <a:latin typeface="宋体"/>
                          <a:ea typeface="+mn-ea"/>
                          <a:cs typeface="+mn-cs"/>
                        </a:rPr>
                        <a:t>View</a:t>
                      </a:r>
                      <a:r>
                        <a:rPr lang="zh-CN" altLang="en-US" sz="1400" b="0" i="0" u="none" strike="noStrike" kern="1200" dirty="0" smtClean="0">
                          <a:solidFill>
                            <a:srgbClr val="000000"/>
                          </a:solidFill>
                          <a:latin typeface="宋体"/>
                          <a:ea typeface="+mn-ea"/>
                          <a:cs typeface="+mn-cs"/>
                        </a:rPr>
                        <a:t>的</a:t>
                      </a:r>
                      <a:r>
                        <a:rPr lang="en-US" altLang="en-US" sz="1400" b="0" i="0" u="none" strike="noStrike" kern="1200" dirty="0" smtClean="0">
                          <a:solidFill>
                            <a:srgbClr val="000000"/>
                          </a:solidFill>
                          <a:latin typeface="宋体"/>
                          <a:ea typeface="+mn-ea"/>
                          <a:cs typeface="+mn-cs"/>
                        </a:rPr>
                        <a:t>DML</a:t>
                      </a:r>
                      <a:r>
                        <a:rPr lang="zh-CN" altLang="en-US" sz="1400" b="0" i="0" u="none" strike="noStrike" kern="1200" dirty="0" smtClean="0">
                          <a:solidFill>
                            <a:srgbClr val="000000"/>
                          </a:solidFill>
                          <a:latin typeface="宋体"/>
                          <a:ea typeface="+mn-ea"/>
                          <a:cs typeface="+mn-cs"/>
                        </a:rPr>
                        <a:t>操作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866">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6</a:t>
                      </a:r>
                      <a:r>
                        <a:rPr lang="zh-CN" altLang="en-US" sz="1400" b="0" i="0" u="none" strike="noStrike" kern="1200" dirty="0" smtClean="0">
                          <a:solidFill>
                            <a:srgbClr val="000000"/>
                          </a:solidFill>
                          <a:latin typeface="宋体"/>
                          <a:ea typeface="+mn-ea"/>
                          <a:cs typeface="+mn-cs"/>
                        </a:rPr>
                        <a:t>、删除</a:t>
                      </a:r>
                      <a:r>
                        <a:rPr lang="en-US" altLang="en-US" sz="1400" b="0" i="0" u="none" strike="noStrike" kern="1200" dirty="0" smtClean="0">
                          <a:solidFill>
                            <a:srgbClr val="000000"/>
                          </a:solidFill>
                          <a:latin typeface="宋体"/>
                          <a:ea typeface="+mn-ea"/>
                          <a:cs typeface="+mn-cs"/>
                        </a:rPr>
                        <a:t>View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a:t>
            </a:r>
            <a:r>
              <a:rPr lang="en-US" altLang="zh-CN" dirty="0" smtClean="0"/>
              <a:t>View</a:t>
            </a:r>
            <a:r>
              <a:rPr lang="zh-CN" altLang="en-US" dirty="0" smtClean="0"/>
              <a:t>概述</a:t>
            </a:r>
            <a:r>
              <a:rPr lang="en-US" altLang="zh-CN" dirty="0" smtClean="0"/>
              <a:t>-1</a:t>
            </a:r>
            <a:endParaRPr lang="zh-CN" altLang="en-US" dirty="0"/>
          </a:p>
        </p:txBody>
      </p:sp>
      <p:sp>
        <p:nvSpPr>
          <p:cNvPr id="7" name="内容占位符 2"/>
          <p:cNvSpPr txBox="1">
            <a:spLocks/>
          </p:cNvSpPr>
          <p:nvPr/>
        </p:nvSpPr>
        <p:spPr>
          <a:xfrm>
            <a:off x="467544" y="1124744"/>
            <a:ext cx="8305800" cy="508476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r>
              <a:rPr kumimoji="0" lang="zh-CN" altLang="en-US"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rPr>
              <a:t>什么是视图？</a:t>
            </a: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endParaRPr>
          </a:p>
          <a:p>
            <a:pPr marL="742950" lvl="1" indent="-285750">
              <a:spcBef>
                <a:spcPct val="20000"/>
              </a:spcBef>
              <a:buClr>
                <a:srgbClr val="FF0000"/>
              </a:buClr>
              <a:buFont typeface="Wingdings" pitchFamily="2" charset="2"/>
              <a:buChar char="u"/>
            </a:pPr>
            <a:r>
              <a:rPr lang="zh-CN" altLang="en-US" dirty="0" smtClean="0"/>
              <a:t>视图与表一样，都属于</a:t>
            </a:r>
            <a:r>
              <a:rPr lang="en-US" altLang="zh-CN" dirty="0" smtClean="0"/>
              <a:t>Oracle</a:t>
            </a:r>
            <a:r>
              <a:rPr lang="zh-CN" altLang="en-US" dirty="0" smtClean="0"/>
              <a:t>数据库对象</a:t>
            </a:r>
            <a:endParaRPr lang="en-US" altLang="zh-CN" dirty="0" smtClean="0"/>
          </a:p>
          <a:p>
            <a:pPr marL="742950" lvl="1" indent="-285750">
              <a:spcBef>
                <a:spcPct val="20000"/>
              </a:spcBef>
              <a:buClr>
                <a:srgbClr val="FF0000"/>
              </a:buClr>
              <a:buFont typeface="Wingdings" pitchFamily="2" charset="2"/>
              <a:buChar char="u"/>
            </a:pPr>
            <a:r>
              <a:rPr lang="zh-CN" altLang="en-US" dirty="0" smtClean="0"/>
              <a:t>视图实际上是</a:t>
            </a:r>
            <a:r>
              <a:rPr lang="zh-CN" altLang="en-US" dirty="0" smtClean="0">
                <a:solidFill>
                  <a:srgbClr val="FF0000"/>
                </a:solidFill>
              </a:rPr>
              <a:t>一个或多个表的映射</a:t>
            </a:r>
            <a:r>
              <a:rPr lang="zh-CN" altLang="en-US" dirty="0" smtClean="0"/>
              <a:t>，视图本身不包含数据，它通过</a:t>
            </a:r>
            <a:r>
              <a:rPr lang="en-US" altLang="zh-CN" dirty="0" smtClean="0"/>
              <a:t>SELECT</a:t>
            </a:r>
            <a:r>
              <a:rPr lang="zh-CN" altLang="en-US" dirty="0" smtClean="0"/>
              <a:t>语句获取来自表的数据并为之建立一个虚表</a:t>
            </a:r>
            <a:endParaRPr lang="en-US" altLang="zh-CN" dirty="0" smtClean="0"/>
          </a:p>
          <a:p>
            <a:pPr marL="742950" lvl="1" indent="-285750">
              <a:spcBef>
                <a:spcPct val="20000"/>
              </a:spcBef>
              <a:buClr>
                <a:srgbClr val="FF0000"/>
              </a:buClr>
              <a:buFont typeface="Wingdings" pitchFamily="2" charset="2"/>
              <a:buChar char="u"/>
            </a:pPr>
            <a:r>
              <a:rPr lang="zh-CN" altLang="en-US" dirty="0" smtClean="0"/>
              <a:t>视图是在表的基础上展现数据的另一种方式</a:t>
            </a:r>
            <a:endParaRPr lang="en-US" altLang="zh-CN" dirty="0" smtClean="0"/>
          </a:p>
          <a:p>
            <a:pPr marL="742950" lvl="1" indent="-285750">
              <a:spcBef>
                <a:spcPct val="20000"/>
              </a:spcBef>
              <a:buClr>
                <a:srgbClr val="FF0000"/>
              </a:buClr>
              <a:buFont typeface="Wingdings" pitchFamily="2" charset="2"/>
              <a:buChar char="u"/>
            </a:pPr>
            <a:endParaRPr lang="en-US" altLang="zh-CN" dirty="0" smtClean="0"/>
          </a:p>
          <a:p>
            <a:pPr marL="742950" lvl="1" indent="-285750">
              <a:spcBef>
                <a:spcPct val="20000"/>
              </a:spcBef>
              <a:buClr>
                <a:srgbClr val="FF0000"/>
              </a:buClr>
            </a:pPr>
            <a:endParaRPr lang="en-US" altLang="zh-CN" dirty="0" smtClean="0"/>
          </a:p>
          <a:p>
            <a:pPr marL="742950" lvl="1" indent="-285750">
              <a:spcBef>
                <a:spcPct val="20000"/>
              </a:spcBef>
              <a:buClr>
                <a:srgbClr val="FF0000"/>
              </a:buClr>
              <a:buFont typeface="Wingdings" pitchFamily="2" charset="2"/>
              <a:buChar char="u"/>
            </a:pPr>
            <a:endParaRPr lang="en-US" altLang="zh-CN" dirty="0" smtClean="0"/>
          </a:p>
          <a:p>
            <a:pPr marL="742950" lvl="1" indent="-285750">
              <a:spcBef>
                <a:spcPct val="20000"/>
              </a:spcBef>
              <a:buClr>
                <a:srgbClr val="FF0000"/>
              </a:buClr>
            </a:pPr>
            <a:endParaRPr lang="en-US" altLang="zh-CN" dirty="0" smtClean="0"/>
          </a:p>
          <a:p>
            <a:pPr marL="742950" lvl="1" indent="-285750">
              <a:spcBef>
                <a:spcPct val="20000"/>
              </a:spcBef>
              <a:buClr>
                <a:srgbClr val="FF0000"/>
              </a:buClr>
            </a:pPr>
            <a:endParaRPr lang="en-US" altLang="zh-CN" dirty="0" smtClean="0"/>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r>
              <a:rPr kumimoji="0" lang="zh-CN" altLang="en-US"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rPr>
              <a:t>使用视图的优势：</a:t>
            </a: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视图能选择性地显示表列，可以限制对数据库各表的访问</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lang="zh-CN" altLang="en-US" dirty="0" smtClean="0"/>
              <a:t>使用视图将</a:t>
            </a: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复杂的查询变得容易</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提供数据的独立性</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相同数据可以提供不同的视图</a:t>
            </a:r>
          </a:p>
        </p:txBody>
      </p:sp>
      <p:grpSp>
        <p:nvGrpSpPr>
          <p:cNvPr id="22" name="组合 21"/>
          <p:cNvGrpSpPr/>
          <p:nvPr/>
        </p:nvGrpSpPr>
        <p:grpSpPr>
          <a:xfrm>
            <a:off x="1691680" y="2924944"/>
            <a:ext cx="5976664" cy="1440160"/>
            <a:chOff x="1619672" y="5081755"/>
            <a:chExt cx="5688632" cy="1371581"/>
          </a:xfrm>
        </p:grpSpPr>
        <p:sp>
          <p:nvSpPr>
            <p:cNvPr id="9" name="矩形 8"/>
            <p:cNvSpPr/>
            <p:nvPr/>
          </p:nvSpPr>
          <p:spPr>
            <a:xfrm>
              <a:off x="1619672" y="5157192"/>
              <a:ext cx="1512168" cy="648072"/>
            </a:xfrm>
            <a:prstGeom prst="rect">
              <a:avLst/>
            </a:prstGeom>
            <a:gradFill>
              <a:gsLst>
                <a:gs pos="0">
                  <a:srgbClr val="8488C4"/>
                </a:gs>
                <a:gs pos="53000">
                  <a:srgbClr val="D4DEFF"/>
                </a:gs>
                <a:gs pos="83000">
                  <a:srgbClr val="D4DEFF"/>
                </a:gs>
                <a:gs pos="100000">
                  <a:srgbClr val="96AB94"/>
                </a:gs>
              </a:gsLst>
              <a:lin ang="0" scaled="0"/>
            </a:gradFill>
            <a:ln w="22225">
              <a:solidFill>
                <a:schemeClr val="tx1"/>
              </a:solidFill>
            </a:ln>
            <a:effectLst>
              <a:outerShdw blurRad="50800" dist="38100" dir="8100000" algn="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Emp</a:t>
              </a:r>
              <a:r>
                <a:rPr lang="zh-CN" altLang="en-US" sz="1600" b="1" dirty="0" smtClean="0">
                  <a:solidFill>
                    <a:schemeClr val="tx1"/>
                  </a:solidFill>
                </a:rPr>
                <a:t>表数据</a:t>
              </a:r>
              <a:endParaRPr lang="zh-CN" altLang="en-US" sz="1600" b="1" dirty="0">
                <a:solidFill>
                  <a:schemeClr val="tx1"/>
                </a:solidFill>
              </a:endParaRPr>
            </a:p>
          </p:txBody>
        </p:sp>
        <p:sp>
          <p:nvSpPr>
            <p:cNvPr id="10" name="矩形 9"/>
            <p:cNvSpPr/>
            <p:nvPr/>
          </p:nvSpPr>
          <p:spPr>
            <a:xfrm>
              <a:off x="5796136" y="5157192"/>
              <a:ext cx="1512168" cy="648072"/>
            </a:xfrm>
            <a:prstGeom prst="rect">
              <a:avLst/>
            </a:prstGeom>
            <a:gradFill>
              <a:gsLst>
                <a:gs pos="0">
                  <a:srgbClr val="8488C4"/>
                </a:gs>
                <a:gs pos="53000">
                  <a:srgbClr val="D4DEFF"/>
                </a:gs>
                <a:gs pos="83000">
                  <a:srgbClr val="D4DEFF"/>
                </a:gs>
                <a:gs pos="100000">
                  <a:srgbClr val="96AB94"/>
                </a:gs>
              </a:gsLst>
              <a:lin ang="0" scaled="0"/>
            </a:gradFill>
            <a:ln w="22225">
              <a:solidFill>
                <a:schemeClr val="tx1"/>
              </a:solidFill>
            </a:ln>
            <a:effectLst>
              <a:outerShdw blurRad="50800" dist="38100" dir="8100000" algn="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Dept</a:t>
              </a:r>
              <a:r>
                <a:rPr lang="zh-CN" altLang="en-US" sz="1600" b="1" dirty="0" smtClean="0">
                  <a:solidFill>
                    <a:schemeClr val="tx1"/>
                  </a:solidFill>
                </a:rPr>
                <a:t>表数据</a:t>
              </a:r>
              <a:endParaRPr lang="zh-CN" altLang="en-US" sz="1600" b="1" dirty="0">
                <a:solidFill>
                  <a:schemeClr val="tx1"/>
                </a:solidFill>
              </a:endParaRPr>
            </a:p>
          </p:txBody>
        </p:sp>
        <p:sp>
          <p:nvSpPr>
            <p:cNvPr id="11" name="矩形 10"/>
            <p:cNvSpPr/>
            <p:nvPr/>
          </p:nvSpPr>
          <p:spPr>
            <a:xfrm>
              <a:off x="3635896" y="5805264"/>
              <a:ext cx="1656184" cy="648072"/>
            </a:xfrm>
            <a:prstGeom prst="rect">
              <a:avLst/>
            </a:prstGeom>
            <a:gradFill>
              <a:gsLst>
                <a:gs pos="0">
                  <a:srgbClr val="E6DCAC"/>
                </a:gs>
                <a:gs pos="12000">
                  <a:srgbClr val="E6D78A"/>
                </a:gs>
                <a:gs pos="30000">
                  <a:srgbClr val="C7AC4C"/>
                </a:gs>
                <a:gs pos="45000">
                  <a:srgbClr val="E6D78A"/>
                </a:gs>
                <a:gs pos="77000">
                  <a:srgbClr val="C7AC4C"/>
                </a:gs>
                <a:gs pos="100000">
                  <a:srgbClr val="E6DCAC"/>
                </a:gs>
              </a:gsLst>
              <a:lin ang="0" scaled="0"/>
            </a:gradFill>
            <a:ln w="22225">
              <a:solidFill>
                <a:schemeClr val="tx1"/>
              </a:solidFill>
            </a:ln>
            <a:effectLst>
              <a:outerShdw blurRad="50800" dist="38100" dir="8100000" algn="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视图</a:t>
              </a:r>
              <a:r>
                <a:rPr lang="en-US" altLang="zh-CN" sz="1600" b="1" dirty="0" err="1" smtClean="0">
                  <a:solidFill>
                    <a:schemeClr val="tx1"/>
                  </a:solidFill>
                </a:rPr>
                <a:t>view_emp_dept</a:t>
              </a:r>
              <a:endParaRPr lang="zh-CN" altLang="en-US" sz="1600" b="1" dirty="0">
                <a:solidFill>
                  <a:schemeClr val="tx1"/>
                </a:solidFill>
              </a:endParaRPr>
            </a:p>
          </p:txBody>
        </p:sp>
        <p:cxnSp>
          <p:nvCxnSpPr>
            <p:cNvPr id="13" name="形状 12"/>
            <p:cNvCxnSpPr>
              <a:stCxn id="9" idx="2"/>
              <a:endCxn id="11" idx="1"/>
            </p:cNvCxnSpPr>
            <p:nvPr/>
          </p:nvCxnSpPr>
          <p:spPr>
            <a:xfrm rot="16200000" flipH="1">
              <a:off x="2843808" y="5337212"/>
              <a:ext cx="324036" cy="1260140"/>
            </a:xfrm>
            <a:prstGeom prst="bentConnector2">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形状 16"/>
            <p:cNvCxnSpPr>
              <a:stCxn id="10" idx="2"/>
              <a:endCxn id="11" idx="3"/>
            </p:cNvCxnSpPr>
            <p:nvPr/>
          </p:nvCxnSpPr>
          <p:spPr>
            <a:xfrm rot="5400000">
              <a:off x="5760132" y="5337212"/>
              <a:ext cx="324036" cy="1260140"/>
            </a:xfrm>
            <a:prstGeom prst="bentConnector2">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a:endCxn id="10" idx="1"/>
            </p:cNvCxnSpPr>
            <p:nvPr/>
          </p:nvCxnSpPr>
          <p:spPr>
            <a:xfrm>
              <a:off x="3131840" y="5481228"/>
              <a:ext cx="2664296"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64578" y="5081755"/>
              <a:ext cx="2448272" cy="338554"/>
            </a:xfrm>
            <a:prstGeom prst="rect">
              <a:avLst/>
            </a:prstGeom>
            <a:noFill/>
          </p:spPr>
          <p:txBody>
            <a:bodyPr wrap="square" rtlCol="0">
              <a:spAutoFit/>
            </a:bodyPr>
            <a:lstStyle/>
            <a:p>
              <a:r>
                <a:rPr lang="en-US" altLang="zh-CN" sz="1600" b="1" dirty="0" err="1" smtClean="0"/>
                <a:t>emp.deptno</a:t>
              </a:r>
              <a:r>
                <a:rPr lang="en-US" altLang="zh-CN" sz="1600" b="1" dirty="0" smtClean="0"/>
                <a:t>=</a:t>
              </a:r>
              <a:r>
                <a:rPr lang="en-US" altLang="zh-CN" sz="1600" b="1" dirty="0" err="1" smtClean="0"/>
                <a:t>dept.deptno</a:t>
              </a:r>
              <a:endParaRPr lang="zh-CN" altLang="en-US" sz="1600" b="1" dirty="0"/>
            </a:p>
          </p:txBody>
        </p:sp>
      </p:grpSp>
    </p:spTree>
    <p:custDataLst>
      <p:tags r:id="rId1"/>
    </p:custDataLst>
  </p:cSld>
  <p:clrMapOvr>
    <a:masterClrMapping/>
  </p:clrMapOvr>
  <p:transition>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a:t>
            </a:r>
            <a:r>
              <a:rPr lang="en-US" altLang="zh-CN" dirty="0" smtClean="0"/>
              <a:t>View</a:t>
            </a:r>
            <a:r>
              <a:rPr lang="zh-CN" altLang="en-US" dirty="0" smtClean="0"/>
              <a:t>概述</a:t>
            </a:r>
            <a:r>
              <a:rPr lang="en-US" altLang="zh-CN" dirty="0" smtClean="0"/>
              <a:t>-2</a:t>
            </a:r>
            <a:endParaRPr lang="zh-CN" altLang="en-US" dirty="0"/>
          </a:p>
        </p:txBody>
      </p:sp>
      <p:sp>
        <p:nvSpPr>
          <p:cNvPr id="7" name="内容占位符 2"/>
          <p:cNvSpPr txBox="1">
            <a:spLocks/>
          </p:cNvSpPr>
          <p:nvPr/>
        </p:nvSpPr>
        <p:spPr>
          <a:xfrm>
            <a:off x="467544" y="1124744"/>
            <a:ext cx="8305800" cy="508476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r>
              <a:rPr lang="zh-CN" altLang="en-US" sz="2000" b="1" dirty="0" smtClean="0">
                <a:latin typeface="+mn-ea"/>
                <a:cs typeface="Arial Unicode MS" pitchFamily="34" charset="-122"/>
              </a:rPr>
              <a:t>视图的类型</a:t>
            </a:r>
            <a:endParaRPr lang="en-US" altLang="zh-CN" sz="2000" b="1" dirty="0" smtClean="0">
              <a:latin typeface="+mn-ea"/>
              <a:cs typeface="Arial Unicode MS" pitchFamily="34" charset="-122"/>
            </a:endParaRPr>
          </a:p>
          <a:p>
            <a:pPr marL="742950" lvl="1" indent="-285750">
              <a:spcBef>
                <a:spcPct val="20000"/>
              </a:spcBef>
              <a:buClr>
                <a:srgbClr val="FF0000"/>
              </a:buClr>
            </a:pPr>
            <a:r>
              <a:rPr lang="zh-CN" altLang="en-US" b="1" dirty="0" smtClean="0">
                <a:solidFill>
                  <a:srgbClr val="FF0000"/>
                </a:solidFill>
              </a:rPr>
              <a:t>简单视图：</a:t>
            </a:r>
            <a:endParaRPr lang="en-US" altLang="zh-CN" b="1" dirty="0" smtClean="0">
              <a:solidFill>
                <a:srgbClr val="FF0000"/>
              </a:solidFill>
            </a:endParaRPr>
          </a:p>
          <a:p>
            <a:pPr marL="742950" lvl="1" indent="-285750">
              <a:spcBef>
                <a:spcPct val="20000"/>
              </a:spcBef>
              <a:buClr>
                <a:srgbClr val="FF0000"/>
              </a:buClr>
              <a:buFont typeface="Wingdings" pitchFamily="2" charset="2"/>
              <a:buChar char="u"/>
            </a:pPr>
            <a:r>
              <a:rPr lang="zh-CN" altLang="en-US" dirty="0" smtClean="0"/>
              <a:t>视图的数据只来自一张表，在视图的</a:t>
            </a:r>
            <a:r>
              <a:rPr lang="en-US" altLang="zh-CN" dirty="0" smtClean="0"/>
              <a:t>SELECT</a:t>
            </a:r>
            <a:r>
              <a:rPr lang="zh-CN" altLang="en-US" dirty="0" smtClean="0"/>
              <a:t>语句中不包含函数或函数分组，可以通过视图对表数据进行</a:t>
            </a:r>
            <a:r>
              <a:rPr lang="en-US" altLang="zh-CN" dirty="0" smtClean="0"/>
              <a:t>DML</a:t>
            </a:r>
            <a:r>
              <a:rPr lang="zh-CN" altLang="en-US" dirty="0" smtClean="0"/>
              <a:t>操作</a:t>
            </a:r>
            <a:endParaRPr lang="en-US" altLang="zh-CN" dirty="0" smtClean="0"/>
          </a:p>
          <a:p>
            <a:pPr marL="742950" lvl="1" indent="-285750">
              <a:spcBef>
                <a:spcPct val="20000"/>
              </a:spcBef>
              <a:buClr>
                <a:srgbClr val="FF0000"/>
              </a:buClr>
            </a:pPr>
            <a:r>
              <a:rPr lang="zh-CN" altLang="en-US" b="1" dirty="0" smtClean="0">
                <a:solidFill>
                  <a:srgbClr val="FF0000"/>
                </a:solidFill>
              </a:rPr>
              <a:t>复杂视图：</a:t>
            </a:r>
            <a:endParaRPr lang="en-US" altLang="zh-CN" b="1" dirty="0" smtClean="0">
              <a:solidFill>
                <a:srgbClr val="FF0000"/>
              </a:solidFill>
            </a:endParaRPr>
          </a:p>
          <a:p>
            <a:pPr marL="742950" lvl="1" indent="-285750">
              <a:spcBef>
                <a:spcPct val="20000"/>
              </a:spcBef>
              <a:buClr>
                <a:srgbClr val="FF0000"/>
              </a:buClr>
              <a:buFont typeface="Wingdings" pitchFamily="2" charset="2"/>
              <a:buChar char="u"/>
            </a:pPr>
            <a:r>
              <a:rPr lang="zh-CN" altLang="en-US" dirty="0" smtClean="0"/>
              <a:t>视图的数据通常来自多个表，可以包含函数或数据分组，不一定能通过视图进行</a:t>
            </a:r>
            <a:r>
              <a:rPr lang="en-US" altLang="zh-CN" dirty="0" smtClean="0"/>
              <a:t>DML</a:t>
            </a:r>
            <a:r>
              <a:rPr lang="zh-CN" altLang="en-US" dirty="0" smtClean="0"/>
              <a:t>操作</a:t>
            </a:r>
            <a:endParaRPr lang="en-US" altLang="zh-CN" dirty="0" smtClean="0"/>
          </a:p>
          <a:p>
            <a:pPr marL="742950" lvl="1" indent="-285750">
              <a:spcBef>
                <a:spcPct val="20000"/>
              </a:spcBef>
              <a:buClr>
                <a:srgbClr val="FF0000"/>
              </a:buClr>
            </a:pPr>
            <a:endParaRPr lang="en-US" altLang="zh-CN" dirty="0" smtClean="0"/>
          </a:p>
          <a:p>
            <a:pPr marL="742950" lvl="1" indent="-285750">
              <a:spcBef>
                <a:spcPct val="20000"/>
              </a:spcBef>
              <a:buClr>
                <a:srgbClr val="FF0000"/>
              </a:buClr>
              <a:buFont typeface="Wingdings" pitchFamily="2" charset="2"/>
              <a:buChar char="u"/>
            </a:pPr>
            <a:r>
              <a:rPr lang="zh-CN" altLang="en-US" b="1" dirty="0" smtClean="0"/>
              <a:t>简单视图与复杂视图的比较</a:t>
            </a:r>
            <a:endParaRPr lang="en-US" altLang="zh-CN" b="1" dirty="0" smtClean="0"/>
          </a:p>
        </p:txBody>
      </p:sp>
      <p:graphicFrame>
        <p:nvGraphicFramePr>
          <p:cNvPr id="8" name="表格 7"/>
          <p:cNvGraphicFramePr>
            <a:graphicFrameLocks noGrp="1"/>
          </p:cNvGraphicFramePr>
          <p:nvPr>
            <p:extLst>
              <p:ext uri="{D42A27DB-BD31-4B8C-83A1-F6EECF244321}">
                <p14:modId xmlns:p14="http://schemas.microsoft.com/office/powerpoint/2010/main" val="2759721348"/>
              </p:ext>
            </p:extLst>
          </p:nvPr>
        </p:nvGraphicFramePr>
        <p:xfrm>
          <a:off x="899592" y="4005064"/>
          <a:ext cx="7776864" cy="1845176"/>
        </p:xfrm>
        <a:graphic>
          <a:graphicData uri="http://schemas.openxmlformats.org/drawingml/2006/table">
            <a:tbl>
              <a:tblPr/>
              <a:tblGrid>
                <a:gridCol w="2664296"/>
                <a:gridCol w="2520280"/>
                <a:gridCol w="2592288"/>
              </a:tblGrid>
              <a:tr h="504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特   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简 单 视 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复 杂 视 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99"/>
                    </a:solidFill>
                  </a:tcPr>
                </a:tc>
              </a:tr>
              <a:tr h="1317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表的数量</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一个</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一个或多个</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r>
              <a:tr h="143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是否包含函数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是否包含数据组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C"/>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能否对视图执行</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DML</a:t>
                      </a: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操作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不一定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6"/>
                    </a:solid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、创建简单</a:t>
            </a:r>
            <a:r>
              <a:rPr lang="en-US" altLang="zh-CN" dirty="0" smtClean="0"/>
              <a:t>view-1</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2000" dirty="0" smtClean="0"/>
              <a:t>创建视图</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lvl="1" fontAlgn="base"/>
            <a:r>
              <a:rPr lang="en-US" altLang="zh-CN" sz="1800" b="0" dirty="0" smtClean="0"/>
              <a:t>OR REPLACE</a:t>
            </a:r>
            <a:r>
              <a:rPr lang="zh-CN" altLang="en-US" sz="1800" b="0" dirty="0" smtClean="0"/>
              <a:t>：</a:t>
            </a:r>
            <a:r>
              <a:rPr lang="zh-CN" altLang="zh-CN" sz="1800" b="0" dirty="0" smtClean="0"/>
              <a:t>如果视图已经存在，就</a:t>
            </a:r>
            <a:r>
              <a:rPr lang="zh-CN" altLang="en-US" sz="1800" dirty="0" smtClean="0"/>
              <a:t>重新创建并</a:t>
            </a:r>
            <a:r>
              <a:rPr lang="zh-CN" altLang="zh-CN" sz="1800" b="0" dirty="0" smtClean="0"/>
              <a:t>替换现有视图</a:t>
            </a:r>
          </a:p>
          <a:p>
            <a:pPr lvl="1" fontAlgn="base"/>
            <a:r>
              <a:rPr lang="en-US" altLang="zh-CN" sz="1800" b="0" dirty="0" smtClean="0"/>
              <a:t>FORCE</a:t>
            </a:r>
            <a:r>
              <a:rPr lang="zh-CN" altLang="en-US" sz="1800" b="0" dirty="0" smtClean="0"/>
              <a:t>：</a:t>
            </a:r>
            <a:r>
              <a:rPr lang="zh-CN" altLang="zh-CN" sz="1800" dirty="0" smtClean="0"/>
              <a:t>创建该视图</a:t>
            </a:r>
            <a:r>
              <a:rPr lang="zh-CN" altLang="en-US" sz="1800" dirty="0" smtClean="0"/>
              <a:t>，</a:t>
            </a:r>
            <a:r>
              <a:rPr lang="zh-CN" altLang="en-US" sz="1800" b="0" dirty="0" smtClean="0"/>
              <a:t>无论</a:t>
            </a:r>
            <a:r>
              <a:rPr lang="zh-CN" altLang="zh-CN" sz="1800" b="0" dirty="0" smtClean="0"/>
              <a:t>基表</a:t>
            </a:r>
            <a:r>
              <a:rPr lang="zh-CN" altLang="en-US" sz="1800" dirty="0" smtClean="0"/>
              <a:t>是否</a:t>
            </a:r>
            <a:r>
              <a:rPr lang="zh-CN" altLang="zh-CN" sz="1800" b="0" dirty="0" smtClean="0"/>
              <a:t>存在</a:t>
            </a:r>
          </a:p>
          <a:p>
            <a:pPr lvl="1" fontAlgn="base"/>
            <a:r>
              <a:rPr lang="en-US" altLang="zh-CN" sz="1800" b="0" dirty="0" smtClean="0"/>
              <a:t>NOFORCE</a:t>
            </a:r>
            <a:r>
              <a:rPr lang="zh-CN" altLang="en-US" sz="1800" b="0" dirty="0" smtClean="0"/>
              <a:t>：</a:t>
            </a:r>
            <a:r>
              <a:rPr lang="zh-CN" altLang="zh-CN" sz="1800" b="0" dirty="0" smtClean="0"/>
              <a:t>如果基表不存在就不创建视图</a:t>
            </a:r>
          </a:p>
          <a:p>
            <a:pPr lvl="1" fontAlgn="base"/>
            <a:r>
              <a:rPr lang="en-US" altLang="zh-CN" sz="1800" b="0" dirty="0" err="1" smtClean="0"/>
              <a:t>alias_name</a:t>
            </a:r>
            <a:r>
              <a:rPr lang="zh-CN" altLang="en-US" sz="1800" b="0" dirty="0" smtClean="0"/>
              <a:t>：</a:t>
            </a:r>
            <a:r>
              <a:rPr lang="zh-CN" altLang="zh-CN" sz="1800" b="0" dirty="0" smtClean="0"/>
              <a:t>为子查询中的表达式指定一个别名</a:t>
            </a:r>
          </a:p>
          <a:p>
            <a:pPr lvl="1" fontAlgn="base"/>
            <a:r>
              <a:rPr lang="en-US" altLang="zh-CN" sz="1800" b="0" dirty="0" err="1" smtClean="0"/>
              <a:t>Subquery</a:t>
            </a:r>
            <a:r>
              <a:rPr lang="zh-CN" altLang="en-US" sz="1800" b="0" dirty="0" smtClean="0"/>
              <a:t>：</a:t>
            </a:r>
            <a:r>
              <a:rPr lang="zh-CN" altLang="zh-CN" sz="1800" b="0" dirty="0" smtClean="0"/>
              <a:t>指定</a:t>
            </a:r>
            <a:r>
              <a:rPr lang="en-US" altLang="zh-CN" sz="1800" b="0" dirty="0" smtClean="0"/>
              <a:t>SELECT</a:t>
            </a:r>
            <a:r>
              <a:rPr lang="zh-CN" altLang="zh-CN" sz="1800" b="0" dirty="0" smtClean="0"/>
              <a:t>查询</a:t>
            </a:r>
            <a:r>
              <a:rPr lang="zh-CN" altLang="en-US" sz="1800" b="0" dirty="0" smtClean="0"/>
              <a:t>语句</a:t>
            </a:r>
            <a:endParaRPr lang="zh-CN" altLang="zh-CN" sz="1800" b="0" dirty="0" smtClean="0"/>
          </a:p>
          <a:p>
            <a:pPr lvl="1" fontAlgn="base"/>
            <a:r>
              <a:rPr lang="en-US" altLang="zh-CN" sz="1800" b="0" dirty="0" smtClean="0"/>
              <a:t>WITH CHECK OPTION</a:t>
            </a:r>
            <a:r>
              <a:rPr lang="zh-CN" altLang="en-US" sz="1800" b="0" dirty="0" smtClean="0"/>
              <a:t>：</a:t>
            </a:r>
            <a:r>
              <a:rPr lang="zh-CN" altLang="zh-CN" sz="1800" b="0" dirty="0" smtClean="0"/>
              <a:t>说明只有子查询检索的行才能被插入、修改或删除</a:t>
            </a:r>
          </a:p>
          <a:p>
            <a:pPr lvl="1" fontAlgn="base"/>
            <a:r>
              <a:rPr lang="en-US" altLang="zh-CN" sz="1800" b="0" dirty="0" smtClean="0"/>
              <a:t>Constraint</a:t>
            </a:r>
            <a:r>
              <a:rPr lang="zh-CN" altLang="en-US" sz="1800" b="0" dirty="0" smtClean="0"/>
              <a:t>：为</a:t>
            </a:r>
            <a:r>
              <a:rPr lang="en-US" altLang="zh-CN" sz="1800" b="0" dirty="0" smtClean="0"/>
              <a:t>CHECK OPTION</a:t>
            </a:r>
            <a:r>
              <a:rPr lang="zh-CN" altLang="en-US" sz="1800" b="0" dirty="0" smtClean="0"/>
              <a:t>指定</a:t>
            </a:r>
            <a:r>
              <a:rPr lang="zh-CN" altLang="zh-CN" sz="1800" b="0" dirty="0" smtClean="0"/>
              <a:t>约束的名称</a:t>
            </a:r>
          </a:p>
          <a:p>
            <a:pPr lvl="1" fontAlgn="base"/>
            <a:r>
              <a:rPr lang="en-US" altLang="zh-CN" sz="1800" b="0" dirty="0" smtClean="0"/>
              <a:t>WITH READ ONLY</a:t>
            </a:r>
            <a:r>
              <a:rPr lang="zh-CN" altLang="en-US" sz="1800" b="0" dirty="0" smtClean="0"/>
              <a:t>：只读，表示不能对视图进行</a:t>
            </a:r>
            <a:r>
              <a:rPr lang="en-US" altLang="zh-CN" sz="1800" b="0" dirty="0" smtClean="0"/>
              <a:t>DML</a:t>
            </a:r>
            <a:r>
              <a:rPr lang="zh-CN" altLang="en-US" sz="1800" b="0" dirty="0" smtClean="0"/>
              <a:t>操作</a:t>
            </a:r>
            <a:endParaRPr lang="zh-CN" altLang="zh-CN" sz="1800" b="0" dirty="0" smtClean="0"/>
          </a:p>
          <a:p>
            <a:pPr lvl="1"/>
            <a:endParaRPr lang="en-US" altLang="zh-CN" dirty="0" smtClean="0"/>
          </a:p>
        </p:txBody>
      </p:sp>
      <p:sp>
        <p:nvSpPr>
          <p:cNvPr id="4" name="Rectangle 3"/>
          <p:cNvSpPr txBox="1">
            <a:spLocks noChangeArrowheads="1"/>
          </p:cNvSpPr>
          <p:nvPr/>
        </p:nvSpPr>
        <p:spPr bwMode="auto">
          <a:xfrm>
            <a:off x="827584" y="1700808"/>
            <a:ext cx="7848872" cy="151216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CREATE  [OR  REPLACE] [ FORCE | NOFORCE ]  VIEW  </a:t>
            </a:r>
            <a:r>
              <a:rPr lang="en-US" altLang="zh-CN" sz="1600" b="1" dirty="0" err="1" smtClean="0">
                <a:latin typeface="Arial" charset="0"/>
                <a:ea typeface="SimSun" pitchFamily="2" charset="-122"/>
              </a:rPr>
              <a:t>view_name</a:t>
            </a:r>
            <a:endParaRPr lang="en-US" altLang="zh-CN" sz="1600" b="1" dirty="0" smtClean="0">
              <a:latin typeface="Arial" charset="0"/>
              <a:ea typeface="SimSun" pitchFamily="2" charset="-122"/>
            </a:endParaRPr>
          </a:p>
          <a:p>
            <a:pPr defTabSz="912813">
              <a:defRPr/>
            </a:pP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alias_name</a:t>
            </a:r>
            <a:r>
              <a:rPr lang="en-US" altLang="zh-CN" sz="1600" b="1" dirty="0" smtClean="0">
                <a:latin typeface="Arial" charset="0"/>
                <a:ea typeface="SimSun" pitchFamily="2" charset="-122"/>
              </a:rPr>
              <a:t>[,</a:t>
            </a:r>
            <a:r>
              <a:rPr lang="en-US" altLang="zh-CN" sz="1600" b="1" dirty="0" err="1" smtClean="0">
                <a:latin typeface="Arial" charset="0"/>
                <a:ea typeface="SimSun" pitchFamily="2" charset="-122"/>
              </a:rPr>
              <a:t>alias_name</a:t>
            </a:r>
            <a:r>
              <a:rPr lang="en-US" altLang="zh-CN" sz="1600" b="1" dirty="0" smtClean="0">
                <a:latin typeface="Arial" charset="0"/>
                <a:ea typeface="SimSun" pitchFamily="2" charset="-122"/>
              </a:rPr>
              <a:t>…])]</a:t>
            </a:r>
          </a:p>
          <a:p>
            <a:pPr defTabSz="912813">
              <a:defRPr/>
            </a:pPr>
            <a:r>
              <a:rPr lang="en-US" altLang="zh-CN" sz="1600" b="1" dirty="0" smtClean="0">
                <a:solidFill>
                  <a:srgbClr val="FF0000"/>
                </a:solidFill>
                <a:latin typeface="Arial" charset="0"/>
                <a:ea typeface="SimSun" pitchFamily="2" charset="-122"/>
              </a:rPr>
              <a:t>AS</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subquery</a:t>
            </a:r>
            <a:endParaRPr lang="en-US" altLang="zh-CN" sz="1600" b="1" dirty="0" smtClean="0">
              <a:latin typeface="Arial" charset="0"/>
              <a:ea typeface="SimSun" pitchFamily="2" charset="-122"/>
            </a:endParaRPr>
          </a:p>
          <a:p>
            <a:pPr defTabSz="912813">
              <a:defRPr/>
            </a:pPr>
            <a:r>
              <a:rPr lang="en-US" altLang="zh-CN" sz="1600" b="1" dirty="0" smtClean="0">
                <a:latin typeface="Arial" charset="0"/>
                <a:ea typeface="SimSun" pitchFamily="2" charset="-122"/>
              </a:rPr>
              <a:t>[</a:t>
            </a:r>
            <a:r>
              <a:rPr lang="en-US" altLang="zh-CN" sz="1600" b="1" dirty="0" smtClean="0">
                <a:solidFill>
                  <a:srgbClr val="FF0000"/>
                </a:solidFill>
                <a:latin typeface="Arial" charset="0"/>
                <a:ea typeface="SimSun" pitchFamily="2" charset="-122"/>
              </a:rPr>
              <a:t>WITH  CHECK OPTION  [ CONSTRAINT </a:t>
            </a:r>
            <a:r>
              <a:rPr lang="en-US" altLang="zh-CN" sz="1600" b="1" dirty="0" err="1" smtClean="0">
                <a:latin typeface="Arial" charset="0"/>
                <a:ea typeface="SimSun" pitchFamily="2" charset="-122"/>
              </a:rPr>
              <a:t>constraint_name</a:t>
            </a:r>
            <a:r>
              <a:rPr lang="en-US" altLang="zh-CN" sz="1600" b="1" dirty="0" smtClean="0">
                <a:latin typeface="Arial" charset="0"/>
                <a:ea typeface="SimSun" pitchFamily="2" charset="-122"/>
              </a:rPr>
              <a:t> ]]</a:t>
            </a:r>
          </a:p>
          <a:p>
            <a:pPr defTabSz="912813">
              <a:defRPr/>
            </a:pPr>
            <a:r>
              <a:rPr lang="en-US" altLang="zh-CN" sz="1600" b="1" dirty="0" smtClean="0">
                <a:latin typeface="Arial" charset="0"/>
                <a:ea typeface="SimSun" pitchFamily="2" charset="-122"/>
              </a:rPr>
              <a:t>[</a:t>
            </a:r>
            <a:r>
              <a:rPr lang="en-US" altLang="zh-CN" sz="1600" b="1" dirty="0" smtClean="0">
                <a:solidFill>
                  <a:srgbClr val="FF0000"/>
                </a:solidFill>
                <a:latin typeface="Arial" charset="0"/>
                <a:ea typeface="SimSun" pitchFamily="2" charset="-122"/>
              </a:rPr>
              <a:t>WITH  READ ONLY  [ CONSTRAINT</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constraint_name</a:t>
            </a:r>
            <a:r>
              <a:rPr lang="en-US" altLang="zh-CN" sz="1600" b="1" dirty="0" smtClean="0">
                <a:latin typeface="Arial" charset="0"/>
                <a:ea typeface="SimSun" pitchFamily="2" charset="-122"/>
              </a:rPr>
              <a:t> ]];</a:t>
            </a:r>
            <a:endParaRPr lang="en-US" altLang="zh-CN" sz="1600" b="1" dirty="0">
              <a:latin typeface="Arial" charset="0"/>
              <a:ea typeface="SimSun" pitchFamily="2" charset="-122"/>
            </a:endParaRPr>
          </a:p>
          <a:p>
            <a:pPr defTabSz="912813">
              <a:defRPr/>
            </a:pP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、创建简单</a:t>
            </a:r>
            <a:r>
              <a:rPr lang="en-US" altLang="zh-CN" dirty="0" smtClean="0"/>
              <a:t>view-2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创建简单视图</a:t>
            </a:r>
            <a:endParaRPr lang="en-US" altLang="zh-CN" sz="2000" dirty="0" smtClean="0"/>
          </a:p>
          <a:p>
            <a:pPr lvl="1"/>
            <a:r>
              <a:rPr lang="zh-CN" altLang="en-US" sz="1800" dirty="0" smtClean="0"/>
              <a:t>简单视图是基于单个表建立的，不包含任何函数、表达式和分组数据</a:t>
            </a:r>
            <a:endParaRPr lang="en-US" altLang="zh-CN" sz="1800" dirty="0" smtClean="0"/>
          </a:p>
          <a:p>
            <a:pPr lvl="1"/>
            <a:r>
              <a:rPr lang="zh-CN" altLang="en-US" sz="1800" dirty="0" smtClean="0"/>
              <a:t>允许对简单视图进行</a:t>
            </a:r>
            <a:r>
              <a:rPr lang="en-US" altLang="zh-CN" sz="1800" dirty="0" smtClean="0"/>
              <a:t>DML</a:t>
            </a:r>
            <a:r>
              <a:rPr lang="zh-CN" altLang="en-US" sz="1800" dirty="0" smtClean="0"/>
              <a:t>操作，即简单视图可以修改表中数据</a:t>
            </a:r>
            <a:endParaRPr lang="en-US" altLang="zh-CN" sz="1800" dirty="0" smtClean="0"/>
          </a:p>
          <a:p>
            <a:pPr lvl="1"/>
            <a:r>
              <a:rPr lang="zh-CN" altLang="en-US" sz="1800" b="1" dirty="0" smtClean="0"/>
              <a:t>示例</a:t>
            </a:r>
            <a:endParaRPr lang="en-US" altLang="zh-CN" sz="1800" b="1" dirty="0" smtClean="0"/>
          </a:p>
          <a:p>
            <a:pPr lvl="2"/>
            <a:r>
              <a:rPr lang="zh-CN" altLang="en-US" sz="1600" dirty="0" smtClean="0"/>
              <a:t>查询部门号为</a:t>
            </a:r>
            <a:r>
              <a:rPr lang="en-US" altLang="zh-CN" sz="1600" dirty="0" smtClean="0"/>
              <a:t>50</a:t>
            </a:r>
            <a:r>
              <a:rPr lang="zh-CN" altLang="en-US" sz="1600" dirty="0" smtClean="0"/>
              <a:t>的所有员工工号、姓名、职位、管理者和薪资</a:t>
            </a:r>
            <a:endParaRPr lang="en-US" altLang="zh-CN" sz="16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查看创建好的视图（与数据表的操作一致）</a:t>
            </a:r>
            <a:endParaRPr lang="en-US" altLang="zh-CN" sz="1800" dirty="0" smtClean="0"/>
          </a:p>
        </p:txBody>
      </p:sp>
      <p:sp>
        <p:nvSpPr>
          <p:cNvPr id="4" name="Rectangle 3"/>
          <p:cNvSpPr txBox="1">
            <a:spLocks noChangeArrowheads="1"/>
          </p:cNvSpPr>
          <p:nvPr/>
        </p:nvSpPr>
        <p:spPr bwMode="auto">
          <a:xfrm>
            <a:off x="751496" y="3547827"/>
            <a:ext cx="7920880" cy="144016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CREATE  OR  REPLACE  VIEW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 </a:t>
            </a:r>
          </a:p>
          <a:p>
            <a:pPr defTabSz="912813">
              <a:defRPr/>
            </a:pPr>
            <a:r>
              <a:rPr lang="en-US" altLang="zh-CN" sz="1600" b="1" dirty="0" smtClean="0">
                <a:solidFill>
                  <a:srgbClr val="FF0000"/>
                </a:solidFill>
                <a:latin typeface="Arial" charset="0"/>
                <a:ea typeface="SimSun" pitchFamily="2" charset="-122"/>
              </a:rPr>
              <a:t>AS</a:t>
            </a:r>
          </a:p>
          <a:p>
            <a:pPr lvl="1" defTabSz="912813">
              <a:defRPr/>
            </a:pPr>
            <a:r>
              <a:rPr lang="en-US" altLang="zh-CN" sz="1600" b="1" dirty="0" smtClean="0">
                <a:latin typeface="Arial" charset="0"/>
                <a:ea typeface="SimSun" pitchFamily="2" charset="-122"/>
              </a:rPr>
              <a:t>SELECT  </a:t>
            </a:r>
            <a:r>
              <a:rPr lang="en-US" altLang="zh-CN" sz="1600" b="1" dirty="0" err="1" smtClean="0">
                <a:latin typeface="Arial" charset="0"/>
                <a:ea typeface="SimSun" pitchFamily="2" charset="-122"/>
              </a:rPr>
              <a:t>emp_id</a:t>
            </a:r>
            <a:r>
              <a:rPr lang="en-US" altLang="zh-CN" sz="1600" b="1" dirty="0" smtClean="0">
                <a:latin typeface="Arial" charset="0"/>
                <a:ea typeface="SimSun" pitchFamily="2" charset="-122"/>
              </a:rPr>
              <a:t>, name, job, mgr, salary</a:t>
            </a:r>
          </a:p>
          <a:p>
            <a:pPr lvl="1" defTabSz="912813">
              <a:defRPr/>
            </a:pPr>
            <a:r>
              <a:rPr lang="en-US" altLang="zh-CN" sz="1600" b="1" dirty="0" smtClean="0">
                <a:latin typeface="Arial" charset="0"/>
                <a:ea typeface="SimSun" pitchFamily="2" charset="-122"/>
              </a:rPr>
              <a:t>FROM  </a:t>
            </a:r>
            <a:r>
              <a:rPr lang="en-US" altLang="zh-CN" sz="1600" b="1" dirty="0" err="1" smtClean="0">
                <a:latin typeface="Arial" charset="0"/>
                <a:ea typeface="SimSun" pitchFamily="2" charset="-122"/>
              </a:rPr>
              <a:t>s_emp</a:t>
            </a:r>
            <a:endParaRPr lang="en-US" altLang="zh-CN" sz="1600" b="1" dirty="0" smtClean="0">
              <a:latin typeface="Arial" charset="0"/>
              <a:ea typeface="SimSun" pitchFamily="2" charset="-122"/>
            </a:endParaRPr>
          </a:p>
          <a:p>
            <a:pPr lvl="1" defTabSz="912813">
              <a:defRPr/>
            </a:pPr>
            <a:r>
              <a:rPr lang="en-US" altLang="zh-CN" sz="1600" b="1" dirty="0" smtClean="0">
                <a:latin typeface="Arial" charset="0"/>
                <a:ea typeface="SimSun" pitchFamily="2" charset="-122"/>
              </a:rPr>
              <a:t>WHERE </a:t>
            </a:r>
            <a:r>
              <a:rPr lang="en-US" altLang="zh-CN" sz="1600" b="1" dirty="0" err="1" smtClean="0">
                <a:latin typeface="Arial" charset="0"/>
                <a:ea typeface="SimSun" pitchFamily="2" charset="-122"/>
              </a:rPr>
              <a:t>dept_id</a:t>
            </a:r>
            <a:r>
              <a:rPr lang="en-US" altLang="zh-CN" sz="1600" b="1" dirty="0" smtClean="0">
                <a:latin typeface="Arial" charset="0"/>
                <a:ea typeface="SimSun" pitchFamily="2" charset="-122"/>
              </a:rPr>
              <a:t> = 50;</a:t>
            </a:r>
            <a:endParaRPr lang="en-US" altLang="zh-CN" sz="1600" b="1" dirty="0">
              <a:latin typeface="Arial" charset="0"/>
              <a:ea typeface="SimSun" pitchFamily="2" charset="-122"/>
            </a:endParaRPr>
          </a:p>
        </p:txBody>
      </p:sp>
      <p:sp>
        <p:nvSpPr>
          <p:cNvPr id="5" name="Rectangle 3"/>
          <p:cNvSpPr txBox="1">
            <a:spLocks noChangeArrowheads="1"/>
          </p:cNvSpPr>
          <p:nvPr/>
        </p:nvSpPr>
        <p:spPr bwMode="auto">
          <a:xfrm>
            <a:off x="740303" y="5157192"/>
            <a:ext cx="7920880" cy="64807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SELECT  *  </a:t>
            </a:r>
          </a:p>
          <a:p>
            <a:pPr defTabSz="912813">
              <a:defRPr/>
            </a:pPr>
            <a:r>
              <a:rPr lang="en-US" altLang="zh-CN" sz="1600" b="1" dirty="0" smtClean="0">
                <a:solidFill>
                  <a:srgbClr val="FF0000"/>
                </a:solidFill>
                <a:latin typeface="Arial" charset="0"/>
                <a:ea typeface="SimSun" pitchFamily="2" charset="-122"/>
              </a:rPr>
              <a:t>FROM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a:t>
            </a: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、创建复杂</a:t>
            </a:r>
            <a:r>
              <a:rPr lang="en-US" altLang="zh-CN" dirty="0" smtClean="0"/>
              <a:t>view</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创建复杂视图</a:t>
            </a:r>
            <a:endParaRPr lang="en-US" altLang="zh-CN" sz="2000" dirty="0" smtClean="0"/>
          </a:p>
          <a:p>
            <a:pPr lvl="1"/>
            <a:r>
              <a:rPr lang="zh-CN" altLang="en-US" sz="1800" dirty="0" smtClean="0"/>
              <a:t>复杂视图通常包含来自多个基表的数据</a:t>
            </a:r>
            <a:endParaRPr lang="en-US" altLang="zh-CN" sz="1800" dirty="0" smtClean="0"/>
          </a:p>
          <a:p>
            <a:pPr lvl="1"/>
            <a:r>
              <a:rPr lang="zh-CN" altLang="en-US" sz="1800" dirty="0" smtClean="0"/>
              <a:t>允许使用</a:t>
            </a:r>
            <a:r>
              <a:rPr lang="en-US" altLang="zh-CN" sz="1800" dirty="0" smtClean="0"/>
              <a:t>GROUP BY</a:t>
            </a:r>
            <a:r>
              <a:rPr lang="zh-CN" altLang="en-US" sz="1800" dirty="0" smtClean="0"/>
              <a:t>或</a:t>
            </a:r>
            <a:r>
              <a:rPr lang="en-US" altLang="zh-CN" sz="1800" dirty="0" smtClean="0"/>
              <a:t>DISTINCT</a:t>
            </a:r>
            <a:r>
              <a:rPr lang="zh-CN" altLang="en-US" sz="1800" dirty="0" smtClean="0"/>
              <a:t>子句对记录分组</a:t>
            </a:r>
            <a:endParaRPr lang="en-US" altLang="zh-CN" sz="1800" dirty="0" smtClean="0"/>
          </a:p>
          <a:p>
            <a:pPr lvl="1"/>
            <a:r>
              <a:rPr lang="zh-CN" altLang="en-US" sz="1800" dirty="0" smtClean="0"/>
              <a:t>允许包含函数的调用</a:t>
            </a:r>
            <a:endParaRPr lang="en-US" altLang="zh-CN" sz="1800" dirty="0" smtClean="0"/>
          </a:p>
          <a:p>
            <a:pPr lvl="1"/>
            <a:r>
              <a:rPr lang="zh-CN" altLang="en-US" sz="1800" dirty="0" smtClean="0"/>
              <a:t>通常不允许对复杂视图进行</a:t>
            </a:r>
            <a:r>
              <a:rPr lang="en-US" altLang="zh-CN" sz="1800" dirty="0" smtClean="0"/>
              <a:t>DML</a:t>
            </a:r>
            <a:r>
              <a:rPr lang="zh-CN" altLang="en-US" sz="1800" dirty="0" smtClean="0"/>
              <a:t>操作，即基表的数据不能被修改</a:t>
            </a:r>
            <a:endParaRPr lang="en-US" altLang="zh-CN" sz="1800" dirty="0" smtClean="0"/>
          </a:p>
          <a:p>
            <a:pPr lvl="1"/>
            <a:r>
              <a:rPr lang="zh-CN" altLang="en-US" sz="1800" b="1" dirty="0" smtClean="0"/>
              <a:t>示例</a:t>
            </a:r>
            <a:endParaRPr lang="en-US" altLang="zh-CN" sz="1800" b="1" dirty="0" smtClean="0"/>
          </a:p>
          <a:p>
            <a:pPr lvl="2"/>
            <a:r>
              <a:rPr lang="zh-CN" altLang="en-US" sz="1600" dirty="0" smtClean="0"/>
              <a:t>查询各部门的薪资总和</a:t>
            </a:r>
            <a:endParaRPr lang="en-US" altLang="zh-CN" sz="16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p:txBody>
      </p:sp>
      <p:sp>
        <p:nvSpPr>
          <p:cNvPr id="4" name="Rectangle 3"/>
          <p:cNvSpPr txBox="1">
            <a:spLocks noChangeArrowheads="1"/>
          </p:cNvSpPr>
          <p:nvPr/>
        </p:nvSpPr>
        <p:spPr bwMode="auto">
          <a:xfrm>
            <a:off x="953643" y="4437112"/>
            <a:ext cx="7920880"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CREATE  OR  REPLACE  VIEW   </a:t>
            </a:r>
            <a:r>
              <a:rPr lang="en-US" altLang="zh-CN" sz="1600" b="1" dirty="0" err="1" smtClean="0">
                <a:latin typeface="Arial" charset="0"/>
                <a:ea typeface="SimSun" pitchFamily="2" charset="-122"/>
              </a:rPr>
              <a:t>view_dept_sal</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deptname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deptsalary</a:t>
            </a:r>
            <a:r>
              <a:rPr lang="en-US" altLang="zh-CN" sz="1600" b="1" dirty="0" smtClean="0">
                <a:latin typeface="Arial" charset="0"/>
                <a:ea typeface="SimSun" pitchFamily="2" charset="-122"/>
              </a:rPr>
              <a:t>) </a:t>
            </a:r>
          </a:p>
          <a:p>
            <a:pPr defTabSz="912813">
              <a:defRPr/>
            </a:pPr>
            <a:r>
              <a:rPr lang="en-US" altLang="zh-CN" sz="1600" b="1" dirty="0" smtClean="0">
                <a:solidFill>
                  <a:srgbClr val="FF0000"/>
                </a:solidFill>
                <a:latin typeface="Arial" charset="0"/>
                <a:ea typeface="SimSun" pitchFamily="2" charset="-122"/>
              </a:rPr>
              <a:t>AS</a:t>
            </a:r>
          </a:p>
          <a:p>
            <a:pPr lvl="1" defTabSz="912813">
              <a:defRPr/>
            </a:pPr>
            <a:r>
              <a:rPr lang="en-US" altLang="zh-CN" sz="1600" b="1" dirty="0" smtClean="0">
                <a:latin typeface="Arial" charset="0"/>
                <a:ea typeface="SimSun" pitchFamily="2" charset="-122"/>
              </a:rPr>
              <a:t>SELECT  s_dept.name, SUM(</a:t>
            </a:r>
            <a:r>
              <a:rPr lang="en-US" altLang="zh-CN" sz="1600" b="1" dirty="0" err="1" smtClean="0">
                <a:latin typeface="Arial" charset="0"/>
                <a:ea typeface="SimSun" pitchFamily="2" charset="-122"/>
              </a:rPr>
              <a:t>s_emp.salary</a:t>
            </a:r>
            <a:r>
              <a:rPr lang="en-US" altLang="zh-CN" sz="1600" b="1" dirty="0" smtClean="0">
                <a:latin typeface="Arial" charset="0"/>
                <a:ea typeface="SimSun" pitchFamily="2" charset="-122"/>
              </a:rPr>
              <a:t>) </a:t>
            </a:r>
          </a:p>
          <a:p>
            <a:pPr lvl="1" defTabSz="912813">
              <a:defRPr/>
            </a:pPr>
            <a:r>
              <a:rPr lang="en-US" altLang="zh-CN" sz="1600" b="1" dirty="0" smtClean="0">
                <a:latin typeface="Arial" charset="0"/>
                <a:ea typeface="SimSun" pitchFamily="2" charset="-122"/>
              </a:rPr>
              <a:t>     FROM  </a:t>
            </a:r>
            <a:r>
              <a:rPr lang="en-US" altLang="zh-CN" sz="1600" b="1" dirty="0" err="1" smtClean="0">
                <a:latin typeface="Arial" charset="0"/>
                <a:ea typeface="SimSun" pitchFamily="2" charset="-122"/>
              </a:rPr>
              <a:t>s_emp</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s_dept</a:t>
            </a:r>
            <a:endParaRPr lang="en-US" altLang="zh-CN" sz="1600" b="1" dirty="0" smtClean="0">
              <a:latin typeface="Arial" charset="0"/>
              <a:ea typeface="SimSun" pitchFamily="2" charset="-122"/>
            </a:endParaRPr>
          </a:p>
          <a:p>
            <a:pPr lvl="1" defTabSz="912813">
              <a:defRPr/>
            </a:pPr>
            <a:r>
              <a:rPr lang="en-US" altLang="zh-CN" sz="1600" b="1" dirty="0" smtClean="0">
                <a:latin typeface="Arial" charset="0"/>
                <a:ea typeface="SimSun" pitchFamily="2" charset="-122"/>
              </a:rPr>
              <a:t>     WHERE </a:t>
            </a:r>
            <a:r>
              <a:rPr lang="en-US" altLang="zh-CN" sz="1600" b="1" dirty="0" err="1" smtClean="0">
                <a:latin typeface="Arial" charset="0"/>
                <a:ea typeface="SimSun" pitchFamily="2" charset="-122"/>
              </a:rPr>
              <a:t>s_emp.deptno</a:t>
            </a:r>
            <a:r>
              <a:rPr lang="en-US" altLang="zh-CN" sz="1600" b="1" dirty="0" smtClean="0">
                <a:latin typeface="Arial" charset="0"/>
                <a:ea typeface="SimSun" pitchFamily="2" charset="-122"/>
              </a:rPr>
              <a:t> = </a:t>
            </a:r>
            <a:r>
              <a:rPr lang="en-US" altLang="zh-CN" sz="1600" b="1" dirty="0" err="1" smtClean="0">
                <a:latin typeface="Arial" charset="0"/>
                <a:ea typeface="SimSun" pitchFamily="2" charset="-122"/>
              </a:rPr>
              <a:t>s_dept.dept_id</a:t>
            </a:r>
            <a:r>
              <a:rPr lang="en-US" altLang="zh-CN" sz="1600" b="1" dirty="0" smtClean="0">
                <a:latin typeface="Arial" charset="0"/>
                <a:ea typeface="SimSun" pitchFamily="2" charset="-122"/>
              </a:rPr>
              <a:t>(+)</a:t>
            </a:r>
          </a:p>
          <a:p>
            <a:pPr lvl="1" defTabSz="912813">
              <a:defRPr/>
            </a:pPr>
            <a:r>
              <a:rPr lang="en-US" altLang="zh-CN" sz="1600" b="1" dirty="0" smtClean="0">
                <a:latin typeface="Arial" charset="0"/>
                <a:ea typeface="SimSun" pitchFamily="2" charset="-122"/>
              </a:rPr>
              <a:t>GROUP BY  s_dept.name;</a:t>
            </a: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、表空间与数据文件</a:t>
            </a:r>
            <a:r>
              <a:rPr lang="en-US" altLang="zh-CN" dirty="0" smtClean="0"/>
              <a:t>-1</a:t>
            </a:r>
            <a:endParaRPr lang="zh-CN" altLang="en-US" dirty="0"/>
          </a:p>
        </p:txBody>
      </p:sp>
      <p:sp>
        <p:nvSpPr>
          <p:cNvPr id="3" name="内容占位符 2"/>
          <p:cNvSpPr>
            <a:spLocks noGrp="1"/>
          </p:cNvSpPr>
          <p:nvPr>
            <p:ph idx="1"/>
          </p:nvPr>
        </p:nvSpPr>
        <p:spPr>
          <a:ln>
            <a:noFill/>
          </a:ln>
        </p:spPr>
        <p:txBody>
          <a:bodyPr>
            <a:normAutofit fontScale="85000" lnSpcReduction="20000"/>
          </a:bodyPr>
          <a:lstStyle/>
          <a:p>
            <a:r>
              <a:rPr lang="zh-CN" altLang="zh-CN" sz="2000" dirty="0" smtClean="0"/>
              <a:t>表空间</a:t>
            </a:r>
          </a:p>
          <a:p>
            <a:pPr lvl="1"/>
            <a:r>
              <a:rPr lang="zh-CN" altLang="en-US" sz="1800" dirty="0" smtClean="0"/>
              <a:t>是存储结构中的最高层结构，一个</a:t>
            </a:r>
            <a:r>
              <a:rPr lang="en-US" altLang="zh-CN" sz="1800" dirty="0" smtClean="0"/>
              <a:t>Oracle</a:t>
            </a:r>
            <a:r>
              <a:rPr lang="zh-CN" altLang="en-US" sz="1800" dirty="0" smtClean="0"/>
              <a:t>数据库由一个或多个表空间组成</a:t>
            </a:r>
            <a:r>
              <a:rPr lang="en-US" altLang="zh-CN" sz="1800" dirty="0" smtClean="0"/>
              <a:t> </a:t>
            </a:r>
          </a:p>
          <a:p>
            <a:pPr lvl="1"/>
            <a:r>
              <a:rPr lang="zh-CN" altLang="zh-CN" sz="1800" dirty="0" smtClean="0"/>
              <a:t>表空间是一个用来管理数据</a:t>
            </a:r>
            <a:r>
              <a:rPr lang="zh-CN" altLang="en-US" sz="1800" dirty="0" smtClean="0"/>
              <a:t>存储的</a:t>
            </a:r>
            <a:r>
              <a:rPr lang="zh-CN" altLang="zh-CN" sz="1800" dirty="0" smtClean="0">
                <a:solidFill>
                  <a:srgbClr val="FF0000"/>
                </a:solidFill>
              </a:rPr>
              <a:t>逻辑概念</a:t>
            </a:r>
            <a:r>
              <a:rPr lang="zh-CN" altLang="zh-CN" sz="1800" dirty="0" smtClean="0"/>
              <a:t>，表空间只和数据文件（</a:t>
            </a:r>
            <a:r>
              <a:rPr lang="en-US" altLang="zh-CN" sz="1800" dirty="0" smtClean="0"/>
              <a:t>ORA</a:t>
            </a:r>
            <a:r>
              <a:rPr lang="zh-CN" altLang="zh-CN" sz="1800" dirty="0" smtClean="0"/>
              <a:t>或者</a:t>
            </a:r>
            <a:r>
              <a:rPr lang="en-US" altLang="zh-CN" sz="1800" dirty="0" smtClean="0"/>
              <a:t>DBF</a:t>
            </a:r>
            <a:r>
              <a:rPr lang="zh-CN" altLang="zh-CN" sz="1800" dirty="0" smtClean="0"/>
              <a:t>文件）发生关系</a:t>
            </a:r>
            <a:r>
              <a:rPr lang="en-US" altLang="zh-CN" sz="1800" dirty="0" smtClean="0"/>
              <a:t>,</a:t>
            </a:r>
            <a:r>
              <a:rPr lang="zh-CN" altLang="en-US" sz="1800" dirty="0" smtClean="0"/>
              <a:t>两者是成对出现的，建立一个表空间时，需要指定数据存储的文件（数据文件）</a:t>
            </a:r>
            <a:endParaRPr lang="en-US" altLang="zh-CN" sz="1800" dirty="0" smtClean="0"/>
          </a:p>
          <a:p>
            <a:pPr lvl="1"/>
            <a:r>
              <a:rPr lang="zh-CN" altLang="zh-CN" sz="1800" dirty="0" smtClean="0"/>
              <a:t>表</a:t>
            </a:r>
            <a:r>
              <a:rPr lang="zh-CN" altLang="en-US" sz="1800" dirty="0" smtClean="0"/>
              <a:t>中</a:t>
            </a:r>
            <a:r>
              <a:rPr lang="zh-CN" altLang="zh-CN" sz="1800" dirty="0" smtClean="0"/>
              <a:t>的数据</a:t>
            </a:r>
            <a:r>
              <a:rPr lang="zh-CN" altLang="en-US" sz="1800" dirty="0" smtClean="0"/>
              <a:t>被</a:t>
            </a:r>
            <a:r>
              <a:rPr lang="zh-CN" altLang="zh-CN" sz="1800" dirty="0" smtClean="0"/>
              <a:t>放入</a:t>
            </a:r>
            <a:r>
              <a:rPr lang="zh-CN" altLang="en-US" sz="1800" dirty="0" smtClean="0"/>
              <a:t>特定的一个</a:t>
            </a:r>
            <a:r>
              <a:rPr lang="zh-CN" altLang="zh-CN" sz="1800" dirty="0" smtClean="0"/>
              <a:t>表空间</a:t>
            </a:r>
            <a:r>
              <a:rPr lang="zh-CN" altLang="en-US" sz="1800" dirty="0" smtClean="0"/>
              <a:t>中</a:t>
            </a:r>
            <a:r>
              <a:rPr lang="zh-CN" altLang="zh-CN" sz="1800" dirty="0" smtClean="0"/>
              <a:t>，而表空间会随机把这些表数据放到一个或者多个数据文件中。</a:t>
            </a:r>
          </a:p>
          <a:p>
            <a:pPr lvl="1"/>
            <a:r>
              <a:rPr lang="en-US" altLang="zh-CN" sz="1800" dirty="0" smtClean="0"/>
              <a:t>Oracle</a:t>
            </a:r>
            <a:r>
              <a:rPr lang="zh-CN" altLang="zh-CN" sz="1800" dirty="0" smtClean="0"/>
              <a:t>是</a:t>
            </a:r>
            <a:r>
              <a:rPr lang="zh-CN" altLang="en-US" sz="1800" dirty="0" smtClean="0"/>
              <a:t>由</a:t>
            </a:r>
            <a:r>
              <a:rPr lang="zh-CN" altLang="zh-CN" sz="1800" dirty="0" smtClean="0"/>
              <a:t>用户和表空间对数据进行管理和存放的。不同用户可以在同一个表空间建立</a:t>
            </a:r>
            <a:r>
              <a:rPr lang="zh-CN" altLang="en-US" sz="1800" dirty="0" smtClean="0"/>
              <a:t>相同</a:t>
            </a:r>
            <a:r>
              <a:rPr lang="zh-CN" altLang="zh-CN" sz="1800" dirty="0" smtClean="0"/>
              <a:t>名字的表</a:t>
            </a:r>
            <a:endParaRPr lang="zh-CN" altLang="zh-CN" sz="2100" dirty="0" smtClean="0"/>
          </a:p>
          <a:p>
            <a:r>
              <a:rPr lang="zh-CN" altLang="zh-CN" sz="2000" dirty="0" smtClean="0"/>
              <a:t>数据文件（</a:t>
            </a:r>
            <a:r>
              <a:rPr lang="en-US" altLang="zh-CN" sz="2000" dirty="0" smtClean="0"/>
              <a:t>dbf</a:t>
            </a:r>
            <a:r>
              <a:rPr lang="zh-CN" altLang="zh-CN" sz="2000" dirty="0" smtClean="0"/>
              <a:t>、</a:t>
            </a:r>
            <a:r>
              <a:rPr lang="en-US" altLang="zh-CN" sz="2000" dirty="0" err="1" smtClean="0"/>
              <a:t>ora</a:t>
            </a:r>
            <a:r>
              <a:rPr lang="zh-CN" altLang="zh-CN" sz="2000" dirty="0" smtClean="0"/>
              <a:t>）</a:t>
            </a:r>
          </a:p>
          <a:p>
            <a:pPr lvl="1"/>
            <a:r>
              <a:rPr lang="en-US" altLang="zh-CN" sz="1800" dirty="0" smtClean="0"/>
              <a:t> </a:t>
            </a:r>
            <a:r>
              <a:rPr lang="zh-CN" altLang="zh-CN" sz="1800" dirty="0" smtClean="0"/>
              <a:t>数据文件是数据库的物理存储单位</a:t>
            </a:r>
            <a:r>
              <a:rPr lang="zh-CN" altLang="en-US" sz="1800" dirty="0" smtClean="0"/>
              <a:t>，是</a:t>
            </a:r>
            <a:r>
              <a:rPr lang="zh-CN" altLang="en-US" sz="1800" dirty="0" smtClean="0">
                <a:solidFill>
                  <a:srgbClr val="FF0000"/>
                </a:solidFill>
              </a:rPr>
              <a:t>物理概念</a:t>
            </a:r>
            <a:r>
              <a:rPr lang="zh-CN" altLang="en-US" sz="1800" dirty="0" smtClean="0"/>
              <a:t>。一个</a:t>
            </a:r>
            <a:r>
              <a:rPr lang="zh-CN" altLang="zh-CN" sz="1800" dirty="0" smtClean="0"/>
              <a:t>数据库的</a:t>
            </a:r>
            <a:r>
              <a:rPr lang="zh-CN" altLang="en-US" sz="1800" dirty="0" smtClean="0"/>
              <a:t>所有</a:t>
            </a:r>
            <a:r>
              <a:rPr lang="zh-CN" altLang="zh-CN" sz="1800" dirty="0" smtClean="0"/>
              <a:t>数据</a:t>
            </a:r>
            <a:r>
              <a:rPr lang="zh-CN" altLang="en-US" sz="1800" dirty="0" smtClean="0"/>
              <a:t>都</a:t>
            </a:r>
            <a:r>
              <a:rPr lang="zh-CN" altLang="zh-CN" sz="1800" dirty="0" smtClean="0"/>
              <a:t>存储在表空间中的一个或多个数据文件中</a:t>
            </a:r>
            <a:endParaRPr lang="en-US" altLang="zh-CN" sz="1800" dirty="0" smtClean="0"/>
          </a:p>
          <a:p>
            <a:pPr lvl="1"/>
            <a:r>
              <a:rPr lang="zh-CN" altLang="zh-CN" sz="1800" dirty="0" smtClean="0"/>
              <a:t>一个表空间可以</a:t>
            </a:r>
            <a:r>
              <a:rPr lang="zh-CN" altLang="en-US" sz="1800" dirty="0" smtClean="0"/>
              <a:t>指定</a:t>
            </a:r>
            <a:r>
              <a:rPr lang="zh-CN" altLang="zh-CN" sz="1800" dirty="0" smtClean="0"/>
              <a:t>一个或多个数据文件，</a:t>
            </a:r>
            <a:r>
              <a:rPr lang="zh-CN" altLang="en-US" sz="1800" dirty="0" smtClean="0"/>
              <a:t>多个数据文件可以在不同的物理存储上，即表空间是可以跨物理存储的</a:t>
            </a:r>
            <a:endParaRPr lang="en-US" altLang="zh-CN" sz="1800" dirty="0" smtClean="0"/>
          </a:p>
          <a:p>
            <a:pPr lvl="1"/>
            <a:r>
              <a:rPr lang="zh-CN" altLang="zh-CN" sz="1800" dirty="0" smtClean="0"/>
              <a:t>一个数据文件只能属于一个表空间</a:t>
            </a:r>
            <a:endParaRPr lang="en-US" altLang="zh-CN" sz="1800" dirty="0" smtClean="0"/>
          </a:p>
          <a:p>
            <a:pPr lvl="1"/>
            <a:r>
              <a:rPr lang="zh-CN" altLang="zh-CN" sz="1800" dirty="0" smtClean="0"/>
              <a:t>一旦数据文件被加入到某个表空间后，就不能删除这个文件，如果要删除某个数据文件，只能删除其所属的表空间才行</a:t>
            </a:r>
            <a:r>
              <a:rPr lang="en-US" altLang="zh-CN" sz="1800" dirty="0" smtClean="0">
                <a:solidFill>
                  <a:srgbClr val="FF0000"/>
                </a:solidFill>
              </a:rPr>
              <a:t>    </a:t>
            </a:r>
          </a:p>
        </p:txBody>
      </p:sp>
    </p:spTree>
    <p:custDataLst>
      <p:tags r:id="rId1"/>
    </p:custDataLst>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、修改</a:t>
            </a:r>
            <a:r>
              <a:rPr lang="en-US" altLang="zh-CN" dirty="0" smtClean="0"/>
              <a:t>view</a:t>
            </a:r>
            <a:endParaRPr lang="zh-CN" altLang="en-US" dirty="0"/>
          </a:p>
        </p:txBody>
      </p:sp>
      <p:sp>
        <p:nvSpPr>
          <p:cNvPr id="3" name="内容占位符 2"/>
          <p:cNvSpPr>
            <a:spLocks noGrp="1"/>
          </p:cNvSpPr>
          <p:nvPr>
            <p:ph idx="1"/>
          </p:nvPr>
        </p:nvSpPr>
        <p:spPr>
          <a:xfrm>
            <a:off x="476249" y="764705"/>
            <a:ext cx="8490893" cy="5521816"/>
          </a:xfrm>
        </p:spPr>
        <p:txBody>
          <a:bodyPr>
            <a:normAutofit/>
          </a:bodyPr>
          <a:lstStyle/>
          <a:p>
            <a:r>
              <a:rPr lang="zh-CN" altLang="en-US" sz="2000" dirty="0" smtClean="0"/>
              <a:t>修改视图</a:t>
            </a:r>
            <a:endParaRPr lang="en-US" altLang="zh-CN" sz="2000" dirty="0" smtClean="0"/>
          </a:p>
          <a:p>
            <a:pPr lvl="1"/>
            <a:r>
              <a:rPr lang="zh-CN" altLang="en-US" sz="1800" dirty="0" smtClean="0"/>
              <a:t>修改视图并不会修改视图的基础表数据，只是改变数据字典中对该视图的定义信息</a:t>
            </a:r>
            <a:endParaRPr lang="en-US" altLang="zh-CN" sz="1800" dirty="0" smtClean="0"/>
          </a:p>
          <a:p>
            <a:pPr lvl="1"/>
            <a:r>
              <a:rPr lang="zh-CN" altLang="en-US" sz="1800" dirty="0" smtClean="0"/>
              <a:t>更改视图后，依赖于该视图的所有视图和</a:t>
            </a:r>
            <a:r>
              <a:rPr lang="en-US" altLang="zh-CN" sz="1800" dirty="0" smtClean="0"/>
              <a:t>PL/SQL</a:t>
            </a:r>
            <a:r>
              <a:rPr lang="zh-CN" altLang="en-US" sz="1800" dirty="0" smtClean="0"/>
              <a:t>程序都变为</a:t>
            </a:r>
            <a:r>
              <a:rPr lang="en-US" altLang="zh-CN" sz="1800" dirty="0" smtClean="0"/>
              <a:t>INVALID</a:t>
            </a:r>
            <a:r>
              <a:rPr lang="zh-CN" altLang="en-US" sz="1800" dirty="0" smtClean="0"/>
              <a:t>状态</a:t>
            </a:r>
            <a:endParaRPr lang="en-US" altLang="zh-CN" sz="1800" dirty="0" smtClean="0"/>
          </a:p>
          <a:p>
            <a:pPr lvl="1"/>
            <a:r>
              <a:rPr lang="zh-CN" altLang="en-US" sz="1800" dirty="0" smtClean="0"/>
              <a:t>一旦基础表发生更改，视图就会失效，需要重新编译该视图</a:t>
            </a:r>
            <a:endParaRPr lang="en-US" altLang="zh-CN" sz="1800" dirty="0" smtClean="0"/>
          </a:p>
          <a:p>
            <a:pPr lvl="1"/>
            <a:r>
              <a:rPr lang="zh-CN" altLang="en-US" sz="1800" dirty="0" smtClean="0"/>
              <a:t>使用</a:t>
            </a:r>
            <a:r>
              <a:rPr lang="en-US" altLang="zh-CN" sz="1800" dirty="0" smtClean="0"/>
              <a:t>CREATE  OR  REPLACE</a:t>
            </a:r>
            <a:r>
              <a:rPr lang="zh-CN" altLang="en-US" sz="1800" dirty="0" smtClean="0"/>
              <a:t>修改视图的定义（先删除原有视图再重建新视图</a:t>
            </a:r>
            <a:r>
              <a:rPr lang="zh-CN" altLang="en-US" sz="1800" dirty="0" smtClean="0"/>
              <a:t>）</a:t>
            </a:r>
            <a:endParaRPr lang="en-US" altLang="zh-CN" sz="180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r>
              <a:rPr lang="zh-CN" altLang="en-US" sz="2000" dirty="0" smtClean="0"/>
              <a:t>重新编译视图：使视图从</a:t>
            </a:r>
            <a:r>
              <a:rPr lang="en-US" altLang="zh-CN" sz="2000" dirty="0" smtClean="0"/>
              <a:t>INVALID</a:t>
            </a:r>
            <a:r>
              <a:rPr lang="zh-CN" altLang="en-US" sz="2000" dirty="0" smtClean="0"/>
              <a:t>状态改为</a:t>
            </a:r>
            <a:r>
              <a:rPr lang="en-US" altLang="zh-CN" sz="2000" dirty="0" smtClean="0"/>
              <a:t>VALID</a:t>
            </a:r>
            <a:r>
              <a:rPr lang="zh-CN" altLang="en-US" sz="2000" dirty="0" smtClean="0"/>
              <a:t>状态</a:t>
            </a:r>
            <a:endParaRPr lang="en-US" altLang="zh-CN" sz="2000" dirty="0" smtClean="0"/>
          </a:p>
        </p:txBody>
      </p:sp>
      <p:sp>
        <p:nvSpPr>
          <p:cNvPr id="4" name="Rectangle 3"/>
          <p:cNvSpPr txBox="1">
            <a:spLocks noChangeArrowheads="1"/>
          </p:cNvSpPr>
          <p:nvPr/>
        </p:nvSpPr>
        <p:spPr bwMode="auto">
          <a:xfrm>
            <a:off x="900919" y="3356992"/>
            <a:ext cx="7848872"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CREATE  OR  REPLACE  VIEW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 </a:t>
            </a:r>
          </a:p>
          <a:p>
            <a:pPr defTabSz="912813">
              <a:defRPr/>
            </a:pPr>
            <a:r>
              <a:rPr lang="en-US" altLang="zh-CN" sz="1600" b="1" dirty="0" smtClean="0">
                <a:solidFill>
                  <a:srgbClr val="FF0000"/>
                </a:solidFill>
                <a:latin typeface="Arial" charset="0"/>
                <a:ea typeface="SimSun" pitchFamily="2" charset="-122"/>
              </a:rPr>
              <a:t>AS</a:t>
            </a:r>
          </a:p>
          <a:p>
            <a:pPr lvl="1" defTabSz="912813">
              <a:defRPr/>
            </a:pPr>
            <a:r>
              <a:rPr lang="en-US" altLang="zh-CN" sz="1600" b="1" dirty="0" smtClean="0">
                <a:latin typeface="Arial" charset="0"/>
                <a:ea typeface="SimSun" pitchFamily="2" charset="-122"/>
              </a:rPr>
              <a:t>SELECT  </a:t>
            </a:r>
            <a:r>
              <a:rPr lang="en-US" altLang="zh-CN" sz="1600" b="1" dirty="0" err="1" smtClean="0">
                <a:latin typeface="Arial" charset="0"/>
                <a:ea typeface="SimSun" pitchFamily="2" charset="-122"/>
              </a:rPr>
              <a:t>emp_id</a:t>
            </a:r>
            <a:r>
              <a:rPr lang="en-US" altLang="zh-CN" sz="1600" b="1" dirty="0" smtClean="0">
                <a:latin typeface="Arial" charset="0"/>
                <a:ea typeface="SimSun" pitchFamily="2" charset="-122"/>
              </a:rPr>
              <a:t>, name, job, mgr, salary</a:t>
            </a:r>
          </a:p>
          <a:p>
            <a:pPr lvl="1" defTabSz="912813">
              <a:defRPr/>
            </a:pPr>
            <a:r>
              <a:rPr lang="en-US" altLang="zh-CN" sz="1600" b="1" dirty="0" smtClean="0">
                <a:latin typeface="Arial" charset="0"/>
                <a:ea typeface="SimSun" pitchFamily="2" charset="-122"/>
              </a:rPr>
              <a:t>FROM  </a:t>
            </a:r>
            <a:r>
              <a:rPr lang="en-US" altLang="zh-CN" sz="1600" b="1" dirty="0" err="1" smtClean="0">
                <a:latin typeface="Arial" charset="0"/>
                <a:ea typeface="SimSun" pitchFamily="2" charset="-122"/>
              </a:rPr>
              <a:t>s_emp</a:t>
            </a:r>
            <a:endParaRPr lang="en-US" altLang="zh-CN" sz="1600" b="1" dirty="0" smtClean="0">
              <a:latin typeface="Arial" charset="0"/>
              <a:ea typeface="SimSun" pitchFamily="2" charset="-122"/>
            </a:endParaRPr>
          </a:p>
          <a:p>
            <a:pPr lvl="1" defTabSz="912813">
              <a:defRPr/>
            </a:pPr>
            <a:r>
              <a:rPr lang="en-US" altLang="zh-CN" sz="1600" b="1" dirty="0" smtClean="0">
                <a:latin typeface="Arial" charset="0"/>
                <a:ea typeface="SimSun" pitchFamily="2" charset="-122"/>
              </a:rPr>
              <a:t>WHERE </a:t>
            </a:r>
            <a:r>
              <a:rPr lang="en-US" altLang="zh-CN" sz="1600" b="1" dirty="0" err="1" smtClean="0">
                <a:latin typeface="Arial" charset="0"/>
                <a:ea typeface="SimSun" pitchFamily="2" charset="-122"/>
              </a:rPr>
              <a:t>dept_id</a:t>
            </a:r>
            <a:r>
              <a:rPr lang="en-US" altLang="zh-CN" sz="1600" b="1" dirty="0" smtClean="0">
                <a:latin typeface="Arial" charset="0"/>
                <a:ea typeface="SimSun" pitchFamily="2" charset="-122"/>
              </a:rPr>
              <a:t> = 20</a:t>
            </a:r>
          </a:p>
          <a:p>
            <a:pPr lvl="1" defTabSz="912813">
              <a:defRPr/>
            </a:pPr>
            <a:r>
              <a:rPr lang="en-US" altLang="zh-CN" sz="1600" b="1" dirty="0" smtClean="0">
                <a:latin typeface="Arial" charset="0"/>
                <a:ea typeface="SimSun" pitchFamily="2" charset="-122"/>
              </a:rPr>
              <a:t>	WITH  CHECK  OPTION  CONSTRAINT  </a:t>
            </a:r>
            <a:r>
              <a:rPr lang="en-US" altLang="zh-CN" sz="1600" b="1" dirty="0" err="1" smtClean="0">
                <a:latin typeface="Arial" charset="0"/>
                <a:ea typeface="SimSun" pitchFamily="2" charset="-122"/>
              </a:rPr>
              <a:t>v_deptemp_chk</a:t>
            </a:r>
            <a:r>
              <a:rPr lang="en-US" altLang="zh-CN" sz="1600" b="1" dirty="0" smtClean="0">
                <a:latin typeface="Arial" charset="0"/>
                <a:ea typeface="SimSun" pitchFamily="2" charset="-122"/>
              </a:rPr>
              <a:t>;</a:t>
            </a:r>
            <a:endParaRPr lang="en-US" altLang="zh-CN" sz="1600" b="1" dirty="0">
              <a:latin typeface="Arial" charset="0"/>
              <a:ea typeface="SimSun" pitchFamily="2" charset="-122"/>
            </a:endParaRPr>
          </a:p>
        </p:txBody>
      </p:sp>
      <p:sp>
        <p:nvSpPr>
          <p:cNvPr id="5" name="Rectangle 3"/>
          <p:cNvSpPr txBox="1">
            <a:spLocks noChangeArrowheads="1"/>
          </p:cNvSpPr>
          <p:nvPr/>
        </p:nvSpPr>
        <p:spPr bwMode="auto">
          <a:xfrm>
            <a:off x="827584" y="5589240"/>
            <a:ext cx="7848872" cy="53144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ALTER  VIEW  </a:t>
            </a:r>
            <a:r>
              <a:rPr lang="en-US" altLang="zh-CN" sz="1600" b="1" dirty="0" err="1" smtClean="0">
                <a:latin typeface="Arial" charset="0"/>
                <a:ea typeface="SimSun" pitchFamily="2" charset="-122"/>
              </a:rPr>
              <a:t>view_emp</a:t>
            </a:r>
            <a:r>
              <a:rPr lang="en-US" altLang="zh-CN" sz="1600" b="1" dirty="0" smtClean="0">
                <a:solidFill>
                  <a:srgbClr val="FF0000"/>
                </a:solidFill>
                <a:latin typeface="Arial" charset="0"/>
                <a:ea typeface="SimSun" pitchFamily="2" charset="-122"/>
              </a:rPr>
              <a:t>  COMPILE</a:t>
            </a:r>
            <a:r>
              <a:rPr lang="en-US" altLang="zh-CN" sz="1600" b="1" dirty="0" smtClean="0">
                <a:latin typeface="Arial" charset="0"/>
                <a:ea typeface="SimSun" pitchFamily="2" charset="-122"/>
              </a:rPr>
              <a:t>;</a:t>
            </a: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a:t>
            </a:r>
            <a:r>
              <a:rPr lang="en-US" altLang="zh-CN" dirty="0" smtClean="0"/>
              <a:t>view</a:t>
            </a:r>
            <a:r>
              <a:rPr lang="zh-CN" altLang="en-US" dirty="0" smtClean="0"/>
              <a:t>的</a:t>
            </a:r>
            <a:r>
              <a:rPr lang="en-US" altLang="zh-CN" dirty="0" smtClean="0"/>
              <a:t>DML</a:t>
            </a:r>
            <a:r>
              <a:rPr lang="zh-CN" altLang="en-US" dirty="0" smtClean="0"/>
              <a:t>操作</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000" dirty="0" smtClean="0"/>
              <a:t>视图的</a:t>
            </a:r>
            <a:r>
              <a:rPr lang="en-US" altLang="zh-CN" sz="2000" dirty="0" smtClean="0"/>
              <a:t>DML</a:t>
            </a:r>
            <a:r>
              <a:rPr lang="zh-CN" altLang="en-US" sz="2000" dirty="0" smtClean="0"/>
              <a:t>操作</a:t>
            </a:r>
            <a:endParaRPr lang="en-US" altLang="zh-CN" sz="2000" dirty="0" smtClean="0"/>
          </a:p>
          <a:p>
            <a:pPr lvl="1"/>
            <a:r>
              <a:rPr lang="zh-CN" altLang="en-US" sz="1800" dirty="0" smtClean="0"/>
              <a:t>视图本身不带有数据，修改视图数据的本质是修改基础表中的数据</a:t>
            </a:r>
            <a:endParaRPr lang="en-US" altLang="zh-CN" sz="1800" dirty="0" smtClean="0"/>
          </a:p>
          <a:p>
            <a:pPr lvl="1"/>
            <a:r>
              <a:rPr lang="zh-CN" altLang="en-US" sz="1800" dirty="0" smtClean="0"/>
              <a:t>对视图的</a:t>
            </a:r>
            <a:r>
              <a:rPr lang="en-US" altLang="zh-CN" sz="1800" dirty="0" smtClean="0"/>
              <a:t>DML</a:t>
            </a:r>
            <a:r>
              <a:rPr lang="zh-CN" altLang="en-US" sz="1800" dirty="0" smtClean="0"/>
              <a:t>操作，要求源表尽可能 是单表</a:t>
            </a:r>
            <a:endParaRPr lang="en-US" altLang="zh-CN" sz="1800" dirty="0" smtClean="0"/>
          </a:p>
          <a:p>
            <a:pPr lvl="1"/>
            <a:r>
              <a:rPr lang="zh-CN" altLang="en-US" sz="1800" dirty="0" smtClean="0"/>
              <a:t>对视图的</a:t>
            </a:r>
            <a:r>
              <a:rPr lang="en-US" altLang="zh-CN" sz="1800" dirty="0" smtClean="0"/>
              <a:t>DML</a:t>
            </a:r>
            <a:r>
              <a:rPr lang="zh-CN" altLang="en-US" sz="1800" dirty="0" smtClean="0"/>
              <a:t>操作与操作数据表语法相同</a:t>
            </a:r>
            <a:endParaRPr lang="en-US" altLang="zh-CN" sz="1800" dirty="0" smtClean="0"/>
          </a:p>
          <a:p>
            <a:pPr lvl="1"/>
            <a:r>
              <a:rPr lang="zh-CN" altLang="en-US" sz="1800" dirty="0" smtClean="0"/>
              <a:t>创建试图时，使用</a:t>
            </a:r>
            <a:r>
              <a:rPr lang="en-US" altLang="zh-CN" sz="1800" dirty="0" smtClean="0"/>
              <a:t>WITH  READ  ONLY</a:t>
            </a:r>
            <a:r>
              <a:rPr lang="zh-CN" altLang="en-US" sz="1800" dirty="0" smtClean="0"/>
              <a:t>可以设置该视图为只读模式，禁止对基础表中的数据进行修改</a:t>
            </a:r>
            <a:endParaRPr lang="en-US" altLang="zh-CN" sz="1800" dirty="0" smtClean="0"/>
          </a:p>
          <a:p>
            <a:pPr lvl="1"/>
            <a:endParaRPr lang="en-US" altLang="zh-CN" sz="1800" dirty="0" smtClean="0"/>
          </a:p>
          <a:p>
            <a:r>
              <a:rPr lang="zh-CN" altLang="en-US" sz="2000" dirty="0" smtClean="0"/>
              <a:t>视图的</a:t>
            </a:r>
            <a:r>
              <a:rPr lang="en-US" altLang="zh-CN" sz="2000" dirty="0" smtClean="0"/>
              <a:t>DML</a:t>
            </a:r>
            <a:r>
              <a:rPr lang="zh-CN" altLang="en-US" sz="2000" dirty="0" smtClean="0"/>
              <a:t>操作限制</a:t>
            </a:r>
            <a:endParaRPr lang="en-US" altLang="zh-CN" sz="2000" dirty="0" smtClean="0"/>
          </a:p>
          <a:p>
            <a:pPr>
              <a:buNone/>
            </a:pPr>
            <a:r>
              <a:rPr lang="en-US" altLang="zh-CN" sz="2000" dirty="0" smtClean="0"/>
              <a:t>	</a:t>
            </a:r>
            <a:r>
              <a:rPr lang="zh-CN" altLang="en-US" sz="2000" dirty="0" smtClean="0"/>
              <a:t>如果视图包含以下内容，则不能在视图中修改数据：</a:t>
            </a:r>
            <a:endParaRPr lang="en-US" altLang="zh-CN" sz="2000" dirty="0" smtClean="0"/>
          </a:p>
          <a:p>
            <a:pPr lvl="1"/>
            <a:r>
              <a:rPr lang="zh-CN" altLang="en-US" sz="1800" dirty="0" smtClean="0"/>
              <a:t>存在</a:t>
            </a:r>
            <a:r>
              <a:rPr lang="en-US" altLang="zh-CN" sz="1800" dirty="0" smtClean="0"/>
              <a:t>DISTINCT</a:t>
            </a:r>
            <a:r>
              <a:rPr lang="zh-CN" altLang="en-US" sz="1800" dirty="0" smtClean="0"/>
              <a:t>关键字</a:t>
            </a:r>
            <a:endParaRPr lang="en-US" altLang="zh-CN" sz="1800" dirty="0" smtClean="0"/>
          </a:p>
          <a:p>
            <a:pPr lvl="1"/>
            <a:r>
              <a:rPr lang="zh-CN" altLang="en-US" sz="1800" dirty="0" smtClean="0"/>
              <a:t>存在集合运算或分组函数，如</a:t>
            </a:r>
            <a:r>
              <a:rPr lang="en-US" altLang="zh-CN" sz="1800" dirty="0" smtClean="0"/>
              <a:t>SUM</a:t>
            </a:r>
            <a:r>
              <a:rPr lang="zh-CN" altLang="en-US" sz="1800" dirty="0" smtClean="0"/>
              <a:t>、</a:t>
            </a:r>
            <a:r>
              <a:rPr lang="en-US" altLang="zh-CN" sz="1800" dirty="0" smtClean="0"/>
              <a:t>MAX</a:t>
            </a:r>
            <a:r>
              <a:rPr lang="zh-CN" altLang="en-US" sz="1800" dirty="0" smtClean="0"/>
              <a:t>、</a:t>
            </a:r>
            <a:r>
              <a:rPr lang="en-US" altLang="zh-CN" sz="1800" dirty="0" smtClean="0"/>
              <a:t>COUNT</a:t>
            </a:r>
            <a:r>
              <a:rPr lang="zh-CN" altLang="en-US" sz="1800" dirty="0" smtClean="0"/>
              <a:t>等函数</a:t>
            </a:r>
            <a:endParaRPr lang="en-US" altLang="zh-CN" sz="1800" dirty="0" smtClean="0"/>
          </a:p>
          <a:p>
            <a:pPr lvl="1"/>
            <a:r>
              <a:rPr lang="zh-CN" altLang="en-US" sz="1800" dirty="0" smtClean="0"/>
              <a:t>出现</a:t>
            </a:r>
            <a:r>
              <a:rPr lang="en-US" altLang="zh-CN" sz="1800" dirty="0" smtClean="0"/>
              <a:t>GROUP BY</a:t>
            </a:r>
            <a:r>
              <a:rPr lang="zh-CN" altLang="en-US" sz="1800" dirty="0" smtClean="0"/>
              <a:t>、</a:t>
            </a:r>
            <a:r>
              <a:rPr lang="en-US" altLang="zh-CN" sz="1800" dirty="0" smtClean="0"/>
              <a:t>ORDER BY</a:t>
            </a:r>
            <a:r>
              <a:rPr lang="zh-CN" altLang="en-US" sz="1800" dirty="0" smtClean="0"/>
              <a:t>等子句</a:t>
            </a:r>
            <a:endParaRPr lang="en-US" altLang="zh-CN" sz="1800" dirty="0" smtClean="0"/>
          </a:p>
          <a:p>
            <a:pPr lvl="1"/>
            <a:r>
              <a:rPr lang="zh-CN" altLang="en-US" sz="1800" dirty="0" smtClean="0"/>
              <a:t>出现伪列，如</a:t>
            </a:r>
            <a:r>
              <a:rPr lang="en-US" altLang="zh-CN" sz="1800" dirty="0" smtClean="0"/>
              <a:t>ROWNUM</a:t>
            </a:r>
          </a:p>
        </p:txBody>
      </p:sp>
    </p:spTree>
    <p:custDataLst>
      <p:tags r:id="rId1"/>
    </p:custDataLst>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a:t>
            </a:r>
            <a:r>
              <a:rPr lang="en-US" altLang="zh-CN" dirty="0" smtClean="0"/>
              <a:t>view</a:t>
            </a:r>
            <a:r>
              <a:rPr lang="zh-CN" altLang="en-US" dirty="0" smtClean="0"/>
              <a:t>的</a:t>
            </a:r>
            <a:r>
              <a:rPr lang="en-US" altLang="zh-CN" dirty="0" smtClean="0"/>
              <a:t>DML</a:t>
            </a:r>
            <a:r>
              <a:rPr lang="zh-CN" altLang="en-US" dirty="0" smtClean="0"/>
              <a:t>操作</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lvl="1"/>
            <a:r>
              <a:rPr lang="zh-CN" altLang="en-US" sz="1800" dirty="0" smtClean="0"/>
              <a:t>示例：创建简单视图</a:t>
            </a:r>
            <a:r>
              <a:rPr lang="en-US" altLang="zh-CN" sz="1800" dirty="0" err="1" smtClean="0"/>
              <a:t>view_emp</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对简单视图进行</a:t>
            </a:r>
            <a:r>
              <a:rPr lang="en-US" altLang="zh-CN" sz="1800" dirty="0" smtClean="0"/>
              <a:t>DML</a:t>
            </a:r>
            <a:r>
              <a:rPr lang="zh-CN" altLang="en-US" sz="1800" dirty="0" smtClean="0"/>
              <a:t>操作，基表中的数据同步更新</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27584" y="4365104"/>
            <a:ext cx="7848872"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插入记录</a:t>
            </a:r>
            <a:endParaRPr lang="en-US" altLang="zh-CN" sz="1600" b="1" dirty="0" smtClean="0">
              <a:solidFill>
                <a:srgbClr val="00B050"/>
              </a:solidFill>
              <a:latin typeface="Arial" charset="0"/>
              <a:ea typeface="SimSun" pitchFamily="2" charset="-122"/>
            </a:endParaRPr>
          </a:p>
          <a:p>
            <a:pPr defTabSz="912813">
              <a:defRPr/>
            </a:pPr>
            <a:r>
              <a:rPr lang="en-US" altLang="zh-CN" sz="1600" b="1" dirty="0" smtClean="0">
                <a:solidFill>
                  <a:srgbClr val="FF0000"/>
                </a:solidFill>
                <a:latin typeface="Arial" charset="0"/>
                <a:ea typeface="SimSun" pitchFamily="2" charset="-122"/>
              </a:rPr>
              <a:t>INSERT INTO  </a:t>
            </a:r>
            <a:r>
              <a:rPr lang="en-US" altLang="zh-CN" sz="1600" b="1" dirty="0" err="1" smtClean="0">
                <a:latin typeface="Arial" charset="0"/>
                <a:ea typeface="SimSun" pitchFamily="2" charset="-122"/>
              </a:rPr>
              <a:t>view_emp</a:t>
            </a:r>
            <a:r>
              <a:rPr lang="en-US" altLang="zh-CN" sz="1600" b="1" dirty="0" smtClean="0">
                <a:solidFill>
                  <a:srgbClr val="FF0000"/>
                </a:solidFill>
                <a:latin typeface="Arial" charset="0"/>
                <a:ea typeface="SimSun" pitchFamily="2" charset="-122"/>
              </a:rPr>
              <a:t> VALUES</a:t>
            </a:r>
            <a:r>
              <a:rPr lang="en-US" altLang="zh-CN" sz="1600" b="1" dirty="0" smtClean="0">
                <a:latin typeface="Arial" charset="0"/>
                <a:ea typeface="SimSun" pitchFamily="2" charset="-122"/>
              </a:rPr>
              <a:t>(100, ‘JENNY’, ‘it’, 4000, 50);</a:t>
            </a:r>
          </a:p>
          <a:p>
            <a:pPr defTabSz="912813">
              <a:defRPr/>
            </a:pP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修改记录</a:t>
            </a:r>
            <a:endParaRPr lang="en-US" altLang="zh-CN" sz="1600" b="1" dirty="0" smtClean="0">
              <a:solidFill>
                <a:srgbClr val="00B050"/>
              </a:solidFill>
              <a:latin typeface="Arial" charset="0"/>
              <a:ea typeface="SimSun" pitchFamily="2" charset="-122"/>
            </a:endParaRPr>
          </a:p>
          <a:p>
            <a:pPr defTabSz="912813">
              <a:defRPr/>
            </a:pPr>
            <a:r>
              <a:rPr lang="en-US" altLang="zh-CN" sz="1600" b="1" dirty="0" smtClean="0">
                <a:solidFill>
                  <a:srgbClr val="FF0000"/>
                </a:solidFill>
                <a:latin typeface="Arial" charset="0"/>
                <a:ea typeface="SimSun" pitchFamily="2" charset="-122"/>
              </a:rPr>
              <a:t>UPDATE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SET</a:t>
            </a:r>
            <a:r>
              <a:rPr lang="en-US" altLang="zh-CN" sz="1600" b="1" dirty="0" smtClean="0">
                <a:latin typeface="Arial" charset="0"/>
                <a:ea typeface="SimSun" pitchFamily="2" charset="-122"/>
              </a:rPr>
              <a:t>  salary=5000  WHERE </a:t>
            </a:r>
            <a:r>
              <a:rPr lang="en-US" altLang="zh-CN" sz="1600" b="1" dirty="0" err="1" smtClean="0">
                <a:latin typeface="Arial" charset="0"/>
                <a:ea typeface="SimSun" pitchFamily="2" charset="-122"/>
              </a:rPr>
              <a:t>emp_id</a:t>
            </a:r>
            <a:r>
              <a:rPr lang="en-US" altLang="zh-CN" sz="1600" b="1" dirty="0" smtClean="0">
                <a:latin typeface="Arial" charset="0"/>
                <a:ea typeface="SimSun" pitchFamily="2" charset="-122"/>
              </a:rPr>
              <a:t>=100;</a:t>
            </a:r>
          </a:p>
          <a:p>
            <a:pPr defTabSz="912813">
              <a:defRPr/>
            </a:pP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删除记录</a:t>
            </a:r>
            <a:endParaRPr lang="en-US" altLang="zh-CN" sz="1600" b="1" dirty="0" smtClean="0">
              <a:solidFill>
                <a:srgbClr val="00B050"/>
              </a:solidFill>
              <a:latin typeface="Arial" charset="0"/>
              <a:ea typeface="SimSun" pitchFamily="2" charset="-122"/>
            </a:endParaRPr>
          </a:p>
          <a:p>
            <a:pPr defTabSz="912813">
              <a:defRPr/>
            </a:pPr>
            <a:r>
              <a:rPr lang="en-US" altLang="zh-CN" sz="1600" b="1" dirty="0" smtClean="0">
                <a:solidFill>
                  <a:srgbClr val="FF0000"/>
                </a:solidFill>
                <a:latin typeface="Arial" charset="0"/>
                <a:ea typeface="SimSun" pitchFamily="2" charset="-122"/>
              </a:rPr>
              <a:t>DELETE FROM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  WHERE  </a:t>
            </a:r>
            <a:r>
              <a:rPr lang="en-US" altLang="zh-CN" sz="1600" b="1" dirty="0" err="1" smtClean="0">
                <a:latin typeface="Arial" charset="0"/>
                <a:ea typeface="SimSun" pitchFamily="2" charset="-122"/>
              </a:rPr>
              <a:t>emp_id</a:t>
            </a:r>
            <a:r>
              <a:rPr lang="en-US" altLang="zh-CN" sz="1600" b="1" dirty="0" smtClean="0">
                <a:latin typeface="Arial" charset="0"/>
                <a:ea typeface="SimSun" pitchFamily="2" charset="-122"/>
              </a:rPr>
              <a:t>=100;</a:t>
            </a:r>
            <a:endParaRPr lang="en-US" altLang="zh-CN" sz="1600" b="1" dirty="0">
              <a:latin typeface="Arial" charset="0"/>
              <a:ea typeface="SimSun" pitchFamily="2" charset="-122"/>
            </a:endParaRPr>
          </a:p>
        </p:txBody>
      </p:sp>
      <p:sp>
        <p:nvSpPr>
          <p:cNvPr id="6" name="Rectangle 3"/>
          <p:cNvSpPr txBox="1">
            <a:spLocks noChangeArrowheads="1"/>
          </p:cNvSpPr>
          <p:nvPr/>
        </p:nvSpPr>
        <p:spPr bwMode="auto">
          <a:xfrm>
            <a:off x="827584" y="1700808"/>
            <a:ext cx="7848872" cy="136815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CREATE  OR  REPLACE  VIEW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 </a:t>
            </a:r>
          </a:p>
          <a:p>
            <a:pPr defTabSz="912813">
              <a:defRPr/>
            </a:pPr>
            <a:r>
              <a:rPr lang="en-US" altLang="zh-CN" sz="1600" b="1" dirty="0" smtClean="0">
                <a:solidFill>
                  <a:srgbClr val="FF0000"/>
                </a:solidFill>
                <a:latin typeface="Arial" charset="0"/>
                <a:ea typeface="SimSun" pitchFamily="2" charset="-122"/>
              </a:rPr>
              <a:t>AS</a:t>
            </a:r>
          </a:p>
          <a:p>
            <a:pPr lvl="1" defTabSz="912813">
              <a:defRPr/>
            </a:pPr>
            <a:r>
              <a:rPr lang="en-US" altLang="zh-CN" sz="1600" b="1" dirty="0" smtClean="0">
                <a:latin typeface="Arial" charset="0"/>
                <a:ea typeface="SimSun" pitchFamily="2" charset="-122"/>
              </a:rPr>
              <a:t>SELECT  </a:t>
            </a:r>
            <a:r>
              <a:rPr lang="en-US" altLang="zh-CN" sz="1600" b="1" dirty="0" err="1" smtClean="0">
                <a:latin typeface="Arial" charset="0"/>
                <a:ea typeface="SimSun" pitchFamily="2" charset="-122"/>
              </a:rPr>
              <a:t>emp_id</a:t>
            </a:r>
            <a:r>
              <a:rPr lang="en-US" altLang="zh-CN" sz="1600" b="1" dirty="0" smtClean="0">
                <a:latin typeface="Arial" charset="0"/>
                <a:ea typeface="SimSun" pitchFamily="2" charset="-122"/>
              </a:rPr>
              <a:t>, name, job, salary, </a:t>
            </a:r>
            <a:r>
              <a:rPr lang="en-US" altLang="zh-CN" sz="1600" b="1" dirty="0" err="1" smtClean="0">
                <a:latin typeface="Arial" charset="0"/>
                <a:ea typeface="SimSun" pitchFamily="2" charset="-122"/>
              </a:rPr>
              <a:t>dept_id</a:t>
            </a:r>
            <a:endParaRPr lang="en-US" altLang="zh-CN" sz="1600" b="1" dirty="0" smtClean="0">
              <a:latin typeface="Arial" charset="0"/>
              <a:ea typeface="SimSun" pitchFamily="2" charset="-122"/>
            </a:endParaRPr>
          </a:p>
          <a:p>
            <a:pPr lvl="1" defTabSz="912813">
              <a:defRPr/>
            </a:pPr>
            <a:r>
              <a:rPr lang="en-US" altLang="zh-CN" sz="1600" b="1" dirty="0" smtClean="0">
                <a:latin typeface="Arial" charset="0"/>
                <a:ea typeface="SimSun" pitchFamily="2" charset="-122"/>
              </a:rPr>
              <a:t>FROM  </a:t>
            </a:r>
            <a:r>
              <a:rPr lang="en-US" altLang="zh-CN" sz="1600" b="1" dirty="0" err="1" smtClean="0">
                <a:latin typeface="Arial" charset="0"/>
                <a:ea typeface="SimSun" pitchFamily="2" charset="-122"/>
              </a:rPr>
              <a:t>s_emp</a:t>
            </a:r>
            <a:endParaRPr lang="en-US" altLang="zh-CN" sz="1600" b="1" dirty="0" smtClean="0">
              <a:latin typeface="Arial" charset="0"/>
              <a:ea typeface="SimSun" pitchFamily="2" charset="-122"/>
            </a:endParaRPr>
          </a:p>
          <a:p>
            <a:pPr lvl="1" defTabSz="912813">
              <a:defRPr/>
            </a:pPr>
            <a:r>
              <a:rPr lang="en-US" altLang="zh-CN" sz="1600" b="1" dirty="0" smtClean="0">
                <a:latin typeface="Arial" charset="0"/>
                <a:ea typeface="SimSun" pitchFamily="2" charset="-122"/>
              </a:rPr>
              <a:t>WHERE </a:t>
            </a:r>
            <a:r>
              <a:rPr lang="en-US" altLang="zh-CN" sz="1600" b="1" dirty="0" err="1" smtClean="0">
                <a:latin typeface="Arial" charset="0"/>
                <a:ea typeface="SimSun" pitchFamily="2" charset="-122"/>
              </a:rPr>
              <a:t>dept_id</a:t>
            </a:r>
            <a:r>
              <a:rPr lang="en-US" altLang="zh-CN" sz="1600" b="1" dirty="0" smtClean="0">
                <a:latin typeface="Arial" charset="0"/>
                <a:ea typeface="SimSun" pitchFamily="2" charset="-122"/>
              </a:rPr>
              <a:t> = 50;</a:t>
            </a: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a:t>
            </a:r>
            <a:r>
              <a:rPr lang="en-US" altLang="zh-CN" dirty="0" smtClean="0"/>
              <a:t>view</a:t>
            </a:r>
            <a:r>
              <a:rPr lang="zh-CN" altLang="en-US" dirty="0" smtClean="0"/>
              <a:t>的</a:t>
            </a:r>
            <a:r>
              <a:rPr lang="en-US" altLang="zh-CN" dirty="0" smtClean="0"/>
              <a:t>DML</a:t>
            </a:r>
            <a:r>
              <a:rPr lang="zh-CN" altLang="en-US" dirty="0" smtClean="0"/>
              <a:t>操作</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使用</a:t>
            </a:r>
            <a:r>
              <a:rPr lang="en-US" altLang="zh-CN" sz="2000" dirty="0" smtClean="0"/>
              <a:t>CHECK OPTION</a:t>
            </a:r>
            <a:r>
              <a:rPr lang="zh-CN" altLang="en-US" sz="2000" dirty="0" smtClean="0"/>
              <a:t>限制</a:t>
            </a:r>
            <a:r>
              <a:rPr lang="en-US" altLang="zh-CN" sz="2000" dirty="0" smtClean="0"/>
              <a:t>DML</a:t>
            </a:r>
            <a:r>
              <a:rPr lang="zh-CN" altLang="en-US" sz="2000" dirty="0" smtClean="0"/>
              <a:t>操作</a:t>
            </a:r>
            <a:endParaRPr lang="en-US" altLang="zh-CN" sz="2000" dirty="0" smtClean="0"/>
          </a:p>
          <a:p>
            <a:pPr lvl="1"/>
            <a:r>
              <a:rPr lang="zh-CN" altLang="en-US" sz="1800" dirty="0" smtClean="0"/>
              <a:t>创建视图时带有</a:t>
            </a:r>
            <a:r>
              <a:rPr lang="en-US" altLang="zh-CN" sz="1800" dirty="0" smtClean="0">
                <a:solidFill>
                  <a:srgbClr val="FF0000"/>
                </a:solidFill>
              </a:rPr>
              <a:t>WITH  CHECK  OPTION</a:t>
            </a:r>
            <a:r>
              <a:rPr lang="zh-CN" altLang="en-US" sz="1800" dirty="0" smtClean="0"/>
              <a:t>关键词，表示对</a:t>
            </a:r>
            <a:r>
              <a:rPr lang="en-US" altLang="zh-CN" sz="1800" dirty="0" smtClean="0"/>
              <a:t>view</a:t>
            </a:r>
            <a:r>
              <a:rPr lang="zh-CN" altLang="en-US" sz="1800" dirty="0" smtClean="0"/>
              <a:t>进行</a:t>
            </a:r>
            <a:r>
              <a:rPr lang="en-US" altLang="zh-CN" sz="1800" dirty="0" smtClean="0"/>
              <a:t>DML</a:t>
            </a:r>
            <a:r>
              <a:rPr lang="zh-CN" altLang="en-US" sz="1800" dirty="0" smtClean="0"/>
              <a:t>操作时，只能操作</a:t>
            </a:r>
            <a:r>
              <a:rPr lang="en-US" altLang="zh-CN" sz="1800" dirty="0" smtClean="0"/>
              <a:t>select</a:t>
            </a:r>
            <a:r>
              <a:rPr lang="zh-CN" altLang="en-US" sz="1800" dirty="0" smtClean="0"/>
              <a:t>语句中与</a:t>
            </a:r>
            <a:r>
              <a:rPr lang="en-US" altLang="zh-CN" sz="1800" dirty="0" smtClean="0"/>
              <a:t>where</a:t>
            </a:r>
            <a:r>
              <a:rPr lang="zh-CN" altLang="en-US" sz="1800" dirty="0" smtClean="0"/>
              <a:t>条件限制的内容，即对视图插入或修改的数据必须在该视图中出现</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27584" y="4437112"/>
            <a:ext cx="7848872" cy="72008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UPDATE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SET</a:t>
            </a:r>
            <a:r>
              <a:rPr lang="en-US" altLang="zh-CN" sz="1600" b="1" dirty="0" smtClean="0">
                <a:latin typeface="Arial" charset="0"/>
                <a:ea typeface="SimSun" pitchFamily="2" charset="-122"/>
              </a:rPr>
              <a:t>  salary=5000  WHERE </a:t>
            </a:r>
            <a:r>
              <a:rPr lang="en-US" altLang="zh-CN" sz="1600" b="1" dirty="0" err="1" smtClean="0">
                <a:latin typeface="Arial" charset="0"/>
                <a:ea typeface="SimSun" pitchFamily="2" charset="-122"/>
              </a:rPr>
              <a:t>emp_id</a:t>
            </a:r>
            <a:r>
              <a:rPr lang="en-US" altLang="zh-CN" sz="1600" b="1" dirty="0" smtClean="0">
                <a:latin typeface="Arial" charset="0"/>
                <a:ea typeface="SimSun" pitchFamily="2" charset="-122"/>
              </a:rPr>
              <a:t> = 20;    </a:t>
            </a: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成功</a:t>
            </a:r>
            <a:endParaRPr lang="en-US" altLang="zh-CN" sz="1600" b="1" dirty="0" smtClean="0">
              <a:solidFill>
                <a:srgbClr val="00B050"/>
              </a:solidFill>
              <a:latin typeface="Arial" charset="0"/>
              <a:ea typeface="SimSun" pitchFamily="2" charset="-122"/>
            </a:endParaRPr>
          </a:p>
          <a:p>
            <a:pPr defTabSz="912813">
              <a:defRPr/>
            </a:pPr>
            <a:r>
              <a:rPr lang="en-US" altLang="zh-CN" sz="1600" b="1" dirty="0" smtClean="0">
                <a:solidFill>
                  <a:srgbClr val="FF0000"/>
                </a:solidFill>
                <a:latin typeface="Arial" charset="0"/>
                <a:ea typeface="SimSun" pitchFamily="2" charset="-122"/>
              </a:rPr>
              <a:t>UPDATE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SET</a:t>
            </a:r>
            <a:r>
              <a:rPr lang="en-US" altLang="zh-CN" sz="1600" b="1" dirty="0" smtClean="0">
                <a:latin typeface="Arial" charset="0"/>
                <a:ea typeface="SimSun" pitchFamily="2" charset="-122"/>
              </a:rPr>
              <a:t>  salary=5000  WHERE </a:t>
            </a:r>
            <a:r>
              <a:rPr lang="en-US" altLang="zh-CN" sz="1600" b="1" dirty="0" err="1" smtClean="0">
                <a:latin typeface="Arial" charset="0"/>
                <a:ea typeface="SimSun" pitchFamily="2" charset="-122"/>
              </a:rPr>
              <a:t>emp_id</a:t>
            </a:r>
            <a:r>
              <a:rPr lang="en-US" altLang="zh-CN" sz="1600" b="1" dirty="0" smtClean="0">
                <a:latin typeface="Arial" charset="0"/>
                <a:ea typeface="SimSun" pitchFamily="2" charset="-122"/>
              </a:rPr>
              <a:t> = 30;    </a:t>
            </a:r>
            <a:r>
              <a:rPr lang="en-US" altLang="zh-CN" sz="1600" b="1" dirty="0" smtClean="0">
                <a:solidFill>
                  <a:srgbClr val="00B050"/>
                </a:solidFill>
                <a:latin typeface="Arial" charset="0"/>
                <a:ea typeface="SimSun" pitchFamily="2" charset="-122"/>
              </a:rPr>
              <a:t>--</a:t>
            </a:r>
            <a:r>
              <a:rPr lang="zh-CN" altLang="en-US" sz="1600" b="1" dirty="0" smtClean="0">
                <a:solidFill>
                  <a:srgbClr val="00B050"/>
                </a:solidFill>
                <a:latin typeface="Arial" charset="0"/>
                <a:ea typeface="SimSun" pitchFamily="2" charset="-122"/>
              </a:rPr>
              <a:t>失败</a:t>
            </a:r>
            <a:endParaRPr lang="en-US" altLang="zh-CN" sz="1600" b="1" dirty="0" smtClean="0">
              <a:solidFill>
                <a:srgbClr val="00B050"/>
              </a:solidFill>
              <a:latin typeface="Arial" charset="0"/>
              <a:ea typeface="SimSun" pitchFamily="2" charset="-122"/>
            </a:endParaRPr>
          </a:p>
          <a:p>
            <a:pPr defTabSz="912813">
              <a:defRPr/>
            </a:pPr>
            <a:r>
              <a:rPr lang="en-US" altLang="zh-CN" sz="1600" b="1" dirty="0" smtClean="0">
                <a:solidFill>
                  <a:srgbClr val="00B050"/>
                </a:solidFill>
                <a:latin typeface="Arial" charset="0"/>
                <a:ea typeface="SimSun" pitchFamily="2" charset="-122"/>
              </a:rPr>
              <a:t>-</a:t>
            </a:r>
          </a:p>
        </p:txBody>
      </p:sp>
      <p:sp>
        <p:nvSpPr>
          <p:cNvPr id="7" name="Rectangle 3"/>
          <p:cNvSpPr txBox="1">
            <a:spLocks noChangeArrowheads="1"/>
          </p:cNvSpPr>
          <p:nvPr/>
        </p:nvSpPr>
        <p:spPr bwMode="auto">
          <a:xfrm>
            <a:off x="844033" y="2611723"/>
            <a:ext cx="7848872"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CREATE  OR  REPLACE  VIEW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 </a:t>
            </a:r>
          </a:p>
          <a:p>
            <a:pPr defTabSz="912813">
              <a:defRPr/>
            </a:pPr>
            <a:r>
              <a:rPr lang="en-US" altLang="zh-CN" sz="1600" b="1" dirty="0" smtClean="0">
                <a:solidFill>
                  <a:srgbClr val="FF0000"/>
                </a:solidFill>
                <a:latin typeface="Arial" charset="0"/>
                <a:ea typeface="SimSun" pitchFamily="2" charset="-122"/>
              </a:rPr>
              <a:t>AS</a:t>
            </a:r>
          </a:p>
          <a:p>
            <a:pPr lvl="1" defTabSz="912813">
              <a:defRPr/>
            </a:pPr>
            <a:r>
              <a:rPr lang="en-US" altLang="zh-CN" sz="1600" b="1" dirty="0" smtClean="0">
                <a:latin typeface="Arial" charset="0"/>
                <a:ea typeface="SimSun" pitchFamily="2" charset="-122"/>
              </a:rPr>
              <a:t>SELECT  </a:t>
            </a:r>
            <a:r>
              <a:rPr lang="en-US" altLang="zh-CN" sz="1600" b="1" dirty="0" err="1" smtClean="0">
                <a:latin typeface="Arial" charset="0"/>
                <a:ea typeface="SimSun" pitchFamily="2" charset="-122"/>
              </a:rPr>
              <a:t>emp_id</a:t>
            </a:r>
            <a:r>
              <a:rPr lang="en-US" altLang="zh-CN" sz="1600" b="1" dirty="0" smtClean="0">
                <a:latin typeface="Arial" charset="0"/>
                <a:ea typeface="SimSun" pitchFamily="2" charset="-122"/>
              </a:rPr>
              <a:t>, name, job, mgr, salary</a:t>
            </a:r>
          </a:p>
          <a:p>
            <a:pPr lvl="1" defTabSz="912813">
              <a:defRPr/>
            </a:pPr>
            <a:r>
              <a:rPr lang="en-US" altLang="zh-CN" sz="1600" b="1" dirty="0" smtClean="0">
                <a:latin typeface="Arial" charset="0"/>
                <a:ea typeface="SimSun" pitchFamily="2" charset="-122"/>
              </a:rPr>
              <a:t>FROM  </a:t>
            </a:r>
            <a:r>
              <a:rPr lang="en-US" altLang="zh-CN" sz="1600" b="1" dirty="0" err="1" smtClean="0">
                <a:latin typeface="Arial" charset="0"/>
                <a:ea typeface="SimSun" pitchFamily="2" charset="-122"/>
              </a:rPr>
              <a:t>s_emp</a:t>
            </a:r>
            <a:endParaRPr lang="en-US" altLang="zh-CN" sz="1600" b="1" dirty="0" smtClean="0">
              <a:latin typeface="Arial" charset="0"/>
              <a:ea typeface="SimSun" pitchFamily="2" charset="-122"/>
            </a:endParaRPr>
          </a:p>
          <a:p>
            <a:pPr lvl="1" defTabSz="912813">
              <a:defRPr/>
            </a:pPr>
            <a:r>
              <a:rPr lang="en-US" altLang="zh-CN" sz="1600" b="1" dirty="0" smtClean="0">
                <a:latin typeface="Arial" charset="0"/>
                <a:ea typeface="SimSun" pitchFamily="2" charset="-122"/>
              </a:rPr>
              <a:t>WHERE </a:t>
            </a:r>
            <a:r>
              <a:rPr lang="en-US" altLang="zh-CN" sz="1600" b="1" dirty="0" err="1" smtClean="0">
                <a:latin typeface="Arial" charset="0"/>
                <a:ea typeface="SimSun" pitchFamily="2" charset="-122"/>
              </a:rPr>
              <a:t>emp_id</a:t>
            </a:r>
            <a:r>
              <a:rPr lang="en-US" altLang="zh-CN" sz="1600" b="1" dirty="0" smtClean="0">
                <a:latin typeface="Arial" charset="0"/>
                <a:ea typeface="SimSun" pitchFamily="2" charset="-122"/>
              </a:rPr>
              <a:t> = 20</a:t>
            </a:r>
          </a:p>
          <a:p>
            <a:pPr lvl="1" defTabSz="912813">
              <a:defRPr/>
            </a:pP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WITH  CHECK  OPTION  CONSTRAINT  </a:t>
            </a:r>
            <a:r>
              <a:rPr lang="en-US" altLang="zh-CN" sz="1600" b="1" dirty="0" err="1" smtClean="0">
                <a:latin typeface="Arial" charset="0"/>
                <a:ea typeface="SimSun" pitchFamily="2" charset="-122"/>
              </a:rPr>
              <a:t>v_deptemp_chk</a:t>
            </a:r>
            <a:r>
              <a:rPr lang="en-US" altLang="zh-CN" sz="1600" b="1" dirty="0" smtClean="0">
                <a:latin typeface="Arial" charset="0"/>
                <a:ea typeface="SimSun" pitchFamily="2" charset="-122"/>
              </a:rPr>
              <a:t>;</a:t>
            </a: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、删除</a:t>
            </a:r>
            <a:r>
              <a:rPr lang="en-US" altLang="zh-CN" dirty="0" smtClean="0"/>
              <a:t>View</a:t>
            </a:r>
            <a:endParaRPr lang="zh-CN" altLang="en-US" dirty="0"/>
          </a:p>
        </p:txBody>
      </p:sp>
      <p:sp>
        <p:nvSpPr>
          <p:cNvPr id="4" name="内容占位符 2"/>
          <p:cNvSpPr txBox="1">
            <a:spLocks/>
          </p:cNvSpPr>
          <p:nvPr/>
        </p:nvSpPr>
        <p:spPr>
          <a:xfrm>
            <a:off x="467544" y="1196752"/>
            <a:ext cx="8305800" cy="508476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r>
              <a:rPr kumimoji="0" lang="zh-CN" altLang="en-US"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rPr>
              <a:t>删除视图</a:t>
            </a: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endParaRPr>
          </a:p>
          <a:p>
            <a:pPr marL="800100" lvl="1" indent="-342900">
              <a:spcBef>
                <a:spcPct val="20000"/>
              </a:spcBef>
              <a:buClr>
                <a:srgbClr val="FF0000"/>
              </a:buClr>
              <a:buFont typeface="Wingdings" pitchFamily="2" charset="2"/>
              <a:buChar char="u"/>
            </a:pPr>
            <a:r>
              <a:rPr lang="zh-CN" altLang="en-US" dirty="0" smtClean="0"/>
              <a:t>视图的数据来源于数据库表，删除视图不会导致数据丢失</a:t>
            </a:r>
            <a:endParaRPr lang="en-US" altLang="zh-CN" dirty="0" smtClean="0"/>
          </a:p>
          <a:p>
            <a:pPr marL="800100" lvl="1" indent="-342900">
              <a:spcBef>
                <a:spcPct val="20000"/>
              </a:spcBef>
              <a:buClr>
                <a:srgbClr val="FF0000"/>
              </a:buClr>
              <a:buFont typeface="Wingdings" pitchFamily="2" charset="2"/>
              <a:buChar char="u"/>
            </a:pPr>
            <a:r>
              <a:rPr lang="zh-CN" altLang="en-US" dirty="0" smtClean="0"/>
              <a:t>使用</a:t>
            </a:r>
            <a:r>
              <a:rPr lang="en-US" altLang="zh-CN" dirty="0" smtClean="0"/>
              <a:t>DROP VIEW</a:t>
            </a:r>
            <a:r>
              <a:rPr lang="zh-CN" altLang="en-US" dirty="0" smtClean="0"/>
              <a:t>可以删除视图</a:t>
            </a:r>
            <a:endParaRPr lang="en-US" altLang="zh-CN" dirty="0" smtClean="0"/>
          </a:p>
          <a:p>
            <a:pPr marL="800100" lvl="1" indent="-342900">
              <a:spcBef>
                <a:spcPct val="20000"/>
              </a:spcBef>
              <a:buClr>
                <a:srgbClr val="FF0000"/>
              </a:buClr>
              <a:buFont typeface="Wingdings" pitchFamily="2" charset="2"/>
              <a:buChar char="u"/>
            </a:pPr>
            <a:endParaRPr lang="en-US" altLang="zh-CN" dirty="0" smtClean="0"/>
          </a:p>
          <a:p>
            <a:pPr marL="800100" lvl="1" indent="-342900">
              <a:spcBef>
                <a:spcPct val="20000"/>
              </a:spcBef>
              <a:buClr>
                <a:srgbClr val="FF0000"/>
              </a:buClr>
              <a:buFont typeface="Wingdings" pitchFamily="2" charset="2"/>
              <a:buChar char="u"/>
            </a:pPr>
            <a:endParaRPr lang="en-US" altLang="zh-CN" dirty="0" smtClean="0"/>
          </a:p>
          <a:p>
            <a:pPr marL="800100" lvl="1" indent="-342900">
              <a:spcBef>
                <a:spcPct val="20000"/>
              </a:spcBef>
              <a:buClr>
                <a:srgbClr val="FF0000"/>
              </a:buClr>
              <a:buFont typeface="Wingdings" pitchFamily="2" charset="2"/>
              <a:buChar char="u"/>
            </a:pPr>
            <a:r>
              <a:rPr lang="en-US" altLang="zh-CN" dirty="0" smtClean="0"/>
              <a:t>CASCADE  CONSTRAINTS</a:t>
            </a:r>
            <a:r>
              <a:rPr lang="zh-CN" altLang="en-US" dirty="0" smtClean="0"/>
              <a:t>：删除视图时级联删除所有的约束</a:t>
            </a:r>
            <a:endParaRPr lang="en-US" altLang="zh-CN" dirty="0" smtClean="0"/>
          </a:p>
          <a:p>
            <a:pPr marL="800100" lvl="1" indent="-342900">
              <a:spcBef>
                <a:spcPct val="20000"/>
              </a:spcBef>
              <a:buClr>
                <a:srgbClr val="FF0000"/>
              </a:buClr>
              <a:buFont typeface="Wingdings" pitchFamily="2" charset="2"/>
              <a:buChar char="u"/>
            </a:pPr>
            <a:endParaRPr lang="en-US" altLang="zh-CN" dirty="0" smtClean="0"/>
          </a:p>
          <a:p>
            <a:pPr marL="800100" lvl="1" indent="-342900">
              <a:spcBef>
                <a:spcPct val="20000"/>
              </a:spcBef>
              <a:buClr>
                <a:srgbClr val="FF0000"/>
              </a:buClr>
              <a:buFont typeface="Wingdings" pitchFamily="2" charset="2"/>
              <a:buChar char="u"/>
            </a:pPr>
            <a:r>
              <a:rPr lang="zh-CN" altLang="en-US" dirty="0" smtClean="0"/>
              <a:t>示例：</a:t>
            </a:r>
            <a:endParaRPr lang="en-US" altLang="zh-CN" dirty="0" smtClean="0"/>
          </a:p>
          <a:p>
            <a:pPr marL="1200150" lvl="2" indent="-285750">
              <a:spcBef>
                <a:spcPct val="20000"/>
              </a:spcBef>
              <a:buClr>
                <a:srgbClr val="FF0000"/>
              </a:buClr>
              <a:buFont typeface="Wingdings" pitchFamily="2" charset="2"/>
              <a:buChar char="Ø"/>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删除视图</a:t>
            </a:r>
            <a:r>
              <a:rPr kumimoji="0" lang="en-US" altLang="zh-CN" sz="1600" b="0" i="0" u="none" strike="noStrike" kern="1200" cap="none" spc="0" normalizeH="0" baseline="0" noProof="0" dirty="0" err="1" smtClean="0">
                <a:ln>
                  <a:noFill/>
                </a:ln>
                <a:solidFill>
                  <a:schemeClr val="tx1"/>
                </a:solidFill>
                <a:effectLst/>
                <a:uLnTx/>
                <a:uFillTx/>
                <a:latin typeface="+mn-lt"/>
                <a:ea typeface="+mn-ea"/>
                <a:cs typeface="+mn-cs"/>
              </a:rPr>
              <a:t>view_emp</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bwMode="auto">
          <a:xfrm>
            <a:off x="827584" y="2276872"/>
            <a:ext cx="7848872"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DROP  VIEW  </a:t>
            </a:r>
            <a:r>
              <a:rPr lang="en-US" altLang="zh-CN" sz="1600" b="1" dirty="0" err="1" smtClean="0">
                <a:latin typeface="Arial" charset="0"/>
                <a:ea typeface="SimSun" pitchFamily="2" charset="-122"/>
              </a:rPr>
              <a:t>view_name</a:t>
            </a:r>
            <a:r>
              <a:rPr lang="en-US" altLang="zh-CN" sz="1600" b="1" dirty="0" smtClean="0">
                <a:solidFill>
                  <a:srgbClr val="FF0000"/>
                </a:solidFill>
                <a:latin typeface="Arial" charset="0"/>
                <a:ea typeface="SimSun" pitchFamily="2" charset="-122"/>
              </a:rPr>
              <a:t>  [CASCADE  CONSTRAINTS]</a:t>
            </a:r>
            <a:endParaRPr lang="en-US" altLang="zh-CN" sz="1600" b="1" dirty="0">
              <a:latin typeface="Arial" charset="0"/>
              <a:ea typeface="SimSun" pitchFamily="2" charset="-122"/>
            </a:endParaRPr>
          </a:p>
        </p:txBody>
      </p:sp>
      <p:sp>
        <p:nvSpPr>
          <p:cNvPr id="7" name="Rectangle 3"/>
          <p:cNvSpPr txBox="1">
            <a:spLocks noChangeArrowheads="1"/>
          </p:cNvSpPr>
          <p:nvPr/>
        </p:nvSpPr>
        <p:spPr bwMode="auto">
          <a:xfrm>
            <a:off x="827584" y="4293096"/>
            <a:ext cx="7848872"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DROP  VIEW  </a:t>
            </a:r>
            <a:r>
              <a:rPr lang="en-US" altLang="zh-CN" sz="1600" b="1" dirty="0" err="1" smtClean="0">
                <a:latin typeface="Arial" charset="0"/>
                <a:ea typeface="SimSun" pitchFamily="2" charset="-122"/>
              </a:rPr>
              <a:t>view_emp</a:t>
            </a:r>
            <a:r>
              <a:rPr lang="en-US" altLang="zh-CN" sz="1600" b="1" dirty="0" smtClean="0">
                <a:latin typeface="Arial" charset="0"/>
                <a:ea typeface="SimSun" pitchFamily="2" charset="-122"/>
              </a:rPr>
              <a:t>;</a:t>
            </a:r>
            <a:endParaRPr lang="en-US" altLang="zh-CN" sz="1600" b="1" dirty="0">
              <a:latin typeface="Arial" charset="0"/>
              <a:ea typeface="SimSun"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05</a:t>
            </a:r>
            <a:r>
              <a:rPr lang="zh-CN" altLang="en-US" b="0" dirty="0" smtClean="0"/>
              <a:t>节</a:t>
            </a:r>
            <a:r>
              <a:rPr lang="en-US" altLang="zh-CN" b="0" dirty="0" smtClean="0"/>
              <a:t> Index</a:t>
            </a:r>
            <a:r>
              <a:rPr lang="zh-CN" altLang="en-US" b="0" dirty="0" smtClean="0"/>
              <a:t>索引</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337310"/>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5">
                  <a:txBody>
                    <a:bodyPr/>
                    <a:lstStyle/>
                    <a:p>
                      <a:pPr algn="r" fontAlgn="ctr"/>
                      <a:r>
                        <a:rPr lang="en-US" altLang="zh-CN" sz="1400" b="0" i="0" u="none" strike="noStrike" dirty="0" smtClean="0">
                          <a:solidFill>
                            <a:srgbClr val="000000"/>
                          </a:solidFill>
                          <a:latin typeface="宋体"/>
                        </a:rPr>
                        <a:t>5</a:t>
                      </a:r>
                      <a:endParaRPr lang="en-US" altLang="zh-CN"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altLang="zh-CN" sz="1400" b="0" i="0" u="none" strike="noStrike" dirty="0" smtClean="0">
                          <a:solidFill>
                            <a:srgbClr val="000000"/>
                          </a:solidFill>
                          <a:latin typeface="宋体"/>
                        </a:rPr>
                        <a:t>ODP-C06-05 Index</a:t>
                      </a:r>
                      <a:r>
                        <a:rPr lang="zh-CN" altLang="en-US" sz="1400" b="0" i="0" u="none" strike="noStrike" dirty="0" smtClean="0">
                          <a:solidFill>
                            <a:srgbClr val="000000"/>
                          </a:solidFill>
                          <a:latin typeface="宋体"/>
                        </a:rPr>
                        <a:t>索引</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en-US" sz="1400" b="0" i="0" u="none" strike="noStrike" kern="1200" dirty="0">
                          <a:solidFill>
                            <a:schemeClr val="tx1"/>
                          </a:solidFill>
                          <a:latin typeface="+mn-ea"/>
                          <a:ea typeface="+mn-ea"/>
                          <a:cs typeface="+mn-cs"/>
                        </a:rPr>
                        <a:t>1、Index</a:t>
                      </a:r>
                      <a:r>
                        <a:rPr lang="zh-CN" altLang="en-US" sz="1400" b="0" i="0" u="none" strike="noStrike" kern="1200" dirty="0">
                          <a:solidFill>
                            <a:schemeClr val="tx1"/>
                          </a:solidFill>
                          <a:latin typeface="+mn-ea"/>
                          <a:ea typeface="+mn-ea"/>
                          <a:cs typeface="+mn-cs"/>
                        </a:rPr>
                        <a:t>概述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a:solidFill>
                            <a:schemeClr val="tx1"/>
                          </a:solidFill>
                          <a:latin typeface="+mn-ea"/>
                          <a:ea typeface="+mn-ea"/>
                          <a:cs typeface="+mn-cs"/>
                        </a:rPr>
                        <a:t>2</a:t>
                      </a:r>
                      <a:r>
                        <a:rPr lang="zh-CN" altLang="en-US" sz="1400" b="0" i="0" u="none" strike="noStrike" kern="1200" dirty="0">
                          <a:solidFill>
                            <a:schemeClr val="tx1"/>
                          </a:solidFill>
                          <a:latin typeface="+mn-ea"/>
                          <a:ea typeface="+mn-ea"/>
                          <a:cs typeface="+mn-cs"/>
                        </a:rPr>
                        <a:t>、</a:t>
                      </a:r>
                      <a:r>
                        <a:rPr lang="en-US" altLang="zh-CN" sz="1400" b="0" i="0" u="none" strike="noStrike" kern="1200" dirty="0">
                          <a:solidFill>
                            <a:schemeClr val="tx1"/>
                          </a:solidFill>
                          <a:latin typeface="+mn-ea"/>
                          <a:ea typeface="+mn-ea"/>
                          <a:cs typeface="+mn-cs"/>
                        </a:rPr>
                        <a:t>Index</a:t>
                      </a:r>
                      <a:r>
                        <a:rPr lang="zh-CN" altLang="en-US" sz="1400" b="0" i="0" u="none" strike="noStrike" kern="1200" dirty="0" smtClean="0">
                          <a:solidFill>
                            <a:schemeClr val="tx1"/>
                          </a:solidFill>
                          <a:latin typeface="+mn-ea"/>
                          <a:ea typeface="+mn-ea"/>
                          <a:cs typeface="+mn-cs"/>
                        </a:rPr>
                        <a:t>的原理</a:t>
                      </a:r>
                      <a:endParaRPr lang="zh-CN" altLang="en-US" sz="1400" b="0" i="0" u="none" strike="noStrike" kern="1200" dirty="0">
                        <a:solidFill>
                          <a:schemeClr val="tx1"/>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chemeClr val="tx1"/>
                          </a:solidFill>
                          <a:latin typeface="+mn-ea"/>
                          <a:ea typeface="+mn-ea"/>
                          <a:cs typeface="+mn-cs"/>
                        </a:rPr>
                        <a:t>3</a:t>
                      </a:r>
                      <a:r>
                        <a:rPr lang="zh-CN" altLang="en-US" sz="1400" b="0" i="0" u="none" strike="noStrike" kern="1200" dirty="0" smtClean="0">
                          <a:solidFill>
                            <a:schemeClr val="tx1"/>
                          </a:solidFill>
                          <a:latin typeface="+mn-ea"/>
                          <a:ea typeface="+mn-ea"/>
                          <a:cs typeface="+mn-cs"/>
                        </a:rPr>
                        <a:t>、创建</a:t>
                      </a:r>
                      <a:r>
                        <a:rPr lang="en-US" altLang="zh-CN" sz="1400" b="0" i="0" u="none" strike="noStrike" kern="1200" dirty="0" smtClean="0">
                          <a:solidFill>
                            <a:schemeClr val="tx1"/>
                          </a:solidFill>
                          <a:latin typeface="+mn-ea"/>
                          <a:ea typeface="+mn-ea"/>
                          <a:cs typeface="+mn-cs"/>
                        </a:rPr>
                        <a:t>Index</a:t>
                      </a:r>
                      <a:endParaRPr lang="zh-CN" altLang="en-US" sz="1400" b="0" i="0" u="none" strike="noStrike" kern="1200" dirty="0">
                        <a:solidFill>
                          <a:schemeClr val="tx1"/>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en-US" sz="1400" b="0" i="0" u="none" strike="noStrike" kern="1200" dirty="0">
                          <a:solidFill>
                            <a:schemeClr val="tx1"/>
                          </a:solidFill>
                          <a:latin typeface="+mn-ea"/>
                          <a:ea typeface="+mn-ea"/>
                          <a:cs typeface="+mn-cs"/>
                        </a:rPr>
                        <a:t>4</a:t>
                      </a:r>
                      <a:r>
                        <a:rPr lang="en-US" altLang="en-US" sz="1400" b="0" i="0" u="none" strike="noStrike" kern="1200" dirty="0" smtClean="0">
                          <a:solidFill>
                            <a:schemeClr val="tx1"/>
                          </a:solidFill>
                          <a:latin typeface="+mn-ea"/>
                          <a:ea typeface="+mn-ea"/>
                          <a:cs typeface="+mn-cs"/>
                        </a:rPr>
                        <a:t>、B*Tree</a:t>
                      </a:r>
                      <a:r>
                        <a:rPr lang="zh-CN" altLang="en-US" sz="1400" b="0" i="0" u="none" strike="noStrike" kern="1200" dirty="0">
                          <a:solidFill>
                            <a:schemeClr val="tx1"/>
                          </a:solidFill>
                          <a:latin typeface="+mn-ea"/>
                          <a:ea typeface="+mn-ea"/>
                          <a:cs typeface="+mn-cs"/>
                        </a:rPr>
                        <a:t>索引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en-US" sz="1400" b="0" i="0" u="none" strike="noStrike" kern="1200" dirty="0">
                          <a:solidFill>
                            <a:schemeClr val="tx1"/>
                          </a:solidFill>
                          <a:latin typeface="+mn-ea"/>
                          <a:ea typeface="+mn-ea"/>
                          <a:cs typeface="+mn-cs"/>
                        </a:rPr>
                        <a:t>5</a:t>
                      </a:r>
                      <a:r>
                        <a:rPr lang="en-US" altLang="en-US" sz="1400" b="0" i="0" u="none" strike="noStrike" kern="1200" dirty="0" smtClean="0">
                          <a:solidFill>
                            <a:schemeClr val="tx1"/>
                          </a:solidFill>
                          <a:latin typeface="+mn-ea"/>
                          <a:ea typeface="+mn-ea"/>
                          <a:cs typeface="+mn-cs"/>
                        </a:rPr>
                        <a:t>、Bitmap</a:t>
                      </a:r>
                      <a:r>
                        <a:rPr lang="zh-CN" altLang="en-US" sz="1400" b="0" i="0" u="none" strike="noStrike" kern="1200" dirty="0">
                          <a:solidFill>
                            <a:schemeClr val="tx1"/>
                          </a:solidFill>
                          <a:latin typeface="+mn-ea"/>
                          <a:ea typeface="+mn-ea"/>
                          <a:cs typeface="+mn-cs"/>
                        </a:rPr>
                        <a:t>索引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a:t>
            </a:r>
            <a:r>
              <a:rPr lang="zh-CN" altLang="en-US" dirty="0" smtClean="0"/>
              <a:t>、</a:t>
            </a:r>
            <a:r>
              <a:rPr lang="en-US" altLang="zh-CN" dirty="0" smtClean="0"/>
              <a:t>Index</a:t>
            </a:r>
            <a:r>
              <a:rPr lang="zh-CN" altLang="en-US" dirty="0" smtClean="0"/>
              <a:t>概述</a:t>
            </a:r>
            <a:r>
              <a:rPr lang="en-US" altLang="zh-CN" dirty="0" smtClean="0"/>
              <a:t>-1</a:t>
            </a:r>
            <a:endParaRPr lang="zh-CN" altLang="en-US" dirty="0"/>
          </a:p>
        </p:txBody>
      </p:sp>
      <p:sp>
        <p:nvSpPr>
          <p:cNvPr id="3" name="内容占位符 2"/>
          <p:cNvSpPr>
            <a:spLocks noGrp="1"/>
          </p:cNvSpPr>
          <p:nvPr>
            <p:ph idx="1"/>
          </p:nvPr>
        </p:nvSpPr>
        <p:spPr>
          <a:xfrm>
            <a:off x="476250" y="1214422"/>
            <a:ext cx="8310592" cy="5062557"/>
          </a:xfrm>
        </p:spPr>
        <p:txBody>
          <a:bodyPr>
            <a:noAutofit/>
          </a:bodyPr>
          <a:lstStyle/>
          <a:p>
            <a:r>
              <a:rPr lang="zh-CN" altLang="en-US" sz="2000" dirty="0" smtClean="0"/>
              <a:t>什么是索引？</a:t>
            </a:r>
            <a:endParaRPr lang="en-US" altLang="zh-CN" sz="2000" dirty="0" smtClean="0"/>
          </a:p>
          <a:p>
            <a:pPr lvl="1"/>
            <a:r>
              <a:rPr lang="zh-CN" altLang="en-US" sz="1800" dirty="0" smtClean="0"/>
              <a:t>类似书的目录检索功能，目的是</a:t>
            </a:r>
            <a:r>
              <a:rPr lang="zh-CN" altLang="en-US" sz="1800" dirty="0" smtClean="0">
                <a:solidFill>
                  <a:srgbClr val="FF0000"/>
                </a:solidFill>
              </a:rPr>
              <a:t>快速检索</a:t>
            </a:r>
            <a:endParaRPr lang="en-US" altLang="zh-CN" sz="1800" dirty="0" smtClean="0">
              <a:solidFill>
                <a:srgbClr val="FF0000"/>
              </a:solidFill>
            </a:endParaRPr>
          </a:p>
          <a:p>
            <a:pPr lvl="1"/>
            <a:r>
              <a:rPr lang="zh-CN" altLang="en-US" sz="1800" dirty="0" smtClean="0"/>
              <a:t>索引是</a:t>
            </a:r>
            <a:r>
              <a:rPr lang="en-US" altLang="zh-CN" sz="1800" dirty="0" smtClean="0"/>
              <a:t>Oracle</a:t>
            </a:r>
            <a:r>
              <a:rPr lang="zh-CN" altLang="en-US" sz="1800" dirty="0" smtClean="0"/>
              <a:t>数据库对象，与表关联，可以提高</a:t>
            </a:r>
            <a:r>
              <a:rPr lang="en-US" altLang="zh-CN" sz="1800" dirty="0" smtClean="0"/>
              <a:t>SQL</a:t>
            </a:r>
            <a:r>
              <a:rPr lang="zh-CN" altLang="en-US" sz="1800" dirty="0" smtClean="0"/>
              <a:t>查询的速度</a:t>
            </a:r>
            <a:endParaRPr lang="en-US" altLang="zh-CN" sz="1800" dirty="0" smtClean="0"/>
          </a:p>
          <a:p>
            <a:pPr lvl="1"/>
            <a:r>
              <a:rPr lang="zh-CN" altLang="en-US" sz="1800" dirty="0" smtClean="0"/>
              <a:t>通过使用快速路径访问方法来快速查找数据，从而减少磁盘</a:t>
            </a:r>
            <a:r>
              <a:rPr lang="en-US" altLang="zh-CN" sz="1800" dirty="0" smtClean="0"/>
              <a:t>I/O</a:t>
            </a:r>
            <a:r>
              <a:rPr lang="zh-CN" altLang="en-US" sz="1800" dirty="0" smtClean="0"/>
              <a:t>操作</a:t>
            </a:r>
            <a:endParaRPr lang="en-US" altLang="zh-CN" sz="1800" dirty="0" smtClean="0"/>
          </a:p>
          <a:p>
            <a:pPr lvl="1"/>
            <a:r>
              <a:rPr lang="zh-CN" altLang="en-US" sz="1800" dirty="0" smtClean="0"/>
              <a:t>与它索引的表无关，二者是相互独立的物理结构</a:t>
            </a:r>
            <a:endParaRPr lang="en-US" altLang="zh-CN" sz="1800" dirty="0" smtClean="0"/>
          </a:p>
          <a:p>
            <a:pPr lvl="1"/>
            <a:r>
              <a:rPr lang="zh-CN" altLang="en-US" sz="1800" dirty="0" smtClean="0"/>
              <a:t>索引由</a:t>
            </a:r>
            <a:r>
              <a:rPr lang="en-US" altLang="zh-CN" sz="1800" dirty="0" smtClean="0"/>
              <a:t>Oracle</a:t>
            </a:r>
            <a:r>
              <a:rPr lang="zh-CN" altLang="en-US" sz="1800" dirty="0" smtClean="0"/>
              <a:t>服务器自动使用和维护，插入、删除、更新表后，数据库会自动更新索</a:t>
            </a:r>
            <a:r>
              <a:rPr lang="zh-CN" altLang="en-US" sz="1800" dirty="0" smtClean="0"/>
              <a:t>引</a:t>
            </a:r>
            <a:endParaRPr lang="en-US" altLang="zh-CN" sz="1800" dirty="0" smtClean="0"/>
          </a:p>
          <a:p>
            <a:r>
              <a:rPr lang="zh-CN" altLang="en-US" sz="2000" dirty="0" smtClean="0"/>
              <a:t>如何创建索引</a:t>
            </a:r>
            <a:endParaRPr lang="en-US" altLang="zh-CN" sz="2000" dirty="0" smtClean="0"/>
          </a:p>
          <a:p>
            <a:pPr lvl="1"/>
            <a:r>
              <a:rPr lang="zh-CN" altLang="en-US" sz="1800" dirty="0" smtClean="0"/>
              <a:t>自动创建：如果在表定义中定义了</a:t>
            </a:r>
            <a:r>
              <a:rPr lang="en-US" altLang="zh-CN" sz="1800" dirty="0" smtClean="0"/>
              <a:t>PRIMARY KEY</a:t>
            </a:r>
            <a:r>
              <a:rPr lang="zh-CN" altLang="en-US" sz="1800" dirty="0" smtClean="0"/>
              <a:t>或</a:t>
            </a:r>
            <a:r>
              <a:rPr lang="en-US" altLang="zh-CN" sz="1800" dirty="0" smtClean="0"/>
              <a:t>UNIQUE</a:t>
            </a:r>
            <a:r>
              <a:rPr lang="zh-CN" altLang="en-US" sz="1800" dirty="0" smtClean="0"/>
              <a:t>约束，则系统会自动创建一个唯一索引</a:t>
            </a:r>
            <a:endParaRPr lang="en-US" altLang="zh-CN" sz="1800" dirty="0" smtClean="0"/>
          </a:p>
          <a:p>
            <a:pPr lvl="1"/>
            <a:r>
              <a:rPr lang="zh-CN" altLang="en-US" sz="1800" dirty="0" smtClean="0"/>
              <a:t>手动创建：用户可以在列上创建非唯一的索引，以加速对行的访问</a:t>
            </a:r>
            <a:endParaRPr lang="en-US" altLang="zh-CN" sz="1800" dirty="0" smtClean="0"/>
          </a:p>
          <a:p>
            <a:pPr lvl="1">
              <a:buNone/>
            </a:pP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a:buNone/>
            </a:pPr>
            <a:endParaRPr lang="en-US" altLang="zh-CN" sz="2000" dirty="0" smtClean="0"/>
          </a:p>
          <a:p>
            <a:pPr>
              <a:buNone/>
            </a:pPr>
            <a:endParaRPr lang="en-US" altLang="zh-CN" sz="2000" dirty="0" smtClean="0"/>
          </a:p>
          <a:p>
            <a:pPr>
              <a:buNone/>
            </a:pPr>
            <a:r>
              <a:rPr lang="en-US" altLang="zh-CN" sz="1600" dirty="0" smtClean="0"/>
              <a:t>	</a:t>
            </a:r>
          </a:p>
          <a:p>
            <a:pPr lvl="1">
              <a:buNone/>
            </a:pPr>
            <a:endParaRPr lang="zh-CN" altLang="en-US" sz="1800" dirty="0"/>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a:t>
            </a:r>
            <a:r>
              <a:rPr lang="zh-CN" altLang="en-US" dirty="0" smtClean="0"/>
              <a:t>、</a:t>
            </a:r>
            <a:r>
              <a:rPr lang="en-US" altLang="zh-CN" dirty="0" smtClean="0"/>
              <a:t>Index</a:t>
            </a:r>
            <a:r>
              <a:rPr lang="zh-CN" altLang="en-US" dirty="0" smtClean="0"/>
              <a:t>概述</a:t>
            </a:r>
            <a:r>
              <a:rPr lang="en-US" altLang="zh-CN" dirty="0" smtClean="0"/>
              <a:t>-2</a:t>
            </a:r>
            <a:endParaRPr lang="zh-CN" altLang="en-US" dirty="0"/>
          </a:p>
        </p:txBody>
      </p:sp>
      <p:sp>
        <p:nvSpPr>
          <p:cNvPr id="3" name="内容占位符 2"/>
          <p:cNvSpPr>
            <a:spLocks noGrp="1"/>
          </p:cNvSpPr>
          <p:nvPr>
            <p:ph idx="1"/>
          </p:nvPr>
        </p:nvSpPr>
        <p:spPr>
          <a:xfrm>
            <a:off x="476250" y="764704"/>
            <a:ext cx="8310592" cy="5512275"/>
          </a:xfrm>
        </p:spPr>
        <p:txBody>
          <a:bodyPr>
            <a:noAutofit/>
          </a:bodyPr>
          <a:lstStyle/>
          <a:p>
            <a:r>
              <a:rPr lang="zh-CN" altLang="en-US" sz="2000" dirty="0" smtClean="0"/>
              <a:t>应该创建索引的情况</a:t>
            </a:r>
            <a:endParaRPr lang="en-US" altLang="zh-CN" sz="2000" dirty="0" smtClean="0"/>
          </a:p>
          <a:p>
            <a:pPr lvl="1"/>
            <a:r>
              <a:rPr lang="zh-CN" altLang="en-US" sz="1800" dirty="0" smtClean="0"/>
              <a:t>对于经常被检索的列，使用索引可以提高查询的速度</a:t>
            </a:r>
            <a:endParaRPr lang="en-US" altLang="zh-CN" sz="1800" dirty="0" smtClean="0"/>
          </a:p>
          <a:p>
            <a:pPr lvl="1"/>
            <a:r>
              <a:rPr lang="zh-CN" altLang="en-US" sz="1800" dirty="0" smtClean="0"/>
              <a:t>经常需要排序的列，因为索引已经排序，可以利用索引的排序加快检索</a:t>
            </a:r>
            <a:endParaRPr lang="en-US" altLang="zh-CN" sz="1800" dirty="0" smtClean="0"/>
          </a:p>
          <a:p>
            <a:pPr lvl="1"/>
            <a:r>
              <a:rPr lang="zh-CN" altLang="en-US" sz="1800" dirty="0" smtClean="0"/>
              <a:t>列包含较大范围的值</a:t>
            </a:r>
            <a:endParaRPr lang="en-US" altLang="zh-CN" sz="1800" dirty="0" smtClean="0"/>
          </a:p>
          <a:p>
            <a:pPr lvl="1"/>
            <a:r>
              <a:rPr lang="zh-CN" altLang="en-US" sz="1800" dirty="0" smtClean="0"/>
              <a:t>列包含大量空值</a:t>
            </a:r>
            <a:endParaRPr lang="en-US" altLang="zh-CN" sz="1800" dirty="0" smtClean="0"/>
          </a:p>
          <a:p>
            <a:pPr lvl="1"/>
            <a:r>
              <a:rPr lang="zh-CN" altLang="en-US" sz="1800" dirty="0" smtClean="0"/>
              <a:t>表相当大，但是要查询检索的行不到总行数的百分之二至百分之四</a:t>
            </a:r>
            <a:endParaRPr lang="en-US" altLang="zh-CN" sz="1800" dirty="0" smtClean="0"/>
          </a:p>
          <a:p>
            <a:r>
              <a:rPr lang="zh-CN" altLang="en-US" sz="2000" dirty="0" smtClean="0"/>
              <a:t>无</a:t>
            </a:r>
            <a:r>
              <a:rPr lang="zh-CN" altLang="en-US" sz="2000" dirty="0" smtClean="0"/>
              <a:t>须创建索引的情况</a:t>
            </a:r>
            <a:endParaRPr lang="en-US" altLang="zh-CN" sz="2000" dirty="0" smtClean="0"/>
          </a:p>
          <a:p>
            <a:pPr lvl="1"/>
            <a:r>
              <a:rPr lang="zh-CN" altLang="en-US" sz="1800" dirty="0" smtClean="0"/>
              <a:t>表的数据量比较小</a:t>
            </a:r>
            <a:endParaRPr lang="en-US" altLang="zh-CN" sz="1800" dirty="0" smtClean="0"/>
          </a:p>
          <a:p>
            <a:pPr lvl="1"/>
            <a:r>
              <a:rPr lang="zh-CN" altLang="en-US" sz="1800" dirty="0" smtClean="0"/>
              <a:t>在查询中不经常使用的列</a:t>
            </a:r>
            <a:endParaRPr lang="en-US" altLang="zh-CN" sz="1800" dirty="0" smtClean="0"/>
          </a:p>
          <a:p>
            <a:pPr lvl="1"/>
            <a:r>
              <a:rPr lang="zh-CN" altLang="en-US" sz="1800" dirty="0" smtClean="0"/>
              <a:t>预计多数查询检索的行要超过表中总行数的百分之二或四</a:t>
            </a:r>
            <a:endParaRPr lang="en-US" altLang="zh-CN" sz="1800" dirty="0" smtClean="0"/>
          </a:p>
          <a:p>
            <a:pPr lvl="1"/>
            <a:r>
              <a:rPr lang="zh-CN" altLang="en-US" sz="1800" dirty="0" smtClean="0"/>
              <a:t>表更新比较频繁时，索引需要同步更新，影响效率</a:t>
            </a:r>
            <a:endParaRPr lang="en-US" altLang="zh-CN" sz="1800" dirty="0" smtClean="0"/>
          </a:p>
          <a:p>
            <a:pPr lvl="1"/>
            <a:r>
              <a:rPr lang="zh-CN" altLang="en-US" sz="1800" dirty="0" smtClean="0"/>
              <a:t>被索引的列将作为表达式的一部分进行引用</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a:buNone/>
            </a:pPr>
            <a:endParaRPr lang="en-US" altLang="zh-CN" sz="2000" dirty="0" smtClean="0"/>
          </a:p>
          <a:p>
            <a:pPr>
              <a:buNone/>
            </a:pPr>
            <a:endParaRPr lang="en-US" altLang="zh-CN" sz="2000" dirty="0" smtClean="0"/>
          </a:p>
          <a:p>
            <a:pPr>
              <a:buNone/>
            </a:pPr>
            <a:r>
              <a:rPr lang="en-US" altLang="zh-CN" sz="1600" dirty="0" smtClean="0"/>
              <a:t>	</a:t>
            </a:r>
          </a:p>
          <a:p>
            <a:pPr lvl="1">
              <a:buNone/>
            </a:pPr>
            <a:endParaRPr lang="zh-CN" altLang="en-US" sz="1800" dirty="0"/>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a:t>
            </a:r>
            <a:r>
              <a:rPr lang="zh-CN" altLang="en-US" dirty="0" smtClean="0"/>
              <a:t>、</a:t>
            </a:r>
            <a:r>
              <a:rPr lang="en-US" altLang="zh-CN" dirty="0" smtClean="0"/>
              <a:t>Index</a:t>
            </a:r>
            <a:r>
              <a:rPr lang="zh-CN" altLang="en-US" dirty="0" smtClean="0"/>
              <a:t>概述</a:t>
            </a:r>
            <a:r>
              <a:rPr lang="en-US" altLang="zh-CN" dirty="0" smtClean="0"/>
              <a:t>-3</a:t>
            </a:r>
            <a:endParaRPr lang="zh-CN" altLang="en-US" dirty="0"/>
          </a:p>
        </p:txBody>
      </p:sp>
      <p:sp>
        <p:nvSpPr>
          <p:cNvPr id="3" name="内容占位符 2"/>
          <p:cNvSpPr>
            <a:spLocks noGrp="1"/>
          </p:cNvSpPr>
          <p:nvPr>
            <p:ph idx="1"/>
          </p:nvPr>
        </p:nvSpPr>
        <p:spPr>
          <a:xfrm>
            <a:off x="476250" y="1214422"/>
            <a:ext cx="8310592" cy="5062557"/>
          </a:xfrm>
        </p:spPr>
        <p:txBody>
          <a:bodyPr>
            <a:noAutofit/>
          </a:bodyPr>
          <a:lstStyle/>
          <a:p>
            <a:r>
              <a:rPr lang="zh-CN" altLang="en-US" sz="2000" dirty="0" smtClean="0"/>
              <a:t>索引的优点</a:t>
            </a:r>
            <a:endParaRPr lang="en-US" altLang="zh-CN" sz="2000" dirty="0" smtClean="0"/>
          </a:p>
          <a:p>
            <a:pPr lvl="1"/>
            <a:r>
              <a:rPr lang="zh-CN" altLang="en-US" sz="1800" dirty="0" smtClean="0"/>
              <a:t>索引可以大大加快数据的检索速度</a:t>
            </a:r>
          </a:p>
          <a:p>
            <a:pPr lvl="1"/>
            <a:r>
              <a:rPr lang="zh-CN" altLang="en-US" sz="1800" dirty="0" smtClean="0"/>
              <a:t>可以加速表和表之间的连接</a:t>
            </a:r>
          </a:p>
          <a:p>
            <a:pPr lvl="1"/>
            <a:r>
              <a:rPr lang="zh-CN" altLang="en-US" sz="1800" dirty="0" smtClean="0"/>
              <a:t>使用分组和排序子句进行检索时，索引可以显著地减少查询中分组和排序的时间</a:t>
            </a:r>
            <a:endParaRPr lang="en-US" altLang="zh-CN" sz="1800" dirty="0" smtClean="0"/>
          </a:p>
          <a:p>
            <a:pPr lvl="1"/>
            <a:r>
              <a:rPr lang="zh-CN" altLang="en-US" sz="1800" dirty="0" smtClean="0"/>
              <a:t>使用唯一性索引可以保证数据库表中每一行数据的唯一</a:t>
            </a:r>
            <a:r>
              <a:rPr lang="zh-CN" altLang="en-US" sz="1800" dirty="0" smtClean="0"/>
              <a:t>性</a:t>
            </a:r>
            <a:endParaRPr lang="en-US" altLang="zh-CN" sz="1800" dirty="0" smtClean="0"/>
          </a:p>
          <a:p>
            <a:r>
              <a:rPr lang="zh-CN" altLang="en-US" sz="2000" dirty="0" smtClean="0"/>
              <a:t>索引的缺点</a:t>
            </a:r>
            <a:endParaRPr lang="en-US" altLang="zh-CN" sz="2000" dirty="0" smtClean="0"/>
          </a:p>
          <a:p>
            <a:pPr lvl="1"/>
            <a:r>
              <a:rPr lang="zh-CN" altLang="en-US" sz="1800" dirty="0" smtClean="0"/>
              <a:t>创建索引和维护索引要耗费时间，这种时间随着数据量的增加而增加</a:t>
            </a:r>
          </a:p>
          <a:p>
            <a:pPr lvl="1"/>
            <a:r>
              <a:rPr lang="zh-CN" altLang="en-US" sz="1800" dirty="0" smtClean="0"/>
              <a:t>索引需要占物理空间，除了数据表占数据空间之外，每一个索引还要占一定的物理空间</a:t>
            </a:r>
          </a:p>
          <a:p>
            <a:pPr lvl="1"/>
            <a:r>
              <a:rPr lang="zh-CN" altLang="en-US" sz="1800" dirty="0" smtClean="0"/>
              <a:t>当表中的数据进行增删改操作时，索引也要动态地维护，这就降低了数据的维护速度</a:t>
            </a:r>
            <a:endParaRPr lang="en-US" altLang="zh-CN" sz="2000" dirty="0" smtClean="0"/>
          </a:p>
          <a:p>
            <a:pPr lvl="1">
              <a:buNone/>
            </a:pP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a:buNone/>
            </a:pPr>
            <a:endParaRPr lang="en-US" altLang="zh-CN" sz="2000" dirty="0" smtClean="0"/>
          </a:p>
          <a:p>
            <a:pPr>
              <a:buNone/>
            </a:pPr>
            <a:endParaRPr lang="en-US" altLang="zh-CN" sz="2000" dirty="0" smtClean="0"/>
          </a:p>
          <a:p>
            <a:pPr>
              <a:buNone/>
            </a:pPr>
            <a:r>
              <a:rPr lang="en-US" altLang="zh-CN" sz="1600" dirty="0" smtClean="0"/>
              <a:t>	</a:t>
            </a:r>
          </a:p>
          <a:p>
            <a:pPr lvl="1">
              <a:buNone/>
            </a:pPr>
            <a:endParaRPr lang="zh-CN" altLang="en-US" sz="1800" dirty="0"/>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a:t>
            </a:r>
            <a:r>
              <a:rPr lang="zh-CN" altLang="en-US" dirty="0" smtClean="0"/>
              <a:t>、</a:t>
            </a:r>
            <a:r>
              <a:rPr lang="en-US" altLang="zh-CN" dirty="0" smtClean="0"/>
              <a:t>Index</a:t>
            </a:r>
            <a:r>
              <a:rPr lang="zh-CN" altLang="en-US" dirty="0" smtClean="0"/>
              <a:t>的原理</a:t>
            </a:r>
            <a:r>
              <a:rPr lang="en-US" altLang="zh-CN" dirty="0" smtClean="0"/>
              <a:t>-1</a:t>
            </a:r>
            <a:endParaRPr lang="zh-CN" altLang="en-US" dirty="0"/>
          </a:p>
        </p:txBody>
      </p:sp>
      <p:sp>
        <p:nvSpPr>
          <p:cNvPr id="3" name="内容占位符 2"/>
          <p:cNvSpPr>
            <a:spLocks noGrp="1"/>
          </p:cNvSpPr>
          <p:nvPr>
            <p:ph idx="1"/>
          </p:nvPr>
        </p:nvSpPr>
        <p:spPr>
          <a:xfrm>
            <a:off x="476250" y="1214422"/>
            <a:ext cx="8310592" cy="5062557"/>
          </a:xfrm>
        </p:spPr>
        <p:txBody>
          <a:bodyPr>
            <a:noAutofit/>
          </a:bodyPr>
          <a:lstStyle/>
          <a:p>
            <a:r>
              <a:rPr lang="en-US" altLang="zh-CN" sz="2000" dirty="0" smtClean="0"/>
              <a:t>ROWID</a:t>
            </a:r>
            <a:r>
              <a:rPr lang="zh-CN" altLang="en-US" sz="2000" dirty="0" smtClean="0"/>
              <a:t>伪列</a:t>
            </a:r>
            <a:endParaRPr lang="en-US" altLang="zh-CN" sz="2000" dirty="0" smtClean="0"/>
          </a:p>
          <a:p>
            <a:pPr lvl="1"/>
            <a:r>
              <a:rPr lang="zh-CN" altLang="en-US" sz="1800" dirty="0" smtClean="0"/>
              <a:t>在</a:t>
            </a:r>
            <a:r>
              <a:rPr lang="en-US" altLang="zh-CN" sz="1800" dirty="0" smtClean="0"/>
              <a:t>Oracle</a:t>
            </a:r>
            <a:r>
              <a:rPr lang="zh-CN" altLang="en-US" sz="1800" dirty="0" smtClean="0"/>
              <a:t>数据库中的每一张数据表都有一个</a:t>
            </a:r>
            <a:r>
              <a:rPr lang="en-US" altLang="zh-CN" sz="1800" dirty="0" smtClean="0"/>
              <a:t>ROWID</a:t>
            </a:r>
            <a:r>
              <a:rPr lang="zh-CN" altLang="en-US" sz="1800" dirty="0" smtClean="0"/>
              <a:t>列，称为</a:t>
            </a:r>
            <a:r>
              <a:rPr lang="zh-CN" altLang="en-US" sz="1800" dirty="0" smtClean="0">
                <a:solidFill>
                  <a:srgbClr val="FF0000"/>
                </a:solidFill>
              </a:rPr>
              <a:t>伪列</a:t>
            </a:r>
            <a:r>
              <a:rPr lang="zh-CN" altLang="en-US" sz="1800" dirty="0" smtClean="0"/>
              <a:t>，它是用于唯一标识表中的每条记录所在的物理位置的</a:t>
            </a:r>
            <a:r>
              <a:rPr lang="en-US" altLang="zh-CN" sz="1800" dirty="0" smtClean="0"/>
              <a:t>ID</a:t>
            </a:r>
            <a:r>
              <a:rPr lang="zh-CN" altLang="en-US" sz="1800" dirty="0" smtClean="0"/>
              <a:t>号</a:t>
            </a:r>
            <a:endParaRPr lang="en-US" altLang="zh-CN" sz="1800" dirty="0" smtClean="0"/>
          </a:p>
          <a:p>
            <a:pPr lvl="1"/>
            <a:r>
              <a:rPr lang="zh-CN" altLang="en-US" sz="1800" dirty="0" smtClean="0"/>
              <a:t>每一行记录对应的</a:t>
            </a:r>
            <a:r>
              <a:rPr lang="en-US" altLang="zh-CN" sz="1800" dirty="0" smtClean="0"/>
              <a:t>ROWID</a:t>
            </a:r>
            <a:r>
              <a:rPr lang="zh-CN" altLang="en-US" sz="1800" dirty="0" smtClean="0"/>
              <a:t>值是固定且唯一的</a:t>
            </a:r>
            <a:endParaRPr lang="en-US" altLang="zh-CN" sz="1800" dirty="0" smtClean="0"/>
          </a:p>
          <a:p>
            <a:pPr lvl="1"/>
            <a:r>
              <a:rPr lang="en-US" altLang="zh-CN" sz="1800" dirty="0" smtClean="0"/>
              <a:t>ROWID</a:t>
            </a:r>
            <a:r>
              <a:rPr lang="zh-CN" altLang="en-US" sz="1800" dirty="0" smtClean="0"/>
              <a:t>值在数据存入数据库时就确定了，不会在对数据库表操作的过程中发生改变，只有在数据表发生移动或表空间变化等操作产生的物理位置变化时，</a:t>
            </a:r>
            <a:r>
              <a:rPr lang="en-US" altLang="zh-CN" sz="1800" dirty="0" smtClean="0"/>
              <a:t>ROWID</a:t>
            </a:r>
            <a:r>
              <a:rPr lang="zh-CN" altLang="en-US" sz="1800" dirty="0" smtClean="0"/>
              <a:t>值才会发生改变</a:t>
            </a:r>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buNone/>
            </a:pP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a:buNone/>
            </a:pPr>
            <a:endParaRPr lang="en-US" altLang="zh-CN" sz="2000" dirty="0" smtClean="0"/>
          </a:p>
          <a:p>
            <a:pPr>
              <a:buNone/>
            </a:pPr>
            <a:endParaRPr lang="en-US" altLang="zh-CN" sz="2000" dirty="0" smtClean="0"/>
          </a:p>
          <a:p>
            <a:pPr>
              <a:buNone/>
            </a:pPr>
            <a:r>
              <a:rPr lang="en-US" altLang="zh-CN" sz="1600" dirty="0" smtClean="0"/>
              <a:t>	</a:t>
            </a:r>
          </a:p>
          <a:p>
            <a:pPr lvl="1">
              <a:buNone/>
            </a:pPr>
            <a:endParaRPr lang="zh-CN" altLang="en-US" sz="1800" dirty="0"/>
          </a:p>
        </p:txBody>
      </p:sp>
      <p:sp>
        <p:nvSpPr>
          <p:cNvPr id="4" name="Rectangle 3"/>
          <p:cNvSpPr txBox="1">
            <a:spLocks noChangeArrowheads="1"/>
          </p:cNvSpPr>
          <p:nvPr/>
        </p:nvSpPr>
        <p:spPr bwMode="auto">
          <a:xfrm>
            <a:off x="969909" y="4077072"/>
            <a:ext cx="7848872" cy="187220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gn="just" defTabSz="912813">
              <a:defRPr/>
            </a:pPr>
            <a:r>
              <a:rPr lang="en-US" altLang="zh-CN" sz="1600" b="1" dirty="0" smtClean="0">
                <a:latin typeface="Arial" pitchFamily="34" charset="0"/>
                <a:cs typeface="Arial" pitchFamily="34" charset="0"/>
              </a:rPr>
              <a:t>SELECT </a:t>
            </a:r>
            <a:r>
              <a:rPr lang="en-US" altLang="zh-CN" sz="1600" b="1" dirty="0" smtClean="0">
                <a:solidFill>
                  <a:srgbClr val="FF0000"/>
                </a:solidFill>
                <a:latin typeface="Arial" pitchFamily="34" charset="0"/>
                <a:cs typeface="Arial" pitchFamily="34" charset="0"/>
              </a:rPr>
              <a:t>ROWID</a:t>
            </a:r>
            <a:r>
              <a:rPr lang="en-US" altLang="zh-CN" sz="1600" b="1" dirty="0" smtClean="0">
                <a:latin typeface="Arial" pitchFamily="34" charset="0"/>
                <a:cs typeface="Arial" pitchFamily="34" charset="0"/>
              </a:rPr>
              <a:t>, id, name from </a:t>
            </a:r>
            <a:r>
              <a:rPr lang="en-US" altLang="zh-CN" sz="1600" b="1" dirty="0" err="1" smtClean="0">
                <a:latin typeface="Arial" pitchFamily="34" charset="0"/>
                <a:cs typeface="Arial" pitchFamily="34" charset="0"/>
              </a:rPr>
              <a:t>s_customer</a:t>
            </a:r>
            <a:r>
              <a:rPr lang="en-US" altLang="zh-CN" sz="1600" b="1" dirty="0" smtClean="0">
                <a:latin typeface="Arial" pitchFamily="34" charset="0"/>
                <a:cs typeface="Arial" pitchFamily="34" charset="0"/>
              </a:rPr>
              <a:t>;</a:t>
            </a:r>
          </a:p>
          <a:p>
            <a:pPr algn="just" defTabSz="912813">
              <a:defRPr/>
            </a:pPr>
            <a:endParaRPr lang="en-US" altLang="zh-CN" sz="1600" b="1" dirty="0" smtClean="0">
              <a:latin typeface="Arial" pitchFamily="34" charset="0"/>
              <a:ea typeface="SimSun" pitchFamily="2" charset="-122"/>
              <a:cs typeface="Arial" pitchFamily="34" charset="0"/>
            </a:endParaRPr>
          </a:p>
          <a:p>
            <a:pPr algn="just" defTabSz="912813">
              <a:defRPr/>
            </a:pPr>
            <a:r>
              <a:rPr lang="en-US" altLang="zh-CN" sz="1600" b="1" dirty="0" smtClean="0">
                <a:solidFill>
                  <a:srgbClr val="FF0000"/>
                </a:solidFill>
                <a:latin typeface="Arial" pitchFamily="34" charset="0"/>
                <a:ea typeface="SimSun" pitchFamily="2" charset="-122"/>
                <a:cs typeface="Arial" pitchFamily="34" charset="0"/>
              </a:rPr>
              <a:t>ROWID</a:t>
            </a:r>
            <a:r>
              <a:rPr lang="en-US" altLang="zh-CN" sz="1600" b="1" dirty="0" smtClean="0">
                <a:latin typeface="Arial" pitchFamily="34" charset="0"/>
                <a:ea typeface="SimSun" pitchFamily="2" charset="-122"/>
                <a:cs typeface="Arial" pitchFamily="34" charset="0"/>
              </a:rPr>
              <a:t>                                    ID            NAME</a:t>
            </a:r>
          </a:p>
          <a:p>
            <a:pPr algn="just" defTabSz="912813">
              <a:defRPr/>
            </a:pPr>
            <a:r>
              <a:rPr lang="en-US" altLang="zh-CN" sz="1600" b="1" dirty="0" smtClean="0">
                <a:latin typeface="Arial" pitchFamily="34" charset="0"/>
                <a:ea typeface="SimSun" pitchFamily="2" charset="-122"/>
                <a:cs typeface="Arial" pitchFamily="34" charset="0"/>
              </a:rPr>
              <a:t>-----------------------------------------------------------------------</a:t>
            </a:r>
          </a:p>
          <a:p>
            <a:pPr algn="just" defTabSz="912813">
              <a:defRPr/>
            </a:pPr>
            <a:r>
              <a:rPr lang="en-US" altLang="zh-CN" sz="1600" b="1" dirty="0" smtClean="0">
                <a:solidFill>
                  <a:srgbClr val="FF0000"/>
                </a:solidFill>
                <a:latin typeface="Arial" pitchFamily="34" charset="0"/>
                <a:ea typeface="SimSun" pitchFamily="2" charset="-122"/>
                <a:cs typeface="Arial" pitchFamily="34" charset="0"/>
              </a:rPr>
              <a:t>AAADVQAABAAAI16AAA</a:t>
            </a:r>
            <a:r>
              <a:rPr lang="en-US" altLang="zh-CN" sz="1600" b="1" dirty="0" smtClean="0">
                <a:latin typeface="Arial" pitchFamily="34" charset="0"/>
                <a:ea typeface="SimSun" pitchFamily="2" charset="-122"/>
                <a:cs typeface="Arial" pitchFamily="34" charset="0"/>
              </a:rPr>
              <a:t>	201	</a:t>
            </a:r>
            <a:r>
              <a:rPr lang="en-US" altLang="zh-CN" sz="1600" b="1" dirty="0" err="1" smtClean="0">
                <a:latin typeface="Arial" pitchFamily="34" charset="0"/>
                <a:ea typeface="SimSun" pitchFamily="2" charset="-122"/>
                <a:cs typeface="Arial" pitchFamily="34" charset="0"/>
              </a:rPr>
              <a:t>Unisports</a:t>
            </a:r>
            <a:endParaRPr lang="en-US" altLang="zh-CN" sz="1600" b="1" dirty="0" smtClean="0">
              <a:latin typeface="Arial" pitchFamily="34" charset="0"/>
              <a:ea typeface="SimSun" pitchFamily="2" charset="-122"/>
              <a:cs typeface="Arial" pitchFamily="34" charset="0"/>
            </a:endParaRPr>
          </a:p>
          <a:p>
            <a:pPr algn="just" defTabSz="912813">
              <a:defRPr/>
            </a:pPr>
            <a:r>
              <a:rPr lang="en-US" altLang="zh-CN" sz="1600" b="1" dirty="0" smtClean="0">
                <a:solidFill>
                  <a:srgbClr val="FF0000"/>
                </a:solidFill>
                <a:latin typeface="Arial" pitchFamily="34" charset="0"/>
                <a:ea typeface="SimSun" pitchFamily="2" charset="-122"/>
                <a:cs typeface="Arial" pitchFamily="34" charset="0"/>
              </a:rPr>
              <a:t>AAADVQAABAAAI16AAB</a:t>
            </a:r>
            <a:r>
              <a:rPr lang="en-US" altLang="zh-CN" sz="1600" b="1" dirty="0" smtClean="0">
                <a:latin typeface="Arial" pitchFamily="34" charset="0"/>
                <a:ea typeface="SimSun" pitchFamily="2" charset="-122"/>
                <a:cs typeface="Arial" pitchFamily="34" charset="0"/>
              </a:rPr>
              <a:t>	202	OJ </a:t>
            </a:r>
            <a:r>
              <a:rPr lang="en-US" altLang="zh-CN" sz="1600" b="1" dirty="0" err="1" smtClean="0">
                <a:latin typeface="Arial" pitchFamily="34" charset="0"/>
                <a:ea typeface="SimSun" pitchFamily="2" charset="-122"/>
                <a:cs typeface="Arial" pitchFamily="34" charset="0"/>
              </a:rPr>
              <a:t>Atheletics</a:t>
            </a:r>
            <a:endParaRPr lang="en-US" altLang="zh-CN" sz="1600" b="1" dirty="0" smtClean="0">
              <a:latin typeface="Arial" pitchFamily="34" charset="0"/>
              <a:ea typeface="SimSun" pitchFamily="2" charset="-122"/>
              <a:cs typeface="Arial" pitchFamily="34" charset="0"/>
            </a:endParaRPr>
          </a:p>
          <a:p>
            <a:pPr algn="just" defTabSz="912813">
              <a:defRPr/>
            </a:pPr>
            <a:r>
              <a:rPr lang="en-US" altLang="zh-CN" sz="1600" b="1" dirty="0" smtClean="0">
                <a:solidFill>
                  <a:srgbClr val="FF0000"/>
                </a:solidFill>
                <a:latin typeface="Arial" pitchFamily="34" charset="0"/>
                <a:ea typeface="SimSun" pitchFamily="2" charset="-122"/>
                <a:cs typeface="Arial" pitchFamily="34" charset="0"/>
              </a:rPr>
              <a:t>AAADVQAABAAAI16AAC</a:t>
            </a:r>
            <a:r>
              <a:rPr lang="en-US" altLang="zh-CN" sz="1600" b="1" dirty="0" smtClean="0">
                <a:latin typeface="Arial" pitchFamily="34" charset="0"/>
                <a:ea typeface="SimSun" pitchFamily="2" charset="-122"/>
                <a:cs typeface="Arial" pitchFamily="34" charset="0"/>
              </a:rPr>
              <a:t>	203	Delhi Sports </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、表空间与数据文件</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539552" y="1124744"/>
            <a:ext cx="8280920" cy="5416262"/>
          </a:xfrm>
          <a:prstGeom prst="rect">
            <a:avLst/>
          </a:prstGeom>
          <a:noFill/>
          <a:ln w="9525">
            <a:noFill/>
            <a:miter lim="800000"/>
            <a:headEnd/>
            <a:tailEnd/>
          </a:ln>
        </p:spPr>
      </p:pic>
    </p:spTree>
    <p:custDataLst>
      <p:tags r:id="rId1"/>
    </p:custDataLst>
  </p:cSld>
  <p:clrMapOvr>
    <a:masterClrMapping/>
  </p:clrMapOvr>
  <p:transition>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Index</a:t>
            </a:r>
            <a:r>
              <a:rPr lang="zh-CN" altLang="en-US" dirty="0" smtClean="0"/>
              <a:t>的原理</a:t>
            </a:r>
            <a:r>
              <a:rPr lang="en-US" altLang="zh-CN" dirty="0" smtClean="0"/>
              <a:t>-2</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smtClean="0"/>
              <a:t>索引的原理</a:t>
            </a:r>
            <a:endParaRPr lang="en-US" altLang="zh-CN" sz="2000" dirty="0" smtClean="0"/>
          </a:p>
          <a:p>
            <a:pPr lvl="1"/>
            <a:r>
              <a:rPr lang="zh-CN" altLang="en-US" sz="1800" dirty="0" smtClean="0"/>
              <a:t>当为数据表中的某一列创建一个索引时，</a:t>
            </a:r>
            <a:r>
              <a:rPr lang="en-US" altLang="zh-CN" sz="1800" dirty="0" smtClean="0"/>
              <a:t>Oracle</a:t>
            </a:r>
            <a:r>
              <a:rPr lang="zh-CN" altLang="en-US" sz="1800" dirty="0" smtClean="0"/>
              <a:t>会对该表进行一次全表扫描，获取每条记录的</a:t>
            </a:r>
            <a:r>
              <a:rPr lang="en-US" altLang="zh-CN" sz="1800" dirty="0" smtClean="0"/>
              <a:t>ROWID</a:t>
            </a:r>
            <a:r>
              <a:rPr lang="zh-CN" altLang="en-US" sz="1800" dirty="0" smtClean="0"/>
              <a:t>值以及该字段上的值，并对字段值进行升序排列。同时将</a:t>
            </a:r>
            <a:r>
              <a:rPr lang="en-US" altLang="zh-CN" sz="1800" dirty="0" smtClean="0"/>
              <a:t>ROWID</a:t>
            </a:r>
            <a:r>
              <a:rPr lang="zh-CN" altLang="en-US" sz="1800" dirty="0" smtClean="0"/>
              <a:t>值连同排序后的字段值组合在一起存储到索引段中，其格式为</a:t>
            </a:r>
            <a:r>
              <a:rPr lang="zh-CN" altLang="en-US" sz="1800" b="1" dirty="0" smtClean="0">
                <a:solidFill>
                  <a:srgbClr val="FF0000"/>
                </a:solidFill>
                <a:sym typeface="Wingdings" pitchFamily="2" charset="2"/>
              </a:rPr>
              <a:t>（索引列值，</a:t>
            </a:r>
            <a:r>
              <a:rPr lang="en-US" altLang="zh-CN" sz="1800" b="1" dirty="0" smtClean="0">
                <a:solidFill>
                  <a:srgbClr val="FF0000"/>
                </a:solidFill>
                <a:sym typeface="Wingdings" pitchFamily="2" charset="2"/>
              </a:rPr>
              <a:t>ROWID</a:t>
            </a:r>
            <a:r>
              <a:rPr lang="zh-CN" altLang="en-US" sz="1800" b="1" dirty="0" smtClean="0">
                <a:solidFill>
                  <a:srgbClr val="FF0000"/>
                </a:solidFill>
                <a:sym typeface="Wingdings" pitchFamily="2" charset="2"/>
              </a:rPr>
              <a:t>）</a:t>
            </a:r>
            <a:r>
              <a:rPr lang="zh-CN" altLang="en-US" sz="1800" dirty="0" smtClean="0">
                <a:sym typeface="Wingdings" pitchFamily="2" charset="2"/>
              </a:rPr>
              <a:t>，这种组合称为</a:t>
            </a:r>
            <a:r>
              <a:rPr lang="zh-CN" altLang="en-US" sz="1800" b="1" dirty="0" smtClean="0">
                <a:solidFill>
                  <a:srgbClr val="FF0000"/>
                </a:solidFill>
                <a:sym typeface="Wingdings" pitchFamily="2" charset="2"/>
              </a:rPr>
              <a:t>索引条目</a:t>
            </a:r>
            <a:endParaRPr lang="en-US" altLang="zh-CN" sz="1800" b="1" dirty="0" smtClean="0">
              <a:solidFill>
                <a:srgbClr val="FF0000"/>
              </a:solidFill>
              <a:sym typeface="Wingdings" pitchFamily="2" charset="2"/>
            </a:endParaRPr>
          </a:p>
          <a:p>
            <a:pPr lvl="1">
              <a:buNone/>
            </a:pPr>
            <a:endParaRPr lang="en-US" altLang="zh-CN" sz="1800" b="1" dirty="0" smtClean="0">
              <a:solidFill>
                <a:srgbClr val="FF0000"/>
              </a:solidFill>
              <a:sym typeface="Wingdings" pitchFamily="2" charset="2"/>
            </a:endParaRPr>
          </a:p>
          <a:p>
            <a:pPr lvl="1"/>
            <a:endParaRPr lang="en-US" altLang="zh-CN" sz="1800" b="1" dirty="0" smtClean="0">
              <a:solidFill>
                <a:srgbClr val="FF0000"/>
              </a:solidFill>
              <a:sym typeface="Wingdings" pitchFamily="2" charset="2"/>
            </a:endParaRPr>
          </a:p>
          <a:p>
            <a:pPr lvl="1"/>
            <a:endParaRPr lang="en-US" altLang="zh-CN" sz="1800" b="1" dirty="0" smtClean="0">
              <a:solidFill>
                <a:srgbClr val="FF0000"/>
              </a:solidFill>
              <a:sym typeface="Wingdings" pitchFamily="2" charset="2"/>
            </a:endParaRPr>
          </a:p>
          <a:p>
            <a:pPr lvl="1"/>
            <a:endParaRPr lang="en-US" altLang="zh-CN" sz="1800" b="1" dirty="0" smtClean="0">
              <a:solidFill>
                <a:srgbClr val="FF0000"/>
              </a:solidFill>
              <a:sym typeface="Wingdings" pitchFamily="2" charset="2"/>
            </a:endParaRPr>
          </a:p>
          <a:p>
            <a:pPr lvl="1"/>
            <a:endParaRPr lang="en-US" altLang="zh-CN" sz="1800" b="1" dirty="0" smtClean="0">
              <a:solidFill>
                <a:srgbClr val="FF0000"/>
              </a:solidFill>
              <a:sym typeface="Wingdings" pitchFamily="2" charset="2"/>
            </a:endParaRPr>
          </a:p>
          <a:p>
            <a:pPr lvl="1"/>
            <a:endParaRPr lang="en-US" altLang="zh-CN" sz="1800" b="1" dirty="0" smtClean="0">
              <a:solidFill>
                <a:srgbClr val="FF0000"/>
              </a:solidFill>
              <a:sym typeface="Wingdings" pitchFamily="2" charset="2"/>
            </a:endParaRPr>
          </a:p>
          <a:p>
            <a:pPr lvl="1"/>
            <a:endParaRPr lang="en-US" altLang="zh-CN" sz="1800" b="1" dirty="0" smtClean="0">
              <a:solidFill>
                <a:srgbClr val="FF0000"/>
              </a:solidFill>
              <a:sym typeface="Wingdings" pitchFamily="2" charset="2"/>
            </a:endParaRPr>
          </a:p>
          <a:p>
            <a:pPr lvl="1"/>
            <a:r>
              <a:rPr lang="zh-CN" altLang="en-US" sz="1800" dirty="0" smtClean="0">
                <a:sym typeface="Wingdings" pitchFamily="2" charset="2"/>
              </a:rPr>
              <a:t>当使用</a:t>
            </a:r>
            <a:r>
              <a:rPr lang="en-US" altLang="zh-CN" sz="1800" dirty="0" smtClean="0">
                <a:sym typeface="Wingdings" pitchFamily="2" charset="2"/>
              </a:rPr>
              <a:t>WHERE</a:t>
            </a:r>
            <a:r>
              <a:rPr lang="zh-CN" altLang="en-US" sz="1800" dirty="0" smtClean="0">
                <a:sym typeface="Wingdings" pitchFamily="2" charset="2"/>
              </a:rPr>
              <a:t>子句指定条件检索数据时，</a:t>
            </a:r>
            <a:r>
              <a:rPr lang="en-US" altLang="zh-CN" sz="1800" dirty="0" smtClean="0">
                <a:sym typeface="Wingdings" pitchFamily="2" charset="2"/>
              </a:rPr>
              <a:t>Oracle</a:t>
            </a:r>
            <a:r>
              <a:rPr lang="zh-CN" altLang="en-US" sz="1800" dirty="0" smtClean="0">
                <a:sym typeface="Wingdings" pitchFamily="2" charset="2"/>
              </a:rPr>
              <a:t>首先对索引中的列进行快速搜索，由于索引列已排序，可以使用各种快速搜索算法，这样 可以避免对全表数据进行扫描。在索引列中找到要检索的数据后，再通过其中的</a:t>
            </a:r>
            <a:r>
              <a:rPr lang="en-US" altLang="zh-CN" sz="1800" dirty="0" smtClean="0">
                <a:sym typeface="Wingdings" pitchFamily="2" charset="2"/>
              </a:rPr>
              <a:t>ROWID</a:t>
            </a:r>
            <a:r>
              <a:rPr lang="zh-CN" altLang="en-US" sz="1800" dirty="0" smtClean="0">
                <a:sym typeface="Wingdings" pitchFamily="2" charset="2"/>
              </a:rPr>
              <a:t>值定位数据表中的记录位置，并获取具体的记录值</a:t>
            </a:r>
            <a:endParaRPr lang="en-US" altLang="zh-CN" sz="1800" dirty="0" smtClean="0"/>
          </a:p>
        </p:txBody>
      </p:sp>
      <p:grpSp>
        <p:nvGrpSpPr>
          <p:cNvPr id="32" name="组合 31"/>
          <p:cNvGrpSpPr/>
          <p:nvPr/>
        </p:nvGrpSpPr>
        <p:grpSpPr>
          <a:xfrm>
            <a:off x="1691680" y="2852936"/>
            <a:ext cx="6048672" cy="2016224"/>
            <a:chOff x="1691680" y="2924944"/>
            <a:chExt cx="5688632" cy="1656184"/>
          </a:xfrm>
        </p:grpSpPr>
        <p:grpSp>
          <p:nvGrpSpPr>
            <p:cNvPr id="16" name="组合 15"/>
            <p:cNvGrpSpPr/>
            <p:nvPr/>
          </p:nvGrpSpPr>
          <p:grpSpPr>
            <a:xfrm>
              <a:off x="1691680" y="2924944"/>
              <a:ext cx="5688632" cy="1656184"/>
              <a:chOff x="1691680" y="2996952"/>
              <a:chExt cx="5688632" cy="1656184"/>
            </a:xfrm>
          </p:grpSpPr>
          <p:sp>
            <p:nvSpPr>
              <p:cNvPr id="6" name="圆柱形 5"/>
              <p:cNvSpPr/>
              <p:nvPr/>
            </p:nvSpPr>
            <p:spPr>
              <a:xfrm>
                <a:off x="5436096" y="2996952"/>
                <a:ext cx="1944216" cy="1656184"/>
              </a:xfrm>
              <a:prstGeom prst="can">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2"/>
                  </a:solidFill>
                </a:endParaRPr>
              </a:p>
            </p:txBody>
          </p:sp>
          <p:sp>
            <p:nvSpPr>
              <p:cNvPr id="8" name="圆角矩形 7"/>
              <p:cNvSpPr/>
              <p:nvPr/>
            </p:nvSpPr>
            <p:spPr>
              <a:xfrm>
                <a:off x="1835696" y="3140968"/>
                <a:ext cx="1872208" cy="36004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2"/>
                    </a:solidFill>
                  </a:rPr>
                  <a:t>(</a:t>
                </a:r>
                <a:r>
                  <a:rPr lang="zh-CN" altLang="en-US" sz="1600" b="1" dirty="0" smtClean="0">
                    <a:solidFill>
                      <a:schemeClr val="tx2"/>
                    </a:solidFill>
                  </a:rPr>
                  <a:t>索引列值</a:t>
                </a:r>
                <a:r>
                  <a:rPr lang="en-US" altLang="zh-CN" sz="1600" b="1" dirty="0" smtClean="0">
                    <a:solidFill>
                      <a:schemeClr val="tx2"/>
                    </a:solidFill>
                  </a:rPr>
                  <a:t>,ROWID)</a:t>
                </a:r>
                <a:endParaRPr lang="zh-CN" altLang="en-US" sz="1600" b="1" dirty="0">
                  <a:solidFill>
                    <a:schemeClr val="tx2"/>
                  </a:solidFill>
                </a:endParaRPr>
              </a:p>
            </p:txBody>
          </p:sp>
          <p:sp>
            <p:nvSpPr>
              <p:cNvPr id="9" name="圆角矩形 8"/>
              <p:cNvSpPr/>
              <p:nvPr/>
            </p:nvSpPr>
            <p:spPr>
              <a:xfrm>
                <a:off x="1835696" y="3645024"/>
                <a:ext cx="1872208" cy="36004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2"/>
                    </a:solidFill>
                  </a:rPr>
                  <a:t>(</a:t>
                </a:r>
                <a:r>
                  <a:rPr lang="zh-CN" altLang="en-US" sz="1600" b="1" dirty="0" smtClean="0">
                    <a:solidFill>
                      <a:schemeClr val="tx2"/>
                    </a:solidFill>
                  </a:rPr>
                  <a:t>索引列值</a:t>
                </a:r>
                <a:r>
                  <a:rPr lang="en-US" altLang="zh-CN" sz="1600" b="1" dirty="0" smtClean="0">
                    <a:solidFill>
                      <a:schemeClr val="tx2"/>
                    </a:solidFill>
                  </a:rPr>
                  <a:t>,ROWID)</a:t>
                </a:r>
                <a:endParaRPr lang="zh-CN" altLang="en-US" sz="1600" b="1" dirty="0">
                  <a:solidFill>
                    <a:schemeClr val="tx2"/>
                  </a:solidFill>
                </a:endParaRPr>
              </a:p>
            </p:txBody>
          </p:sp>
          <p:sp>
            <p:nvSpPr>
              <p:cNvPr id="10" name="圆角矩形 9"/>
              <p:cNvSpPr/>
              <p:nvPr/>
            </p:nvSpPr>
            <p:spPr>
              <a:xfrm>
                <a:off x="1835696" y="4149080"/>
                <a:ext cx="1872208" cy="36004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2"/>
                    </a:solidFill>
                  </a:rPr>
                  <a:t>(</a:t>
                </a:r>
                <a:r>
                  <a:rPr lang="zh-CN" altLang="en-US" sz="1600" b="1" dirty="0" smtClean="0">
                    <a:solidFill>
                      <a:schemeClr val="tx2"/>
                    </a:solidFill>
                  </a:rPr>
                  <a:t>索引列值</a:t>
                </a:r>
                <a:r>
                  <a:rPr lang="en-US" altLang="zh-CN" sz="1600" b="1" dirty="0" smtClean="0">
                    <a:solidFill>
                      <a:schemeClr val="tx2"/>
                    </a:solidFill>
                  </a:rPr>
                  <a:t>,ROWID)</a:t>
                </a:r>
                <a:endParaRPr lang="zh-CN" altLang="en-US" sz="1600" b="1" dirty="0">
                  <a:solidFill>
                    <a:schemeClr val="tx2"/>
                  </a:solidFill>
                </a:endParaRPr>
              </a:p>
            </p:txBody>
          </p:sp>
          <p:sp>
            <p:nvSpPr>
              <p:cNvPr id="11" name="右箭头 10"/>
              <p:cNvSpPr/>
              <p:nvPr/>
            </p:nvSpPr>
            <p:spPr>
              <a:xfrm>
                <a:off x="4067944" y="3212976"/>
                <a:ext cx="1152128" cy="288032"/>
              </a:xfrm>
              <a:prstGeom prst="rightArrow">
                <a:avLst/>
              </a:prstGeom>
              <a:noFill/>
              <a:ln w="2540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4067944" y="3645024"/>
                <a:ext cx="1152128" cy="288032"/>
              </a:xfrm>
              <a:prstGeom prst="rightArrow">
                <a:avLst/>
              </a:prstGeom>
              <a:noFill/>
              <a:ln w="2540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4067944" y="4077072"/>
                <a:ext cx="1152128" cy="288032"/>
              </a:xfrm>
              <a:prstGeom prst="rightArrow">
                <a:avLst/>
              </a:prstGeom>
              <a:noFill/>
              <a:ln w="2540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691680" y="2996952"/>
                <a:ext cx="2160240" cy="1656184"/>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5868144" y="3429000"/>
              <a:ext cx="1152128"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5868144" y="3645024"/>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868144" y="3789040"/>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868144" y="3933056"/>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868144" y="4077072"/>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68144" y="4221088"/>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5292080" y="3717032"/>
              <a:ext cx="57606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20072" y="3429000"/>
              <a:ext cx="864096" cy="307777"/>
            </a:xfrm>
            <a:prstGeom prst="rect">
              <a:avLst/>
            </a:prstGeom>
            <a:noFill/>
          </p:spPr>
          <p:txBody>
            <a:bodyPr wrap="square" rtlCol="0">
              <a:spAutoFit/>
            </a:bodyPr>
            <a:lstStyle/>
            <a:p>
              <a:r>
                <a:rPr lang="en-US" altLang="zh-CN" sz="1400" b="1" dirty="0" smtClean="0">
                  <a:solidFill>
                    <a:srgbClr val="FF0000"/>
                  </a:solidFill>
                </a:rPr>
                <a:t>ROWID</a:t>
              </a:r>
              <a:endParaRPr lang="zh-CN" altLang="en-US" sz="1400" b="1" dirty="0">
                <a:solidFill>
                  <a:srgbClr val="FF0000"/>
                </a:solidFill>
              </a:endParaRPr>
            </a:p>
          </p:txBody>
        </p:sp>
        <p:sp>
          <p:nvSpPr>
            <p:cNvPr id="30" name="TextBox 29"/>
            <p:cNvSpPr txBox="1"/>
            <p:nvPr/>
          </p:nvSpPr>
          <p:spPr>
            <a:xfrm>
              <a:off x="6156176" y="3429000"/>
              <a:ext cx="576064" cy="307777"/>
            </a:xfrm>
            <a:prstGeom prst="rect">
              <a:avLst/>
            </a:prstGeom>
            <a:noFill/>
          </p:spPr>
          <p:txBody>
            <a:bodyPr wrap="square" rtlCol="0">
              <a:spAutoFit/>
            </a:bodyPr>
            <a:lstStyle/>
            <a:p>
              <a:r>
                <a:rPr lang="en-US" altLang="zh-CN" sz="1400" b="1" dirty="0" smtClean="0"/>
                <a:t>Table</a:t>
              </a:r>
              <a:endParaRPr lang="zh-CN" altLang="en-US" sz="1400" b="1" dirty="0"/>
            </a:p>
          </p:txBody>
        </p:sp>
      </p:grpSp>
    </p:spTree>
    <p:custDataLst>
      <p:tags r:id="rId1"/>
    </p:custDataLst>
  </p:cSld>
  <p:clrMapOvr>
    <a:masterClrMapping/>
  </p:clrMapOvr>
  <p:transition>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、创建</a:t>
            </a:r>
            <a:r>
              <a:rPr lang="en-US" altLang="zh-CN" dirty="0" smtClean="0"/>
              <a:t>Index-1</a:t>
            </a:r>
            <a:endParaRPr lang="zh-CN" altLang="en-US" dirty="0"/>
          </a:p>
        </p:txBody>
      </p:sp>
      <p:sp>
        <p:nvSpPr>
          <p:cNvPr id="3" name="内容占位符 2"/>
          <p:cNvSpPr>
            <a:spLocks noGrp="1"/>
          </p:cNvSpPr>
          <p:nvPr>
            <p:ph idx="1"/>
          </p:nvPr>
        </p:nvSpPr>
        <p:spPr/>
        <p:txBody>
          <a:bodyPr>
            <a:normAutofit lnSpcReduction="10000"/>
          </a:bodyPr>
          <a:lstStyle/>
          <a:p>
            <a:r>
              <a:rPr lang="zh-CN" altLang="en-US" sz="2000" dirty="0" smtClean="0"/>
              <a:t>索引的类型</a:t>
            </a:r>
            <a:endParaRPr lang="en-US" altLang="zh-CN" sz="2000" dirty="0" smtClean="0"/>
          </a:p>
          <a:p>
            <a:pPr lvl="1"/>
            <a:r>
              <a:rPr lang="zh-CN" altLang="en-US" sz="1800" b="1" dirty="0" smtClean="0">
                <a:solidFill>
                  <a:srgbClr val="FF0000"/>
                </a:solidFill>
                <a:ea typeface="宋体" charset="-122"/>
              </a:rPr>
              <a:t>单列索引</a:t>
            </a:r>
            <a:r>
              <a:rPr lang="zh-CN" altLang="en-US" sz="1800" dirty="0" smtClean="0">
                <a:ea typeface="宋体" charset="-122"/>
              </a:rPr>
              <a:t>：索引基于单个列所创建</a:t>
            </a:r>
            <a:endParaRPr lang="en-US" altLang="zh-CN" sz="1800" dirty="0" smtClean="0">
              <a:ea typeface="宋体" charset="-122"/>
            </a:endParaRPr>
          </a:p>
          <a:p>
            <a:pPr lvl="1"/>
            <a:r>
              <a:rPr lang="zh-CN" altLang="en-US" sz="1800" b="1" dirty="0" smtClean="0">
                <a:solidFill>
                  <a:srgbClr val="FF0000"/>
                </a:solidFill>
                <a:ea typeface="宋体" charset="-122"/>
              </a:rPr>
              <a:t>复合索引</a:t>
            </a:r>
            <a:r>
              <a:rPr lang="zh-CN" altLang="en-US" sz="1800" dirty="0" smtClean="0">
                <a:ea typeface="宋体" charset="-122"/>
              </a:rPr>
              <a:t>：索引基于多个列所创建</a:t>
            </a:r>
            <a:endParaRPr lang="en-US" altLang="zh-CN" sz="1800" dirty="0" smtClean="0">
              <a:ea typeface="宋体" charset="-122"/>
            </a:endParaRPr>
          </a:p>
          <a:p>
            <a:pPr lvl="1"/>
            <a:r>
              <a:rPr lang="en-US" altLang="zh-CN" sz="1800" b="1" dirty="0" smtClean="0">
                <a:solidFill>
                  <a:srgbClr val="FF0000"/>
                </a:solidFill>
                <a:ea typeface="宋体" charset="-122"/>
              </a:rPr>
              <a:t> B*Tree</a:t>
            </a:r>
            <a:r>
              <a:rPr lang="zh-CN" altLang="en-US" sz="1800" b="1" dirty="0" smtClean="0">
                <a:solidFill>
                  <a:srgbClr val="FF0000"/>
                </a:solidFill>
                <a:ea typeface="宋体" charset="-122"/>
              </a:rPr>
              <a:t>索引</a:t>
            </a:r>
            <a:r>
              <a:rPr lang="zh-CN" altLang="en-US" sz="1800" dirty="0" smtClean="0">
                <a:ea typeface="宋体" charset="-122"/>
              </a:rPr>
              <a:t>：这是</a:t>
            </a:r>
            <a:r>
              <a:rPr lang="en-US" altLang="zh-CN" sz="1800" dirty="0" smtClean="0">
                <a:solidFill>
                  <a:srgbClr val="FF0000"/>
                </a:solidFill>
                <a:ea typeface="宋体" charset="-122"/>
              </a:rPr>
              <a:t>Oracle</a:t>
            </a:r>
            <a:r>
              <a:rPr lang="zh-CN" altLang="en-US" sz="1800" dirty="0" smtClean="0">
                <a:solidFill>
                  <a:srgbClr val="FF0000"/>
                </a:solidFill>
                <a:ea typeface="宋体" charset="-122"/>
              </a:rPr>
              <a:t>默认使用的索引方式</a:t>
            </a:r>
            <a:r>
              <a:rPr lang="zh-CN" altLang="en-US" sz="1800" dirty="0" smtClean="0">
                <a:ea typeface="宋体" charset="-122"/>
              </a:rPr>
              <a:t>，也是几乎所有关系型数据库中支持和最多使用的索引类型。</a:t>
            </a:r>
            <a:r>
              <a:rPr lang="en-US" altLang="zh-CN" sz="1800" dirty="0" smtClean="0">
                <a:ea typeface="宋体" charset="-122"/>
              </a:rPr>
              <a:t>B</a:t>
            </a:r>
            <a:r>
              <a:rPr lang="zh-CN" altLang="en-US" sz="1800" dirty="0" smtClean="0">
                <a:ea typeface="宋体" charset="-122"/>
              </a:rPr>
              <a:t>树结构与二叉树结构类似，索引按</a:t>
            </a:r>
            <a:r>
              <a:rPr lang="en-US" altLang="zh-CN" sz="1800" dirty="0" smtClean="0">
                <a:ea typeface="宋体" charset="-122"/>
              </a:rPr>
              <a:t>B</a:t>
            </a:r>
            <a:r>
              <a:rPr lang="zh-CN" altLang="en-US" sz="1800" dirty="0" smtClean="0">
                <a:ea typeface="宋体" charset="-122"/>
              </a:rPr>
              <a:t>数结构组织并存放索引数据，能快速定位所访问的行</a:t>
            </a:r>
          </a:p>
          <a:p>
            <a:pPr lvl="1"/>
            <a:r>
              <a:rPr lang="zh-CN" altLang="en-US" sz="1800" b="1" dirty="0" smtClean="0">
                <a:solidFill>
                  <a:srgbClr val="FF0000"/>
                </a:solidFill>
                <a:ea typeface="宋体" charset="-122"/>
              </a:rPr>
              <a:t>位图索引</a:t>
            </a:r>
            <a:r>
              <a:rPr lang="zh-CN" altLang="en-US" sz="1800" dirty="0" smtClean="0">
                <a:ea typeface="宋体" charset="-122"/>
              </a:rPr>
              <a:t>：使用位图来管理与数据行的对应关系，为索引列的每个取值创建一个位图，多用于</a:t>
            </a:r>
            <a:r>
              <a:rPr lang="en-US" altLang="zh-CN" sz="1800" dirty="0" smtClean="0">
                <a:ea typeface="宋体" charset="-122"/>
              </a:rPr>
              <a:t>OLAP(</a:t>
            </a:r>
            <a:r>
              <a:rPr lang="zh-CN" altLang="en-US" sz="1800" dirty="0" smtClean="0">
                <a:ea typeface="宋体" charset="-122"/>
              </a:rPr>
              <a:t>联机分析处理系统</a:t>
            </a:r>
            <a:r>
              <a:rPr lang="en-US" altLang="zh-CN" sz="1800" dirty="0" smtClean="0">
                <a:ea typeface="宋体" charset="-122"/>
              </a:rPr>
              <a:t>)</a:t>
            </a:r>
            <a:r>
              <a:rPr lang="zh-CN" altLang="en-US" sz="1800" dirty="0" smtClean="0">
                <a:ea typeface="宋体" charset="-122"/>
              </a:rPr>
              <a:t>系统。</a:t>
            </a:r>
          </a:p>
          <a:p>
            <a:pPr lvl="1"/>
            <a:r>
              <a:rPr lang="zh-CN" altLang="en-US" sz="1800" b="1" dirty="0" smtClean="0">
                <a:solidFill>
                  <a:srgbClr val="FF0000"/>
                </a:solidFill>
                <a:ea typeface="宋体" charset="-122"/>
              </a:rPr>
              <a:t>函数索引</a:t>
            </a:r>
            <a:r>
              <a:rPr lang="zh-CN" altLang="en-US" sz="1800" dirty="0" smtClean="0">
                <a:ea typeface="宋体" charset="-122"/>
              </a:rPr>
              <a:t>：这种索引中保存了数据列基于函数返回的值，即索引的取值不直接来自表中的字段，而是来自包含该字段的函数或表达式</a:t>
            </a:r>
            <a:endParaRPr lang="en-US" altLang="zh-CN" sz="1800" dirty="0" smtClean="0">
              <a:ea typeface="宋体" charset="-122"/>
            </a:endParaRPr>
          </a:p>
          <a:p>
            <a:pPr lvl="1"/>
            <a:r>
              <a:rPr lang="zh-CN" altLang="en-US" sz="1800" b="1" dirty="0" smtClean="0">
                <a:solidFill>
                  <a:srgbClr val="FF0000"/>
                </a:solidFill>
                <a:ea typeface="宋体" charset="-122"/>
              </a:rPr>
              <a:t>反向索引</a:t>
            </a:r>
            <a:r>
              <a:rPr lang="zh-CN" altLang="en-US" sz="1800" dirty="0" smtClean="0">
                <a:ea typeface="宋体" charset="-122"/>
              </a:rPr>
              <a:t>：反转了</a:t>
            </a:r>
            <a:r>
              <a:rPr lang="en-US" altLang="zh-CN" sz="1800" dirty="0" smtClean="0">
                <a:ea typeface="宋体" charset="-122"/>
              </a:rPr>
              <a:t>b*tree</a:t>
            </a:r>
            <a:r>
              <a:rPr lang="zh-CN" altLang="en-US" sz="1800" dirty="0" smtClean="0">
                <a:ea typeface="宋体" charset="-122"/>
              </a:rPr>
              <a:t>索引码中的字节，使索引条目分配更均匀，多用于并行服务器环境下</a:t>
            </a:r>
          </a:p>
          <a:p>
            <a:pPr lvl="1"/>
            <a:r>
              <a:rPr lang="zh-CN" altLang="en-US" sz="1800" b="1" dirty="0" smtClean="0">
                <a:solidFill>
                  <a:srgbClr val="FF0000"/>
                </a:solidFill>
                <a:ea typeface="宋体" charset="-122"/>
              </a:rPr>
              <a:t>降序索引</a:t>
            </a:r>
            <a:r>
              <a:rPr lang="zh-CN" altLang="en-US" sz="1800" dirty="0" smtClean="0">
                <a:ea typeface="宋体" charset="-122"/>
              </a:rPr>
              <a:t>：</a:t>
            </a:r>
            <a:r>
              <a:rPr lang="en-US" altLang="zh-CN" sz="1800" dirty="0" smtClean="0">
                <a:ea typeface="宋体" charset="-122"/>
              </a:rPr>
              <a:t>Oracle 8i</a:t>
            </a:r>
            <a:r>
              <a:rPr lang="zh-CN" altLang="en-US" sz="1800" dirty="0" smtClean="0">
                <a:ea typeface="宋体" charset="-122"/>
              </a:rPr>
              <a:t>中新出现的索引类型，针对逆向排序的查询</a:t>
            </a:r>
          </a:p>
          <a:p>
            <a:pPr lvl="1">
              <a:buNone/>
            </a:pPr>
            <a:endParaRPr lang="zh-CN" altLang="en-US" sz="1800" dirty="0" smtClean="0">
              <a:ea typeface="宋体" charset="-122"/>
            </a:endParaRPr>
          </a:p>
          <a:p>
            <a:pPr lvl="1"/>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、创建</a:t>
            </a:r>
            <a:r>
              <a:rPr lang="en-US" altLang="zh-CN" dirty="0" smtClean="0"/>
              <a:t>Index-2</a:t>
            </a:r>
            <a:endParaRPr lang="zh-CN" altLang="en-US" dirty="0"/>
          </a:p>
        </p:txBody>
      </p:sp>
      <p:sp>
        <p:nvSpPr>
          <p:cNvPr id="3" name="内容占位符 2"/>
          <p:cNvSpPr>
            <a:spLocks noGrp="1"/>
          </p:cNvSpPr>
          <p:nvPr>
            <p:ph idx="1"/>
          </p:nvPr>
        </p:nvSpPr>
        <p:spPr>
          <a:xfrm>
            <a:off x="476250" y="1214422"/>
            <a:ext cx="8310592" cy="5062557"/>
          </a:xfrm>
        </p:spPr>
        <p:txBody>
          <a:bodyPr>
            <a:noAutofit/>
          </a:bodyPr>
          <a:lstStyle/>
          <a:p>
            <a:pPr marL="342900" lvl="1" indent="-342900">
              <a:buBlip>
                <a:blip r:embed="rId4"/>
              </a:buBlip>
            </a:pPr>
            <a:r>
              <a:rPr lang="zh-CN" altLang="en-US" b="1" dirty="0" smtClean="0">
                <a:latin typeface="+mn-ea"/>
                <a:cs typeface="Arial Unicode MS" pitchFamily="34" charset="-122"/>
              </a:rPr>
              <a:t>创建索</a:t>
            </a:r>
            <a:r>
              <a:rPr lang="zh-CN" altLang="en-US" b="1" dirty="0" smtClean="0">
                <a:latin typeface="+mn-ea"/>
                <a:cs typeface="Arial Unicode MS" pitchFamily="34" charset="-122"/>
              </a:rPr>
              <a:t>引</a:t>
            </a:r>
            <a:endParaRPr lang="en-US" altLang="zh-CN" b="1" dirty="0" smtClean="0">
              <a:latin typeface="+mn-ea"/>
              <a:cs typeface="Arial Unicode MS" pitchFamily="34" charset="-122"/>
            </a:endParaRPr>
          </a:p>
          <a:p>
            <a:pPr marL="342900" lvl="1" indent="-342900">
              <a:buBlip>
                <a:blip r:embed="rId4"/>
              </a:buBlip>
            </a:pPr>
            <a:endParaRPr lang="en-US" altLang="zh-CN" b="1" dirty="0" smtClean="0">
              <a:latin typeface="+mn-ea"/>
              <a:cs typeface="Arial Unicode MS" pitchFamily="34" charset="-122"/>
            </a:endParaRPr>
          </a:p>
          <a:p>
            <a:pPr marL="342900" lvl="1" indent="-342900">
              <a:buBlip>
                <a:blip r:embed="rId4"/>
              </a:buBlip>
            </a:pPr>
            <a:endParaRPr lang="en-US" altLang="zh-CN" b="1" dirty="0" smtClean="0">
              <a:latin typeface="+mn-ea"/>
              <a:cs typeface="Arial Unicode MS" pitchFamily="34" charset="-122"/>
            </a:endParaRPr>
          </a:p>
          <a:p>
            <a:pPr marL="342900" lvl="1" indent="-342900">
              <a:buBlip>
                <a:blip r:embed="rId4"/>
              </a:buBlip>
            </a:pPr>
            <a:endParaRPr lang="en-US" altLang="zh-CN" b="1" dirty="0" smtClean="0">
              <a:latin typeface="+mn-ea"/>
              <a:cs typeface="Arial Unicode MS" pitchFamily="34" charset="-122"/>
            </a:endParaRPr>
          </a:p>
          <a:p>
            <a:pPr marL="342900" lvl="1" indent="-342900">
              <a:buBlip>
                <a:blip r:embed="rId4"/>
              </a:buBlip>
            </a:pPr>
            <a:endParaRPr lang="en-US" altLang="zh-CN" b="1" dirty="0" smtClean="0">
              <a:latin typeface="+mn-ea"/>
              <a:cs typeface="Arial Unicode MS" pitchFamily="34" charset="-122"/>
            </a:endParaRPr>
          </a:p>
          <a:p>
            <a:pPr marL="742950" lvl="2" indent="-342900">
              <a:buFont typeface="Wingdings" pitchFamily="2" charset="2"/>
              <a:buChar char="u"/>
            </a:pPr>
            <a:r>
              <a:rPr lang="en-US" altLang="zh-CN" dirty="0" smtClean="0"/>
              <a:t>UNIQUE: </a:t>
            </a:r>
            <a:r>
              <a:rPr lang="zh-CN" altLang="en-US" dirty="0" smtClean="0"/>
              <a:t>表示唯一索引，默认时不使用该选项</a:t>
            </a:r>
            <a:endParaRPr lang="en-US" altLang="zh-CN" dirty="0" smtClean="0"/>
          </a:p>
          <a:p>
            <a:pPr marL="742950" lvl="2" indent="-342900">
              <a:buFont typeface="Wingdings" pitchFamily="2" charset="2"/>
              <a:buChar char="u"/>
            </a:pPr>
            <a:r>
              <a:rPr lang="en-US" altLang="zh-CN" dirty="0" smtClean="0"/>
              <a:t>BITMAP</a:t>
            </a:r>
            <a:r>
              <a:rPr lang="zh-CN" altLang="en-US" dirty="0" smtClean="0"/>
              <a:t>：表示创建位图索引</a:t>
            </a:r>
            <a:endParaRPr lang="en-US" altLang="zh-CN" dirty="0" smtClean="0"/>
          </a:p>
          <a:p>
            <a:pPr marL="742950" lvl="2" indent="-342900">
              <a:buFont typeface="Wingdings" pitchFamily="2" charset="2"/>
              <a:buChar char="u"/>
            </a:pPr>
            <a:r>
              <a:rPr lang="en-US" altLang="zh-CN" dirty="0" smtClean="0"/>
              <a:t>PCTFREE</a:t>
            </a:r>
            <a:r>
              <a:rPr lang="zh-CN" altLang="en-US" dirty="0" smtClean="0"/>
              <a:t>：指定索引在数据块中的空闲空间</a:t>
            </a:r>
            <a:endParaRPr lang="en-US" altLang="zh-CN" dirty="0" smtClean="0"/>
          </a:p>
          <a:p>
            <a:pPr marL="742950" lvl="2" indent="-342900">
              <a:buFont typeface="Wingdings" pitchFamily="2" charset="2"/>
              <a:buChar char="u"/>
            </a:pPr>
            <a:r>
              <a:rPr lang="en-US" altLang="zh-CN" dirty="0" smtClean="0"/>
              <a:t>NOLOGGING</a:t>
            </a:r>
            <a:r>
              <a:rPr lang="zh-CN" altLang="en-US" dirty="0" smtClean="0"/>
              <a:t>：表示在创建索引时不产生任何重做日志信息</a:t>
            </a:r>
            <a:endParaRPr lang="en-US" altLang="zh-CN" dirty="0" smtClean="0"/>
          </a:p>
          <a:p>
            <a:pPr marL="742950" lvl="2" indent="-342900">
              <a:buFont typeface="Wingdings" pitchFamily="2" charset="2"/>
              <a:buChar char="u"/>
            </a:pPr>
            <a:r>
              <a:rPr lang="en-US" altLang="zh-CN" dirty="0" smtClean="0"/>
              <a:t>ONLINE</a:t>
            </a:r>
            <a:r>
              <a:rPr lang="zh-CN" altLang="en-US" dirty="0" smtClean="0"/>
              <a:t>：表示在创建或重建索引时，允许对表进行</a:t>
            </a:r>
            <a:r>
              <a:rPr lang="en-US" altLang="zh-CN" dirty="0" smtClean="0"/>
              <a:t>DML</a:t>
            </a:r>
            <a:r>
              <a:rPr lang="zh-CN" altLang="en-US" dirty="0" smtClean="0"/>
              <a:t>操作</a:t>
            </a:r>
            <a:endParaRPr lang="en-US" altLang="zh-CN" dirty="0" smtClean="0"/>
          </a:p>
          <a:p>
            <a:pPr marL="742950" lvl="2" indent="-342900">
              <a:buFont typeface="Wingdings" pitchFamily="2" charset="2"/>
              <a:buChar char="u"/>
            </a:pPr>
            <a:r>
              <a:rPr lang="en-US" altLang="zh-CN" dirty="0" smtClean="0"/>
              <a:t>ONSORT</a:t>
            </a:r>
            <a:r>
              <a:rPr lang="zh-CN" altLang="en-US" dirty="0" smtClean="0"/>
              <a:t>：如果表中数据已经按索引顺序排列，可以使用该选项</a:t>
            </a:r>
            <a:endParaRPr lang="en-US" altLang="zh-CN" dirty="0" smtClean="0"/>
          </a:p>
        </p:txBody>
      </p:sp>
      <p:sp>
        <p:nvSpPr>
          <p:cNvPr id="6" name="内容占位符 2"/>
          <p:cNvSpPr txBox="1">
            <a:spLocks/>
          </p:cNvSpPr>
          <p:nvPr/>
        </p:nvSpPr>
        <p:spPr>
          <a:xfrm>
            <a:off x="467544" y="1196752"/>
            <a:ext cx="8310592" cy="5062557"/>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endParaRPr kumimoji="0" lang="zh-CN" altLang="en-US" sz="1800" b="1" i="0" u="none" strike="noStrike" kern="1200" cap="none" spc="0" normalizeH="0" baseline="0" noProof="0" dirty="0">
              <a:ln>
                <a:noFill/>
              </a:ln>
              <a:solidFill>
                <a:schemeClr val="tx1"/>
              </a:solidFill>
              <a:effectLst/>
              <a:uLnTx/>
              <a:uFillTx/>
              <a:latin typeface="+mn-ea"/>
              <a:ea typeface="+mn-ea"/>
              <a:cs typeface="Arial Unicode MS" pitchFamily="34" charset="-122"/>
            </a:endParaRPr>
          </a:p>
        </p:txBody>
      </p:sp>
      <p:sp>
        <p:nvSpPr>
          <p:cNvPr id="5" name="Rectangle 3"/>
          <p:cNvSpPr txBox="1">
            <a:spLocks noChangeArrowheads="1"/>
          </p:cNvSpPr>
          <p:nvPr/>
        </p:nvSpPr>
        <p:spPr bwMode="auto">
          <a:xfrm>
            <a:off x="827584" y="1628800"/>
            <a:ext cx="7848872" cy="201622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FF0000"/>
                </a:solidFill>
                <a:latin typeface="Arial" charset="0"/>
                <a:ea typeface="SimSun" pitchFamily="2" charset="-122"/>
              </a:rPr>
              <a:t>CREATE</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UNIQUE |  BITMAP</a:t>
            </a:r>
            <a:r>
              <a:rPr lang="en-US" altLang="zh-CN" sz="1600" b="1" dirty="0" smtClean="0">
                <a:latin typeface="Arial" charset="0"/>
                <a:ea typeface="SimSun" pitchFamily="2" charset="-122"/>
              </a:rPr>
              <a:t>]  </a:t>
            </a:r>
            <a:r>
              <a:rPr lang="en-US" altLang="zh-CN" sz="1600" b="1" dirty="0" smtClean="0">
                <a:solidFill>
                  <a:srgbClr val="FF0000"/>
                </a:solidFill>
                <a:latin typeface="Arial" charset="0"/>
                <a:ea typeface="SimSun" pitchFamily="2" charset="-122"/>
              </a:rPr>
              <a:t>INDEX</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index_name</a:t>
            </a:r>
            <a:r>
              <a:rPr lang="en-US" altLang="zh-CN" sz="1600" b="1" dirty="0" smtClean="0">
                <a:latin typeface="Arial" charset="0"/>
                <a:ea typeface="SimSun" pitchFamily="2" charset="-122"/>
              </a:rPr>
              <a:t> </a:t>
            </a:r>
          </a:p>
          <a:p>
            <a:pPr defTabSz="912813">
              <a:defRPr/>
            </a:pPr>
            <a:r>
              <a:rPr lang="en-US" altLang="zh-CN" sz="1600" b="1" dirty="0" smtClean="0">
                <a:solidFill>
                  <a:srgbClr val="FF0000"/>
                </a:solidFill>
                <a:latin typeface="Arial" charset="0"/>
                <a:ea typeface="SimSun" pitchFamily="2" charset="-122"/>
              </a:rPr>
              <a:t>ON</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table_name</a:t>
            </a:r>
            <a:r>
              <a:rPr lang="en-US" altLang="zh-CN" sz="1600" b="1" dirty="0" smtClean="0">
                <a:latin typeface="Arial" charset="0"/>
                <a:ea typeface="SimSun" pitchFamily="2" charset="-122"/>
              </a:rPr>
              <a:t> ( </a:t>
            </a:r>
            <a:r>
              <a:rPr lang="en-US" altLang="zh-CN" sz="1600" b="1" dirty="0" err="1" smtClean="0">
                <a:latin typeface="Arial" charset="0"/>
                <a:ea typeface="SimSun" pitchFamily="2" charset="-122"/>
              </a:rPr>
              <a:t>column_name</a:t>
            </a:r>
            <a:r>
              <a:rPr lang="en-US" altLang="zh-CN" sz="1600" b="1" dirty="0" smtClean="0">
                <a:latin typeface="Arial" charset="0"/>
                <a:ea typeface="SimSun" pitchFamily="2" charset="-122"/>
              </a:rPr>
              <a:t> [, </a:t>
            </a:r>
            <a:r>
              <a:rPr lang="en-US" altLang="zh-CN" sz="1600" b="1" dirty="0" err="1" smtClean="0">
                <a:latin typeface="Arial" charset="0"/>
                <a:ea typeface="SimSun" pitchFamily="2" charset="-122"/>
              </a:rPr>
              <a:t>column_name</a:t>
            </a:r>
            <a:r>
              <a:rPr lang="en-US" altLang="zh-CN" sz="1600" b="1" dirty="0" smtClean="0">
                <a:latin typeface="Arial" charset="0"/>
                <a:ea typeface="SimSun" pitchFamily="2" charset="-122"/>
              </a:rPr>
              <a:t>,…])</a:t>
            </a:r>
          </a:p>
          <a:p>
            <a:pPr defTabSz="912813">
              <a:defRPr/>
            </a:pPr>
            <a:r>
              <a:rPr lang="en-US" altLang="zh-CN" sz="1600" b="1" dirty="0" smtClean="0">
                <a:latin typeface="Arial" charset="0"/>
                <a:ea typeface="SimSun" pitchFamily="2" charset="-122"/>
              </a:rPr>
              <a:t>[</a:t>
            </a:r>
            <a:r>
              <a:rPr lang="en-US" altLang="zh-CN" sz="1600" b="1" dirty="0" smtClean="0">
                <a:solidFill>
                  <a:srgbClr val="FF0000"/>
                </a:solidFill>
                <a:latin typeface="Arial" charset="0"/>
                <a:ea typeface="SimSun" pitchFamily="2" charset="-122"/>
              </a:rPr>
              <a:t>TABLESPACE</a:t>
            </a:r>
            <a:r>
              <a:rPr lang="en-US" altLang="zh-CN" sz="1600" b="1" dirty="0" smtClean="0">
                <a:latin typeface="Arial" charset="0"/>
                <a:ea typeface="SimSun" pitchFamily="2" charset="-122"/>
              </a:rPr>
              <a:t> </a:t>
            </a:r>
            <a:r>
              <a:rPr lang="en-US" altLang="zh-CN" sz="1600" b="1" dirty="0" err="1" smtClean="0">
                <a:latin typeface="Arial" charset="0"/>
                <a:ea typeface="SimSun" pitchFamily="2" charset="-122"/>
              </a:rPr>
              <a:t>tab_space</a:t>
            </a:r>
            <a:r>
              <a:rPr lang="en-US" altLang="zh-CN" sz="1600" b="1" dirty="0" smtClean="0">
                <a:latin typeface="Arial" charset="0"/>
                <a:ea typeface="SimSun" pitchFamily="2" charset="-122"/>
              </a:rPr>
              <a:t>]</a:t>
            </a:r>
          </a:p>
          <a:p>
            <a:pPr defTabSz="912813">
              <a:defRPr/>
            </a:pPr>
            <a:r>
              <a:rPr lang="en-US" altLang="zh-CN" sz="1600" b="1" dirty="0" smtClean="0">
                <a:latin typeface="Arial" charset="0"/>
                <a:ea typeface="SimSun" pitchFamily="2" charset="-122"/>
              </a:rPr>
              <a:t>[</a:t>
            </a:r>
            <a:r>
              <a:rPr lang="en-US" altLang="zh-CN" sz="1600" b="1" dirty="0" smtClean="0">
                <a:solidFill>
                  <a:srgbClr val="FF0000"/>
                </a:solidFill>
                <a:latin typeface="Arial" charset="0"/>
                <a:ea typeface="SimSun" pitchFamily="2" charset="-122"/>
              </a:rPr>
              <a:t>PCTFREE</a:t>
            </a:r>
            <a:r>
              <a:rPr lang="en-US" altLang="zh-CN" sz="1600" b="1" dirty="0" smtClean="0">
                <a:latin typeface="Arial" charset="0"/>
                <a:ea typeface="SimSun" pitchFamily="2" charset="-122"/>
              </a:rPr>
              <a:t>  n1]</a:t>
            </a:r>
          </a:p>
          <a:p>
            <a:pPr defTabSz="912813">
              <a:defRPr/>
            </a:pPr>
            <a:r>
              <a:rPr lang="en-US" altLang="zh-CN" sz="1600" b="1" dirty="0" smtClean="0">
                <a:latin typeface="Arial" charset="0"/>
                <a:ea typeface="SimSun" pitchFamily="2" charset="-122"/>
              </a:rPr>
              <a:t>[</a:t>
            </a:r>
            <a:r>
              <a:rPr lang="en-US" altLang="zh-CN" sz="1600" b="1" dirty="0" smtClean="0">
                <a:solidFill>
                  <a:srgbClr val="FF0000"/>
                </a:solidFill>
                <a:latin typeface="Arial" charset="0"/>
                <a:ea typeface="SimSun" pitchFamily="2" charset="-122"/>
              </a:rPr>
              <a:t>NOLOGGING</a:t>
            </a:r>
            <a:r>
              <a:rPr lang="en-US" altLang="zh-CN" sz="1600" b="1" dirty="0" smtClean="0">
                <a:latin typeface="Arial" charset="0"/>
                <a:ea typeface="SimSun" pitchFamily="2" charset="-122"/>
              </a:rPr>
              <a:t>]</a:t>
            </a:r>
          </a:p>
          <a:p>
            <a:pPr defTabSz="912813">
              <a:defRPr/>
            </a:pPr>
            <a:r>
              <a:rPr lang="en-US" altLang="zh-CN" sz="1600" b="1" dirty="0" smtClean="0">
                <a:latin typeface="Arial" charset="0"/>
                <a:ea typeface="SimSun" pitchFamily="2" charset="-122"/>
              </a:rPr>
              <a:t>[</a:t>
            </a:r>
            <a:r>
              <a:rPr lang="en-US" altLang="zh-CN" sz="1600" b="1" dirty="0" smtClean="0">
                <a:solidFill>
                  <a:srgbClr val="FF0000"/>
                </a:solidFill>
                <a:latin typeface="Arial" charset="0"/>
                <a:ea typeface="SimSun" pitchFamily="2" charset="-122"/>
              </a:rPr>
              <a:t>NOLINE</a:t>
            </a:r>
            <a:r>
              <a:rPr lang="en-US" altLang="zh-CN" sz="1600" b="1" dirty="0" smtClean="0">
                <a:latin typeface="Arial" charset="0"/>
                <a:ea typeface="SimSun" pitchFamily="2" charset="-122"/>
              </a:rPr>
              <a:t>]</a:t>
            </a:r>
          </a:p>
          <a:p>
            <a:pPr defTabSz="912813">
              <a:defRPr/>
            </a:pPr>
            <a:r>
              <a:rPr lang="en-US" altLang="zh-CN" sz="1600" b="1" dirty="0" smtClean="0">
                <a:latin typeface="Arial" charset="0"/>
                <a:ea typeface="SimSun" pitchFamily="2" charset="-122"/>
              </a:rPr>
              <a:t>[</a:t>
            </a:r>
            <a:r>
              <a:rPr lang="en-US" altLang="zh-CN" sz="1600" b="1" dirty="0" smtClean="0">
                <a:solidFill>
                  <a:srgbClr val="FF0000"/>
                </a:solidFill>
                <a:latin typeface="Arial" charset="0"/>
                <a:ea typeface="SimSun" pitchFamily="2" charset="-122"/>
              </a:rPr>
              <a:t>NOSORT</a:t>
            </a:r>
            <a:r>
              <a:rPr lang="en-US" altLang="zh-CN" sz="1600" b="1" dirty="0" smtClean="0">
                <a:latin typeface="Arial" charset="0"/>
                <a:ea typeface="SimSun" pitchFamily="2" charset="-122"/>
              </a:rPr>
              <a:t>]</a:t>
            </a:r>
            <a:r>
              <a:rPr lang="en-US" altLang="zh-CN" sz="1600" dirty="0" smtClean="0">
                <a:latin typeface="Arial" charset="0"/>
                <a:ea typeface="SimSun" pitchFamily="2" charset="-122"/>
              </a:rPr>
              <a:t>;</a:t>
            </a:r>
            <a:endParaRPr lang="en-US" altLang="zh-CN" sz="1600" dirty="0">
              <a:latin typeface="Arial" charset="0"/>
              <a:ea typeface="SimSun" pitchFamily="2" charset="-122"/>
            </a:endParaRPr>
          </a:p>
          <a:p>
            <a:pPr defTabSz="912813">
              <a:defRPr/>
            </a:pPr>
            <a:endParaRPr lang="en-US" altLang="zh-CN" sz="1600" dirty="0">
              <a:latin typeface="Arial" charset="0"/>
              <a:ea typeface="SimSun" pitchFamily="2" charset="-122"/>
            </a:endParaRP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、创建</a:t>
            </a:r>
            <a:r>
              <a:rPr lang="en-US" altLang="zh-CN" dirty="0" smtClean="0"/>
              <a:t>Index-3</a:t>
            </a:r>
            <a:endParaRPr lang="zh-CN" altLang="en-US" dirty="0"/>
          </a:p>
        </p:txBody>
      </p:sp>
      <p:sp>
        <p:nvSpPr>
          <p:cNvPr id="3" name="内容占位符 2"/>
          <p:cNvSpPr>
            <a:spLocks noGrp="1"/>
          </p:cNvSpPr>
          <p:nvPr>
            <p:ph idx="1"/>
          </p:nvPr>
        </p:nvSpPr>
        <p:spPr>
          <a:xfrm>
            <a:off x="476250" y="1214422"/>
            <a:ext cx="8310592" cy="5062557"/>
          </a:xfrm>
        </p:spPr>
        <p:txBody>
          <a:bodyPr>
            <a:noAutofit/>
          </a:bodyPr>
          <a:lstStyle/>
          <a:p>
            <a:pPr marL="342900" lvl="1" indent="-342900">
              <a:buBlip>
                <a:blip r:embed="rId4"/>
              </a:buBlip>
            </a:pPr>
            <a:r>
              <a:rPr lang="zh-CN" altLang="en-US" b="1" dirty="0" smtClean="0">
                <a:latin typeface="+mn-ea"/>
                <a:cs typeface="Arial Unicode MS" pitchFamily="34" charset="-122"/>
              </a:rPr>
              <a:t>创建索引权限</a:t>
            </a:r>
            <a:endParaRPr lang="en-US" altLang="zh-CN" b="1" dirty="0" smtClean="0">
              <a:latin typeface="+mn-ea"/>
              <a:cs typeface="Arial Unicode MS" pitchFamily="34" charset="-122"/>
            </a:endParaRPr>
          </a:p>
          <a:p>
            <a:pPr marL="742950" lvl="2" indent="-342900">
              <a:buFont typeface="Wingdings" pitchFamily="2" charset="2"/>
              <a:buChar char="u"/>
            </a:pPr>
            <a:r>
              <a:rPr lang="en-US" altLang="zh-CN" dirty="0" smtClean="0">
                <a:solidFill>
                  <a:srgbClr val="FF0000"/>
                </a:solidFill>
              </a:rPr>
              <a:t>CREATE  INDEX</a:t>
            </a:r>
            <a:r>
              <a:rPr lang="zh-CN" altLang="en-US" dirty="0" smtClean="0"/>
              <a:t>：在当前用户下创建索引所需的权限</a:t>
            </a:r>
            <a:endParaRPr lang="en-US" altLang="zh-CN" dirty="0" smtClean="0"/>
          </a:p>
          <a:p>
            <a:pPr marL="742950" lvl="2" indent="-342900">
              <a:buFont typeface="Wingdings" pitchFamily="2" charset="2"/>
              <a:buChar char="u"/>
            </a:pPr>
            <a:r>
              <a:rPr lang="en-US" altLang="zh-CN" dirty="0" smtClean="0">
                <a:solidFill>
                  <a:srgbClr val="FF0000"/>
                </a:solidFill>
              </a:rPr>
              <a:t>CREATE  ANY  INDEX</a:t>
            </a:r>
            <a:r>
              <a:rPr lang="zh-CN" altLang="en-US" dirty="0" smtClean="0"/>
              <a:t>：在其他用户中创建索引的权限</a:t>
            </a:r>
            <a:endParaRPr lang="en-US" altLang="zh-CN" dirty="0" smtClean="0"/>
          </a:p>
          <a:p>
            <a:pPr marL="742950" lvl="2" indent="-342900">
              <a:buFont typeface="Wingdings" pitchFamily="2" charset="2"/>
              <a:buChar char="u"/>
            </a:pPr>
            <a:endParaRPr lang="en-US" altLang="zh-CN" sz="1800" dirty="0" smtClean="0"/>
          </a:p>
          <a:p>
            <a:pPr marL="742950" lvl="2" indent="-342900">
              <a:buFont typeface="Wingdings" pitchFamily="2" charset="2"/>
              <a:buChar char="u"/>
            </a:pPr>
            <a:r>
              <a:rPr lang="zh-CN" altLang="en-US" sz="1800" b="1" dirty="0" smtClean="0"/>
              <a:t>创建索引示例</a:t>
            </a:r>
            <a:endParaRPr lang="en-US" altLang="zh-CN" sz="1800" b="1" dirty="0" smtClean="0"/>
          </a:p>
        </p:txBody>
      </p:sp>
      <p:sp>
        <p:nvSpPr>
          <p:cNvPr id="6" name="内容占位符 2"/>
          <p:cNvSpPr txBox="1">
            <a:spLocks/>
          </p:cNvSpPr>
          <p:nvPr/>
        </p:nvSpPr>
        <p:spPr>
          <a:xfrm>
            <a:off x="467544" y="1196752"/>
            <a:ext cx="8310592" cy="5062557"/>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endParaRPr kumimoji="0" lang="zh-CN" altLang="en-US" sz="1800" b="1" i="0" u="none" strike="noStrike" kern="1200" cap="none" spc="0" normalizeH="0" baseline="0" noProof="0" dirty="0">
              <a:ln>
                <a:noFill/>
              </a:ln>
              <a:solidFill>
                <a:schemeClr val="tx1"/>
              </a:solidFill>
              <a:effectLst/>
              <a:uLnTx/>
              <a:uFillTx/>
              <a:latin typeface="+mn-ea"/>
              <a:ea typeface="+mn-ea"/>
              <a:cs typeface="Arial Unicode MS" pitchFamily="34" charset="-122"/>
            </a:endParaRPr>
          </a:p>
        </p:txBody>
      </p:sp>
      <p:sp>
        <p:nvSpPr>
          <p:cNvPr id="5" name="Rectangle 3"/>
          <p:cNvSpPr txBox="1">
            <a:spLocks noChangeArrowheads="1"/>
          </p:cNvSpPr>
          <p:nvPr/>
        </p:nvSpPr>
        <p:spPr bwMode="auto">
          <a:xfrm>
            <a:off x="707110" y="3714496"/>
            <a:ext cx="7848872" cy="208823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lstStyle/>
          <a:p>
            <a:pPr defTabSz="912813">
              <a:defRPr/>
            </a:pPr>
            <a:r>
              <a:rPr lang="en-US" altLang="zh-CN" sz="1600" b="1" dirty="0" smtClean="0">
                <a:solidFill>
                  <a:srgbClr val="00B050"/>
                </a:solidFill>
                <a:latin typeface="Arial" pitchFamily="34" charset="0"/>
                <a:ea typeface="SimSun" pitchFamily="2" charset="-122"/>
                <a:cs typeface="Arial" pitchFamily="34" charset="0"/>
              </a:rPr>
              <a:t>--</a:t>
            </a:r>
            <a:r>
              <a:rPr lang="zh-CN" altLang="en-US" sz="1600" b="1" dirty="0" smtClean="0">
                <a:solidFill>
                  <a:srgbClr val="00B050"/>
                </a:solidFill>
                <a:latin typeface="Arial" pitchFamily="34" charset="0"/>
                <a:ea typeface="SimSun" pitchFamily="2" charset="-122"/>
                <a:cs typeface="Arial" pitchFamily="34" charset="0"/>
              </a:rPr>
              <a:t>创建</a:t>
            </a:r>
            <a:r>
              <a:rPr lang="en-US" altLang="zh-CN" sz="1600" b="1" dirty="0" smtClean="0">
                <a:solidFill>
                  <a:srgbClr val="00B050"/>
                </a:solidFill>
                <a:latin typeface="Arial" pitchFamily="34" charset="0"/>
                <a:ea typeface="SimSun" pitchFamily="2" charset="-122"/>
                <a:cs typeface="Arial" pitchFamily="34" charset="0"/>
              </a:rPr>
              <a:t>B</a:t>
            </a:r>
            <a:r>
              <a:rPr lang="zh-CN" altLang="en-US" sz="1600" b="1" dirty="0" smtClean="0">
                <a:solidFill>
                  <a:srgbClr val="00B050"/>
                </a:solidFill>
                <a:latin typeface="Arial" pitchFamily="34" charset="0"/>
                <a:ea typeface="SimSun" pitchFamily="2" charset="-122"/>
                <a:cs typeface="Arial" pitchFamily="34" charset="0"/>
              </a:rPr>
              <a:t>树索引</a:t>
            </a:r>
            <a:r>
              <a:rPr lang="en-US" altLang="zh-CN" sz="1600" b="1" dirty="0" smtClean="0">
                <a:solidFill>
                  <a:srgbClr val="00B050"/>
                </a:solidFill>
                <a:latin typeface="Arial" pitchFamily="34" charset="0"/>
                <a:ea typeface="SimSun" pitchFamily="2" charset="-122"/>
                <a:cs typeface="Arial" pitchFamily="34" charset="0"/>
              </a:rPr>
              <a:t>,</a:t>
            </a:r>
            <a:r>
              <a:rPr lang="zh-CN" altLang="en-US" sz="1600" b="1" dirty="0" smtClean="0">
                <a:solidFill>
                  <a:srgbClr val="00B050"/>
                </a:solidFill>
                <a:latin typeface="Arial" pitchFamily="34" charset="0"/>
                <a:ea typeface="SimSun" pitchFamily="2" charset="-122"/>
                <a:cs typeface="Arial" pitchFamily="34" charset="0"/>
              </a:rPr>
              <a:t>单列</a:t>
            </a:r>
            <a:endParaRPr lang="en-US" altLang="zh-CN" sz="1600" b="1" dirty="0" smtClean="0">
              <a:solidFill>
                <a:srgbClr val="00B050"/>
              </a:solidFill>
              <a:latin typeface="Arial" pitchFamily="34" charset="0"/>
              <a:ea typeface="SimSun" pitchFamily="2" charset="-122"/>
              <a:cs typeface="Arial" pitchFamily="34" charset="0"/>
            </a:endParaRPr>
          </a:p>
          <a:p>
            <a:pPr defTabSz="912813">
              <a:defRPr/>
            </a:pPr>
            <a:r>
              <a:rPr lang="en-US" altLang="zh-CN" sz="1600" b="1" dirty="0" smtClean="0">
                <a:latin typeface="Arial" pitchFamily="34" charset="0"/>
                <a:ea typeface="SimSun" pitchFamily="2" charset="-122"/>
                <a:cs typeface="Arial" pitchFamily="34" charset="0"/>
              </a:rPr>
              <a:t>CREATE  INDEX  </a:t>
            </a:r>
            <a:r>
              <a:rPr lang="en-US" altLang="zh-CN" sz="1600" b="1" dirty="0" err="1" smtClean="0">
                <a:latin typeface="Arial" pitchFamily="34" charset="0"/>
                <a:ea typeface="SimSun" pitchFamily="2" charset="-122"/>
                <a:cs typeface="Arial" pitchFamily="34" charset="0"/>
              </a:rPr>
              <a:t>idx_emp_name</a:t>
            </a:r>
            <a:r>
              <a:rPr lang="en-US" altLang="zh-CN" sz="1600" b="1" dirty="0" smtClean="0">
                <a:latin typeface="Arial" pitchFamily="34" charset="0"/>
                <a:ea typeface="SimSun" pitchFamily="2" charset="-122"/>
                <a:cs typeface="Arial" pitchFamily="34" charset="0"/>
              </a:rPr>
              <a:t>  ON </a:t>
            </a:r>
            <a:r>
              <a:rPr lang="en-US" altLang="zh-CN" sz="1600" b="1" dirty="0" err="1" smtClean="0">
                <a:latin typeface="Arial" pitchFamily="34" charset="0"/>
                <a:ea typeface="SimSun" pitchFamily="2" charset="-122"/>
                <a:cs typeface="Arial" pitchFamily="34" charset="0"/>
              </a:rPr>
              <a:t>emp</a:t>
            </a:r>
            <a:r>
              <a:rPr lang="en-US" altLang="zh-CN" sz="1600" b="1" dirty="0" smtClean="0">
                <a:latin typeface="Arial" pitchFamily="34" charset="0"/>
                <a:ea typeface="SimSun" pitchFamily="2" charset="-122"/>
                <a:cs typeface="Arial" pitchFamily="34" charset="0"/>
              </a:rPr>
              <a:t>(name);</a:t>
            </a:r>
          </a:p>
          <a:p>
            <a:pPr defTabSz="912813">
              <a:defRPr/>
            </a:pPr>
            <a:r>
              <a:rPr lang="en-US" altLang="zh-CN" sz="1600" b="1" dirty="0" smtClean="0">
                <a:solidFill>
                  <a:srgbClr val="00B050"/>
                </a:solidFill>
                <a:latin typeface="Arial" pitchFamily="34" charset="0"/>
                <a:ea typeface="SimSun" pitchFamily="2" charset="-122"/>
                <a:cs typeface="Arial" pitchFamily="34" charset="0"/>
              </a:rPr>
              <a:t>--</a:t>
            </a:r>
            <a:r>
              <a:rPr lang="zh-CN" altLang="en-US" sz="1600" b="1" dirty="0" smtClean="0">
                <a:solidFill>
                  <a:srgbClr val="00B050"/>
                </a:solidFill>
                <a:latin typeface="Arial" pitchFamily="34" charset="0"/>
                <a:ea typeface="SimSun" pitchFamily="2" charset="-122"/>
                <a:cs typeface="Arial" pitchFamily="34" charset="0"/>
              </a:rPr>
              <a:t>创建复合索引</a:t>
            </a:r>
            <a:endParaRPr lang="en-US" altLang="zh-CN" sz="1600" b="1" dirty="0" smtClean="0">
              <a:solidFill>
                <a:srgbClr val="00B050"/>
              </a:solidFill>
              <a:latin typeface="Arial" pitchFamily="34" charset="0"/>
              <a:ea typeface="SimSun" pitchFamily="2" charset="-122"/>
              <a:cs typeface="Arial" pitchFamily="34" charset="0"/>
            </a:endParaRPr>
          </a:p>
          <a:p>
            <a:pPr defTabSz="912813">
              <a:defRPr/>
            </a:pPr>
            <a:r>
              <a:rPr lang="en-US" altLang="zh-CN" sz="1600" b="1" dirty="0" smtClean="0">
                <a:latin typeface="Arial" pitchFamily="34" charset="0"/>
                <a:ea typeface="SimSun" pitchFamily="2" charset="-122"/>
                <a:cs typeface="Arial" pitchFamily="34" charset="0"/>
              </a:rPr>
              <a:t>CREATE  INDEX  </a:t>
            </a:r>
            <a:r>
              <a:rPr lang="en-US" altLang="zh-CN" sz="1600" b="1" dirty="0" err="1" smtClean="0">
                <a:latin typeface="Arial" pitchFamily="34" charset="0"/>
                <a:ea typeface="SimSun" pitchFamily="2" charset="-122"/>
                <a:cs typeface="Arial" pitchFamily="34" charset="0"/>
              </a:rPr>
              <a:t>idx_emp_nameid</a:t>
            </a:r>
            <a:r>
              <a:rPr lang="en-US" altLang="zh-CN" sz="1600" b="1" dirty="0" smtClean="0">
                <a:latin typeface="Arial" pitchFamily="34" charset="0"/>
                <a:ea typeface="SimSun" pitchFamily="2" charset="-122"/>
                <a:cs typeface="Arial" pitchFamily="34" charset="0"/>
              </a:rPr>
              <a:t>  ON </a:t>
            </a:r>
            <a:r>
              <a:rPr lang="en-US" altLang="zh-CN" sz="1600" b="1" dirty="0" err="1" smtClean="0">
                <a:latin typeface="Arial" pitchFamily="34" charset="0"/>
                <a:ea typeface="SimSun" pitchFamily="2" charset="-122"/>
                <a:cs typeface="Arial" pitchFamily="34" charset="0"/>
              </a:rPr>
              <a:t>emp</a:t>
            </a:r>
            <a:r>
              <a:rPr lang="en-US" altLang="zh-CN" sz="1600" b="1" dirty="0" smtClean="0">
                <a:latin typeface="Arial" pitchFamily="34" charset="0"/>
                <a:ea typeface="SimSun" pitchFamily="2" charset="-122"/>
                <a:cs typeface="Arial" pitchFamily="34" charset="0"/>
              </a:rPr>
              <a:t>(name, </a:t>
            </a:r>
            <a:r>
              <a:rPr lang="en-US" altLang="zh-CN" sz="1600" b="1" dirty="0" err="1" smtClean="0">
                <a:latin typeface="Arial" pitchFamily="34" charset="0"/>
                <a:ea typeface="SimSun" pitchFamily="2" charset="-122"/>
                <a:cs typeface="Arial" pitchFamily="34" charset="0"/>
              </a:rPr>
              <a:t>emp_id</a:t>
            </a:r>
            <a:r>
              <a:rPr lang="en-US" altLang="zh-CN" sz="1600" b="1" dirty="0" smtClean="0">
                <a:latin typeface="Arial" pitchFamily="34" charset="0"/>
                <a:ea typeface="SimSun" pitchFamily="2" charset="-122"/>
                <a:cs typeface="Arial" pitchFamily="34" charset="0"/>
              </a:rPr>
              <a:t>);</a:t>
            </a:r>
          </a:p>
          <a:p>
            <a:pPr defTabSz="912813">
              <a:defRPr/>
            </a:pPr>
            <a:r>
              <a:rPr lang="en-US" altLang="zh-CN" sz="1600" b="1" dirty="0" smtClean="0">
                <a:solidFill>
                  <a:srgbClr val="00B050"/>
                </a:solidFill>
                <a:latin typeface="Arial" pitchFamily="34" charset="0"/>
                <a:ea typeface="SimSun" pitchFamily="2" charset="-122"/>
                <a:cs typeface="Arial" pitchFamily="34" charset="0"/>
              </a:rPr>
              <a:t>--</a:t>
            </a:r>
            <a:r>
              <a:rPr lang="zh-CN" altLang="en-US" sz="1600" b="1" dirty="0" smtClean="0">
                <a:solidFill>
                  <a:srgbClr val="00B050"/>
                </a:solidFill>
                <a:latin typeface="Arial" pitchFamily="34" charset="0"/>
                <a:ea typeface="SimSun" pitchFamily="2" charset="-122"/>
                <a:cs typeface="Arial" pitchFamily="34" charset="0"/>
              </a:rPr>
              <a:t>创建位图索引</a:t>
            </a:r>
            <a:endParaRPr lang="en-US" altLang="zh-CN" sz="1600" b="1" dirty="0" smtClean="0">
              <a:solidFill>
                <a:srgbClr val="00B050"/>
              </a:solidFill>
              <a:latin typeface="Arial" pitchFamily="34" charset="0"/>
              <a:ea typeface="SimSun" pitchFamily="2" charset="-122"/>
              <a:cs typeface="Arial" pitchFamily="34" charset="0"/>
            </a:endParaRPr>
          </a:p>
          <a:p>
            <a:pPr defTabSz="912813">
              <a:defRPr/>
            </a:pPr>
            <a:r>
              <a:rPr lang="en-US" altLang="zh-CN" sz="1600" b="1" dirty="0" smtClean="0">
                <a:latin typeface="Arial" pitchFamily="34" charset="0"/>
                <a:ea typeface="SimSun" pitchFamily="2" charset="-122"/>
                <a:cs typeface="Arial" pitchFamily="34" charset="0"/>
              </a:rPr>
              <a:t>CREATE  BITMAP  INDEX  </a:t>
            </a:r>
            <a:r>
              <a:rPr lang="en-US" altLang="zh-CN" sz="1600" b="1" dirty="0" err="1" smtClean="0">
                <a:latin typeface="Arial" pitchFamily="34" charset="0"/>
                <a:ea typeface="SimSun" pitchFamily="2" charset="-122"/>
                <a:cs typeface="Arial" pitchFamily="34" charset="0"/>
              </a:rPr>
              <a:t>idx_emp_name</a:t>
            </a:r>
            <a:r>
              <a:rPr lang="en-US" altLang="zh-CN" sz="1600" b="1" dirty="0" smtClean="0">
                <a:latin typeface="Arial" pitchFamily="34" charset="0"/>
                <a:ea typeface="SimSun" pitchFamily="2" charset="-122"/>
                <a:cs typeface="Arial" pitchFamily="34" charset="0"/>
              </a:rPr>
              <a:t>  ON  </a:t>
            </a:r>
            <a:r>
              <a:rPr lang="en-US" altLang="zh-CN" sz="1600" b="1" dirty="0" err="1" smtClean="0">
                <a:latin typeface="Arial" pitchFamily="34" charset="0"/>
                <a:ea typeface="SimSun" pitchFamily="2" charset="-122"/>
                <a:cs typeface="Arial" pitchFamily="34" charset="0"/>
              </a:rPr>
              <a:t>emp</a:t>
            </a:r>
            <a:r>
              <a:rPr lang="en-US" altLang="zh-CN" sz="1600" b="1" dirty="0" smtClean="0">
                <a:latin typeface="Arial" pitchFamily="34" charset="0"/>
                <a:ea typeface="SimSun" pitchFamily="2" charset="-122"/>
                <a:cs typeface="Arial" pitchFamily="34" charset="0"/>
              </a:rPr>
              <a:t>(name);</a:t>
            </a:r>
          </a:p>
          <a:p>
            <a:pPr defTabSz="912813">
              <a:defRPr/>
            </a:pPr>
            <a:r>
              <a:rPr lang="en-US" altLang="zh-CN" sz="1600" b="1" dirty="0" smtClean="0">
                <a:solidFill>
                  <a:srgbClr val="00B050"/>
                </a:solidFill>
                <a:latin typeface="Arial" pitchFamily="34" charset="0"/>
                <a:ea typeface="SimSun" pitchFamily="2" charset="-122"/>
                <a:cs typeface="Arial" pitchFamily="34" charset="0"/>
              </a:rPr>
              <a:t>--</a:t>
            </a:r>
            <a:r>
              <a:rPr lang="zh-CN" altLang="en-US" sz="1600" b="1" dirty="0" smtClean="0">
                <a:solidFill>
                  <a:srgbClr val="00B050"/>
                </a:solidFill>
                <a:latin typeface="Arial" pitchFamily="34" charset="0"/>
                <a:ea typeface="SimSun" pitchFamily="2" charset="-122"/>
                <a:cs typeface="Arial" pitchFamily="34" charset="0"/>
              </a:rPr>
              <a:t>创建函数索引</a:t>
            </a:r>
            <a:endParaRPr lang="en-US" altLang="zh-CN" sz="1600" b="1" dirty="0" smtClean="0">
              <a:solidFill>
                <a:srgbClr val="00B050"/>
              </a:solidFill>
              <a:latin typeface="Arial" pitchFamily="34" charset="0"/>
              <a:ea typeface="SimSun" pitchFamily="2" charset="-122"/>
              <a:cs typeface="Arial" pitchFamily="34" charset="0"/>
            </a:endParaRPr>
          </a:p>
          <a:p>
            <a:pPr defTabSz="912813">
              <a:defRPr/>
            </a:pPr>
            <a:r>
              <a:rPr lang="en-US" altLang="zh-CN" sz="1600" b="1" dirty="0" smtClean="0">
                <a:latin typeface="Arial" pitchFamily="34" charset="0"/>
                <a:ea typeface="SimSun" pitchFamily="2" charset="-122"/>
                <a:cs typeface="Arial" pitchFamily="34" charset="0"/>
              </a:rPr>
              <a:t>CREATE  INDEX  </a:t>
            </a:r>
            <a:r>
              <a:rPr lang="en-US" altLang="zh-CN" sz="1600" b="1" dirty="0" err="1" smtClean="0">
                <a:latin typeface="Arial" pitchFamily="34" charset="0"/>
                <a:ea typeface="SimSun" pitchFamily="2" charset="-122"/>
                <a:cs typeface="Arial" pitchFamily="34" charset="0"/>
              </a:rPr>
              <a:t>idx_emp_name</a:t>
            </a:r>
            <a:r>
              <a:rPr lang="en-US" altLang="zh-CN" sz="1600" b="1" dirty="0" smtClean="0">
                <a:latin typeface="Arial" pitchFamily="34" charset="0"/>
                <a:ea typeface="SimSun" pitchFamily="2" charset="-122"/>
                <a:cs typeface="Arial" pitchFamily="34" charset="0"/>
              </a:rPr>
              <a:t>  ON  </a:t>
            </a:r>
            <a:r>
              <a:rPr lang="en-US" altLang="zh-CN" sz="1600" b="1" dirty="0" err="1" smtClean="0">
                <a:latin typeface="Arial" pitchFamily="34" charset="0"/>
                <a:ea typeface="SimSun" pitchFamily="2" charset="-122"/>
                <a:cs typeface="Arial" pitchFamily="34" charset="0"/>
              </a:rPr>
              <a:t>emp</a:t>
            </a:r>
            <a:r>
              <a:rPr lang="en-US" altLang="zh-CN" sz="1600" b="1" dirty="0" smtClean="0">
                <a:latin typeface="Arial" pitchFamily="34" charset="0"/>
                <a:ea typeface="SimSun" pitchFamily="2" charset="-122"/>
                <a:cs typeface="Arial" pitchFamily="34" charset="0"/>
              </a:rPr>
              <a:t>(UPPER(name));</a:t>
            </a:r>
          </a:p>
          <a:p>
            <a:pPr defTabSz="912813">
              <a:defRPr/>
            </a:pPr>
            <a:endParaRPr lang="en-US" altLang="zh-CN" sz="1600" b="1" dirty="0">
              <a:latin typeface="Arial" pitchFamily="34" charset="0"/>
              <a:ea typeface="SimSun" pitchFamily="2" charset="-122"/>
              <a:cs typeface="Arial" pitchFamily="34" charset="0"/>
            </a:endParaRPr>
          </a:p>
        </p:txBody>
      </p:sp>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a:t>
            </a:r>
            <a:r>
              <a:rPr lang="en-US" altLang="zh-CN" dirty="0" smtClean="0"/>
              <a:t>B*Tree</a:t>
            </a:r>
            <a:r>
              <a:rPr lang="zh-CN" altLang="en-US" dirty="0" smtClean="0"/>
              <a:t>索引</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000" dirty="0" smtClean="0"/>
              <a:t>B*Tree</a:t>
            </a:r>
            <a:r>
              <a:rPr lang="zh-CN" altLang="en-US" sz="2000" dirty="0" smtClean="0"/>
              <a:t>索引原理</a:t>
            </a:r>
            <a:endParaRPr lang="en-US" altLang="zh-CN" sz="2000" dirty="0" smtClean="0"/>
          </a:p>
          <a:p>
            <a:pPr lvl="1"/>
            <a:r>
              <a:rPr lang="en-US" altLang="zh-CN" sz="1800" dirty="0" smtClean="0"/>
              <a:t>B</a:t>
            </a:r>
            <a:r>
              <a:rPr lang="zh-CN" altLang="en-US" sz="1800" dirty="0" smtClean="0"/>
              <a:t>树索引是一个典型的平衡树结构，即从</a:t>
            </a:r>
            <a:r>
              <a:rPr lang="en-US" altLang="zh-CN" sz="1800" dirty="0" smtClean="0"/>
              <a:t>Root</a:t>
            </a:r>
            <a:r>
              <a:rPr lang="zh-CN" altLang="en-US" sz="1800" dirty="0" smtClean="0"/>
              <a:t>节点到 </a:t>
            </a:r>
            <a:r>
              <a:rPr lang="en-US" altLang="zh-CN" sz="1800" dirty="0" smtClean="0"/>
              <a:t>Leaf </a:t>
            </a:r>
            <a:r>
              <a:rPr lang="zh-CN" altLang="en-US" sz="1800" dirty="0" smtClean="0"/>
              <a:t>节点的任何一个路径都是等距离的</a:t>
            </a:r>
            <a:endParaRPr lang="en-US" altLang="zh-CN" sz="1800" dirty="0" smtClean="0"/>
          </a:p>
          <a:p>
            <a:pPr lvl="1">
              <a:buNone/>
            </a:pPr>
            <a:r>
              <a:rPr lang="en-US" altLang="zh-CN" sz="1800" b="1" dirty="0" smtClean="0"/>
              <a:t>B</a:t>
            </a:r>
            <a:r>
              <a:rPr lang="zh-CN" altLang="en-US" sz="1800" b="1" dirty="0" smtClean="0"/>
              <a:t>*</a:t>
            </a:r>
            <a:r>
              <a:rPr lang="en-US" altLang="zh-CN" sz="1800" b="1" dirty="0" smtClean="0"/>
              <a:t>Tree</a:t>
            </a:r>
            <a:r>
              <a:rPr lang="zh-CN" altLang="en-US" sz="1800" b="1" dirty="0" smtClean="0"/>
              <a:t>树包含以下主要组件：</a:t>
            </a:r>
          </a:p>
          <a:p>
            <a:pPr lvl="1"/>
            <a:r>
              <a:rPr lang="zh-CN" altLang="en-US" sz="1800" b="1" dirty="0" smtClean="0"/>
              <a:t>根节点（</a:t>
            </a:r>
            <a:r>
              <a:rPr lang="en-US" altLang="zh-CN" sz="1800" b="1" dirty="0" smtClean="0"/>
              <a:t>Branch node</a:t>
            </a:r>
            <a:r>
              <a:rPr lang="zh-CN" altLang="en-US" sz="1800" b="1" dirty="0" smtClean="0"/>
              <a:t>）</a:t>
            </a:r>
            <a:endParaRPr lang="en-US" altLang="zh-CN" sz="1800" b="1" dirty="0" smtClean="0"/>
          </a:p>
          <a:p>
            <a:pPr lvl="2"/>
            <a:r>
              <a:rPr lang="zh-CN" altLang="en-US" sz="1600" dirty="0" smtClean="0"/>
              <a:t>一个</a:t>
            </a:r>
            <a:r>
              <a:rPr lang="en-US" altLang="zh-CN" sz="1600" dirty="0" smtClean="0"/>
              <a:t>B</a:t>
            </a:r>
            <a:r>
              <a:rPr lang="zh-CN" altLang="en-US" sz="1600" dirty="0" smtClean="0"/>
              <a:t>树索引只有一个根节点，它实际就是位于树的最顶端的分支节点</a:t>
            </a:r>
            <a:endParaRPr lang="en-US" altLang="zh-CN" sz="1800" b="1" dirty="0" smtClean="0"/>
          </a:p>
          <a:p>
            <a:pPr lvl="1"/>
            <a:r>
              <a:rPr lang="zh-CN" altLang="en-US" sz="1800" b="1" dirty="0" smtClean="0"/>
              <a:t>分支节点（</a:t>
            </a:r>
            <a:r>
              <a:rPr lang="en-US" altLang="zh-CN" sz="1800" b="1" dirty="0" smtClean="0"/>
              <a:t>Branch node</a:t>
            </a:r>
            <a:r>
              <a:rPr lang="zh-CN" altLang="en-US" sz="1800" b="1" dirty="0" smtClean="0"/>
              <a:t>）</a:t>
            </a:r>
            <a:endParaRPr lang="en-US" altLang="zh-CN" sz="1800" b="1" dirty="0" smtClean="0"/>
          </a:p>
          <a:p>
            <a:pPr lvl="2"/>
            <a:r>
              <a:rPr lang="zh-CN" altLang="en-US" sz="1600" dirty="0" smtClean="0"/>
              <a:t>指向索引里下一级的分支节点或者是叶子节点。每个索引条目都具有两个字段。第一个字段表示指向的下一级节点中包含的最小键值；第二个字段表示所链接的下一级节点的地址</a:t>
            </a:r>
            <a:endParaRPr lang="en-US" altLang="zh-CN" sz="1600" b="1" dirty="0" smtClean="0"/>
          </a:p>
          <a:p>
            <a:pPr lvl="1"/>
            <a:r>
              <a:rPr lang="zh-CN" altLang="en-US" sz="1800" b="1" dirty="0" smtClean="0"/>
              <a:t>叶子节点（</a:t>
            </a:r>
            <a:r>
              <a:rPr lang="en-US" altLang="zh-CN" sz="1800" b="1" dirty="0" smtClean="0"/>
              <a:t>Leaf node</a:t>
            </a:r>
            <a:r>
              <a:rPr lang="zh-CN" altLang="en-US" sz="1800" b="1" dirty="0" smtClean="0"/>
              <a:t>）</a:t>
            </a:r>
            <a:endParaRPr lang="en-US" altLang="zh-CN" sz="1800" b="1" dirty="0" smtClean="0"/>
          </a:p>
          <a:p>
            <a:pPr lvl="2"/>
            <a:r>
              <a:rPr lang="zh-CN" altLang="en-US" sz="1600" dirty="0" smtClean="0"/>
              <a:t>包含各个索引的键值以及键值所对应的记录行的</a:t>
            </a:r>
            <a:r>
              <a:rPr lang="en-US" altLang="zh-CN" sz="1600" dirty="0" smtClean="0"/>
              <a:t>ROWID</a:t>
            </a:r>
            <a:r>
              <a:rPr lang="zh-CN" altLang="en-US" sz="1600" dirty="0" smtClean="0"/>
              <a:t>，通过</a:t>
            </a:r>
            <a:r>
              <a:rPr lang="en-US" altLang="zh-CN" sz="1600" dirty="0" smtClean="0"/>
              <a:t>ROWID</a:t>
            </a:r>
            <a:r>
              <a:rPr lang="zh-CN" altLang="en-US" sz="1600" dirty="0" smtClean="0"/>
              <a:t>可以指向表里的数据记录</a:t>
            </a:r>
            <a:endParaRPr lang="en-US" altLang="zh-CN" sz="1600" dirty="0" smtClean="0"/>
          </a:p>
          <a:p>
            <a:pPr lvl="2"/>
            <a:r>
              <a:rPr lang="en-US" altLang="zh-CN" sz="1600" dirty="0" smtClean="0"/>
              <a:t>B*Tree</a:t>
            </a:r>
            <a:r>
              <a:rPr lang="zh-CN" altLang="en-US" sz="1600" dirty="0" smtClean="0"/>
              <a:t>是平衡树，即所有叶子节点都在树的同一层上</a:t>
            </a:r>
            <a:endParaRPr lang="en-US" altLang="zh-CN" sz="1600" dirty="0" smtClean="0"/>
          </a:p>
          <a:p>
            <a:pPr lvl="2"/>
            <a:r>
              <a:rPr lang="zh-CN" altLang="en-US" sz="1600" dirty="0" smtClean="0"/>
              <a:t>叶子节点间又构成一个双向链表，执行索引区间扫描也很容易，找到第一个值后，就不需要再从根节点开始导航，只需通过叶子节点向前或向后扫描即可</a:t>
            </a:r>
          </a:p>
          <a:p>
            <a:pPr lvl="1"/>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a:t>
            </a:r>
            <a:r>
              <a:rPr lang="en-US" altLang="zh-CN" dirty="0" smtClean="0"/>
              <a:t>B*Tree</a:t>
            </a:r>
            <a:r>
              <a:rPr lang="zh-CN" altLang="en-US" dirty="0" smtClean="0"/>
              <a:t>索引</a:t>
            </a:r>
            <a:r>
              <a:rPr lang="en-US" altLang="zh-CN" dirty="0" smtClean="0"/>
              <a:t>-2</a:t>
            </a:r>
            <a:endParaRPr lang="zh-CN" altLang="en-US" dirty="0"/>
          </a:p>
        </p:txBody>
      </p:sp>
      <p:sp>
        <p:nvSpPr>
          <p:cNvPr id="3" name="内容占位符 2"/>
          <p:cNvSpPr>
            <a:spLocks noGrp="1"/>
          </p:cNvSpPr>
          <p:nvPr>
            <p:ph idx="1"/>
          </p:nvPr>
        </p:nvSpPr>
        <p:spPr>
          <a:xfrm>
            <a:off x="476250" y="1214422"/>
            <a:ext cx="8310592" cy="5062557"/>
          </a:xfrm>
        </p:spPr>
        <p:txBody>
          <a:bodyPr>
            <a:noAutofit/>
          </a:bodyPr>
          <a:lstStyle/>
          <a:p>
            <a:r>
              <a:rPr lang="en-US" altLang="zh-CN" sz="2000" b="1" dirty="0" smtClean="0"/>
              <a:t>B*Tree</a:t>
            </a:r>
            <a:r>
              <a:rPr lang="zh-CN" altLang="en-US" sz="2000" b="1" dirty="0" smtClean="0"/>
              <a:t>树结构图</a:t>
            </a:r>
            <a:endParaRPr lang="zh-CN" altLang="en-US" sz="2000" b="1" dirty="0"/>
          </a:p>
        </p:txBody>
      </p:sp>
      <p:sp>
        <p:nvSpPr>
          <p:cNvPr id="15362" name="AutoShape 2" descr="http://www.17jquery.com/uploads/allimg/c110704/130a4Q454b30-42010.jp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 name="图片 5" descr="130a4Q454b30-42010.jpg"/>
          <p:cNvPicPr>
            <a:picLocks noChangeAspect="1"/>
          </p:cNvPicPr>
          <p:nvPr/>
        </p:nvPicPr>
        <p:blipFill>
          <a:blip r:embed="rId4" cstate="print"/>
          <a:stretch>
            <a:fillRect/>
          </a:stretch>
        </p:blipFill>
        <p:spPr>
          <a:xfrm>
            <a:off x="971600" y="1556792"/>
            <a:ext cx="7024187" cy="4414614"/>
          </a:xfrm>
          <a:prstGeom prst="rect">
            <a:avLst/>
          </a:prstGeom>
        </p:spPr>
      </p:pic>
    </p:spTree>
    <p:custDataLst>
      <p:tags r:id="rId1"/>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a:t>
            </a:r>
            <a:r>
              <a:rPr lang="en-US" altLang="zh-CN" dirty="0" smtClean="0"/>
              <a:t>B*Tree</a:t>
            </a:r>
            <a:r>
              <a:rPr lang="zh-CN" altLang="en-US" dirty="0" smtClean="0"/>
              <a:t>索引</a:t>
            </a:r>
            <a:r>
              <a:rPr lang="en-US" altLang="zh-CN" dirty="0" smtClean="0"/>
              <a:t>-3</a:t>
            </a:r>
            <a:endParaRPr lang="zh-CN" altLang="en-US" dirty="0"/>
          </a:p>
        </p:txBody>
      </p:sp>
      <p:sp>
        <p:nvSpPr>
          <p:cNvPr id="3" name="内容占位符 2"/>
          <p:cNvSpPr>
            <a:spLocks noGrp="1"/>
          </p:cNvSpPr>
          <p:nvPr>
            <p:ph idx="1"/>
          </p:nvPr>
        </p:nvSpPr>
        <p:spPr>
          <a:xfrm>
            <a:off x="476250" y="1214422"/>
            <a:ext cx="8310592" cy="5062557"/>
          </a:xfrm>
        </p:spPr>
        <p:txBody>
          <a:bodyPr>
            <a:noAutofit/>
          </a:bodyPr>
          <a:lstStyle/>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a:buNone/>
            </a:pPr>
            <a:endParaRPr lang="en-US" altLang="zh-CN" sz="2000" dirty="0" smtClean="0"/>
          </a:p>
          <a:p>
            <a:pPr>
              <a:buNone/>
            </a:pPr>
            <a:endParaRPr lang="en-US" altLang="zh-CN" sz="2000" dirty="0" smtClean="0"/>
          </a:p>
          <a:p>
            <a:pPr>
              <a:buNone/>
            </a:pPr>
            <a:r>
              <a:rPr lang="en-US" altLang="zh-CN" sz="1600" dirty="0" smtClean="0"/>
              <a:t>	</a:t>
            </a:r>
          </a:p>
          <a:p>
            <a:pPr lvl="1">
              <a:buNone/>
            </a:pPr>
            <a:endParaRPr lang="zh-CN" altLang="en-US" sz="1800" dirty="0"/>
          </a:p>
        </p:txBody>
      </p:sp>
      <p:pic>
        <p:nvPicPr>
          <p:cNvPr id="4100" name="Picture 4" descr="http://dl.iteye.com/upload/attachment/549178/ef75ba49-d200-386e-bfb6-2cf2644ef2e2.jpg"/>
          <p:cNvPicPr>
            <a:picLocks noChangeAspect="1" noChangeArrowheads="1"/>
          </p:cNvPicPr>
          <p:nvPr/>
        </p:nvPicPr>
        <p:blipFill>
          <a:blip r:embed="rId4" cstate="print"/>
          <a:srcRect/>
          <a:stretch>
            <a:fillRect/>
          </a:stretch>
        </p:blipFill>
        <p:spPr bwMode="auto">
          <a:xfrm>
            <a:off x="611560" y="1268760"/>
            <a:ext cx="8064896" cy="4639226"/>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a:t>
            </a:r>
            <a:r>
              <a:rPr lang="en-US" altLang="zh-CN" dirty="0" smtClean="0"/>
              <a:t>B*Tree</a:t>
            </a:r>
            <a:r>
              <a:rPr lang="zh-CN" altLang="en-US" dirty="0" smtClean="0"/>
              <a:t>索引</a:t>
            </a:r>
            <a:r>
              <a:rPr lang="en-US" altLang="zh-CN" dirty="0" smtClean="0"/>
              <a:t>-4</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000" dirty="0" smtClean="0"/>
              <a:t>B-Tree</a:t>
            </a:r>
            <a:r>
              <a:rPr lang="zh-CN" altLang="en-US" sz="2000" dirty="0" smtClean="0"/>
              <a:t>索引总结</a:t>
            </a:r>
            <a:endParaRPr lang="en-US" altLang="zh-CN" sz="2000" dirty="0" smtClean="0"/>
          </a:p>
          <a:p>
            <a:pPr lvl="1">
              <a:buNone/>
            </a:pPr>
            <a:r>
              <a:rPr lang="zh-CN" altLang="en-US" sz="1800" b="1" dirty="0" smtClean="0"/>
              <a:t>应用场合</a:t>
            </a:r>
            <a:endParaRPr lang="en-US" altLang="zh-CN" sz="1800" b="1" dirty="0" smtClean="0"/>
          </a:p>
          <a:p>
            <a:pPr lvl="1"/>
            <a:r>
              <a:rPr lang="zh-CN" altLang="en-US" sz="1800" dirty="0" smtClean="0"/>
              <a:t>适合数据重复度低的字段，例如身份证号码、手机号码等字段，常用于主键 唯一约束</a:t>
            </a:r>
            <a:endParaRPr lang="en-US" altLang="zh-CN" sz="1800" dirty="0" smtClean="0"/>
          </a:p>
          <a:p>
            <a:pPr lvl="1">
              <a:buNone/>
            </a:pPr>
            <a:r>
              <a:rPr lang="zh-CN" altLang="en-US" sz="1800" b="1" dirty="0" smtClean="0"/>
              <a:t>原理</a:t>
            </a:r>
            <a:endParaRPr lang="en-US" altLang="zh-CN" sz="1800" b="1" dirty="0" smtClean="0"/>
          </a:p>
          <a:p>
            <a:pPr lvl="1"/>
            <a:r>
              <a:rPr lang="zh-CN" altLang="en-US" sz="1800" dirty="0" smtClean="0"/>
              <a:t>一个键值对应一行</a:t>
            </a:r>
            <a:r>
              <a:rPr lang="en-US" altLang="zh-CN" sz="1800" dirty="0" smtClean="0"/>
              <a:t>ROWID</a:t>
            </a:r>
            <a:r>
              <a:rPr lang="zh-CN" altLang="en-US" sz="1800" dirty="0" smtClean="0"/>
              <a:t>  </a:t>
            </a:r>
            <a:endParaRPr lang="en-US" altLang="zh-CN" sz="1800" dirty="0" smtClean="0"/>
          </a:p>
          <a:p>
            <a:pPr lvl="1">
              <a:buNone/>
            </a:pPr>
            <a:r>
              <a:rPr lang="zh-CN" altLang="en-US" sz="1800" b="1" dirty="0" smtClean="0"/>
              <a:t>存储格式</a:t>
            </a:r>
            <a:endParaRPr lang="en-US" altLang="zh-CN" sz="1800" b="1" dirty="0" smtClean="0"/>
          </a:p>
          <a:p>
            <a:pPr lvl="1"/>
            <a:r>
              <a:rPr lang="en-US" altLang="zh-CN" sz="1800" dirty="0" smtClean="0"/>
              <a:t>【</a:t>
            </a:r>
            <a:r>
              <a:rPr lang="zh-CN" altLang="en-US" sz="1800" dirty="0" smtClean="0"/>
              <a:t>索引头 </a:t>
            </a:r>
            <a:r>
              <a:rPr lang="en-US" altLang="zh-CN" sz="1800" dirty="0" smtClean="0"/>
              <a:t>| </a:t>
            </a:r>
            <a:r>
              <a:rPr lang="zh-CN" altLang="en-US" sz="1800" dirty="0" smtClean="0"/>
              <a:t>键值 </a:t>
            </a:r>
            <a:r>
              <a:rPr lang="en-US" altLang="zh-CN" sz="1800" dirty="0" smtClean="0"/>
              <a:t>| </a:t>
            </a:r>
            <a:r>
              <a:rPr lang="en-US" altLang="zh-CN" sz="1800" dirty="0" err="1" smtClean="0"/>
              <a:t>rowid</a:t>
            </a:r>
            <a:r>
              <a:rPr lang="en-US" altLang="zh-CN" sz="1800" dirty="0" smtClean="0"/>
              <a:t>】</a:t>
            </a:r>
          </a:p>
          <a:p>
            <a:pPr lvl="1">
              <a:buNone/>
            </a:pPr>
            <a:r>
              <a:rPr lang="zh-CN" altLang="en-US" sz="1800" b="1" dirty="0" smtClean="0"/>
              <a:t>优点</a:t>
            </a:r>
            <a:endParaRPr lang="en-US" altLang="zh-CN" sz="1800" b="1" dirty="0" smtClean="0"/>
          </a:p>
          <a:p>
            <a:pPr lvl="1"/>
            <a:r>
              <a:rPr lang="zh-CN" altLang="en-US" sz="1800" dirty="0" smtClean="0"/>
              <a:t>当没有索引的时候，</a:t>
            </a:r>
            <a:r>
              <a:rPr lang="en-US" altLang="zh-CN" sz="1800" dirty="0" smtClean="0"/>
              <a:t>oracle</a:t>
            </a:r>
            <a:r>
              <a:rPr lang="zh-CN" altLang="en-US" sz="1800" dirty="0" smtClean="0"/>
              <a:t>只能全表扫描，当数据量很大的时候效率很低，</a:t>
            </a:r>
            <a:r>
              <a:rPr lang="en-US" altLang="zh-CN" sz="1800" dirty="0" smtClean="0"/>
              <a:t>B-tree</a:t>
            </a:r>
            <a:r>
              <a:rPr lang="zh-CN" altLang="en-US" sz="1800" dirty="0" smtClean="0"/>
              <a:t>索引可以直接定位</a:t>
            </a:r>
            <a:r>
              <a:rPr lang="en-US" altLang="zh-CN" sz="1800" dirty="0" err="1" smtClean="0"/>
              <a:t>rowid</a:t>
            </a:r>
            <a:r>
              <a:rPr lang="zh-CN" altLang="en-US" sz="1800" dirty="0" smtClean="0"/>
              <a:t>立刻找到我们想要的数据，减少了</a:t>
            </a:r>
            <a:r>
              <a:rPr lang="en-US" altLang="zh-CN" sz="1800" dirty="0" smtClean="0"/>
              <a:t>I/O</a:t>
            </a:r>
            <a:r>
              <a:rPr lang="zh-CN" altLang="en-US" sz="1800" dirty="0" smtClean="0"/>
              <a:t>操作，提高检索速度</a:t>
            </a:r>
            <a:endParaRPr lang="en-US" altLang="zh-CN" sz="1800" dirty="0" smtClean="0"/>
          </a:p>
          <a:p>
            <a:pPr lvl="1">
              <a:buNone/>
            </a:pPr>
            <a:r>
              <a:rPr lang="zh-CN" altLang="en-US" sz="1800" b="1" dirty="0" smtClean="0"/>
              <a:t>缺点</a:t>
            </a:r>
            <a:endParaRPr lang="en-US" altLang="zh-CN" sz="1800" b="1" dirty="0" smtClean="0"/>
          </a:p>
          <a:p>
            <a:pPr lvl="1"/>
            <a:r>
              <a:rPr lang="zh-CN" altLang="en-US" sz="1800" dirty="0" smtClean="0"/>
              <a:t>不适合在键值重复率较高的字段上使用</a:t>
            </a:r>
            <a:endParaRPr lang="en-US" altLang="zh-CN" sz="1800" dirty="0" smtClean="0"/>
          </a:p>
        </p:txBody>
      </p:sp>
    </p:spTree>
    <p:custDataLst>
      <p:tags r:id="rId1"/>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a:t>
            </a:r>
            <a:r>
              <a:rPr lang="zh-CN" altLang="en-US" dirty="0" smtClean="0"/>
              <a:t>、</a:t>
            </a:r>
            <a:r>
              <a:rPr lang="en-US" altLang="zh-CN" dirty="0" smtClean="0"/>
              <a:t>Bitmap</a:t>
            </a:r>
            <a:r>
              <a:rPr lang="zh-CN" altLang="en-US" dirty="0" smtClean="0"/>
              <a:t>索引</a:t>
            </a:r>
            <a:r>
              <a:rPr lang="en-US" altLang="zh-CN" dirty="0" smtClean="0"/>
              <a:t>-1</a:t>
            </a:r>
            <a:endParaRPr lang="zh-CN" altLang="en-US" dirty="0"/>
          </a:p>
        </p:txBody>
      </p:sp>
      <p:sp>
        <p:nvSpPr>
          <p:cNvPr id="3" name="内容占位符 2"/>
          <p:cNvSpPr>
            <a:spLocks noGrp="1"/>
          </p:cNvSpPr>
          <p:nvPr>
            <p:ph idx="1"/>
          </p:nvPr>
        </p:nvSpPr>
        <p:spPr>
          <a:xfrm>
            <a:off x="476250" y="1214422"/>
            <a:ext cx="8310592" cy="5062557"/>
          </a:xfrm>
        </p:spPr>
        <p:txBody>
          <a:bodyPr>
            <a:noAutofit/>
          </a:bodyPr>
          <a:lstStyle/>
          <a:p>
            <a:r>
              <a:rPr lang="zh-CN" altLang="en-US" sz="2000" dirty="0" smtClean="0"/>
              <a:t>位图索引原理</a:t>
            </a:r>
          </a:p>
          <a:p>
            <a:pPr lvl="1"/>
            <a:r>
              <a:rPr lang="zh-CN" altLang="en-US" sz="1800" dirty="0" smtClean="0"/>
              <a:t>位图（</a:t>
            </a:r>
            <a:r>
              <a:rPr lang="en-US" altLang="zh-CN" sz="1800" dirty="0" smtClean="0"/>
              <a:t>bitmap</a:t>
            </a:r>
            <a:r>
              <a:rPr lang="zh-CN" altLang="en-US" sz="1800" dirty="0" smtClean="0"/>
              <a:t>）索引是另一种索引类型，其组织形式与</a:t>
            </a:r>
            <a:r>
              <a:rPr lang="en-US" altLang="zh-CN" sz="1800" dirty="0" smtClean="0"/>
              <a:t>B</a:t>
            </a:r>
            <a:r>
              <a:rPr lang="zh-CN" altLang="en-US" sz="1800" dirty="0" smtClean="0"/>
              <a:t>树索引相同，也是一棵平衡树</a:t>
            </a:r>
            <a:endParaRPr lang="en-US" altLang="zh-CN" sz="1800" dirty="0" smtClean="0"/>
          </a:p>
          <a:p>
            <a:pPr lvl="1"/>
            <a:r>
              <a:rPr lang="zh-CN" altLang="en-US" sz="1800" dirty="0" smtClean="0"/>
              <a:t>与</a:t>
            </a:r>
            <a:r>
              <a:rPr lang="en-US" altLang="zh-CN" sz="1800" dirty="0" smtClean="0"/>
              <a:t>B</a:t>
            </a:r>
            <a:r>
              <a:rPr lang="zh-CN" altLang="en-US" sz="1800" dirty="0" smtClean="0"/>
              <a:t>树索引的区别在于，位图索引的叶子节点里存放索引条目的方式不同</a:t>
            </a:r>
            <a:endParaRPr lang="en-US" altLang="zh-CN" sz="1800" dirty="0" smtClean="0"/>
          </a:p>
          <a:p>
            <a:pPr lvl="1"/>
            <a:r>
              <a:rPr lang="en-US" altLang="zh-CN" sz="1800" dirty="0" smtClean="0"/>
              <a:t>B</a:t>
            </a:r>
            <a:r>
              <a:rPr lang="zh-CN" altLang="en-US" sz="1800" dirty="0" smtClean="0"/>
              <a:t>树索引中，对表里的每个数据行，只要索引列的值不为空，都会为该记录行在叶子节点里维护一个对应的索引条目，即使索引列的值存在重复</a:t>
            </a:r>
            <a:endParaRPr lang="en-US" altLang="zh-CN" sz="1800" dirty="0" smtClean="0"/>
          </a:p>
          <a:p>
            <a:pPr lvl="1"/>
            <a:r>
              <a:rPr lang="zh-CN" altLang="en-US" sz="1800" dirty="0" smtClean="0"/>
              <a:t>位图索引中，不同的索引列的值对应一个索引条目，相同的值可能出现在不同的表记录中，因而索引条目中除了存放索引列的值，还需要存放表里第一条记录对应的</a:t>
            </a:r>
            <a:r>
              <a:rPr lang="en-US" altLang="zh-CN" sz="1800" dirty="0" smtClean="0"/>
              <a:t>ROWID</a:t>
            </a:r>
            <a:r>
              <a:rPr lang="zh-CN" altLang="en-US" sz="1800" dirty="0" smtClean="0"/>
              <a:t>和最后一条记录对应的</a:t>
            </a:r>
            <a:r>
              <a:rPr lang="en-US" altLang="zh-CN" sz="1800" dirty="0" smtClean="0"/>
              <a:t>ROWID</a:t>
            </a:r>
            <a:r>
              <a:rPr lang="zh-CN" altLang="en-US" sz="1800" dirty="0" smtClean="0"/>
              <a:t>；在索引条目的最后一部分存放的是由多个</a:t>
            </a:r>
            <a:r>
              <a:rPr lang="en-US" altLang="zh-CN" sz="1800" dirty="0" smtClean="0"/>
              <a:t>bit</a:t>
            </a:r>
            <a:r>
              <a:rPr lang="zh-CN" altLang="en-US" sz="1800" dirty="0" smtClean="0"/>
              <a:t>位所组成的</a:t>
            </a:r>
            <a:r>
              <a:rPr lang="en-US" altLang="zh-CN" sz="1800" dirty="0" smtClean="0"/>
              <a:t>bitmap</a:t>
            </a:r>
            <a:r>
              <a:rPr lang="zh-CN" altLang="en-US" sz="1800" dirty="0" smtClean="0"/>
              <a:t>，每个</a:t>
            </a:r>
            <a:r>
              <a:rPr lang="en-US" altLang="zh-CN" sz="1800" dirty="0" smtClean="0"/>
              <a:t>bit</a:t>
            </a:r>
            <a:r>
              <a:rPr lang="zh-CN" altLang="en-US" sz="1800" dirty="0" smtClean="0"/>
              <a:t>位就对应表中的一条记录，通常</a:t>
            </a:r>
            <a:r>
              <a:rPr lang="en-US" altLang="zh-CN" sz="1800" dirty="0" smtClean="0"/>
              <a:t>1</a:t>
            </a:r>
            <a:r>
              <a:rPr lang="zh-CN" altLang="en-US" sz="1800" dirty="0" smtClean="0"/>
              <a:t>表示该记录值为索引列的值，则返回该记录的</a:t>
            </a:r>
            <a:r>
              <a:rPr lang="en-US" altLang="zh-CN" sz="1800" dirty="0" smtClean="0"/>
              <a:t>ROWID(</a:t>
            </a:r>
            <a:r>
              <a:rPr lang="zh-CN" altLang="en-US" sz="1800" dirty="0" smtClean="0"/>
              <a:t>根据</a:t>
            </a:r>
            <a:r>
              <a:rPr lang="en-US" altLang="zh-CN" sz="1800" dirty="0" smtClean="0"/>
              <a:t>start ROWID</a:t>
            </a:r>
            <a:r>
              <a:rPr lang="zh-CN" altLang="en-US" sz="1800" dirty="0" smtClean="0"/>
              <a:t>加上行号得到该记录所在的</a:t>
            </a:r>
            <a:r>
              <a:rPr lang="en-US" altLang="zh-CN" sz="1800" dirty="0" smtClean="0"/>
              <a:t>ROWID), 0</a:t>
            </a:r>
            <a:r>
              <a:rPr lang="zh-CN" altLang="en-US" sz="1800" dirty="0" smtClean="0"/>
              <a:t>表示该记录值不匹配</a:t>
            </a:r>
            <a:endParaRPr lang="en-US" altLang="zh-CN" sz="1800" dirty="0" smtClean="0"/>
          </a:p>
          <a:p>
            <a:r>
              <a:rPr lang="zh-CN" altLang="en-US" sz="2000" dirty="0" smtClean="0"/>
              <a:t>位图索引适用场合</a:t>
            </a:r>
            <a:endParaRPr lang="en-US" altLang="zh-CN" sz="2000" dirty="0" smtClean="0"/>
          </a:p>
          <a:p>
            <a:pPr lvl="1"/>
            <a:r>
              <a:rPr lang="zh-CN" altLang="en-US" sz="1800" dirty="0" smtClean="0"/>
              <a:t>位图索引适用于数据值存在大量重复的表列，例如：性别</a:t>
            </a:r>
            <a:endParaRPr lang="en-US" altLang="zh-CN" sz="1800" dirty="0" smtClean="0"/>
          </a:p>
          <a:p>
            <a:pPr lvl="1"/>
            <a:r>
              <a:rPr lang="zh-CN" altLang="en-US" sz="1800" dirty="0" smtClean="0"/>
              <a:t>如果索引列经常被更新，则不适合使用位图索引，因为需要在不同的索引条目之间修改</a:t>
            </a:r>
            <a:r>
              <a:rPr lang="en-US" altLang="zh-CN" sz="1800" dirty="0" smtClean="0"/>
              <a:t>bit</a:t>
            </a:r>
            <a:r>
              <a:rPr lang="zh-CN" altLang="en-US" sz="1800" dirty="0" smtClean="0"/>
              <a:t>位，效率很低</a:t>
            </a:r>
          </a:p>
        </p:txBody>
      </p:sp>
    </p:spTree>
    <p:custDataLst>
      <p:tags r:id="rId1"/>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a:t>
            </a:r>
            <a:r>
              <a:rPr lang="zh-CN" altLang="en-US" dirty="0" smtClean="0"/>
              <a:t>、</a:t>
            </a:r>
            <a:r>
              <a:rPr lang="en-US" altLang="zh-CN" dirty="0" smtClean="0"/>
              <a:t>Bitmap</a:t>
            </a:r>
            <a:r>
              <a:rPr lang="zh-CN" altLang="en-US" dirty="0" smtClean="0"/>
              <a:t>索引</a:t>
            </a:r>
            <a:r>
              <a:rPr lang="en-US" altLang="zh-CN" dirty="0" smtClean="0"/>
              <a:t>-2</a:t>
            </a:r>
            <a:endParaRPr lang="zh-CN" altLang="en-US" dirty="0"/>
          </a:p>
        </p:txBody>
      </p:sp>
      <p:pic>
        <p:nvPicPr>
          <p:cNvPr id="110594" name="Picture 2" descr="http://dl.iteye.com/upload/attachment/549181/dd22a632-4396-3630-bee4-34cdd7a900e0.jpg"/>
          <p:cNvPicPr>
            <a:picLocks noChangeAspect="1" noChangeArrowheads="1"/>
          </p:cNvPicPr>
          <p:nvPr/>
        </p:nvPicPr>
        <p:blipFill>
          <a:blip r:embed="rId4" cstate="print"/>
          <a:srcRect/>
          <a:stretch>
            <a:fillRect/>
          </a:stretch>
        </p:blipFill>
        <p:spPr bwMode="auto">
          <a:xfrm>
            <a:off x="889355" y="1412776"/>
            <a:ext cx="8254645" cy="4536504"/>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、表空间与数据文件</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块（</a:t>
            </a:r>
            <a:r>
              <a:rPr lang="en-US" altLang="zh-CN" sz="2000" dirty="0" smtClean="0"/>
              <a:t>Data Blocks</a:t>
            </a:r>
            <a:r>
              <a:rPr lang="zh-CN" altLang="en-US" sz="2000" dirty="0" smtClean="0"/>
              <a:t>）</a:t>
            </a:r>
          </a:p>
          <a:p>
            <a:pPr lvl="1"/>
            <a:r>
              <a:rPr lang="en-US" altLang="zh-CN" sz="1800" dirty="0" smtClean="0"/>
              <a:t>Oracle</a:t>
            </a:r>
            <a:r>
              <a:rPr lang="zh-CN" altLang="en-US" sz="1800" dirty="0" smtClean="0"/>
              <a:t>保存数据的最小颗粒是数据块，一个块占用一定的磁盘空间，块中存放表和索引的数据</a:t>
            </a:r>
            <a:endParaRPr lang="en-US" altLang="zh-CN" sz="1800" dirty="0" smtClean="0"/>
          </a:p>
          <a:p>
            <a:r>
              <a:rPr lang="zh-CN" altLang="en-US" sz="2000" dirty="0" smtClean="0"/>
              <a:t>区（</a:t>
            </a:r>
            <a:r>
              <a:rPr lang="en-US" altLang="zh-CN" sz="2000" dirty="0" smtClean="0"/>
              <a:t>Extent)</a:t>
            </a:r>
          </a:p>
          <a:p>
            <a:pPr lvl="1"/>
            <a:r>
              <a:rPr lang="zh-CN" altLang="en-US" sz="1800" dirty="0" smtClean="0"/>
              <a:t>一个区由一组连续的数据块组成，一个区不能跨越多个数据文件</a:t>
            </a:r>
            <a:endParaRPr lang="en-US" altLang="zh-CN" sz="1800" dirty="0" smtClean="0"/>
          </a:p>
          <a:p>
            <a:r>
              <a:rPr lang="zh-CN" altLang="en-US" sz="2000" dirty="0" smtClean="0"/>
              <a:t>段（</a:t>
            </a:r>
            <a:r>
              <a:rPr lang="en-US" altLang="zh-CN" sz="2000" dirty="0" smtClean="0"/>
              <a:t>Segment</a:t>
            </a:r>
            <a:r>
              <a:rPr lang="zh-CN" altLang="en-US" sz="2000" dirty="0" smtClean="0"/>
              <a:t>）</a:t>
            </a:r>
            <a:endParaRPr lang="en-US" altLang="zh-CN" sz="2000" dirty="0" smtClean="0"/>
          </a:p>
          <a:p>
            <a:pPr lvl="1"/>
            <a:r>
              <a:rPr lang="zh-CN" altLang="en-US" sz="1800" dirty="0" smtClean="0"/>
              <a:t>段由多个数据区组成，这些数据区可以不连续，且可以跨越多个数据文件</a:t>
            </a:r>
          </a:p>
          <a:p>
            <a:pPr>
              <a:buNone/>
            </a:pPr>
            <a:r>
              <a:rPr lang="en-US" altLang="zh-CN" sz="2000" dirty="0" smtClean="0"/>
              <a:t>	</a:t>
            </a:r>
            <a:endParaRPr lang="en-US" altLang="zh-CN" sz="1800" dirty="0" smtClean="0"/>
          </a:p>
        </p:txBody>
      </p:sp>
      <p:sp>
        <p:nvSpPr>
          <p:cNvPr id="76802" name="AutoShape 2" descr="http://imgt3.bdstatic.com/it/u=2171710432,4036289367&amp;fm=23&amp;gp=0.jp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 name="图片 4" descr="u=2171710432,4036289367&amp;fm=23&amp;gp=0.jpg"/>
          <p:cNvPicPr>
            <a:picLocks noChangeAspect="1"/>
          </p:cNvPicPr>
          <p:nvPr/>
        </p:nvPicPr>
        <p:blipFill>
          <a:blip r:embed="rId4" cstate="print"/>
          <a:stretch>
            <a:fillRect/>
          </a:stretch>
        </p:blipFill>
        <p:spPr>
          <a:xfrm>
            <a:off x="1979712" y="4237636"/>
            <a:ext cx="4449145" cy="2079716"/>
          </a:xfrm>
          <a:prstGeom prst="rect">
            <a:avLst/>
          </a:prstGeom>
        </p:spPr>
      </p:pic>
    </p:spTree>
    <p:custDataLst>
      <p:tags r:id="rId1"/>
    </p:custDataLst>
  </p:cSld>
  <p:clrMapOvr>
    <a:masterClrMapping/>
  </p:clrMapOvr>
  <p:transition>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a:t>
            </a:r>
            <a:r>
              <a:rPr lang="zh-CN" altLang="en-US" dirty="0" smtClean="0"/>
              <a:t>、</a:t>
            </a:r>
            <a:r>
              <a:rPr lang="en-US" altLang="zh-CN" dirty="0" smtClean="0"/>
              <a:t>Bitmap</a:t>
            </a:r>
            <a:r>
              <a:rPr lang="zh-CN" altLang="en-US" dirty="0" smtClean="0"/>
              <a:t>索引</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pPr marL="342900" lvl="1" indent="-342900">
              <a:buBlip>
                <a:blip r:embed="rId3"/>
              </a:buBlip>
            </a:pPr>
            <a:r>
              <a:rPr lang="zh-CN" altLang="en-US" b="1" dirty="0" smtClean="0">
                <a:latin typeface="+mn-ea"/>
                <a:cs typeface="Arial Unicode MS" pitchFamily="34" charset="-122"/>
              </a:rPr>
              <a:t>位图索引总结</a:t>
            </a:r>
            <a:endParaRPr lang="en-US" altLang="zh-CN" b="1" dirty="0" smtClean="0">
              <a:latin typeface="+mn-ea"/>
              <a:cs typeface="Arial Unicode MS" pitchFamily="34" charset="-122"/>
            </a:endParaRPr>
          </a:p>
          <a:p>
            <a:pPr lvl="1">
              <a:buNone/>
            </a:pPr>
            <a:r>
              <a:rPr lang="zh-CN" altLang="en-US" sz="1800" b="1" dirty="0" smtClean="0"/>
              <a:t>应用场合</a:t>
            </a:r>
            <a:endParaRPr lang="en-US" altLang="zh-CN" sz="1800" b="1" dirty="0" smtClean="0"/>
          </a:p>
          <a:p>
            <a:pPr lvl="1"/>
            <a:r>
              <a:rPr lang="zh-CN" altLang="en-US" sz="1800" dirty="0" smtClean="0"/>
              <a:t>列的重复值很多，可枚举，且数据不会被经常更新</a:t>
            </a:r>
            <a:endParaRPr lang="en-US" altLang="zh-CN" sz="1800" dirty="0" smtClean="0"/>
          </a:p>
          <a:p>
            <a:pPr lvl="1">
              <a:buNone/>
            </a:pPr>
            <a:r>
              <a:rPr lang="zh-CN" altLang="en-US" sz="1800" b="1" dirty="0" smtClean="0"/>
              <a:t>原理</a:t>
            </a:r>
            <a:endParaRPr lang="en-US" altLang="zh-CN" sz="1800" b="1" dirty="0" smtClean="0"/>
          </a:p>
          <a:p>
            <a:pPr lvl="1"/>
            <a:r>
              <a:rPr lang="zh-CN" altLang="en-US" sz="1800" dirty="0" smtClean="0"/>
              <a:t>一个键值对应很多行，即对应多个</a:t>
            </a:r>
            <a:r>
              <a:rPr lang="en-US" altLang="zh-CN" sz="1800" dirty="0" smtClean="0"/>
              <a:t>ROWID</a:t>
            </a:r>
          </a:p>
          <a:p>
            <a:pPr lvl="1">
              <a:buNone/>
            </a:pPr>
            <a:r>
              <a:rPr lang="zh-CN" altLang="en-US" sz="1800" b="1" dirty="0" smtClean="0"/>
              <a:t>存储格式</a:t>
            </a:r>
            <a:endParaRPr lang="en-US" altLang="zh-CN" sz="1800" b="1" dirty="0" smtClean="0"/>
          </a:p>
          <a:p>
            <a:pPr lvl="1"/>
            <a:r>
              <a:rPr lang="en-US" altLang="zh-CN" sz="1800" dirty="0" smtClean="0"/>
              <a:t>【</a:t>
            </a:r>
            <a:r>
              <a:rPr lang="zh-CN" altLang="en-US" sz="1800" dirty="0" smtClean="0"/>
              <a:t>键值 </a:t>
            </a:r>
            <a:r>
              <a:rPr lang="en-US" altLang="zh-CN" sz="1800" dirty="0" smtClean="0"/>
              <a:t>| </a:t>
            </a:r>
            <a:r>
              <a:rPr lang="en-US" altLang="zh-CN" sz="1800" dirty="0" err="1" smtClean="0"/>
              <a:t>start_rowid</a:t>
            </a:r>
            <a:r>
              <a:rPr lang="en-US" altLang="zh-CN" sz="1800" dirty="0" smtClean="0"/>
              <a:t>  | </a:t>
            </a:r>
            <a:r>
              <a:rPr lang="en-US" altLang="zh-CN" sz="1800" dirty="0" err="1" smtClean="0"/>
              <a:t>end_rowid</a:t>
            </a:r>
            <a:r>
              <a:rPr lang="en-US" altLang="zh-CN" sz="1800" dirty="0" smtClean="0"/>
              <a:t>  | </a:t>
            </a:r>
            <a:r>
              <a:rPr lang="zh-CN" altLang="en-US" sz="1800" dirty="0" smtClean="0"/>
              <a:t>位图</a:t>
            </a:r>
            <a:r>
              <a:rPr lang="en-US" altLang="zh-CN" sz="1800" dirty="0" smtClean="0"/>
              <a:t>】</a:t>
            </a:r>
          </a:p>
          <a:p>
            <a:pPr lvl="1">
              <a:buNone/>
            </a:pPr>
            <a:r>
              <a:rPr lang="zh-CN" altLang="en-US" sz="1800" b="1" dirty="0" smtClean="0"/>
              <a:t>优点</a:t>
            </a:r>
            <a:endParaRPr lang="en-US" altLang="zh-CN" sz="1800" b="1" dirty="0" smtClean="0"/>
          </a:p>
          <a:p>
            <a:pPr lvl="1"/>
            <a:r>
              <a:rPr lang="zh-CN" altLang="en-US" sz="1800" dirty="0" smtClean="0"/>
              <a:t>对于重复率高的数据 只需进行位运算即可得到需要的结果</a:t>
            </a:r>
            <a:endParaRPr lang="en-US" altLang="zh-CN" sz="1800" dirty="0" smtClean="0"/>
          </a:p>
          <a:p>
            <a:pPr lvl="1">
              <a:buNone/>
            </a:pPr>
            <a:r>
              <a:rPr lang="zh-CN" altLang="en-US" sz="1800" b="1" dirty="0" smtClean="0"/>
              <a:t>缺点</a:t>
            </a:r>
            <a:endParaRPr lang="en-US" altLang="zh-CN" sz="1800" b="1" dirty="0" smtClean="0"/>
          </a:p>
          <a:p>
            <a:pPr lvl="1"/>
            <a:r>
              <a:rPr lang="zh-CN" altLang="en-US" sz="1800" dirty="0" smtClean="0"/>
              <a:t>不适合重复率低或经常</a:t>
            </a:r>
            <a:r>
              <a:rPr lang="en-US" altLang="zh-CN" sz="1800" dirty="0" smtClean="0"/>
              <a:t>DML</a:t>
            </a:r>
            <a:r>
              <a:rPr lang="zh-CN" altLang="en-US" sz="1800" dirty="0" smtClean="0"/>
              <a:t>操作的字段</a:t>
            </a:r>
            <a:endParaRPr lang="zh-CN" altLang="en-US" sz="1800"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、系统默认表空间</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000" dirty="0" smtClean="0"/>
              <a:t>系统默认表空间</a:t>
            </a:r>
            <a:endParaRPr lang="en-US" altLang="zh-CN" sz="2000" dirty="0" smtClean="0"/>
          </a:p>
          <a:p>
            <a:pPr>
              <a:buNone/>
            </a:pPr>
            <a:r>
              <a:rPr lang="en-US" altLang="zh-CN" sz="2000" dirty="0" smtClean="0"/>
              <a:t>	</a:t>
            </a:r>
            <a:r>
              <a:rPr lang="en-US" altLang="zh-CN" sz="1800" dirty="0" smtClean="0"/>
              <a:t>Oracle</a:t>
            </a:r>
            <a:r>
              <a:rPr lang="zh-CN" altLang="en-US" sz="1800" dirty="0" smtClean="0"/>
              <a:t>数据库中存在六个默认表空间：</a:t>
            </a:r>
            <a:endParaRPr lang="en-US" altLang="zh-CN" sz="1800" dirty="0" smtClean="0"/>
          </a:p>
          <a:p>
            <a:pPr lvl="1"/>
            <a:r>
              <a:rPr lang="en-US" altLang="zh-CN" sz="1800" dirty="0" smtClean="0">
                <a:solidFill>
                  <a:srgbClr val="FF0000"/>
                </a:solidFill>
              </a:rPr>
              <a:t>EXAMPLE</a:t>
            </a:r>
            <a:r>
              <a:rPr lang="zh-CN" altLang="en-US" sz="1800" dirty="0" smtClean="0"/>
              <a:t>表空间：用于</a:t>
            </a:r>
            <a:r>
              <a:rPr lang="en-US" altLang="zh-CN" sz="1800" dirty="0" smtClean="0"/>
              <a:t>Oracle</a:t>
            </a:r>
            <a:r>
              <a:rPr lang="zh-CN" altLang="en-US" sz="1800" dirty="0" smtClean="0"/>
              <a:t>数据库的示例表空间</a:t>
            </a:r>
            <a:endParaRPr lang="en-US" altLang="zh-CN" sz="1800" dirty="0" smtClean="0"/>
          </a:p>
          <a:p>
            <a:pPr lvl="1"/>
            <a:r>
              <a:rPr lang="en-US" altLang="zh-CN" sz="1800" dirty="0" smtClean="0">
                <a:solidFill>
                  <a:srgbClr val="FF0000"/>
                </a:solidFill>
              </a:rPr>
              <a:t>SYSAUX</a:t>
            </a:r>
            <a:r>
              <a:rPr lang="zh-CN" altLang="en-US" sz="1800" dirty="0" smtClean="0"/>
              <a:t>表空间：作为</a:t>
            </a:r>
            <a:r>
              <a:rPr lang="en-US" altLang="zh-CN" sz="1800" dirty="0" smtClean="0"/>
              <a:t>EXAMPLE</a:t>
            </a:r>
            <a:r>
              <a:rPr lang="zh-CN" altLang="en-US" sz="1800" dirty="0" smtClean="0"/>
              <a:t>的辅助表空间</a:t>
            </a:r>
            <a:endParaRPr lang="en-US" altLang="zh-CN" sz="1800" dirty="0" smtClean="0"/>
          </a:p>
          <a:p>
            <a:pPr lvl="1"/>
            <a:r>
              <a:rPr lang="en-US" altLang="zh-CN" sz="1800" dirty="0" smtClean="0">
                <a:solidFill>
                  <a:srgbClr val="FF0000"/>
                </a:solidFill>
              </a:rPr>
              <a:t>SYSTEM</a:t>
            </a:r>
            <a:r>
              <a:rPr lang="zh-CN" altLang="en-US" sz="1800" dirty="0" smtClean="0"/>
              <a:t>表空间：系统表空间，用于存储系统用户的表、视图或存储过程等数据库对象</a:t>
            </a:r>
            <a:r>
              <a:rPr lang="en-US" altLang="zh-CN" sz="1800" dirty="0" smtClean="0"/>
              <a:t>;</a:t>
            </a:r>
          </a:p>
          <a:p>
            <a:pPr lvl="2"/>
            <a:r>
              <a:rPr lang="zh-CN" altLang="en-US" sz="1600" dirty="0" smtClean="0"/>
              <a:t>在</a:t>
            </a:r>
            <a:r>
              <a:rPr lang="en-US" altLang="zh-CN" sz="1600" dirty="0" smtClean="0"/>
              <a:t>Oracle9i</a:t>
            </a:r>
            <a:r>
              <a:rPr lang="zh-CN" altLang="en-US" sz="1600" dirty="0" smtClean="0"/>
              <a:t>中，创建用户时如果没有为该用户指定默认的表空间，</a:t>
            </a:r>
            <a:r>
              <a:rPr lang="en-US" altLang="zh-CN" sz="1600" dirty="0" smtClean="0"/>
              <a:t>SYSTEM</a:t>
            </a:r>
            <a:r>
              <a:rPr lang="zh-CN" altLang="en-US" sz="1600" dirty="0" smtClean="0"/>
              <a:t>就被用作默认表空间，导致系统表空间迅速被用户数据占满</a:t>
            </a:r>
            <a:endParaRPr lang="en-US" altLang="zh-CN" sz="1600" dirty="0" smtClean="0"/>
          </a:p>
          <a:p>
            <a:pPr lvl="1"/>
            <a:r>
              <a:rPr lang="en-US" altLang="zh-CN" sz="1800" dirty="0" smtClean="0">
                <a:solidFill>
                  <a:srgbClr val="FF0000"/>
                </a:solidFill>
              </a:rPr>
              <a:t>USERS</a:t>
            </a:r>
            <a:r>
              <a:rPr lang="zh-CN" altLang="en-US" sz="1800" dirty="0" smtClean="0"/>
              <a:t>表空间：</a:t>
            </a:r>
            <a:r>
              <a:rPr lang="en-US" altLang="zh-CN" sz="1800" dirty="0" smtClean="0"/>
              <a:t> Oracle10g</a:t>
            </a:r>
            <a:r>
              <a:rPr lang="zh-CN" altLang="en-US" sz="1800" dirty="0" smtClean="0"/>
              <a:t>中定义了数据库级别的默认表空间</a:t>
            </a:r>
            <a:r>
              <a:rPr lang="en-US" altLang="zh-CN" sz="1800" dirty="0" smtClean="0"/>
              <a:t>USERS</a:t>
            </a:r>
            <a:r>
              <a:rPr lang="zh-CN" altLang="en-US" sz="1800" dirty="0" smtClean="0"/>
              <a:t>，用于存储数据库用户创建的数据库对象；</a:t>
            </a:r>
            <a:endParaRPr lang="en-US" altLang="zh-CN" sz="1800" dirty="0" smtClean="0"/>
          </a:p>
          <a:p>
            <a:pPr lvl="2"/>
            <a:r>
              <a:rPr lang="zh-CN" altLang="en-US" sz="1600" dirty="0" smtClean="0"/>
              <a:t>在</a:t>
            </a:r>
            <a:r>
              <a:rPr lang="en-US" altLang="zh-CN" sz="1600" dirty="0" smtClean="0"/>
              <a:t>Oracle10g</a:t>
            </a:r>
            <a:r>
              <a:rPr lang="zh-CN" altLang="en-US" sz="1600" dirty="0" smtClean="0"/>
              <a:t>中创建用户时如果没有定义默认表空间，就会把</a:t>
            </a:r>
            <a:r>
              <a:rPr lang="en-US" altLang="zh-CN" sz="1600" dirty="0" smtClean="0"/>
              <a:t>USERS</a:t>
            </a:r>
            <a:r>
              <a:rPr lang="zh-CN" altLang="en-US" sz="1600" dirty="0" smtClean="0"/>
              <a:t>作为默认表空间，摒弃了</a:t>
            </a:r>
            <a:r>
              <a:rPr lang="en-US" altLang="zh-CN" sz="1600" dirty="0" smtClean="0"/>
              <a:t>10g</a:t>
            </a:r>
            <a:r>
              <a:rPr lang="zh-CN" altLang="en-US" sz="1600" dirty="0" smtClean="0"/>
              <a:t>之前把系统表空间（</a:t>
            </a:r>
            <a:r>
              <a:rPr lang="en-US" altLang="zh-CN" sz="1600" dirty="0" smtClean="0"/>
              <a:t>SYSTEMS</a:t>
            </a:r>
            <a:r>
              <a:rPr lang="zh-CN" altLang="en-US" sz="1600" dirty="0" smtClean="0"/>
              <a:t>）当作默认表空间的不合理做法</a:t>
            </a:r>
            <a:endParaRPr lang="en-US" altLang="zh-CN" sz="1600" dirty="0" smtClean="0"/>
          </a:p>
          <a:p>
            <a:pPr lvl="1"/>
            <a:r>
              <a:rPr lang="en-US" altLang="zh-CN" sz="1800" dirty="0" smtClean="0">
                <a:solidFill>
                  <a:srgbClr val="FF0000"/>
                </a:solidFill>
              </a:rPr>
              <a:t>TEMP</a:t>
            </a:r>
            <a:r>
              <a:rPr lang="zh-CN" altLang="en-US" sz="1800" dirty="0" smtClean="0"/>
              <a:t>表空间：用于存储</a:t>
            </a:r>
            <a:r>
              <a:rPr lang="en-US" altLang="zh-CN" sz="1800" dirty="0" smtClean="0"/>
              <a:t>SQL</a:t>
            </a:r>
            <a:r>
              <a:rPr lang="zh-CN" altLang="en-US" sz="1800" dirty="0" smtClean="0"/>
              <a:t>语句处理的表和索引信息</a:t>
            </a:r>
            <a:endParaRPr lang="en-US" altLang="zh-CN" sz="1800" dirty="0" smtClean="0"/>
          </a:p>
          <a:p>
            <a:pPr lvl="1"/>
            <a:r>
              <a:rPr lang="en-US" altLang="zh-CN" sz="1800" dirty="0" smtClean="0">
                <a:solidFill>
                  <a:srgbClr val="FF0000"/>
                </a:solidFill>
              </a:rPr>
              <a:t>UNDOTBS1</a:t>
            </a:r>
            <a:r>
              <a:rPr lang="zh-CN" altLang="en-US" sz="1800" dirty="0" smtClean="0"/>
              <a:t>表空间：回滚表空间，用于存储回滚信息</a:t>
            </a: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、系统默认表空间</a:t>
            </a:r>
            <a:r>
              <a:rPr lang="en-US" altLang="zh-CN" dirty="0" smtClean="0"/>
              <a:t>-2</a:t>
            </a:r>
            <a:endParaRPr lang="zh-CN" altLang="en-US" dirty="0"/>
          </a:p>
        </p:txBody>
      </p:sp>
      <p:sp>
        <p:nvSpPr>
          <p:cNvPr id="3" name="内容占位符 2"/>
          <p:cNvSpPr>
            <a:spLocks noGrp="1"/>
          </p:cNvSpPr>
          <p:nvPr>
            <p:ph idx="1"/>
          </p:nvPr>
        </p:nvSpPr>
        <p:spPr/>
        <p:txBody>
          <a:bodyPr>
            <a:noAutofit/>
          </a:bodyPr>
          <a:lstStyle/>
          <a:p>
            <a:r>
              <a:rPr lang="zh-CN" altLang="en-US" sz="2000" dirty="0" smtClean="0"/>
              <a:t>系统表空间</a:t>
            </a:r>
          </a:p>
          <a:p>
            <a:pPr lvl="1"/>
            <a:r>
              <a:rPr lang="zh-CN" altLang="en-US" sz="1800" dirty="0" smtClean="0"/>
              <a:t>是每个</a:t>
            </a:r>
            <a:r>
              <a:rPr lang="en-US" altLang="zh-CN" sz="1800" dirty="0" smtClean="0"/>
              <a:t>Oracle</a:t>
            </a:r>
            <a:r>
              <a:rPr lang="zh-CN" altLang="en-US" sz="1800" dirty="0" smtClean="0"/>
              <a:t>数据库都必须具备的。用于存放诸如表空间名称、表空间所含数据文件等数据库管理所需的信息</a:t>
            </a:r>
            <a:endParaRPr lang="en-US" altLang="zh-CN" sz="1800" dirty="0" smtClean="0"/>
          </a:p>
          <a:p>
            <a:pPr lvl="1"/>
            <a:r>
              <a:rPr lang="zh-CN" altLang="en-US" sz="1800" dirty="0" smtClean="0"/>
              <a:t>系统表空间必须在任何时候都可以用，也是数据库运行的必要条件</a:t>
            </a:r>
            <a:endParaRPr lang="en-US" altLang="zh-CN" sz="1800" dirty="0" smtClean="0"/>
          </a:p>
          <a:p>
            <a:pPr lvl="1"/>
            <a:r>
              <a:rPr lang="zh-CN" altLang="en-US" sz="1800" dirty="0" smtClean="0"/>
              <a:t>系统表空间包括数据字典、存储过程、触发器和系统回滚段</a:t>
            </a:r>
          </a:p>
          <a:p>
            <a:r>
              <a:rPr lang="zh-CN" altLang="en-US" sz="2000" dirty="0" smtClean="0"/>
              <a:t>临时表空间 </a:t>
            </a:r>
            <a:endParaRPr lang="en-US" altLang="zh-CN" sz="2000" dirty="0" smtClean="0"/>
          </a:p>
          <a:p>
            <a:pPr lvl="1"/>
            <a:r>
              <a:rPr lang="zh-CN" altLang="en-US" sz="1800" dirty="0" smtClean="0"/>
              <a:t>用于存储</a:t>
            </a:r>
            <a:r>
              <a:rPr lang="en-US" altLang="zh-CN" sz="1800" dirty="0" smtClean="0"/>
              <a:t>Oracle</a:t>
            </a:r>
            <a:r>
              <a:rPr lang="zh-CN" altLang="en-US" sz="1800" dirty="0" smtClean="0"/>
              <a:t>数据库运行期间所产生的临时数据。一个数据库可以建立多个临时表空间</a:t>
            </a:r>
            <a:endParaRPr lang="en-US" altLang="zh-CN" sz="1800" dirty="0" smtClean="0"/>
          </a:p>
          <a:p>
            <a:pPr lvl="1"/>
            <a:r>
              <a:rPr lang="zh-CN" altLang="en-US" sz="1800" dirty="0" smtClean="0"/>
              <a:t>当数据库关闭后，临时表空间中所有数据将全部被清除</a:t>
            </a:r>
            <a:endParaRPr lang="en-US" altLang="zh-CN" sz="1800" dirty="0" smtClean="0"/>
          </a:p>
          <a:p>
            <a:pPr lvl="1"/>
            <a:r>
              <a:rPr lang="zh-CN" altLang="en-US" sz="1800" dirty="0" smtClean="0"/>
              <a:t>除临时表空间外，其他表空间都属于永久性表空间</a:t>
            </a:r>
          </a:p>
          <a:p>
            <a:r>
              <a:rPr lang="zh-CN" altLang="en-US" sz="2000" dirty="0" smtClean="0"/>
              <a:t>回滚（撤销）表空间 </a:t>
            </a:r>
            <a:endParaRPr lang="en-US" altLang="zh-CN" sz="2000" dirty="0" smtClean="0"/>
          </a:p>
          <a:p>
            <a:pPr lvl="1"/>
            <a:r>
              <a:rPr lang="zh-CN" altLang="en-US" sz="1800" dirty="0" smtClean="0"/>
              <a:t>用于保存</a:t>
            </a:r>
            <a:r>
              <a:rPr lang="en-US" altLang="zh-CN" sz="1800" dirty="0" smtClean="0"/>
              <a:t>Oracle</a:t>
            </a:r>
            <a:r>
              <a:rPr lang="zh-CN" altLang="en-US" sz="1800" dirty="0" smtClean="0"/>
              <a:t>数据库回滚信息，即保存用户回滚段的表空间</a:t>
            </a:r>
          </a:p>
          <a:p>
            <a:r>
              <a:rPr lang="en-US" altLang="zh-CN" sz="2000" dirty="0" smtClean="0"/>
              <a:t>USERS</a:t>
            </a:r>
            <a:r>
              <a:rPr lang="zh-CN" altLang="en-US" sz="2000" dirty="0" smtClean="0"/>
              <a:t>用户表空间</a:t>
            </a:r>
          </a:p>
          <a:p>
            <a:pPr lvl="1"/>
            <a:r>
              <a:rPr lang="zh-CN" altLang="en-US" sz="1800" dirty="0" smtClean="0"/>
              <a:t>用于存放永久性用户对象的数据和私有信息。每个数据块都应该有一个用户表空间，以便在创建用户时将其分配给用户</a:t>
            </a:r>
          </a:p>
        </p:txBody>
      </p:sp>
      <p:sp>
        <p:nvSpPr>
          <p:cNvPr id="76802" name="AutoShape 2" descr="http://imgt3.bdstatic.com/it/u=2171710432,4036289367&amp;fm=23&amp;gp=0.jp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cSld>
  <p:clrMapOvr>
    <a:masterClrMapping/>
  </p:clrMapOvr>
  <p:transition>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48320</TotalTime>
  <Words>10092</Words>
  <Application>Microsoft Office PowerPoint</Application>
  <PresentationFormat>On-screen Show (4:3)</PresentationFormat>
  <Paragraphs>1198</Paragraphs>
  <Slides>70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 Unicode MS</vt:lpstr>
      <vt:lpstr>SimSun</vt:lpstr>
      <vt:lpstr>SimSun</vt:lpstr>
      <vt:lpstr>Arial</vt:lpstr>
      <vt:lpstr>Calibri</vt:lpstr>
      <vt:lpstr>Wingdings</vt:lpstr>
      <vt:lpstr>1_Office Theme</vt:lpstr>
      <vt:lpstr>Oracle应用开发</vt:lpstr>
      <vt:lpstr>本章内容</vt:lpstr>
      <vt:lpstr>本章目标</vt:lpstr>
      <vt:lpstr>第01节 表空间</vt:lpstr>
      <vt:lpstr>1、表空间与数据文件-1</vt:lpstr>
      <vt:lpstr>1、表空间与数据文件-2</vt:lpstr>
      <vt:lpstr>1、表空间与数据文件-3</vt:lpstr>
      <vt:lpstr>2、系统默认表空间-1</vt:lpstr>
      <vt:lpstr>2、系统默认表空间-2</vt:lpstr>
      <vt:lpstr>2、系统默认表空间-3</vt:lpstr>
      <vt:lpstr>3、创建表空间-1</vt:lpstr>
      <vt:lpstr>3、创建表空间-2</vt:lpstr>
      <vt:lpstr>4、创建临时表空间-1</vt:lpstr>
      <vt:lpstr>4、创建临时表空间-2</vt:lpstr>
      <vt:lpstr>5、创建回滚表空间</vt:lpstr>
      <vt:lpstr>6、设置默认表空间-1</vt:lpstr>
      <vt:lpstr>6、设置默认表空间-2</vt:lpstr>
      <vt:lpstr>6、设置默认表空间-3</vt:lpstr>
      <vt:lpstr>第02节 Table表</vt:lpstr>
      <vt:lpstr>1、数据表概述-1</vt:lpstr>
      <vt:lpstr>1、数据表概述-2</vt:lpstr>
      <vt:lpstr>1、数据表概述-3</vt:lpstr>
      <vt:lpstr>2、创建表-1</vt:lpstr>
      <vt:lpstr>2、创建表-2</vt:lpstr>
      <vt:lpstr>3、数据类型-1</vt:lpstr>
      <vt:lpstr>3、数据类型-2</vt:lpstr>
      <vt:lpstr>3、数据类型-3</vt:lpstr>
      <vt:lpstr>4、数据完整性和约束性-1</vt:lpstr>
      <vt:lpstr>4、数据完整性和约束性-2</vt:lpstr>
      <vt:lpstr>4、数据完整性和约束性-3</vt:lpstr>
      <vt:lpstr>4、数据完整性和约束性-4</vt:lpstr>
      <vt:lpstr>4、数据完整性和约束性-5</vt:lpstr>
      <vt:lpstr>4、数据完整性和约束性-6</vt:lpstr>
      <vt:lpstr>5、修改表-1</vt:lpstr>
      <vt:lpstr>5、修改表-2</vt:lpstr>
      <vt:lpstr>6、删除表</vt:lpstr>
      <vt:lpstr>第03节 Sequence序列</vt:lpstr>
      <vt:lpstr>1、Sequence概述-1</vt:lpstr>
      <vt:lpstr>2、创建Sequence-1</vt:lpstr>
      <vt:lpstr>2、创建Sequence-2</vt:lpstr>
      <vt:lpstr>3、使用Sequence</vt:lpstr>
      <vt:lpstr>4、修改Sequence</vt:lpstr>
      <vt:lpstr>5、删除Sequence</vt:lpstr>
      <vt:lpstr>第04节 View视图</vt:lpstr>
      <vt:lpstr>1、View概述-1</vt:lpstr>
      <vt:lpstr>1、View概述-2</vt:lpstr>
      <vt:lpstr>2、创建简单view-1</vt:lpstr>
      <vt:lpstr>2、创建简单view-2</vt:lpstr>
      <vt:lpstr>3、创建复杂view</vt:lpstr>
      <vt:lpstr>4、修改view</vt:lpstr>
      <vt:lpstr>5、view的DML操作-1</vt:lpstr>
      <vt:lpstr>5、view的DML操作-2</vt:lpstr>
      <vt:lpstr>5、view的DML操作-3</vt:lpstr>
      <vt:lpstr>6、删除View</vt:lpstr>
      <vt:lpstr>第05节 Index索引</vt:lpstr>
      <vt:lpstr>1、Index概述-1</vt:lpstr>
      <vt:lpstr>1、Index概述-2</vt:lpstr>
      <vt:lpstr>1、Index概述-3</vt:lpstr>
      <vt:lpstr>2、Index的原理-1</vt:lpstr>
      <vt:lpstr>2、Index的原理-2</vt:lpstr>
      <vt:lpstr>3、创建Index-1</vt:lpstr>
      <vt:lpstr>3、创建Index-2</vt:lpstr>
      <vt:lpstr>3、创建Index-3</vt:lpstr>
      <vt:lpstr>4、B*Tree索引-1</vt:lpstr>
      <vt:lpstr>4、B*Tree索引-2</vt:lpstr>
      <vt:lpstr>4、B*Tree索引-3</vt:lpstr>
      <vt:lpstr>4、B*Tree索引-4</vt:lpstr>
      <vt:lpstr>5、Bitmap索引-1</vt:lpstr>
      <vt:lpstr>5、Bitmap索引-2</vt:lpstr>
      <vt:lpstr>5、Bitmap索引-3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Frank</dc:creator>
  <cp:lastModifiedBy>Sword Liu</cp:lastModifiedBy>
  <cp:revision>4313</cp:revision>
  <dcterms:created xsi:type="dcterms:W3CDTF">2013-02-18T07:03:35Z</dcterms:created>
  <dcterms:modified xsi:type="dcterms:W3CDTF">2016-03-21T08:24:55Z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2E13E5DA-BA00-46D5-3F3F-243F5C125B3F</vt:lpwstr>
  </property>
  <property fmtid="{D5CDD505-2E9C-101B-9397-08002B2CF9AE}" pid="3" name="ArticulatePath">
    <vt:lpwstr>XML--01</vt:lpwstr>
  </property>
</Properties>
</file>