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notesSlides/notesSlide19.xml" ContentType="application/vnd.openxmlformats-officedocument.presentationml.notesSlide+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1.xml" ContentType="application/vnd.openxmlformats-officedocument.presentationml.notesSlide+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notesSlides/notesSlide23.xml" ContentType="application/vnd.openxmlformats-officedocument.presentationml.notesSlide+xml"/>
  <Override PartName="/ppt/tags/tag44.xml" ContentType="application/vnd.openxmlformats-officedocument.presentationml.tags+xml"/>
  <Override PartName="/ppt/notesSlides/notesSlide24.xml" ContentType="application/vnd.openxmlformats-officedocument.presentationml.notesSlide+xml"/>
  <Override PartName="/ppt/tags/tag45.xml" ContentType="application/vnd.openxmlformats-officedocument.presentationml.tags+xml"/>
  <Override PartName="/ppt/notesSlides/notesSlide25.xml" ContentType="application/vnd.openxmlformats-officedocument.presentationml.notesSlide+xml"/>
  <Override PartName="/ppt/tags/tag46.xml" ContentType="application/vnd.openxmlformats-officedocument.presentationml.tags+xml"/>
  <Override PartName="/ppt/notesSlides/notesSlide26.xml" ContentType="application/vnd.openxmlformats-officedocument.presentationml.notesSlide+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7"/>
  </p:notesMasterIdLst>
  <p:sldIdLst>
    <p:sldId id="256" r:id="rId2"/>
    <p:sldId id="257" r:id="rId3"/>
    <p:sldId id="258" r:id="rId4"/>
    <p:sldId id="259" r:id="rId5"/>
    <p:sldId id="342" r:id="rId6"/>
    <p:sldId id="407" r:id="rId7"/>
    <p:sldId id="402" r:id="rId8"/>
    <p:sldId id="400" r:id="rId9"/>
    <p:sldId id="399" r:id="rId10"/>
    <p:sldId id="401" r:id="rId11"/>
    <p:sldId id="391" r:id="rId12"/>
    <p:sldId id="403" r:id="rId13"/>
    <p:sldId id="404" r:id="rId14"/>
    <p:sldId id="409" r:id="rId15"/>
    <p:sldId id="410" r:id="rId16"/>
    <p:sldId id="411" r:id="rId17"/>
    <p:sldId id="408" r:id="rId18"/>
    <p:sldId id="343" r:id="rId19"/>
    <p:sldId id="412" r:id="rId20"/>
    <p:sldId id="414" r:id="rId21"/>
    <p:sldId id="415" r:id="rId22"/>
    <p:sldId id="416" r:id="rId23"/>
    <p:sldId id="413" r:id="rId24"/>
    <p:sldId id="419" r:id="rId25"/>
    <p:sldId id="418" r:id="rId26"/>
    <p:sldId id="421" r:id="rId27"/>
    <p:sldId id="420" r:id="rId28"/>
    <p:sldId id="422" r:id="rId29"/>
    <p:sldId id="424" r:id="rId30"/>
    <p:sldId id="426" r:id="rId31"/>
    <p:sldId id="425" r:id="rId32"/>
    <p:sldId id="428" r:id="rId33"/>
    <p:sldId id="427" r:id="rId34"/>
    <p:sldId id="432" r:id="rId35"/>
    <p:sldId id="433" r:id="rId36"/>
    <p:sldId id="434" r:id="rId37"/>
    <p:sldId id="393" r:id="rId38"/>
    <p:sldId id="431" r:id="rId39"/>
    <p:sldId id="435" r:id="rId40"/>
    <p:sldId id="430" r:id="rId41"/>
    <p:sldId id="441" r:id="rId42"/>
    <p:sldId id="436" r:id="rId43"/>
    <p:sldId id="439" r:id="rId44"/>
    <p:sldId id="438" r:id="rId45"/>
    <p:sldId id="442" r:id="rId46"/>
  </p:sldIdLst>
  <p:sldSz cx="9144000" cy="6858000" type="screen4x3"/>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C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0" autoAdjust="0"/>
    <p:restoredTop sz="89060" autoAdjust="0"/>
  </p:normalViewPr>
  <p:slideViewPr>
    <p:cSldViewPr>
      <p:cViewPr varScale="1">
        <p:scale>
          <a:sx n="66" d="100"/>
          <a:sy n="66" d="100"/>
        </p:scale>
        <p:origin x="1272" y="72"/>
      </p:cViewPr>
      <p:guideLst>
        <p:guide orient="horz" pos="2160"/>
        <p:guide pos="2880"/>
      </p:guideLst>
    </p:cSldViewPr>
  </p:slideViewPr>
  <p:outlineViewPr>
    <p:cViewPr>
      <p:scale>
        <a:sx n="33" d="100"/>
        <a:sy n="33" d="100"/>
      </p:scale>
      <p:origin x="0" y="46890"/>
    </p:cViewPr>
  </p:outlineViewPr>
  <p:notesTextViewPr>
    <p:cViewPr>
      <p:scale>
        <a:sx n="100" d="100"/>
        <a:sy n="100" d="100"/>
      </p:scale>
      <p:origin x="0" y="0"/>
    </p:cViewPr>
  </p:notesTextViewPr>
  <p:sorterViewPr>
    <p:cViewPr>
      <p:scale>
        <a:sx n="66" d="100"/>
        <a:sy n="66" d="100"/>
      </p:scale>
      <p:origin x="0" y="3270"/>
    </p:cViewPr>
  </p:sorterViewPr>
  <p:notesViewPr>
    <p:cSldViewPr>
      <p:cViewPr varScale="1">
        <p:scale>
          <a:sx n="53" d="100"/>
          <a:sy n="53" d="100"/>
        </p:scale>
        <p:origin x="-23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4752F-08FB-4FAC-869A-00125FCBA981}" type="datetimeFigureOut">
              <a:rPr lang="zh-CN" altLang="en-US" smtClean="0"/>
              <a:pPr/>
              <a:t>2016/11/10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3B7C-1850-4EDE-84F0-DDE5E104CA5B}" type="slidenum">
              <a:rPr lang="zh-CN" altLang="en-US" smtClean="0"/>
              <a:pPr/>
              <a:t>‹#›</a:t>
            </a:fld>
            <a:endParaRPr lang="zh-CN" altLang="en-US"/>
          </a:p>
        </p:txBody>
      </p:sp>
    </p:spTree>
    <p:extLst>
      <p:ext uri="{BB962C8B-B14F-4D97-AF65-F5344CB8AC3E}">
        <p14:creationId xmlns:p14="http://schemas.microsoft.com/office/powerpoint/2010/main" val="228779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8</a:t>
            </a:fld>
            <a:endParaRPr lang="zh-CN" altLang="en-US"/>
          </a:p>
        </p:txBody>
      </p:sp>
    </p:spTree>
    <p:extLst>
      <p:ext uri="{BB962C8B-B14F-4D97-AF65-F5344CB8AC3E}">
        <p14:creationId xmlns:p14="http://schemas.microsoft.com/office/powerpoint/2010/main" val="3623013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26</a:t>
            </a:fld>
            <a:endParaRPr lang="zh-CN" altLang="en-US"/>
          </a:p>
        </p:txBody>
      </p:sp>
    </p:spTree>
    <p:extLst>
      <p:ext uri="{BB962C8B-B14F-4D97-AF65-F5344CB8AC3E}">
        <p14:creationId xmlns:p14="http://schemas.microsoft.com/office/powerpoint/2010/main" val="294579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27</a:t>
            </a:fld>
            <a:endParaRPr lang="zh-CN" altLang="en-US"/>
          </a:p>
        </p:txBody>
      </p:sp>
    </p:spTree>
    <p:extLst>
      <p:ext uri="{BB962C8B-B14F-4D97-AF65-F5344CB8AC3E}">
        <p14:creationId xmlns:p14="http://schemas.microsoft.com/office/powerpoint/2010/main" val="372058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28</a:t>
            </a:fld>
            <a:endParaRPr lang="zh-CN" altLang="en-US"/>
          </a:p>
        </p:txBody>
      </p:sp>
    </p:spTree>
    <p:extLst>
      <p:ext uri="{BB962C8B-B14F-4D97-AF65-F5344CB8AC3E}">
        <p14:creationId xmlns:p14="http://schemas.microsoft.com/office/powerpoint/2010/main" val="84731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29</a:t>
            </a:fld>
            <a:endParaRPr lang="zh-CN" altLang="en-US"/>
          </a:p>
        </p:txBody>
      </p:sp>
    </p:spTree>
    <p:extLst>
      <p:ext uri="{BB962C8B-B14F-4D97-AF65-F5344CB8AC3E}">
        <p14:creationId xmlns:p14="http://schemas.microsoft.com/office/powerpoint/2010/main" val="1122225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30</a:t>
            </a:fld>
            <a:endParaRPr lang="zh-CN" altLang="en-US"/>
          </a:p>
        </p:txBody>
      </p:sp>
    </p:spTree>
    <p:extLst>
      <p:ext uri="{BB962C8B-B14F-4D97-AF65-F5344CB8AC3E}">
        <p14:creationId xmlns:p14="http://schemas.microsoft.com/office/powerpoint/2010/main" val="3950827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31</a:t>
            </a:fld>
            <a:endParaRPr lang="zh-CN" altLang="en-US"/>
          </a:p>
        </p:txBody>
      </p:sp>
    </p:spTree>
    <p:extLst>
      <p:ext uri="{BB962C8B-B14F-4D97-AF65-F5344CB8AC3E}">
        <p14:creationId xmlns:p14="http://schemas.microsoft.com/office/powerpoint/2010/main" val="338201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32</a:t>
            </a:fld>
            <a:endParaRPr lang="zh-CN" altLang="en-US"/>
          </a:p>
        </p:txBody>
      </p:sp>
    </p:spTree>
    <p:extLst>
      <p:ext uri="{BB962C8B-B14F-4D97-AF65-F5344CB8AC3E}">
        <p14:creationId xmlns:p14="http://schemas.microsoft.com/office/powerpoint/2010/main" val="2591392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33</a:t>
            </a:fld>
            <a:endParaRPr lang="zh-CN" altLang="en-US"/>
          </a:p>
        </p:txBody>
      </p:sp>
    </p:spTree>
    <p:extLst>
      <p:ext uri="{BB962C8B-B14F-4D97-AF65-F5344CB8AC3E}">
        <p14:creationId xmlns:p14="http://schemas.microsoft.com/office/powerpoint/2010/main" val="846024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34</a:t>
            </a:fld>
            <a:endParaRPr lang="zh-CN" altLang="en-US"/>
          </a:p>
        </p:txBody>
      </p:sp>
    </p:spTree>
    <p:extLst>
      <p:ext uri="{BB962C8B-B14F-4D97-AF65-F5344CB8AC3E}">
        <p14:creationId xmlns:p14="http://schemas.microsoft.com/office/powerpoint/2010/main" val="3051650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35</a:t>
            </a:fld>
            <a:endParaRPr lang="zh-CN" altLang="en-US"/>
          </a:p>
        </p:txBody>
      </p:sp>
    </p:spTree>
    <p:extLst>
      <p:ext uri="{BB962C8B-B14F-4D97-AF65-F5344CB8AC3E}">
        <p14:creationId xmlns:p14="http://schemas.microsoft.com/office/powerpoint/2010/main" val="213829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18</a:t>
            </a:fld>
            <a:endParaRPr lang="zh-CN" altLang="en-US"/>
          </a:p>
        </p:txBody>
      </p:sp>
    </p:spTree>
    <p:extLst>
      <p:ext uri="{BB962C8B-B14F-4D97-AF65-F5344CB8AC3E}">
        <p14:creationId xmlns:p14="http://schemas.microsoft.com/office/powerpoint/2010/main" val="205785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36</a:t>
            </a:fld>
            <a:endParaRPr lang="zh-CN" altLang="en-US"/>
          </a:p>
        </p:txBody>
      </p:sp>
    </p:spTree>
    <p:extLst>
      <p:ext uri="{BB962C8B-B14F-4D97-AF65-F5344CB8AC3E}">
        <p14:creationId xmlns:p14="http://schemas.microsoft.com/office/powerpoint/2010/main" val="1483482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38</a:t>
            </a:fld>
            <a:endParaRPr lang="zh-CN" altLang="en-US"/>
          </a:p>
        </p:txBody>
      </p:sp>
    </p:spTree>
    <p:extLst>
      <p:ext uri="{BB962C8B-B14F-4D97-AF65-F5344CB8AC3E}">
        <p14:creationId xmlns:p14="http://schemas.microsoft.com/office/powerpoint/2010/main" val="3499905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39</a:t>
            </a:fld>
            <a:endParaRPr lang="zh-CN" altLang="en-US"/>
          </a:p>
        </p:txBody>
      </p:sp>
    </p:spTree>
    <p:extLst>
      <p:ext uri="{BB962C8B-B14F-4D97-AF65-F5344CB8AC3E}">
        <p14:creationId xmlns:p14="http://schemas.microsoft.com/office/powerpoint/2010/main" val="1885406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40</a:t>
            </a:fld>
            <a:endParaRPr lang="zh-CN" altLang="en-US"/>
          </a:p>
        </p:txBody>
      </p:sp>
    </p:spTree>
    <p:extLst>
      <p:ext uri="{BB962C8B-B14F-4D97-AF65-F5344CB8AC3E}">
        <p14:creationId xmlns:p14="http://schemas.microsoft.com/office/powerpoint/2010/main" val="3953736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41</a:t>
            </a:fld>
            <a:endParaRPr lang="zh-CN" altLang="en-US"/>
          </a:p>
        </p:txBody>
      </p:sp>
    </p:spTree>
    <p:extLst>
      <p:ext uri="{BB962C8B-B14F-4D97-AF65-F5344CB8AC3E}">
        <p14:creationId xmlns:p14="http://schemas.microsoft.com/office/powerpoint/2010/main" val="3245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42</a:t>
            </a:fld>
            <a:endParaRPr lang="zh-CN" altLang="en-US"/>
          </a:p>
        </p:txBody>
      </p:sp>
    </p:spTree>
    <p:extLst>
      <p:ext uri="{BB962C8B-B14F-4D97-AF65-F5344CB8AC3E}">
        <p14:creationId xmlns:p14="http://schemas.microsoft.com/office/powerpoint/2010/main" val="2996909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43</a:t>
            </a:fld>
            <a:endParaRPr lang="zh-CN" altLang="en-US"/>
          </a:p>
        </p:txBody>
      </p:sp>
    </p:spTree>
    <p:extLst>
      <p:ext uri="{BB962C8B-B14F-4D97-AF65-F5344CB8AC3E}">
        <p14:creationId xmlns:p14="http://schemas.microsoft.com/office/powerpoint/2010/main" val="2996404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44</a:t>
            </a:fld>
            <a:endParaRPr lang="zh-CN" altLang="en-US"/>
          </a:p>
        </p:txBody>
      </p:sp>
    </p:spTree>
    <p:extLst>
      <p:ext uri="{BB962C8B-B14F-4D97-AF65-F5344CB8AC3E}">
        <p14:creationId xmlns:p14="http://schemas.microsoft.com/office/powerpoint/2010/main" val="1444324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45</a:t>
            </a:fld>
            <a:endParaRPr lang="zh-CN" altLang="en-US"/>
          </a:p>
        </p:txBody>
      </p:sp>
    </p:spTree>
    <p:extLst>
      <p:ext uri="{BB962C8B-B14F-4D97-AF65-F5344CB8AC3E}">
        <p14:creationId xmlns:p14="http://schemas.microsoft.com/office/powerpoint/2010/main" val="94038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19</a:t>
            </a:fld>
            <a:endParaRPr lang="zh-CN" altLang="en-US"/>
          </a:p>
        </p:txBody>
      </p:sp>
    </p:spTree>
    <p:extLst>
      <p:ext uri="{BB962C8B-B14F-4D97-AF65-F5344CB8AC3E}">
        <p14:creationId xmlns:p14="http://schemas.microsoft.com/office/powerpoint/2010/main" val="166726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20</a:t>
            </a:fld>
            <a:endParaRPr lang="zh-CN" altLang="en-US"/>
          </a:p>
        </p:txBody>
      </p:sp>
    </p:spTree>
    <p:extLst>
      <p:ext uri="{BB962C8B-B14F-4D97-AF65-F5344CB8AC3E}">
        <p14:creationId xmlns:p14="http://schemas.microsoft.com/office/powerpoint/2010/main" val="423602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21</a:t>
            </a:fld>
            <a:endParaRPr lang="zh-CN" altLang="en-US"/>
          </a:p>
        </p:txBody>
      </p:sp>
    </p:spTree>
    <p:extLst>
      <p:ext uri="{BB962C8B-B14F-4D97-AF65-F5344CB8AC3E}">
        <p14:creationId xmlns:p14="http://schemas.microsoft.com/office/powerpoint/2010/main" val="3444791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22</a:t>
            </a:fld>
            <a:endParaRPr lang="zh-CN" altLang="en-US"/>
          </a:p>
        </p:txBody>
      </p:sp>
    </p:spTree>
    <p:extLst>
      <p:ext uri="{BB962C8B-B14F-4D97-AF65-F5344CB8AC3E}">
        <p14:creationId xmlns:p14="http://schemas.microsoft.com/office/powerpoint/2010/main" val="33200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23</a:t>
            </a:fld>
            <a:endParaRPr lang="zh-CN" altLang="en-US"/>
          </a:p>
        </p:txBody>
      </p:sp>
    </p:spTree>
    <p:extLst>
      <p:ext uri="{BB962C8B-B14F-4D97-AF65-F5344CB8AC3E}">
        <p14:creationId xmlns:p14="http://schemas.microsoft.com/office/powerpoint/2010/main" val="4275358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24</a:t>
            </a:fld>
            <a:endParaRPr lang="zh-CN" altLang="en-US"/>
          </a:p>
        </p:txBody>
      </p:sp>
    </p:spTree>
    <p:extLst>
      <p:ext uri="{BB962C8B-B14F-4D97-AF65-F5344CB8AC3E}">
        <p14:creationId xmlns:p14="http://schemas.microsoft.com/office/powerpoint/2010/main" val="334103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25</a:t>
            </a:fld>
            <a:endParaRPr lang="zh-CN" altLang="en-US"/>
          </a:p>
        </p:txBody>
      </p:sp>
    </p:spTree>
    <p:extLst>
      <p:ext uri="{BB962C8B-B14F-4D97-AF65-F5344CB8AC3E}">
        <p14:creationId xmlns:p14="http://schemas.microsoft.com/office/powerpoint/2010/main" val="1084180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1" y="7143"/>
            <a:ext cx="9143959" cy="6843712"/>
          </a:xfrm>
          <a:prstGeom prst="rect">
            <a:avLst/>
          </a:prstGeom>
        </p:spPr>
      </p:pic>
      <p:sp>
        <p:nvSpPr>
          <p:cNvPr id="2" name="Title 1"/>
          <p:cNvSpPr>
            <a:spLocks noGrp="1"/>
          </p:cNvSpPr>
          <p:nvPr>
            <p:ph type="ctrTitle"/>
          </p:nvPr>
        </p:nvSpPr>
        <p:spPr>
          <a:xfrm>
            <a:off x="72281" y="55074"/>
            <a:ext cx="8552223" cy="1290820"/>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127" y="5956300"/>
            <a:ext cx="7146273" cy="546100"/>
          </a:xfrm>
        </p:spPr>
        <p:txBody>
          <a:bodyPr>
            <a:noAutofit/>
          </a:bodyPr>
          <a:lstStyle>
            <a:lvl1pPr marL="0" marR="0" indent="0" algn="l" defTabSz="914378" rtl="0" eaLnBrk="1" fontAlgn="auto" latinLnBrk="0" hangingPunct="1">
              <a:lnSpc>
                <a:spcPct val="100000"/>
              </a:lnSpc>
              <a:spcBef>
                <a:spcPts val="0"/>
              </a:spcBef>
              <a:spcAft>
                <a:spcPts val="0"/>
              </a:spcAft>
              <a:buClr>
                <a:schemeClr val="accent1"/>
              </a:buClr>
              <a:buSzTx/>
              <a:buFont typeface="Arial" pitchFamily="34" charset="0"/>
              <a:buNone/>
              <a:tabLst/>
              <a:defRPr sz="1400" baseline="0">
                <a:solidFill>
                  <a:schemeClr val="bg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pPr>
              <a:defRPr/>
            </a:pPr>
            <a:r>
              <a:rPr lang="en-US" b="0" dirty="0" smtClean="0">
                <a:solidFill>
                  <a:srgbClr val="FFFFCC"/>
                </a:solidFill>
              </a:rPr>
              <a:t>Ver. No.: 1.0       Copyright © 2015, Infosys Technologies Ltd</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1096" y="6081057"/>
            <a:ext cx="1129132" cy="555841"/>
          </a:xfrm>
          <a:prstGeom prst="rect">
            <a:avLst/>
          </a:prstGeom>
        </p:spPr>
      </p:pic>
      <p:sp>
        <p:nvSpPr>
          <p:cNvPr id="7" name="Text Box 21"/>
          <p:cNvSpPr txBox="1">
            <a:spLocks noChangeArrowheads="1"/>
          </p:cNvSpPr>
          <p:nvPr userDrawn="1"/>
        </p:nvSpPr>
        <p:spPr bwMode="auto">
          <a:xfrm>
            <a:off x="85127" y="7143"/>
            <a:ext cx="4764881" cy="484748"/>
          </a:xfrm>
          <a:prstGeom prst="rect">
            <a:avLst/>
          </a:prstGeom>
          <a:noFill/>
          <a:ln w="9525">
            <a:noFill/>
            <a:miter lim="800000"/>
            <a:headEnd/>
            <a:tailEnd/>
          </a:ln>
          <a:effectLst/>
        </p:spPr>
        <p:txBody>
          <a:bodyPr>
            <a:spAutoFit/>
          </a:bodyPr>
          <a:lstStyle/>
          <a:p>
            <a:pPr algn="l" eaLnBrk="1" hangingPunct="1">
              <a:spcBef>
                <a:spcPct val="0"/>
              </a:spcBef>
              <a:buClrTx/>
              <a:buSzTx/>
              <a:buFontTx/>
              <a:buNone/>
              <a:defRPr/>
            </a:pPr>
            <a:r>
              <a:rPr lang="en-US" sz="1200" dirty="0">
                <a:solidFill>
                  <a:srgbClr val="FF9900"/>
                </a:solidFill>
              </a:rPr>
              <a:t>Education and Research</a:t>
            </a:r>
            <a:r>
              <a:rPr lang="en-US" sz="1200" dirty="0">
                <a:solidFill>
                  <a:srgbClr val="66CCFF"/>
                </a:solidFill>
              </a:rPr>
              <a:t> </a:t>
            </a:r>
          </a:p>
          <a:p>
            <a:pPr algn="l" eaLnBrk="1" hangingPunct="1">
              <a:spcBef>
                <a:spcPct val="0"/>
              </a:spcBef>
              <a:buClrTx/>
              <a:buSzTx/>
              <a:buFontTx/>
              <a:buNone/>
              <a:defRPr/>
            </a:pPr>
            <a:r>
              <a:rPr lang="en-US" sz="1350" b="0" i="1" dirty="0">
                <a:solidFill>
                  <a:srgbClr val="FFFF66"/>
                </a:solidFill>
              </a:rPr>
              <a:t>We enable you to leverage knowledge anytime, anywhere!</a:t>
            </a:r>
          </a:p>
        </p:txBody>
      </p:sp>
    </p:spTree>
    <p:extLst>
      <p:ext uri="{BB962C8B-B14F-4D97-AF65-F5344CB8AC3E}">
        <p14:creationId xmlns:p14="http://schemas.microsoft.com/office/powerpoint/2010/main" val="9614949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76250" y="1223963"/>
            <a:ext cx="8310592" cy="5062557"/>
          </a:xfrm>
        </p:spPr>
        <p:txBody>
          <a:bodyPr/>
          <a:lstStyle>
            <a:lvl1pPr>
              <a:buFontTx/>
              <a:buBlip>
                <a:blip r:embed="rId3"/>
              </a:buBlip>
              <a:defRPr sz="2400" b="1">
                <a:latin typeface="+mn-ea"/>
                <a:ea typeface="+mn-ea"/>
                <a:cs typeface="Arial Unicode MS" pitchFamily="34" charset="-122"/>
              </a:defRPr>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ustDataLst>
      <p:tags r:id="rId1"/>
    </p:custDataLst>
    <p:extLst>
      <p:ext uri="{BB962C8B-B14F-4D97-AF65-F5344CB8AC3E}">
        <p14:creationId xmlns:p14="http://schemas.microsoft.com/office/powerpoint/2010/main" val="288576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2"/>
            <a:ext cx="8684638" cy="708469"/>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0" y="6424172"/>
            <a:ext cx="2133600" cy="365125"/>
          </a:xfrm>
          <a:prstGeom prst="rect">
            <a:avLst/>
          </a:prstGeom>
        </p:spPr>
        <p:txBody>
          <a:bodyPr/>
          <a:lstStyle/>
          <a:p>
            <a:fld id="{55F49C79-A2E7-49B7-BAD2-CDA14EE16AD4}" type="datetime1">
              <a:rPr lang="en-US" smtClean="0"/>
              <a:pPr/>
              <a:t>11/10/2016</a:t>
            </a:fld>
            <a:endParaRPr lang="en-US" dirty="0"/>
          </a:p>
        </p:txBody>
      </p:sp>
      <p:sp>
        <p:nvSpPr>
          <p:cNvPr id="5" name="Footer Placeholder 4"/>
          <p:cNvSpPr>
            <a:spLocks noGrp="1"/>
          </p:cNvSpPr>
          <p:nvPr>
            <p:ph type="ftr" sz="quarter" idx="11"/>
          </p:nvPr>
        </p:nvSpPr>
        <p:spPr>
          <a:xfrm>
            <a:off x="5562602" y="52654"/>
            <a:ext cx="2667065" cy="24205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583145" y="52654"/>
            <a:ext cx="185195" cy="242054"/>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2614228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18205373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a:prstGeom prst="rect">
            <a:avLst/>
          </a:prstGeo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33380974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8457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14644667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a:prstGeom prst="rect">
            <a:avLst/>
          </a:prstGeo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452762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8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2169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76250" y="1223963"/>
            <a:ext cx="8310592" cy="5062557"/>
          </a:xfrm>
        </p:spPr>
        <p:txBody>
          <a:bodyPr/>
          <a:lstStyle>
            <a:lvl1pPr>
              <a:buFontTx/>
              <a:buBlip>
                <a:blip r:embed="rId3"/>
              </a:buBlip>
              <a:defRPr sz="2400" b="1">
                <a:latin typeface="+mn-ea"/>
                <a:ea typeface="+mn-ea"/>
                <a:cs typeface="Arial Unicode MS" pitchFamily="34" charset="-122"/>
              </a:defRPr>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ustDataLst>
      <p:tags r:id="rId1"/>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76250" y="1223963"/>
            <a:ext cx="4076700" cy="5084762"/>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705350" y="1223963"/>
            <a:ext cx="4076700" cy="5084762"/>
          </a:xfrm>
        </p:spPr>
        <p:txBody>
          <a:bodyPr/>
          <a:lstStyle>
            <a:lvl1pPr>
              <a:buFontTx/>
              <a:buBlip>
                <a:blip r:embed="rId2"/>
              </a:buBlip>
              <a:defRPr sz="2400"/>
            </a:lvl1pPr>
            <a:lvl2pPr algn="l" defTabSz="914400" rtl="0" eaLnBrk="1" latinLnBrk="0" hangingPunct="1">
              <a:spcBef>
                <a:spcPct val="20000"/>
              </a:spcBef>
              <a:buClr>
                <a:srgbClr val="FF0000"/>
              </a:buClr>
              <a:buFont typeface="Wingdings" pitchFamily="2" charset="2"/>
              <a:buChar char="u"/>
              <a:defRPr lang="zh-CN" altLang="en-US" sz="2000" kern="1200" dirty="0" smtClean="0">
                <a:solidFill>
                  <a:schemeClr val="tx1"/>
                </a:solidFill>
                <a:latin typeface="+mn-lt"/>
                <a:ea typeface="+mn-ea"/>
                <a:cs typeface="+mn-cs"/>
              </a:defRPr>
            </a:lvl2pPr>
            <a:lvl3pPr algn="l" defTabSz="914400" rtl="0" eaLnBrk="1" latinLnBrk="0" hangingPunct="1">
              <a:spcBef>
                <a:spcPct val="20000"/>
              </a:spcBef>
              <a:buClr>
                <a:srgbClr val="FF0000"/>
              </a:buClr>
              <a:buFont typeface="Wingdings" pitchFamily="2" charset="2"/>
              <a:buChar char="Ø"/>
              <a:defRPr lang="zh-CN" altLang="en-US" sz="2000" kern="1200" dirty="0" smtClean="0">
                <a:solidFill>
                  <a:schemeClr val="tx1"/>
                </a:solidFill>
                <a:latin typeface="+mn-lt"/>
                <a:ea typeface="+mn-ea"/>
                <a:cs typeface="+mn-cs"/>
              </a:defRPr>
            </a:lvl3pPr>
            <a:lvl4pPr algn="l" defTabSz="914400" rtl="0" eaLnBrk="1" latinLnBrk="0" hangingPunct="1">
              <a:spcBef>
                <a:spcPct val="20000"/>
              </a:spcBef>
              <a:buClr>
                <a:srgbClr val="FF0000"/>
              </a:buClr>
              <a:buFont typeface="Wingdings" pitchFamily="2" charset="2"/>
              <a:buChar char="l"/>
              <a:defRPr lang="zh-CN" altLang="en-US" sz="2000" kern="1200" dirty="0" smtClean="0">
                <a:solidFill>
                  <a:schemeClr val="tx1"/>
                </a:solidFill>
                <a:latin typeface="+mn-lt"/>
                <a:ea typeface="+mn-ea"/>
                <a:cs typeface="+mn-cs"/>
              </a:defRPr>
            </a:lvl4pPr>
            <a:lvl5pPr algn="l" defTabSz="914400" rtl="0" eaLnBrk="1" latinLnBrk="0" hangingPunct="1">
              <a:spcBef>
                <a:spcPct val="20000"/>
              </a:spcBef>
              <a:buClr>
                <a:srgbClr val="FF0000"/>
              </a:buClr>
              <a:buFont typeface="Wingdings" pitchFamily="2" charset="2"/>
              <a:buChar char="ü"/>
              <a:defRPr lang="zh-CN" altLang="en-US" sz="20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3731844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476250" y="1223963"/>
            <a:ext cx="8305800" cy="5084762"/>
          </a:xfrm>
        </p:spPr>
        <p:txBody>
          <a:bodyPr/>
          <a:lstStyle/>
          <a:p>
            <a:pPr lvl="0"/>
            <a:endParaRPr lang="zh-CN" altLang="en-US" noProof="0" smtClean="0"/>
          </a:p>
        </p:txBody>
      </p:sp>
      <p:sp>
        <p:nvSpPr>
          <p:cNvPr id="5"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37972000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17511880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563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8"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200549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9" y="1119266"/>
            <a:ext cx="4268788" cy="639763"/>
          </a:xfrm>
        </p:spPr>
        <p:txBody>
          <a:bodyPr anchor="b">
            <a:normAutofit/>
          </a:bodyPr>
          <a:lstStyle>
            <a:lvl1pPr marL="0" indent="0">
              <a:buNone/>
              <a:defRPr sz="2000" b="1">
                <a:solidFill>
                  <a:schemeClr val="accent5"/>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119266"/>
            <a:ext cx="4271961" cy="639763"/>
          </a:xfrm>
        </p:spPr>
        <p:txBody>
          <a:bodyPr anchor="b">
            <a:normAutofit/>
          </a:bodyPr>
          <a:lstStyle>
            <a:lvl1pPr marL="0" indent="0">
              <a:buNone/>
              <a:defRPr sz="2000" b="1">
                <a:solidFill>
                  <a:schemeClr val="accent5"/>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91759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28721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7899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5" cstate="print">
            <a:extLst>
              <a:ext uri="{28A0092B-C50C-407E-A947-70E740481C1C}">
                <a14:useLocalDpi xmlns:a14="http://schemas.microsoft.com/office/drawing/2010/main" val="0"/>
              </a:ext>
            </a:extLst>
          </a:blip>
          <a:srcRect t="91913"/>
          <a:stretch/>
        </p:blipFill>
        <p:spPr>
          <a:xfrm>
            <a:off x="2" y="6248400"/>
            <a:ext cx="9143999" cy="609600"/>
          </a:xfrm>
          <a:prstGeom prst="rect">
            <a:avLst/>
          </a:prstGeom>
        </p:spPr>
      </p:pic>
      <p:sp>
        <p:nvSpPr>
          <p:cNvPr id="2" name="Title Placeholder 1"/>
          <p:cNvSpPr>
            <a:spLocks noGrp="1"/>
          </p:cNvSpPr>
          <p:nvPr>
            <p:ph type="title"/>
          </p:nvPr>
        </p:nvSpPr>
        <p:spPr>
          <a:xfrm>
            <a:off x="232350" y="194692"/>
            <a:ext cx="8684638" cy="708469"/>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1106777"/>
            <a:ext cx="8684638"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6424172"/>
            <a:ext cx="21336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11/10/2016</a:t>
            </a:fld>
            <a:endParaRPr lang="en-US" dirty="0"/>
          </a:p>
        </p:txBody>
      </p:sp>
      <p:sp>
        <p:nvSpPr>
          <p:cNvPr id="5" name="Footer Placeholder 4"/>
          <p:cNvSpPr>
            <a:spLocks noGrp="1"/>
          </p:cNvSpPr>
          <p:nvPr>
            <p:ph type="ftr" sz="quarter" idx="3"/>
          </p:nvPr>
        </p:nvSpPr>
        <p:spPr>
          <a:xfrm>
            <a:off x="5562602" y="7827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9" y="7827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4" y="2"/>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itchFamily="34" charset="0"/>
            </a:endParaRPr>
          </a:p>
        </p:txBody>
      </p:sp>
      <p:cxnSp>
        <p:nvCxnSpPr>
          <p:cNvPr id="10" name="Straight Connector 9"/>
          <p:cNvCxnSpPr/>
          <p:nvPr userDrawn="1"/>
        </p:nvCxnSpPr>
        <p:spPr>
          <a:xfrm>
            <a:off x="8404196" y="108055"/>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047625" y="6382534"/>
            <a:ext cx="849227" cy="418052"/>
          </a:xfrm>
          <a:prstGeom prst="rect">
            <a:avLst/>
          </a:prstGeom>
        </p:spPr>
      </p:pic>
      <p:sp>
        <p:nvSpPr>
          <p:cNvPr id="13" name="Subtitle 2"/>
          <p:cNvSpPr txBox="1">
            <a:spLocks/>
          </p:cNvSpPr>
          <p:nvPr userDrawn="1"/>
        </p:nvSpPr>
        <p:spPr>
          <a:xfrm>
            <a:off x="232350" y="6364729"/>
            <a:ext cx="7146273" cy="433829"/>
          </a:xfrm>
          <a:prstGeom prst="rect">
            <a:avLst/>
          </a:prstGeom>
        </p:spPr>
        <p:txBody>
          <a:bodyPr>
            <a:noAutofit/>
          </a:bodyPr>
          <a:lstStyle>
            <a:lvl1pPr marL="0" marR="0" indent="0" algn="l" defTabSz="1219170" rtl="0" eaLnBrk="1" fontAlgn="auto" latinLnBrk="0" hangingPunct="1">
              <a:lnSpc>
                <a:spcPct val="100000"/>
              </a:lnSpc>
              <a:spcBef>
                <a:spcPts val="0"/>
              </a:spcBef>
              <a:spcAft>
                <a:spcPts val="0"/>
              </a:spcAft>
              <a:buClr>
                <a:schemeClr val="accent1"/>
              </a:buClr>
              <a:buSzTx/>
              <a:buFont typeface="Arial" pitchFamily="34" charset="0"/>
              <a:buNone/>
              <a:tabLst/>
              <a:defRPr sz="1867" kern="1200" baseline="0">
                <a:solidFill>
                  <a:schemeClr val="bg1"/>
                </a:solidFill>
                <a:latin typeface="Arial" pitchFamily="34" charset="0"/>
                <a:ea typeface="+mn-ea"/>
                <a:cs typeface="Arial" pitchFamily="34" charset="0"/>
              </a:defRPr>
            </a:lvl1pPr>
            <a:lvl2pPr marL="609585" indent="0" algn="ctr" defTabSz="1219170" rtl="0" eaLnBrk="1" latinLnBrk="0" hangingPunct="1">
              <a:lnSpc>
                <a:spcPct val="110000"/>
              </a:lnSpc>
              <a:spcBef>
                <a:spcPts val="800"/>
              </a:spcBef>
              <a:spcAft>
                <a:spcPts val="800"/>
              </a:spcAft>
              <a:buClr>
                <a:schemeClr val="accent1"/>
              </a:buClr>
              <a:buFont typeface="Arial" pitchFamily="34" charset="0"/>
              <a:buNone/>
              <a:defRPr sz="2133" kern="1200">
                <a:solidFill>
                  <a:schemeClr val="tx1">
                    <a:tint val="75000"/>
                  </a:schemeClr>
                </a:solidFill>
                <a:latin typeface="Arial" pitchFamily="34" charset="0"/>
                <a:ea typeface="+mn-ea"/>
                <a:cs typeface="Arial" pitchFamily="34" charset="0"/>
              </a:defRPr>
            </a:lvl2pPr>
            <a:lvl3pPr marL="1219170" indent="0" algn="ctr" defTabSz="1219170" rtl="0" eaLnBrk="1" latinLnBrk="0" hangingPunct="1">
              <a:lnSpc>
                <a:spcPct val="110000"/>
              </a:lnSpc>
              <a:spcBef>
                <a:spcPts val="800"/>
              </a:spcBef>
              <a:spcAft>
                <a:spcPts val="800"/>
              </a:spcAft>
              <a:buClr>
                <a:schemeClr val="accent1"/>
              </a:buClr>
              <a:buFont typeface="Arial" pitchFamily="34" charset="0"/>
              <a:buNone/>
              <a:defRPr sz="1867" kern="1200">
                <a:solidFill>
                  <a:schemeClr val="tx1">
                    <a:tint val="75000"/>
                  </a:schemeClr>
                </a:solidFill>
                <a:latin typeface="Arial" pitchFamily="34" charset="0"/>
                <a:ea typeface="+mn-ea"/>
                <a:cs typeface="Arial" pitchFamily="34" charset="0"/>
              </a:defRPr>
            </a:lvl3pPr>
            <a:lvl4pPr marL="1828754" indent="0" algn="ctr" defTabSz="1219170" rtl="0" eaLnBrk="1" latinLnBrk="0" hangingPunct="1">
              <a:lnSpc>
                <a:spcPct val="110000"/>
              </a:lnSpc>
              <a:spcBef>
                <a:spcPts val="800"/>
              </a:spcBef>
              <a:spcAft>
                <a:spcPts val="8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4pPr>
            <a:lvl5pPr marL="2438339" indent="0" algn="ctr" defTabSz="1219170" rtl="0" eaLnBrk="1" latinLnBrk="0" hangingPunct="1">
              <a:lnSpc>
                <a:spcPct val="110000"/>
              </a:lnSpc>
              <a:spcBef>
                <a:spcPts val="800"/>
              </a:spcBef>
              <a:spcAft>
                <a:spcPts val="8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defRPr/>
            </a:pPr>
            <a:r>
              <a:rPr lang="en-US" sz="1400" smtClean="0">
                <a:solidFill>
                  <a:srgbClr val="FFFFCC"/>
                </a:solidFill>
              </a:rPr>
              <a:t>Copyright © 2015, Infosys Technologies Ltd</a:t>
            </a:r>
            <a:endParaRPr lang="en-US" sz="1400" dirty="0"/>
          </a:p>
        </p:txBody>
      </p:sp>
    </p:spTree>
    <p:extLst>
      <p:ext uri="{BB962C8B-B14F-4D97-AF65-F5344CB8AC3E}">
        <p14:creationId xmlns:p14="http://schemas.microsoft.com/office/powerpoint/2010/main" val="862147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50" r:id="rId18"/>
    <p:sldLayoutId id="2147483652" r:id="rId19"/>
    <p:sldLayoutId id="2147483653" r:id="rId20"/>
    <p:sldLayoutId id="2147483654" r:id="rId21"/>
    <p:sldLayoutId id="2147483658" r:id="rId22"/>
    <p:sldLayoutId id="2147483660" r:id="rId23"/>
  </p:sldLayoutIdLst>
  <p:timing>
    <p:tnLst>
      <p:par>
        <p:cTn id="1" dur="indefinite" restart="never" nodeType="tmRoot"/>
      </p:par>
    </p:tnLst>
  </p:timing>
  <p:hf hdr="0" dt="0"/>
  <p:txStyles>
    <p:titleStyle>
      <a:lvl1pPr algn="l" defTabSz="914378"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0" indent="-231770" algn="l" defTabSz="914378"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189" indent="-225419" algn="l" defTabSz="914378"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58" indent="-231770" algn="l" defTabSz="914378"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378" indent="-173034" algn="l" defTabSz="914378"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11" indent="-173034" algn="l" defTabSz="914378"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18.gif"/></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Oracle</a:t>
            </a:r>
            <a:r>
              <a:rPr lang="zh-CN" altLang="en-US" dirty="0" smtClean="0"/>
              <a:t>应用开发</a:t>
            </a:r>
            <a:endParaRPr lang="zh-CN" altLang="en-US" dirty="0"/>
          </a:p>
        </p:txBody>
      </p:sp>
      <p:sp>
        <p:nvSpPr>
          <p:cNvPr id="3" name="副标题 2"/>
          <p:cNvSpPr>
            <a:spLocks noGrp="1"/>
          </p:cNvSpPr>
          <p:nvPr>
            <p:ph type="subTitle" idx="1"/>
          </p:nvPr>
        </p:nvSpPr>
        <p:spPr>
          <a:xfrm>
            <a:off x="1500166" y="4214818"/>
            <a:ext cx="6400800" cy="1752600"/>
          </a:xfrm>
        </p:spPr>
        <p:txBody>
          <a:bodyPr/>
          <a:lstStyle/>
          <a:p>
            <a:r>
              <a:rPr lang="zh-CN" altLang="en-US" dirty="0" smtClean="0"/>
              <a:t>第</a:t>
            </a:r>
            <a:r>
              <a:rPr lang="en-US" altLang="zh-CN" dirty="0" smtClean="0"/>
              <a:t>07</a:t>
            </a:r>
            <a:r>
              <a:rPr lang="zh-CN" altLang="en-US" dirty="0" smtClean="0"/>
              <a:t>章 </a:t>
            </a:r>
            <a:r>
              <a:rPr lang="en-US" altLang="zh-CN" dirty="0" smtClean="0"/>
              <a:t> PL/SQL</a:t>
            </a:r>
            <a:r>
              <a:rPr lang="zh-CN" altLang="en-US" dirty="0" smtClean="0"/>
              <a:t>开发语言基础</a:t>
            </a:r>
            <a:endParaRPr lang="zh-CN" altLang="zh-CN" sz="3200" dirty="0" smtClean="0">
              <a:ea typeface="宋体"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en-US" altLang="zh-CN" dirty="0" smtClean="0"/>
              <a:t> PL/SQL</a:t>
            </a:r>
            <a:r>
              <a:rPr lang="zh-CN" altLang="en-US" dirty="0" smtClean="0"/>
              <a:t>开发环境</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lvl="1"/>
            <a:endParaRPr lang="en-US" altLang="zh-CN" sz="1800" dirty="0" smtClean="0"/>
          </a:p>
          <a:p>
            <a:pPr lvl="1">
              <a:buNone/>
            </a:pPr>
            <a:endParaRPr lang="en-US" altLang="zh-CN" sz="1800" dirty="0" smtClean="0"/>
          </a:p>
        </p:txBody>
      </p:sp>
      <p:pic>
        <p:nvPicPr>
          <p:cNvPr id="1026" name="Picture 2"/>
          <p:cNvPicPr>
            <a:picLocks noChangeAspect="1" noChangeArrowheads="1"/>
          </p:cNvPicPr>
          <p:nvPr/>
        </p:nvPicPr>
        <p:blipFill>
          <a:blip r:embed="rId3" cstate="print"/>
          <a:srcRect/>
          <a:stretch>
            <a:fillRect/>
          </a:stretch>
        </p:blipFill>
        <p:spPr bwMode="auto">
          <a:xfrm>
            <a:off x="611560" y="1124744"/>
            <a:ext cx="8084764" cy="5401756"/>
          </a:xfrm>
          <a:prstGeom prst="rect">
            <a:avLst/>
          </a:prstGeom>
          <a:noFill/>
          <a:ln w="9525">
            <a:noFill/>
            <a:miter lim="800000"/>
            <a:headEnd/>
            <a:tailEnd/>
          </a:ln>
        </p:spPr>
      </p:pic>
      <p:sp>
        <p:nvSpPr>
          <p:cNvPr id="5" name="流程图: 过程 4"/>
          <p:cNvSpPr/>
          <p:nvPr/>
        </p:nvSpPr>
        <p:spPr>
          <a:xfrm>
            <a:off x="2555776" y="2204864"/>
            <a:ext cx="6048672" cy="1440160"/>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                   </a:t>
            </a:r>
            <a:r>
              <a:rPr lang="en-US" altLang="zh-CN" b="1" dirty="0" smtClean="0">
                <a:solidFill>
                  <a:srgbClr val="FF0000"/>
                </a:solidFill>
              </a:rPr>
              <a:t>SQL</a:t>
            </a:r>
            <a:r>
              <a:rPr lang="zh-CN" altLang="en-US" b="1" dirty="0" smtClean="0">
                <a:solidFill>
                  <a:srgbClr val="FF0000"/>
                </a:solidFill>
              </a:rPr>
              <a:t>编辑区</a:t>
            </a:r>
            <a:endParaRPr lang="zh-CN" altLang="en-US" b="1" dirty="0">
              <a:solidFill>
                <a:srgbClr val="FF0000"/>
              </a:solidFill>
            </a:endParaRPr>
          </a:p>
        </p:txBody>
      </p:sp>
      <p:sp>
        <p:nvSpPr>
          <p:cNvPr id="6" name="流程图: 过程 5"/>
          <p:cNvSpPr/>
          <p:nvPr/>
        </p:nvSpPr>
        <p:spPr>
          <a:xfrm>
            <a:off x="611560" y="2492896"/>
            <a:ext cx="1944216" cy="3816424"/>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                   对象区</a:t>
            </a:r>
            <a:endParaRPr lang="zh-CN" altLang="en-US" b="1" dirty="0">
              <a:solidFill>
                <a:srgbClr val="FF0000"/>
              </a:solidFill>
            </a:endParaRPr>
          </a:p>
        </p:txBody>
      </p:sp>
      <p:sp>
        <p:nvSpPr>
          <p:cNvPr id="7" name="流程图: 过程 6"/>
          <p:cNvSpPr/>
          <p:nvPr/>
        </p:nvSpPr>
        <p:spPr>
          <a:xfrm>
            <a:off x="2555776" y="3789040"/>
            <a:ext cx="6048672" cy="2520280"/>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                   查询结果区</a:t>
            </a:r>
            <a:endParaRPr lang="zh-CN" altLang="en-US" b="1" dirty="0">
              <a:solidFill>
                <a:srgbClr val="FF0000"/>
              </a:solidFill>
            </a:endParaRPr>
          </a:p>
        </p:txBody>
      </p:sp>
      <p:sp>
        <p:nvSpPr>
          <p:cNvPr id="8" name="流程图: 过程 7"/>
          <p:cNvSpPr/>
          <p:nvPr/>
        </p:nvSpPr>
        <p:spPr>
          <a:xfrm>
            <a:off x="1115616" y="1844824"/>
            <a:ext cx="351656" cy="351656"/>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                   </a:t>
            </a:r>
            <a:endParaRPr lang="zh-CN" altLang="en-US" b="1" dirty="0">
              <a:solidFill>
                <a:srgbClr val="FF0000"/>
              </a:solidFill>
            </a:endParaRPr>
          </a:p>
        </p:txBody>
      </p:sp>
    </p:spTree>
    <p:custDataLst>
      <p:tags r:id="rId1"/>
    </p:custData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02</a:t>
            </a:r>
            <a:r>
              <a:rPr lang="zh-CN" altLang="en-US" b="0" dirty="0" smtClean="0"/>
              <a:t>节</a:t>
            </a:r>
            <a:r>
              <a:rPr lang="en-US" altLang="zh-CN" b="0" dirty="0" smtClean="0"/>
              <a:t> PL/SQL</a:t>
            </a:r>
            <a:r>
              <a:rPr lang="zh-CN" altLang="en-US" b="0" dirty="0" smtClean="0"/>
              <a:t>语法</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337310"/>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5">
                  <a:txBody>
                    <a:bodyPr/>
                    <a:lstStyle/>
                    <a:p>
                      <a:pPr algn="r" fontAlgn="ctr"/>
                      <a:r>
                        <a:rPr lang="en-US" altLang="zh-CN" sz="1400" b="0" i="0" u="none" strike="noStrike" dirty="0" smtClean="0">
                          <a:solidFill>
                            <a:srgbClr val="000000"/>
                          </a:solidFill>
                          <a:latin typeface="宋体"/>
                        </a:rPr>
                        <a:t>2</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ctr" fontAlgn="ctr"/>
                      <a:r>
                        <a:rPr lang="en-US" altLang="zh-CN" sz="1400" b="0" i="0" u="none" strike="noStrike" dirty="0" smtClean="0">
                          <a:solidFill>
                            <a:srgbClr val="000000"/>
                          </a:solidFill>
                          <a:latin typeface="宋体"/>
                        </a:rPr>
                        <a:t>ODP-C07-02 PL/SQL</a:t>
                      </a:r>
                      <a:r>
                        <a:rPr lang="zh-CN" altLang="en-US" sz="1400" b="0" i="0" u="none" strike="noStrike" dirty="0" smtClean="0">
                          <a:solidFill>
                            <a:srgbClr val="000000"/>
                          </a:solidFill>
                          <a:latin typeface="宋体"/>
                        </a:rPr>
                        <a:t>语法</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kern="1200" dirty="0" smtClean="0">
                          <a:solidFill>
                            <a:srgbClr val="000000"/>
                          </a:solidFill>
                          <a:latin typeface="宋体"/>
                          <a:ea typeface="+mn-ea"/>
                          <a:cs typeface="+mn-cs"/>
                        </a:rPr>
                        <a:t>1</a:t>
                      </a:r>
                      <a:r>
                        <a:rPr lang="zh-CN" altLang="en-US" sz="1400" b="0" i="0" u="none" strike="noStrike" kern="1200" dirty="0" smtClean="0">
                          <a:solidFill>
                            <a:srgbClr val="000000"/>
                          </a:solidFill>
                          <a:latin typeface="宋体"/>
                          <a:ea typeface="+mn-ea"/>
                          <a:cs typeface="+mn-cs"/>
                        </a:rPr>
                        <a:t>、块结构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2</a:t>
                      </a:r>
                      <a:r>
                        <a:rPr lang="zh-CN" altLang="en-US" sz="1400" b="0" i="0" u="none" strike="noStrike" kern="1200" dirty="0" smtClean="0">
                          <a:solidFill>
                            <a:srgbClr val="000000"/>
                          </a:solidFill>
                          <a:latin typeface="宋体"/>
                          <a:ea typeface="+mn-ea"/>
                          <a:cs typeface="+mn-cs"/>
                        </a:rPr>
                        <a:t>、字符集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3</a:t>
                      </a:r>
                      <a:r>
                        <a:rPr lang="zh-CN" altLang="en-US" sz="1400" b="0" i="0" u="none" strike="noStrike" kern="1200" dirty="0" smtClean="0">
                          <a:solidFill>
                            <a:srgbClr val="000000"/>
                          </a:solidFill>
                          <a:latin typeface="宋体"/>
                          <a:ea typeface="+mn-ea"/>
                          <a:cs typeface="+mn-cs"/>
                        </a:rPr>
                        <a:t>、变量和常量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4</a:t>
                      </a:r>
                      <a:r>
                        <a:rPr lang="zh-CN" altLang="en-US" sz="1400" b="0" i="0" u="none" strike="noStrike" kern="1200" dirty="0" smtClean="0">
                          <a:solidFill>
                            <a:srgbClr val="000000"/>
                          </a:solidFill>
                          <a:latin typeface="宋体"/>
                          <a:ea typeface="+mn-ea"/>
                          <a:cs typeface="+mn-cs"/>
                        </a:rPr>
                        <a:t>、数据类型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5</a:t>
                      </a:r>
                      <a:r>
                        <a:rPr lang="zh-CN" altLang="en-US" sz="1400" b="0" i="0" u="none" strike="noStrike" kern="1200" dirty="0" smtClean="0">
                          <a:solidFill>
                            <a:srgbClr val="000000"/>
                          </a:solidFill>
                          <a:latin typeface="宋体"/>
                          <a:ea typeface="+mn-ea"/>
                          <a:cs typeface="+mn-cs"/>
                        </a:rPr>
                        <a:t>、运算符和表达式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、块结构</a:t>
            </a:r>
            <a:r>
              <a:rPr lang="en-US" altLang="zh-CN" dirty="0" smtClean="0"/>
              <a:t>-1</a:t>
            </a:r>
            <a:endParaRPr lang="zh-CN" altLang="en-US" dirty="0"/>
          </a:p>
        </p:txBody>
      </p:sp>
      <p:sp>
        <p:nvSpPr>
          <p:cNvPr id="3" name="内容占位符 2"/>
          <p:cNvSpPr>
            <a:spLocks noGrp="1"/>
          </p:cNvSpPr>
          <p:nvPr>
            <p:ph idx="1"/>
          </p:nvPr>
        </p:nvSpPr>
        <p:spPr>
          <a:xfrm>
            <a:off x="476250" y="1223963"/>
            <a:ext cx="8310592" cy="5157365"/>
          </a:xfrm>
        </p:spPr>
        <p:txBody>
          <a:bodyPr>
            <a:normAutofit fontScale="92500" lnSpcReduction="20000"/>
          </a:bodyPr>
          <a:lstStyle/>
          <a:p>
            <a:r>
              <a:rPr lang="en-US" altLang="zh-CN" sz="2000" dirty="0" smtClean="0"/>
              <a:t>PL/SQL</a:t>
            </a:r>
            <a:r>
              <a:rPr lang="zh-CN" altLang="en-US" sz="2000" dirty="0" smtClean="0"/>
              <a:t>块的组成</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pPr lvl="1"/>
            <a:r>
              <a:rPr lang="zh-CN" altLang="en-US" sz="1800" dirty="0" smtClean="0"/>
              <a:t>声明部分：以</a:t>
            </a:r>
            <a:r>
              <a:rPr lang="en-US" altLang="zh-CN" sz="1800" dirty="0" smtClean="0"/>
              <a:t>DECLEAR</a:t>
            </a:r>
            <a:r>
              <a:rPr lang="zh-CN" altLang="en-US" sz="1800" dirty="0" smtClean="0"/>
              <a:t>关键字开始，声明部分包含了变量和常量的定义和初始化。属于</a:t>
            </a:r>
            <a:r>
              <a:rPr lang="zh-CN" altLang="en-US" sz="1800" dirty="0" smtClean="0">
                <a:solidFill>
                  <a:srgbClr val="FF0000"/>
                </a:solidFill>
              </a:rPr>
              <a:t>可选</a:t>
            </a:r>
            <a:r>
              <a:rPr lang="zh-CN" altLang="en-US" sz="1800" dirty="0" smtClean="0"/>
              <a:t>部分</a:t>
            </a:r>
            <a:endParaRPr lang="en-US" altLang="zh-CN" sz="1800" dirty="0" smtClean="0"/>
          </a:p>
          <a:p>
            <a:pPr lvl="1"/>
            <a:r>
              <a:rPr lang="zh-CN" altLang="en-US" sz="1800" dirty="0" smtClean="0"/>
              <a:t>执行部分：以</a:t>
            </a:r>
            <a:r>
              <a:rPr lang="en-US" altLang="zh-CN" sz="1800" dirty="0" smtClean="0"/>
              <a:t>BEGIN</a:t>
            </a:r>
            <a:r>
              <a:rPr lang="zh-CN" altLang="en-US" sz="1800" dirty="0" smtClean="0"/>
              <a:t>关键字开始，包含了所有要执行的</a:t>
            </a:r>
            <a:r>
              <a:rPr lang="en-US" altLang="zh-CN" sz="1800" dirty="0" smtClean="0"/>
              <a:t>PL/SQL</a:t>
            </a:r>
            <a:r>
              <a:rPr lang="zh-CN" altLang="en-US" sz="1800" dirty="0" smtClean="0"/>
              <a:t>和</a:t>
            </a:r>
            <a:r>
              <a:rPr lang="en-US" altLang="zh-CN" sz="1800" dirty="0" smtClean="0"/>
              <a:t>SQL</a:t>
            </a:r>
            <a:r>
              <a:rPr lang="zh-CN" altLang="en-US" sz="1800" dirty="0" smtClean="0"/>
              <a:t>语句，实现应用模块的功能。属于</a:t>
            </a:r>
            <a:r>
              <a:rPr lang="zh-CN" altLang="en-US" sz="1800" dirty="0" smtClean="0">
                <a:solidFill>
                  <a:srgbClr val="FF0000"/>
                </a:solidFill>
              </a:rPr>
              <a:t>必选</a:t>
            </a:r>
            <a:r>
              <a:rPr lang="zh-CN" altLang="en-US" sz="1800" dirty="0" smtClean="0"/>
              <a:t>部分</a:t>
            </a:r>
            <a:endParaRPr lang="en-US" altLang="zh-CN" sz="1800" dirty="0" smtClean="0"/>
          </a:p>
          <a:p>
            <a:pPr lvl="1"/>
            <a:r>
              <a:rPr lang="zh-CN" altLang="en-US" sz="1800" dirty="0" smtClean="0"/>
              <a:t>异常处理部分：以</a:t>
            </a:r>
            <a:r>
              <a:rPr lang="en-US" altLang="zh-CN" sz="1800" dirty="0" smtClean="0"/>
              <a:t>EXCEPTION</a:t>
            </a:r>
            <a:r>
              <a:rPr lang="zh-CN" altLang="en-US" sz="1800" dirty="0" smtClean="0"/>
              <a:t>关键字开始，用于处理执行过程中可能出现的异常或错误。属于</a:t>
            </a:r>
            <a:r>
              <a:rPr lang="zh-CN" altLang="en-US" sz="1800" dirty="0" smtClean="0">
                <a:solidFill>
                  <a:srgbClr val="FF0000"/>
                </a:solidFill>
              </a:rPr>
              <a:t>可选</a:t>
            </a:r>
            <a:r>
              <a:rPr lang="zh-CN" altLang="en-US" sz="1800" dirty="0" smtClean="0"/>
              <a:t>部分</a:t>
            </a:r>
            <a:endParaRPr lang="en-US" altLang="zh-CN" sz="1800" dirty="0" smtClean="0"/>
          </a:p>
          <a:p>
            <a:pPr lvl="1"/>
            <a:r>
              <a:rPr lang="zh-CN" altLang="en-US" sz="1800" dirty="0" smtClean="0"/>
              <a:t>结束部分：</a:t>
            </a:r>
            <a:r>
              <a:rPr lang="en-US" altLang="zh-CN" sz="1800" dirty="0" smtClean="0"/>
              <a:t>PL/SQL</a:t>
            </a:r>
            <a:r>
              <a:rPr lang="zh-CN" altLang="en-US" sz="1800" dirty="0" smtClean="0"/>
              <a:t>块必须以</a:t>
            </a:r>
            <a:r>
              <a:rPr lang="en-US" altLang="zh-CN" sz="1800" dirty="0" smtClean="0"/>
              <a:t>END;</a:t>
            </a:r>
            <a:r>
              <a:rPr lang="zh-CN" altLang="en-US" sz="1800" dirty="0" smtClean="0"/>
              <a:t>结束</a:t>
            </a:r>
            <a:endParaRPr lang="en-US" altLang="zh-CN" sz="1800" dirty="0" smtClean="0"/>
          </a:p>
        </p:txBody>
      </p:sp>
      <p:sp>
        <p:nvSpPr>
          <p:cNvPr id="4" name="Rectangle 3"/>
          <p:cNvSpPr txBox="1">
            <a:spLocks noChangeArrowheads="1"/>
          </p:cNvSpPr>
          <p:nvPr/>
        </p:nvSpPr>
        <p:spPr bwMode="auto">
          <a:xfrm>
            <a:off x="827584" y="1628800"/>
            <a:ext cx="7848872" cy="208823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defTabSz="912813">
              <a:defRPr/>
            </a:pPr>
            <a:r>
              <a:rPr lang="en-US" altLang="zh-CN" sz="1600" b="1" dirty="0" smtClean="0">
                <a:solidFill>
                  <a:srgbClr val="FF0000"/>
                </a:solidFill>
                <a:latin typeface="Arial" pitchFamily="34" charset="0"/>
                <a:ea typeface="SimSun" pitchFamily="2" charset="-122"/>
                <a:cs typeface="Arial" pitchFamily="34" charset="0"/>
              </a:rPr>
              <a:t>DECLARE</a:t>
            </a:r>
          </a:p>
          <a:p>
            <a:pPr defTabSz="912813">
              <a:defRPr/>
            </a:pPr>
            <a:r>
              <a:rPr lang="en-US" altLang="zh-CN" sz="1600" b="1" dirty="0" smtClean="0">
                <a:solidFill>
                  <a:srgbClr val="00B050"/>
                </a:solidFill>
                <a:latin typeface="Arial" pitchFamily="34" charset="0"/>
                <a:ea typeface="SimSun" pitchFamily="2" charset="-122"/>
                <a:cs typeface="Arial" pitchFamily="34" charset="0"/>
              </a:rPr>
              <a:t>       --</a:t>
            </a:r>
            <a:r>
              <a:rPr lang="zh-CN" altLang="en-US" sz="1600" b="1" dirty="0" smtClean="0">
                <a:solidFill>
                  <a:srgbClr val="00B050"/>
                </a:solidFill>
                <a:latin typeface="Arial" pitchFamily="34" charset="0"/>
                <a:ea typeface="SimSun" pitchFamily="2" charset="-122"/>
                <a:cs typeface="Arial" pitchFamily="34" charset="0"/>
              </a:rPr>
              <a:t>声明部分</a:t>
            </a:r>
            <a:endParaRPr lang="en-US" altLang="zh-CN" sz="1600" b="1" dirty="0" smtClean="0">
              <a:solidFill>
                <a:srgbClr val="00B050"/>
              </a:solidFill>
              <a:latin typeface="Arial" pitchFamily="34" charset="0"/>
              <a:ea typeface="SimSun" pitchFamily="2" charset="-122"/>
              <a:cs typeface="Arial" pitchFamily="34" charset="0"/>
            </a:endParaRPr>
          </a:p>
          <a:p>
            <a:pPr defTabSz="912813">
              <a:defRPr/>
            </a:pPr>
            <a:r>
              <a:rPr lang="en-US" altLang="zh-CN" sz="1600" b="1" dirty="0" smtClean="0">
                <a:solidFill>
                  <a:srgbClr val="FF0000"/>
                </a:solidFill>
                <a:latin typeface="Arial" pitchFamily="34" charset="0"/>
                <a:ea typeface="SimSun" pitchFamily="2" charset="-122"/>
                <a:cs typeface="Arial" pitchFamily="34" charset="0"/>
              </a:rPr>
              <a:t>BEGIN</a:t>
            </a:r>
          </a:p>
          <a:p>
            <a:pPr defTabSz="912813">
              <a:defRPr/>
            </a:pPr>
            <a:r>
              <a:rPr lang="en-US" altLang="zh-CN" sz="1600" b="1" dirty="0" smtClean="0">
                <a:solidFill>
                  <a:srgbClr val="00B050"/>
                </a:solidFill>
                <a:latin typeface="Arial" pitchFamily="34" charset="0"/>
                <a:ea typeface="SimSun" pitchFamily="2" charset="-122"/>
                <a:cs typeface="Arial" pitchFamily="34" charset="0"/>
              </a:rPr>
              <a:t>       --</a:t>
            </a:r>
            <a:r>
              <a:rPr lang="zh-CN" altLang="en-US" sz="1600" b="1" dirty="0" smtClean="0">
                <a:solidFill>
                  <a:srgbClr val="00B050"/>
                </a:solidFill>
                <a:latin typeface="Arial" pitchFamily="34" charset="0"/>
                <a:ea typeface="SimSun" pitchFamily="2" charset="-122"/>
                <a:cs typeface="Arial" pitchFamily="34" charset="0"/>
              </a:rPr>
              <a:t>执行部分</a:t>
            </a:r>
            <a:endParaRPr lang="en-US" altLang="zh-CN" sz="1600" b="1" dirty="0" smtClean="0">
              <a:solidFill>
                <a:srgbClr val="00B050"/>
              </a:solidFill>
              <a:latin typeface="Arial" pitchFamily="34" charset="0"/>
              <a:ea typeface="SimSun" pitchFamily="2" charset="-122"/>
              <a:cs typeface="Arial" pitchFamily="34" charset="0"/>
            </a:endParaRPr>
          </a:p>
          <a:p>
            <a:pPr defTabSz="912813">
              <a:defRPr/>
            </a:pPr>
            <a:r>
              <a:rPr lang="en-US" altLang="zh-CN" sz="1600" b="1" dirty="0" smtClean="0">
                <a:solidFill>
                  <a:srgbClr val="FF0000"/>
                </a:solidFill>
                <a:latin typeface="Arial" pitchFamily="34" charset="0"/>
                <a:ea typeface="SimSun" pitchFamily="2" charset="-122"/>
                <a:cs typeface="Arial" pitchFamily="34" charset="0"/>
              </a:rPr>
              <a:t>EXCEPTION</a:t>
            </a:r>
          </a:p>
          <a:p>
            <a:pPr defTabSz="912813">
              <a:defRPr/>
            </a:pPr>
            <a:r>
              <a:rPr lang="en-US" altLang="zh-CN" sz="1600" b="1" dirty="0" smtClean="0">
                <a:solidFill>
                  <a:srgbClr val="00B050"/>
                </a:solidFill>
                <a:latin typeface="Arial" pitchFamily="34" charset="0"/>
                <a:ea typeface="SimSun" pitchFamily="2" charset="-122"/>
                <a:cs typeface="Arial" pitchFamily="34" charset="0"/>
              </a:rPr>
              <a:t>       --</a:t>
            </a:r>
            <a:r>
              <a:rPr lang="zh-CN" altLang="en-US" sz="1600" b="1" dirty="0" smtClean="0">
                <a:solidFill>
                  <a:srgbClr val="00B050"/>
                </a:solidFill>
                <a:latin typeface="Arial" pitchFamily="34" charset="0"/>
                <a:ea typeface="SimSun" pitchFamily="2" charset="-122"/>
                <a:cs typeface="Arial" pitchFamily="34" charset="0"/>
              </a:rPr>
              <a:t>异常处理部分</a:t>
            </a:r>
            <a:endParaRPr lang="en-US" altLang="zh-CN" sz="1600" b="1" dirty="0" smtClean="0">
              <a:solidFill>
                <a:srgbClr val="00B050"/>
              </a:solidFill>
              <a:latin typeface="Arial" pitchFamily="34" charset="0"/>
              <a:ea typeface="SimSun" pitchFamily="2" charset="-122"/>
              <a:cs typeface="Arial" pitchFamily="34" charset="0"/>
            </a:endParaRPr>
          </a:p>
          <a:p>
            <a:pPr defTabSz="912813">
              <a:defRPr/>
            </a:pPr>
            <a:endParaRPr lang="en-US" altLang="zh-CN" sz="1600" b="1" dirty="0" smtClean="0">
              <a:solidFill>
                <a:srgbClr val="00B050"/>
              </a:solidFill>
              <a:latin typeface="Arial" pitchFamily="34" charset="0"/>
              <a:ea typeface="SimSun" pitchFamily="2" charset="-122"/>
              <a:cs typeface="Arial" pitchFamily="34" charset="0"/>
            </a:endParaRPr>
          </a:p>
          <a:p>
            <a:pPr defTabSz="912813">
              <a:defRPr/>
            </a:pPr>
            <a:r>
              <a:rPr lang="en-US" altLang="zh-CN" sz="1600" b="1" dirty="0" smtClean="0">
                <a:solidFill>
                  <a:srgbClr val="FF0000"/>
                </a:solidFill>
                <a:latin typeface="Arial" pitchFamily="34" charset="0"/>
                <a:ea typeface="SimSun" pitchFamily="2" charset="-122"/>
                <a:cs typeface="Arial" pitchFamily="34" charset="0"/>
              </a:rPr>
              <a:t>END;</a:t>
            </a:r>
          </a:p>
        </p:txBody>
      </p:sp>
      <p:sp>
        <p:nvSpPr>
          <p:cNvPr id="9" name="TextBox 8"/>
          <p:cNvSpPr txBox="1"/>
          <p:nvPr/>
        </p:nvSpPr>
        <p:spPr>
          <a:xfrm>
            <a:off x="3563888" y="1700808"/>
            <a:ext cx="1224136" cy="338554"/>
          </a:xfrm>
          <a:prstGeom prst="rect">
            <a:avLst/>
          </a:prstGeom>
          <a:noFill/>
        </p:spPr>
        <p:txBody>
          <a:bodyPr wrap="square" rtlCol="0">
            <a:spAutoFit/>
          </a:bodyPr>
          <a:lstStyle/>
          <a:p>
            <a:r>
              <a:rPr lang="zh-CN" altLang="en-US" sz="1600" b="1" dirty="0" smtClean="0">
                <a:solidFill>
                  <a:srgbClr val="FF0000"/>
                </a:solidFill>
              </a:rPr>
              <a:t>可选</a:t>
            </a:r>
            <a:endParaRPr lang="zh-CN" altLang="en-US" sz="1600" b="1" dirty="0">
              <a:solidFill>
                <a:srgbClr val="FF0000"/>
              </a:solidFill>
            </a:endParaRPr>
          </a:p>
        </p:txBody>
      </p:sp>
      <p:sp>
        <p:nvSpPr>
          <p:cNvPr id="11" name="TextBox 10"/>
          <p:cNvSpPr txBox="1"/>
          <p:nvPr/>
        </p:nvSpPr>
        <p:spPr>
          <a:xfrm>
            <a:off x="3563888" y="2276872"/>
            <a:ext cx="792088" cy="338554"/>
          </a:xfrm>
          <a:prstGeom prst="rect">
            <a:avLst/>
          </a:prstGeom>
          <a:noFill/>
        </p:spPr>
        <p:txBody>
          <a:bodyPr wrap="square" rtlCol="0">
            <a:spAutoFit/>
          </a:bodyPr>
          <a:lstStyle/>
          <a:p>
            <a:r>
              <a:rPr lang="zh-CN" altLang="en-US" sz="1600" b="1" dirty="0" smtClean="0">
                <a:solidFill>
                  <a:srgbClr val="FF0000"/>
                </a:solidFill>
              </a:rPr>
              <a:t>必须</a:t>
            </a:r>
            <a:endParaRPr lang="zh-CN" altLang="en-US" sz="1600" b="1" dirty="0">
              <a:solidFill>
                <a:srgbClr val="FF0000"/>
              </a:solidFill>
            </a:endParaRPr>
          </a:p>
        </p:txBody>
      </p:sp>
      <p:sp>
        <p:nvSpPr>
          <p:cNvPr id="13" name="TextBox 12"/>
          <p:cNvSpPr txBox="1"/>
          <p:nvPr/>
        </p:nvSpPr>
        <p:spPr>
          <a:xfrm>
            <a:off x="3563888" y="2780928"/>
            <a:ext cx="1224136" cy="338554"/>
          </a:xfrm>
          <a:prstGeom prst="rect">
            <a:avLst/>
          </a:prstGeom>
          <a:noFill/>
        </p:spPr>
        <p:txBody>
          <a:bodyPr wrap="square" rtlCol="0">
            <a:spAutoFit/>
          </a:bodyPr>
          <a:lstStyle/>
          <a:p>
            <a:r>
              <a:rPr lang="zh-CN" altLang="en-US" sz="1600" b="1" dirty="0" smtClean="0">
                <a:solidFill>
                  <a:srgbClr val="FF0000"/>
                </a:solidFill>
              </a:rPr>
              <a:t>可选</a:t>
            </a:r>
            <a:endParaRPr lang="zh-CN" altLang="en-US" sz="1600" b="1" dirty="0">
              <a:solidFill>
                <a:srgbClr val="FF0000"/>
              </a:solidFill>
            </a:endParaRPr>
          </a:p>
        </p:txBody>
      </p:sp>
      <p:sp>
        <p:nvSpPr>
          <p:cNvPr id="15" name="TextBox 14"/>
          <p:cNvSpPr txBox="1"/>
          <p:nvPr/>
        </p:nvSpPr>
        <p:spPr>
          <a:xfrm>
            <a:off x="3563888" y="3356992"/>
            <a:ext cx="792088" cy="338554"/>
          </a:xfrm>
          <a:prstGeom prst="rect">
            <a:avLst/>
          </a:prstGeom>
          <a:noFill/>
        </p:spPr>
        <p:txBody>
          <a:bodyPr wrap="square" rtlCol="0">
            <a:spAutoFit/>
          </a:bodyPr>
          <a:lstStyle/>
          <a:p>
            <a:r>
              <a:rPr lang="zh-CN" altLang="en-US" sz="1600" b="1" dirty="0" smtClean="0">
                <a:solidFill>
                  <a:srgbClr val="FF0000"/>
                </a:solidFill>
              </a:rPr>
              <a:t>必须</a:t>
            </a:r>
            <a:endParaRPr lang="zh-CN" altLang="en-US" sz="1600" b="1" dirty="0">
              <a:solidFill>
                <a:srgbClr val="FF0000"/>
              </a:solidFill>
            </a:endParaRPr>
          </a:p>
        </p:txBody>
      </p:sp>
      <p:sp>
        <p:nvSpPr>
          <p:cNvPr id="24" name="右箭头 23"/>
          <p:cNvSpPr/>
          <p:nvPr/>
        </p:nvSpPr>
        <p:spPr>
          <a:xfrm>
            <a:off x="2987824" y="1772816"/>
            <a:ext cx="576064" cy="216024"/>
          </a:xfrm>
          <a:prstGeom prst="rightArrow">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右箭头 24"/>
          <p:cNvSpPr/>
          <p:nvPr/>
        </p:nvSpPr>
        <p:spPr>
          <a:xfrm>
            <a:off x="2987824" y="2348880"/>
            <a:ext cx="576064" cy="216024"/>
          </a:xfrm>
          <a:prstGeom prst="rightArrow">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右箭头 25"/>
          <p:cNvSpPr/>
          <p:nvPr/>
        </p:nvSpPr>
        <p:spPr>
          <a:xfrm>
            <a:off x="2987824" y="2852936"/>
            <a:ext cx="576064" cy="216024"/>
          </a:xfrm>
          <a:prstGeom prst="rightArrow">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右箭头 26"/>
          <p:cNvSpPr/>
          <p:nvPr/>
        </p:nvSpPr>
        <p:spPr>
          <a:xfrm>
            <a:off x="2987824" y="3356992"/>
            <a:ext cx="576064" cy="216024"/>
          </a:xfrm>
          <a:prstGeom prst="rightArrow">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custDataLst>
      <p:tags r:id="rId1"/>
    </p:custData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、块结构</a:t>
            </a:r>
            <a:r>
              <a:rPr lang="en-US" altLang="zh-CN" dirty="0" smtClean="0"/>
              <a:t>-2</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000" dirty="0" smtClean="0"/>
              <a:t>PL/SQL</a:t>
            </a:r>
            <a:r>
              <a:rPr lang="zh-CN" altLang="en-US" sz="2000" dirty="0" smtClean="0"/>
              <a:t>块语法：</a:t>
            </a:r>
            <a:endParaRPr lang="en-US" altLang="zh-CN" sz="2000" dirty="0" smtClean="0"/>
          </a:p>
          <a:p>
            <a:pPr lvl="1"/>
            <a:r>
              <a:rPr lang="en-US" altLang="zh-CN" sz="1800" dirty="0" smtClean="0"/>
              <a:t>PL/SQL</a:t>
            </a:r>
            <a:r>
              <a:rPr lang="zh-CN" altLang="en-US" sz="1800" dirty="0" smtClean="0"/>
              <a:t>块中的每一条语句都必须以分号</a:t>
            </a:r>
            <a:r>
              <a:rPr lang="en-US" altLang="zh-CN" sz="1800" dirty="0" smtClean="0"/>
              <a:t>”;”</a:t>
            </a:r>
            <a:r>
              <a:rPr lang="zh-CN" altLang="en-US" sz="1800" dirty="0" smtClean="0"/>
              <a:t>结束</a:t>
            </a:r>
            <a:endParaRPr lang="en-US" altLang="zh-CN" sz="1800" dirty="0" smtClean="0"/>
          </a:p>
          <a:p>
            <a:pPr lvl="1"/>
            <a:r>
              <a:rPr lang="en-US" altLang="zh-CN" sz="1800" dirty="0" smtClean="0"/>
              <a:t>SQL</a:t>
            </a:r>
            <a:r>
              <a:rPr lang="zh-CN" altLang="en-US" sz="1800" dirty="0" smtClean="0"/>
              <a:t>语句可以多行，但分号表示该</a:t>
            </a:r>
            <a:r>
              <a:rPr lang="en-US" altLang="zh-CN" sz="1800" dirty="0" smtClean="0"/>
              <a:t>SQL</a:t>
            </a:r>
            <a:r>
              <a:rPr lang="zh-CN" altLang="en-US" sz="1800" dirty="0" smtClean="0"/>
              <a:t>语句的结束</a:t>
            </a:r>
            <a:endParaRPr lang="en-US" altLang="zh-CN" sz="1800" dirty="0" smtClean="0"/>
          </a:p>
          <a:p>
            <a:pPr lvl="1"/>
            <a:r>
              <a:rPr lang="zh-CN" altLang="en-US" sz="1800" dirty="0" smtClean="0"/>
              <a:t>一行中可以有多条</a:t>
            </a:r>
            <a:r>
              <a:rPr lang="en-US" altLang="zh-CN" sz="1800" dirty="0" smtClean="0"/>
              <a:t>SQL</a:t>
            </a:r>
            <a:r>
              <a:rPr lang="zh-CN" altLang="en-US" sz="1800" dirty="0" smtClean="0"/>
              <a:t>语句，他们之间以分号分隔</a:t>
            </a:r>
            <a:r>
              <a:rPr lang="en-US" altLang="zh-CN" sz="1800" dirty="0" smtClean="0"/>
              <a:t>(</a:t>
            </a:r>
            <a:r>
              <a:rPr lang="zh-CN" altLang="en-US" sz="1800" dirty="0" smtClean="0"/>
              <a:t>不推荐该用法</a:t>
            </a:r>
            <a:r>
              <a:rPr lang="en-US" altLang="zh-CN" sz="1800" dirty="0" smtClean="0"/>
              <a:t>)</a:t>
            </a:r>
          </a:p>
          <a:p>
            <a:pPr lvl="1"/>
            <a:r>
              <a:rPr lang="zh-CN" altLang="en-US" sz="1800" dirty="0" smtClean="0"/>
              <a:t>每一个</a:t>
            </a:r>
            <a:r>
              <a:rPr lang="en-US" altLang="zh-CN" sz="1800" dirty="0" smtClean="0"/>
              <a:t>PL/SQL</a:t>
            </a:r>
            <a:r>
              <a:rPr lang="zh-CN" altLang="en-US" sz="1800" dirty="0" smtClean="0"/>
              <a:t>块由</a:t>
            </a:r>
            <a:r>
              <a:rPr lang="en-US" altLang="zh-CN" sz="1800" dirty="0" smtClean="0"/>
              <a:t>BEGIN</a:t>
            </a:r>
            <a:r>
              <a:rPr lang="zh-CN" altLang="en-US" sz="1800" dirty="0" smtClean="0"/>
              <a:t>或</a:t>
            </a:r>
            <a:r>
              <a:rPr lang="en-US" altLang="zh-CN" sz="1800" dirty="0" smtClean="0"/>
              <a:t>DECLARE</a:t>
            </a:r>
            <a:r>
              <a:rPr lang="zh-CN" altLang="en-US" sz="1800" dirty="0" smtClean="0"/>
              <a:t>开始，以</a:t>
            </a:r>
            <a:r>
              <a:rPr lang="en-US" altLang="zh-CN" sz="1800" dirty="0" smtClean="0"/>
              <a:t>END</a:t>
            </a:r>
            <a:r>
              <a:rPr lang="zh-CN" altLang="en-US" sz="1800" dirty="0" smtClean="0"/>
              <a:t>结束</a:t>
            </a:r>
            <a:endParaRPr lang="en-US" altLang="zh-CN" sz="1800" dirty="0" smtClean="0"/>
          </a:p>
          <a:p>
            <a:pPr lvl="1"/>
            <a:r>
              <a:rPr lang="en-US" altLang="zh-CN" sz="1800" dirty="0" smtClean="0"/>
              <a:t>PL/SQL</a:t>
            </a:r>
            <a:r>
              <a:rPr lang="zh-CN" altLang="en-US" sz="1800" dirty="0" smtClean="0"/>
              <a:t>中的注释由</a:t>
            </a:r>
            <a:r>
              <a:rPr lang="en-US" altLang="zh-CN" sz="1800" b="1" dirty="0" smtClean="0">
                <a:solidFill>
                  <a:srgbClr val="FF0000"/>
                </a:solidFill>
              </a:rPr>
              <a:t>”--”</a:t>
            </a:r>
            <a:r>
              <a:rPr lang="zh-CN" altLang="en-US" sz="1800" dirty="0" smtClean="0"/>
              <a:t>标示</a:t>
            </a:r>
            <a:endParaRPr lang="en-US" altLang="zh-CN" sz="1800" dirty="0" smtClean="0"/>
          </a:p>
          <a:p>
            <a:pPr>
              <a:buNone/>
            </a:pPr>
            <a:endParaRPr lang="en-US" altLang="zh-CN" sz="2000" dirty="0" smtClean="0"/>
          </a:p>
          <a:p>
            <a:r>
              <a:rPr lang="zh-CN" altLang="en-US" sz="2000" dirty="0" smtClean="0"/>
              <a:t>最小的</a:t>
            </a:r>
            <a:r>
              <a:rPr lang="en-US" altLang="zh-CN" sz="2000" dirty="0" smtClean="0"/>
              <a:t>PL/SQL</a:t>
            </a:r>
            <a:r>
              <a:rPr lang="zh-CN" altLang="en-US" sz="2000" dirty="0" smtClean="0"/>
              <a:t>块</a:t>
            </a:r>
            <a:endParaRPr lang="en-US" altLang="zh-CN" sz="2000" dirty="0" smtClean="0"/>
          </a:p>
          <a:p>
            <a:pPr lvl="1"/>
            <a:r>
              <a:rPr lang="zh-CN" altLang="en-US" sz="1800" dirty="0" smtClean="0"/>
              <a:t>最简单的</a:t>
            </a:r>
            <a:r>
              <a:rPr lang="en-US" altLang="zh-CN" sz="1800" dirty="0" smtClean="0"/>
              <a:t>PL/SQL</a:t>
            </a:r>
            <a:r>
              <a:rPr lang="zh-CN" altLang="en-US" sz="1800" dirty="0" smtClean="0"/>
              <a:t>块必须包含</a:t>
            </a:r>
            <a:r>
              <a:rPr lang="en-US" altLang="zh-CN" sz="1800" dirty="0" smtClean="0"/>
              <a:t>BEGIN-END</a:t>
            </a:r>
            <a:r>
              <a:rPr lang="zh-CN" altLang="en-US" sz="1800" dirty="0" smtClean="0"/>
              <a:t>以及一条可执行的命令：</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solidFill>
                  <a:srgbClr val="FF0000"/>
                </a:solidFill>
              </a:rPr>
              <a:t>注释：</a:t>
            </a:r>
            <a:r>
              <a:rPr lang="en-US" altLang="zh-CN" sz="1800" dirty="0" smtClean="0"/>
              <a:t>NULL</a:t>
            </a:r>
            <a:r>
              <a:rPr lang="zh-CN" altLang="en-US" sz="1800" dirty="0" smtClean="0"/>
              <a:t>为可执行语句，表示什么都不做</a:t>
            </a:r>
            <a:endParaRPr lang="en-US" altLang="zh-CN" sz="1800" dirty="0" smtClean="0"/>
          </a:p>
          <a:p>
            <a:pPr lvl="1">
              <a:buNone/>
            </a:pPr>
            <a:endParaRPr lang="en-US" altLang="zh-CN" sz="1800" dirty="0" smtClean="0"/>
          </a:p>
          <a:p>
            <a:pPr>
              <a:buNone/>
            </a:pPr>
            <a:endParaRPr lang="en-US" altLang="zh-CN" sz="2000" dirty="0" smtClean="0"/>
          </a:p>
        </p:txBody>
      </p:sp>
      <p:sp>
        <p:nvSpPr>
          <p:cNvPr id="5" name="Rectangle 3"/>
          <p:cNvSpPr txBox="1">
            <a:spLocks noChangeArrowheads="1"/>
          </p:cNvSpPr>
          <p:nvPr/>
        </p:nvSpPr>
        <p:spPr bwMode="auto">
          <a:xfrm>
            <a:off x="899592" y="4365104"/>
            <a:ext cx="7848872"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NULL;</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、块结构</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匿名块：</a:t>
            </a:r>
            <a:endParaRPr lang="en-US" altLang="zh-CN" sz="2000" dirty="0" smtClean="0"/>
          </a:p>
          <a:p>
            <a:pPr lvl="1"/>
            <a:r>
              <a:rPr lang="zh-CN" altLang="en-US" sz="1800" dirty="0" smtClean="0"/>
              <a:t>代表没有名称的</a:t>
            </a:r>
            <a:r>
              <a:rPr lang="en-US" altLang="zh-CN" sz="1800" dirty="0" smtClean="0"/>
              <a:t>PL/SQL</a:t>
            </a:r>
            <a:r>
              <a:rPr lang="zh-CN" altLang="en-US" sz="1800" dirty="0" smtClean="0"/>
              <a:t>块，可以内嵌到应用程序中直接执行的块</a:t>
            </a:r>
            <a:endParaRPr lang="en-US" altLang="zh-CN" sz="1800" dirty="0" smtClean="0"/>
          </a:p>
          <a:p>
            <a:pPr lvl="1"/>
            <a:r>
              <a:rPr lang="zh-CN" altLang="en-US" sz="1800" dirty="0" smtClean="0"/>
              <a:t>这种块通常由客户端程序产生，不会被保存到数据库中</a:t>
            </a:r>
            <a:endParaRPr lang="en-US" altLang="zh-CN" sz="2000" dirty="0" smtClean="0"/>
          </a:p>
        </p:txBody>
      </p:sp>
      <p:sp>
        <p:nvSpPr>
          <p:cNvPr id="6" name="Rectangle 3"/>
          <p:cNvSpPr txBox="1">
            <a:spLocks noChangeArrowheads="1"/>
          </p:cNvSpPr>
          <p:nvPr/>
        </p:nvSpPr>
        <p:spPr bwMode="auto">
          <a:xfrm>
            <a:off x="899592" y="2276872"/>
            <a:ext cx="7848872" cy="331236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v_StudentID</a:t>
            </a:r>
            <a:r>
              <a:rPr lang="en-US" altLang="zh-CN" sz="1600" b="1" dirty="0" smtClean="0">
                <a:latin typeface="Arial" pitchFamily="34" charset="0"/>
                <a:cs typeface="Arial" pitchFamily="34" charset="0"/>
              </a:rPr>
              <a:t>  NUMBER(5) := 1000;</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v_FirstName</a:t>
            </a:r>
            <a:r>
              <a:rPr lang="en-US" altLang="zh-CN" sz="1600" b="1" dirty="0" smtClean="0">
                <a:latin typeface="Arial" pitchFamily="34" charset="0"/>
                <a:cs typeface="Arial" pitchFamily="34" charset="0"/>
              </a:rPr>
              <a:t>  VARCHAR(20);</a:t>
            </a: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SELECT  </a:t>
            </a:r>
            <a:r>
              <a:rPr lang="en-US" altLang="zh-CN" sz="1600" b="1" dirty="0" err="1" smtClean="0">
                <a:latin typeface="Arial" pitchFamily="34" charset="0"/>
                <a:cs typeface="Arial" pitchFamily="34" charset="0"/>
              </a:rPr>
              <a:t>first_name</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v_FirstName</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FROM  students</a:t>
            </a:r>
          </a:p>
          <a:p>
            <a:pPr>
              <a:lnSpc>
                <a:spcPct val="90000"/>
              </a:lnSpc>
            </a:pPr>
            <a:r>
              <a:rPr lang="en-US" altLang="zh-CN" sz="1600" b="1" dirty="0" smtClean="0">
                <a:latin typeface="Arial" pitchFamily="34" charset="0"/>
                <a:cs typeface="Arial" pitchFamily="34" charset="0"/>
              </a:rPr>
              <a:t>	WHERE  id = </a:t>
            </a:r>
            <a:r>
              <a:rPr lang="en-US" altLang="zh-CN" sz="1600" b="1" dirty="0" err="1" smtClean="0">
                <a:latin typeface="Arial" pitchFamily="34" charset="0"/>
                <a:cs typeface="Arial" pitchFamily="34" charset="0"/>
              </a:rPr>
              <a:t>v_StudentID</a:t>
            </a: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WHEN  NO_DATA_FOUND  THEN</a:t>
            </a:r>
          </a:p>
          <a:p>
            <a:pPr>
              <a:lnSpc>
                <a:spcPct val="90000"/>
              </a:lnSpc>
            </a:pPr>
            <a:r>
              <a:rPr lang="en-US" altLang="zh-CN" sz="1600" b="1" dirty="0" smtClean="0">
                <a:latin typeface="Arial" pitchFamily="34" charset="0"/>
                <a:cs typeface="Arial" pitchFamily="34" charset="0"/>
              </a:rPr>
              <a:t>		INSERT  INTO  </a:t>
            </a:r>
            <a:r>
              <a:rPr lang="en-US" altLang="zh-CN" sz="1600" b="1" dirty="0" err="1" smtClean="0">
                <a:latin typeface="Arial" pitchFamily="34" charset="0"/>
                <a:cs typeface="Arial" pitchFamily="34" charset="0"/>
              </a:rPr>
              <a:t>log_table</a:t>
            </a:r>
            <a:r>
              <a:rPr lang="en-US" altLang="zh-CN" sz="1600" b="1" dirty="0" smtClean="0">
                <a:latin typeface="Arial" pitchFamily="34" charset="0"/>
                <a:cs typeface="Arial" pitchFamily="34" charset="0"/>
              </a:rPr>
              <a:t>( info )</a:t>
            </a:r>
          </a:p>
          <a:p>
            <a:pPr>
              <a:lnSpc>
                <a:spcPct val="90000"/>
              </a:lnSpc>
            </a:pPr>
            <a:r>
              <a:rPr lang="en-US" altLang="zh-CN" sz="1600" b="1" dirty="0" smtClean="0">
                <a:latin typeface="Arial" pitchFamily="34" charset="0"/>
                <a:cs typeface="Arial" pitchFamily="34" charset="0"/>
              </a:rPr>
              <a:t>		VALUES(‘Student 1000 does not exist!’);</a:t>
            </a:r>
          </a:p>
          <a:p>
            <a:pPr>
              <a:lnSpc>
                <a:spcPct val="90000"/>
              </a:lnSpc>
            </a:pPr>
            <a:r>
              <a:rPr lang="en-US" altLang="zh-CN" sz="1600" b="1" dirty="0" smtClean="0">
                <a:solidFill>
                  <a:srgbClr val="FF0000"/>
                </a:solidFill>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、块结构</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命名块：</a:t>
            </a:r>
            <a:endParaRPr lang="en-US" altLang="zh-CN" sz="2000" dirty="0" smtClean="0"/>
          </a:p>
          <a:p>
            <a:pPr lvl="1"/>
            <a:r>
              <a:rPr lang="zh-CN" altLang="en-US" sz="1800" dirty="0" smtClean="0"/>
              <a:t>具有名称的</a:t>
            </a:r>
            <a:r>
              <a:rPr lang="en-US" altLang="zh-CN" sz="1800" dirty="0" smtClean="0"/>
              <a:t>PL/SQL</a:t>
            </a:r>
            <a:r>
              <a:rPr lang="zh-CN" altLang="en-US" sz="1800" dirty="0" smtClean="0"/>
              <a:t>块，通常保存在服务器端数据库中以备调用</a:t>
            </a:r>
            <a:endParaRPr lang="en-US" altLang="zh-CN" sz="1800" dirty="0" smtClean="0"/>
          </a:p>
          <a:p>
            <a:pPr lvl="1"/>
            <a:r>
              <a:rPr lang="zh-CN" altLang="zh-CN" sz="1800" dirty="0" smtClean="0"/>
              <a:t> </a:t>
            </a:r>
            <a:r>
              <a:rPr lang="zh-CN" altLang="en-US" sz="1800" dirty="0" smtClean="0"/>
              <a:t>可</a:t>
            </a:r>
            <a:r>
              <a:rPr lang="zh-CN" altLang="zh-CN" sz="1800" dirty="0" smtClean="0"/>
              <a:t>重用块代码，简化开发和维护，并提高系统性能</a:t>
            </a:r>
            <a:endParaRPr lang="en-US" altLang="zh-CN" sz="1800" dirty="0" smtClean="0"/>
          </a:p>
          <a:p>
            <a:pPr lvl="1"/>
            <a:r>
              <a:rPr lang="zh-CN" altLang="zh-CN" sz="1800" dirty="0" smtClean="0"/>
              <a:t>命名块分类</a:t>
            </a:r>
            <a:r>
              <a:rPr lang="zh-CN" altLang="en-US" sz="1800" dirty="0" smtClean="0"/>
              <a:t>：</a:t>
            </a:r>
            <a:endParaRPr lang="zh-CN" altLang="zh-CN" sz="1800" dirty="0" smtClean="0"/>
          </a:p>
          <a:p>
            <a:pPr lvl="2"/>
            <a:r>
              <a:rPr lang="zh-CN" altLang="zh-CN" sz="1600" dirty="0" smtClean="0"/>
              <a:t>存储过程：</a:t>
            </a:r>
            <a:r>
              <a:rPr lang="zh-CN" altLang="en-US" sz="1600" dirty="0" smtClean="0"/>
              <a:t>用于</a:t>
            </a:r>
            <a:r>
              <a:rPr lang="zh-CN" altLang="zh-CN" sz="1600" dirty="0" smtClean="0"/>
              <a:t>能够完成一系列增删改查动作的</a:t>
            </a:r>
            <a:r>
              <a:rPr lang="en-US" altLang="zh-CN" sz="1600" dirty="0" smtClean="0"/>
              <a:t>PL/SQL</a:t>
            </a:r>
            <a:r>
              <a:rPr lang="zh-CN" altLang="en-US" sz="1600" dirty="0" smtClean="0"/>
              <a:t>语句</a:t>
            </a:r>
            <a:r>
              <a:rPr lang="zh-CN" altLang="zh-CN" sz="1600" dirty="0" smtClean="0"/>
              <a:t>块</a:t>
            </a:r>
          </a:p>
          <a:p>
            <a:pPr lvl="2"/>
            <a:r>
              <a:rPr lang="en-US" altLang="zh-CN" sz="1600" dirty="0" smtClean="0"/>
              <a:t> </a:t>
            </a:r>
            <a:r>
              <a:rPr lang="zh-CN" altLang="zh-CN" sz="1600" dirty="0" smtClean="0"/>
              <a:t>函数：</a:t>
            </a:r>
            <a:r>
              <a:rPr lang="zh-CN" altLang="en-US" sz="1600" dirty="0" smtClean="0"/>
              <a:t>用于</a:t>
            </a:r>
            <a:r>
              <a:rPr lang="zh-CN" altLang="zh-CN" sz="1600" dirty="0" smtClean="0"/>
              <a:t>只能计算</a:t>
            </a:r>
            <a:r>
              <a:rPr lang="zh-CN" altLang="en-US" sz="1600" dirty="0" smtClean="0"/>
              <a:t>不能修改数据</a:t>
            </a:r>
            <a:r>
              <a:rPr lang="zh-CN" altLang="zh-CN" sz="1600" dirty="0" smtClean="0"/>
              <a:t>的</a:t>
            </a:r>
            <a:r>
              <a:rPr lang="en-US" altLang="zh-CN" sz="1600" dirty="0" smtClean="0"/>
              <a:t>PL/SQL</a:t>
            </a:r>
            <a:r>
              <a:rPr lang="zh-CN" altLang="en-US" sz="1600" dirty="0" smtClean="0"/>
              <a:t>语句</a:t>
            </a:r>
            <a:r>
              <a:rPr lang="zh-CN" altLang="zh-CN" sz="1600" dirty="0" smtClean="0"/>
              <a:t>块</a:t>
            </a:r>
          </a:p>
          <a:p>
            <a:pPr lvl="2"/>
            <a:r>
              <a:rPr lang="en-US" altLang="zh-CN" sz="1600" dirty="0" smtClean="0"/>
              <a:t> </a:t>
            </a:r>
            <a:r>
              <a:rPr lang="zh-CN" altLang="zh-CN" sz="1600" dirty="0" smtClean="0"/>
              <a:t>触发器</a:t>
            </a:r>
            <a:r>
              <a:rPr lang="zh-CN" altLang="en-US" sz="1600" dirty="0" smtClean="0"/>
              <a:t>：</a:t>
            </a:r>
            <a:r>
              <a:rPr lang="zh-CN" altLang="zh-CN" sz="1600" dirty="0" smtClean="0"/>
              <a:t>当</a:t>
            </a:r>
            <a:r>
              <a:rPr lang="zh-CN" altLang="en-US" sz="1600" dirty="0" smtClean="0"/>
              <a:t>数据库</a:t>
            </a:r>
            <a:r>
              <a:rPr lang="zh-CN" altLang="zh-CN" sz="1600" dirty="0" smtClean="0"/>
              <a:t>表上</a:t>
            </a:r>
            <a:r>
              <a:rPr lang="zh-CN" altLang="en-US" sz="1600" dirty="0" smtClean="0"/>
              <a:t>触发某</a:t>
            </a:r>
            <a:r>
              <a:rPr lang="zh-CN" altLang="zh-CN" sz="1600" dirty="0" smtClean="0"/>
              <a:t>增删改</a:t>
            </a:r>
            <a:r>
              <a:rPr lang="zh-CN" altLang="en-US" sz="1600" dirty="0" smtClean="0"/>
              <a:t>等</a:t>
            </a:r>
            <a:r>
              <a:rPr lang="zh-CN" altLang="zh-CN" sz="1600" dirty="0" smtClean="0"/>
              <a:t>事件时</a:t>
            </a:r>
            <a:r>
              <a:rPr lang="zh-CN" altLang="en-US" sz="1600" dirty="0" smtClean="0"/>
              <a:t>，</a:t>
            </a:r>
            <a:r>
              <a:rPr lang="zh-CN" altLang="zh-CN" sz="1600" dirty="0" smtClean="0"/>
              <a:t>自动执行的</a:t>
            </a:r>
            <a:r>
              <a:rPr lang="en-US" altLang="zh-CN" sz="1600" dirty="0" smtClean="0"/>
              <a:t>PL/SQL</a:t>
            </a:r>
            <a:r>
              <a:rPr lang="zh-CN" altLang="en-US" sz="1600" dirty="0" smtClean="0"/>
              <a:t>语句</a:t>
            </a:r>
            <a:r>
              <a:rPr lang="zh-CN" altLang="zh-CN" sz="1600" dirty="0" smtClean="0"/>
              <a:t>块</a:t>
            </a:r>
            <a:endParaRPr lang="en-US" altLang="zh-CN" sz="1600" dirty="0" smtClean="0"/>
          </a:p>
        </p:txBody>
      </p:sp>
      <p:sp>
        <p:nvSpPr>
          <p:cNvPr id="5" name="Rectangle 3"/>
          <p:cNvSpPr txBox="1">
            <a:spLocks noChangeArrowheads="1"/>
          </p:cNvSpPr>
          <p:nvPr/>
        </p:nvSpPr>
        <p:spPr bwMode="auto">
          <a:xfrm>
            <a:off x="899592" y="3645024"/>
            <a:ext cx="7848872" cy="187220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cap="all" dirty="0" smtClean="0">
                <a:solidFill>
                  <a:srgbClr val="FF0000"/>
                </a:solidFill>
                <a:latin typeface="Arial" pitchFamily="34" charset="0"/>
                <a:cs typeface="Arial" pitchFamily="34" charset="0"/>
              </a:rPr>
              <a:t>create  or  replace  procedure</a:t>
            </a:r>
            <a:r>
              <a:rPr lang="en-US" altLang="zh-CN" sz="1600" b="1" dirty="0" smtClean="0">
                <a:solidFill>
                  <a:srgbClr val="FF0000"/>
                </a:solidFill>
                <a:latin typeface="Arial" pitchFamily="34" charset="0"/>
                <a:cs typeface="Arial" pitchFamily="34" charset="0"/>
              </a:rPr>
              <a:t>  </a:t>
            </a:r>
            <a:r>
              <a:rPr lang="en-US" altLang="zh-CN" sz="1600" b="1" dirty="0" err="1" smtClean="0">
                <a:latin typeface="Arial" pitchFamily="34" charset="0"/>
                <a:cs typeface="Arial" pitchFamily="34" charset="0"/>
              </a:rPr>
              <a:t>myproctest</a:t>
            </a:r>
            <a:r>
              <a:rPr lang="en-US" altLang="zh-CN" sz="1600" b="1" dirty="0" smtClean="0">
                <a:solidFill>
                  <a:srgbClr val="FF0000"/>
                </a:solidFill>
                <a:latin typeface="Arial" pitchFamily="34" charset="0"/>
                <a:cs typeface="Arial" pitchFamily="34" charset="0"/>
              </a:rPr>
              <a:t> </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AS</a:t>
            </a:r>
          </a:p>
          <a:p>
            <a:pPr>
              <a:lnSpc>
                <a:spcPct val="90000"/>
              </a:lnSpc>
            </a:pPr>
            <a:r>
              <a:rPr lang="en-US" altLang="zh-CN" sz="1600" b="1" dirty="0" smtClean="0">
                <a:solidFill>
                  <a:srgbClr val="FF0000"/>
                </a:solidFill>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声明部分</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执行部分</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solidFill>
                  <a:srgbClr val="FF0000"/>
                </a:solidFill>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异常处理部分</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END </a:t>
            </a:r>
            <a:r>
              <a:rPr lang="en-US" altLang="zh-CN" sz="1600" b="1" dirty="0" err="1" smtClean="0">
                <a:solidFill>
                  <a:srgbClr val="FF0000"/>
                </a:solidFill>
                <a:latin typeface="Arial" pitchFamily="34" charset="0"/>
                <a:cs typeface="Arial" pitchFamily="34" charset="0"/>
              </a:rPr>
              <a:t>myproctest</a:t>
            </a:r>
            <a:r>
              <a:rPr lang="en-US" altLang="zh-CN" sz="1600" b="1" dirty="0" smtClean="0">
                <a:solidFill>
                  <a:srgbClr val="FF0000"/>
                </a:solidFill>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、块结构</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内部嵌套块：</a:t>
            </a:r>
            <a:endParaRPr lang="en-US" altLang="zh-CN" sz="2000" dirty="0" smtClean="0"/>
          </a:p>
          <a:p>
            <a:pPr lvl="1"/>
            <a:r>
              <a:rPr lang="en-US" altLang="zh-CN" sz="1800" dirty="0" smtClean="0"/>
              <a:t>PL/SQL</a:t>
            </a:r>
            <a:r>
              <a:rPr lang="zh-CN" altLang="en-US" sz="1800" dirty="0" smtClean="0"/>
              <a:t>语句块中允许内部嵌套子块</a:t>
            </a:r>
            <a:endParaRPr lang="en-US" altLang="zh-CN" sz="1800" dirty="0" smtClean="0"/>
          </a:p>
          <a:p>
            <a:pPr lvl="1"/>
            <a:r>
              <a:rPr lang="zh-CN" altLang="en-US" sz="1800" dirty="0" smtClean="0"/>
              <a:t>嵌套子块允许出现在外部块的执行部分和异常处理部分，但不能出现在外部块的声明部分</a:t>
            </a:r>
            <a:endParaRPr lang="en-US" altLang="zh-CN" sz="1800" dirty="0" smtClean="0"/>
          </a:p>
          <a:p>
            <a:pPr lvl="1"/>
            <a:r>
              <a:rPr lang="zh-CN" altLang="en-US" sz="1800" dirty="0" smtClean="0"/>
              <a:t>内部嵌套块可以访问外部块中定义的变量或常量</a:t>
            </a:r>
            <a:endParaRPr lang="en-US" altLang="zh-CN" sz="1800" dirty="0" smtClean="0"/>
          </a:p>
          <a:p>
            <a:pPr lvl="1"/>
            <a:r>
              <a:rPr lang="zh-CN" altLang="en-US" sz="1800" dirty="0" smtClean="0"/>
              <a:t>外部块中不能访问内部嵌套块中定义的变量</a:t>
            </a:r>
            <a:endParaRPr lang="en-US" altLang="zh-CN" sz="1800" dirty="0" smtClean="0"/>
          </a:p>
          <a:p>
            <a:pPr lvl="1"/>
            <a:r>
              <a:rPr lang="zh-CN" altLang="en-US" sz="1800" dirty="0" smtClean="0"/>
              <a:t>使用嵌套块可以提高程序代码的可读性</a:t>
            </a:r>
            <a:endParaRPr lang="en-US" altLang="zh-CN" sz="1800" dirty="0" smtClean="0"/>
          </a:p>
          <a:p>
            <a:pPr lvl="1"/>
            <a:r>
              <a:rPr lang="zh-CN" altLang="en-US" sz="1800" dirty="0" smtClean="0"/>
              <a:t>可以对内部嵌套块进行命名，使用</a:t>
            </a:r>
            <a:r>
              <a:rPr lang="en-US" altLang="zh-CN" sz="1800" b="1" dirty="0" smtClean="0">
                <a:solidFill>
                  <a:srgbClr val="FF0000"/>
                </a:solidFill>
              </a:rPr>
              <a:t>&lt;&lt;</a:t>
            </a:r>
            <a:r>
              <a:rPr lang="zh-CN" altLang="en-US" sz="1800" b="1" dirty="0" smtClean="0">
                <a:solidFill>
                  <a:srgbClr val="FF0000"/>
                </a:solidFill>
              </a:rPr>
              <a:t>嵌套块名</a:t>
            </a:r>
            <a:r>
              <a:rPr lang="en-US" altLang="zh-CN" sz="1800" b="1" dirty="0" smtClean="0">
                <a:solidFill>
                  <a:srgbClr val="FF0000"/>
                </a:solidFill>
              </a:rPr>
              <a:t>&gt;&gt;</a:t>
            </a:r>
            <a:r>
              <a:rPr lang="zh-CN" altLang="en-US" sz="1800" dirty="0" smtClean="0"/>
              <a:t>进行命名</a:t>
            </a:r>
            <a:endParaRPr lang="en-US" altLang="zh-CN" sz="1800" dirty="0" smtClean="0"/>
          </a:p>
        </p:txBody>
      </p:sp>
      <p:sp>
        <p:nvSpPr>
          <p:cNvPr id="6" name="Rectangle 3"/>
          <p:cNvSpPr txBox="1">
            <a:spLocks noChangeArrowheads="1"/>
          </p:cNvSpPr>
          <p:nvPr/>
        </p:nvSpPr>
        <p:spPr bwMode="auto">
          <a:xfrm>
            <a:off x="899592" y="3861048"/>
            <a:ext cx="7848872" cy="23042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DECLARE</a:t>
            </a:r>
          </a:p>
          <a:p>
            <a:pPr>
              <a:lnSpc>
                <a:spcPct val="90000"/>
              </a:lnSpc>
            </a:pPr>
            <a:r>
              <a:rPr lang="en-US" altLang="zh-CN" sz="1600" b="1" dirty="0" smtClean="0">
                <a:solidFill>
                  <a:srgbClr val="00B050"/>
                </a:solidFill>
                <a:latin typeface="Arial" pitchFamily="34" charset="0"/>
                <a:cs typeface="Arial" pitchFamily="34" charset="0"/>
              </a:rPr>
              <a:t>	--</a:t>
            </a:r>
            <a:r>
              <a:rPr lang="zh-CN" altLang="en-US" sz="1600" b="1" dirty="0" smtClean="0">
                <a:solidFill>
                  <a:srgbClr val="00B050"/>
                </a:solidFill>
                <a:latin typeface="Arial" pitchFamily="34" charset="0"/>
                <a:cs typeface="Arial" pitchFamily="34" charset="0"/>
              </a:rPr>
              <a:t>外部块声明</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solidFill>
                  <a:srgbClr val="FF0000"/>
                </a:solidFill>
                <a:latin typeface="Arial" pitchFamily="34" charset="0"/>
                <a:cs typeface="Arial" pitchFamily="34" charset="0"/>
              </a:rPr>
              <a:t>          &lt;&lt;</a:t>
            </a:r>
            <a:r>
              <a:rPr lang="en-US" altLang="zh-CN" sz="1600" b="1" dirty="0" err="1" smtClean="0">
                <a:solidFill>
                  <a:srgbClr val="FF0000"/>
                </a:solidFill>
                <a:latin typeface="Arial" pitchFamily="34" charset="0"/>
                <a:cs typeface="Arial" pitchFamily="34" charset="0"/>
              </a:rPr>
              <a:t>innerNest</a:t>
            </a:r>
            <a:r>
              <a:rPr lang="en-US" altLang="zh-CN" sz="1600" b="1" dirty="0" smtClean="0">
                <a:solidFill>
                  <a:srgbClr val="FF0000"/>
                </a:solidFill>
                <a:latin typeface="Arial" pitchFamily="34" charset="0"/>
                <a:cs typeface="Arial" pitchFamily="34" charset="0"/>
              </a:rPr>
              <a:t>&gt;&gt;</a:t>
            </a:r>
          </a:p>
          <a:p>
            <a:pPr>
              <a:lnSpc>
                <a:spcPct val="90000"/>
              </a:lnSpc>
            </a:pPr>
            <a:r>
              <a:rPr lang="en-US" altLang="zh-CN" sz="1600" b="1" dirty="0" smtClean="0">
                <a:solidFill>
                  <a:srgbClr val="FF0000"/>
                </a:solidFill>
                <a:latin typeface="Arial" pitchFamily="34" charset="0"/>
                <a:cs typeface="Arial" pitchFamily="34" charset="0"/>
              </a:rPr>
              <a:t>          BEGIN</a:t>
            </a:r>
          </a:p>
          <a:p>
            <a:pPr>
              <a:lnSpc>
                <a:spcPct val="90000"/>
              </a:lnSpc>
            </a:pPr>
            <a:r>
              <a:rPr lang="en-US" altLang="zh-CN" sz="1600" b="1" dirty="0" smtClean="0">
                <a:solidFill>
                  <a:srgbClr val="FF0000"/>
                </a:solidFill>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(‘inner  block!’);     </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          END;</a:t>
            </a:r>
          </a:p>
          <a:p>
            <a:pPr>
              <a:lnSpc>
                <a:spcPct val="90000"/>
              </a:lnSpc>
            </a:pPr>
            <a:r>
              <a:rPr lang="en-US" altLang="zh-CN" sz="1600" b="1" dirty="0" smtClean="0">
                <a:solidFill>
                  <a:srgbClr val="FF0000"/>
                </a:solidFill>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(‘outer block!’);</a:t>
            </a:r>
            <a:endParaRPr lang="en-US" altLang="zh-CN" sz="1600" b="1" dirty="0" smtClean="0">
              <a:solidFill>
                <a:srgbClr val="FF000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、字符集</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000" dirty="0" smtClean="0"/>
              <a:t>字符集：</a:t>
            </a:r>
            <a:r>
              <a:rPr lang="en-US" altLang="zh-CN" sz="2000" dirty="0" smtClean="0"/>
              <a:t>PL/SQL</a:t>
            </a:r>
            <a:r>
              <a:rPr lang="zh-CN" altLang="en-US" sz="2000" dirty="0" smtClean="0"/>
              <a:t>语句块中的代码都由一系列字符集组成</a:t>
            </a:r>
            <a:endParaRPr lang="en-US" altLang="zh-CN" sz="2000" dirty="0" smtClean="0"/>
          </a:p>
          <a:p>
            <a:pPr lvl="1"/>
            <a:r>
              <a:rPr lang="zh-CN" altLang="en-US" sz="1800" b="0" dirty="0" smtClean="0"/>
              <a:t>大写或小写字母</a:t>
            </a:r>
            <a:r>
              <a:rPr lang="zh-CN" altLang="en-US" sz="1800" dirty="0" smtClean="0"/>
              <a:t>：</a:t>
            </a:r>
            <a:r>
              <a:rPr lang="en-US" altLang="zh-CN" sz="1800" b="0" dirty="0" smtClean="0"/>
              <a:t> A~Z</a:t>
            </a:r>
            <a:r>
              <a:rPr lang="zh-CN" altLang="en-US" sz="1800" dirty="0" smtClean="0"/>
              <a:t>和</a:t>
            </a:r>
            <a:r>
              <a:rPr lang="en-US" altLang="zh-CN" sz="1800" b="0" dirty="0" err="1" smtClean="0"/>
              <a:t>a~z</a:t>
            </a:r>
            <a:endParaRPr lang="en-US" altLang="zh-CN" sz="1800" b="0" dirty="0" smtClean="0"/>
          </a:p>
          <a:p>
            <a:pPr lvl="1"/>
            <a:r>
              <a:rPr lang="zh-CN" altLang="en-US" sz="1800" b="0" dirty="0" smtClean="0"/>
              <a:t> 数字</a:t>
            </a:r>
            <a:r>
              <a:rPr lang="zh-CN" altLang="en-US" sz="1800" dirty="0" smtClean="0"/>
              <a:t>：</a:t>
            </a:r>
            <a:r>
              <a:rPr lang="en-US" altLang="zh-CN" sz="1800" b="0" dirty="0" smtClean="0"/>
              <a:t>  0-9</a:t>
            </a:r>
          </a:p>
          <a:p>
            <a:pPr lvl="1"/>
            <a:r>
              <a:rPr lang="zh-CN" altLang="en-US" sz="1800" b="0" dirty="0" smtClean="0"/>
              <a:t> 空白</a:t>
            </a:r>
            <a:r>
              <a:rPr lang="zh-CN" altLang="en-US" sz="1800" dirty="0" smtClean="0"/>
              <a:t>：</a:t>
            </a:r>
            <a:r>
              <a:rPr lang="en-US" altLang="zh-CN" sz="1800" b="0" dirty="0" smtClean="0"/>
              <a:t> Tab(</a:t>
            </a:r>
            <a:r>
              <a:rPr lang="zh-CN" altLang="en-US" sz="1800" b="0" dirty="0" smtClean="0"/>
              <a:t>制表符</a:t>
            </a:r>
            <a:r>
              <a:rPr lang="en-US" altLang="zh-CN" sz="1800" b="0" dirty="0" smtClean="0"/>
              <a:t>), space(</a:t>
            </a:r>
            <a:r>
              <a:rPr lang="zh-CN" altLang="en-US" sz="1800" b="0" dirty="0" smtClean="0"/>
              <a:t>空格</a:t>
            </a:r>
            <a:r>
              <a:rPr lang="en-US" altLang="zh-CN" sz="1800" b="0" dirty="0" smtClean="0"/>
              <a:t>), Enter(</a:t>
            </a:r>
            <a:r>
              <a:rPr lang="zh-CN" altLang="en-US" sz="1800" b="0" dirty="0" smtClean="0"/>
              <a:t>回车</a:t>
            </a:r>
            <a:r>
              <a:rPr lang="en-US" altLang="zh-CN" sz="1800" b="0" dirty="0" smtClean="0"/>
              <a:t>)</a:t>
            </a:r>
            <a:endParaRPr lang="zh-CN" altLang="en-US" sz="1800" b="0" dirty="0" smtClean="0"/>
          </a:p>
          <a:p>
            <a:pPr lvl="1"/>
            <a:r>
              <a:rPr lang="zh-CN" altLang="en-US" sz="1800" b="0" dirty="0" smtClean="0"/>
              <a:t> 符号</a:t>
            </a:r>
            <a:r>
              <a:rPr lang="zh-CN" altLang="en-US" sz="1800" dirty="0" smtClean="0"/>
              <a:t>：</a:t>
            </a:r>
            <a:r>
              <a:rPr lang="en-US" altLang="zh-CN" sz="1800" b="0" dirty="0" smtClean="0"/>
              <a:t>  + - * / &lt; &gt; =</a:t>
            </a:r>
          </a:p>
          <a:p>
            <a:pPr lvl="1"/>
            <a:r>
              <a:rPr lang="en-US" altLang="zh-CN" sz="1800" dirty="0" smtClean="0"/>
              <a:t> </a:t>
            </a:r>
            <a:r>
              <a:rPr lang="zh-CN" altLang="en-US" sz="1800" dirty="0" smtClean="0"/>
              <a:t>标点符号</a:t>
            </a:r>
            <a:endParaRPr lang="en-US" altLang="zh-CN" sz="1800" b="0" dirty="0" smtClean="0"/>
          </a:p>
          <a:p>
            <a:pPr lvl="1"/>
            <a:r>
              <a:rPr lang="zh-CN" altLang="en-US" sz="1800" b="1" dirty="0" smtClean="0">
                <a:solidFill>
                  <a:srgbClr val="FF0000"/>
                </a:solidFill>
              </a:rPr>
              <a:t>注意：</a:t>
            </a:r>
            <a:r>
              <a:rPr lang="en-US" altLang="zh-CN" sz="1800" b="0" dirty="0" smtClean="0"/>
              <a:t> </a:t>
            </a:r>
            <a:r>
              <a:rPr lang="en-US" altLang="zh-CN" sz="1800" b="0" dirty="0" smtClean="0">
                <a:solidFill>
                  <a:srgbClr val="FF0000"/>
                </a:solidFill>
              </a:rPr>
              <a:t>PL/SQL</a:t>
            </a:r>
            <a:r>
              <a:rPr lang="zh-CN" altLang="en-US" sz="1800" b="0" dirty="0" smtClean="0">
                <a:solidFill>
                  <a:srgbClr val="FF0000"/>
                </a:solidFill>
              </a:rPr>
              <a:t>对大小写不敏感</a:t>
            </a:r>
            <a:endParaRPr lang="en-US" altLang="zh-CN" sz="1800" b="0" dirty="0" smtClean="0">
              <a:solidFill>
                <a:srgbClr val="FF0000"/>
              </a:solidFill>
            </a:endParaRPr>
          </a:p>
          <a:p>
            <a:r>
              <a:rPr lang="zh-CN" altLang="en-US" sz="2000" dirty="0" smtClean="0"/>
              <a:t>字符集分类</a:t>
            </a:r>
            <a:endParaRPr lang="en-US" altLang="zh-CN" sz="2000" dirty="0" smtClean="0"/>
          </a:p>
          <a:p>
            <a:pPr lvl="1"/>
            <a:r>
              <a:rPr lang="zh-CN" altLang="en-US" sz="1800" dirty="0" smtClean="0"/>
              <a:t>分界符：用于对代码进行良好的分隔</a:t>
            </a:r>
            <a:endParaRPr lang="en-US" altLang="zh-CN" sz="1800" dirty="0" smtClean="0"/>
          </a:p>
          <a:p>
            <a:pPr lvl="1"/>
            <a:r>
              <a:rPr lang="zh-CN" altLang="en-US" sz="1800" dirty="0" smtClean="0"/>
              <a:t>标识符：用于命名</a:t>
            </a:r>
            <a:r>
              <a:rPr lang="en-US" altLang="zh-CN" sz="1800" dirty="0" smtClean="0"/>
              <a:t>PL/SQL</a:t>
            </a:r>
            <a:r>
              <a:rPr lang="zh-CN" altLang="en-US" sz="1800" dirty="0" smtClean="0"/>
              <a:t>中的常量、变量、游标、存储过程等</a:t>
            </a:r>
            <a:endParaRPr lang="en-US" altLang="zh-CN" sz="1800" dirty="0" smtClean="0"/>
          </a:p>
          <a:p>
            <a:pPr lvl="1"/>
            <a:r>
              <a:rPr lang="zh-CN" altLang="en-US" sz="1800" dirty="0" smtClean="0"/>
              <a:t>文字：</a:t>
            </a:r>
            <a:r>
              <a:rPr lang="en-US" altLang="zh-CN" sz="1800" dirty="0" smtClean="0"/>
              <a:t>PL/SQL</a:t>
            </a:r>
            <a:r>
              <a:rPr lang="zh-CN" altLang="en-US" sz="1800" dirty="0" smtClean="0"/>
              <a:t>中所有的数据</a:t>
            </a:r>
            <a:endParaRPr lang="en-US" altLang="zh-CN" sz="1800" dirty="0" smtClean="0"/>
          </a:p>
          <a:p>
            <a:pPr lvl="1"/>
            <a:r>
              <a:rPr lang="zh-CN" altLang="en-US" sz="1800" dirty="0" smtClean="0"/>
              <a:t>注释：用于为</a:t>
            </a:r>
            <a:r>
              <a:rPr lang="en-US" altLang="zh-CN" sz="1800" dirty="0" smtClean="0"/>
              <a:t>PL/SQL</a:t>
            </a:r>
            <a:r>
              <a:rPr lang="zh-CN" altLang="en-US" sz="1800" dirty="0" smtClean="0"/>
              <a:t>中的代码添加描述性信息</a:t>
            </a:r>
          </a:p>
          <a:p>
            <a:endParaRPr lang="en-US" altLang="zh-CN" sz="1800" dirty="0" smtClean="0"/>
          </a:p>
          <a:p>
            <a:pPr>
              <a:buNone/>
            </a:pPr>
            <a:endParaRPr lang="en-US" altLang="zh-CN" sz="20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、字符集</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分界符</a:t>
            </a:r>
            <a:endParaRPr lang="en-US" altLang="zh-CN" sz="2000" dirty="0" smtClean="0"/>
          </a:p>
          <a:p>
            <a:pPr lvl="1"/>
            <a:r>
              <a:rPr lang="zh-CN" altLang="en-US" sz="1800" dirty="0" smtClean="0">
                <a:latin typeface="+mn-ea"/>
              </a:rPr>
              <a:t>对</a:t>
            </a:r>
            <a:r>
              <a:rPr lang="en-US" altLang="zh-CN" sz="1800" dirty="0" smtClean="0">
                <a:latin typeface="+mn-ea"/>
              </a:rPr>
              <a:t>PL/SQL</a:t>
            </a:r>
            <a:r>
              <a:rPr lang="zh-CN" altLang="en-US" sz="1800" dirty="0" smtClean="0">
                <a:latin typeface="+mn-ea"/>
              </a:rPr>
              <a:t>有特殊意义的符号，作用是对代码进行良好的分隔，例如：使用空格或标点分隔相邻的标识符，回车符换行等</a:t>
            </a:r>
            <a:endParaRPr lang="en-US" altLang="zh-CN" sz="1800" dirty="0" smtClean="0">
              <a:latin typeface="+mn-ea"/>
            </a:endParaRPr>
          </a:p>
          <a:p>
            <a:pPr lvl="1"/>
            <a:r>
              <a:rPr lang="zh-CN" altLang="en-US" sz="1800" dirty="0" smtClean="0">
                <a:latin typeface="+mn-ea"/>
              </a:rPr>
              <a:t>使用分界符增强了代码的可读性</a:t>
            </a:r>
            <a:endParaRPr lang="en-US" altLang="zh-CN" sz="1800" dirty="0" smtClean="0">
              <a:latin typeface="+mn-ea"/>
            </a:endParaRPr>
          </a:p>
          <a:p>
            <a:pPr lvl="1"/>
            <a:r>
              <a:rPr lang="zh-CN" altLang="en-US" sz="1800" dirty="0" smtClean="0">
                <a:latin typeface="+mn-ea"/>
              </a:rPr>
              <a:t>简单分界符：只包含一个字符，例如</a:t>
            </a:r>
          </a:p>
          <a:p>
            <a:pPr lvl="2"/>
            <a:r>
              <a:rPr lang="en-US" altLang="zh-CN" sz="1600" dirty="0" smtClean="0">
                <a:latin typeface="+mn-ea"/>
              </a:rPr>
              <a:t>+ - </a:t>
            </a:r>
            <a:r>
              <a:rPr lang="zh-CN" altLang="en-US" sz="1600" dirty="0" smtClean="0">
                <a:latin typeface="+mn-ea"/>
              </a:rPr>
              <a:t>* </a:t>
            </a:r>
            <a:r>
              <a:rPr lang="en-US" altLang="zh-CN" sz="1600" dirty="0" smtClean="0">
                <a:latin typeface="+mn-ea"/>
              </a:rPr>
              <a:t>/ =</a:t>
            </a:r>
            <a:r>
              <a:rPr lang="zh-CN" altLang="en-US" sz="1600" dirty="0" smtClean="0">
                <a:latin typeface="+mn-ea"/>
              </a:rPr>
              <a:t>：加减乘除等号操作符</a:t>
            </a:r>
            <a:endParaRPr lang="en-US" altLang="zh-CN" sz="1600" dirty="0" smtClean="0">
              <a:latin typeface="+mn-ea"/>
            </a:endParaRPr>
          </a:p>
          <a:p>
            <a:pPr lvl="2"/>
            <a:r>
              <a:rPr lang="en-US" altLang="zh-CN" sz="1600" dirty="0" smtClean="0">
                <a:latin typeface="+mn-ea"/>
              </a:rPr>
              <a:t>&gt; &lt;</a:t>
            </a:r>
            <a:r>
              <a:rPr lang="zh-CN" altLang="en-US" sz="1600" dirty="0" smtClean="0">
                <a:latin typeface="+mn-ea"/>
              </a:rPr>
              <a:t>：大于小于操作符</a:t>
            </a:r>
            <a:endParaRPr lang="en-US" altLang="zh-CN" sz="1600" dirty="0" smtClean="0">
              <a:latin typeface="+mn-ea"/>
            </a:endParaRPr>
          </a:p>
          <a:p>
            <a:pPr lvl="2"/>
            <a:r>
              <a:rPr lang="en-US" altLang="zh-CN" sz="1600" dirty="0" smtClean="0">
                <a:latin typeface="+mn-ea"/>
              </a:rPr>
              <a:t>&lt;space&gt;</a:t>
            </a:r>
            <a:r>
              <a:rPr lang="zh-CN" altLang="en-US" sz="1600" dirty="0" smtClean="0">
                <a:latin typeface="+mn-ea"/>
              </a:rPr>
              <a:t>：空格			</a:t>
            </a:r>
            <a:endParaRPr lang="en-US" altLang="zh-CN" sz="1600" dirty="0" smtClean="0">
              <a:latin typeface="+mn-ea"/>
            </a:endParaRPr>
          </a:p>
          <a:p>
            <a:pPr lvl="2"/>
            <a:r>
              <a:rPr lang="en-US" altLang="zh-CN" sz="1600" dirty="0" smtClean="0">
                <a:latin typeface="+mn-ea"/>
              </a:rPr>
              <a:t>&lt;tab&gt;</a:t>
            </a:r>
            <a:r>
              <a:rPr lang="zh-CN" altLang="en-US" sz="1600" dirty="0" smtClean="0">
                <a:latin typeface="+mn-ea"/>
              </a:rPr>
              <a:t>：制表符</a:t>
            </a:r>
            <a:endParaRPr lang="en-US" altLang="zh-CN" sz="1600" dirty="0" smtClean="0">
              <a:latin typeface="+mn-ea"/>
            </a:endParaRPr>
          </a:p>
          <a:p>
            <a:pPr lvl="2"/>
            <a:r>
              <a:rPr lang="en-US" altLang="zh-CN" sz="1600" dirty="0" smtClean="0">
                <a:latin typeface="+mn-ea"/>
              </a:rPr>
              <a:t>&lt;Enter&gt;</a:t>
            </a:r>
            <a:r>
              <a:rPr lang="zh-CN" altLang="en-US" sz="1600" dirty="0" smtClean="0">
                <a:latin typeface="+mn-ea"/>
              </a:rPr>
              <a:t>：回车</a:t>
            </a:r>
            <a:endParaRPr lang="en-US" altLang="zh-CN" sz="1600" dirty="0" smtClean="0">
              <a:latin typeface="+mn-ea"/>
            </a:endParaRPr>
          </a:p>
          <a:p>
            <a:pPr lvl="1"/>
            <a:r>
              <a:rPr lang="zh-CN" altLang="en-US" sz="1800" dirty="0" smtClean="0">
                <a:latin typeface="+mn-ea"/>
              </a:rPr>
              <a:t>复合分界符：由两个字符组成，例如</a:t>
            </a:r>
            <a:r>
              <a:rPr lang="en-US" altLang="zh-CN" sz="1800" dirty="0" smtClean="0">
                <a:latin typeface="+mn-ea"/>
              </a:rPr>
              <a:t>:=</a:t>
            </a:r>
            <a:r>
              <a:rPr lang="zh-CN" altLang="en-US" sz="1800" dirty="0" smtClean="0">
                <a:latin typeface="+mn-ea"/>
              </a:rPr>
              <a:t>、</a:t>
            </a:r>
            <a:r>
              <a:rPr lang="en-US" altLang="zh-CN" sz="1800" dirty="0" smtClean="0">
                <a:latin typeface="+mn-ea"/>
              </a:rPr>
              <a:t>=&gt;</a:t>
            </a:r>
            <a:r>
              <a:rPr lang="zh-CN" altLang="en-US" sz="1800" dirty="0" smtClean="0">
                <a:latin typeface="+mn-ea"/>
              </a:rPr>
              <a:t>、</a:t>
            </a:r>
            <a:r>
              <a:rPr lang="en-US" altLang="zh-CN" sz="1800" dirty="0" smtClean="0">
                <a:latin typeface="+mn-ea"/>
              </a:rPr>
              <a:t>||</a:t>
            </a:r>
            <a:r>
              <a:rPr lang="zh-CN" altLang="en-US" sz="1800" dirty="0" smtClean="0">
                <a:latin typeface="+mn-ea"/>
              </a:rPr>
              <a:t>、</a:t>
            </a:r>
            <a:r>
              <a:rPr lang="en-US" altLang="zh-CN" sz="1800" dirty="0" smtClean="0">
                <a:latin typeface="+mn-ea"/>
              </a:rPr>
              <a:t>&lt;&lt;</a:t>
            </a:r>
            <a:r>
              <a:rPr lang="zh-CN" altLang="en-US" sz="1800" dirty="0" smtClean="0">
                <a:latin typeface="+mn-ea"/>
              </a:rPr>
              <a:t>、</a:t>
            </a:r>
            <a:r>
              <a:rPr lang="en-US" altLang="zh-CN" sz="1800" dirty="0" smtClean="0">
                <a:latin typeface="+mn-ea"/>
              </a:rPr>
              <a:t>&gt;&gt;</a:t>
            </a:r>
            <a:r>
              <a:rPr lang="zh-CN" altLang="en-US" sz="1800" dirty="0" smtClean="0">
                <a:latin typeface="+mn-ea"/>
              </a:rPr>
              <a:t>等</a:t>
            </a:r>
            <a:endParaRPr lang="en-US" altLang="zh-CN" sz="1800" dirty="0" smtClean="0">
              <a:latin typeface="+mn-ea"/>
            </a:endParaRPr>
          </a:p>
        </p:txBody>
      </p:sp>
      <p:sp>
        <p:nvSpPr>
          <p:cNvPr id="4" name="Rectangle 3"/>
          <p:cNvSpPr txBox="1">
            <a:spLocks noChangeArrowheads="1"/>
          </p:cNvSpPr>
          <p:nvPr/>
        </p:nvSpPr>
        <p:spPr bwMode="auto">
          <a:xfrm>
            <a:off x="899592" y="4653136"/>
            <a:ext cx="7848872" cy="144016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v_x</a:t>
            </a:r>
            <a:r>
              <a:rPr lang="en-US" altLang="zh-CN" sz="1600" b="1" dirty="0" smtClean="0">
                <a:latin typeface="Arial" pitchFamily="34" charset="0"/>
                <a:cs typeface="Arial" pitchFamily="34" charset="0"/>
              </a:rPr>
              <a:t> INT;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v_x</a:t>
            </a:r>
            <a:r>
              <a:rPr lang="en-US" altLang="zh-CN" sz="1600" b="1" dirty="0" smtClean="0">
                <a:latin typeface="Arial" pitchFamily="34" charset="0"/>
                <a:cs typeface="Arial" pitchFamily="34" charset="0"/>
              </a:rPr>
              <a:t>  :  =  0;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错误用法！</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IF </a:t>
            </a:r>
            <a:r>
              <a:rPr lang="en-US" altLang="zh-CN" sz="1600" b="1" dirty="0" err="1" smtClean="0">
                <a:latin typeface="Arial" pitchFamily="34" charset="0"/>
                <a:cs typeface="Arial" pitchFamily="34" charset="0"/>
              </a:rPr>
              <a:t>v_x</a:t>
            </a:r>
            <a:r>
              <a:rPr lang="en-US" altLang="zh-CN" sz="1600" b="1" dirty="0" smtClean="0">
                <a:latin typeface="Arial" pitchFamily="34" charset="0"/>
                <a:cs typeface="Arial" pitchFamily="34" charset="0"/>
              </a:rPr>
              <a:t>&gt;0  THEN  </a:t>
            </a:r>
            <a:r>
              <a:rPr lang="en-US" altLang="zh-CN" sz="1600" b="1" dirty="0" err="1" smtClean="0">
                <a:latin typeface="Arial" pitchFamily="34" charset="0"/>
                <a:cs typeface="Arial" pitchFamily="34" charset="0"/>
              </a:rPr>
              <a:t>v_x</a:t>
            </a:r>
            <a:r>
              <a:rPr lang="en-US" altLang="zh-CN" sz="1600" b="1" dirty="0" smtClean="0">
                <a:latin typeface="Arial" pitchFamily="34" charset="0"/>
                <a:cs typeface="Arial" pitchFamily="34" charset="0"/>
              </a:rPr>
              <a:t>:=1; ELSE </a:t>
            </a:r>
            <a:r>
              <a:rPr lang="en-US" altLang="zh-CN" sz="1600" b="1" dirty="0" err="1" smtClean="0">
                <a:latin typeface="Arial" pitchFamily="34" charset="0"/>
                <a:cs typeface="Arial" pitchFamily="34" charset="0"/>
              </a:rPr>
              <a:t>v_x</a:t>
            </a:r>
            <a:r>
              <a:rPr lang="en-US" altLang="zh-CN" sz="1600" b="1" dirty="0" smtClean="0">
                <a:latin typeface="Arial" pitchFamily="34" charset="0"/>
                <a:cs typeface="Arial" pitchFamily="34" charset="0"/>
              </a:rPr>
              <a:t>=0;ENDIF;</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、字符集</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标识符</a:t>
            </a:r>
          </a:p>
          <a:p>
            <a:pPr lvl="1"/>
            <a:r>
              <a:rPr lang="zh-CN" altLang="en-US" sz="1800" dirty="0" smtClean="0"/>
              <a:t>用来给</a:t>
            </a:r>
            <a:r>
              <a:rPr lang="en-US" altLang="zh-CN" sz="1800" dirty="0" smtClean="0"/>
              <a:t>PL/SQL</a:t>
            </a:r>
            <a:r>
              <a:rPr lang="zh-CN" altLang="en-US" sz="1800" dirty="0" smtClean="0"/>
              <a:t>对象命名，</a:t>
            </a:r>
            <a:r>
              <a:rPr lang="zh-CN" altLang="en-US" sz="1800" dirty="0" smtClean="0">
                <a:latin typeface="+mn-ea"/>
              </a:rPr>
              <a:t>包括定义变量，常量、游标，子程序等</a:t>
            </a:r>
          </a:p>
          <a:p>
            <a:r>
              <a:rPr lang="zh-CN" altLang="en-US" sz="2000" dirty="0" smtClean="0"/>
              <a:t>命名规则</a:t>
            </a:r>
          </a:p>
          <a:p>
            <a:pPr lvl="1"/>
            <a:r>
              <a:rPr lang="zh-CN" altLang="en-US" sz="1800" dirty="0" smtClean="0">
                <a:latin typeface="+mn-ea"/>
              </a:rPr>
              <a:t>标识符由字母开头</a:t>
            </a:r>
          </a:p>
          <a:p>
            <a:pPr lvl="1"/>
            <a:r>
              <a:rPr lang="zh-CN" altLang="en-US" sz="1800" dirty="0" smtClean="0">
                <a:latin typeface="+mn-ea"/>
              </a:rPr>
              <a:t>后跟任意的非空格字符序列，如数字，货币符号，下划线，或</a:t>
            </a:r>
            <a:r>
              <a:rPr lang="en-US" altLang="zh-CN" sz="1800" dirty="0" smtClean="0">
                <a:latin typeface="+mn-ea"/>
              </a:rPr>
              <a:t>#</a:t>
            </a:r>
          </a:p>
          <a:p>
            <a:pPr lvl="1"/>
            <a:r>
              <a:rPr lang="zh-CN" altLang="en-US" sz="1800" dirty="0" smtClean="0">
                <a:latin typeface="+mn-ea"/>
              </a:rPr>
              <a:t>最大长度不超过</a:t>
            </a:r>
            <a:r>
              <a:rPr lang="en-US" altLang="zh-CN" sz="1800" dirty="0" smtClean="0">
                <a:latin typeface="+mn-ea"/>
              </a:rPr>
              <a:t>30</a:t>
            </a:r>
            <a:r>
              <a:rPr lang="zh-CN" altLang="en-US" sz="1800" dirty="0" smtClean="0">
                <a:latin typeface="+mn-ea"/>
              </a:rPr>
              <a:t>个字符</a:t>
            </a:r>
            <a:endParaRPr lang="en-US" altLang="zh-CN" sz="1800" dirty="0" smtClean="0">
              <a:latin typeface="+mn-ea"/>
            </a:endParaRPr>
          </a:p>
          <a:p>
            <a:pPr lvl="1"/>
            <a:r>
              <a:rPr lang="zh-CN" altLang="en-US" sz="1800" dirty="0" smtClean="0">
                <a:latin typeface="+mn-ea"/>
              </a:rPr>
              <a:t>不能包含</a:t>
            </a:r>
            <a:r>
              <a:rPr lang="en-US" altLang="zh-CN" sz="1800" dirty="0" smtClean="0">
                <a:latin typeface="+mn-ea"/>
              </a:rPr>
              <a:t>-</a:t>
            </a:r>
            <a:r>
              <a:rPr lang="zh-CN" altLang="en-US" sz="1800" dirty="0" smtClean="0">
                <a:latin typeface="+mn-ea"/>
              </a:rPr>
              <a:t>、</a:t>
            </a:r>
            <a:r>
              <a:rPr lang="en-US" altLang="zh-CN" sz="1800" dirty="0" smtClean="0">
                <a:latin typeface="+mn-ea"/>
              </a:rPr>
              <a:t>/</a:t>
            </a:r>
            <a:r>
              <a:rPr lang="zh-CN" altLang="en-US" sz="1800" dirty="0" smtClean="0">
                <a:latin typeface="+mn-ea"/>
              </a:rPr>
              <a:t>或</a:t>
            </a:r>
            <a:r>
              <a:rPr lang="en-US" altLang="zh-CN" sz="1800" dirty="0" smtClean="0">
                <a:latin typeface="+mn-ea"/>
              </a:rPr>
              <a:t>&amp;</a:t>
            </a:r>
            <a:r>
              <a:rPr lang="zh-CN" altLang="en-US" sz="1800" dirty="0" smtClean="0">
                <a:latin typeface="+mn-ea"/>
              </a:rPr>
              <a:t>等符号</a:t>
            </a:r>
            <a:endParaRPr lang="en-US" altLang="zh-CN" sz="1800" dirty="0" smtClean="0">
              <a:latin typeface="+mn-ea"/>
            </a:endParaRPr>
          </a:p>
          <a:p>
            <a:pPr lvl="1"/>
            <a:r>
              <a:rPr lang="zh-CN" altLang="en-US" sz="1800" dirty="0" smtClean="0">
                <a:latin typeface="+mn-ea"/>
              </a:rPr>
              <a:t>标识符中不允许出现空格</a:t>
            </a:r>
            <a:endParaRPr lang="en-US" altLang="zh-CN" sz="1800" dirty="0" smtClean="0">
              <a:latin typeface="+mn-ea"/>
            </a:endParaRPr>
          </a:p>
          <a:p>
            <a:pPr lvl="1"/>
            <a:r>
              <a:rPr lang="zh-CN" altLang="en-US" sz="1800" dirty="0" smtClean="0">
                <a:latin typeface="+mn-ea"/>
              </a:rPr>
              <a:t>不能使用</a:t>
            </a:r>
            <a:r>
              <a:rPr lang="en-US" altLang="zh-CN" sz="1800" dirty="0" smtClean="0">
                <a:latin typeface="+mn-ea"/>
              </a:rPr>
              <a:t>Oracle</a:t>
            </a:r>
            <a:r>
              <a:rPr lang="zh-CN" altLang="en-US" sz="1800" dirty="0" smtClean="0">
                <a:latin typeface="+mn-ea"/>
              </a:rPr>
              <a:t>关键字，例如：</a:t>
            </a:r>
            <a:r>
              <a:rPr lang="en-US" altLang="zh-CN" sz="1800" dirty="0" smtClean="0">
                <a:latin typeface="+mn-ea"/>
              </a:rPr>
              <a:t>DECLARE</a:t>
            </a:r>
            <a:r>
              <a:rPr lang="zh-CN" altLang="en-US" sz="1800" dirty="0" smtClean="0">
                <a:latin typeface="+mn-ea"/>
              </a:rPr>
              <a:t>、</a:t>
            </a:r>
            <a:r>
              <a:rPr lang="en-US" altLang="zh-CN" sz="1800" dirty="0" smtClean="0">
                <a:latin typeface="+mn-ea"/>
              </a:rPr>
              <a:t>IF</a:t>
            </a:r>
            <a:r>
              <a:rPr lang="zh-CN" altLang="en-US" sz="1800" dirty="0" smtClean="0">
                <a:latin typeface="+mn-ea"/>
              </a:rPr>
              <a:t>、</a:t>
            </a:r>
            <a:r>
              <a:rPr lang="en-US" altLang="zh-CN" sz="1800" dirty="0" smtClean="0">
                <a:latin typeface="+mn-ea"/>
              </a:rPr>
              <a:t>BEGIN</a:t>
            </a:r>
            <a:r>
              <a:rPr lang="zh-CN" altLang="en-US" sz="1800" dirty="0" smtClean="0">
                <a:latin typeface="+mn-ea"/>
              </a:rPr>
              <a:t>、</a:t>
            </a:r>
            <a:r>
              <a:rPr lang="en-US" altLang="zh-CN" sz="1800" dirty="0" smtClean="0">
                <a:latin typeface="+mn-ea"/>
              </a:rPr>
              <a:t>END</a:t>
            </a:r>
            <a:r>
              <a:rPr lang="zh-CN" altLang="en-US" sz="1800" dirty="0" smtClean="0">
                <a:latin typeface="+mn-ea"/>
              </a:rPr>
              <a:t>等 </a:t>
            </a:r>
            <a:endParaRPr lang="en-US" altLang="zh-CN" sz="1800" dirty="0" smtClean="0">
              <a:latin typeface="+mn-ea"/>
            </a:endParaRPr>
          </a:p>
          <a:p>
            <a:pPr lvl="1"/>
            <a:r>
              <a:rPr lang="zh-CN" altLang="en-US" sz="1800" dirty="0" smtClean="0">
                <a:latin typeface="+mn-ea"/>
              </a:rPr>
              <a:t>标识符通常要具有较强的表意性</a:t>
            </a:r>
          </a:p>
          <a:p>
            <a:endParaRPr lang="en-US" altLang="zh-CN" sz="2000" dirty="0" smtClean="0"/>
          </a:p>
        </p:txBody>
      </p:sp>
      <p:sp>
        <p:nvSpPr>
          <p:cNvPr id="4" name="Rectangle 3"/>
          <p:cNvSpPr txBox="1">
            <a:spLocks noChangeArrowheads="1"/>
          </p:cNvSpPr>
          <p:nvPr/>
        </p:nvSpPr>
        <p:spPr bwMode="auto">
          <a:xfrm>
            <a:off x="899592" y="4581128"/>
            <a:ext cx="7848872" cy="172819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err="1" smtClean="0">
                <a:latin typeface="Arial" pitchFamily="34" charset="0"/>
                <a:cs typeface="Arial" pitchFamily="34" charset="0"/>
              </a:rPr>
              <a:t>v&amp;amount</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不允许使用</a:t>
            </a:r>
            <a:r>
              <a:rPr lang="en-US" altLang="zh-CN" sz="1600" b="1" dirty="0" smtClean="0">
                <a:solidFill>
                  <a:srgbClr val="00B050"/>
                </a:solidFill>
                <a:latin typeface="Arial" pitchFamily="34" charset="0"/>
                <a:cs typeface="Arial" pitchFamily="34" charset="0"/>
              </a:rPr>
              <a:t>&amp;</a:t>
            </a:r>
            <a:r>
              <a:rPr lang="zh-CN" altLang="en-US" sz="1600" b="1" dirty="0" smtClean="0">
                <a:solidFill>
                  <a:srgbClr val="00B050"/>
                </a:solidFill>
                <a:latin typeface="Arial" pitchFamily="34" charset="0"/>
                <a:cs typeface="Arial" pitchFamily="34" charset="0"/>
              </a:rPr>
              <a:t>连接符</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User id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不允许出现空格</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1name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不允许数字开头</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_</a:t>
            </a:r>
            <a:r>
              <a:rPr lang="en-US" altLang="zh-CN" sz="1600" b="1" dirty="0" err="1" smtClean="0">
                <a:latin typeface="Arial" pitchFamily="34" charset="0"/>
                <a:cs typeface="Arial" pitchFamily="34" charset="0"/>
              </a:rPr>
              <a:t>v_type</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不允许下划线开头</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on/off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不允许出现</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斜线</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#hello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必须字母开头</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INSERT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不允许使用</a:t>
            </a:r>
            <a:r>
              <a:rPr lang="en-US" altLang="zh-CN" sz="1600" b="1" dirty="0" smtClean="0">
                <a:solidFill>
                  <a:srgbClr val="00B050"/>
                </a:solidFill>
                <a:latin typeface="Arial" pitchFamily="34" charset="0"/>
                <a:cs typeface="Arial" pitchFamily="34" charset="0"/>
              </a:rPr>
              <a:t>Oracle</a:t>
            </a:r>
            <a:r>
              <a:rPr lang="zh-CN" altLang="en-US" sz="1600" b="1" dirty="0" smtClean="0">
                <a:solidFill>
                  <a:srgbClr val="00B050"/>
                </a:solidFill>
                <a:latin typeface="Arial" pitchFamily="34" charset="0"/>
                <a:cs typeface="Arial" pitchFamily="34" charset="0"/>
              </a:rPr>
              <a:t>关键字</a:t>
            </a:r>
            <a:endParaRPr lang="en-US" altLang="zh-CN" sz="1600" b="1" dirty="0" smtClean="0">
              <a:solidFill>
                <a:srgbClr val="00B050"/>
              </a:solidFill>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t>本章内容</a:t>
            </a:r>
          </a:p>
        </p:txBody>
      </p:sp>
      <p:sp>
        <p:nvSpPr>
          <p:cNvPr id="5123" name="Rectangle 3"/>
          <p:cNvSpPr>
            <a:spLocks noGrp="1" noChangeArrowheads="1"/>
          </p:cNvSpPr>
          <p:nvPr>
            <p:ph idx="1"/>
          </p:nvPr>
        </p:nvSpPr>
        <p:spPr>
          <a:xfrm>
            <a:off x="683568" y="1340768"/>
            <a:ext cx="7920880" cy="4104456"/>
          </a:xfrm>
        </p:spPr>
        <p:txBody>
          <a:bodyPr>
            <a:normAutofit/>
          </a:bodyPr>
          <a:lstStyle/>
          <a:p>
            <a:pPr>
              <a:buFont typeface="Wingdings" pitchFamily="2" charset="2"/>
              <a:buBlip>
                <a:blip r:embed="rId3"/>
              </a:buBlip>
            </a:pPr>
            <a:r>
              <a:rPr lang="en-US" altLang="zh-CN" b="0" dirty="0" smtClean="0"/>
              <a:t>ODP-C07-01 PL/SQL</a:t>
            </a:r>
            <a:r>
              <a:rPr lang="zh-CN" altLang="en-US" b="0" dirty="0" smtClean="0"/>
              <a:t>基础知识</a:t>
            </a:r>
            <a:endParaRPr lang="en-US" altLang="zh-CN" b="0" dirty="0" smtClean="0"/>
          </a:p>
          <a:p>
            <a:pPr>
              <a:buFont typeface="Wingdings" pitchFamily="2" charset="2"/>
              <a:buBlip>
                <a:blip r:embed="rId3"/>
              </a:buBlip>
            </a:pPr>
            <a:r>
              <a:rPr lang="en-US" altLang="zh-CN" b="0" dirty="0" smtClean="0"/>
              <a:t>ODP-C07-02 PL/SQL</a:t>
            </a:r>
            <a:r>
              <a:rPr lang="zh-CN" altLang="en-US" b="0" dirty="0" smtClean="0"/>
              <a:t>语法</a:t>
            </a:r>
            <a:r>
              <a:rPr lang="zh-CN" altLang="en-US" dirty="0" smtClean="0"/>
              <a:t> </a:t>
            </a:r>
            <a:endParaRPr lang="en-US" altLang="zh-CN" dirty="0" smtClean="0"/>
          </a:p>
          <a:p>
            <a:pPr>
              <a:buFont typeface="Wingdings" pitchFamily="2" charset="2"/>
              <a:buBlip>
                <a:blip r:embed="rId3"/>
              </a:buBlip>
            </a:pPr>
            <a:r>
              <a:rPr lang="en-US" altLang="zh-CN" b="0" dirty="0" smtClean="0"/>
              <a:t>ODP-C07-03 PL/SQL</a:t>
            </a:r>
            <a:r>
              <a:rPr lang="zh-CN" altLang="en-US" b="0" dirty="0" smtClean="0"/>
              <a:t>流程控制语句</a:t>
            </a:r>
            <a:r>
              <a:rPr lang="zh-CN" altLang="en-US" dirty="0" smtClean="0"/>
              <a:t> </a:t>
            </a:r>
            <a:endParaRPr lang="en-US" altLang="zh-CN"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、字符集</a:t>
            </a:r>
            <a:r>
              <a:rPr lang="en-US" altLang="zh-CN" dirty="0" smtClean="0"/>
              <a:t>-4</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2000" dirty="0" smtClean="0"/>
              <a:t>文字</a:t>
            </a:r>
            <a:endParaRPr lang="en-US" altLang="zh-CN" sz="2000" dirty="0" smtClean="0"/>
          </a:p>
          <a:p>
            <a:pPr lvl="1"/>
            <a:r>
              <a:rPr lang="en-US" altLang="zh-CN" sz="1800" dirty="0" smtClean="0">
                <a:latin typeface="+mn-ea"/>
              </a:rPr>
              <a:t>PL/SQL</a:t>
            </a:r>
            <a:r>
              <a:rPr lang="zh-CN" altLang="en-US" sz="1800" dirty="0" smtClean="0">
                <a:latin typeface="+mn-ea"/>
              </a:rPr>
              <a:t>中除了标识符之外的字符、数字或布尔值等静态文字</a:t>
            </a:r>
          </a:p>
          <a:p>
            <a:r>
              <a:rPr lang="zh-CN" altLang="en-US" sz="2000" dirty="0" smtClean="0"/>
              <a:t>字符文字</a:t>
            </a:r>
            <a:endParaRPr lang="en-US" altLang="zh-CN" sz="2000" dirty="0" smtClean="0"/>
          </a:p>
          <a:p>
            <a:pPr lvl="1"/>
            <a:r>
              <a:rPr lang="zh-CN" altLang="en-US" sz="1800" dirty="0" smtClean="0"/>
              <a:t>单引号引起来的单个字符</a:t>
            </a:r>
            <a:endParaRPr lang="en-US" altLang="zh-CN" sz="1800" dirty="0" smtClean="0"/>
          </a:p>
          <a:p>
            <a:pPr lvl="1"/>
            <a:r>
              <a:rPr lang="zh-CN" altLang="en-US" sz="1800" dirty="0" smtClean="0"/>
              <a:t>例如：</a:t>
            </a:r>
            <a:r>
              <a:rPr lang="en-US" altLang="zh-CN" sz="1800" dirty="0" smtClean="0"/>
              <a:t>’A’</a:t>
            </a:r>
            <a:r>
              <a:rPr lang="zh-CN" altLang="en-US" sz="1800" dirty="0" smtClean="0"/>
              <a:t>、</a:t>
            </a:r>
            <a:r>
              <a:rPr lang="en-US" altLang="zh-CN" sz="1800" dirty="0" smtClean="0"/>
              <a:t>’3’</a:t>
            </a:r>
            <a:r>
              <a:rPr lang="zh-CN" altLang="en-US" sz="1800" dirty="0" smtClean="0"/>
              <a:t>、</a:t>
            </a:r>
            <a:r>
              <a:rPr lang="en-US" altLang="zh-CN" sz="1800" dirty="0" smtClean="0"/>
              <a:t>’&lt;‘</a:t>
            </a:r>
            <a:r>
              <a:rPr lang="zh-CN" altLang="en-US" sz="1800" dirty="0" smtClean="0"/>
              <a:t>、</a:t>
            </a:r>
            <a:r>
              <a:rPr lang="en-US" altLang="zh-CN" sz="1800" dirty="0" smtClean="0"/>
              <a:t>’&amp;’</a:t>
            </a:r>
            <a:r>
              <a:rPr lang="zh-CN" altLang="en-US" sz="1800" dirty="0" smtClean="0"/>
              <a:t>等任意单个字符</a:t>
            </a:r>
            <a:endParaRPr lang="en-US" altLang="zh-CN" sz="1800" dirty="0" smtClean="0"/>
          </a:p>
          <a:p>
            <a:r>
              <a:rPr lang="zh-CN" altLang="en-US" sz="2000" dirty="0" smtClean="0"/>
              <a:t>字符串文字</a:t>
            </a:r>
            <a:endParaRPr lang="en-US" altLang="zh-CN" sz="2000" dirty="0" smtClean="0"/>
          </a:p>
          <a:p>
            <a:pPr lvl="1"/>
            <a:r>
              <a:rPr lang="zh-CN" altLang="en-US" sz="1800" b="0" dirty="0" smtClean="0"/>
              <a:t>由两个或以上字符组成的字符串文字</a:t>
            </a:r>
            <a:endParaRPr lang="en-US" altLang="zh-CN" sz="1800" dirty="0" smtClean="0"/>
          </a:p>
          <a:p>
            <a:pPr lvl="1"/>
            <a:r>
              <a:rPr lang="zh-CN" altLang="en-US" sz="1800" b="0" dirty="0" smtClean="0"/>
              <a:t>必须使用单引号引起来，例如：</a:t>
            </a:r>
            <a:r>
              <a:rPr lang="en-US" altLang="zh-CN" sz="1800" b="0" dirty="0" smtClean="0"/>
              <a:t>’hello world’</a:t>
            </a:r>
            <a:r>
              <a:rPr lang="zh-CN" altLang="en-US" sz="1800" b="0" dirty="0" smtClean="0"/>
              <a:t>、</a:t>
            </a:r>
            <a:r>
              <a:rPr lang="en-US" altLang="zh-CN" sz="1800" dirty="0" smtClean="0"/>
              <a:t>’</a:t>
            </a:r>
            <a:r>
              <a:rPr lang="zh-CN" altLang="en-US" sz="1800" dirty="0" smtClean="0"/>
              <a:t>你好</a:t>
            </a:r>
            <a:r>
              <a:rPr lang="en-US" altLang="zh-CN" sz="1800" dirty="0" smtClean="0"/>
              <a:t>’</a:t>
            </a:r>
            <a:r>
              <a:rPr lang="zh-CN" altLang="en-US" sz="1800" dirty="0" smtClean="0"/>
              <a:t>等</a:t>
            </a:r>
            <a:endParaRPr lang="en-US" altLang="zh-CN" sz="1800" b="0" dirty="0" smtClean="0"/>
          </a:p>
          <a:p>
            <a:r>
              <a:rPr lang="zh-CN" altLang="en-US" sz="2000" dirty="0" smtClean="0"/>
              <a:t>数字文字</a:t>
            </a:r>
            <a:endParaRPr lang="en-US" altLang="zh-CN" sz="2000" dirty="0" smtClean="0"/>
          </a:p>
          <a:p>
            <a:pPr lvl="1"/>
            <a:r>
              <a:rPr lang="zh-CN" altLang="en-US" sz="1800" b="0" dirty="0" smtClean="0"/>
              <a:t>可直接在算数表达式中使用的整数或浮点数，例如</a:t>
            </a:r>
            <a:r>
              <a:rPr lang="en-US" altLang="zh-CN" sz="1800" b="0" dirty="0" smtClean="0"/>
              <a:t>213</a:t>
            </a:r>
            <a:r>
              <a:rPr lang="zh-CN" altLang="en-US" sz="1800" b="0" dirty="0" smtClean="0"/>
              <a:t>、</a:t>
            </a:r>
            <a:r>
              <a:rPr lang="en-US" altLang="zh-CN" sz="1800" dirty="0" smtClean="0"/>
              <a:t>3.14</a:t>
            </a:r>
            <a:r>
              <a:rPr lang="zh-CN" altLang="en-US" sz="1800" dirty="0" smtClean="0"/>
              <a:t>、</a:t>
            </a:r>
            <a:r>
              <a:rPr lang="en-US" altLang="zh-CN" sz="1800" dirty="0" smtClean="0"/>
              <a:t>3e5</a:t>
            </a:r>
            <a:r>
              <a:rPr lang="zh-CN" altLang="en-US" sz="1800" dirty="0" smtClean="0"/>
              <a:t>等</a:t>
            </a:r>
            <a:endParaRPr lang="en-US" altLang="zh-CN" sz="1600" b="0" dirty="0" smtClean="0"/>
          </a:p>
          <a:p>
            <a:r>
              <a:rPr lang="zh-CN" altLang="en-US" sz="2000" dirty="0" smtClean="0"/>
              <a:t>布尔文字</a:t>
            </a:r>
            <a:endParaRPr lang="en-US" altLang="zh-CN" sz="2000" dirty="0" smtClean="0"/>
          </a:p>
          <a:p>
            <a:pPr lvl="1"/>
            <a:r>
              <a:rPr lang="en-US" altLang="zh-CN" sz="1800" dirty="0" smtClean="0"/>
              <a:t>BOOLEAN</a:t>
            </a:r>
            <a:r>
              <a:rPr lang="zh-CN" altLang="en-US" sz="1800" dirty="0" smtClean="0"/>
              <a:t>类型的值：</a:t>
            </a:r>
            <a:r>
              <a:rPr lang="en-US" altLang="zh-CN" sz="1800" dirty="0" smtClean="0"/>
              <a:t>True</a:t>
            </a:r>
            <a:r>
              <a:rPr lang="zh-CN" altLang="en-US" sz="1800" dirty="0" smtClean="0"/>
              <a:t>、</a:t>
            </a:r>
            <a:r>
              <a:rPr lang="en-US" altLang="zh-CN" sz="1800" dirty="0" smtClean="0"/>
              <a:t>False</a:t>
            </a:r>
            <a:r>
              <a:rPr lang="zh-CN" altLang="en-US" sz="1800" dirty="0" smtClean="0"/>
              <a:t>和</a:t>
            </a:r>
            <a:r>
              <a:rPr lang="en-US" altLang="zh-CN" sz="1800" dirty="0" smtClean="0"/>
              <a:t>NULL</a:t>
            </a:r>
          </a:p>
          <a:p>
            <a:r>
              <a:rPr lang="zh-CN" altLang="en-US" sz="2000" dirty="0" smtClean="0"/>
              <a:t>日期时间文字</a:t>
            </a:r>
            <a:endParaRPr lang="en-US" altLang="zh-CN" sz="2000" dirty="0" smtClean="0"/>
          </a:p>
          <a:p>
            <a:pPr lvl="1"/>
            <a:r>
              <a:rPr lang="zh-CN" altLang="en-US" sz="1800" dirty="0" smtClean="0"/>
              <a:t>日期时间值，与字符串类似，也必须使用单引号引起来，例如</a:t>
            </a:r>
            <a:r>
              <a:rPr lang="en-US" altLang="zh-CN" sz="1800" dirty="0" smtClean="0"/>
              <a:t>’10-NOV-11’</a:t>
            </a:r>
            <a:r>
              <a:rPr lang="zh-CN" altLang="en-US" sz="1800" dirty="0" smtClean="0"/>
              <a:t>、</a:t>
            </a:r>
            <a:r>
              <a:rPr lang="en-US" altLang="zh-CN" sz="1800" dirty="0" smtClean="0"/>
              <a:t>’2013-12-30  12:01:11’</a:t>
            </a:r>
            <a:r>
              <a:rPr lang="zh-CN" altLang="en-US" sz="1800" dirty="0" smtClean="0"/>
              <a:t>等</a:t>
            </a: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、字符集</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注释</a:t>
            </a:r>
            <a:endParaRPr lang="en-US" altLang="zh-CN" sz="2000" dirty="0" smtClean="0"/>
          </a:p>
          <a:p>
            <a:pPr lvl="1"/>
            <a:r>
              <a:rPr lang="zh-CN" altLang="en-US" sz="1800" dirty="0" smtClean="0"/>
              <a:t>为代码添加的描述性信息，可增强代码的可读性</a:t>
            </a:r>
            <a:endParaRPr lang="en-US" altLang="zh-CN" sz="1800" dirty="0" smtClean="0"/>
          </a:p>
          <a:p>
            <a:pPr lvl="1"/>
            <a:r>
              <a:rPr lang="en-US" altLang="zh-CN" sz="1800" dirty="0" smtClean="0"/>
              <a:t>PL/SQL</a:t>
            </a:r>
            <a:r>
              <a:rPr lang="zh-CN" altLang="en-US" sz="1800" dirty="0" smtClean="0"/>
              <a:t>编译器在编译代码时会忽略注释</a:t>
            </a:r>
            <a:endParaRPr lang="en-US" altLang="zh-CN" sz="1800" dirty="0" smtClean="0"/>
          </a:p>
          <a:p>
            <a:r>
              <a:rPr lang="zh-CN" altLang="en-US" sz="2000" dirty="0" smtClean="0"/>
              <a:t>单行注释</a:t>
            </a:r>
            <a:endParaRPr lang="en-US" altLang="zh-CN" sz="2000" dirty="0" smtClean="0"/>
          </a:p>
          <a:p>
            <a:pPr lvl="1"/>
            <a:r>
              <a:rPr lang="zh-CN" altLang="en-US" sz="1800" dirty="0" smtClean="0"/>
              <a:t>注释文本只在当前行上</a:t>
            </a:r>
            <a:endParaRPr lang="en-US" altLang="zh-CN" sz="1800" dirty="0" smtClean="0"/>
          </a:p>
          <a:p>
            <a:pPr lvl="1"/>
            <a:r>
              <a:rPr lang="zh-CN" altLang="en-US" sz="1800" dirty="0" smtClean="0"/>
              <a:t>使用</a:t>
            </a:r>
            <a:r>
              <a:rPr lang="en-US" altLang="zh-CN" sz="1800" dirty="0" smtClean="0"/>
              <a:t>”--”</a:t>
            </a:r>
            <a:r>
              <a:rPr lang="zh-CN" altLang="en-US" sz="1800" dirty="0" smtClean="0"/>
              <a:t>开始，到行尾结束</a:t>
            </a:r>
            <a:endParaRPr lang="en-US" altLang="zh-CN" sz="1400" dirty="0" smtClean="0"/>
          </a:p>
          <a:p>
            <a:r>
              <a:rPr lang="zh-CN" altLang="en-US" sz="2000" dirty="0" smtClean="0"/>
              <a:t>多行注释</a:t>
            </a:r>
            <a:endParaRPr lang="en-US" altLang="zh-CN" sz="2000" dirty="0" smtClean="0"/>
          </a:p>
          <a:p>
            <a:pPr lvl="1"/>
            <a:r>
              <a:rPr lang="zh-CN" altLang="en-US" sz="1800" dirty="0" smtClean="0"/>
              <a:t>注释内容分布在多行</a:t>
            </a:r>
            <a:endParaRPr lang="en-US" altLang="zh-CN" sz="1800" dirty="0" smtClean="0"/>
          </a:p>
          <a:p>
            <a:pPr lvl="1"/>
            <a:r>
              <a:rPr lang="zh-CN" altLang="en-US" sz="1800" dirty="0" smtClean="0"/>
              <a:t>使用</a:t>
            </a:r>
            <a:r>
              <a:rPr lang="en-US" altLang="zh-CN" sz="1800" dirty="0" smtClean="0"/>
              <a:t>”/*”</a:t>
            </a:r>
            <a:r>
              <a:rPr lang="zh-CN" altLang="en-US" sz="1800" dirty="0" smtClean="0"/>
              <a:t>开始，到</a:t>
            </a:r>
            <a:r>
              <a:rPr lang="en-US" altLang="zh-CN" sz="1800" dirty="0" smtClean="0"/>
              <a:t>”*/”</a:t>
            </a:r>
            <a:r>
              <a:rPr lang="zh-CN" altLang="en-US" sz="1800" dirty="0" smtClean="0"/>
              <a:t>结束</a:t>
            </a:r>
            <a:endParaRPr lang="en-US" altLang="zh-CN" sz="1800" dirty="0" smtClean="0"/>
          </a:p>
        </p:txBody>
      </p:sp>
      <p:sp>
        <p:nvSpPr>
          <p:cNvPr id="4" name="Rectangle 3"/>
          <p:cNvSpPr txBox="1">
            <a:spLocks noChangeArrowheads="1"/>
          </p:cNvSpPr>
          <p:nvPr/>
        </p:nvSpPr>
        <p:spPr bwMode="auto">
          <a:xfrm>
            <a:off x="899592" y="4221088"/>
            <a:ext cx="7848872" cy="208823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00B050"/>
                </a:solidFill>
                <a:latin typeface="Arial" pitchFamily="34" charset="0"/>
                <a:cs typeface="Arial" pitchFamily="34" charset="0"/>
              </a:rPr>
              <a:t>/*</a:t>
            </a:r>
          </a:p>
          <a:p>
            <a:pPr>
              <a:lnSpc>
                <a:spcPct val="90000"/>
              </a:lnSpc>
            </a:pPr>
            <a:r>
              <a:rPr lang="en-US" altLang="zh-CN" sz="1600" b="1" dirty="0" smtClean="0">
                <a:solidFill>
                  <a:srgbClr val="00B050"/>
                </a:solidFill>
                <a:latin typeface="Arial" pitchFamily="34" charset="0"/>
                <a:cs typeface="Arial" pitchFamily="34" charset="0"/>
              </a:rPr>
              <a:t>       </a:t>
            </a:r>
            <a:r>
              <a:rPr lang="zh-CN" altLang="en-US" sz="1600" b="1" dirty="0" smtClean="0">
                <a:solidFill>
                  <a:srgbClr val="00B050"/>
                </a:solidFill>
                <a:latin typeface="Arial" pitchFamily="34" charset="0"/>
                <a:cs typeface="Arial" pitchFamily="34" charset="0"/>
              </a:rPr>
              <a:t>这是一个</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00B050"/>
                </a:solidFill>
                <a:latin typeface="Arial" pitchFamily="34" charset="0"/>
                <a:cs typeface="Arial" pitchFamily="34" charset="0"/>
              </a:rPr>
              <a:t>       </a:t>
            </a:r>
            <a:r>
              <a:rPr lang="zh-CN" altLang="en-US" sz="1600" b="1" dirty="0" smtClean="0">
                <a:solidFill>
                  <a:srgbClr val="00B050"/>
                </a:solidFill>
                <a:latin typeface="Arial" pitchFamily="34" charset="0"/>
                <a:cs typeface="Arial" pitchFamily="34" charset="0"/>
              </a:rPr>
              <a:t>多行注释</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00B050"/>
                </a:solidFill>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solidFill>
                  <a:srgbClr val="00B050"/>
                </a:solidFill>
                <a:latin typeface="Arial" pitchFamily="34" charset="0"/>
                <a:cs typeface="Arial" pitchFamily="34" charset="0"/>
              </a:rPr>
              <a:t>	</a:t>
            </a:r>
            <a:r>
              <a:rPr lang="en-US" altLang="zh-CN" sz="1600" b="1" dirty="0" err="1" smtClean="0">
                <a:latin typeface="Arial" pitchFamily="34" charset="0"/>
                <a:cs typeface="Arial" pitchFamily="34" charset="0"/>
              </a:rPr>
              <a:t>v_count</a:t>
            </a:r>
            <a:r>
              <a:rPr lang="en-US" altLang="zh-CN" sz="1600" b="1" dirty="0" smtClean="0">
                <a:latin typeface="Arial" pitchFamily="34" charset="0"/>
                <a:cs typeface="Arial" pitchFamily="34" charset="0"/>
              </a:rPr>
              <a:t>  INT;</a:t>
            </a:r>
            <a:r>
              <a:rPr lang="en-US" altLang="zh-CN" sz="1600" b="1" dirty="0" smtClean="0">
                <a:solidFill>
                  <a:srgbClr val="00B050"/>
                </a:solidFill>
                <a:latin typeface="Arial" pitchFamily="34" charset="0"/>
                <a:cs typeface="Arial" pitchFamily="34" charset="0"/>
              </a:rPr>
              <a:t>	</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定义一个变量</a:t>
            </a:r>
            <a:r>
              <a:rPr lang="en-US" altLang="zh-CN" sz="1600" b="1" dirty="0" err="1" smtClean="0">
                <a:solidFill>
                  <a:srgbClr val="00B050"/>
                </a:solidFill>
                <a:latin typeface="Arial" pitchFamily="34" charset="0"/>
                <a:cs typeface="Arial" pitchFamily="34" charset="0"/>
              </a:rPr>
              <a:t>v_count</a:t>
            </a:r>
            <a:r>
              <a:rPr lang="en-US" altLang="zh-CN" sz="1600" b="1" dirty="0" smtClean="0">
                <a:solidFill>
                  <a:srgbClr val="00B050"/>
                </a:solidFill>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  …</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、变量和常量</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变量</a:t>
            </a:r>
            <a:endParaRPr lang="en-US" altLang="zh-CN" sz="2000" dirty="0" smtClean="0"/>
          </a:p>
          <a:p>
            <a:pPr lvl="1"/>
            <a:r>
              <a:rPr lang="zh-CN" altLang="en-US" sz="1800" dirty="0" smtClean="0"/>
              <a:t>变量代表一些内存单元，用来存储不同类型的数据</a:t>
            </a:r>
            <a:endParaRPr lang="en-US" altLang="zh-CN" sz="1800" dirty="0" smtClean="0"/>
          </a:p>
          <a:p>
            <a:r>
              <a:rPr lang="zh-CN" altLang="en-US" sz="2000" dirty="0" smtClean="0"/>
              <a:t>变量的声明</a:t>
            </a:r>
            <a:endParaRPr lang="en-US" altLang="zh-CN" sz="2000" dirty="0" smtClean="0"/>
          </a:p>
          <a:p>
            <a:pPr lvl="1"/>
            <a:r>
              <a:rPr lang="zh-CN" altLang="en-US" sz="1800" dirty="0" smtClean="0"/>
              <a:t>变量通常定义在</a:t>
            </a:r>
            <a:r>
              <a:rPr lang="en-US" altLang="zh-CN" sz="1800" dirty="0" smtClean="0"/>
              <a:t>PL/SQL</a:t>
            </a:r>
            <a:r>
              <a:rPr lang="zh-CN" altLang="en-US" sz="1800" dirty="0" smtClean="0"/>
              <a:t>块中的声明部分</a:t>
            </a:r>
            <a:endParaRPr lang="en-US" altLang="zh-CN" sz="1800" dirty="0" smtClean="0"/>
          </a:p>
          <a:p>
            <a:pPr lvl="1"/>
            <a:r>
              <a:rPr lang="zh-CN" altLang="en-US" sz="1800" dirty="0" smtClean="0"/>
              <a:t>需要给变量指定名称和数据类型</a:t>
            </a:r>
            <a:endParaRPr lang="en-US" altLang="zh-CN" sz="1800" dirty="0" smtClean="0"/>
          </a:p>
          <a:p>
            <a:pPr lvl="1">
              <a:buNone/>
            </a:pPr>
            <a:endParaRPr lang="en-US" altLang="zh-CN" sz="1800" dirty="0" smtClean="0"/>
          </a:p>
          <a:p>
            <a:pPr lvl="1"/>
            <a:r>
              <a:rPr lang="zh-CN" altLang="en-US" sz="1800" dirty="0" smtClean="0"/>
              <a:t>变量名称：要求符合标识符命名规则</a:t>
            </a:r>
            <a:endParaRPr lang="en-US" altLang="zh-CN" sz="1800" dirty="0" smtClean="0"/>
          </a:p>
          <a:p>
            <a:pPr lvl="1"/>
            <a:r>
              <a:rPr lang="zh-CN" altLang="en-US" sz="1800" dirty="0" smtClean="0"/>
              <a:t>数据类型：指定该变量的数据类型，支持</a:t>
            </a:r>
            <a:r>
              <a:rPr lang="en-US" altLang="zh-CN" sz="1800" dirty="0" smtClean="0"/>
              <a:t>SQL</a:t>
            </a:r>
            <a:r>
              <a:rPr lang="zh-CN" altLang="en-US" sz="1800" dirty="0" smtClean="0"/>
              <a:t>和</a:t>
            </a:r>
            <a:r>
              <a:rPr lang="en-US" altLang="zh-CN" sz="1800" dirty="0" smtClean="0"/>
              <a:t>PL/SQL</a:t>
            </a:r>
            <a:r>
              <a:rPr lang="zh-CN" altLang="en-US" sz="1800" dirty="0" smtClean="0"/>
              <a:t>数据类型</a:t>
            </a:r>
            <a:endParaRPr lang="en-US" altLang="zh-CN" sz="1800" dirty="0" smtClean="0"/>
          </a:p>
          <a:p>
            <a:pPr lvl="1"/>
            <a:r>
              <a:rPr lang="en-US" altLang="zh-CN" sz="1800" dirty="0" smtClean="0"/>
              <a:t>CONSTANT</a:t>
            </a:r>
            <a:r>
              <a:rPr lang="zh-CN" altLang="en-US" sz="1800" dirty="0" smtClean="0"/>
              <a:t>：表示定义一个常量</a:t>
            </a:r>
            <a:endParaRPr lang="en-US" altLang="zh-CN" sz="1800" dirty="0" smtClean="0"/>
          </a:p>
          <a:p>
            <a:pPr lvl="1"/>
            <a:r>
              <a:rPr lang="en-US" altLang="zh-CN" sz="1800" dirty="0" smtClean="0"/>
              <a:t>NOT NULL</a:t>
            </a:r>
            <a:r>
              <a:rPr lang="zh-CN" altLang="en-US" sz="1800" dirty="0" smtClean="0"/>
              <a:t>：约束变量的值不能为空，后面必须赋值</a:t>
            </a:r>
            <a:endParaRPr lang="en-US" altLang="zh-CN" sz="1800" dirty="0" smtClean="0"/>
          </a:p>
          <a:p>
            <a:pPr lvl="1"/>
            <a:r>
              <a:rPr lang="en-US" altLang="zh-CN" sz="1800" dirty="0" smtClean="0"/>
              <a:t>:value</a:t>
            </a:r>
            <a:r>
              <a:rPr lang="zh-CN" altLang="en-US" sz="1800" dirty="0" smtClean="0"/>
              <a:t>：用于为变量赋初始值，也可以用</a:t>
            </a:r>
            <a:r>
              <a:rPr lang="en-US" altLang="zh-CN" sz="1800" dirty="0" smtClean="0">
                <a:solidFill>
                  <a:srgbClr val="FF0000"/>
                </a:solidFill>
              </a:rPr>
              <a:t>DEFAULT</a:t>
            </a:r>
          </a:p>
        </p:txBody>
      </p:sp>
      <p:sp>
        <p:nvSpPr>
          <p:cNvPr id="4" name="Rectangle 3"/>
          <p:cNvSpPr txBox="1">
            <a:spLocks noChangeArrowheads="1"/>
          </p:cNvSpPr>
          <p:nvPr/>
        </p:nvSpPr>
        <p:spPr bwMode="auto">
          <a:xfrm>
            <a:off x="899592" y="2924944"/>
            <a:ext cx="7848872" cy="36004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zh-CN" altLang="en-US" sz="1600" b="1" dirty="0" smtClean="0">
                <a:solidFill>
                  <a:srgbClr val="FF0000"/>
                </a:solidFill>
                <a:latin typeface="Arial" pitchFamily="34" charset="0"/>
                <a:cs typeface="Arial" pitchFamily="34" charset="0"/>
              </a:rPr>
              <a:t>变量名称 </a:t>
            </a:r>
            <a:r>
              <a:rPr lang="en-US" altLang="zh-CN" sz="1600" b="1" dirty="0" smtClean="0">
                <a:solidFill>
                  <a:srgbClr val="FF0000"/>
                </a:solidFill>
                <a:latin typeface="Arial" pitchFamily="34" charset="0"/>
                <a:cs typeface="Arial" pitchFamily="34" charset="0"/>
              </a:rPr>
              <a:t> [CONSTANT]   </a:t>
            </a:r>
            <a:r>
              <a:rPr lang="zh-CN" altLang="en-US" sz="1600" b="1" dirty="0" smtClean="0">
                <a:solidFill>
                  <a:srgbClr val="FF0000"/>
                </a:solidFill>
                <a:latin typeface="Arial" pitchFamily="34" charset="0"/>
                <a:cs typeface="Arial" pitchFamily="34" charset="0"/>
              </a:rPr>
              <a:t>数据类型</a:t>
            </a:r>
            <a:r>
              <a:rPr lang="en-US" altLang="zh-CN" sz="1600" b="1" dirty="0" smtClean="0">
                <a:solidFill>
                  <a:srgbClr val="FF0000"/>
                </a:solidFill>
                <a:latin typeface="Arial" pitchFamily="34" charset="0"/>
                <a:cs typeface="Arial" pitchFamily="34" charset="0"/>
              </a:rPr>
              <a:t>  [NOT NULL]  [:=value];</a:t>
            </a:r>
          </a:p>
        </p:txBody>
      </p:sp>
      <p:sp>
        <p:nvSpPr>
          <p:cNvPr id="5" name="右大括号 4"/>
          <p:cNvSpPr/>
          <p:nvPr/>
        </p:nvSpPr>
        <p:spPr>
          <a:xfrm>
            <a:off x="6516216" y="4005064"/>
            <a:ext cx="216024" cy="864096"/>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732240" y="4221088"/>
            <a:ext cx="864096" cy="338554"/>
          </a:xfrm>
          <a:prstGeom prst="rect">
            <a:avLst/>
          </a:prstGeom>
          <a:noFill/>
        </p:spPr>
        <p:txBody>
          <a:bodyPr wrap="square" rtlCol="0">
            <a:spAutoFit/>
          </a:bodyPr>
          <a:lstStyle/>
          <a:p>
            <a:r>
              <a:rPr lang="zh-CN" altLang="en-US" sz="1600" b="1" dirty="0" smtClean="0">
                <a:solidFill>
                  <a:srgbClr val="FF0000"/>
                </a:solidFill>
              </a:rPr>
              <a:t>可选项</a:t>
            </a:r>
            <a:endParaRPr lang="zh-CN" altLang="en-US" sz="1600" b="1" dirty="0">
              <a:solidFill>
                <a:srgbClr val="FF0000"/>
              </a:solidFill>
            </a:endParaRPr>
          </a:p>
        </p:txBody>
      </p:sp>
      <p:sp>
        <p:nvSpPr>
          <p:cNvPr id="7" name="Rectangle 3"/>
          <p:cNvSpPr txBox="1">
            <a:spLocks noChangeArrowheads="1"/>
          </p:cNvSpPr>
          <p:nvPr/>
        </p:nvSpPr>
        <p:spPr bwMode="auto">
          <a:xfrm>
            <a:off x="899592" y="4941168"/>
            <a:ext cx="7848872" cy="129614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buFont typeface="Wingdings" pitchFamily="2" charset="2"/>
              <a:buNone/>
            </a:pPr>
            <a:r>
              <a:rPr lang="en-US" altLang="zh-CN" sz="1600" b="1" dirty="0" smtClean="0">
                <a:latin typeface="Arial" pitchFamily="34" charset="0"/>
                <a:cs typeface="Arial" pitchFamily="34" charset="0"/>
              </a:rPr>
              <a:t>DECLARE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VARCHAR2 (20);</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v_num</a:t>
            </a:r>
            <a:r>
              <a:rPr lang="en-US" altLang="zh-CN" sz="1600" b="1" dirty="0" smtClean="0">
                <a:latin typeface="Arial" pitchFamily="34" charset="0"/>
                <a:cs typeface="Arial" pitchFamily="34" charset="0"/>
              </a:rPr>
              <a:t>  NUMBER := 45;</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v_date</a:t>
            </a:r>
            <a:r>
              <a:rPr lang="en-US" altLang="zh-CN" sz="1600" b="1" dirty="0" smtClean="0">
                <a:latin typeface="Arial" pitchFamily="34" charset="0"/>
                <a:cs typeface="Arial" pitchFamily="34" charset="0"/>
              </a:rPr>
              <a:t>  DATE  NOT NULL DEFAULT SYSDATE;</a:t>
            </a:r>
          </a:p>
          <a:p>
            <a:pPr>
              <a:buFont typeface="Wingdings" pitchFamily="2" charset="2"/>
              <a:buNone/>
            </a:pPr>
            <a:r>
              <a:rPr lang="en-US" altLang="zh-CN" sz="1600" b="1" dirty="0" smtClean="0">
                <a:latin typeface="Arial" pitchFamily="34" charset="0"/>
                <a:cs typeface="Arial" pitchFamily="34" charset="0"/>
              </a:rPr>
              <a:t>…  …</a:t>
            </a:r>
          </a:p>
        </p:txBody>
      </p:sp>
    </p:spTree>
    <p:custDataLst>
      <p:tags r:id="rId1"/>
    </p:custData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、变量和常量</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变量的赋值</a:t>
            </a:r>
            <a:endParaRPr lang="en-US" altLang="zh-CN" sz="2000" dirty="0" smtClean="0"/>
          </a:p>
          <a:p>
            <a:pPr lvl="1"/>
            <a:r>
              <a:rPr lang="zh-CN" altLang="en-US" sz="1800" dirty="0" smtClean="0"/>
              <a:t>变量在使用前必须赋值</a:t>
            </a:r>
            <a:endParaRPr lang="en-US" altLang="zh-CN" sz="1800" dirty="0" smtClean="0"/>
          </a:p>
          <a:p>
            <a:pPr lvl="1"/>
            <a:r>
              <a:rPr lang="zh-CN" altLang="en-US" sz="1800" dirty="0" smtClean="0"/>
              <a:t>如果变量在声明时没有指定初始值，默认被初始化为</a:t>
            </a:r>
            <a:r>
              <a:rPr lang="en-US" altLang="zh-CN" sz="1800" dirty="0" smtClean="0"/>
              <a:t>NULL</a:t>
            </a:r>
          </a:p>
          <a:p>
            <a:r>
              <a:rPr lang="zh-CN" altLang="en-US" sz="2000" dirty="0" smtClean="0"/>
              <a:t>方式一：使用</a:t>
            </a:r>
            <a:r>
              <a:rPr lang="en-US" altLang="zh-CN" sz="2000" dirty="0" smtClean="0"/>
              <a:t>:=</a:t>
            </a:r>
            <a:r>
              <a:rPr lang="zh-CN" altLang="en-US" sz="2000" dirty="0" smtClean="0"/>
              <a:t>运算符直接给变量赋值</a:t>
            </a:r>
            <a:endParaRPr lang="en-US" altLang="zh-CN" sz="2000" dirty="0" smtClean="0"/>
          </a:p>
        </p:txBody>
      </p:sp>
      <p:sp>
        <p:nvSpPr>
          <p:cNvPr id="4" name="Rectangle 3"/>
          <p:cNvSpPr txBox="1">
            <a:spLocks noChangeArrowheads="1"/>
          </p:cNvSpPr>
          <p:nvPr/>
        </p:nvSpPr>
        <p:spPr bwMode="auto">
          <a:xfrm>
            <a:off x="899592" y="2708920"/>
            <a:ext cx="7848872" cy="280831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buFont typeface="Wingdings" pitchFamily="2" charset="2"/>
              <a:buNone/>
            </a:pPr>
            <a:r>
              <a:rPr lang="en-US" altLang="zh-CN" sz="1600" b="1" dirty="0" smtClean="0">
                <a:latin typeface="Arial" pitchFamily="34" charset="0"/>
                <a:cs typeface="Arial" pitchFamily="34" charset="0"/>
              </a:rPr>
              <a:t>DECLARE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VARCHAR2 (20);</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v_bool</a:t>
            </a:r>
            <a:r>
              <a:rPr lang="en-US" altLang="zh-CN" sz="1600" b="1" dirty="0" smtClean="0">
                <a:latin typeface="Arial" pitchFamily="34" charset="0"/>
                <a:cs typeface="Arial" pitchFamily="34" charset="0"/>
              </a:rPr>
              <a:t>  BOOLEAN;</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v_date</a:t>
            </a:r>
            <a:r>
              <a:rPr lang="en-US" altLang="zh-CN" sz="1600" b="1" dirty="0" smtClean="0">
                <a:latin typeface="Arial" pitchFamily="34" charset="0"/>
                <a:cs typeface="Arial" pitchFamily="34" charset="0"/>
              </a:rPr>
              <a:t>   DATE;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v_count</a:t>
            </a:r>
            <a:r>
              <a:rPr lang="en-US" altLang="zh-CN" sz="1600" b="1" dirty="0" smtClean="0">
                <a:latin typeface="Arial" pitchFamily="34" charset="0"/>
                <a:cs typeface="Arial" pitchFamily="34" charset="0"/>
              </a:rPr>
              <a:t>  INTEGER;</a:t>
            </a:r>
          </a:p>
          <a:p>
            <a:pPr>
              <a:buFont typeface="Wingdings" pitchFamily="2" charset="2"/>
              <a:buNone/>
            </a:pPr>
            <a:r>
              <a:rPr lang="en-US" altLang="zh-CN" sz="1600" b="1" dirty="0" smtClean="0">
                <a:latin typeface="Arial" pitchFamily="34" charset="0"/>
                <a:cs typeface="Arial" pitchFamily="34" charset="0"/>
              </a:rPr>
              <a:t>BEGIN</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 ‘This is a name’;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v_bool</a:t>
            </a:r>
            <a:r>
              <a:rPr lang="en-US" altLang="zh-CN" sz="1600" b="1" dirty="0" smtClean="0">
                <a:latin typeface="Arial" pitchFamily="34" charset="0"/>
                <a:cs typeface="Arial" pitchFamily="34" charset="0"/>
              </a:rPr>
              <a:t> := True;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v_date</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to_date</a:t>
            </a:r>
            <a:r>
              <a:rPr lang="en-US" altLang="zh-CN" sz="1600" b="1" dirty="0" smtClean="0">
                <a:latin typeface="Arial" pitchFamily="34" charset="0"/>
                <a:cs typeface="Arial" pitchFamily="34" charset="0"/>
              </a:rPr>
              <a:t>(‘2013-12-22’,’yyyy-mm-dd’);</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v_count</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v_count</a:t>
            </a:r>
            <a:r>
              <a:rPr lang="en-US" altLang="zh-CN" sz="1600" b="1" dirty="0" smtClean="0">
                <a:latin typeface="Arial" pitchFamily="34" charset="0"/>
                <a:cs typeface="Arial" pitchFamily="34" charset="0"/>
              </a:rPr>
              <a:t> + 1;</a:t>
            </a:r>
          </a:p>
          <a:p>
            <a:pPr>
              <a:buFont typeface="Wingdings" pitchFamily="2" charset="2"/>
              <a:buNone/>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、变量和常量</a:t>
            </a:r>
            <a:r>
              <a:rPr lang="en-US" altLang="zh-CN" dirty="0" smtClean="0"/>
              <a:t>-3</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smtClean="0"/>
              <a:t>方式二：通过</a:t>
            </a:r>
            <a:r>
              <a:rPr lang="en-US" altLang="zh-CN" sz="2000" dirty="0" smtClean="0"/>
              <a:t>SQL</a:t>
            </a:r>
            <a:r>
              <a:rPr lang="zh-CN" altLang="en-US" sz="2000" dirty="0" smtClean="0"/>
              <a:t>数据库查询语句为变量赋予数据库中的值</a:t>
            </a:r>
            <a:endParaRPr lang="en-US" altLang="zh-CN" sz="2000" dirty="0" smtClean="0"/>
          </a:p>
          <a:p>
            <a:pPr lvl="1"/>
            <a:r>
              <a:rPr lang="zh-CN" altLang="en-US" sz="1800" dirty="0" smtClean="0"/>
              <a:t>使用</a:t>
            </a:r>
            <a:r>
              <a:rPr lang="en-US" altLang="zh-CN" sz="1800" dirty="0" smtClean="0">
                <a:solidFill>
                  <a:srgbClr val="FF0000"/>
                </a:solidFill>
              </a:rPr>
              <a:t>SELECT INTO</a:t>
            </a:r>
            <a:r>
              <a:rPr lang="zh-CN" altLang="en-US" sz="1800" dirty="0" smtClean="0"/>
              <a:t>将查询结果赋值给变量</a:t>
            </a:r>
            <a:endParaRPr lang="en-US" altLang="zh-CN" sz="1800" dirty="0" smtClean="0"/>
          </a:p>
          <a:p>
            <a:pPr lvl="1"/>
            <a:r>
              <a:rPr lang="zh-CN" altLang="en-US" sz="1800" dirty="0" smtClean="0"/>
              <a:t>例如：从</a:t>
            </a:r>
            <a:r>
              <a:rPr lang="en-US" altLang="zh-CN" sz="1800" dirty="0" err="1" smtClean="0"/>
              <a:t>s_emp</a:t>
            </a:r>
            <a:r>
              <a:rPr lang="zh-CN" altLang="en-US" sz="1800" dirty="0" smtClean="0"/>
              <a:t>表中获取工号为</a:t>
            </a:r>
            <a:r>
              <a:rPr lang="en-US" altLang="zh-CN" sz="1800" dirty="0" smtClean="0"/>
              <a:t>1001</a:t>
            </a:r>
            <a:r>
              <a:rPr lang="zh-CN" altLang="en-US" sz="1800" dirty="0" smtClean="0"/>
              <a:t>的员工姓名和年龄</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b="1" dirty="0" smtClean="0">
                <a:solidFill>
                  <a:srgbClr val="FF0000"/>
                </a:solidFill>
              </a:rPr>
              <a:t>注意：</a:t>
            </a:r>
            <a:r>
              <a:rPr lang="zh-CN" altLang="en-US" sz="1800" dirty="0" smtClean="0"/>
              <a:t>声明变量时，使用</a:t>
            </a:r>
            <a:r>
              <a:rPr lang="en-US" altLang="zh-CN" sz="1800" dirty="0" smtClean="0"/>
              <a:t>%TYPE</a:t>
            </a:r>
            <a:r>
              <a:rPr lang="zh-CN" altLang="en-US" sz="1800" dirty="0" smtClean="0"/>
              <a:t>指定该变量与数据库指定字段类型相同；如果</a:t>
            </a:r>
            <a:r>
              <a:rPr lang="en-US" altLang="zh-CN" sz="1800" dirty="0" smtClean="0"/>
              <a:t>SELECT</a:t>
            </a:r>
            <a:r>
              <a:rPr lang="zh-CN" altLang="en-US" sz="1800" dirty="0" smtClean="0"/>
              <a:t>查询语句返回多行记录，会引发</a:t>
            </a:r>
            <a:r>
              <a:rPr lang="en-US" altLang="zh-CN" sz="1800" dirty="0" smtClean="0"/>
              <a:t>TOO_MANY_ROWS</a:t>
            </a:r>
            <a:r>
              <a:rPr lang="zh-CN" altLang="en-US" sz="1800" dirty="0" smtClean="0"/>
              <a:t>异常</a:t>
            </a:r>
            <a:endParaRPr lang="en-US" altLang="zh-CN" sz="1800" dirty="0" smtClean="0"/>
          </a:p>
        </p:txBody>
      </p:sp>
      <p:sp>
        <p:nvSpPr>
          <p:cNvPr id="4" name="Rectangle 3"/>
          <p:cNvSpPr txBox="1">
            <a:spLocks noChangeArrowheads="1"/>
          </p:cNvSpPr>
          <p:nvPr/>
        </p:nvSpPr>
        <p:spPr bwMode="auto">
          <a:xfrm>
            <a:off x="899592" y="2276872"/>
            <a:ext cx="7848872" cy="273630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buFont typeface="Wingdings" pitchFamily="2" charset="2"/>
              <a:buNone/>
            </a:pPr>
            <a:r>
              <a:rPr lang="en-US" altLang="zh-CN" sz="1600" b="1" dirty="0" smtClean="0">
                <a:latin typeface="Arial" pitchFamily="34" charset="0"/>
                <a:cs typeface="Arial" pitchFamily="34" charset="0"/>
              </a:rPr>
              <a:t>DECLARE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v_empname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s_emp.name%TYPE</a:t>
            </a:r>
            <a:r>
              <a:rPr lang="en-US" altLang="zh-CN" sz="1600" b="1" dirty="0" smtClean="0">
                <a:latin typeface="Arial" pitchFamily="34" charset="0"/>
                <a:cs typeface="Arial" pitchFamily="34" charset="0"/>
              </a:rPr>
              <a:t>;</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v_empage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s_emp.age%TYPE</a:t>
            </a:r>
            <a:r>
              <a:rPr lang="en-US" altLang="zh-CN" sz="1600" b="1" dirty="0" smtClean="0">
                <a:latin typeface="Arial" pitchFamily="34" charset="0"/>
                <a:cs typeface="Arial" pitchFamily="34" charset="0"/>
              </a:rPr>
              <a:t>;</a:t>
            </a:r>
          </a:p>
          <a:p>
            <a:pPr>
              <a:buFont typeface="Wingdings" pitchFamily="2" charset="2"/>
              <a:buNone/>
            </a:pPr>
            <a:r>
              <a:rPr lang="en-US" altLang="zh-CN" sz="1600" b="1" dirty="0" smtClean="0">
                <a:latin typeface="Arial" pitchFamily="34" charset="0"/>
                <a:cs typeface="Arial" pitchFamily="34" charset="0"/>
              </a:rPr>
              <a:t>BEGIN</a:t>
            </a:r>
          </a:p>
          <a:p>
            <a:pPr>
              <a:buFont typeface="Wingdings" pitchFamily="2" charset="2"/>
              <a:buNone/>
            </a:pPr>
            <a:r>
              <a:rPr lang="en-US" altLang="zh-CN" sz="1600" b="1" dirty="0" smtClean="0">
                <a:latin typeface="Arial" pitchFamily="34" charset="0"/>
                <a:cs typeface="Arial" pitchFamily="34" charset="0"/>
              </a:rPr>
              <a:t>	SELECT name, age</a:t>
            </a:r>
          </a:p>
          <a:p>
            <a:pPr>
              <a:buFont typeface="Wingdings" pitchFamily="2" charset="2"/>
              <a:buNone/>
            </a:pP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v_empname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v_empage</a:t>
            </a:r>
            <a:r>
              <a:rPr lang="en-US" altLang="zh-CN" sz="1600" b="1" dirty="0" smtClean="0">
                <a:latin typeface="Arial" pitchFamily="34" charset="0"/>
                <a:cs typeface="Arial" pitchFamily="34" charset="0"/>
              </a:rPr>
              <a:t> </a:t>
            </a:r>
          </a:p>
          <a:p>
            <a:pPr>
              <a:buFont typeface="Wingdings" pitchFamily="2" charset="2"/>
              <a:buNone/>
            </a:pPr>
            <a:r>
              <a:rPr lang="en-US" altLang="zh-CN" sz="1600" b="1" dirty="0" smtClean="0">
                <a:latin typeface="Arial" pitchFamily="34" charset="0"/>
                <a:cs typeface="Arial" pitchFamily="34" charset="0"/>
              </a:rPr>
              <a:t>	FROM  </a:t>
            </a:r>
            <a:r>
              <a:rPr lang="en-US" altLang="zh-CN" sz="1600" b="1" dirty="0" err="1" smtClean="0">
                <a:latin typeface="Arial" pitchFamily="34" charset="0"/>
                <a:cs typeface="Arial" pitchFamily="34" charset="0"/>
              </a:rPr>
              <a:t>s_emp</a:t>
            </a:r>
            <a:r>
              <a:rPr lang="en-US" altLang="zh-CN" sz="1600" b="1" dirty="0" smtClean="0">
                <a:latin typeface="Arial" pitchFamily="34" charset="0"/>
                <a:cs typeface="Arial" pitchFamily="34" charset="0"/>
              </a:rPr>
              <a:t> </a:t>
            </a:r>
          </a:p>
          <a:p>
            <a:pPr>
              <a:buFont typeface="Wingdings" pitchFamily="2" charset="2"/>
              <a:buNone/>
            </a:pPr>
            <a:r>
              <a:rPr lang="en-US" altLang="zh-CN" sz="1600" b="1" dirty="0" smtClean="0">
                <a:latin typeface="Arial" pitchFamily="34" charset="0"/>
                <a:cs typeface="Arial" pitchFamily="34" charset="0"/>
              </a:rPr>
              <a:t>	WHERE  id=‘1001’;</a:t>
            </a:r>
          </a:p>
          <a:p>
            <a:pPr>
              <a:buFont typeface="Wingdings" pitchFamily="2" charset="2"/>
              <a:buNone/>
            </a:pPr>
            <a:r>
              <a:rPr lang="en-US" altLang="zh-CN" sz="1600" b="1" dirty="0" smtClean="0">
                <a:latin typeface="Arial" pitchFamily="34" charset="0"/>
                <a:cs typeface="Arial" pitchFamily="34" charset="0"/>
              </a:rPr>
              <a:t>	…  …</a:t>
            </a:r>
          </a:p>
          <a:p>
            <a:pPr>
              <a:buFont typeface="Wingdings" pitchFamily="2" charset="2"/>
              <a:buNone/>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、变量和常量</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%TYPE:</a:t>
            </a:r>
          </a:p>
          <a:p>
            <a:pPr lvl="1"/>
            <a:r>
              <a:rPr lang="zh-CN" altLang="en-US" sz="1800" dirty="0" smtClean="0"/>
              <a:t>类型映射功能</a:t>
            </a:r>
            <a:endParaRPr lang="en-US" altLang="zh-CN" sz="1800" dirty="0" smtClean="0"/>
          </a:p>
          <a:p>
            <a:pPr lvl="1"/>
            <a:r>
              <a:rPr lang="zh-CN" altLang="en-US" sz="1800" dirty="0" smtClean="0"/>
              <a:t>指定变量具有与数据库表中某一字段相同的类型</a:t>
            </a:r>
            <a:endParaRPr lang="en-US" altLang="zh-CN" sz="1800" dirty="0" smtClean="0"/>
          </a:p>
          <a:p>
            <a:pPr lvl="1"/>
            <a:r>
              <a:rPr lang="zh-CN" altLang="en-US" sz="1800" dirty="0" smtClean="0"/>
              <a:t>当表中字段类型发生改变时，变量的类型会自动变化</a:t>
            </a:r>
            <a:endParaRPr lang="en-US" altLang="zh-CN" sz="1800" dirty="0" smtClean="0"/>
          </a:p>
          <a:p>
            <a:pPr lvl="1"/>
            <a:r>
              <a:rPr lang="zh-CN" altLang="en-US" sz="1800" dirty="0" smtClean="0"/>
              <a:t>使用</a:t>
            </a:r>
            <a:r>
              <a:rPr lang="en-US" altLang="zh-CN" sz="1800" dirty="0" smtClean="0"/>
              <a:t>%TYPE</a:t>
            </a:r>
            <a:r>
              <a:rPr lang="zh-CN" altLang="en-US" sz="1800" dirty="0" smtClean="0"/>
              <a:t>使</a:t>
            </a:r>
            <a:r>
              <a:rPr lang="en-US" altLang="zh-CN" sz="1800" dirty="0" smtClean="0"/>
              <a:t>PL/SQL</a:t>
            </a:r>
            <a:r>
              <a:rPr lang="zh-CN" altLang="en-US" sz="1800" dirty="0" smtClean="0"/>
              <a:t>编程更加灵活</a:t>
            </a:r>
            <a:endParaRPr lang="en-US" altLang="zh-CN" sz="1800" dirty="0" smtClean="0"/>
          </a:p>
          <a:p>
            <a:r>
              <a:rPr lang="en-US" altLang="zh-CN" sz="2000" dirty="0" smtClean="0"/>
              <a:t>%ROWTYPE:</a:t>
            </a:r>
            <a:endParaRPr lang="zh-CN" altLang="en-US" sz="2000" dirty="0" smtClean="0"/>
          </a:p>
          <a:p>
            <a:pPr lvl="1"/>
            <a:r>
              <a:rPr lang="zh-CN" altLang="en-US" sz="1800" dirty="0" smtClean="0">
                <a:latin typeface="+mn-ea"/>
              </a:rPr>
              <a:t>与</a:t>
            </a:r>
            <a:r>
              <a:rPr lang="en-US" altLang="zh-CN" sz="1800" dirty="0" smtClean="0"/>
              <a:t>%TYPE</a:t>
            </a:r>
            <a:r>
              <a:rPr lang="zh-CN" altLang="en-US" sz="1800" dirty="0" smtClean="0">
                <a:latin typeface="+mn-ea"/>
              </a:rPr>
              <a:t>类似，具有类型映射功能</a:t>
            </a:r>
            <a:endParaRPr lang="en-US" altLang="zh-CN" sz="1800" dirty="0" smtClean="0">
              <a:latin typeface="+mn-ea"/>
            </a:endParaRPr>
          </a:p>
          <a:p>
            <a:pPr lvl="1"/>
            <a:r>
              <a:rPr lang="zh-CN" altLang="en-US" sz="1800" dirty="0" smtClean="0">
                <a:latin typeface="+mn-ea"/>
              </a:rPr>
              <a:t>绑定到数据库整行的所有字段类型，使用</a:t>
            </a:r>
            <a:r>
              <a:rPr lang="en-US" altLang="zh-CN" sz="1800" dirty="0" smtClean="0">
                <a:latin typeface="+mn-ea"/>
              </a:rPr>
              <a:t>%ROWTYPE</a:t>
            </a:r>
            <a:r>
              <a:rPr lang="zh-CN" altLang="en-US" sz="1800" dirty="0" smtClean="0">
                <a:latin typeface="+mn-ea"/>
              </a:rPr>
              <a:t>定义的变量可以看做一条表记录</a:t>
            </a:r>
            <a:endParaRPr lang="en-US" altLang="zh-CN" sz="1800" dirty="0" smtClean="0">
              <a:latin typeface="+mn-ea"/>
            </a:endParaRPr>
          </a:p>
        </p:txBody>
      </p:sp>
      <p:sp>
        <p:nvSpPr>
          <p:cNvPr id="4" name="Rectangle 3"/>
          <p:cNvSpPr txBox="1">
            <a:spLocks noChangeArrowheads="1"/>
          </p:cNvSpPr>
          <p:nvPr/>
        </p:nvSpPr>
        <p:spPr bwMode="auto">
          <a:xfrm>
            <a:off x="899592" y="4221088"/>
            <a:ext cx="7848872" cy="204360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buFont typeface="Wingdings" pitchFamily="2" charset="2"/>
              <a:buNone/>
            </a:pPr>
            <a:r>
              <a:rPr lang="en-US" altLang="zh-CN" sz="1600" b="1" dirty="0" smtClean="0">
                <a:latin typeface="Arial" pitchFamily="34" charset="0"/>
                <a:cs typeface="Arial" pitchFamily="34" charset="0"/>
              </a:rPr>
              <a:t>DECLARE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v_emp</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s_emp%ROWTYPE</a:t>
            </a:r>
            <a:r>
              <a:rPr lang="en-US" altLang="zh-CN" sz="1600" b="1" dirty="0" smtClean="0">
                <a:latin typeface="Arial" pitchFamily="34" charset="0"/>
                <a:cs typeface="Arial" pitchFamily="34" charset="0"/>
              </a:rPr>
              <a:t>;</a:t>
            </a:r>
          </a:p>
          <a:p>
            <a:pPr>
              <a:buFont typeface="Wingdings" pitchFamily="2" charset="2"/>
              <a:buNone/>
            </a:pPr>
            <a:r>
              <a:rPr lang="en-US" altLang="zh-CN" sz="1600" b="1" dirty="0" smtClean="0">
                <a:latin typeface="Arial" pitchFamily="34" charset="0"/>
                <a:cs typeface="Arial" pitchFamily="34" charset="0"/>
              </a:rPr>
              <a:t>BEGIN</a:t>
            </a:r>
          </a:p>
          <a:p>
            <a:pPr>
              <a:buFont typeface="Wingdings" pitchFamily="2" charset="2"/>
              <a:buNone/>
            </a:pPr>
            <a:r>
              <a:rPr lang="en-US" altLang="zh-CN" sz="1600" b="1" dirty="0" smtClean="0">
                <a:latin typeface="Arial" pitchFamily="34" charset="0"/>
                <a:cs typeface="Arial" pitchFamily="34" charset="0"/>
              </a:rPr>
              <a:t>	SELECT * </a:t>
            </a:r>
          </a:p>
          <a:p>
            <a:pPr>
              <a:buFont typeface="Wingdings" pitchFamily="2" charset="2"/>
              <a:buNone/>
            </a:pP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v_emp</a:t>
            </a:r>
            <a:r>
              <a:rPr lang="en-US" altLang="zh-CN" sz="1600" b="1" dirty="0" smtClean="0">
                <a:latin typeface="Arial" pitchFamily="34" charset="0"/>
                <a:cs typeface="Arial" pitchFamily="34" charset="0"/>
              </a:rPr>
              <a:t>  </a:t>
            </a:r>
          </a:p>
          <a:p>
            <a:pPr>
              <a:buFont typeface="Wingdings" pitchFamily="2" charset="2"/>
              <a:buNone/>
            </a:pPr>
            <a:r>
              <a:rPr lang="en-US" altLang="zh-CN" sz="1600" b="1" dirty="0" smtClean="0">
                <a:latin typeface="Arial" pitchFamily="34" charset="0"/>
                <a:cs typeface="Arial" pitchFamily="34" charset="0"/>
              </a:rPr>
              <a:t>	FROM  </a:t>
            </a:r>
            <a:r>
              <a:rPr lang="en-US" altLang="zh-CN" sz="1600" b="1" dirty="0" err="1" smtClean="0">
                <a:latin typeface="Arial" pitchFamily="34" charset="0"/>
                <a:cs typeface="Arial" pitchFamily="34" charset="0"/>
              </a:rPr>
              <a:t>s_emp</a:t>
            </a:r>
            <a:r>
              <a:rPr lang="en-US" altLang="zh-CN" sz="1600" b="1" dirty="0" smtClean="0">
                <a:latin typeface="Arial" pitchFamily="34" charset="0"/>
                <a:cs typeface="Arial" pitchFamily="34" charset="0"/>
              </a:rPr>
              <a:t> </a:t>
            </a:r>
          </a:p>
          <a:p>
            <a:pPr>
              <a:buFont typeface="Wingdings" pitchFamily="2" charset="2"/>
              <a:buNone/>
            </a:pPr>
            <a:r>
              <a:rPr lang="en-US" altLang="zh-CN" sz="1600" b="1" dirty="0" smtClean="0">
                <a:latin typeface="Arial" pitchFamily="34" charset="0"/>
                <a:cs typeface="Arial" pitchFamily="34" charset="0"/>
              </a:rPr>
              <a:t>	WHERE  id=‘1001’;</a:t>
            </a:r>
          </a:p>
          <a:p>
            <a:pPr>
              <a:buFont typeface="Wingdings" pitchFamily="2" charset="2"/>
              <a:buNone/>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、变量和常量</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变量的作用域和可见性</a:t>
            </a:r>
            <a:endParaRPr lang="en-US" altLang="zh-CN" sz="2000" dirty="0" smtClean="0"/>
          </a:p>
          <a:p>
            <a:pPr marL="781050" lvl="1" indent="-381000"/>
            <a:r>
              <a:rPr lang="zh-CN" altLang="en-US" sz="1800" dirty="0" smtClean="0"/>
              <a:t>变量的作用域：是指可以访问变量的程序单元部分</a:t>
            </a:r>
          </a:p>
          <a:p>
            <a:pPr marL="781050" lvl="1" indent="-381000"/>
            <a:r>
              <a:rPr lang="zh-CN" altLang="en-US" sz="1800" dirty="0" smtClean="0"/>
              <a:t>通常变</a:t>
            </a:r>
            <a:r>
              <a:rPr lang="zh-CN" altLang="zh-CN" sz="1800" dirty="0" smtClean="0"/>
              <a:t>量</a:t>
            </a:r>
            <a:r>
              <a:rPr lang="zh-CN" altLang="en-US" sz="1800" dirty="0" smtClean="0"/>
              <a:t>的作用域就是从变量声明开始到它所在的语句块结束</a:t>
            </a:r>
            <a:endParaRPr lang="en-US" altLang="zh-CN" sz="1800" dirty="0" smtClean="0"/>
          </a:p>
          <a:p>
            <a:pPr marL="781050" lvl="1" indent="-381000"/>
            <a:r>
              <a:rPr lang="zh-CN" altLang="en-US" sz="1800" dirty="0" smtClean="0"/>
              <a:t>如果</a:t>
            </a:r>
            <a:r>
              <a:rPr lang="en-US" altLang="zh-CN" sz="1800" dirty="0" smtClean="0"/>
              <a:t>PL/SQL</a:t>
            </a:r>
            <a:r>
              <a:rPr lang="zh-CN" altLang="en-US" sz="1800" dirty="0" smtClean="0"/>
              <a:t>块中包含内部嵌套块，则外部块中的变量对于嵌套子块是可见的，如果在子块中也定义了该同名变量，按照就近原则，默认访问的是内部嵌套块中的变量。若需访问外部块中的同名变量，需要使用限定名：</a:t>
            </a:r>
          </a:p>
          <a:p>
            <a:pPr lvl="1"/>
            <a:endParaRPr lang="en-US" altLang="zh-CN" sz="1800" dirty="0" smtClean="0"/>
          </a:p>
        </p:txBody>
      </p:sp>
      <p:sp>
        <p:nvSpPr>
          <p:cNvPr id="4" name="Rectangle 3"/>
          <p:cNvSpPr txBox="1">
            <a:spLocks noChangeArrowheads="1"/>
          </p:cNvSpPr>
          <p:nvPr/>
        </p:nvSpPr>
        <p:spPr bwMode="auto">
          <a:xfrm>
            <a:off x="899592" y="3140968"/>
            <a:ext cx="7848872" cy="324036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buFont typeface="Wingdings" pitchFamily="2" charset="2"/>
              <a:buNone/>
            </a:pPr>
            <a:r>
              <a:rPr lang="en-US" altLang="zh-CN" sz="1600" b="1" dirty="0" smtClean="0">
                <a:latin typeface="Arial" pitchFamily="34" charset="0"/>
                <a:cs typeface="Arial" pitchFamily="34" charset="0"/>
              </a:rPr>
              <a:t>&lt;&lt;out&gt;&gt;</a:t>
            </a:r>
          </a:p>
          <a:p>
            <a:pPr>
              <a:buFont typeface="Wingdings" pitchFamily="2" charset="2"/>
              <a:buNone/>
            </a:pPr>
            <a:r>
              <a:rPr lang="en-US" altLang="zh-CN" sz="1600" b="1" dirty="0" smtClean="0">
                <a:latin typeface="Arial" pitchFamily="34" charset="0"/>
                <a:cs typeface="Arial" pitchFamily="34" charset="0"/>
              </a:rPr>
              <a:t>DECLARE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VARCHAR2 (20) := ‘</a:t>
            </a:r>
            <a:r>
              <a:rPr lang="en-US" altLang="zh-CN" sz="1600" b="1" dirty="0" err="1" smtClean="0">
                <a:latin typeface="Arial" pitchFamily="34" charset="0"/>
                <a:cs typeface="Arial" pitchFamily="34" charset="0"/>
              </a:rPr>
              <a:t>steven</a:t>
            </a:r>
            <a:r>
              <a:rPr lang="en-US" altLang="zh-CN" sz="1600" b="1" dirty="0" smtClean="0">
                <a:latin typeface="Arial" pitchFamily="34" charset="0"/>
                <a:cs typeface="Arial" pitchFamily="34" charset="0"/>
              </a:rPr>
              <a:t>’;</a:t>
            </a:r>
          </a:p>
          <a:p>
            <a:pPr>
              <a:buFont typeface="Wingdings" pitchFamily="2" charset="2"/>
              <a:buNone/>
            </a:pPr>
            <a:r>
              <a:rPr lang="en-US" altLang="zh-CN" sz="1600" b="1" dirty="0" smtClean="0">
                <a:latin typeface="Arial" pitchFamily="34" charset="0"/>
                <a:cs typeface="Arial" pitchFamily="34" charset="0"/>
              </a:rPr>
              <a:t>BEGIN</a:t>
            </a:r>
          </a:p>
          <a:p>
            <a:pPr>
              <a:buFont typeface="Wingdings" pitchFamily="2" charset="2"/>
              <a:buNone/>
            </a:pPr>
            <a:r>
              <a:rPr lang="en-US" altLang="zh-CN" sz="1600" b="1" dirty="0" smtClean="0">
                <a:latin typeface="Arial" pitchFamily="34" charset="0"/>
                <a:cs typeface="Arial" pitchFamily="34" charset="0"/>
              </a:rPr>
              <a:t>	&lt;&lt;inner&gt;&gt;</a:t>
            </a:r>
          </a:p>
          <a:p>
            <a:pPr>
              <a:buFont typeface="Wingdings" pitchFamily="2" charset="2"/>
              <a:buNone/>
            </a:pPr>
            <a:r>
              <a:rPr lang="en-US" altLang="zh-CN" sz="1600" b="1" dirty="0" smtClean="0">
                <a:latin typeface="Arial" pitchFamily="34" charset="0"/>
                <a:cs typeface="Arial" pitchFamily="34" charset="0"/>
              </a:rPr>
              <a:t>	DECLARE</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VARCHAR2 (20);</a:t>
            </a:r>
          </a:p>
          <a:p>
            <a:pPr>
              <a:buFont typeface="Wingdings" pitchFamily="2" charset="2"/>
              <a:buNone/>
            </a:pPr>
            <a:r>
              <a:rPr lang="en-US" altLang="zh-CN" sz="1600" b="1" dirty="0" smtClean="0">
                <a:latin typeface="Arial" pitchFamily="34" charset="0"/>
                <a:cs typeface="Arial" pitchFamily="34" charset="0"/>
              </a:rPr>
              <a:t>	BEGIN</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 ‘sandy’;</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a:t>
            </a:r>
          </a:p>
          <a:p>
            <a:pPr>
              <a:buFont typeface="Wingdings" pitchFamily="2" charset="2"/>
              <a:buNone/>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a:t>
            </a:r>
            <a:r>
              <a:rPr lang="en-US" altLang="zh-CN" sz="1600" b="1" dirty="0" err="1" smtClean="0">
                <a:solidFill>
                  <a:srgbClr val="FF0000"/>
                </a:solidFill>
                <a:latin typeface="Arial" pitchFamily="34" charset="0"/>
                <a:cs typeface="Arial" pitchFamily="34" charset="0"/>
              </a:rPr>
              <a:t>out.v_name</a:t>
            </a:r>
            <a:r>
              <a:rPr lang="en-US" altLang="zh-CN" sz="1600" b="1" dirty="0" smtClean="0">
                <a:latin typeface="Arial" pitchFamily="34" charset="0"/>
                <a:cs typeface="Arial" pitchFamily="34" charset="0"/>
              </a:rPr>
              <a:t>);</a:t>
            </a:r>
          </a:p>
          <a:p>
            <a:pPr>
              <a:buFont typeface="Wingdings" pitchFamily="2" charset="2"/>
              <a:buNone/>
            </a:pPr>
            <a:r>
              <a:rPr lang="en-US" altLang="zh-CN" sz="1600" b="1" dirty="0" smtClean="0">
                <a:latin typeface="Arial" pitchFamily="34" charset="0"/>
                <a:cs typeface="Arial" pitchFamily="34" charset="0"/>
              </a:rPr>
              <a:t>	END;</a:t>
            </a:r>
          </a:p>
          <a:p>
            <a:pPr>
              <a:buFont typeface="Wingdings" pitchFamily="2" charset="2"/>
              <a:buNone/>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、变量和常量</a:t>
            </a:r>
            <a:r>
              <a:rPr lang="en-US" altLang="zh-CN" dirty="0" smtClean="0"/>
              <a:t>-6</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常量</a:t>
            </a:r>
            <a:endParaRPr lang="en-US" altLang="zh-CN" sz="2000" dirty="0" smtClean="0"/>
          </a:p>
          <a:p>
            <a:pPr lvl="1"/>
            <a:r>
              <a:rPr lang="zh-CN" altLang="en-US" sz="1800" dirty="0" smtClean="0"/>
              <a:t>类似变量的定义，需要指定常量名和数据类型</a:t>
            </a:r>
            <a:endParaRPr lang="en-US" altLang="zh-CN" sz="1800" dirty="0" smtClean="0"/>
          </a:p>
          <a:p>
            <a:pPr lvl="1"/>
            <a:r>
              <a:rPr lang="zh-CN" altLang="en-US" sz="1800" dirty="0" smtClean="0"/>
              <a:t>常量通常用于定义静态的值</a:t>
            </a:r>
            <a:endParaRPr lang="en-US" altLang="zh-CN" sz="1800" dirty="0" smtClean="0"/>
          </a:p>
          <a:p>
            <a:pPr lvl="1"/>
            <a:r>
              <a:rPr lang="zh-CN" altLang="en-US" sz="1800" dirty="0" smtClean="0"/>
              <a:t>在定义时必须指定初始值</a:t>
            </a:r>
            <a:endParaRPr lang="en-US" altLang="zh-CN" sz="1800" dirty="0" smtClean="0"/>
          </a:p>
          <a:p>
            <a:pPr lvl="1"/>
            <a:r>
              <a:rPr lang="zh-CN" altLang="en-US" sz="1800" dirty="0" smtClean="0"/>
              <a:t>取值一旦确定，不允许再更改</a:t>
            </a:r>
            <a:endParaRPr lang="en-US" altLang="zh-CN" sz="1800" dirty="0" smtClean="0"/>
          </a:p>
        </p:txBody>
      </p:sp>
      <p:sp>
        <p:nvSpPr>
          <p:cNvPr id="4" name="Rectangle 3"/>
          <p:cNvSpPr txBox="1">
            <a:spLocks noChangeArrowheads="1"/>
          </p:cNvSpPr>
          <p:nvPr/>
        </p:nvSpPr>
        <p:spPr bwMode="auto">
          <a:xfrm>
            <a:off x="899592" y="2996952"/>
            <a:ext cx="7848872" cy="36004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zh-CN" altLang="en-US" sz="1600" b="1" dirty="0" smtClean="0">
                <a:solidFill>
                  <a:srgbClr val="FF0000"/>
                </a:solidFill>
                <a:latin typeface="Arial" pitchFamily="34" charset="0"/>
                <a:cs typeface="Arial" pitchFamily="34" charset="0"/>
              </a:rPr>
              <a:t>常量名称 </a:t>
            </a:r>
            <a:r>
              <a:rPr lang="en-US" altLang="zh-CN" sz="1600" b="1" dirty="0" smtClean="0">
                <a:solidFill>
                  <a:srgbClr val="FF0000"/>
                </a:solidFill>
                <a:latin typeface="Arial" pitchFamily="34" charset="0"/>
                <a:cs typeface="Arial" pitchFamily="34" charset="0"/>
              </a:rPr>
              <a:t> CONSTANT   </a:t>
            </a:r>
            <a:r>
              <a:rPr lang="zh-CN" altLang="en-US" sz="1600" b="1" dirty="0" smtClean="0">
                <a:solidFill>
                  <a:srgbClr val="FF0000"/>
                </a:solidFill>
                <a:latin typeface="Arial" pitchFamily="34" charset="0"/>
                <a:cs typeface="Arial" pitchFamily="34" charset="0"/>
              </a:rPr>
              <a:t>数据类型</a:t>
            </a:r>
            <a:r>
              <a:rPr lang="en-US" altLang="zh-CN" sz="1600" b="1" dirty="0" smtClean="0">
                <a:solidFill>
                  <a:srgbClr val="FF0000"/>
                </a:solidFill>
                <a:latin typeface="Arial" pitchFamily="34" charset="0"/>
                <a:cs typeface="Arial" pitchFamily="34" charset="0"/>
              </a:rPr>
              <a:t>  := </a:t>
            </a:r>
            <a:r>
              <a:rPr lang="zh-CN" altLang="en-US" sz="1600" b="1" dirty="0" smtClean="0">
                <a:solidFill>
                  <a:srgbClr val="FF0000"/>
                </a:solidFill>
                <a:latin typeface="Arial" pitchFamily="34" charset="0"/>
                <a:cs typeface="Arial" pitchFamily="34" charset="0"/>
              </a:rPr>
              <a:t>常量值</a:t>
            </a:r>
            <a:r>
              <a:rPr lang="en-US" altLang="zh-CN" sz="1600" b="1" dirty="0" smtClean="0">
                <a:solidFill>
                  <a:srgbClr val="FF0000"/>
                </a:solidFill>
                <a:latin typeface="Arial" pitchFamily="34" charset="0"/>
                <a:cs typeface="Arial" pitchFamily="34" charset="0"/>
              </a:rPr>
              <a:t>;</a:t>
            </a:r>
          </a:p>
        </p:txBody>
      </p:sp>
      <p:sp>
        <p:nvSpPr>
          <p:cNvPr id="5" name="Rectangle 3"/>
          <p:cNvSpPr txBox="1">
            <a:spLocks noChangeArrowheads="1"/>
          </p:cNvSpPr>
          <p:nvPr/>
        </p:nvSpPr>
        <p:spPr bwMode="auto">
          <a:xfrm>
            <a:off x="899592" y="3573016"/>
            <a:ext cx="7848872" cy="151216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v_basesalary</a:t>
            </a:r>
            <a:r>
              <a:rPr lang="en-US" altLang="zh-CN" sz="1600" b="1" dirty="0" smtClean="0">
                <a:latin typeface="Arial" pitchFamily="34" charset="0"/>
                <a:cs typeface="Arial" pitchFamily="34" charset="0"/>
              </a:rPr>
              <a:t>  CONSTANT  INTEGER  := 2000;</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下列语句试图修改常量值，将引发异常</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v_basesalary</a:t>
            </a:r>
            <a:r>
              <a:rPr lang="en-US" altLang="zh-CN" sz="1600" b="1" dirty="0" smtClean="0">
                <a:latin typeface="Arial" pitchFamily="34" charset="0"/>
                <a:cs typeface="Arial" pitchFamily="34" charset="0"/>
              </a:rPr>
              <a:t> : = 2500;</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、数据类型</a:t>
            </a:r>
            <a:r>
              <a:rPr lang="en-US" altLang="zh-CN" dirty="0" smtClean="0"/>
              <a:t>-1</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2000" dirty="0" smtClean="0"/>
              <a:t>内置数据类型</a:t>
            </a:r>
            <a:r>
              <a:rPr lang="en-US" altLang="zh-CN" sz="2000" dirty="0" smtClean="0"/>
              <a:t>—PL/SQL</a:t>
            </a:r>
            <a:r>
              <a:rPr lang="zh-CN" altLang="en-US" sz="2000" dirty="0" smtClean="0"/>
              <a:t>支持所有</a:t>
            </a:r>
            <a:r>
              <a:rPr lang="en-US" altLang="zh-CN" sz="2000" dirty="0" smtClean="0"/>
              <a:t>Oracle SQL</a:t>
            </a:r>
            <a:r>
              <a:rPr lang="zh-CN" altLang="en-US" sz="2000" dirty="0" smtClean="0"/>
              <a:t>内置的数据类型</a:t>
            </a:r>
            <a:endParaRPr lang="en-US" altLang="zh-CN" sz="2000" dirty="0" smtClean="0"/>
          </a:p>
          <a:p>
            <a:pPr lvl="1"/>
            <a:r>
              <a:rPr lang="zh-CN" altLang="en-US" sz="1800" dirty="0" smtClean="0">
                <a:solidFill>
                  <a:srgbClr val="FF0000"/>
                </a:solidFill>
              </a:rPr>
              <a:t>标量类型：</a:t>
            </a:r>
            <a:r>
              <a:rPr lang="zh-CN" altLang="en-US" sz="1800" dirty="0" smtClean="0"/>
              <a:t>用于保存单个值的数据类型</a:t>
            </a:r>
            <a:endParaRPr lang="en-US" altLang="zh-CN" sz="1800" dirty="0" smtClean="0"/>
          </a:p>
          <a:p>
            <a:pPr lvl="2"/>
            <a:r>
              <a:rPr lang="zh-CN" altLang="en-US" sz="1600" dirty="0" smtClean="0">
                <a:latin typeface="+mn-ea"/>
              </a:rPr>
              <a:t>字符型：存储字符或字符串，包括</a:t>
            </a:r>
            <a:r>
              <a:rPr lang="en-US" altLang="zh-CN" sz="1600" dirty="0" smtClean="0">
                <a:latin typeface="+mn-ea"/>
              </a:rPr>
              <a:t>CHAR</a:t>
            </a:r>
            <a:r>
              <a:rPr lang="zh-CN" altLang="en-US" sz="1600" dirty="0" smtClean="0">
                <a:latin typeface="+mn-ea"/>
              </a:rPr>
              <a:t>、</a:t>
            </a:r>
            <a:r>
              <a:rPr lang="en-US" altLang="zh-CN" sz="1600" dirty="0" smtClean="0">
                <a:latin typeface="+mn-ea"/>
              </a:rPr>
              <a:t>VARCHAR2</a:t>
            </a:r>
            <a:r>
              <a:rPr lang="zh-CN" altLang="en-US" sz="1600" dirty="0" smtClean="0">
                <a:latin typeface="+mn-ea"/>
              </a:rPr>
              <a:t>、</a:t>
            </a:r>
            <a:r>
              <a:rPr lang="en-US" altLang="zh-CN" sz="1600" dirty="0" smtClean="0">
                <a:latin typeface="+mn-ea"/>
              </a:rPr>
              <a:t>LONG</a:t>
            </a:r>
            <a:r>
              <a:rPr lang="zh-CN" altLang="en-US" sz="1600" dirty="0" smtClean="0">
                <a:latin typeface="+mn-ea"/>
              </a:rPr>
              <a:t>等</a:t>
            </a:r>
            <a:endParaRPr lang="en-US" altLang="zh-CN" sz="1600" dirty="0" smtClean="0">
              <a:latin typeface="+mn-ea"/>
            </a:endParaRPr>
          </a:p>
          <a:p>
            <a:pPr lvl="2"/>
            <a:r>
              <a:rPr lang="zh-CN" altLang="en-US" sz="1600" dirty="0" smtClean="0">
                <a:latin typeface="+mn-ea"/>
              </a:rPr>
              <a:t>数字型：存储整型、浮点型，常见有</a:t>
            </a:r>
            <a:r>
              <a:rPr lang="en-US" altLang="zh-CN" sz="1600" dirty="0" smtClean="0">
                <a:latin typeface="+mn-ea"/>
              </a:rPr>
              <a:t>NUMBER</a:t>
            </a:r>
            <a:r>
              <a:rPr lang="zh-CN" altLang="en-US" sz="1600" dirty="0" smtClean="0">
                <a:latin typeface="+mn-ea"/>
              </a:rPr>
              <a:t>及其各子类型</a:t>
            </a:r>
            <a:endParaRPr lang="en-US" altLang="zh-CN" sz="1600" dirty="0" smtClean="0">
              <a:latin typeface="+mn-ea"/>
            </a:endParaRPr>
          </a:p>
          <a:p>
            <a:pPr lvl="2"/>
            <a:r>
              <a:rPr lang="zh-CN" altLang="en-US" sz="1600" dirty="0" smtClean="0">
                <a:latin typeface="+mn-ea"/>
              </a:rPr>
              <a:t>布尔型：</a:t>
            </a:r>
            <a:r>
              <a:rPr lang="en-US" altLang="zh-CN" sz="1600" dirty="0" smtClean="0">
                <a:latin typeface="+mn-ea"/>
              </a:rPr>
              <a:t>BOOLEAN</a:t>
            </a:r>
            <a:r>
              <a:rPr lang="zh-CN" altLang="en-US" sz="1600" dirty="0" smtClean="0">
                <a:latin typeface="+mn-ea"/>
              </a:rPr>
              <a:t>，</a:t>
            </a:r>
            <a:r>
              <a:rPr lang="en-US" altLang="zh-CN" sz="1600" dirty="0" smtClean="0">
                <a:latin typeface="+mn-ea"/>
              </a:rPr>
              <a:t>PL/SQL</a:t>
            </a:r>
            <a:r>
              <a:rPr lang="zh-CN" altLang="en-US" sz="1600" dirty="0" smtClean="0">
                <a:latin typeface="+mn-ea"/>
              </a:rPr>
              <a:t>特有的，取值</a:t>
            </a:r>
            <a:r>
              <a:rPr lang="en-US" altLang="zh-CN" sz="1600" dirty="0" smtClean="0">
                <a:latin typeface="+mn-ea"/>
              </a:rPr>
              <a:t>True</a:t>
            </a:r>
            <a:r>
              <a:rPr lang="zh-CN" altLang="en-US" sz="1600" dirty="0" smtClean="0">
                <a:latin typeface="+mn-ea"/>
              </a:rPr>
              <a:t>、</a:t>
            </a:r>
            <a:r>
              <a:rPr lang="en-US" altLang="zh-CN" sz="1600" dirty="0" smtClean="0">
                <a:latin typeface="+mn-ea"/>
              </a:rPr>
              <a:t>False</a:t>
            </a:r>
            <a:r>
              <a:rPr lang="zh-CN" altLang="en-US" sz="1600" dirty="0" smtClean="0">
                <a:latin typeface="+mn-ea"/>
              </a:rPr>
              <a:t>和</a:t>
            </a:r>
            <a:r>
              <a:rPr lang="en-US" altLang="zh-CN" sz="1600" dirty="0" smtClean="0">
                <a:latin typeface="+mn-ea"/>
              </a:rPr>
              <a:t>NULL</a:t>
            </a:r>
          </a:p>
          <a:p>
            <a:pPr lvl="2"/>
            <a:r>
              <a:rPr lang="zh-CN" altLang="en-US" sz="1600" dirty="0" smtClean="0">
                <a:latin typeface="+mn-ea"/>
              </a:rPr>
              <a:t>日期时间型：常见有</a:t>
            </a:r>
            <a:r>
              <a:rPr lang="en-US" altLang="zh-CN" sz="1600" dirty="0" smtClean="0">
                <a:latin typeface="+mn-ea"/>
              </a:rPr>
              <a:t>DATE</a:t>
            </a:r>
            <a:r>
              <a:rPr lang="zh-CN" altLang="en-US" sz="1600" dirty="0" smtClean="0">
                <a:latin typeface="+mn-ea"/>
              </a:rPr>
              <a:t>、</a:t>
            </a:r>
            <a:r>
              <a:rPr lang="en-US" altLang="zh-CN" sz="1600" dirty="0" smtClean="0">
                <a:latin typeface="+mn-ea"/>
              </a:rPr>
              <a:t>TIMESTAMP</a:t>
            </a:r>
            <a:r>
              <a:rPr lang="zh-CN" altLang="en-US" sz="1600" dirty="0" smtClean="0">
                <a:latin typeface="+mn-ea"/>
              </a:rPr>
              <a:t>和</a:t>
            </a:r>
            <a:r>
              <a:rPr lang="en-US" altLang="zh-CN" sz="1600" dirty="0" smtClean="0">
                <a:latin typeface="+mn-ea"/>
              </a:rPr>
              <a:t>INTERVAL</a:t>
            </a:r>
            <a:endParaRPr lang="zh-CN" altLang="en-US" sz="1600" dirty="0" smtClean="0">
              <a:latin typeface="+mn-ea"/>
            </a:endParaRPr>
          </a:p>
          <a:p>
            <a:pPr lvl="1"/>
            <a:r>
              <a:rPr lang="zh-CN" altLang="en-US" sz="1800" dirty="0" smtClean="0">
                <a:solidFill>
                  <a:srgbClr val="FF0000"/>
                </a:solidFill>
              </a:rPr>
              <a:t>复合类型：</a:t>
            </a:r>
            <a:r>
              <a:rPr lang="zh-CN" altLang="en-US" sz="1800" dirty="0" smtClean="0"/>
              <a:t>具有内部子组件的类型，可以包含多个标量类型作为其属性</a:t>
            </a:r>
          </a:p>
          <a:p>
            <a:pPr lvl="2"/>
            <a:r>
              <a:rPr lang="zh-CN" altLang="en-US" sz="1600" dirty="0" smtClean="0">
                <a:latin typeface="+mn-ea"/>
              </a:rPr>
              <a:t>记录</a:t>
            </a:r>
            <a:r>
              <a:rPr lang="en-US" altLang="zh-CN" sz="1600" dirty="0" smtClean="0">
                <a:latin typeface="+mn-ea"/>
              </a:rPr>
              <a:t>(RECORD)</a:t>
            </a:r>
            <a:r>
              <a:rPr lang="zh-CN" altLang="en-US" sz="1600" dirty="0" smtClean="0">
                <a:latin typeface="+mn-ea"/>
              </a:rPr>
              <a:t>、表</a:t>
            </a:r>
            <a:r>
              <a:rPr lang="en-US" altLang="zh-CN" sz="1600" dirty="0" smtClean="0">
                <a:latin typeface="+mn-ea"/>
              </a:rPr>
              <a:t>(TABLE)</a:t>
            </a:r>
            <a:r>
              <a:rPr lang="zh-CN" altLang="en-US" sz="1600" dirty="0" smtClean="0">
                <a:latin typeface="+mn-ea"/>
              </a:rPr>
              <a:t>、变长数组</a:t>
            </a:r>
            <a:r>
              <a:rPr lang="en-US" altLang="zh-CN" sz="1600" dirty="0" smtClean="0">
                <a:latin typeface="+mn-ea"/>
              </a:rPr>
              <a:t>(VARRAY)</a:t>
            </a:r>
          </a:p>
          <a:p>
            <a:pPr lvl="1"/>
            <a:r>
              <a:rPr lang="zh-CN" altLang="en-US" sz="1800" dirty="0" smtClean="0">
                <a:solidFill>
                  <a:srgbClr val="FF0000"/>
                </a:solidFill>
              </a:rPr>
              <a:t>引用类型</a:t>
            </a:r>
            <a:r>
              <a:rPr lang="zh-CN" altLang="en-US" sz="1800" dirty="0" smtClean="0"/>
              <a:t>：代表一个指向不同存储位置的指针</a:t>
            </a:r>
          </a:p>
          <a:p>
            <a:pPr lvl="2"/>
            <a:r>
              <a:rPr lang="en-US" altLang="zh-CN" sz="1600" dirty="0" smtClean="0">
                <a:latin typeface="+mn-ea"/>
              </a:rPr>
              <a:t>REF CURSOR</a:t>
            </a:r>
            <a:r>
              <a:rPr lang="zh-CN" altLang="en-US" sz="1600" dirty="0" smtClean="0">
                <a:latin typeface="+mn-ea"/>
              </a:rPr>
              <a:t>、</a:t>
            </a:r>
            <a:r>
              <a:rPr lang="en-US" altLang="zh-CN" sz="1600" dirty="0" smtClean="0">
                <a:latin typeface="+mn-ea"/>
              </a:rPr>
              <a:t>REF </a:t>
            </a:r>
            <a:r>
              <a:rPr lang="en-US" altLang="zh-CN" sz="1600" dirty="0" err="1" smtClean="0">
                <a:latin typeface="+mn-ea"/>
              </a:rPr>
              <a:t>object_type</a:t>
            </a:r>
            <a:endParaRPr lang="en-US" altLang="zh-CN" sz="1600" dirty="0" smtClean="0">
              <a:latin typeface="+mn-ea"/>
            </a:endParaRPr>
          </a:p>
          <a:p>
            <a:pPr lvl="1"/>
            <a:r>
              <a:rPr lang="en-US" altLang="zh-CN" sz="1800" dirty="0" smtClean="0">
                <a:solidFill>
                  <a:srgbClr val="FF0000"/>
                </a:solidFill>
              </a:rPr>
              <a:t>LOB</a:t>
            </a:r>
            <a:r>
              <a:rPr lang="zh-CN" altLang="en-US" sz="1800" dirty="0" smtClean="0">
                <a:solidFill>
                  <a:srgbClr val="FF0000"/>
                </a:solidFill>
              </a:rPr>
              <a:t>类型：</a:t>
            </a:r>
            <a:r>
              <a:rPr lang="zh-CN" altLang="en-US" sz="1800" dirty="0" smtClean="0"/>
              <a:t>又称为大对象类型，用于处理二进制和大于</a:t>
            </a:r>
            <a:r>
              <a:rPr lang="en-US" altLang="zh-CN" sz="1800" dirty="0" smtClean="0"/>
              <a:t>4GB</a:t>
            </a:r>
            <a:r>
              <a:rPr lang="zh-CN" altLang="en-US" sz="1800" dirty="0" smtClean="0"/>
              <a:t>字符串</a:t>
            </a:r>
            <a:endParaRPr lang="en-US" altLang="zh-CN" sz="1800" dirty="0" smtClean="0"/>
          </a:p>
          <a:p>
            <a:pPr lvl="2"/>
            <a:r>
              <a:rPr lang="en-US" altLang="zh-CN" sz="1600" dirty="0" smtClean="0">
                <a:latin typeface="+mn-ea"/>
              </a:rPr>
              <a:t>BFILE</a:t>
            </a:r>
            <a:r>
              <a:rPr lang="zh-CN" altLang="en-US" sz="1600" dirty="0" smtClean="0">
                <a:latin typeface="+mn-ea"/>
              </a:rPr>
              <a:t>：</a:t>
            </a:r>
            <a:r>
              <a:rPr lang="en-US" altLang="zh-CN" sz="1600" dirty="0" smtClean="0">
                <a:latin typeface="+mn-ea"/>
              </a:rPr>
              <a:t>for binary</a:t>
            </a:r>
          </a:p>
          <a:p>
            <a:pPr lvl="2"/>
            <a:r>
              <a:rPr lang="en-US" altLang="zh-CN" sz="1600" dirty="0" smtClean="0">
                <a:latin typeface="+mn-ea"/>
              </a:rPr>
              <a:t>BLOB</a:t>
            </a:r>
            <a:r>
              <a:rPr lang="zh-CN" altLang="en-US" sz="1600" dirty="0" smtClean="0">
                <a:latin typeface="+mn-ea"/>
              </a:rPr>
              <a:t>：</a:t>
            </a:r>
            <a:r>
              <a:rPr lang="en-US" altLang="zh-CN" sz="1600" dirty="0" smtClean="0">
                <a:latin typeface="+mn-ea"/>
              </a:rPr>
              <a:t>for binary</a:t>
            </a:r>
          </a:p>
          <a:p>
            <a:pPr lvl="2"/>
            <a:r>
              <a:rPr lang="en-US" altLang="zh-CN" sz="1600" dirty="0" smtClean="0">
                <a:latin typeface="+mn-ea"/>
              </a:rPr>
              <a:t>CLOB</a:t>
            </a:r>
            <a:r>
              <a:rPr lang="zh-CN" altLang="en-US" sz="1600" dirty="0" smtClean="0">
                <a:latin typeface="+mn-ea"/>
              </a:rPr>
              <a:t>：</a:t>
            </a:r>
            <a:r>
              <a:rPr lang="en-US" altLang="zh-CN" sz="1600" dirty="0" smtClean="0">
                <a:latin typeface="+mn-ea"/>
              </a:rPr>
              <a:t>for single-byte character data</a:t>
            </a:r>
          </a:p>
          <a:p>
            <a:pPr lvl="2"/>
            <a:r>
              <a:rPr lang="en-US" altLang="zh-CN" sz="1600" dirty="0" smtClean="0">
                <a:latin typeface="+mn-ea"/>
              </a:rPr>
              <a:t>NCLOB</a:t>
            </a:r>
            <a:r>
              <a:rPr lang="zh-CN" altLang="en-US" sz="1600" dirty="0" smtClean="0">
                <a:latin typeface="+mn-ea"/>
              </a:rPr>
              <a:t>：</a:t>
            </a:r>
            <a:r>
              <a:rPr lang="en-US" altLang="zh-CN" sz="1600" dirty="0" smtClean="0">
                <a:latin typeface="+mn-ea"/>
              </a:rPr>
              <a:t>for </a:t>
            </a:r>
            <a:r>
              <a:rPr lang="en-US" altLang="zh-CN" sz="1600" dirty="0" err="1" smtClean="0">
                <a:latin typeface="+mn-ea"/>
              </a:rPr>
              <a:t>multibyte</a:t>
            </a:r>
            <a:r>
              <a:rPr lang="en-US" altLang="zh-CN" sz="1600" dirty="0" smtClean="0">
                <a:latin typeface="+mn-ea"/>
              </a:rPr>
              <a:t> character data</a:t>
            </a:r>
          </a:p>
          <a:p>
            <a:endParaRPr lang="en-US" altLang="zh-CN" sz="16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、数据类型</a:t>
            </a:r>
            <a:r>
              <a:rPr lang="en-US" altLang="zh-CN" dirty="0" smtClean="0"/>
              <a:t>-2</a:t>
            </a:r>
            <a:endParaRPr lang="zh-CN" altLang="en-US" dirty="0"/>
          </a:p>
        </p:txBody>
      </p:sp>
      <p:pic>
        <p:nvPicPr>
          <p:cNvPr id="4098" name="Picture 2" descr="http://p.blog.csdn.net/images/p_blog_csdn_net/rcom10002/244670/o_3-1.gif"/>
          <p:cNvPicPr>
            <a:picLocks noChangeAspect="1" noChangeArrowheads="1"/>
          </p:cNvPicPr>
          <p:nvPr/>
        </p:nvPicPr>
        <p:blipFill>
          <a:blip r:embed="rId4" cstate="print"/>
          <a:srcRect/>
          <a:stretch>
            <a:fillRect/>
          </a:stretch>
        </p:blipFill>
        <p:spPr bwMode="auto">
          <a:xfrm>
            <a:off x="1187624" y="1124744"/>
            <a:ext cx="6912768" cy="5471468"/>
          </a:xfrm>
          <a:prstGeom prst="rect">
            <a:avLst/>
          </a:prstGeom>
          <a:noFill/>
        </p:spPr>
      </p:pic>
    </p:spTree>
    <p:custDataLst>
      <p:tags r:id="rId1"/>
    </p:custData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本章目标</a:t>
            </a:r>
          </a:p>
        </p:txBody>
      </p:sp>
      <p:sp>
        <p:nvSpPr>
          <p:cNvPr id="6147" name="Rectangle 3"/>
          <p:cNvSpPr>
            <a:spLocks noGrp="1" noChangeArrowheads="1"/>
          </p:cNvSpPr>
          <p:nvPr>
            <p:ph idx="1"/>
          </p:nvPr>
        </p:nvSpPr>
        <p:spPr/>
        <p:txBody>
          <a:bodyPr/>
          <a:lstStyle/>
          <a:p>
            <a:pPr>
              <a:buFont typeface="Wingdings" pitchFamily="2" charset="2"/>
              <a:buBlip>
                <a:blip r:embed="rId3"/>
              </a:buBlip>
            </a:pPr>
            <a:r>
              <a:rPr lang="en-US" altLang="zh-CN" dirty="0" smtClean="0"/>
              <a:t>1</a:t>
            </a:r>
            <a:r>
              <a:rPr lang="zh-CN" altLang="en-US" dirty="0" smtClean="0"/>
              <a:t>、了解</a:t>
            </a:r>
            <a:r>
              <a:rPr lang="en-US" altLang="zh-CN" dirty="0" smtClean="0"/>
              <a:t>PL/SQL</a:t>
            </a:r>
            <a:r>
              <a:rPr lang="zh-CN" altLang="en-US" dirty="0" smtClean="0"/>
              <a:t>的概念。</a:t>
            </a:r>
          </a:p>
          <a:p>
            <a:pPr>
              <a:buFont typeface="Wingdings" pitchFamily="2" charset="2"/>
              <a:buBlip>
                <a:blip r:embed="rId3"/>
              </a:buBlip>
            </a:pPr>
            <a:r>
              <a:rPr lang="en-US" altLang="zh-CN" dirty="0" smtClean="0"/>
              <a:t>2</a:t>
            </a:r>
            <a:r>
              <a:rPr lang="zh-CN" altLang="en-US" dirty="0" smtClean="0"/>
              <a:t>、掌握常用数据类型以及变量的定义和使用。</a:t>
            </a:r>
          </a:p>
          <a:p>
            <a:pPr>
              <a:buFont typeface="Wingdings" pitchFamily="2" charset="2"/>
              <a:buBlip>
                <a:blip r:embed="rId3"/>
              </a:buBlip>
            </a:pPr>
            <a:r>
              <a:rPr lang="en-US" altLang="zh-CN" dirty="0" smtClean="0"/>
              <a:t>3</a:t>
            </a:r>
            <a:r>
              <a:rPr lang="zh-CN" altLang="en-US" dirty="0" smtClean="0"/>
              <a:t>、掌握循环控制语句和条件语句。</a:t>
            </a:r>
            <a:endParaRPr lang="en-US" altLang="zh-CN"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、数据类型</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自定义子类型</a:t>
            </a:r>
            <a:endParaRPr lang="en-US" altLang="zh-CN" sz="2000" dirty="0" smtClean="0"/>
          </a:p>
          <a:p>
            <a:pPr lvl="1"/>
            <a:r>
              <a:rPr lang="en-US" altLang="zh-CN" sz="1800" dirty="0" smtClean="0"/>
              <a:t>PL/SQL</a:t>
            </a:r>
            <a:r>
              <a:rPr lang="zh-CN" altLang="en-US" sz="1800" dirty="0" smtClean="0"/>
              <a:t>允许在标准类型的基础上创建用户自定义的子类型</a:t>
            </a:r>
            <a:endParaRPr lang="en-US" altLang="zh-CN" sz="1800" dirty="0" smtClean="0"/>
          </a:p>
          <a:p>
            <a:pPr lvl="1"/>
            <a:r>
              <a:rPr lang="zh-CN" altLang="en-US" sz="1800" dirty="0" smtClean="0"/>
              <a:t>自定义子类型属于基类型指定的值的一个子集</a:t>
            </a:r>
            <a:endParaRPr lang="en-US" altLang="zh-CN" sz="1800" dirty="0" smtClean="0"/>
          </a:p>
          <a:p>
            <a:pPr lvl="1"/>
            <a:endParaRPr lang="en-US" altLang="zh-CN" sz="1800" dirty="0" smtClean="0"/>
          </a:p>
          <a:p>
            <a:pPr lvl="1"/>
            <a:endParaRPr lang="en-US" altLang="zh-CN" sz="1800" dirty="0" smtClean="0"/>
          </a:p>
          <a:p>
            <a:pPr lvl="1"/>
            <a:r>
              <a:rPr lang="en-US" altLang="zh-CN" sz="1800" dirty="0" smtClean="0"/>
              <a:t>(constraint)</a:t>
            </a:r>
            <a:r>
              <a:rPr lang="zh-CN" altLang="en-US" sz="1800" dirty="0" smtClean="0"/>
              <a:t>：用于限定基类型的精度和取值范围等</a:t>
            </a:r>
            <a:endParaRPr lang="en-US" altLang="zh-CN" sz="1800" dirty="0" smtClean="0"/>
          </a:p>
        </p:txBody>
      </p:sp>
      <p:sp>
        <p:nvSpPr>
          <p:cNvPr id="4" name="Rectangle 3"/>
          <p:cNvSpPr txBox="1">
            <a:spLocks noChangeArrowheads="1"/>
          </p:cNvSpPr>
          <p:nvPr/>
        </p:nvSpPr>
        <p:spPr bwMode="auto">
          <a:xfrm>
            <a:off x="899592" y="2348880"/>
            <a:ext cx="7848872" cy="36004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SUBTYPE </a:t>
            </a:r>
            <a:r>
              <a:rPr lang="en-US" altLang="zh-CN" sz="1600" b="1" dirty="0" err="1" smtClean="0">
                <a:latin typeface="Arial" pitchFamily="34" charset="0"/>
                <a:cs typeface="Arial" pitchFamily="34" charset="0"/>
              </a:rPr>
              <a:t>subtype_name</a:t>
            </a:r>
            <a:r>
              <a:rPr lang="en-US" altLang="zh-CN" sz="1600" b="1" dirty="0" smtClean="0">
                <a:solidFill>
                  <a:srgbClr val="FF0000"/>
                </a:solidFill>
                <a:latin typeface="Arial" pitchFamily="34" charset="0"/>
                <a:cs typeface="Arial" pitchFamily="34" charset="0"/>
              </a:rPr>
              <a:t> IS </a:t>
            </a:r>
            <a:r>
              <a:rPr lang="en-US" altLang="zh-CN" sz="1600" b="1" dirty="0" err="1" smtClean="0">
                <a:latin typeface="Arial" pitchFamily="34" charset="0"/>
                <a:cs typeface="Arial" pitchFamily="34" charset="0"/>
              </a:rPr>
              <a:t>base_type</a:t>
            </a:r>
            <a:r>
              <a:rPr lang="en-US" altLang="zh-CN" sz="1600" b="1" dirty="0" smtClean="0">
                <a:solidFill>
                  <a:srgbClr val="FF0000"/>
                </a:solidFill>
                <a:latin typeface="Arial" pitchFamily="34" charset="0"/>
                <a:cs typeface="Arial" pitchFamily="34" charset="0"/>
              </a:rPr>
              <a:t> [(constraint)] [NOT NULL];</a:t>
            </a:r>
          </a:p>
        </p:txBody>
      </p:sp>
      <p:sp>
        <p:nvSpPr>
          <p:cNvPr id="5" name="Rectangle 3"/>
          <p:cNvSpPr txBox="1">
            <a:spLocks noChangeArrowheads="1"/>
          </p:cNvSpPr>
          <p:nvPr/>
        </p:nvSpPr>
        <p:spPr bwMode="auto">
          <a:xfrm>
            <a:off x="899592" y="3429000"/>
            <a:ext cx="7848872" cy="216024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自定义</a:t>
            </a:r>
            <a:r>
              <a:rPr lang="en-US" altLang="zh-CN" sz="1600" b="1" dirty="0" smtClean="0">
                <a:solidFill>
                  <a:srgbClr val="00B050"/>
                </a:solidFill>
                <a:latin typeface="Arial" pitchFamily="34" charset="0"/>
                <a:cs typeface="Arial" pitchFamily="34" charset="0"/>
              </a:rPr>
              <a:t>NUMBER</a:t>
            </a:r>
            <a:r>
              <a:rPr lang="zh-CN" altLang="en-US" sz="1600" b="1" dirty="0" smtClean="0">
                <a:solidFill>
                  <a:srgbClr val="00B050"/>
                </a:solidFill>
                <a:latin typeface="Arial" pitchFamily="34" charset="0"/>
                <a:cs typeface="Arial" pitchFamily="34" charset="0"/>
              </a:rPr>
              <a:t>的子类型</a:t>
            </a:r>
            <a:r>
              <a:rPr lang="en-US" altLang="zh-CN" sz="1600" b="1" dirty="0" err="1" smtClean="0">
                <a:solidFill>
                  <a:srgbClr val="00B050"/>
                </a:solidFill>
                <a:latin typeface="Arial" pitchFamily="34" charset="0"/>
                <a:cs typeface="Arial" pitchFamily="34" charset="0"/>
              </a:rPr>
              <a:t>numtype</a:t>
            </a:r>
            <a:r>
              <a:rPr lang="zh-CN" altLang="en-US" sz="1600" b="1" dirty="0" smtClean="0">
                <a:solidFill>
                  <a:srgbClr val="00B050"/>
                </a:solidFill>
                <a:latin typeface="Arial" pitchFamily="34" charset="0"/>
                <a:cs typeface="Arial" pitchFamily="34" charset="0"/>
              </a:rPr>
              <a:t>，限制只能为个位数</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SUBTYPE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numtype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IS</a:t>
            </a:r>
            <a:r>
              <a:rPr lang="en-US" altLang="zh-CN" sz="1600" b="1" dirty="0" smtClean="0">
                <a:latin typeface="Arial" pitchFamily="34" charset="0"/>
                <a:cs typeface="Arial" pitchFamily="34" charset="0"/>
              </a:rPr>
              <a:t>  NUMBER (1, 0);</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x_value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numtype</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y_value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numtype</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x_value</a:t>
            </a:r>
            <a:r>
              <a:rPr lang="en-US" altLang="zh-CN" sz="1600" b="1" dirty="0" smtClean="0">
                <a:latin typeface="Arial" pitchFamily="34" charset="0"/>
                <a:cs typeface="Arial" pitchFamily="34" charset="0"/>
              </a:rPr>
              <a:t> := 5;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正确</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y_value</a:t>
            </a:r>
            <a:r>
              <a:rPr lang="en-US" altLang="zh-CN" sz="1600" b="1" dirty="0" smtClean="0">
                <a:latin typeface="Arial" pitchFamily="34" charset="0"/>
                <a:cs typeface="Arial" pitchFamily="34" charset="0"/>
              </a:rPr>
              <a:t> := 10;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错误</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、数据类型</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数据类型转换</a:t>
            </a:r>
            <a:endParaRPr lang="en-US" altLang="zh-CN" sz="2000" dirty="0" smtClean="0"/>
          </a:p>
          <a:p>
            <a:pPr lvl="1"/>
            <a:r>
              <a:rPr lang="zh-CN" altLang="en-US" sz="1800" dirty="0" smtClean="0"/>
              <a:t>显式转换：使用</a:t>
            </a:r>
            <a:r>
              <a:rPr lang="en-US" altLang="zh-CN" sz="1800" dirty="0" smtClean="0"/>
              <a:t>PL/SQL</a:t>
            </a:r>
            <a:r>
              <a:rPr lang="zh-CN" altLang="en-US" sz="1800" dirty="0" smtClean="0"/>
              <a:t>的内置函数显式地在两种类型之间进行转换</a:t>
            </a:r>
            <a:endParaRPr lang="en-US" altLang="zh-CN" sz="1800" dirty="0" smtClean="0"/>
          </a:p>
          <a:p>
            <a:pPr lvl="2"/>
            <a:r>
              <a:rPr lang="en-US" altLang="zh-CN" sz="1600" b="1" dirty="0" smtClean="0">
                <a:solidFill>
                  <a:srgbClr val="FF0000"/>
                </a:solidFill>
              </a:rPr>
              <a:t>TO_CHAR</a:t>
            </a:r>
            <a:r>
              <a:rPr lang="zh-CN" altLang="en-US" sz="1600" dirty="0" smtClean="0"/>
              <a:t>：将日期或数字类型的值转换为字符串</a:t>
            </a:r>
            <a:endParaRPr lang="en-US" altLang="zh-CN" sz="1600" dirty="0" smtClean="0"/>
          </a:p>
          <a:p>
            <a:pPr lvl="2"/>
            <a:r>
              <a:rPr lang="en-US" altLang="zh-CN" sz="1600" b="1" dirty="0" smtClean="0">
                <a:solidFill>
                  <a:srgbClr val="FF0000"/>
                </a:solidFill>
              </a:rPr>
              <a:t>TO_DATE</a:t>
            </a:r>
            <a:r>
              <a:rPr lang="zh-CN" altLang="en-US" sz="1600" dirty="0" smtClean="0"/>
              <a:t>：将字符串类型的值转换为日期型</a:t>
            </a:r>
            <a:endParaRPr lang="en-US" altLang="zh-CN" sz="1600" dirty="0" smtClean="0"/>
          </a:p>
          <a:p>
            <a:pPr lvl="2"/>
            <a:r>
              <a:rPr lang="en-US" altLang="zh-CN" sz="1600" b="1" dirty="0" smtClean="0">
                <a:solidFill>
                  <a:srgbClr val="FF0000"/>
                </a:solidFill>
              </a:rPr>
              <a:t>TO_NUMBER</a:t>
            </a:r>
            <a:r>
              <a:rPr lang="zh-CN" altLang="en-US" sz="1600" dirty="0" smtClean="0"/>
              <a:t>：将字符串类型的值转换为数字型</a:t>
            </a:r>
            <a:endParaRPr lang="en-US" altLang="zh-CN" sz="1600" dirty="0" smtClean="0"/>
          </a:p>
          <a:p>
            <a:pPr lvl="1"/>
            <a:r>
              <a:rPr lang="zh-CN" altLang="en-US" sz="1800" dirty="0" smtClean="0"/>
              <a:t>隐式转换：</a:t>
            </a:r>
            <a:r>
              <a:rPr lang="en-US" altLang="zh-CN" sz="1800" dirty="0" smtClean="0"/>
              <a:t>PL/SQL</a:t>
            </a:r>
            <a:r>
              <a:rPr lang="zh-CN" altLang="en-US" sz="1800" dirty="0" smtClean="0"/>
              <a:t>自动进行的类型转换</a:t>
            </a:r>
            <a:r>
              <a:rPr lang="en-US" altLang="zh-CN" sz="1800" dirty="0" smtClean="0"/>
              <a:t>(</a:t>
            </a:r>
            <a:r>
              <a:rPr lang="zh-CN" altLang="en-US" sz="1800" dirty="0" smtClean="0"/>
              <a:t>易出错，尽量避免</a:t>
            </a:r>
            <a:r>
              <a:rPr lang="en-US" altLang="zh-CN" sz="1800" dirty="0" smtClean="0"/>
              <a:t>)</a:t>
            </a:r>
          </a:p>
          <a:p>
            <a:pPr lvl="1"/>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99592" y="3212976"/>
            <a:ext cx="7848872" cy="252028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v_date</a:t>
            </a:r>
            <a:r>
              <a:rPr lang="en-US" altLang="zh-CN" sz="1600" b="1" dirty="0" smtClean="0">
                <a:latin typeface="Arial" pitchFamily="34" charset="0"/>
                <a:cs typeface="Arial" pitchFamily="34" charset="0"/>
              </a:rPr>
              <a:t>  DATE;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v_value</a:t>
            </a:r>
            <a:r>
              <a:rPr lang="en-US" altLang="zh-CN" sz="1600" b="1" dirty="0" smtClean="0">
                <a:latin typeface="Arial" pitchFamily="34" charset="0"/>
                <a:cs typeface="Arial" pitchFamily="34" charset="0"/>
              </a:rPr>
              <a:t>  NUMBER;</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v_date</a:t>
            </a:r>
            <a:r>
              <a:rPr lang="en-US" altLang="zh-CN" sz="1600" b="1" dirty="0" smtClean="0">
                <a:latin typeface="Arial" pitchFamily="34" charset="0"/>
                <a:cs typeface="Arial" pitchFamily="34" charset="0"/>
              </a:rPr>
              <a:t> := TO_DATE(‘2013-11-21’,’yyyy-mm-dd’);	</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v_value</a:t>
            </a:r>
            <a:r>
              <a:rPr lang="en-US" altLang="zh-CN" sz="1600" b="1" dirty="0" smtClean="0">
                <a:latin typeface="Arial" pitchFamily="34" charset="0"/>
                <a:cs typeface="Arial" pitchFamily="34" charset="0"/>
              </a:rPr>
              <a:t> := SYSDATE – </a:t>
            </a:r>
            <a:r>
              <a:rPr lang="en-US" altLang="zh-CN" sz="1600" b="1" dirty="0" err="1" smtClean="0">
                <a:latin typeface="Arial" pitchFamily="34" charset="0"/>
                <a:cs typeface="Arial" pitchFamily="34" charset="0"/>
              </a:rPr>
              <a:t>v_date</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(TO_CHAR(</a:t>
            </a:r>
            <a:r>
              <a:rPr lang="en-US" altLang="zh-CN" sz="1600" b="1" dirty="0" err="1" smtClean="0">
                <a:latin typeface="Arial" pitchFamily="34" charset="0"/>
                <a:cs typeface="Arial" pitchFamily="34" charset="0"/>
              </a:rPr>
              <a:t>v_date,’yyyy</a:t>
            </a:r>
            <a:r>
              <a:rPr lang="en-US" altLang="zh-CN" sz="1600" b="1" dirty="0" smtClean="0">
                <a:latin typeface="Arial" pitchFamily="34" charset="0"/>
                <a:cs typeface="Arial" pitchFamily="34" charset="0"/>
              </a:rPr>
              <a:t>-mm-</a:t>
            </a:r>
            <a:r>
              <a:rPr lang="en-US" altLang="zh-CN" sz="1600" b="1" dirty="0" err="1" smtClean="0">
                <a:latin typeface="Arial" pitchFamily="34" charset="0"/>
                <a:cs typeface="Arial" pitchFamily="34" charset="0"/>
              </a:rPr>
              <a:t>dd</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 CHR(13) || CHR(10)</a:t>
            </a:r>
          </a:p>
          <a:p>
            <a:pPr>
              <a:lnSpc>
                <a:spcPct val="90000"/>
              </a:lnSpc>
            </a:pPr>
            <a:r>
              <a:rPr lang="en-US" altLang="zh-CN" sz="1600" b="1" dirty="0" smtClean="0">
                <a:latin typeface="Arial" pitchFamily="34" charset="0"/>
                <a:cs typeface="Arial" pitchFamily="34" charset="0"/>
              </a:rPr>
              <a:t>				|| '</a:t>
            </a:r>
            <a:r>
              <a:rPr lang="zh-CN" altLang="en-US" sz="1600" b="1" dirty="0" smtClean="0">
                <a:latin typeface="Arial" pitchFamily="34" charset="0"/>
                <a:cs typeface="Arial" pitchFamily="34" charset="0"/>
              </a:rPr>
              <a:t>距今天数：</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v_value</a:t>
            </a: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、运算符和表达式</a:t>
            </a:r>
            <a:r>
              <a:rPr lang="en-US" altLang="zh-CN" dirty="0" smtClean="0"/>
              <a:t>-1</a:t>
            </a:r>
            <a:endParaRPr lang="zh-CN" altLang="en-US" dirty="0"/>
          </a:p>
        </p:txBody>
      </p:sp>
      <p:sp>
        <p:nvSpPr>
          <p:cNvPr id="3" name="内容占位符 2"/>
          <p:cNvSpPr>
            <a:spLocks noGrp="1"/>
          </p:cNvSpPr>
          <p:nvPr>
            <p:ph idx="1"/>
          </p:nvPr>
        </p:nvSpPr>
        <p:spPr/>
        <p:txBody>
          <a:bodyPr>
            <a:normAutofit lnSpcReduction="10000"/>
          </a:bodyPr>
          <a:lstStyle/>
          <a:p>
            <a:r>
              <a:rPr lang="zh-CN" altLang="en-US" sz="2000" dirty="0" smtClean="0"/>
              <a:t>运算符</a:t>
            </a:r>
            <a:endParaRPr lang="en-US" altLang="zh-CN" sz="2000" dirty="0" smtClean="0"/>
          </a:p>
          <a:p>
            <a:pPr lvl="1"/>
            <a:r>
              <a:rPr lang="zh-CN" altLang="en-US" sz="1800" dirty="0" smtClean="0"/>
              <a:t>在</a:t>
            </a:r>
            <a:r>
              <a:rPr lang="en-US" altLang="zh-CN" sz="1800" dirty="0" smtClean="0"/>
              <a:t>PL/SQL</a:t>
            </a:r>
            <a:r>
              <a:rPr lang="zh-CN" altLang="en-US" sz="1800" dirty="0" smtClean="0"/>
              <a:t>代码中，数据不是孤立存在的，通常需要对我们定义的常量、变量执行一系列运算，这些运算由数据和运算符构成的表达式来实现</a:t>
            </a:r>
            <a:endParaRPr lang="en-US" altLang="zh-CN" sz="1800" dirty="0" smtClean="0"/>
          </a:p>
          <a:p>
            <a:r>
              <a:rPr lang="zh-CN" altLang="en-US" sz="2000" dirty="0" smtClean="0"/>
              <a:t>运算符类型</a:t>
            </a:r>
            <a:endParaRPr lang="en-US" altLang="zh-CN" sz="2000" dirty="0" smtClean="0"/>
          </a:p>
          <a:p>
            <a:pPr lvl="1"/>
            <a:r>
              <a:rPr lang="zh-CN" altLang="en-US" sz="1800" dirty="0" smtClean="0"/>
              <a:t>赋值运算符</a:t>
            </a:r>
            <a:endParaRPr lang="en-US" altLang="zh-CN" sz="1800" dirty="0" smtClean="0"/>
          </a:p>
          <a:p>
            <a:pPr lvl="1">
              <a:buNone/>
            </a:pPr>
            <a:r>
              <a:rPr lang="en-US" altLang="zh-CN" sz="1800" dirty="0" smtClean="0"/>
              <a:t>	</a:t>
            </a:r>
            <a:r>
              <a:rPr lang="zh-CN" altLang="en-US" sz="1800" dirty="0" smtClean="0"/>
              <a:t>用于为变量或常量赋值</a:t>
            </a:r>
            <a:endParaRPr lang="en-US" altLang="zh-CN" sz="1800" dirty="0" smtClean="0"/>
          </a:p>
          <a:p>
            <a:pPr lvl="1"/>
            <a:r>
              <a:rPr lang="zh-CN" altLang="en-US" sz="1800" dirty="0" smtClean="0"/>
              <a:t>连接运算符</a:t>
            </a:r>
            <a:endParaRPr lang="en-US" altLang="zh-CN" sz="1800" dirty="0" smtClean="0"/>
          </a:p>
          <a:p>
            <a:pPr lvl="1">
              <a:buNone/>
            </a:pPr>
            <a:r>
              <a:rPr lang="en-US" altLang="zh-CN" sz="1800" dirty="0" smtClean="0"/>
              <a:t>	</a:t>
            </a:r>
            <a:r>
              <a:rPr lang="zh-CN" altLang="en-US" sz="1800" dirty="0" smtClean="0"/>
              <a:t>用于将一个字符串追加连接到另一个字符串</a:t>
            </a:r>
            <a:endParaRPr lang="en-US" altLang="zh-CN" sz="1800" dirty="0" smtClean="0"/>
          </a:p>
          <a:p>
            <a:pPr lvl="1"/>
            <a:r>
              <a:rPr lang="zh-CN" altLang="en-US" sz="1800" dirty="0" smtClean="0"/>
              <a:t>逻辑运算符</a:t>
            </a:r>
            <a:endParaRPr lang="en-US" altLang="zh-CN" sz="1800" dirty="0" smtClean="0"/>
          </a:p>
          <a:p>
            <a:pPr lvl="1">
              <a:buNone/>
            </a:pPr>
            <a:r>
              <a:rPr lang="en-US" altLang="zh-CN" sz="1800" dirty="0" smtClean="0"/>
              <a:t>	</a:t>
            </a:r>
            <a:r>
              <a:rPr lang="zh-CN" altLang="en-US" sz="1800" dirty="0" smtClean="0"/>
              <a:t>用于逻辑操作，包含</a:t>
            </a:r>
            <a:r>
              <a:rPr lang="en-US" altLang="zh-CN" sz="1800" dirty="0" smtClean="0"/>
              <a:t>AND</a:t>
            </a:r>
            <a:r>
              <a:rPr lang="zh-CN" altLang="en-US" sz="1800" dirty="0" smtClean="0"/>
              <a:t>、</a:t>
            </a:r>
            <a:r>
              <a:rPr lang="en-US" altLang="zh-CN" sz="1800" dirty="0" smtClean="0"/>
              <a:t>OR</a:t>
            </a:r>
            <a:r>
              <a:rPr lang="zh-CN" altLang="en-US" sz="1800" dirty="0" smtClean="0"/>
              <a:t>和</a:t>
            </a:r>
            <a:r>
              <a:rPr lang="en-US" altLang="zh-CN" sz="1800" dirty="0" smtClean="0"/>
              <a:t>NOT</a:t>
            </a:r>
            <a:r>
              <a:rPr lang="zh-CN" altLang="en-US" sz="1800" dirty="0" smtClean="0"/>
              <a:t>，结果为</a:t>
            </a:r>
            <a:r>
              <a:rPr lang="en-US" altLang="zh-CN" sz="1800" dirty="0" smtClean="0"/>
              <a:t>BOOLEAN</a:t>
            </a:r>
            <a:r>
              <a:rPr lang="zh-CN" altLang="en-US" sz="1800" dirty="0" smtClean="0"/>
              <a:t>型值</a:t>
            </a:r>
            <a:endParaRPr lang="en-US" altLang="zh-CN" sz="1800" dirty="0" smtClean="0"/>
          </a:p>
          <a:p>
            <a:pPr lvl="1"/>
            <a:r>
              <a:rPr lang="zh-CN" altLang="en-US" sz="1800" dirty="0" smtClean="0"/>
              <a:t>比较运算符</a:t>
            </a:r>
            <a:endParaRPr lang="en-US" altLang="zh-CN" sz="1800" dirty="0" smtClean="0"/>
          </a:p>
          <a:p>
            <a:pPr lvl="1">
              <a:buNone/>
            </a:pPr>
            <a:r>
              <a:rPr lang="en-US" altLang="zh-CN" sz="1800" dirty="0" smtClean="0"/>
              <a:t>	</a:t>
            </a:r>
            <a:r>
              <a:rPr lang="zh-CN" altLang="en-US" sz="1800" dirty="0" smtClean="0"/>
              <a:t>用于比较两个表达式的异同，结果为</a:t>
            </a:r>
            <a:r>
              <a:rPr lang="en-US" altLang="zh-CN" sz="1800" dirty="0" smtClean="0"/>
              <a:t>BOOLEAN</a:t>
            </a:r>
            <a:r>
              <a:rPr lang="zh-CN" altLang="en-US" sz="1800" dirty="0" smtClean="0"/>
              <a:t>型值</a:t>
            </a: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、运算符和表达式</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赋值运算符</a:t>
            </a:r>
            <a:endParaRPr lang="en-US" altLang="zh-CN" sz="2000" dirty="0" smtClean="0"/>
          </a:p>
          <a:p>
            <a:endParaRPr lang="en-US" altLang="zh-CN" sz="2000" dirty="0" smtClean="0"/>
          </a:p>
          <a:p>
            <a:pPr>
              <a:buNone/>
            </a:pPr>
            <a:endParaRPr lang="en-US" altLang="zh-CN" sz="2000" dirty="0" smtClean="0"/>
          </a:p>
          <a:p>
            <a:pPr lvl="1"/>
            <a:r>
              <a:rPr lang="en-US" altLang="zh-CN" sz="1800" dirty="0" smtClean="0"/>
              <a:t>1</a:t>
            </a:r>
            <a:r>
              <a:rPr lang="zh-CN" altLang="en-US" sz="1800" dirty="0" smtClean="0"/>
              <a:t>）赋值语句可以出现在语句块的执行部分</a:t>
            </a:r>
            <a:endParaRPr lang="en-US" altLang="zh-CN" sz="1800" dirty="0" smtClean="0"/>
          </a:p>
          <a:p>
            <a:pPr lvl="1"/>
            <a:r>
              <a:rPr lang="en-US" altLang="zh-CN" sz="1800" dirty="0" smtClean="0"/>
              <a:t>2</a:t>
            </a:r>
            <a:r>
              <a:rPr lang="zh-CN" altLang="en-US" sz="1800" dirty="0" smtClean="0"/>
              <a:t>）可以在语句块的声明部分为变量或常量赋值，常量赋值后不能更改</a:t>
            </a:r>
            <a:endParaRPr lang="en-US" altLang="zh-CN" sz="1800" dirty="0" smtClean="0"/>
          </a:p>
          <a:p>
            <a:pPr lvl="1"/>
            <a:r>
              <a:rPr lang="en-US" altLang="zh-CN" sz="1800" dirty="0" smtClean="0"/>
              <a:t>3</a:t>
            </a:r>
            <a:r>
              <a:rPr lang="zh-CN" altLang="en-US" sz="1800" dirty="0" smtClean="0"/>
              <a:t>）可以在异常处理部分进行赋值</a:t>
            </a:r>
            <a:endParaRPr lang="en-US" altLang="zh-CN" sz="1800" dirty="0" smtClean="0"/>
          </a:p>
        </p:txBody>
      </p:sp>
      <p:sp>
        <p:nvSpPr>
          <p:cNvPr id="4" name="Rectangle 3"/>
          <p:cNvSpPr txBox="1">
            <a:spLocks noChangeArrowheads="1"/>
          </p:cNvSpPr>
          <p:nvPr/>
        </p:nvSpPr>
        <p:spPr bwMode="auto">
          <a:xfrm>
            <a:off x="827584" y="1700808"/>
            <a:ext cx="7848872" cy="36004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zh-CN" altLang="en-US" sz="1600" b="1" dirty="0" smtClean="0">
                <a:solidFill>
                  <a:srgbClr val="FF0000"/>
                </a:solidFill>
                <a:latin typeface="Arial" pitchFamily="34" charset="0"/>
                <a:cs typeface="Arial" pitchFamily="34" charset="0"/>
              </a:rPr>
              <a:t>变量名 </a:t>
            </a:r>
            <a:r>
              <a:rPr lang="en-US" altLang="zh-CN" sz="1600" b="1" dirty="0" smtClean="0">
                <a:solidFill>
                  <a:srgbClr val="FF0000"/>
                </a:solidFill>
                <a:latin typeface="Arial" pitchFamily="34" charset="0"/>
                <a:cs typeface="Arial" pitchFamily="34" charset="0"/>
              </a:rPr>
              <a:t>:= </a:t>
            </a:r>
            <a:r>
              <a:rPr lang="zh-CN" altLang="en-US" sz="1600" b="1" dirty="0" smtClean="0">
                <a:solidFill>
                  <a:srgbClr val="FF0000"/>
                </a:solidFill>
                <a:latin typeface="Arial" pitchFamily="34" charset="0"/>
                <a:cs typeface="Arial" pitchFamily="34" charset="0"/>
              </a:rPr>
              <a:t>表达式</a:t>
            </a:r>
            <a:r>
              <a:rPr lang="en-US" altLang="zh-CN" sz="1600" b="1" dirty="0" smtClean="0">
                <a:solidFill>
                  <a:srgbClr val="FF0000"/>
                </a:solidFill>
                <a:latin typeface="Arial" pitchFamily="34" charset="0"/>
                <a:cs typeface="Arial" pitchFamily="34" charset="0"/>
              </a:rPr>
              <a:t>;</a:t>
            </a:r>
          </a:p>
        </p:txBody>
      </p:sp>
      <p:sp>
        <p:nvSpPr>
          <p:cNvPr id="5" name="Rectangle 3"/>
          <p:cNvSpPr txBox="1">
            <a:spLocks noChangeArrowheads="1"/>
          </p:cNvSpPr>
          <p:nvPr/>
        </p:nvSpPr>
        <p:spPr bwMode="auto">
          <a:xfrm>
            <a:off x="827584" y="3429000"/>
            <a:ext cx="7848872" cy="172819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v_str</a:t>
            </a:r>
            <a:r>
              <a:rPr lang="en-US" altLang="zh-CN" sz="1600" b="1" dirty="0" smtClean="0">
                <a:latin typeface="Arial" pitchFamily="34" charset="0"/>
                <a:cs typeface="Arial" pitchFamily="34" charset="0"/>
              </a:rPr>
              <a:t>   VARCHAR2 (20)  :=  ‘this is a string’;</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v_num</a:t>
            </a:r>
            <a:r>
              <a:rPr lang="en-US" altLang="zh-CN" sz="1600" b="1" dirty="0" smtClean="0">
                <a:latin typeface="Arial" pitchFamily="34" charset="0"/>
                <a:cs typeface="Arial" pitchFamily="34" charset="0"/>
              </a:rPr>
              <a:t>  NUMBER;</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v_num</a:t>
            </a:r>
            <a:r>
              <a:rPr lang="en-US" altLang="zh-CN" sz="1600" b="1" dirty="0" smtClean="0">
                <a:latin typeface="Arial" pitchFamily="34" charset="0"/>
                <a:cs typeface="Arial" pitchFamily="34" charset="0"/>
              </a:rPr>
              <a:t> := 15;</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、运算符和表达式</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连接运算符</a:t>
            </a:r>
            <a:endParaRPr lang="en-US" altLang="zh-CN" sz="2000" dirty="0" smtClean="0"/>
          </a:p>
          <a:p>
            <a:pPr lvl="1"/>
            <a:r>
              <a:rPr lang="zh-CN" altLang="en-US" sz="1800" dirty="0" smtClean="0"/>
              <a:t>通常用于连接两个字符串</a:t>
            </a:r>
            <a:endParaRPr lang="en-US" altLang="zh-CN" sz="1800" dirty="0" smtClean="0"/>
          </a:p>
          <a:p>
            <a:pPr lvl="1"/>
            <a:r>
              <a:rPr lang="zh-CN" altLang="en-US" sz="1800" dirty="0" smtClean="0"/>
              <a:t>使用</a:t>
            </a:r>
            <a:r>
              <a:rPr lang="en-US" altLang="zh-CN" sz="1800" dirty="0" smtClean="0"/>
              <a:t>”||”</a:t>
            </a:r>
            <a:r>
              <a:rPr lang="zh-CN" altLang="en-US" sz="1800" dirty="0" smtClean="0"/>
              <a:t>符号</a:t>
            </a:r>
            <a:endParaRPr lang="en-US" altLang="zh-CN" sz="1800" dirty="0" smtClean="0"/>
          </a:p>
        </p:txBody>
      </p:sp>
      <p:sp>
        <p:nvSpPr>
          <p:cNvPr id="5" name="Rectangle 3"/>
          <p:cNvSpPr txBox="1">
            <a:spLocks noChangeArrowheads="1"/>
          </p:cNvSpPr>
          <p:nvPr/>
        </p:nvSpPr>
        <p:spPr bwMode="auto">
          <a:xfrm>
            <a:off x="827584" y="2420888"/>
            <a:ext cx="7848872" cy="194421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v_str1   VARCHAR2 (20)  :=  ‘hello!’;</a:t>
            </a:r>
          </a:p>
          <a:p>
            <a:pPr>
              <a:lnSpc>
                <a:spcPct val="90000"/>
              </a:lnSpc>
            </a:pPr>
            <a:r>
              <a:rPr lang="en-US" altLang="zh-CN" sz="1600" b="1" dirty="0" smtClean="0">
                <a:latin typeface="Arial" pitchFamily="34" charset="0"/>
                <a:cs typeface="Arial" pitchFamily="34" charset="0"/>
              </a:rPr>
              <a:t>	v_str2   VARCHAR2( 20)  :=  ‘China!’;</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v_str1 || v_str2</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、运算符和表达式</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逻辑运算符</a:t>
            </a:r>
            <a:endParaRPr lang="en-US" altLang="zh-CN" sz="2000" dirty="0" smtClean="0"/>
          </a:p>
          <a:p>
            <a:pPr lvl="1"/>
            <a:r>
              <a:rPr lang="en-US" altLang="zh-CN" sz="1800" dirty="0" smtClean="0"/>
              <a:t>AND</a:t>
            </a:r>
            <a:r>
              <a:rPr lang="zh-CN" altLang="en-US" sz="1800" dirty="0" smtClean="0"/>
              <a:t>：逻辑与，二元运算符</a:t>
            </a:r>
            <a:endParaRPr lang="en-US" altLang="zh-CN" sz="1800" dirty="0" smtClean="0"/>
          </a:p>
          <a:p>
            <a:pPr lvl="1"/>
            <a:r>
              <a:rPr lang="en-US" altLang="zh-CN" sz="1800" dirty="0" smtClean="0"/>
              <a:t>OR</a:t>
            </a:r>
            <a:r>
              <a:rPr lang="zh-CN" altLang="en-US" sz="1800" dirty="0" smtClean="0"/>
              <a:t>：逻辑或，二元运算符</a:t>
            </a:r>
            <a:endParaRPr lang="en-US" altLang="zh-CN" sz="1800" dirty="0" smtClean="0"/>
          </a:p>
          <a:p>
            <a:pPr lvl="1"/>
            <a:r>
              <a:rPr lang="en-US" altLang="zh-CN" sz="1800" dirty="0" smtClean="0"/>
              <a:t>NOT</a:t>
            </a:r>
            <a:r>
              <a:rPr lang="zh-CN" altLang="en-US" sz="1800" dirty="0" smtClean="0"/>
              <a:t>：逻辑非，一元运算符</a:t>
            </a:r>
            <a:endParaRPr lang="en-US" altLang="zh-CN" sz="1800" dirty="0" smtClean="0"/>
          </a:p>
        </p:txBody>
      </p:sp>
      <p:sp>
        <p:nvSpPr>
          <p:cNvPr id="5" name="Rectangle 3"/>
          <p:cNvSpPr txBox="1">
            <a:spLocks noChangeArrowheads="1"/>
          </p:cNvSpPr>
          <p:nvPr/>
        </p:nvSpPr>
        <p:spPr bwMode="auto">
          <a:xfrm>
            <a:off x="827584" y="2636912"/>
            <a:ext cx="7848872" cy="252028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x  BOOLEAN := True;</a:t>
            </a:r>
          </a:p>
          <a:p>
            <a:pPr>
              <a:lnSpc>
                <a:spcPct val="90000"/>
              </a:lnSpc>
            </a:pPr>
            <a:r>
              <a:rPr lang="en-US" altLang="zh-CN" sz="1600" b="1" dirty="0" smtClean="0">
                <a:latin typeface="Arial" pitchFamily="34" charset="0"/>
                <a:cs typeface="Arial" pitchFamily="34" charset="0"/>
              </a:rPr>
              <a:t>	y  BOOLEAN := False;</a:t>
            </a:r>
          </a:p>
          <a:p>
            <a:pPr>
              <a:lnSpc>
                <a:spcPct val="90000"/>
              </a:lnSpc>
            </a:pPr>
            <a:r>
              <a:rPr lang="en-US" altLang="zh-CN" sz="1600" b="1" dirty="0" smtClean="0">
                <a:latin typeface="Arial" pitchFamily="34" charset="0"/>
                <a:cs typeface="Arial" pitchFamily="34" charset="0"/>
              </a:rPr>
              <a:t>  	result  BOOLEAN;</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result := x AND y;</a:t>
            </a:r>
          </a:p>
          <a:p>
            <a:pPr>
              <a:lnSpc>
                <a:spcPct val="90000"/>
              </a:lnSpc>
            </a:pPr>
            <a:r>
              <a:rPr lang="en-US" altLang="zh-CN" sz="1600" b="1" dirty="0" smtClean="0">
                <a:latin typeface="Arial" pitchFamily="34" charset="0"/>
                <a:cs typeface="Arial" pitchFamily="34" charset="0"/>
              </a:rPr>
              <a:t>  	result := x OR y;</a:t>
            </a:r>
          </a:p>
          <a:p>
            <a:pPr>
              <a:lnSpc>
                <a:spcPct val="90000"/>
              </a:lnSpc>
            </a:pPr>
            <a:r>
              <a:rPr lang="en-US" altLang="zh-CN" sz="1600" b="1" dirty="0" smtClean="0">
                <a:latin typeface="Arial" pitchFamily="34" charset="0"/>
                <a:cs typeface="Arial" pitchFamily="34" charset="0"/>
              </a:rPr>
              <a:t>  	result := NOT y;</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、运算符和表达式</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比较运算符</a:t>
            </a:r>
            <a:endParaRPr lang="en-US" altLang="zh-CN" sz="2000" dirty="0" smtClean="0"/>
          </a:p>
          <a:p>
            <a:pPr lvl="1"/>
            <a:r>
              <a:rPr lang="zh-CN" altLang="en-US" sz="1800" dirty="0" smtClean="0"/>
              <a:t>用于比较两个表达式，结果为</a:t>
            </a:r>
            <a:r>
              <a:rPr lang="en-US" altLang="zh-CN" sz="1800" dirty="0" smtClean="0"/>
              <a:t>BOOLEAN</a:t>
            </a:r>
            <a:r>
              <a:rPr lang="zh-CN" altLang="en-US" sz="1800" dirty="0" smtClean="0"/>
              <a:t>型值</a:t>
            </a:r>
            <a:r>
              <a:rPr lang="en-US" altLang="zh-CN" sz="1800" dirty="0" smtClean="0"/>
              <a:t>(True</a:t>
            </a:r>
            <a:r>
              <a:rPr lang="zh-CN" altLang="en-US" sz="1800" dirty="0" smtClean="0"/>
              <a:t>、</a:t>
            </a:r>
            <a:r>
              <a:rPr lang="en-US" altLang="zh-CN" sz="1800" dirty="0" smtClean="0"/>
              <a:t>False</a:t>
            </a:r>
            <a:r>
              <a:rPr lang="zh-CN" altLang="en-US" sz="1800" dirty="0" smtClean="0"/>
              <a:t>、</a:t>
            </a:r>
            <a:r>
              <a:rPr lang="en-US" altLang="zh-CN" sz="1800" dirty="0" smtClean="0"/>
              <a:t>NULL)</a:t>
            </a:r>
          </a:p>
          <a:p>
            <a:pPr lvl="1"/>
            <a:r>
              <a:rPr lang="zh-CN" altLang="en-US" sz="1800" dirty="0" smtClean="0"/>
              <a:t>任意一个表达式值为</a:t>
            </a:r>
            <a:r>
              <a:rPr lang="en-US" altLang="zh-CN" sz="1800" dirty="0" smtClean="0"/>
              <a:t>NULL</a:t>
            </a:r>
            <a:r>
              <a:rPr lang="zh-CN" altLang="en-US" sz="1800" dirty="0" smtClean="0"/>
              <a:t>，则整个比较结果为</a:t>
            </a:r>
            <a:r>
              <a:rPr lang="en-US" altLang="zh-CN" sz="1800" dirty="0" smtClean="0"/>
              <a:t>NULL</a:t>
            </a:r>
          </a:p>
        </p:txBody>
      </p:sp>
      <p:graphicFrame>
        <p:nvGraphicFramePr>
          <p:cNvPr id="6" name="Group 38"/>
          <p:cNvGraphicFramePr>
            <a:graphicFrameLocks/>
          </p:cNvGraphicFramePr>
          <p:nvPr/>
        </p:nvGraphicFramePr>
        <p:xfrm>
          <a:off x="899592" y="2420888"/>
          <a:ext cx="7416824" cy="3168467"/>
        </p:xfrm>
        <a:graphic>
          <a:graphicData uri="http://schemas.openxmlformats.org/drawingml/2006/table">
            <a:tbl>
              <a:tblPr/>
              <a:tblGrid>
                <a:gridCol w="2880320"/>
                <a:gridCol w="4536504"/>
              </a:tblGrid>
              <a:tr h="396105">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比较运算符</a:t>
                      </a: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描     述</a:t>
                      </a:r>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396105">
                <a:tc>
                  <a:txBody>
                    <a:bodyPr/>
                    <a:lstStyle/>
                    <a:p>
                      <a:pPr marL="0" marR="0" lvl="0" indent="0" algn="l"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smtClean="0"/>
                        <a:t>等于</a:t>
                      </a:r>
                      <a:endParaRPr lang="zh-CN" altLang="en-US" sz="1800"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05">
                <a:tc>
                  <a:txBody>
                    <a:bodyPr/>
                    <a:lstStyle/>
                    <a:p>
                      <a:pPr marL="0" marR="0" lvl="0" indent="0" algn="l"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&lt;&gt;,!=,~=,^=</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smtClean="0"/>
                        <a:t>不等于</a:t>
                      </a:r>
                      <a:endParaRPr lang="zh-CN" altLang="en-US" sz="1800"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05">
                <a:tc>
                  <a:txBody>
                    <a:bodyPr/>
                    <a:lstStyle/>
                    <a:p>
                      <a:pPr marL="0" marR="0" lvl="0" indent="0" algn="l"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&lt;,&lt;=,&gt;,&gt;=</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smtClean="0"/>
                        <a:t>小于，小于等于，大于，大于等于</a:t>
                      </a:r>
                      <a:endParaRPr lang="zh-CN" altLang="en-US" sz="1800"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05">
                <a:tc>
                  <a:txBody>
                    <a:bodyPr/>
                    <a:lstStyle/>
                    <a:p>
                      <a:pPr marL="0" marR="0" lvl="0" indent="0" algn="l"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IS [NOT] NULL</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smtClean="0"/>
                        <a:t>是否为空</a:t>
                      </a:r>
                      <a:endParaRPr lang="zh-CN" altLang="en-US" sz="1800"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5615">
                <a:tc>
                  <a:txBody>
                    <a:bodyPr/>
                    <a:lstStyle/>
                    <a:p>
                      <a:pPr marL="0" marR="0" lvl="0" indent="0" algn="l"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LIKE</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smtClean="0"/>
                        <a:t>通配符比较</a:t>
                      </a:r>
                      <a:endParaRPr lang="zh-CN" altLang="en-US" sz="1800"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05">
                <a:tc>
                  <a:txBody>
                    <a:bodyPr/>
                    <a:lstStyle/>
                    <a:p>
                      <a:pPr marL="0" marR="0" lvl="0" indent="0" algn="l"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BETWEEN</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smtClean="0"/>
                        <a:t>范围比较</a:t>
                      </a:r>
                      <a:endParaRPr lang="zh-CN" altLang="en-US" sz="1800"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105">
                <a:tc>
                  <a:txBody>
                    <a:bodyPr/>
                    <a:lstStyle/>
                    <a:p>
                      <a:pPr marL="0" marR="0" lvl="0" indent="0" algn="l"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IN</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smtClean="0"/>
                        <a:t>判断值是否在某个指定的结果集中</a:t>
                      </a:r>
                      <a:endParaRPr lang="zh-CN" altLang="en-US" sz="1800"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03</a:t>
            </a:r>
            <a:r>
              <a:rPr lang="zh-CN" altLang="en-US" b="0" dirty="0" smtClean="0"/>
              <a:t>节</a:t>
            </a:r>
            <a:r>
              <a:rPr lang="en-US" altLang="zh-CN" b="0" dirty="0" smtClean="0"/>
              <a:t> PL/SQL</a:t>
            </a:r>
            <a:r>
              <a:rPr lang="zh-CN" altLang="en-US" b="0" dirty="0" smtClean="0"/>
              <a:t>流程控制语句</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114425"/>
        </p:xfrm>
        <a:graphic>
          <a:graphicData uri="http://schemas.openxmlformats.org/drawingml/2006/table">
            <a:tbl>
              <a:tblPr/>
              <a:tblGrid>
                <a:gridCol w="305974"/>
                <a:gridCol w="3257790"/>
                <a:gridCol w="2668450"/>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4">
                  <a:txBody>
                    <a:bodyPr/>
                    <a:lstStyle/>
                    <a:p>
                      <a:pPr algn="r" fontAlgn="ctr"/>
                      <a:r>
                        <a:rPr lang="en-US" altLang="zh-CN" sz="1400" b="0" i="0" u="none" strike="noStrike" dirty="0" smtClean="0">
                          <a:solidFill>
                            <a:srgbClr val="000000"/>
                          </a:solidFill>
                          <a:latin typeface="宋体"/>
                        </a:rPr>
                        <a:t>3</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400" b="0" i="0" u="none" strike="noStrike" dirty="0" smtClean="0">
                          <a:solidFill>
                            <a:srgbClr val="000000"/>
                          </a:solidFill>
                          <a:latin typeface="宋体"/>
                        </a:rPr>
                        <a:t>ODP-C07-03 </a:t>
                      </a:r>
                      <a:r>
                        <a:rPr lang="en-US" altLang="zh-CN" sz="1400" b="0" dirty="0" smtClean="0"/>
                        <a:t>PL/SQL</a:t>
                      </a:r>
                      <a:r>
                        <a:rPr lang="zh-CN" altLang="en-US" sz="1400" b="0" dirty="0" smtClean="0"/>
                        <a:t>流程控制语句</a:t>
                      </a:r>
                      <a:r>
                        <a:rPr lang="zh-CN" altLang="en-US" sz="1400" dirty="0" smtClean="0"/>
                        <a:t> </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1</a:t>
                      </a:r>
                      <a:r>
                        <a:rPr lang="zh-CN" altLang="en-US" sz="1400" b="0" i="0" u="none" strike="noStrike" kern="1200" dirty="0" smtClean="0">
                          <a:solidFill>
                            <a:srgbClr val="000000"/>
                          </a:solidFill>
                          <a:latin typeface="宋体"/>
                          <a:ea typeface="+mn-ea"/>
                          <a:cs typeface="+mn-cs"/>
                        </a:rPr>
                        <a:t>、条件语句</a:t>
                      </a:r>
                      <a:endParaRPr lang="en-US" altLang="zh-CN" sz="1400" b="0" i="0" u="none" strike="noStrike" kern="1200" dirty="0" smtClean="0">
                        <a:solidFill>
                          <a:srgbClr val="000000"/>
                        </a:solidFill>
                        <a:latin typeface="宋体"/>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2</a:t>
                      </a:r>
                      <a:r>
                        <a:rPr lang="zh-CN" altLang="en-US" sz="1400" b="0" i="0" u="none" strike="noStrike" kern="1200" dirty="0" smtClean="0">
                          <a:solidFill>
                            <a:srgbClr val="000000"/>
                          </a:solidFill>
                          <a:latin typeface="宋体"/>
                          <a:ea typeface="+mn-ea"/>
                          <a:cs typeface="+mn-cs"/>
                        </a:rPr>
                        <a:t>、循环语句</a:t>
                      </a:r>
                      <a:endParaRPr lang="en-US" altLang="zh-CN" sz="1400" b="0" i="0" u="none" strike="noStrike" kern="1200" dirty="0" smtClean="0">
                        <a:solidFill>
                          <a:srgbClr val="000000"/>
                        </a:solidFill>
                        <a:latin typeface="宋体"/>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3、GOTO</a:t>
                      </a:r>
                      <a:r>
                        <a:rPr lang="zh-CN" altLang="en-US" sz="1400" b="0" i="0" u="none" strike="noStrike" kern="1200" dirty="0" smtClean="0">
                          <a:solidFill>
                            <a:srgbClr val="000000"/>
                          </a:solidFill>
                          <a:latin typeface="宋体"/>
                          <a:ea typeface="+mn-ea"/>
                          <a:cs typeface="+mn-cs"/>
                        </a:rPr>
                        <a:t>语句</a:t>
                      </a:r>
                      <a:endParaRPr lang="en-US" altLang="zh-CN" sz="1400" b="0" i="0" u="none" strike="noStrike" kern="1200" dirty="0" smtClean="0">
                        <a:solidFill>
                          <a:srgbClr val="000000"/>
                        </a:solidFill>
                        <a:latin typeface="宋体"/>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marL="0" algn="l" defTabSz="914400" rtl="0" eaLnBrk="1" fontAlgn="ctr" latinLnBrk="0" hangingPunct="1"/>
                      <a:r>
                        <a:rPr lang="en-US" altLang="zh-CN" sz="1400" b="0" i="0" u="none" strike="noStrike" kern="1200" dirty="0" smtClean="0">
                          <a:solidFill>
                            <a:srgbClr val="000000"/>
                          </a:solidFill>
                          <a:latin typeface="宋体"/>
                          <a:ea typeface="+mn-ea"/>
                          <a:cs typeface="+mn-cs"/>
                        </a:rPr>
                        <a:t>4</a:t>
                      </a:r>
                      <a:r>
                        <a:rPr lang="zh-CN" altLang="en-US" sz="1400" b="0" i="0" u="none" strike="noStrike" kern="1200" dirty="0" smtClean="0">
                          <a:solidFill>
                            <a:srgbClr val="000000"/>
                          </a:solidFill>
                          <a:latin typeface="宋体"/>
                          <a:ea typeface="+mn-ea"/>
                          <a:cs typeface="+mn-cs"/>
                        </a:rPr>
                        <a:t>、</a:t>
                      </a:r>
                      <a:r>
                        <a:rPr lang="en-US" altLang="zh-CN" sz="1400" b="0" i="0" u="none" strike="noStrike" kern="1200" dirty="0" smtClean="0">
                          <a:solidFill>
                            <a:srgbClr val="000000"/>
                          </a:solidFill>
                          <a:latin typeface="宋体"/>
                          <a:ea typeface="+mn-ea"/>
                          <a:cs typeface="+mn-cs"/>
                        </a:rPr>
                        <a:t>NULL</a:t>
                      </a:r>
                      <a:r>
                        <a:rPr lang="zh-CN" altLang="en-US" sz="1400" b="0" i="0" u="none" strike="noStrike" kern="1200" dirty="0" smtClean="0">
                          <a:solidFill>
                            <a:srgbClr val="000000"/>
                          </a:solidFill>
                          <a:latin typeface="宋体"/>
                          <a:ea typeface="+mn-ea"/>
                          <a:cs typeface="+mn-cs"/>
                        </a:rPr>
                        <a:t>语句</a:t>
                      </a:r>
                      <a:endParaRPr lang="en-US" altLang="zh-CN" sz="1400" b="0" i="0" u="none" strike="noStrike" kern="1200" dirty="0" smtClean="0">
                        <a:solidFill>
                          <a:srgbClr val="000000"/>
                        </a:solidFill>
                        <a:latin typeface="宋体"/>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、条件语句</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IF</a:t>
            </a:r>
            <a:r>
              <a:rPr lang="zh-CN" altLang="en-US" sz="2000" dirty="0" smtClean="0"/>
              <a:t>条件语句</a:t>
            </a:r>
            <a:endParaRPr lang="en-US" altLang="zh-CN" sz="2000" dirty="0" smtClean="0"/>
          </a:p>
          <a:p>
            <a:pPr lvl="1" algn="just">
              <a:lnSpc>
                <a:spcPct val="80000"/>
              </a:lnSpc>
            </a:pPr>
            <a:r>
              <a:rPr lang="en-US" altLang="zh-CN" sz="1800" dirty="0" smtClean="0">
                <a:latin typeface="+mn-ea"/>
              </a:rPr>
              <a:t>IF-THEN</a:t>
            </a:r>
            <a:r>
              <a:rPr lang="zh-CN" altLang="en-US" sz="1800" dirty="0" smtClean="0">
                <a:latin typeface="+mn-ea"/>
              </a:rPr>
              <a:t>表达式：</a:t>
            </a: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zh-CN" altLang="en-US"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pPr>
            <a:r>
              <a:rPr lang="en-US" altLang="zh-CN" sz="1800" dirty="0" smtClean="0">
                <a:latin typeface="+mn-ea"/>
              </a:rPr>
              <a:t>IF-THEN-ELSE</a:t>
            </a:r>
            <a:r>
              <a:rPr lang="zh-CN" altLang="en-US" sz="1800" dirty="0" smtClean="0">
                <a:latin typeface="+mn-ea"/>
              </a:rPr>
              <a:t>表达式：</a:t>
            </a:r>
            <a:endParaRPr lang="en-US" altLang="zh-CN" sz="1800" dirty="0" smtClean="0">
              <a:latin typeface="+mn-ea"/>
            </a:endParaRPr>
          </a:p>
          <a:p>
            <a:pPr lvl="1" algn="just">
              <a:lnSpc>
                <a:spcPct val="80000"/>
              </a:lnSpc>
            </a:pPr>
            <a:endParaRPr lang="zh-CN" altLang="en-US"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p:txBody>
      </p:sp>
      <p:sp>
        <p:nvSpPr>
          <p:cNvPr id="4" name="Rectangle 3"/>
          <p:cNvSpPr txBox="1">
            <a:spLocks noChangeArrowheads="1"/>
          </p:cNvSpPr>
          <p:nvPr/>
        </p:nvSpPr>
        <p:spPr bwMode="auto">
          <a:xfrm>
            <a:off x="827584" y="1916832"/>
            <a:ext cx="7848872" cy="100811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IF condition</a:t>
            </a:r>
          </a:p>
          <a:p>
            <a:pPr>
              <a:lnSpc>
                <a:spcPct val="90000"/>
              </a:lnSpc>
            </a:pPr>
            <a:r>
              <a:rPr lang="en-US" altLang="zh-CN" sz="1600" b="1" dirty="0" smtClean="0">
                <a:latin typeface="Arial" pitchFamily="34" charset="0"/>
                <a:cs typeface="Arial" pitchFamily="34" charset="0"/>
              </a:rPr>
              <a:t>THEN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条件为</a:t>
            </a:r>
            <a:r>
              <a:rPr lang="en-US" altLang="zh-CN" sz="1600" b="1" dirty="0" smtClean="0">
                <a:solidFill>
                  <a:srgbClr val="00B050"/>
                </a:solidFill>
                <a:latin typeface="Arial" pitchFamily="34" charset="0"/>
                <a:cs typeface="Arial" pitchFamily="34" charset="0"/>
              </a:rPr>
              <a:t>true</a:t>
            </a:r>
            <a:r>
              <a:rPr lang="zh-CN" altLang="en-US" sz="1600" b="1" dirty="0" smtClean="0">
                <a:solidFill>
                  <a:srgbClr val="00B050"/>
                </a:solidFill>
                <a:latin typeface="Arial" pitchFamily="34" charset="0"/>
                <a:cs typeface="Arial" pitchFamily="34" charset="0"/>
              </a:rPr>
              <a:t>时执行语句</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END IF;</a:t>
            </a:r>
          </a:p>
        </p:txBody>
      </p:sp>
      <p:sp>
        <p:nvSpPr>
          <p:cNvPr id="5" name="Rectangle 3"/>
          <p:cNvSpPr txBox="1">
            <a:spLocks noChangeArrowheads="1"/>
          </p:cNvSpPr>
          <p:nvPr/>
        </p:nvSpPr>
        <p:spPr bwMode="auto">
          <a:xfrm>
            <a:off x="827584" y="3573016"/>
            <a:ext cx="7848872" cy="136815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IF condition</a:t>
            </a:r>
          </a:p>
          <a:p>
            <a:pPr>
              <a:lnSpc>
                <a:spcPct val="90000"/>
              </a:lnSpc>
            </a:pPr>
            <a:r>
              <a:rPr lang="en-US" altLang="zh-CN" sz="1600" b="1" dirty="0" smtClean="0">
                <a:latin typeface="Arial" pitchFamily="34" charset="0"/>
                <a:cs typeface="Arial" pitchFamily="34" charset="0"/>
              </a:rPr>
              <a:t>THEN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条件为</a:t>
            </a:r>
            <a:r>
              <a:rPr lang="en-US" altLang="zh-CN" sz="1600" b="1" dirty="0" smtClean="0">
                <a:solidFill>
                  <a:srgbClr val="00B050"/>
                </a:solidFill>
                <a:latin typeface="Arial" pitchFamily="34" charset="0"/>
                <a:cs typeface="Arial" pitchFamily="34" charset="0"/>
              </a:rPr>
              <a:t>true</a:t>
            </a:r>
            <a:r>
              <a:rPr lang="zh-CN" altLang="en-US" sz="1600" b="1" dirty="0" smtClean="0">
                <a:solidFill>
                  <a:srgbClr val="00B050"/>
                </a:solidFill>
                <a:latin typeface="Arial" pitchFamily="34" charset="0"/>
                <a:cs typeface="Arial" pitchFamily="34" charset="0"/>
              </a:rPr>
              <a:t>时顺序执行语句</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ELSE</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条件为</a:t>
            </a:r>
            <a:r>
              <a:rPr lang="en-US" altLang="zh-CN" sz="1600" b="1" dirty="0" smtClean="0">
                <a:solidFill>
                  <a:srgbClr val="00B050"/>
                </a:solidFill>
                <a:latin typeface="Arial" pitchFamily="34" charset="0"/>
                <a:cs typeface="Arial" pitchFamily="34" charset="0"/>
              </a:rPr>
              <a:t>false/null</a:t>
            </a:r>
            <a:r>
              <a:rPr lang="zh-CN" altLang="en-US" sz="1600" b="1" dirty="0" smtClean="0">
                <a:solidFill>
                  <a:srgbClr val="00B050"/>
                </a:solidFill>
                <a:latin typeface="Arial" pitchFamily="34" charset="0"/>
                <a:cs typeface="Arial" pitchFamily="34" charset="0"/>
              </a:rPr>
              <a:t>时顺序执行语句</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END IF;</a:t>
            </a:r>
          </a:p>
        </p:txBody>
      </p:sp>
    </p:spTree>
    <p:custDataLst>
      <p:tags r:id="rId1"/>
    </p:custData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、条件语句</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lvl="1" algn="just">
              <a:lnSpc>
                <a:spcPct val="80000"/>
              </a:lnSpc>
            </a:pPr>
            <a:r>
              <a:rPr lang="en-US" altLang="zh-CN" sz="1800" dirty="0" smtClean="0">
                <a:latin typeface="+mn-ea"/>
              </a:rPr>
              <a:t>IF-THEN-ELSIF</a:t>
            </a:r>
            <a:r>
              <a:rPr lang="zh-CN" altLang="en-US" sz="1800" dirty="0" smtClean="0">
                <a:latin typeface="+mn-ea"/>
              </a:rPr>
              <a:t>表达式：</a:t>
            </a:r>
            <a:endParaRPr lang="en-US" altLang="zh-CN" sz="1800" dirty="0" smtClean="0">
              <a:latin typeface="+mn-ea"/>
            </a:endParaRPr>
          </a:p>
          <a:p>
            <a:pPr lvl="1" algn="just">
              <a:lnSpc>
                <a:spcPct val="80000"/>
              </a:lnSpc>
            </a:pPr>
            <a:endParaRPr lang="zh-CN" altLang="en-US"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zh-CN" altLang="en-US"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pPr>
            <a:endParaRPr lang="en-US" altLang="zh-CN" sz="1800" dirty="0" smtClean="0">
              <a:latin typeface="+mn-ea"/>
            </a:endParaRPr>
          </a:p>
          <a:p>
            <a:pPr lvl="1" algn="just">
              <a:lnSpc>
                <a:spcPct val="80000"/>
              </a:lnSpc>
              <a:buNone/>
            </a:pPr>
            <a:endParaRPr lang="en-US" altLang="zh-CN" sz="1800" dirty="0" smtClean="0">
              <a:latin typeface="+mn-ea"/>
            </a:endParaRPr>
          </a:p>
          <a:p>
            <a:pPr lvl="1" algn="just">
              <a:lnSpc>
                <a:spcPct val="80000"/>
              </a:lnSpc>
            </a:pPr>
            <a:r>
              <a:rPr lang="zh-CN" altLang="en-US" sz="1800" dirty="0" smtClean="0">
                <a:latin typeface="+mn-ea"/>
              </a:rPr>
              <a:t>条件表达式结果为</a:t>
            </a:r>
            <a:r>
              <a:rPr lang="en-US" altLang="zh-CN" sz="1800" dirty="0" smtClean="0">
                <a:latin typeface="+mn-ea"/>
              </a:rPr>
              <a:t>BOOLEAN</a:t>
            </a:r>
            <a:r>
              <a:rPr lang="zh-CN" altLang="en-US" sz="1800" dirty="0" smtClean="0">
                <a:latin typeface="+mn-ea"/>
              </a:rPr>
              <a:t>型值：</a:t>
            </a:r>
            <a:r>
              <a:rPr lang="en-US" altLang="zh-CN" sz="1800" dirty="0" smtClean="0">
                <a:latin typeface="+mn-ea"/>
              </a:rPr>
              <a:t>TRUE</a:t>
            </a:r>
            <a:r>
              <a:rPr lang="zh-CN" altLang="en-US" sz="1800" dirty="0" smtClean="0">
                <a:latin typeface="+mn-ea"/>
              </a:rPr>
              <a:t>、</a:t>
            </a:r>
            <a:r>
              <a:rPr lang="en-US" altLang="zh-CN" sz="1800" dirty="0" smtClean="0">
                <a:latin typeface="+mn-ea"/>
              </a:rPr>
              <a:t>FALSE</a:t>
            </a:r>
            <a:r>
              <a:rPr lang="zh-CN" altLang="en-US" sz="1800" dirty="0" smtClean="0">
                <a:latin typeface="+mn-ea"/>
              </a:rPr>
              <a:t>和</a:t>
            </a:r>
            <a:r>
              <a:rPr lang="en-US" altLang="zh-CN" sz="1800" dirty="0" smtClean="0">
                <a:latin typeface="+mn-ea"/>
              </a:rPr>
              <a:t>NULL</a:t>
            </a:r>
          </a:p>
          <a:p>
            <a:pPr lvl="1" algn="just">
              <a:lnSpc>
                <a:spcPct val="80000"/>
              </a:lnSpc>
            </a:pPr>
            <a:r>
              <a:rPr lang="zh-CN" altLang="en-US" sz="1800" dirty="0" smtClean="0">
                <a:latin typeface="+mn-ea"/>
              </a:rPr>
              <a:t>条件为</a:t>
            </a:r>
            <a:r>
              <a:rPr lang="en-US" altLang="zh-CN" sz="1800" dirty="0" smtClean="0">
                <a:latin typeface="+mn-ea"/>
              </a:rPr>
              <a:t>FALSE</a:t>
            </a:r>
            <a:r>
              <a:rPr lang="zh-CN" altLang="en-US" sz="1800" dirty="0" smtClean="0">
                <a:latin typeface="+mn-ea"/>
              </a:rPr>
              <a:t>和</a:t>
            </a:r>
            <a:r>
              <a:rPr lang="en-US" altLang="zh-CN" sz="1800" dirty="0" smtClean="0">
                <a:latin typeface="+mn-ea"/>
              </a:rPr>
              <a:t>NULL</a:t>
            </a:r>
            <a:r>
              <a:rPr lang="zh-CN" altLang="en-US" sz="1800" dirty="0" smtClean="0">
                <a:latin typeface="+mn-ea"/>
              </a:rPr>
              <a:t>都一样</a:t>
            </a:r>
            <a:endParaRPr lang="en-US" altLang="zh-CN" sz="1800" b="1" dirty="0" smtClean="0">
              <a:solidFill>
                <a:srgbClr val="CC3300"/>
              </a:solidFill>
              <a:latin typeface="+mn-ea"/>
            </a:endParaRPr>
          </a:p>
          <a:p>
            <a:pPr lvl="1" algn="just">
              <a:lnSpc>
                <a:spcPct val="80000"/>
              </a:lnSpc>
            </a:pPr>
            <a:r>
              <a:rPr lang="en-US" altLang="zh-CN" sz="1800" dirty="0" smtClean="0">
                <a:latin typeface="+mn-ea"/>
              </a:rPr>
              <a:t>IF</a:t>
            </a:r>
            <a:r>
              <a:rPr lang="zh-CN" altLang="en-US" sz="1800" dirty="0" smtClean="0">
                <a:latin typeface="+mn-ea"/>
              </a:rPr>
              <a:t>条件语句中允许出现条件语句的嵌套，即在</a:t>
            </a:r>
            <a:r>
              <a:rPr lang="en-US" altLang="zh-CN" sz="1800" dirty="0" smtClean="0">
                <a:latin typeface="+mn-ea"/>
              </a:rPr>
              <a:t>IF</a:t>
            </a:r>
            <a:r>
              <a:rPr lang="zh-CN" altLang="en-US" sz="1800" dirty="0" smtClean="0">
                <a:latin typeface="+mn-ea"/>
              </a:rPr>
              <a:t>或</a:t>
            </a:r>
            <a:r>
              <a:rPr lang="en-US" altLang="zh-CN" sz="1800" dirty="0" smtClean="0">
                <a:latin typeface="+mn-ea"/>
              </a:rPr>
              <a:t>ELSE</a:t>
            </a:r>
            <a:r>
              <a:rPr lang="zh-CN" altLang="en-US" sz="1800" dirty="0" smtClean="0">
                <a:latin typeface="+mn-ea"/>
              </a:rPr>
              <a:t>区块中还可以嵌套子</a:t>
            </a:r>
            <a:r>
              <a:rPr lang="en-US" altLang="zh-CN" sz="1800" dirty="0" smtClean="0">
                <a:latin typeface="+mn-ea"/>
              </a:rPr>
              <a:t>IF</a:t>
            </a:r>
            <a:r>
              <a:rPr lang="zh-CN" altLang="en-US" sz="1800" dirty="0" smtClean="0">
                <a:latin typeface="+mn-ea"/>
              </a:rPr>
              <a:t>语句块</a:t>
            </a:r>
            <a:endParaRPr lang="en-US" altLang="zh-CN" sz="1800" dirty="0" smtClean="0">
              <a:latin typeface="+mn-ea"/>
            </a:endParaRPr>
          </a:p>
        </p:txBody>
      </p:sp>
      <p:sp>
        <p:nvSpPr>
          <p:cNvPr id="6" name="Rectangle 3"/>
          <p:cNvSpPr txBox="1">
            <a:spLocks noChangeArrowheads="1"/>
          </p:cNvSpPr>
          <p:nvPr/>
        </p:nvSpPr>
        <p:spPr bwMode="auto">
          <a:xfrm>
            <a:off x="827584" y="1556792"/>
            <a:ext cx="7848872" cy="216024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IF condition1</a:t>
            </a:r>
          </a:p>
          <a:p>
            <a:pPr>
              <a:lnSpc>
                <a:spcPct val="90000"/>
              </a:lnSpc>
            </a:pPr>
            <a:r>
              <a:rPr lang="en-US" altLang="zh-CN" sz="1600" b="1" dirty="0" smtClean="0">
                <a:latin typeface="Arial" pitchFamily="34" charset="0"/>
                <a:cs typeface="Arial" pitchFamily="34" charset="0"/>
              </a:rPr>
              <a:t>THEN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--condition1</a:t>
            </a:r>
            <a:r>
              <a:rPr lang="zh-CN" altLang="en-US" sz="1600" b="1" dirty="0" smtClean="0">
                <a:solidFill>
                  <a:srgbClr val="00B050"/>
                </a:solidFill>
                <a:latin typeface="Arial" pitchFamily="34" charset="0"/>
                <a:cs typeface="Arial" pitchFamily="34" charset="0"/>
              </a:rPr>
              <a:t>为</a:t>
            </a:r>
            <a:r>
              <a:rPr lang="en-US" altLang="zh-CN" sz="1600" b="1" dirty="0" smtClean="0">
                <a:solidFill>
                  <a:srgbClr val="00B050"/>
                </a:solidFill>
                <a:latin typeface="Arial" pitchFamily="34" charset="0"/>
                <a:cs typeface="Arial" pitchFamily="34" charset="0"/>
              </a:rPr>
              <a:t>true</a:t>
            </a:r>
            <a:r>
              <a:rPr lang="zh-CN" altLang="en-US" sz="1600" b="1" dirty="0" smtClean="0">
                <a:solidFill>
                  <a:srgbClr val="00B050"/>
                </a:solidFill>
                <a:latin typeface="Arial" pitchFamily="34" charset="0"/>
                <a:cs typeface="Arial" pitchFamily="34" charset="0"/>
              </a:rPr>
              <a:t>时顺序执行语句</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ELSIF condition2</a:t>
            </a:r>
          </a:p>
          <a:p>
            <a:pPr>
              <a:lnSpc>
                <a:spcPct val="90000"/>
              </a:lnSpc>
            </a:pPr>
            <a:r>
              <a:rPr lang="en-US" altLang="zh-CN" sz="1600" b="1" dirty="0" smtClean="0">
                <a:latin typeface="Arial" pitchFamily="34" charset="0"/>
                <a:cs typeface="Arial" pitchFamily="34" charset="0"/>
              </a:rPr>
              <a:t>THEN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--condition1</a:t>
            </a:r>
            <a:r>
              <a:rPr lang="zh-CN" altLang="en-US" sz="1600" b="1" dirty="0" smtClean="0">
                <a:solidFill>
                  <a:srgbClr val="00B050"/>
                </a:solidFill>
                <a:latin typeface="Arial" pitchFamily="34" charset="0"/>
                <a:cs typeface="Arial" pitchFamily="34" charset="0"/>
              </a:rPr>
              <a:t>为</a:t>
            </a:r>
            <a:r>
              <a:rPr lang="en-US" altLang="zh-CN" sz="1600" b="1" dirty="0" smtClean="0">
                <a:solidFill>
                  <a:srgbClr val="00B050"/>
                </a:solidFill>
                <a:latin typeface="Arial" pitchFamily="34" charset="0"/>
                <a:cs typeface="Arial" pitchFamily="34" charset="0"/>
              </a:rPr>
              <a:t>false/null,condition2</a:t>
            </a:r>
            <a:r>
              <a:rPr lang="zh-CN" altLang="en-US" sz="1600" b="1" dirty="0" smtClean="0">
                <a:solidFill>
                  <a:srgbClr val="00B050"/>
                </a:solidFill>
                <a:latin typeface="Arial" pitchFamily="34" charset="0"/>
                <a:cs typeface="Arial" pitchFamily="34" charset="0"/>
              </a:rPr>
              <a:t>为</a:t>
            </a:r>
            <a:r>
              <a:rPr lang="en-US" altLang="zh-CN" sz="1600" b="1" dirty="0" smtClean="0">
                <a:solidFill>
                  <a:srgbClr val="00B050"/>
                </a:solidFill>
                <a:latin typeface="Arial" pitchFamily="34" charset="0"/>
                <a:cs typeface="Arial" pitchFamily="34" charset="0"/>
              </a:rPr>
              <a:t>true</a:t>
            </a:r>
            <a:r>
              <a:rPr lang="zh-CN" altLang="en-US" sz="1600" b="1" dirty="0" smtClean="0">
                <a:solidFill>
                  <a:srgbClr val="00B050"/>
                </a:solidFill>
                <a:latin typeface="Arial" pitchFamily="34" charset="0"/>
                <a:cs typeface="Arial" pitchFamily="34" charset="0"/>
              </a:rPr>
              <a:t>时顺序执行语句</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ELSE</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--condition1</a:t>
            </a:r>
            <a:r>
              <a:rPr lang="zh-CN" altLang="en-US" sz="1600" b="1" dirty="0" smtClean="0">
                <a:solidFill>
                  <a:srgbClr val="00B050"/>
                </a:solidFill>
                <a:latin typeface="Arial" pitchFamily="34" charset="0"/>
                <a:cs typeface="Arial" pitchFamily="34" charset="0"/>
              </a:rPr>
              <a:t>和</a:t>
            </a:r>
            <a:r>
              <a:rPr lang="en-US" altLang="zh-CN" sz="1600" b="1" dirty="0" smtClean="0">
                <a:solidFill>
                  <a:srgbClr val="00B050"/>
                </a:solidFill>
                <a:latin typeface="Arial" pitchFamily="34" charset="0"/>
                <a:cs typeface="Arial" pitchFamily="34" charset="0"/>
              </a:rPr>
              <a:t>condition2</a:t>
            </a:r>
            <a:r>
              <a:rPr lang="zh-CN" altLang="en-US" sz="1600" b="1" dirty="0" smtClean="0">
                <a:solidFill>
                  <a:srgbClr val="00B050"/>
                </a:solidFill>
                <a:latin typeface="Arial" pitchFamily="34" charset="0"/>
                <a:cs typeface="Arial" pitchFamily="34" charset="0"/>
              </a:rPr>
              <a:t>都为</a:t>
            </a:r>
            <a:r>
              <a:rPr lang="en-US" altLang="zh-CN" sz="1600" b="1" dirty="0" smtClean="0">
                <a:solidFill>
                  <a:srgbClr val="00B050"/>
                </a:solidFill>
                <a:latin typeface="Arial" pitchFamily="34" charset="0"/>
                <a:cs typeface="Arial" pitchFamily="34" charset="0"/>
              </a:rPr>
              <a:t>false</a:t>
            </a:r>
          </a:p>
          <a:p>
            <a:pPr>
              <a:lnSpc>
                <a:spcPct val="90000"/>
              </a:lnSpc>
            </a:pPr>
            <a:r>
              <a:rPr lang="en-US" altLang="zh-CN" sz="1600" b="1" dirty="0" smtClean="0">
                <a:latin typeface="Arial" pitchFamily="34" charset="0"/>
                <a:cs typeface="Arial" pitchFamily="34" charset="0"/>
              </a:rPr>
              <a:t>END IF;</a:t>
            </a:r>
          </a:p>
        </p:txBody>
      </p:sp>
    </p:spTree>
    <p:custDataLst>
      <p:tags r:id="rId1"/>
    </p:custData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01</a:t>
            </a:r>
            <a:r>
              <a:rPr lang="zh-CN" altLang="en-US" b="0" dirty="0" smtClean="0"/>
              <a:t>节</a:t>
            </a:r>
            <a:r>
              <a:rPr lang="en-US" altLang="zh-CN" b="0" dirty="0" smtClean="0"/>
              <a:t> PL/SQL</a:t>
            </a:r>
            <a:r>
              <a:rPr lang="zh-CN" altLang="en-US" b="0" dirty="0" smtClean="0"/>
              <a:t>基础知识</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114425"/>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4">
                  <a:txBody>
                    <a:bodyPr/>
                    <a:lstStyle/>
                    <a:p>
                      <a:pPr algn="r" fontAlgn="ctr"/>
                      <a:r>
                        <a:rPr lang="en-US" altLang="zh-CN" sz="14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400" b="0" i="0" u="none" strike="noStrike" dirty="0" smtClean="0">
                          <a:solidFill>
                            <a:srgbClr val="000000"/>
                          </a:solidFill>
                          <a:latin typeface="宋体"/>
                        </a:rPr>
                        <a:t>ODP-C07-01  PL/SQL</a:t>
                      </a:r>
                      <a:r>
                        <a:rPr lang="zh-CN" altLang="en-US" sz="1400" b="0" i="0" u="none" strike="noStrike" dirty="0" smtClean="0">
                          <a:solidFill>
                            <a:srgbClr val="000000"/>
                          </a:solidFill>
                          <a:latin typeface="宋体"/>
                        </a:rPr>
                        <a:t>基础知识</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kern="1200" dirty="0" smtClean="0">
                          <a:solidFill>
                            <a:srgbClr val="000000"/>
                          </a:solidFill>
                          <a:latin typeface="宋体"/>
                          <a:ea typeface="+mn-ea"/>
                          <a:cs typeface="+mn-cs"/>
                        </a:rPr>
                        <a:t>1、PL/SQL</a:t>
                      </a:r>
                      <a:r>
                        <a:rPr lang="zh-CN" altLang="en-US" sz="1400" b="0" i="0" u="none" strike="noStrike" kern="1200" dirty="0" smtClean="0">
                          <a:solidFill>
                            <a:srgbClr val="000000"/>
                          </a:solidFill>
                          <a:latin typeface="宋体"/>
                          <a:ea typeface="+mn-ea"/>
                          <a:cs typeface="+mn-cs"/>
                        </a:rPr>
                        <a:t>语言概述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2、PL/SQL</a:t>
                      </a:r>
                      <a:r>
                        <a:rPr lang="zh-CN" altLang="en-US" sz="1400" b="0" i="0" u="none" strike="noStrike" kern="1200" dirty="0" smtClean="0">
                          <a:solidFill>
                            <a:srgbClr val="000000"/>
                          </a:solidFill>
                          <a:latin typeface="宋体"/>
                          <a:ea typeface="+mn-ea"/>
                          <a:cs typeface="+mn-cs"/>
                        </a:rPr>
                        <a:t>语言特性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3、PL/SQL</a:t>
                      </a:r>
                      <a:r>
                        <a:rPr lang="zh-CN" altLang="en-US" sz="1400" b="0" i="0" u="none" strike="noStrike" kern="1200" dirty="0" smtClean="0">
                          <a:solidFill>
                            <a:srgbClr val="000000"/>
                          </a:solidFill>
                          <a:latin typeface="宋体"/>
                          <a:ea typeface="+mn-ea"/>
                          <a:cs typeface="+mn-cs"/>
                        </a:rPr>
                        <a:t>运行过程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4、PL/SQL</a:t>
                      </a:r>
                      <a:r>
                        <a:rPr lang="zh-CN" altLang="en-US" sz="1400" b="0" i="0" u="none" strike="noStrike" kern="1200" dirty="0" smtClean="0">
                          <a:solidFill>
                            <a:srgbClr val="000000"/>
                          </a:solidFill>
                          <a:latin typeface="宋体"/>
                          <a:ea typeface="+mn-ea"/>
                          <a:cs typeface="+mn-cs"/>
                        </a:rPr>
                        <a:t>开发环境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、条件语句</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CASE</a:t>
            </a:r>
            <a:r>
              <a:rPr lang="zh-CN" altLang="en-US" sz="2000" dirty="0" smtClean="0"/>
              <a:t>条件语句</a:t>
            </a:r>
            <a:endParaRPr lang="en-US" altLang="zh-CN" sz="2000" dirty="0" smtClean="0"/>
          </a:p>
          <a:p>
            <a:pPr lvl="1"/>
            <a:r>
              <a:rPr lang="zh-CN" altLang="en-US" sz="1800" dirty="0" smtClean="0"/>
              <a:t>条件分支语句，类似</a:t>
            </a:r>
            <a:r>
              <a:rPr lang="en-US" altLang="zh-CN" sz="1800" dirty="0" smtClean="0"/>
              <a:t>java</a:t>
            </a:r>
            <a:r>
              <a:rPr lang="zh-CN" altLang="en-US" sz="1800" dirty="0" smtClean="0"/>
              <a:t>中的</a:t>
            </a:r>
            <a:r>
              <a:rPr lang="en-US" altLang="zh-CN" sz="1800" dirty="0" smtClean="0"/>
              <a:t>SWITCH/CASE</a:t>
            </a:r>
            <a:r>
              <a:rPr lang="zh-CN" altLang="en-US" sz="1800" dirty="0" smtClean="0"/>
              <a:t>语句</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变量或函数：紧跟</a:t>
            </a:r>
            <a:r>
              <a:rPr lang="en-US" altLang="zh-CN" sz="1800" dirty="0" smtClean="0"/>
              <a:t>CASE</a:t>
            </a:r>
            <a:r>
              <a:rPr lang="zh-CN" altLang="en-US" sz="1800" dirty="0" smtClean="0"/>
              <a:t>关键字后面，代表选择器，可以返回任何</a:t>
            </a:r>
            <a:r>
              <a:rPr lang="en-US" altLang="zh-CN" sz="1800" dirty="0" smtClean="0"/>
              <a:t>PL/SQL</a:t>
            </a:r>
            <a:r>
              <a:rPr lang="zh-CN" altLang="en-US" sz="1800" dirty="0" smtClean="0"/>
              <a:t>数据类型，程序根据返回的值去匹配后面各个分支的值，但不能是布尔型</a:t>
            </a:r>
            <a:endParaRPr lang="en-US" altLang="zh-CN" sz="1800" dirty="0" smtClean="0"/>
          </a:p>
          <a:p>
            <a:pPr lvl="1">
              <a:buNone/>
            </a:pPr>
            <a:endParaRPr lang="en-US" altLang="zh-CN" sz="1800" dirty="0" smtClean="0"/>
          </a:p>
        </p:txBody>
      </p:sp>
      <p:sp>
        <p:nvSpPr>
          <p:cNvPr id="4" name="Rectangle 3"/>
          <p:cNvSpPr txBox="1">
            <a:spLocks noChangeArrowheads="1"/>
          </p:cNvSpPr>
          <p:nvPr/>
        </p:nvSpPr>
        <p:spPr bwMode="auto">
          <a:xfrm>
            <a:off x="827584" y="1988840"/>
            <a:ext cx="7848872" cy="216024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CASE  </a:t>
            </a:r>
            <a:r>
              <a:rPr lang="zh-CN" altLang="en-US" sz="1600" b="1" dirty="0" smtClean="0">
                <a:latin typeface="Arial" pitchFamily="34" charset="0"/>
                <a:cs typeface="Arial" pitchFamily="34" charset="0"/>
              </a:rPr>
              <a:t>变量或函数</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WHEN   </a:t>
            </a:r>
            <a:r>
              <a:rPr lang="zh-CN" altLang="en-US" sz="1600" b="1" dirty="0" smtClean="0">
                <a:latin typeface="Arial" pitchFamily="34" charset="0"/>
                <a:cs typeface="Arial" pitchFamily="34" charset="0"/>
              </a:rPr>
              <a:t>值</a:t>
            </a:r>
            <a:r>
              <a:rPr lang="en-US" altLang="zh-CN" sz="1600" b="1" dirty="0" smtClean="0">
                <a:latin typeface="Arial" pitchFamily="34" charset="0"/>
                <a:cs typeface="Arial" pitchFamily="34" charset="0"/>
              </a:rPr>
              <a:t>1   THEN   </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顺序执行分支</a:t>
            </a:r>
            <a:r>
              <a:rPr lang="en-US" altLang="zh-CN" sz="1600" b="1" dirty="0" smtClean="0">
                <a:solidFill>
                  <a:srgbClr val="00B050"/>
                </a:solidFill>
                <a:latin typeface="Arial" pitchFamily="34" charset="0"/>
                <a:cs typeface="Arial" pitchFamily="34" charset="0"/>
              </a:rPr>
              <a:t>1</a:t>
            </a:r>
          </a:p>
          <a:p>
            <a:pPr>
              <a:lnSpc>
                <a:spcPct val="90000"/>
              </a:lnSpc>
            </a:pPr>
            <a:r>
              <a:rPr lang="en-US" altLang="zh-CN" sz="1600" b="1" dirty="0" smtClean="0">
                <a:latin typeface="Arial" pitchFamily="34" charset="0"/>
                <a:cs typeface="Arial" pitchFamily="34" charset="0"/>
              </a:rPr>
              <a:t>	WHEN   </a:t>
            </a:r>
            <a:r>
              <a:rPr lang="zh-CN" altLang="en-US" sz="1600" b="1" dirty="0" smtClean="0">
                <a:latin typeface="Arial" pitchFamily="34" charset="0"/>
                <a:cs typeface="Arial" pitchFamily="34" charset="0"/>
              </a:rPr>
              <a:t>值</a:t>
            </a:r>
            <a:r>
              <a:rPr lang="en-US" altLang="zh-CN" sz="1600" b="1" dirty="0" smtClean="0">
                <a:latin typeface="Arial" pitchFamily="34" charset="0"/>
                <a:cs typeface="Arial" pitchFamily="34" charset="0"/>
              </a:rPr>
              <a:t>2   THEN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顺序执行分支</a:t>
            </a:r>
            <a:r>
              <a:rPr lang="en-US" altLang="zh-CN" sz="1600" b="1" dirty="0" smtClean="0">
                <a:solidFill>
                  <a:srgbClr val="00B050"/>
                </a:solidFill>
                <a:latin typeface="Arial" pitchFamily="34" charset="0"/>
                <a:cs typeface="Arial" pitchFamily="34" charset="0"/>
              </a:rPr>
              <a:t>2</a:t>
            </a:r>
          </a:p>
          <a:p>
            <a:pPr>
              <a:lnSpc>
                <a:spcPct val="90000"/>
              </a:lnSpc>
            </a:pPr>
            <a:r>
              <a:rPr lang="en-US" altLang="zh-CN" sz="1600" b="1" dirty="0" smtClean="0">
                <a:latin typeface="Arial" pitchFamily="34" charset="0"/>
                <a:cs typeface="Arial" pitchFamily="34" charset="0"/>
              </a:rPr>
              <a:t>	…  …</a:t>
            </a:r>
          </a:p>
          <a:p>
            <a:pPr>
              <a:lnSpc>
                <a:spcPct val="90000"/>
              </a:lnSpc>
            </a:pPr>
            <a:r>
              <a:rPr lang="en-US" altLang="zh-CN" sz="1600" b="1" dirty="0" smtClean="0">
                <a:latin typeface="Arial" pitchFamily="34" charset="0"/>
                <a:cs typeface="Arial" pitchFamily="34" charset="0"/>
              </a:rPr>
              <a:t>	ELSE</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顺序执行</a:t>
            </a:r>
            <a:r>
              <a:rPr lang="en-US" altLang="zh-CN" sz="1600" b="1" dirty="0" smtClean="0">
                <a:solidFill>
                  <a:srgbClr val="00B050"/>
                </a:solidFill>
                <a:latin typeface="Arial" pitchFamily="34" charset="0"/>
                <a:cs typeface="Arial" pitchFamily="34" charset="0"/>
              </a:rPr>
              <a:t>ELSE</a:t>
            </a:r>
            <a:r>
              <a:rPr lang="zh-CN" altLang="en-US" sz="1600" b="1" dirty="0" smtClean="0">
                <a:solidFill>
                  <a:srgbClr val="00B050"/>
                </a:solidFill>
                <a:latin typeface="Arial" pitchFamily="34" charset="0"/>
                <a:cs typeface="Arial" pitchFamily="34" charset="0"/>
              </a:rPr>
              <a:t>分支</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END  CASE; </a:t>
            </a:r>
          </a:p>
        </p:txBody>
      </p:sp>
    </p:spTree>
    <p:custDataLst>
      <p:tags r:id="rId1"/>
    </p:custData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、循环语句</a:t>
            </a:r>
            <a:r>
              <a:rPr lang="en-US" altLang="zh-CN" dirty="0" smtClean="0"/>
              <a:t>-1</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sz="2000" dirty="0" smtClean="0"/>
              <a:t>PL/SQL</a:t>
            </a:r>
            <a:r>
              <a:rPr lang="zh-CN" altLang="en-US" sz="2000" dirty="0" smtClean="0"/>
              <a:t>常见的三种循环</a:t>
            </a:r>
            <a:endParaRPr lang="en-US" altLang="zh-CN" sz="2000" dirty="0" smtClean="0"/>
          </a:p>
          <a:p>
            <a:pPr lvl="1"/>
            <a:r>
              <a:rPr lang="zh-CN" altLang="en-US" sz="1800" dirty="0" smtClean="0"/>
              <a:t>简单</a:t>
            </a:r>
            <a:r>
              <a:rPr lang="en-US" altLang="zh-CN" sz="1800" dirty="0" smtClean="0"/>
              <a:t>LOOP</a:t>
            </a:r>
            <a:r>
              <a:rPr lang="zh-CN" altLang="en-US" sz="1800" dirty="0" smtClean="0"/>
              <a:t>循环：</a:t>
            </a:r>
            <a:endParaRPr lang="en-US" altLang="zh-CN" sz="1800" dirty="0" smtClean="0"/>
          </a:p>
          <a:p>
            <a:pPr lvl="2"/>
            <a:r>
              <a:rPr lang="zh-CN" altLang="en-US" sz="1600" dirty="0" smtClean="0"/>
              <a:t>是最基本的循环结构，由基本的循环语句和控制循环退出的语句组成</a:t>
            </a:r>
            <a:endParaRPr lang="en-US" altLang="zh-CN" sz="1600" dirty="0" smtClean="0"/>
          </a:p>
          <a:p>
            <a:pPr lvl="1"/>
            <a:r>
              <a:rPr lang="en-US" altLang="zh-CN" sz="1800" dirty="0" smtClean="0"/>
              <a:t>WHILE</a:t>
            </a:r>
            <a:r>
              <a:rPr lang="zh-CN" altLang="en-US" sz="1800" dirty="0" smtClean="0"/>
              <a:t>循环</a:t>
            </a:r>
            <a:endParaRPr lang="en-US" altLang="zh-CN" sz="1800" dirty="0" smtClean="0"/>
          </a:p>
          <a:p>
            <a:pPr lvl="2"/>
            <a:r>
              <a:rPr lang="zh-CN" altLang="en-US" sz="1600" dirty="0" smtClean="0"/>
              <a:t>当满足特定的条件时才执行循环，条件不满足则循环终止</a:t>
            </a:r>
            <a:endParaRPr lang="en-US" altLang="zh-CN" sz="1600" dirty="0" smtClean="0"/>
          </a:p>
          <a:p>
            <a:pPr lvl="1"/>
            <a:r>
              <a:rPr lang="en-US" altLang="zh-CN" sz="1800" dirty="0" smtClean="0"/>
              <a:t>FOR</a:t>
            </a:r>
            <a:r>
              <a:rPr lang="zh-CN" altLang="en-US" sz="1800" dirty="0" smtClean="0"/>
              <a:t>循环</a:t>
            </a:r>
            <a:endParaRPr lang="en-US" altLang="zh-CN" sz="1800" dirty="0" smtClean="0"/>
          </a:p>
          <a:p>
            <a:pPr lvl="2"/>
            <a:r>
              <a:rPr lang="zh-CN" altLang="en-US" sz="1600" dirty="0" smtClean="0"/>
              <a:t>允许指定循环要执行的次数，当循环次数达到时退出循环</a:t>
            </a:r>
            <a:endParaRPr lang="en-US" altLang="zh-CN" sz="2000" dirty="0" smtClean="0"/>
          </a:p>
          <a:p>
            <a:r>
              <a:rPr lang="zh-CN" altLang="en-US" sz="2000" dirty="0" smtClean="0"/>
              <a:t>简单</a:t>
            </a:r>
            <a:r>
              <a:rPr lang="en-US" altLang="zh-CN" sz="2000" dirty="0" smtClean="0"/>
              <a:t>LOOP</a:t>
            </a:r>
            <a:r>
              <a:rPr lang="zh-CN" altLang="en-US" sz="2000" dirty="0" smtClean="0"/>
              <a:t>循环</a:t>
            </a:r>
            <a:endParaRPr lang="en-US" altLang="zh-CN" sz="2000" dirty="0" smtClean="0"/>
          </a:p>
          <a:p>
            <a:pPr lvl="1"/>
            <a:r>
              <a:rPr lang="zh-CN" altLang="en-US" sz="1800" dirty="0" smtClean="0"/>
              <a:t>最简单的</a:t>
            </a:r>
            <a:r>
              <a:rPr lang="en-US" altLang="zh-CN" sz="1800" dirty="0" smtClean="0"/>
              <a:t>LOOP</a:t>
            </a:r>
            <a:r>
              <a:rPr lang="zh-CN" altLang="en-US" sz="1800" dirty="0" smtClean="0"/>
              <a:t>循环：</a:t>
            </a:r>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r>
              <a:rPr lang="zh-CN" altLang="en-US" sz="1800" dirty="0" smtClean="0"/>
              <a:t>简单</a:t>
            </a:r>
            <a:r>
              <a:rPr lang="en-US" altLang="zh-CN" sz="1800" dirty="0" smtClean="0"/>
              <a:t>LOOP</a:t>
            </a:r>
            <a:r>
              <a:rPr lang="zh-CN" altLang="en-US" sz="1800" dirty="0" smtClean="0"/>
              <a:t>循环中如果没有控制循环的退出，会成为死循环</a:t>
            </a:r>
            <a:endParaRPr lang="en-US" altLang="zh-CN" sz="1800" dirty="0" smtClean="0"/>
          </a:p>
          <a:p>
            <a:pPr lvl="1"/>
            <a:r>
              <a:rPr lang="zh-CN" altLang="en-US" sz="1800" dirty="0" smtClean="0"/>
              <a:t>需要在</a:t>
            </a:r>
            <a:r>
              <a:rPr lang="en-US" altLang="zh-CN" sz="1800" dirty="0" smtClean="0"/>
              <a:t>LOOP</a:t>
            </a:r>
            <a:r>
              <a:rPr lang="zh-CN" altLang="en-US" sz="1800" dirty="0" smtClean="0"/>
              <a:t>循环中添加控制退出的语句</a:t>
            </a:r>
            <a:endParaRPr lang="en-US" altLang="zh-CN" sz="1800" dirty="0" smtClean="0"/>
          </a:p>
          <a:p>
            <a:pPr lvl="1"/>
            <a:r>
              <a:rPr lang="zh-CN" altLang="en-US" sz="1800" dirty="0" smtClean="0"/>
              <a:t>属于</a:t>
            </a:r>
            <a:r>
              <a:rPr lang="zh-CN" altLang="en-US" sz="1800" b="1" dirty="0" smtClean="0">
                <a:solidFill>
                  <a:srgbClr val="FF0000"/>
                </a:solidFill>
              </a:rPr>
              <a:t>出口值守循环</a:t>
            </a:r>
            <a:endParaRPr lang="en-US" altLang="zh-CN" sz="1800" b="1" dirty="0" smtClean="0">
              <a:solidFill>
                <a:srgbClr val="FF0000"/>
              </a:solidFill>
            </a:endParaRPr>
          </a:p>
          <a:p>
            <a:pPr lvl="1">
              <a:buNone/>
            </a:pPr>
            <a:endParaRPr lang="en-US" altLang="zh-CN" sz="1800" dirty="0" smtClean="0"/>
          </a:p>
          <a:p>
            <a:endParaRPr lang="en-US" altLang="zh-CN" sz="1800" dirty="0" smtClean="0"/>
          </a:p>
        </p:txBody>
      </p:sp>
      <p:sp>
        <p:nvSpPr>
          <p:cNvPr id="4" name="Rectangle 3"/>
          <p:cNvSpPr txBox="1">
            <a:spLocks noChangeArrowheads="1"/>
          </p:cNvSpPr>
          <p:nvPr/>
        </p:nvSpPr>
        <p:spPr bwMode="auto">
          <a:xfrm>
            <a:off x="755576" y="4149080"/>
            <a:ext cx="7848872"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LOOP</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执行循环体内的语句</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END LOOP; </a:t>
            </a:r>
          </a:p>
        </p:txBody>
      </p:sp>
    </p:spTree>
    <p:custDataLst>
      <p:tags r:id="rId1"/>
    </p:custData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、循环语句</a:t>
            </a:r>
            <a:r>
              <a:rPr lang="en-US" altLang="zh-CN" dirty="0" smtClean="0"/>
              <a:t>-2</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2000" dirty="0" smtClean="0"/>
              <a:t>控制简单</a:t>
            </a:r>
            <a:r>
              <a:rPr lang="en-US" altLang="zh-CN" sz="2000" dirty="0" smtClean="0"/>
              <a:t>LOOP</a:t>
            </a:r>
            <a:r>
              <a:rPr lang="zh-CN" altLang="en-US" sz="2000" dirty="0" smtClean="0"/>
              <a:t>循环退出</a:t>
            </a:r>
            <a:endParaRPr lang="en-US" altLang="zh-CN" sz="2000" dirty="0" smtClean="0"/>
          </a:p>
          <a:p>
            <a:pPr lvl="1"/>
            <a:r>
              <a:rPr lang="zh-CN" altLang="en-US" sz="1800" dirty="0" smtClean="0"/>
              <a:t>使用</a:t>
            </a:r>
            <a:r>
              <a:rPr lang="en-US" altLang="zh-CN" sz="1800" b="1" dirty="0" smtClean="0">
                <a:solidFill>
                  <a:srgbClr val="FF0000"/>
                </a:solidFill>
              </a:rPr>
              <a:t>EXIT</a:t>
            </a:r>
            <a:r>
              <a:rPr lang="zh-CN" altLang="en-US" sz="1800" dirty="0" smtClean="0"/>
              <a:t>语句结束循环：需要结合</a:t>
            </a:r>
            <a:r>
              <a:rPr lang="en-US" altLang="zh-CN" sz="1800" dirty="0" smtClean="0"/>
              <a:t>IF-THEN</a:t>
            </a:r>
            <a:r>
              <a:rPr lang="zh-CN" altLang="en-US" sz="1800" dirty="0" smtClean="0"/>
              <a:t>条件语句</a:t>
            </a:r>
            <a:endParaRPr lang="en-US" altLang="zh-CN" sz="1800" dirty="0" smtClean="0"/>
          </a:p>
          <a:p>
            <a:pPr lvl="1">
              <a:buNone/>
            </a:pP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r>
              <a:rPr lang="zh-CN" altLang="en-US" sz="1800" dirty="0" smtClean="0"/>
              <a:t>使用</a:t>
            </a:r>
            <a:r>
              <a:rPr lang="en-US" altLang="zh-CN" sz="1800" b="1" dirty="0" smtClean="0">
                <a:solidFill>
                  <a:srgbClr val="FF0000"/>
                </a:solidFill>
              </a:rPr>
              <a:t>EXIT-WHEN</a:t>
            </a:r>
            <a:r>
              <a:rPr lang="zh-CN" altLang="en-US" sz="1800" dirty="0" smtClean="0"/>
              <a:t>语句结束循环</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b="1" dirty="0" smtClean="0">
                <a:solidFill>
                  <a:srgbClr val="FF0000"/>
                </a:solidFill>
              </a:rPr>
              <a:t>注：</a:t>
            </a:r>
            <a:r>
              <a:rPr lang="zh-CN" altLang="en-US" sz="1800" dirty="0" smtClean="0"/>
              <a:t>简单</a:t>
            </a:r>
            <a:r>
              <a:rPr lang="en-US" altLang="zh-CN" sz="1800" dirty="0" smtClean="0"/>
              <a:t>LOOP</a:t>
            </a:r>
            <a:r>
              <a:rPr lang="zh-CN" altLang="en-US" sz="1800" dirty="0" smtClean="0"/>
              <a:t>循环中通过</a:t>
            </a:r>
            <a:r>
              <a:rPr lang="en-US" altLang="zh-CN" sz="1800" dirty="0" smtClean="0"/>
              <a:t>EXIT</a:t>
            </a:r>
            <a:r>
              <a:rPr lang="zh-CN" altLang="en-US" sz="1800" dirty="0" smtClean="0"/>
              <a:t>或</a:t>
            </a:r>
            <a:r>
              <a:rPr lang="en-US" altLang="zh-CN" sz="1800" dirty="0" smtClean="0"/>
              <a:t>EXIT-WHEN</a:t>
            </a:r>
            <a:r>
              <a:rPr lang="zh-CN" altLang="en-US" sz="1800" dirty="0" smtClean="0"/>
              <a:t>语句控制循环的结束，循环体内的代码至少有机会被执行一次</a:t>
            </a:r>
            <a:endParaRPr lang="en-US" altLang="zh-CN" sz="1800" dirty="0" smtClean="0"/>
          </a:p>
        </p:txBody>
      </p:sp>
      <p:sp>
        <p:nvSpPr>
          <p:cNvPr id="4" name="Rectangle 3"/>
          <p:cNvSpPr txBox="1">
            <a:spLocks noChangeArrowheads="1"/>
          </p:cNvSpPr>
          <p:nvPr/>
        </p:nvSpPr>
        <p:spPr bwMode="auto">
          <a:xfrm>
            <a:off x="827584" y="4221088"/>
            <a:ext cx="7848872" cy="129614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x</a:t>
            </a: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 -100;</a:t>
            </a:r>
          </a:p>
          <a:p>
            <a:pPr>
              <a:lnSpc>
                <a:spcPct val="90000"/>
              </a:lnSpc>
            </a:pPr>
            <a:r>
              <a:rPr lang="en-US" altLang="zh-CN" sz="1600" b="1" dirty="0" smtClean="0">
                <a:latin typeface="Arial" pitchFamily="34" charset="0"/>
                <a:cs typeface="Arial" pitchFamily="34" charset="0"/>
              </a:rPr>
              <a:t>LOOP</a:t>
            </a:r>
          </a:p>
          <a:p>
            <a:pPr>
              <a:lnSpc>
                <a:spcPct val="90000"/>
              </a:lnSpc>
            </a:pPr>
            <a:r>
              <a:rPr lang="en-US" altLang="zh-CN" sz="1600" b="1" dirty="0" smtClean="0">
                <a:latin typeface="Arial" pitchFamily="34" charset="0"/>
                <a:cs typeface="Arial" pitchFamily="34" charset="0"/>
              </a:rPr>
              <a:t>          x := x+10;</a:t>
            </a:r>
          </a:p>
          <a:p>
            <a:pPr>
              <a:lnSpc>
                <a:spcPct val="90000"/>
              </a:lnSpc>
            </a:pPr>
            <a:r>
              <a:rPr lang="en-US" altLang="zh-CN" sz="1600" b="1" dirty="0" smtClean="0">
                <a:solidFill>
                  <a:srgbClr val="FF0000"/>
                </a:solidFill>
                <a:latin typeface="Arial" pitchFamily="34" charset="0"/>
                <a:cs typeface="Arial" pitchFamily="34" charset="0"/>
              </a:rPr>
              <a:t>          EXIT  WHEN  x &gt; 0;</a:t>
            </a:r>
          </a:p>
          <a:p>
            <a:pPr>
              <a:lnSpc>
                <a:spcPct val="90000"/>
              </a:lnSpc>
            </a:pPr>
            <a:r>
              <a:rPr lang="en-US" altLang="zh-CN" sz="1600" b="1" dirty="0" smtClean="0">
                <a:latin typeface="Arial" pitchFamily="34" charset="0"/>
                <a:cs typeface="Arial" pitchFamily="34" charset="0"/>
              </a:rPr>
              <a:t>END LOOP;</a:t>
            </a:r>
          </a:p>
        </p:txBody>
      </p:sp>
      <p:sp>
        <p:nvSpPr>
          <p:cNvPr id="5" name="Rectangle 3"/>
          <p:cNvSpPr txBox="1">
            <a:spLocks noChangeArrowheads="1"/>
          </p:cNvSpPr>
          <p:nvPr/>
        </p:nvSpPr>
        <p:spPr bwMode="auto">
          <a:xfrm>
            <a:off x="827584" y="1916832"/>
            <a:ext cx="7848872" cy="172819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x</a:t>
            </a: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 -100;</a:t>
            </a:r>
          </a:p>
          <a:p>
            <a:pPr>
              <a:lnSpc>
                <a:spcPct val="90000"/>
              </a:lnSpc>
            </a:pPr>
            <a:r>
              <a:rPr lang="en-US" altLang="zh-CN" sz="1600" b="1" dirty="0" smtClean="0">
                <a:latin typeface="Arial" pitchFamily="34" charset="0"/>
                <a:cs typeface="Arial" pitchFamily="34" charset="0"/>
              </a:rPr>
              <a:t>LOOP</a:t>
            </a:r>
          </a:p>
          <a:p>
            <a:pPr>
              <a:lnSpc>
                <a:spcPct val="90000"/>
              </a:lnSpc>
            </a:pPr>
            <a:r>
              <a:rPr lang="en-US" altLang="zh-CN" sz="1600" b="1" dirty="0" smtClean="0">
                <a:latin typeface="Arial" pitchFamily="34" charset="0"/>
                <a:cs typeface="Arial" pitchFamily="34" charset="0"/>
              </a:rPr>
              <a:t>          x := x+10;</a:t>
            </a:r>
          </a:p>
          <a:p>
            <a:pPr>
              <a:lnSpc>
                <a:spcPct val="90000"/>
              </a:lnSpc>
            </a:pPr>
            <a:r>
              <a:rPr lang="en-US" altLang="zh-CN" sz="1600" b="1" dirty="0" smtClean="0">
                <a:solidFill>
                  <a:srgbClr val="FF0000"/>
                </a:solidFill>
                <a:latin typeface="Arial" pitchFamily="34" charset="0"/>
                <a:cs typeface="Arial" pitchFamily="34" charset="0"/>
              </a:rPr>
              <a:t>          IF  x &gt; 0  THEN</a:t>
            </a:r>
          </a:p>
          <a:p>
            <a:pPr>
              <a:lnSpc>
                <a:spcPct val="90000"/>
              </a:lnSpc>
            </a:pPr>
            <a:r>
              <a:rPr lang="en-US" altLang="zh-CN" sz="1600" b="1" dirty="0" smtClean="0">
                <a:solidFill>
                  <a:srgbClr val="FF0000"/>
                </a:solidFill>
                <a:latin typeface="Arial" pitchFamily="34" charset="0"/>
                <a:cs typeface="Arial" pitchFamily="34" charset="0"/>
              </a:rPr>
              <a:t>	EXIT;</a:t>
            </a:r>
          </a:p>
          <a:p>
            <a:pPr>
              <a:lnSpc>
                <a:spcPct val="90000"/>
              </a:lnSpc>
            </a:pPr>
            <a:r>
              <a:rPr lang="en-US" altLang="zh-CN" sz="1600" b="1" dirty="0" smtClean="0">
                <a:solidFill>
                  <a:srgbClr val="FF0000"/>
                </a:solidFill>
                <a:latin typeface="Arial" pitchFamily="34" charset="0"/>
                <a:cs typeface="Arial" pitchFamily="34" charset="0"/>
              </a:rPr>
              <a:t>          END IF;</a:t>
            </a:r>
          </a:p>
          <a:p>
            <a:pPr>
              <a:lnSpc>
                <a:spcPct val="90000"/>
              </a:lnSpc>
            </a:pPr>
            <a:r>
              <a:rPr lang="en-US" altLang="zh-CN" sz="1600" b="1" dirty="0" smtClean="0">
                <a:latin typeface="Arial" pitchFamily="34" charset="0"/>
                <a:cs typeface="Arial" pitchFamily="34" charset="0"/>
              </a:rPr>
              <a:t>END LOOP;</a:t>
            </a:r>
          </a:p>
        </p:txBody>
      </p:sp>
    </p:spTree>
    <p:custDataLst>
      <p:tags r:id="rId1"/>
    </p:custDataLst>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、循环语句</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WHILE-LOOP</a:t>
            </a:r>
            <a:r>
              <a:rPr lang="zh-CN" altLang="en-US" sz="2000" dirty="0" smtClean="0"/>
              <a:t>循环</a:t>
            </a:r>
            <a:endParaRPr lang="en-US" altLang="zh-CN" sz="2000" dirty="0" smtClean="0"/>
          </a:p>
          <a:p>
            <a:pPr lvl="1"/>
            <a:r>
              <a:rPr lang="en-US" altLang="zh-CN" sz="1800" dirty="0" smtClean="0"/>
              <a:t>WHILE</a:t>
            </a:r>
            <a:r>
              <a:rPr lang="zh-CN" altLang="en-US" sz="1800" dirty="0" smtClean="0"/>
              <a:t>循环先判断</a:t>
            </a:r>
            <a:r>
              <a:rPr lang="en-US" altLang="zh-CN" sz="1800" dirty="0" smtClean="0"/>
              <a:t>condition</a:t>
            </a:r>
            <a:r>
              <a:rPr lang="zh-CN" altLang="en-US" sz="1800" dirty="0" smtClean="0"/>
              <a:t>条件表达式，根据条件表达式的结果决定是否进入循环，结果为</a:t>
            </a:r>
            <a:r>
              <a:rPr lang="en-US" altLang="zh-CN" sz="1800" dirty="0" smtClean="0"/>
              <a:t>TRUE</a:t>
            </a:r>
            <a:r>
              <a:rPr lang="zh-CN" altLang="en-US" sz="1800" dirty="0" smtClean="0"/>
              <a:t>，执行循环体内的语句，结果为</a:t>
            </a:r>
            <a:r>
              <a:rPr lang="en-US" altLang="zh-CN" sz="1800" dirty="0" smtClean="0"/>
              <a:t>FALSE</a:t>
            </a:r>
            <a:r>
              <a:rPr lang="zh-CN" altLang="en-US" sz="1800" dirty="0" smtClean="0"/>
              <a:t>，结束循环</a:t>
            </a:r>
            <a:endParaRPr lang="en-US" altLang="zh-CN" sz="1800" dirty="0" smtClean="0"/>
          </a:p>
          <a:p>
            <a:pPr lvl="1"/>
            <a:r>
              <a:rPr lang="zh-CN" altLang="en-US" sz="1800" dirty="0" smtClean="0"/>
              <a:t>如果条件一开始就为</a:t>
            </a:r>
            <a:r>
              <a:rPr lang="en-US" altLang="zh-CN" sz="1800" dirty="0" smtClean="0"/>
              <a:t>FALSE</a:t>
            </a:r>
            <a:r>
              <a:rPr lang="zh-CN" altLang="en-US" sz="1800" dirty="0" smtClean="0"/>
              <a:t>，则循环体内的代码一次也不执行</a:t>
            </a:r>
            <a:endParaRPr lang="en-US" altLang="zh-CN" sz="1800" dirty="0" smtClean="0"/>
          </a:p>
          <a:p>
            <a:pPr lvl="1"/>
            <a:r>
              <a:rPr lang="zh-CN" altLang="en-US" sz="1800" dirty="0" smtClean="0"/>
              <a:t>属于</a:t>
            </a:r>
            <a:r>
              <a:rPr lang="zh-CN" altLang="en-US" sz="1800" b="1" dirty="0" smtClean="0">
                <a:solidFill>
                  <a:srgbClr val="FF0000"/>
                </a:solidFill>
              </a:rPr>
              <a:t>入口值守循环</a:t>
            </a:r>
            <a:endParaRPr lang="en-US" altLang="zh-CN" sz="1800" b="1" dirty="0" smtClean="0">
              <a:solidFill>
                <a:srgbClr val="FF0000"/>
              </a:solidFill>
            </a:endParaRPr>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99592" y="2852936"/>
            <a:ext cx="7848872"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WHILE  </a:t>
            </a:r>
            <a:r>
              <a:rPr lang="en-US" altLang="zh-CN" sz="1600" b="1" dirty="0" smtClean="0">
                <a:latin typeface="Arial" pitchFamily="34" charset="0"/>
                <a:cs typeface="Arial" pitchFamily="34" charset="0"/>
              </a:rPr>
              <a:t>condition</a:t>
            </a:r>
            <a:r>
              <a:rPr lang="en-US" altLang="zh-CN" sz="1600" b="1" dirty="0" smtClean="0">
                <a:solidFill>
                  <a:srgbClr val="FF0000"/>
                </a:solidFill>
                <a:latin typeface="Arial" pitchFamily="34" charset="0"/>
                <a:cs typeface="Arial" pitchFamily="34" charset="0"/>
              </a:rPr>
              <a:t>  LOOP</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循环体内语句</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END LOOP; </a:t>
            </a:r>
          </a:p>
        </p:txBody>
      </p:sp>
      <p:sp>
        <p:nvSpPr>
          <p:cNvPr id="5" name="Rectangle 3"/>
          <p:cNvSpPr txBox="1">
            <a:spLocks noChangeArrowheads="1"/>
          </p:cNvSpPr>
          <p:nvPr/>
        </p:nvSpPr>
        <p:spPr bwMode="auto">
          <a:xfrm>
            <a:off x="899592" y="3933056"/>
            <a:ext cx="7848872" cy="151216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x := -100;</a:t>
            </a:r>
          </a:p>
          <a:p>
            <a:pPr>
              <a:lnSpc>
                <a:spcPct val="90000"/>
              </a:lnSpc>
            </a:pPr>
            <a:r>
              <a:rPr lang="en-US" altLang="zh-CN" sz="1600" b="1" dirty="0" smtClean="0">
                <a:latin typeface="Arial" pitchFamily="34" charset="0"/>
                <a:cs typeface="Arial" pitchFamily="34" charset="0"/>
              </a:rPr>
              <a:t>WHILE  x&lt;0  LOOP</a:t>
            </a:r>
          </a:p>
          <a:p>
            <a:pPr>
              <a:lnSpc>
                <a:spcPct val="90000"/>
              </a:lnSpc>
            </a:pPr>
            <a:r>
              <a:rPr lang="en-US" altLang="zh-CN" sz="1600" b="1" dirty="0" smtClean="0">
                <a:latin typeface="Arial" pitchFamily="34" charset="0"/>
                <a:cs typeface="Arial" pitchFamily="34" charset="0"/>
              </a:rPr>
              <a:t>          x := x+10;</a:t>
            </a:r>
          </a:p>
          <a:p>
            <a:pPr>
              <a:lnSpc>
                <a:spcPct val="90000"/>
              </a:lnSpc>
            </a:pPr>
            <a:r>
              <a:rPr lang="en-US" altLang="zh-CN" sz="1600" b="1" dirty="0" smtClean="0">
                <a:latin typeface="Arial" pitchFamily="34" charset="0"/>
                <a:cs typeface="Arial" pitchFamily="34" charset="0"/>
              </a:rPr>
              <a:t>END LOOP; </a:t>
            </a:r>
          </a:p>
          <a:p>
            <a:pPr>
              <a:lnSpc>
                <a:spcPct val="90000"/>
              </a:lnSpc>
            </a:pPr>
            <a:r>
              <a:rPr lang="en-US" altLang="zh-CN" sz="1600" b="1" dirty="0" smtClean="0">
                <a:latin typeface="Arial" pitchFamily="34" charset="0"/>
                <a:cs typeface="Arial" pitchFamily="34" charset="0"/>
              </a:rPr>
              <a:t>…  …</a:t>
            </a:r>
          </a:p>
        </p:txBody>
      </p:sp>
    </p:spTree>
    <p:custDataLst>
      <p:tags r:id="rId1"/>
    </p:custData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、循环语句</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FOR-LOOP</a:t>
            </a:r>
            <a:r>
              <a:rPr lang="zh-CN" altLang="en-US" sz="2000" dirty="0" smtClean="0"/>
              <a:t>循环</a:t>
            </a:r>
            <a:endParaRPr lang="en-US" altLang="zh-CN" sz="2000" dirty="0" smtClean="0"/>
          </a:p>
          <a:p>
            <a:endParaRPr lang="en-US" altLang="zh-CN" sz="2000" dirty="0" smtClean="0"/>
          </a:p>
          <a:p>
            <a:endParaRPr lang="en-US" altLang="zh-CN" sz="2000" dirty="0" smtClean="0"/>
          </a:p>
          <a:p>
            <a:endParaRPr lang="en-US" altLang="zh-CN" sz="2000" dirty="0" smtClean="0"/>
          </a:p>
          <a:p>
            <a:pPr lvl="1"/>
            <a:r>
              <a:rPr lang="en-US" altLang="en-US" sz="1800" dirty="0" err="1" smtClean="0"/>
              <a:t>LOOP和WHILE的循环次数都是不确定的，FOR循环的循环次数是固定的</a:t>
            </a:r>
            <a:endParaRPr lang="en-US" altLang="en-US" sz="1800" dirty="0" smtClean="0"/>
          </a:p>
          <a:p>
            <a:pPr lvl="1"/>
            <a:r>
              <a:rPr lang="en-US" altLang="en-US" sz="1800" dirty="0" smtClean="0"/>
              <a:t>counter</a:t>
            </a:r>
            <a:r>
              <a:rPr lang="zh-CN" altLang="en-US" sz="1800" dirty="0" smtClean="0"/>
              <a:t>：循环计数器，用于控制循环的固定次数，是</a:t>
            </a:r>
            <a:r>
              <a:rPr lang="en-US" altLang="en-US" sz="1800" dirty="0" err="1" smtClean="0"/>
              <a:t>隐式声明的变量</a:t>
            </a:r>
            <a:endParaRPr lang="en-US" altLang="en-US" sz="1800" dirty="0" smtClean="0"/>
          </a:p>
          <a:p>
            <a:pPr lvl="1"/>
            <a:r>
              <a:rPr lang="en-US" altLang="en-US" sz="1800" dirty="0" err="1" smtClean="0"/>
              <a:t>start_range</a:t>
            </a:r>
            <a:r>
              <a:rPr lang="en-US" altLang="en-US" sz="1800" dirty="0" smtClean="0"/>
              <a:t>..</a:t>
            </a:r>
            <a:r>
              <a:rPr lang="en-US" altLang="en-US" sz="1800" dirty="0" err="1" smtClean="0"/>
              <a:t>end_range</a:t>
            </a:r>
            <a:r>
              <a:rPr lang="zh-CN" altLang="en-US" sz="1800" dirty="0" smtClean="0"/>
              <a:t>：表示</a:t>
            </a:r>
            <a:r>
              <a:rPr lang="en-US" altLang="zh-CN" sz="1800" dirty="0" smtClean="0"/>
              <a:t>counter</a:t>
            </a:r>
            <a:r>
              <a:rPr lang="zh-CN" altLang="en-US" sz="1800" dirty="0" smtClean="0"/>
              <a:t>的上界和下界，只有</a:t>
            </a:r>
            <a:r>
              <a:rPr lang="en-US" altLang="zh-CN" sz="1800" dirty="0" smtClean="0"/>
              <a:t>counter</a:t>
            </a:r>
            <a:r>
              <a:rPr lang="zh-CN" altLang="en-US" sz="1800" dirty="0" smtClean="0"/>
              <a:t>在数字范围内才执行循环；</a:t>
            </a:r>
            <a:r>
              <a:rPr lang="en-US" altLang="en-US" sz="1800" dirty="0" err="1" smtClean="0"/>
              <a:t>如果start_range等于end</a:t>
            </a:r>
            <a:r>
              <a:rPr lang="en-US" altLang="en-US" sz="1800" dirty="0" smtClean="0"/>
              <a:t> _</a:t>
            </a:r>
            <a:r>
              <a:rPr lang="en-US" altLang="en-US" sz="1800" dirty="0" err="1" smtClean="0"/>
              <a:t>range，那么循环</a:t>
            </a:r>
            <a:r>
              <a:rPr lang="zh-CN" altLang="en-US" sz="1800" dirty="0" smtClean="0"/>
              <a:t>只</a:t>
            </a:r>
            <a:r>
              <a:rPr lang="en-US" altLang="en-US" sz="1800" dirty="0" err="1" smtClean="0"/>
              <a:t>执行一次</a:t>
            </a:r>
            <a:endParaRPr lang="en-US" altLang="en-US" sz="1800" dirty="0" smtClean="0"/>
          </a:p>
          <a:p>
            <a:pPr lvl="1"/>
            <a:r>
              <a:rPr lang="en-US" altLang="en-US" sz="1800" dirty="0" smtClean="0"/>
              <a:t>REVERSE</a:t>
            </a:r>
            <a:r>
              <a:rPr lang="zh-CN" altLang="en-US" sz="1800" dirty="0" smtClean="0"/>
              <a:t>：默认情况下，循环计数从低到高依次递增</a:t>
            </a:r>
            <a:r>
              <a:rPr lang="en-US" altLang="zh-CN" sz="1800" dirty="0" smtClean="0"/>
              <a:t>1</a:t>
            </a:r>
            <a:r>
              <a:rPr lang="zh-CN" altLang="en-US" sz="1800" dirty="0" smtClean="0"/>
              <a:t>，使用</a:t>
            </a:r>
            <a:r>
              <a:rPr lang="en-US" altLang="zh-CN" sz="1800" dirty="0" smtClean="0"/>
              <a:t>REVERSE</a:t>
            </a:r>
            <a:r>
              <a:rPr lang="zh-CN" altLang="en-US" sz="1800" dirty="0" smtClean="0"/>
              <a:t>后，循环计数器按从高到低的顺序，从</a:t>
            </a:r>
            <a:r>
              <a:rPr lang="en-US" altLang="zh-CN" sz="1800" dirty="0" err="1" smtClean="0"/>
              <a:t>end_range</a:t>
            </a:r>
            <a:r>
              <a:rPr lang="zh-CN" altLang="en-US" sz="1800" dirty="0" smtClean="0"/>
              <a:t>开始依次递减直到</a:t>
            </a:r>
            <a:r>
              <a:rPr lang="en-US" altLang="zh-CN" sz="1800" dirty="0" err="1" smtClean="0"/>
              <a:t>start_range</a:t>
            </a:r>
            <a:endParaRPr lang="en-US" altLang="zh-CN" sz="1800" dirty="0" smtClean="0"/>
          </a:p>
        </p:txBody>
      </p:sp>
      <p:sp>
        <p:nvSpPr>
          <p:cNvPr id="4" name="Rectangle 3"/>
          <p:cNvSpPr txBox="1">
            <a:spLocks noChangeArrowheads="1"/>
          </p:cNvSpPr>
          <p:nvPr/>
        </p:nvSpPr>
        <p:spPr bwMode="auto">
          <a:xfrm>
            <a:off x="827584" y="1700808"/>
            <a:ext cx="7848872"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en-US" sz="1600" b="1" dirty="0" smtClean="0">
                <a:solidFill>
                  <a:srgbClr val="FF0000"/>
                </a:solidFill>
                <a:latin typeface="Arial" pitchFamily="34" charset="0"/>
                <a:cs typeface="Arial" pitchFamily="34" charset="0"/>
              </a:rPr>
              <a:t>FOR  </a:t>
            </a:r>
            <a:r>
              <a:rPr lang="en-US" altLang="en-US" sz="1600" b="1" dirty="0" smtClean="0">
                <a:latin typeface="Arial" pitchFamily="34" charset="0"/>
                <a:cs typeface="Arial" pitchFamily="34" charset="0"/>
              </a:rPr>
              <a:t>counter</a:t>
            </a:r>
            <a:r>
              <a:rPr lang="en-US" altLang="en-US" sz="1600" b="1" dirty="0" smtClean="0">
                <a:solidFill>
                  <a:srgbClr val="FF0000"/>
                </a:solidFill>
                <a:latin typeface="Arial" pitchFamily="34" charset="0"/>
                <a:cs typeface="Arial" pitchFamily="34" charset="0"/>
              </a:rPr>
              <a:t>  IN  [REVERSE]</a:t>
            </a:r>
            <a:r>
              <a:rPr lang="en-US" altLang="en-US" sz="1600" b="1" dirty="0" smtClean="0">
                <a:latin typeface="Arial" pitchFamily="34" charset="0"/>
                <a:cs typeface="Arial" pitchFamily="34" charset="0"/>
              </a:rPr>
              <a:t>  </a:t>
            </a:r>
            <a:r>
              <a:rPr lang="en-US" altLang="en-US" sz="1600" b="1" dirty="0" err="1" smtClean="0">
                <a:latin typeface="Arial" pitchFamily="34" charset="0"/>
                <a:cs typeface="Arial" pitchFamily="34" charset="0"/>
              </a:rPr>
              <a:t>start_range</a:t>
            </a:r>
            <a:r>
              <a:rPr lang="en-US" altLang="en-US" sz="1600" b="1" dirty="0" smtClean="0">
                <a:latin typeface="Arial" pitchFamily="34" charset="0"/>
                <a:cs typeface="Arial" pitchFamily="34" charset="0"/>
              </a:rPr>
              <a:t> </a:t>
            </a:r>
            <a:r>
              <a:rPr lang="en-US" altLang="en-US" sz="1600" b="1" dirty="0" smtClean="0">
                <a:solidFill>
                  <a:srgbClr val="FF0000"/>
                </a:solidFill>
                <a:latin typeface="Arial" pitchFamily="34" charset="0"/>
                <a:cs typeface="Arial" pitchFamily="34" charset="0"/>
              </a:rPr>
              <a:t>..</a:t>
            </a:r>
            <a:r>
              <a:rPr lang="en-US" altLang="en-US" sz="1600" b="1" dirty="0" smtClean="0">
                <a:latin typeface="Arial" pitchFamily="34" charset="0"/>
                <a:cs typeface="Arial" pitchFamily="34" charset="0"/>
              </a:rPr>
              <a:t> </a:t>
            </a:r>
            <a:r>
              <a:rPr lang="en-US" altLang="en-US" sz="1600" b="1" dirty="0" err="1" smtClean="0">
                <a:latin typeface="Arial" pitchFamily="34" charset="0"/>
                <a:cs typeface="Arial" pitchFamily="34" charset="0"/>
              </a:rPr>
              <a:t>end_range</a:t>
            </a:r>
            <a:r>
              <a:rPr lang="en-US" altLang="en-US" sz="1600" b="1" dirty="0" smtClean="0">
                <a:solidFill>
                  <a:srgbClr val="FF0000"/>
                </a:solidFill>
                <a:latin typeface="Arial" pitchFamily="34" charset="0"/>
                <a:cs typeface="Arial" pitchFamily="34" charset="0"/>
              </a:rPr>
              <a:t>  LOOP</a:t>
            </a:r>
            <a:r>
              <a:rPr lang="en-US" altLang="zh-CN" sz="1600" b="1" dirty="0" smtClean="0">
                <a:solidFill>
                  <a:srgbClr val="FF0000"/>
                </a:solidFill>
                <a:latin typeface="Arial" pitchFamily="34" charset="0"/>
                <a:cs typeface="Arial" pitchFamily="34" charset="0"/>
              </a:rPr>
              <a:t/>
            </a:r>
            <a:br>
              <a:rPr lang="en-US" altLang="zh-CN" sz="1600" b="1" dirty="0" smtClean="0">
                <a:solidFill>
                  <a:srgbClr val="FF0000"/>
                </a:solidFill>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执行循环体内语句</a:t>
            </a:r>
            <a:r>
              <a:rPr lang="en-US" altLang="zh-CN" sz="1600" b="1" dirty="0" smtClean="0">
                <a:solidFill>
                  <a:srgbClr val="FF0000"/>
                </a:solidFill>
                <a:latin typeface="Arial" pitchFamily="34" charset="0"/>
                <a:cs typeface="Arial" pitchFamily="34" charset="0"/>
              </a:rPr>
              <a:t/>
            </a:r>
            <a:br>
              <a:rPr lang="en-US" altLang="zh-CN" sz="1600" b="1" dirty="0" smtClean="0">
                <a:solidFill>
                  <a:srgbClr val="FF0000"/>
                </a:solidFill>
                <a:latin typeface="Arial" pitchFamily="34" charset="0"/>
                <a:cs typeface="Arial" pitchFamily="34" charset="0"/>
              </a:rPr>
            </a:br>
            <a:r>
              <a:rPr lang="en-US" altLang="en-US" sz="1600" b="1" dirty="0" smtClean="0">
                <a:solidFill>
                  <a:srgbClr val="FF0000"/>
                </a:solidFill>
                <a:latin typeface="Arial" pitchFamily="34" charset="0"/>
                <a:cs typeface="Arial" pitchFamily="34" charset="0"/>
              </a:rPr>
              <a:t>END LOOP;</a:t>
            </a:r>
            <a:endParaRPr lang="en-US" altLang="zh-CN" sz="1600" b="1" dirty="0" smtClean="0">
              <a:solidFill>
                <a:srgbClr val="FF0000"/>
              </a:solidFill>
              <a:latin typeface="Arial" pitchFamily="34" charset="0"/>
              <a:cs typeface="Arial" pitchFamily="34" charset="0"/>
            </a:endParaRPr>
          </a:p>
        </p:txBody>
      </p:sp>
      <p:sp>
        <p:nvSpPr>
          <p:cNvPr id="5" name="Rectangle 3"/>
          <p:cNvSpPr txBox="1">
            <a:spLocks noChangeArrowheads="1"/>
          </p:cNvSpPr>
          <p:nvPr/>
        </p:nvSpPr>
        <p:spPr bwMode="auto">
          <a:xfrm>
            <a:off x="899592" y="4581128"/>
            <a:ext cx="7848872" cy="151216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x := 100;</a:t>
            </a:r>
          </a:p>
          <a:p>
            <a:pPr>
              <a:lnSpc>
                <a:spcPct val="90000"/>
              </a:lnSpc>
            </a:pPr>
            <a:r>
              <a:rPr lang="en-US" altLang="zh-CN" sz="1600" b="1" dirty="0" smtClean="0">
                <a:latin typeface="Arial" pitchFamily="34" charset="0"/>
                <a:cs typeface="Arial" pitchFamily="34" charset="0"/>
              </a:rPr>
              <a:t>FOR </a:t>
            </a:r>
            <a:r>
              <a:rPr lang="en-US" altLang="zh-CN" sz="1600" b="1" dirty="0" err="1" smtClean="0">
                <a:latin typeface="Arial" pitchFamily="34" charset="0"/>
                <a:cs typeface="Arial" pitchFamily="34" charset="0"/>
              </a:rPr>
              <a:t>v_counter</a:t>
            </a:r>
            <a:r>
              <a:rPr lang="en-US" altLang="zh-CN" sz="1600" b="1" dirty="0" smtClean="0">
                <a:latin typeface="Arial" pitchFamily="34" charset="0"/>
                <a:cs typeface="Arial" pitchFamily="34" charset="0"/>
              </a:rPr>
              <a:t>  IN  1..10  LOOP</a:t>
            </a:r>
          </a:p>
          <a:p>
            <a:pPr>
              <a:lnSpc>
                <a:spcPct val="90000"/>
              </a:lnSpc>
            </a:pPr>
            <a:r>
              <a:rPr lang="en-US" altLang="zh-CN" sz="1600" b="1" dirty="0" smtClean="0">
                <a:latin typeface="Arial" pitchFamily="34" charset="0"/>
                <a:cs typeface="Arial" pitchFamily="34" charset="0"/>
              </a:rPr>
              <a:t>          x := x+10;</a:t>
            </a:r>
          </a:p>
          <a:p>
            <a:pPr>
              <a:lnSpc>
                <a:spcPct val="90000"/>
              </a:lnSpc>
            </a:pPr>
            <a:r>
              <a:rPr lang="en-US" altLang="zh-CN" sz="1600" b="1" dirty="0" smtClean="0">
                <a:latin typeface="Arial" pitchFamily="34" charset="0"/>
                <a:cs typeface="Arial" pitchFamily="34" charset="0"/>
              </a:rPr>
              <a:t>END LOOP; </a:t>
            </a:r>
          </a:p>
          <a:p>
            <a:pPr>
              <a:lnSpc>
                <a:spcPct val="90000"/>
              </a:lnSpc>
            </a:pPr>
            <a:r>
              <a:rPr lang="en-US" altLang="zh-CN" sz="1600" b="1" dirty="0" smtClean="0">
                <a:latin typeface="Arial" pitchFamily="34" charset="0"/>
                <a:cs typeface="Arial" pitchFamily="34" charset="0"/>
              </a:rPr>
              <a:t>…  …</a:t>
            </a:r>
          </a:p>
        </p:txBody>
      </p:sp>
    </p:spTree>
    <p:custDataLst>
      <p:tags r:id="rId1"/>
    </p:custDataLst>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、循环语句</a:t>
            </a:r>
            <a:r>
              <a:rPr lang="en-US" altLang="zh-CN" dirty="0" smtClean="0"/>
              <a:t>-5</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smtClean="0"/>
              <a:t>如何选择恰当的循环语句？</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solidFill>
                  <a:srgbClr val="FF0000"/>
                </a:solidFill>
              </a:rPr>
              <a:t>注意：</a:t>
            </a:r>
            <a:endParaRPr lang="en-US" altLang="zh-CN" sz="2000" dirty="0" smtClean="0">
              <a:solidFill>
                <a:srgbClr val="FF0000"/>
              </a:solidFill>
            </a:endParaRPr>
          </a:p>
          <a:p>
            <a:pPr lvl="1"/>
            <a:r>
              <a:rPr lang="zh-CN" altLang="en-US" sz="1800" dirty="0" smtClean="0"/>
              <a:t>尽量避免在</a:t>
            </a:r>
            <a:r>
              <a:rPr lang="en-US" altLang="zh-CN" sz="1800" dirty="0" smtClean="0"/>
              <a:t>FOR</a:t>
            </a:r>
            <a:r>
              <a:rPr lang="zh-CN" altLang="en-US" sz="1800" dirty="0" smtClean="0"/>
              <a:t>和</a:t>
            </a:r>
            <a:r>
              <a:rPr lang="en-US" altLang="zh-CN" sz="1800" dirty="0" smtClean="0"/>
              <a:t>WHILE</a:t>
            </a:r>
            <a:r>
              <a:rPr lang="zh-CN" altLang="en-US" sz="1800" dirty="0" smtClean="0"/>
              <a:t>循环中使用</a:t>
            </a:r>
            <a:r>
              <a:rPr lang="en-US" altLang="zh-CN" sz="1800" dirty="0" smtClean="0"/>
              <a:t>EXIT</a:t>
            </a:r>
            <a:r>
              <a:rPr lang="zh-CN" altLang="en-US" sz="1800" dirty="0" smtClean="0"/>
              <a:t>或</a:t>
            </a:r>
            <a:r>
              <a:rPr lang="en-US" altLang="zh-CN" sz="1800" dirty="0" smtClean="0"/>
              <a:t>EXIT WHEN</a:t>
            </a:r>
            <a:r>
              <a:rPr lang="zh-CN" altLang="en-US" sz="1800" dirty="0" smtClean="0"/>
              <a:t>语句</a:t>
            </a:r>
            <a:endParaRPr lang="en-US" altLang="zh-CN" sz="1800" dirty="0" smtClean="0"/>
          </a:p>
          <a:p>
            <a:pPr lvl="1"/>
            <a:r>
              <a:rPr lang="zh-CN" altLang="en-US" sz="1800" dirty="0" smtClean="0"/>
              <a:t>在循环体内尽量避免使用</a:t>
            </a:r>
            <a:r>
              <a:rPr lang="en-US" altLang="zh-CN" sz="1800" dirty="0" smtClean="0"/>
              <a:t>RETURN</a:t>
            </a:r>
            <a:r>
              <a:rPr lang="zh-CN" altLang="en-US" sz="1800" dirty="0" smtClean="0"/>
              <a:t>或</a:t>
            </a:r>
            <a:r>
              <a:rPr lang="en-US" altLang="zh-CN" sz="1800" dirty="0" smtClean="0"/>
              <a:t>GOTO</a:t>
            </a:r>
            <a:r>
              <a:rPr lang="zh-CN" altLang="en-US" sz="1800" dirty="0" smtClean="0"/>
              <a:t>语句</a:t>
            </a:r>
            <a:endParaRPr lang="en-US" altLang="zh-CN" sz="1800" dirty="0" smtClean="0"/>
          </a:p>
          <a:p>
            <a:pPr>
              <a:buNone/>
            </a:pPr>
            <a:endParaRPr lang="en-US" altLang="zh-CN" sz="2000" dirty="0" smtClean="0"/>
          </a:p>
        </p:txBody>
      </p:sp>
      <p:graphicFrame>
        <p:nvGraphicFramePr>
          <p:cNvPr id="6" name="Group 38"/>
          <p:cNvGraphicFramePr>
            <a:graphicFrameLocks/>
          </p:cNvGraphicFramePr>
          <p:nvPr/>
        </p:nvGraphicFramePr>
        <p:xfrm>
          <a:off x="827584" y="1772816"/>
          <a:ext cx="7776864" cy="2919978"/>
        </p:xfrm>
        <a:graphic>
          <a:graphicData uri="http://schemas.openxmlformats.org/drawingml/2006/table">
            <a:tbl>
              <a:tblPr/>
              <a:tblGrid>
                <a:gridCol w="2814484"/>
                <a:gridCol w="4962380"/>
              </a:tblGrid>
              <a:tr h="451152">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循环语句</a:t>
                      </a: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特点</a:t>
                      </a:r>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433152">
                <a:tc>
                  <a:txBody>
                    <a:bodyPr/>
                    <a:lstStyle/>
                    <a:p>
                      <a:r>
                        <a:rPr lang="zh-CN" altLang="en-US" b="1" dirty="0" smtClean="0"/>
                        <a:t>简单</a:t>
                      </a:r>
                      <a:r>
                        <a:rPr lang="en-US" altLang="zh-CN" b="1" dirty="0" smtClean="0"/>
                        <a:t>LOOP</a:t>
                      </a:r>
                      <a:r>
                        <a:rPr lang="zh-CN" altLang="en-US" b="1" dirty="0" smtClean="0"/>
                        <a:t>循环</a:t>
                      </a:r>
                      <a:endParaRPr lang="zh-CN" altLang="en-US" b="1" dirty="0"/>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smtClean="0"/>
                        <a:t>循环体至少被执行一次；在循环体中必须使用</a:t>
                      </a:r>
                      <a:r>
                        <a:rPr lang="en-US" altLang="zh-CN" dirty="0" smtClean="0"/>
                        <a:t>EXIT WHEN</a:t>
                      </a:r>
                      <a:r>
                        <a:rPr lang="zh-CN" altLang="en-US" dirty="0" smtClean="0"/>
                        <a:t>或</a:t>
                      </a:r>
                      <a:r>
                        <a:rPr lang="en-US" altLang="zh-CN" dirty="0" smtClean="0"/>
                        <a:t>EXIT</a:t>
                      </a:r>
                      <a:r>
                        <a:rPr lang="zh-CN" altLang="en-US" dirty="0" smtClean="0"/>
                        <a:t>语句结束循环，以避免出现死循环</a:t>
                      </a:r>
                      <a:endParaRPr lang="zh-CN" altLang="en-US"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3152">
                <a:tc>
                  <a:txBody>
                    <a:bodyPr/>
                    <a:lstStyle/>
                    <a:p>
                      <a:r>
                        <a:rPr lang="en-US" altLang="zh-CN" b="1" dirty="0" smtClean="0"/>
                        <a:t>WHILE-LOOP</a:t>
                      </a:r>
                      <a:r>
                        <a:rPr lang="zh-CN" altLang="en-US" b="1" dirty="0" smtClean="0"/>
                        <a:t>循环</a:t>
                      </a:r>
                      <a:endParaRPr lang="zh-CN" altLang="en-US" b="1" dirty="0"/>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smtClean="0"/>
                        <a:t>先判断循环条件，条件不成立，循环体一次也不能执行；在循环体内必须更改</a:t>
                      </a:r>
                      <a:r>
                        <a:rPr lang="en-US" altLang="zh-CN" dirty="0" smtClean="0"/>
                        <a:t>WHILE</a:t>
                      </a:r>
                      <a:r>
                        <a:rPr lang="zh-CN" altLang="en-US" dirty="0" smtClean="0"/>
                        <a:t>循环的判断条件值，以避免出现死循环</a:t>
                      </a:r>
                      <a:endParaRPr lang="zh-CN" altLang="en-US"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3152">
                <a:tc>
                  <a:txBody>
                    <a:bodyPr/>
                    <a:lstStyle/>
                    <a:p>
                      <a:r>
                        <a:rPr lang="en-US" altLang="zh-CN" b="1" dirty="0" smtClean="0"/>
                        <a:t>FOR</a:t>
                      </a:r>
                      <a:r>
                        <a:rPr lang="zh-CN" altLang="en-US" b="1" dirty="0" smtClean="0"/>
                        <a:t>循环</a:t>
                      </a:r>
                      <a:endParaRPr lang="zh-CN" altLang="en-US" b="1" dirty="0"/>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smtClean="0"/>
                        <a:t>如果确定循环的次数，可以选择</a:t>
                      </a:r>
                      <a:r>
                        <a:rPr lang="en-US" altLang="zh-CN" dirty="0" smtClean="0"/>
                        <a:t>FOR</a:t>
                      </a:r>
                      <a:r>
                        <a:rPr lang="zh-CN" altLang="en-US" dirty="0" smtClean="0"/>
                        <a:t>循环；在</a:t>
                      </a:r>
                      <a:r>
                        <a:rPr lang="en-US" altLang="zh-CN" dirty="0" smtClean="0"/>
                        <a:t>FOR</a:t>
                      </a:r>
                      <a:r>
                        <a:rPr lang="zh-CN" altLang="en-US" dirty="0" smtClean="0"/>
                        <a:t>循环中尽量避免出现</a:t>
                      </a:r>
                      <a:r>
                        <a:rPr lang="en-US" altLang="zh-CN" dirty="0" smtClean="0"/>
                        <a:t>EXIT</a:t>
                      </a:r>
                      <a:r>
                        <a:rPr lang="zh-CN" altLang="en-US" dirty="0" smtClean="0"/>
                        <a:t>或</a:t>
                      </a:r>
                      <a:r>
                        <a:rPr lang="en-US" altLang="zh-CN" dirty="0" smtClean="0"/>
                        <a:t>EXIT</a:t>
                      </a:r>
                      <a:r>
                        <a:rPr lang="en-US" altLang="zh-CN" baseline="0" dirty="0" smtClean="0"/>
                        <a:t> WHEN</a:t>
                      </a:r>
                      <a:r>
                        <a:rPr lang="zh-CN" altLang="en-US" baseline="0" dirty="0" smtClean="0"/>
                        <a:t>语句</a:t>
                      </a:r>
                      <a:endParaRPr lang="zh-CN" altLang="en-US" dirty="0"/>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en-US" altLang="zh-CN" dirty="0" smtClean="0"/>
              <a:t> PL/SQL</a:t>
            </a:r>
            <a:r>
              <a:rPr lang="zh-CN" altLang="en-US" dirty="0" smtClean="0"/>
              <a:t>语言概述</a:t>
            </a:r>
            <a:r>
              <a:rPr lang="en-US" altLang="zh-CN" dirty="0" smtClean="0"/>
              <a:t>-1</a:t>
            </a:r>
            <a:endParaRPr lang="zh-CN" altLang="en-US" dirty="0"/>
          </a:p>
        </p:txBody>
      </p:sp>
      <p:sp>
        <p:nvSpPr>
          <p:cNvPr id="3" name="内容占位符 2"/>
          <p:cNvSpPr>
            <a:spLocks noGrp="1"/>
          </p:cNvSpPr>
          <p:nvPr>
            <p:ph idx="1"/>
          </p:nvPr>
        </p:nvSpPr>
        <p:spPr/>
        <p:txBody>
          <a:bodyPr>
            <a:normAutofit lnSpcReduction="10000"/>
          </a:bodyPr>
          <a:lstStyle/>
          <a:p>
            <a:r>
              <a:rPr lang="zh-CN" altLang="en-US" sz="2000" dirty="0" smtClean="0"/>
              <a:t>什么是</a:t>
            </a:r>
            <a:r>
              <a:rPr lang="en-US" altLang="zh-CN" sz="2000" dirty="0" smtClean="0"/>
              <a:t>PL/SQL?</a:t>
            </a:r>
            <a:endParaRPr lang="zh-CN" altLang="en-US" sz="2000" dirty="0" smtClean="0"/>
          </a:p>
          <a:p>
            <a:pPr lvl="1"/>
            <a:r>
              <a:rPr lang="en-US" altLang="zh-CN" sz="1800" dirty="0" smtClean="0">
                <a:latin typeface="+mn-ea"/>
              </a:rPr>
              <a:t> Procedural Language/SQL</a:t>
            </a:r>
            <a:r>
              <a:rPr lang="zh-CN" altLang="en-US" sz="1800" dirty="0" smtClean="0">
                <a:latin typeface="+mn-ea"/>
              </a:rPr>
              <a:t>的缩写，是一门用于数据库编程的程序语言</a:t>
            </a:r>
            <a:endParaRPr lang="en-US" altLang="zh-CN" sz="1800" dirty="0" smtClean="0">
              <a:latin typeface="+mn-ea"/>
            </a:endParaRPr>
          </a:p>
          <a:p>
            <a:pPr lvl="1"/>
            <a:r>
              <a:rPr lang="zh-CN" altLang="en-US" sz="1800" dirty="0" smtClean="0">
                <a:latin typeface="+mn-ea"/>
              </a:rPr>
              <a:t> 是</a:t>
            </a:r>
            <a:r>
              <a:rPr lang="en-US" altLang="zh-CN" sz="1800" dirty="0" smtClean="0">
                <a:latin typeface="+mn-ea"/>
              </a:rPr>
              <a:t>Oracle</a:t>
            </a:r>
            <a:r>
              <a:rPr lang="zh-CN" altLang="en-US" sz="1800" dirty="0" smtClean="0">
                <a:latin typeface="+mn-ea"/>
              </a:rPr>
              <a:t>公司对标准</a:t>
            </a:r>
            <a:r>
              <a:rPr lang="en-US" altLang="zh-CN" sz="1800" dirty="0" smtClean="0">
                <a:latin typeface="+mn-ea"/>
              </a:rPr>
              <a:t>SQL</a:t>
            </a:r>
            <a:r>
              <a:rPr lang="zh-CN" altLang="en-US" sz="1800" dirty="0" smtClean="0">
                <a:latin typeface="+mn-ea"/>
              </a:rPr>
              <a:t>语言的扩展，在</a:t>
            </a:r>
            <a:r>
              <a:rPr lang="en-US" altLang="zh-CN" sz="1800" dirty="0" smtClean="0">
                <a:latin typeface="+mn-ea"/>
              </a:rPr>
              <a:t>SQL</a:t>
            </a:r>
            <a:r>
              <a:rPr lang="zh-CN" altLang="en-US" sz="1800" dirty="0" smtClean="0">
                <a:latin typeface="+mn-ea"/>
              </a:rPr>
              <a:t>基础上增加了过程化处理，  </a:t>
            </a:r>
            <a:endParaRPr lang="en-US" altLang="zh-CN" sz="1800" dirty="0" smtClean="0">
              <a:latin typeface="+mn-ea"/>
            </a:endParaRPr>
          </a:p>
          <a:p>
            <a:pPr lvl="1">
              <a:buNone/>
            </a:pPr>
            <a:r>
              <a:rPr lang="en-US" altLang="zh-CN" sz="1800" dirty="0" smtClean="0">
                <a:latin typeface="+mn-ea"/>
              </a:rPr>
              <a:t>	 </a:t>
            </a:r>
            <a:r>
              <a:rPr lang="zh-CN" altLang="en-US" sz="1800" dirty="0" smtClean="0"/>
              <a:t>将</a:t>
            </a:r>
            <a:r>
              <a:rPr lang="en-US" altLang="zh-CN" sz="1800" dirty="0" smtClean="0"/>
              <a:t>SQL</a:t>
            </a:r>
            <a:r>
              <a:rPr lang="zh-CN" altLang="en-US" sz="1800" dirty="0" smtClean="0"/>
              <a:t>的数据操纵功能与过程化语言数据处理功能结合起来</a:t>
            </a:r>
            <a:endParaRPr lang="en-US" altLang="zh-CN" sz="1800" dirty="0" smtClean="0"/>
          </a:p>
          <a:p>
            <a:pPr lvl="1"/>
            <a:r>
              <a:rPr lang="zh-CN" altLang="en-US" sz="1800" b="1" dirty="0" smtClean="0"/>
              <a:t>  </a:t>
            </a:r>
            <a:r>
              <a:rPr lang="en-US" altLang="zh-CN" sz="1800" dirty="0" smtClean="0"/>
              <a:t>PL/SQL</a:t>
            </a:r>
            <a:r>
              <a:rPr lang="zh-CN" altLang="en-US" sz="1800" dirty="0" smtClean="0"/>
              <a:t>能执行一系列</a:t>
            </a:r>
            <a:r>
              <a:rPr lang="en-US" altLang="zh-CN" sz="1800" dirty="0" smtClean="0"/>
              <a:t>SQL</a:t>
            </a:r>
            <a:r>
              <a:rPr lang="zh-CN" altLang="en-US" sz="1800" dirty="0" smtClean="0"/>
              <a:t>语句，它是将数据操作和查询语句组织在</a:t>
            </a:r>
            <a:r>
              <a:rPr lang="en-US" altLang="zh-CN" sz="1800" dirty="0" smtClean="0"/>
              <a:t>PL/SQL</a:t>
            </a:r>
            <a:r>
              <a:rPr lang="zh-CN" altLang="en-US" sz="1800" dirty="0" smtClean="0"/>
              <a:t>代码的过程性单元中，</a:t>
            </a:r>
            <a:r>
              <a:rPr lang="zh-CN" altLang="en-US" sz="1800" dirty="0" smtClean="0">
                <a:latin typeface="+mn-ea"/>
              </a:rPr>
              <a:t>通过逻辑判断</a:t>
            </a:r>
            <a:r>
              <a:rPr lang="zh-CN" altLang="en-US" sz="1800" dirty="0" smtClean="0"/>
              <a:t>、 循环等流程控制语句实现复杂的功能或者计算的程序语言</a:t>
            </a:r>
          </a:p>
          <a:p>
            <a:pPr lvl="1"/>
            <a:r>
              <a:rPr lang="zh-CN" altLang="en-US" sz="1800" dirty="0" smtClean="0">
                <a:latin typeface="+mn-ea"/>
              </a:rPr>
              <a:t> 属于第三代高级编程语言</a:t>
            </a:r>
            <a:endParaRPr lang="en-US" altLang="zh-CN" sz="1800" dirty="0" smtClean="0">
              <a:latin typeface="+mn-ea"/>
            </a:endParaRPr>
          </a:p>
          <a:p>
            <a:pPr lvl="1"/>
            <a:r>
              <a:rPr lang="zh-CN" altLang="en-US" sz="1800" dirty="0" smtClean="0">
                <a:latin typeface="+mn-ea"/>
              </a:rPr>
              <a:t> 允许定义变量、常量</a:t>
            </a:r>
            <a:endParaRPr lang="en-US" altLang="zh-CN" sz="1800" dirty="0" smtClean="0">
              <a:latin typeface="+mn-ea"/>
            </a:endParaRPr>
          </a:p>
          <a:p>
            <a:pPr lvl="1"/>
            <a:r>
              <a:rPr lang="zh-CN" altLang="en-US" sz="1800" dirty="0" smtClean="0">
                <a:latin typeface="+mn-ea"/>
              </a:rPr>
              <a:t> 具有过程控制功能</a:t>
            </a:r>
            <a:endParaRPr lang="en-US" altLang="zh-CN" sz="1800" dirty="0" smtClean="0">
              <a:latin typeface="+mn-ea"/>
            </a:endParaRPr>
          </a:p>
          <a:p>
            <a:pPr lvl="1"/>
            <a:r>
              <a:rPr lang="en-US" altLang="zh-CN" sz="1800" dirty="0" smtClean="0">
                <a:latin typeface="+mn-ea"/>
              </a:rPr>
              <a:t> </a:t>
            </a:r>
            <a:r>
              <a:rPr lang="zh-CN" altLang="en-US" sz="1800" dirty="0" smtClean="0">
                <a:latin typeface="+mn-ea"/>
              </a:rPr>
              <a:t>支持子程序</a:t>
            </a:r>
            <a:endParaRPr lang="en-US" altLang="zh-CN" sz="1800" dirty="0" smtClean="0">
              <a:latin typeface="+mn-ea"/>
            </a:endParaRPr>
          </a:p>
          <a:p>
            <a:pPr lvl="1"/>
            <a:r>
              <a:rPr lang="en-US" altLang="zh-CN" sz="1800" dirty="0" smtClean="0">
                <a:latin typeface="+mn-ea"/>
              </a:rPr>
              <a:t> </a:t>
            </a:r>
            <a:r>
              <a:rPr lang="zh-CN" altLang="en-US" sz="1800" dirty="0" smtClean="0">
                <a:latin typeface="+mn-ea"/>
              </a:rPr>
              <a:t>具有错误处理功能</a:t>
            </a:r>
            <a:endParaRPr lang="en-US" altLang="zh-CN" sz="1800" dirty="0" smtClean="0">
              <a:latin typeface="+mn-ea"/>
            </a:endParaRPr>
          </a:p>
          <a:p>
            <a:pPr lvl="1">
              <a:buNone/>
            </a:pP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a:t>
            </a:r>
            <a:r>
              <a:rPr lang="en-US" altLang="zh-CN" dirty="0" smtClean="0"/>
              <a:t> PL/SQL</a:t>
            </a:r>
            <a:r>
              <a:rPr lang="zh-CN" altLang="en-US" dirty="0" smtClean="0"/>
              <a:t>语言概述</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PL/SQL</a:t>
            </a:r>
            <a:r>
              <a:rPr lang="zh-CN" altLang="en-US" sz="2000" dirty="0" smtClean="0"/>
              <a:t>语言的优势</a:t>
            </a:r>
            <a:r>
              <a:rPr lang="en-US" altLang="zh-CN" sz="2000" dirty="0" smtClean="0"/>
              <a:t>(</a:t>
            </a:r>
            <a:r>
              <a:rPr lang="zh-CN" altLang="en-US" sz="2000" dirty="0" smtClean="0"/>
              <a:t>对比</a:t>
            </a:r>
            <a:r>
              <a:rPr lang="en-US" altLang="zh-CN" sz="2000" dirty="0" smtClean="0"/>
              <a:t>SQL)</a:t>
            </a:r>
          </a:p>
          <a:p>
            <a:pPr lvl="1"/>
            <a:r>
              <a:rPr lang="zh-CN" altLang="en-US" sz="1800" dirty="0" smtClean="0"/>
              <a:t>对于</a:t>
            </a:r>
            <a:r>
              <a:rPr lang="en-US" altLang="zh-CN" sz="1800" dirty="0" smtClean="0"/>
              <a:t>SQL</a:t>
            </a:r>
            <a:r>
              <a:rPr lang="zh-CN" altLang="en-US" sz="1800" dirty="0" smtClean="0"/>
              <a:t>语句，</a:t>
            </a:r>
            <a:r>
              <a:rPr lang="en-US" altLang="zh-CN" sz="1800" dirty="0" smtClean="0"/>
              <a:t>Oracle</a:t>
            </a:r>
            <a:r>
              <a:rPr lang="zh-CN" altLang="en-US" sz="1800" dirty="0" smtClean="0"/>
              <a:t>必须在同一时间处理一条</a:t>
            </a:r>
            <a:r>
              <a:rPr lang="en-US" altLang="zh-CN" sz="1800" dirty="0" smtClean="0"/>
              <a:t>SQL</a:t>
            </a:r>
            <a:r>
              <a:rPr lang="zh-CN" altLang="en-US" sz="1800" dirty="0" smtClean="0"/>
              <a:t>，在网络环境下意味每一个独立的调用都必须被</a:t>
            </a:r>
            <a:r>
              <a:rPr lang="en-US" altLang="zh-CN" sz="1800" dirty="0" smtClean="0"/>
              <a:t>oracle</a:t>
            </a:r>
            <a:r>
              <a:rPr lang="zh-CN" altLang="en-US" sz="1800" dirty="0" smtClean="0"/>
              <a:t>服务器处理，这就占用大量的服务器时间，并且容易导致网络拥挤。而</a:t>
            </a:r>
            <a:r>
              <a:rPr lang="en-US" altLang="zh-CN" sz="1800" dirty="0" smtClean="0"/>
              <a:t>PL/SQL</a:t>
            </a:r>
            <a:r>
              <a:rPr lang="zh-CN" altLang="en-US" sz="1800" dirty="0" smtClean="0"/>
              <a:t>是以整个语句块发给服务器，这就极大地提高了服务器的处理效率，也降低了网络拥挤的可能性</a:t>
            </a:r>
            <a:endParaRPr lang="en-US" altLang="zh-CN" sz="1800" dirty="0" smtClean="0"/>
          </a:p>
          <a:p>
            <a:pPr lvl="1"/>
            <a:r>
              <a:rPr lang="en-US" altLang="zh-CN" sz="1900" dirty="0" smtClean="0"/>
              <a:t>PL/SQL</a:t>
            </a:r>
            <a:r>
              <a:rPr lang="zh-CN" altLang="en-US" sz="1900" dirty="0" smtClean="0"/>
              <a:t>能够</a:t>
            </a:r>
            <a:r>
              <a:rPr lang="zh-CN" altLang="en-US" sz="1900" dirty="0" smtClean="0">
                <a:solidFill>
                  <a:srgbClr val="FF0000"/>
                </a:solidFill>
              </a:rPr>
              <a:t>执行一组</a:t>
            </a:r>
            <a:r>
              <a:rPr lang="en-US" altLang="zh-CN" sz="1900" dirty="0" smtClean="0">
                <a:solidFill>
                  <a:srgbClr val="FF0000"/>
                </a:solidFill>
              </a:rPr>
              <a:t>SQL</a:t>
            </a:r>
            <a:r>
              <a:rPr lang="zh-CN" altLang="en-US" sz="1900" dirty="0" smtClean="0">
                <a:solidFill>
                  <a:srgbClr val="FF0000"/>
                </a:solidFill>
              </a:rPr>
              <a:t>语句</a:t>
            </a:r>
            <a:r>
              <a:rPr lang="zh-CN" altLang="en-US" sz="1900" dirty="0" smtClean="0"/>
              <a:t>功能，更具模块化程序特点</a:t>
            </a:r>
            <a:endParaRPr lang="en-US" altLang="zh-CN" sz="1900" dirty="0" smtClean="0"/>
          </a:p>
          <a:p>
            <a:pPr lvl="1"/>
            <a:r>
              <a:rPr lang="zh-CN" altLang="en-US" sz="1800" dirty="0" smtClean="0"/>
              <a:t>采用了</a:t>
            </a:r>
            <a:r>
              <a:rPr lang="zh-CN" altLang="en-US" sz="1800" dirty="0" smtClean="0">
                <a:solidFill>
                  <a:srgbClr val="FF0000"/>
                </a:solidFill>
              </a:rPr>
              <a:t>过程性语言</a:t>
            </a:r>
            <a:r>
              <a:rPr lang="zh-CN" altLang="en-US" sz="1800" dirty="0" smtClean="0"/>
              <a:t>控制程序的结构</a:t>
            </a:r>
            <a:endParaRPr lang="en-US" altLang="zh-CN" sz="1900" dirty="0" smtClean="0"/>
          </a:p>
          <a:p>
            <a:pPr lvl="1"/>
            <a:r>
              <a:rPr lang="zh-CN" altLang="en-US" sz="1900" dirty="0" smtClean="0"/>
              <a:t>可以对程序中的错误进行自动处理</a:t>
            </a:r>
          </a:p>
          <a:p>
            <a:pPr lvl="1"/>
            <a:r>
              <a:rPr lang="zh-CN" altLang="en-US" sz="1900" dirty="0" smtClean="0"/>
              <a:t>具有较好的可移植性</a:t>
            </a:r>
            <a:r>
              <a:rPr lang="en-US" altLang="zh-CN" sz="1900" dirty="0" smtClean="0"/>
              <a:t>(</a:t>
            </a:r>
            <a:r>
              <a:rPr lang="zh-CN" altLang="en-US" sz="1900" dirty="0" smtClean="0"/>
              <a:t>可以移植到另一个</a:t>
            </a:r>
            <a:r>
              <a:rPr lang="en-US" altLang="zh-CN" sz="1900" dirty="0" smtClean="0"/>
              <a:t>Oracle</a:t>
            </a:r>
            <a:r>
              <a:rPr lang="zh-CN" altLang="en-US" sz="1900" dirty="0" smtClean="0"/>
              <a:t>数据库</a:t>
            </a:r>
            <a:r>
              <a:rPr lang="en-US" altLang="zh-CN" sz="1900" dirty="0" smtClean="0"/>
              <a:t>)</a:t>
            </a:r>
            <a:endParaRPr lang="zh-CN" altLang="en-US" sz="1900" dirty="0" smtClean="0"/>
          </a:p>
          <a:p>
            <a:pPr lvl="1"/>
            <a:r>
              <a:rPr lang="zh-CN" altLang="en-US" sz="1900" dirty="0" smtClean="0"/>
              <a:t>集成在数据库中，由数据库内部的</a:t>
            </a:r>
            <a:r>
              <a:rPr lang="en-US" altLang="zh-CN" sz="1900" dirty="0" smtClean="0"/>
              <a:t>PL/SQL</a:t>
            </a:r>
            <a:r>
              <a:rPr lang="zh-CN" altLang="en-US" sz="1900" dirty="0" smtClean="0"/>
              <a:t>引擎负责执行</a:t>
            </a:r>
          </a:p>
          <a:p>
            <a:pPr lvl="1"/>
            <a:r>
              <a:rPr lang="zh-CN" altLang="en-US" sz="1900" dirty="0" smtClean="0"/>
              <a:t>减少了网络的交互，有助于提高程序性能</a:t>
            </a:r>
          </a:p>
          <a:p>
            <a:pPr lvl="1">
              <a:buNone/>
            </a:pP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 PL/SQL</a:t>
            </a:r>
            <a:r>
              <a:rPr lang="zh-CN" altLang="en-US" dirty="0" smtClean="0"/>
              <a:t>语言特性</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000" dirty="0" smtClean="0"/>
              <a:t>PL/SQL</a:t>
            </a:r>
            <a:r>
              <a:rPr lang="zh-CN" altLang="en-US" sz="2000" dirty="0" smtClean="0"/>
              <a:t>块结构</a:t>
            </a:r>
            <a:endParaRPr lang="en-US" altLang="zh-CN" sz="2000" dirty="0" smtClean="0"/>
          </a:p>
          <a:p>
            <a:pPr lvl="1"/>
            <a:r>
              <a:rPr lang="zh-CN" altLang="en-US" sz="1800" dirty="0" smtClean="0"/>
              <a:t>块</a:t>
            </a:r>
            <a:r>
              <a:rPr lang="en-US" altLang="zh-CN" sz="1800" dirty="0" smtClean="0"/>
              <a:t>(Block)</a:t>
            </a:r>
            <a:r>
              <a:rPr lang="zh-CN" altLang="en-US" sz="1800" dirty="0" smtClean="0"/>
              <a:t>是所有</a:t>
            </a:r>
            <a:r>
              <a:rPr lang="en-US" altLang="zh-CN" sz="1800" dirty="0" smtClean="0"/>
              <a:t>PL/SQL</a:t>
            </a:r>
            <a:r>
              <a:rPr lang="zh-CN" altLang="en-US" sz="1800" dirty="0" smtClean="0"/>
              <a:t>程序组成的最基本单位</a:t>
            </a:r>
            <a:endParaRPr lang="en-US" altLang="zh-CN" sz="1800" dirty="0" smtClean="0"/>
          </a:p>
          <a:p>
            <a:r>
              <a:rPr lang="zh-CN" altLang="en-US" sz="2000" dirty="0" smtClean="0"/>
              <a:t>变量和数据类型</a:t>
            </a:r>
            <a:endParaRPr lang="en-US" altLang="zh-CN" sz="2000" dirty="0" smtClean="0"/>
          </a:p>
          <a:p>
            <a:pPr lvl="1"/>
            <a:r>
              <a:rPr lang="en-US" altLang="zh-CN" sz="1800" dirty="0" smtClean="0"/>
              <a:t>PL/SQL</a:t>
            </a:r>
            <a:r>
              <a:rPr lang="zh-CN" altLang="en-US" sz="1800" dirty="0" smtClean="0"/>
              <a:t>允许定义变量，并为变量指定任何</a:t>
            </a:r>
            <a:r>
              <a:rPr lang="en-US" altLang="zh-CN" sz="1800" dirty="0" smtClean="0"/>
              <a:t>SQL</a:t>
            </a:r>
            <a:r>
              <a:rPr lang="zh-CN" altLang="en-US" sz="1800" dirty="0" smtClean="0"/>
              <a:t>或</a:t>
            </a:r>
            <a:r>
              <a:rPr lang="en-US" altLang="zh-CN" sz="1800" dirty="0" smtClean="0"/>
              <a:t>PL/SQL</a:t>
            </a:r>
            <a:r>
              <a:rPr lang="zh-CN" altLang="en-US" sz="1800" dirty="0" smtClean="0"/>
              <a:t>数据类型</a:t>
            </a:r>
            <a:endParaRPr lang="en-US" altLang="zh-CN" sz="1800" dirty="0" smtClean="0"/>
          </a:p>
          <a:p>
            <a:r>
              <a:rPr lang="zh-CN" altLang="en-US" sz="2000" dirty="0" smtClean="0"/>
              <a:t>流程控制语句</a:t>
            </a:r>
            <a:endParaRPr lang="en-US" altLang="zh-CN" sz="2000" dirty="0" smtClean="0"/>
          </a:p>
          <a:p>
            <a:pPr lvl="1"/>
            <a:r>
              <a:rPr lang="zh-CN" altLang="en-US" sz="1800" dirty="0" smtClean="0"/>
              <a:t>支持条件控制语句和循环控制语句</a:t>
            </a:r>
            <a:endParaRPr lang="en-US" altLang="zh-CN" sz="1800" dirty="0" smtClean="0"/>
          </a:p>
          <a:p>
            <a:r>
              <a:rPr lang="zh-CN" altLang="en-US" sz="2000" dirty="0" smtClean="0"/>
              <a:t>过程、函数和包</a:t>
            </a:r>
            <a:endParaRPr lang="en-US" altLang="zh-CN" sz="2000" dirty="0" smtClean="0"/>
          </a:p>
          <a:p>
            <a:pPr lvl="1"/>
            <a:r>
              <a:rPr lang="zh-CN" altLang="en-US" sz="1800" dirty="0" smtClean="0"/>
              <a:t>过程和函数类似，都具有名称也可以接收参数传入，但函数有返回值</a:t>
            </a:r>
            <a:endParaRPr lang="en-US" altLang="zh-CN" sz="1800" dirty="0" smtClean="0"/>
          </a:p>
          <a:p>
            <a:r>
              <a:rPr lang="zh-CN" altLang="en-US" sz="2000" dirty="0" smtClean="0"/>
              <a:t>触发器</a:t>
            </a:r>
            <a:endParaRPr lang="en-US" altLang="zh-CN" sz="2000" dirty="0" smtClean="0"/>
          </a:p>
          <a:p>
            <a:pPr lvl="1"/>
            <a:r>
              <a:rPr lang="en-US" altLang="zh-CN" sz="1800" dirty="0" smtClean="0"/>
              <a:t> </a:t>
            </a:r>
            <a:r>
              <a:rPr lang="zh-CN" altLang="en-US" sz="1800" dirty="0" smtClean="0"/>
              <a:t>触发器通常在修改表、操纵表数据等特定的事件发生时被隐式执行</a:t>
            </a:r>
            <a:endParaRPr lang="en-US" altLang="zh-CN" sz="1800" dirty="0" smtClean="0"/>
          </a:p>
          <a:p>
            <a:r>
              <a:rPr lang="zh-CN" altLang="en-US" sz="2000" dirty="0" smtClean="0"/>
              <a:t>游标</a:t>
            </a:r>
            <a:endParaRPr lang="en-US" altLang="zh-CN" sz="2000" dirty="0" smtClean="0"/>
          </a:p>
          <a:p>
            <a:pPr lvl="1"/>
            <a:r>
              <a:rPr lang="en-US" altLang="zh-CN" sz="1800" dirty="0" smtClean="0"/>
              <a:t> </a:t>
            </a:r>
            <a:r>
              <a:rPr lang="zh-CN" altLang="en-US" sz="1800" dirty="0" smtClean="0"/>
              <a:t>是一个指向上下文的指针，通过游标可以控制数据库查询结果集</a:t>
            </a:r>
            <a:endParaRPr lang="en-US" altLang="zh-CN" sz="1800" dirty="0" smtClean="0"/>
          </a:p>
          <a:p>
            <a:r>
              <a:rPr lang="zh-CN" altLang="en-US" sz="2000" dirty="0" smtClean="0"/>
              <a:t>动态</a:t>
            </a:r>
            <a:r>
              <a:rPr lang="en-US" altLang="zh-CN" sz="2000" dirty="0" smtClean="0"/>
              <a:t>SQL</a:t>
            </a:r>
          </a:p>
          <a:p>
            <a:pPr lvl="1"/>
            <a:r>
              <a:rPr lang="en-US" altLang="zh-CN" sz="1800" dirty="0" smtClean="0"/>
              <a:t>PL/SQL</a:t>
            </a:r>
            <a:r>
              <a:rPr lang="zh-CN" altLang="en-US" sz="1800" dirty="0" smtClean="0"/>
              <a:t>可以执行在运行时由字符串动态拼接而成的</a:t>
            </a:r>
            <a:r>
              <a:rPr lang="en-US" altLang="zh-CN" sz="1800" dirty="0" smtClean="0"/>
              <a:t>SQL</a:t>
            </a:r>
            <a:r>
              <a:rPr lang="zh-CN" altLang="en-US" sz="1800" dirty="0" smtClean="0"/>
              <a:t>语句</a:t>
            </a:r>
            <a:endParaRPr lang="en-US" altLang="zh-CN" sz="1800" dirty="0" smtClean="0"/>
          </a:p>
          <a:p>
            <a:pPr lvl="1">
              <a:buNone/>
            </a:pP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 PL/SQL</a:t>
            </a:r>
            <a:r>
              <a:rPr lang="zh-CN" altLang="en-US" dirty="0" smtClean="0"/>
              <a:t>运行过程</a:t>
            </a:r>
            <a:endParaRPr lang="zh-CN" altLang="en-US" dirty="0"/>
          </a:p>
        </p:txBody>
      </p:sp>
      <p:sp>
        <p:nvSpPr>
          <p:cNvPr id="3" name="内容占位符 2"/>
          <p:cNvSpPr>
            <a:spLocks noGrp="1"/>
          </p:cNvSpPr>
          <p:nvPr>
            <p:ph idx="1"/>
          </p:nvPr>
        </p:nvSpPr>
        <p:spPr/>
        <p:txBody>
          <a:bodyPr>
            <a:normAutofit/>
          </a:bodyPr>
          <a:lstStyle/>
          <a:p>
            <a:pPr>
              <a:buNone/>
            </a:pPr>
            <a:endParaRPr lang="en-US" altLang="zh-CN" sz="1800" dirty="0" smtClean="0"/>
          </a:p>
          <a:p>
            <a:pPr lvl="1">
              <a:buNone/>
            </a:pPr>
            <a:endParaRPr lang="en-US" altLang="zh-CN" sz="1800" dirty="0" smtClean="0"/>
          </a:p>
        </p:txBody>
      </p:sp>
      <p:sp>
        <p:nvSpPr>
          <p:cNvPr id="4" name="Rectangle 3"/>
          <p:cNvSpPr>
            <a:spLocks noChangeArrowheads="1"/>
          </p:cNvSpPr>
          <p:nvPr/>
        </p:nvSpPr>
        <p:spPr bwMode="auto">
          <a:xfrm>
            <a:off x="3375535" y="3356992"/>
            <a:ext cx="2564617" cy="3031232"/>
          </a:xfrm>
          <a:prstGeom prst="rect">
            <a:avLst/>
          </a:prstGeom>
          <a:solidFill>
            <a:schemeClr val="bg1">
              <a:lumMod val="85000"/>
            </a:schemeClr>
          </a:solidFill>
          <a:ln w="9525" algn="ctr">
            <a:solidFill>
              <a:schemeClr val="tx1"/>
            </a:solidFill>
            <a:miter lim="800000"/>
            <a:headEnd/>
            <a:tailEnd/>
          </a:ln>
          <a:effectLst/>
        </p:spPr>
        <p:txBody>
          <a:bodyPr wrap="none" lIns="92693" tIns="46346" rIns="92693" bIns="46346"/>
          <a:lstStyle/>
          <a:p>
            <a:pPr marL="347663" indent="-347663" defTabSz="927100">
              <a:spcBef>
                <a:spcPct val="20000"/>
              </a:spcBef>
            </a:pPr>
            <a:r>
              <a:rPr kumimoji="1" lang="en-US" altLang="zh-CN" b="1" dirty="0" smtClean="0">
                <a:solidFill>
                  <a:schemeClr val="accent6">
                    <a:lumMod val="50000"/>
                  </a:schemeClr>
                </a:solidFill>
              </a:rPr>
              <a:t>  Oracle</a:t>
            </a:r>
            <a:r>
              <a:rPr kumimoji="1" lang="zh-CN" altLang="en-US" b="1" dirty="0">
                <a:solidFill>
                  <a:schemeClr val="accent6">
                    <a:lumMod val="50000"/>
                  </a:schemeClr>
                </a:solidFill>
              </a:rPr>
              <a:t>数据库服务器</a:t>
            </a:r>
          </a:p>
        </p:txBody>
      </p:sp>
      <p:sp>
        <p:nvSpPr>
          <p:cNvPr id="5" name="Rectangle 4"/>
          <p:cNvSpPr>
            <a:spLocks noChangeArrowheads="1"/>
          </p:cNvSpPr>
          <p:nvPr/>
        </p:nvSpPr>
        <p:spPr bwMode="auto">
          <a:xfrm>
            <a:off x="3563888" y="3789040"/>
            <a:ext cx="2228962" cy="1224136"/>
          </a:xfrm>
          <a:prstGeom prst="rect">
            <a:avLst/>
          </a:prstGeom>
          <a:solidFill>
            <a:schemeClr val="accent6">
              <a:lumMod val="40000"/>
              <a:lumOff val="60000"/>
            </a:schemeClr>
          </a:solidFill>
          <a:ln w="9525" algn="ctr">
            <a:solidFill>
              <a:schemeClr val="tx1"/>
            </a:solidFill>
            <a:miter lim="800000"/>
            <a:headEnd/>
            <a:tailEnd/>
          </a:ln>
          <a:effectLst/>
        </p:spPr>
        <p:txBody>
          <a:bodyPr wrap="none" lIns="92693" tIns="46346" rIns="92693" bIns="46346" anchor="b"/>
          <a:lstStyle/>
          <a:p>
            <a:pPr marL="347663" indent="-347663" defTabSz="927100" eaLnBrk="1" hangingPunct="1">
              <a:spcBef>
                <a:spcPct val="20000"/>
              </a:spcBef>
            </a:pPr>
            <a:r>
              <a:rPr kumimoji="1" lang="en-US" altLang="zh-CN" sz="2000" b="1" dirty="0" smtClean="0">
                <a:solidFill>
                  <a:schemeClr val="tx1"/>
                </a:solidFill>
                <a:ea typeface="华文细黑" pitchFamily="2" charset="-122"/>
              </a:rPr>
              <a:t>      </a:t>
            </a:r>
            <a:r>
              <a:rPr kumimoji="1" lang="en-US" altLang="zh-CN" sz="2000" b="1" dirty="0" smtClean="0">
                <a:solidFill>
                  <a:srgbClr val="FF0000"/>
                </a:solidFill>
                <a:ea typeface="华文细黑" pitchFamily="2" charset="-122"/>
              </a:rPr>
              <a:t>PL/SQL</a:t>
            </a:r>
            <a:r>
              <a:rPr kumimoji="1" lang="zh-CN" altLang="en-US" sz="2000" b="1" dirty="0">
                <a:solidFill>
                  <a:srgbClr val="FF0000"/>
                </a:solidFill>
                <a:ea typeface="华文细黑" pitchFamily="2" charset="-122"/>
              </a:rPr>
              <a:t>引擎</a:t>
            </a:r>
          </a:p>
        </p:txBody>
      </p:sp>
      <p:sp>
        <p:nvSpPr>
          <p:cNvPr id="6" name="Rectangle 5"/>
          <p:cNvSpPr>
            <a:spLocks noChangeArrowheads="1"/>
          </p:cNvSpPr>
          <p:nvPr/>
        </p:nvSpPr>
        <p:spPr bwMode="auto">
          <a:xfrm>
            <a:off x="3563888" y="5589240"/>
            <a:ext cx="2228962" cy="399789"/>
          </a:xfrm>
          <a:prstGeom prst="rect">
            <a:avLst/>
          </a:prstGeom>
          <a:solidFill>
            <a:schemeClr val="bg1">
              <a:lumMod val="85000"/>
            </a:schemeClr>
          </a:solidFill>
          <a:ln w="9525" algn="ctr">
            <a:solidFill>
              <a:schemeClr val="tx1"/>
            </a:solidFill>
            <a:miter lim="800000"/>
            <a:headEnd/>
            <a:tailEnd/>
          </a:ln>
          <a:effectLst/>
        </p:spPr>
        <p:txBody>
          <a:bodyPr wrap="none" lIns="92693" tIns="46346" rIns="92693" bIns="46346"/>
          <a:lstStyle/>
          <a:p>
            <a:pPr marL="347663" indent="-347663" algn="ctr" defTabSz="927100">
              <a:spcBef>
                <a:spcPct val="20000"/>
              </a:spcBef>
            </a:pPr>
            <a:r>
              <a:rPr kumimoji="1" lang="en-US" altLang="zh-CN" b="1" dirty="0" smtClean="0">
                <a:solidFill>
                  <a:schemeClr val="accent6">
                    <a:lumMod val="50000"/>
                  </a:schemeClr>
                </a:solidFill>
              </a:rPr>
              <a:t>SQL</a:t>
            </a:r>
            <a:r>
              <a:rPr kumimoji="1" lang="zh-CN" altLang="en-US" b="1" dirty="0" smtClean="0">
                <a:solidFill>
                  <a:schemeClr val="accent6">
                    <a:lumMod val="50000"/>
                  </a:schemeClr>
                </a:solidFill>
              </a:rPr>
              <a:t>语言执行器</a:t>
            </a:r>
          </a:p>
        </p:txBody>
      </p:sp>
      <p:sp>
        <p:nvSpPr>
          <p:cNvPr id="7" name="Rectangle 7"/>
          <p:cNvSpPr>
            <a:spLocks noChangeArrowheads="1"/>
          </p:cNvSpPr>
          <p:nvPr/>
        </p:nvSpPr>
        <p:spPr bwMode="auto">
          <a:xfrm>
            <a:off x="683568" y="1196752"/>
            <a:ext cx="8050857" cy="1910680"/>
          </a:xfrm>
          <a:prstGeom prst="rect">
            <a:avLst/>
          </a:prstGeom>
          <a:solidFill>
            <a:schemeClr val="bg1">
              <a:lumMod val="85000"/>
            </a:schemeClr>
          </a:solidFill>
          <a:ln w="9525" algn="ctr">
            <a:solidFill>
              <a:schemeClr val="tx1"/>
            </a:solidFill>
            <a:miter lim="800000"/>
            <a:headEnd/>
            <a:tailEnd/>
          </a:ln>
          <a:effectLst/>
        </p:spPr>
        <p:txBody>
          <a:bodyPr wrap="none" lIns="92693" tIns="46346" rIns="92693" bIns="46346"/>
          <a:lstStyle/>
          <a:p>
            <a:pPr marL="347663" indent="-347663" defTabSz="927100" eaLnBrk="1" hangingPunct="1">
              <a:spcBef>
                <a:spcPct val="20000"/>
              </a:spcBef>
            </a:pPr>
            <a:r>
              <a:rPr kumimoji="1" lang="zh-CN" altLang="en-US" sz="1800" b="1" dirty="0">
                <a:solidFill>
                  <a:schemeClr val="accent6">
                    <a:lumMod val="50000"/>
                  </a:schemeClr>
                </a:solidFill>
              </a:rPr>
              <a:t>客户端应用程序</a:t>
            </a:r>
          </a:p>
        </p:txBody>
      </p:sp>
      <p:sp>
        <p:nvSpPr>
          <p:cNvPr id="8" name="Rectangle 8"/>
          <p:cNvSpPr>
            <a:spLocks noChangeArrowheads="1"/>
          </p:cNvSpPr>
          <p:nvPr/>
        </p:nvSpPr>
        <p:spPr bwMode="auto">
          <a:xfrm>
            <a:off x="780956" y="1615587"/>
            <a:ext cx="4892770" cy="1273787"/>
          </a:xfrm>
          <a:prstGeom prst="rect">
            <a:avLst/>
          </a:prstGeom>
          <a:solidFill>
            <a:schemeClr val="accent6">
              <a:lumMod val="40000"/>
              <a:lumOff val="60000"/>
            </a:schemeClr>
          </a:solidFill>
          <a:ln w="9525" algn="ctr">
            <a:solidFill>
              <a:schemeClr val="tx1"/>
            </a:solidFill>
            <a:miter lim="800000"/>
            <a:headEnd/>
            <a:tailEnd/>
          </a:ln>
          <a:effectLst/>
        </p:spPr>
        <p:txBody>
          <a:bodyPr wrap="none" lIns="92693" tIns="46346" rIns="92693" bIns="46346" anchor="ctr"/>
          <a:lstStyle/>
          <a:p>
            <a:pPr marL="347663" indent="-347663" defTabSz="927100">
              <a:spcBef>
                <a:spcPct val="20000"/>
              </a:spcBef>
            </a:pPr>
            <a:r>
              <a:rPr kumimoji="1" lang="en-US" altLang="zh-CN" sz="1400" dirty="0">
                <a:solidFill>
                  <a:schemeClr val="accent6">
                    <a:lumMod val="50000"/>
                  </a:schemeClr>
                </a:solidFill>
                <a:latin typeface="Arial" pitchFamily="34" charset="0"/>
                <a:cs typeface="Arial" pitchFamily="34" charset="0"/>
              </a:rPr>
              <a:t>BEGIN</a:t>
            </a:r>
          </a:p>
          <a:p>
            <a:pPr marL="347663" indent="-347663" defTabSz="927100">
              <a:spcBef>
                <a:spcPct val="20000"/>
              </a:spcBef>
            </a:pPr>
            <a:r>
              <a:rPr kumimoji="1" lang="en-US" altLang="zh-CN" sz="1400" dirty="0">
                <a:solidFill>
                  <a:schemeClr val="accent6">
                    <a:lumMod val="50000"/>
                  </a:schemeClr>
                </a:solidFill>
                <a:latin typeface="Arial" pitchFamily="34" charset="0"/>
                <a:cs typeface="Arial" pitchFamily="34" charset="0"/>
              </a:rPr>
              <a:t>   DBMS_OUTPUT.PUT_LINE(‘hello world!');</a:t>
            </a:r>
          </a:p>
          <a:p>
            <a:pPr marL="347663" indent="-347663" defTabSz="927100">
              <a:spcBef>
                <a:spcPct val="20000"/>
              </a:spcBef>
            </a:pPr>
            <a:r>
              <a:rPr kumimoji="1" lang="en-US" altLang="zh-CN" sz="1400" dirty="0">
                <a:solidFill>
                  <a:schemeClr val="accent6">
                    <a:lumMod val="50000"/>
                  </a:schemeClr>
                </a:solidFill>
                <a:latin typeface="Arial" pitchFamily="34" charset="0"/>
                <a:cs typeface="Arial" pitchFamily="34" charset="0"/>
              </a:rPr>
              <a:t>END;</a:t>
            </a:r>
          </a:p>
        </p:txBody>
      </p:sp>
      <p:sp>
        <p:nvSpPr>
          <p:cNvPr id="9" name="Rectangle 9"/>
          <p:cNvSpPr>
            <a:spLocks noChangeArrowheads="1"/>
          </p:cNvSpPr>
          <p:nvPr/>
        </p:nvSpPr>
        <p:spPr bwMode="auto">
          <a:xfrm>
            <a:off x="6148341" y="1615587"/>
            <a:ext cx="2446384" cy="1273787"/>
          </a:xfrm>
          <a:prstGeom prst="rect">
            <a:avLst/>
          </a:prstGeom>
          <a:solidFill>
            <a:schemeClr val="accent6">
              <a:lumMod val="40000"/>
              <a:lumOff val="60000"/>
            </a:schemeClr>
          </a:solidFill>
          <a:ln w="9525" algn="ctr">
            <a:solidFill>
              <a:schemeClr val="tx1"/>
            </a:solidFill>
            <a:miter lim="800000"/>
            <a:headEnd/>
            <a:tailEnd/>
          </a:ln>
          <a:effectLst/>
        </p:spPr>
        <p:txBody>
          <a:bodyPr wrap="none" lIns="92693" tIns="46346" rIns="92693" bIns="46346" anchor="ctr"/>
          <a:lstStyle/>
          <a:p>
            <a:pPr marL="347663" indent="-347663" defTabSz="927100">
              <a:spcBef>
                <a:spcPct val="20000"/>
              </a:spcBef>
            </a:pPr>
            <a:r>
              <a:rPr kumimoji="1" lang="en-US" altLang="zh-CN" sz="1400" dirty="0">
                <a:solidFill>
                  <a:schemeClr val="accent6">
                    <a:lumMod val="50000"/>
                  </a:schemeClr>
                </a:solidFill>
                <a:latin typeface="Arial" pitchFamily="34" charset="0"/>
                <a:cs typeface="Arial" pitchFamily="34" charset="0"/>
              </a:rPr>
              <a:t>Select count(*) from student;</a:t>
            </a:r>
          </a:p>
        </p:txBody>
      </p:sp>
      <p:sp>
        <p:nvSpPr>
          <p:cNvPr id="10" name="Rectangle 10"/>
          <p:cNvSpPr>
            <a:spLocks noChangeArrowheads="1"/>
          </p:cNvSpPr>
          <p:nvPr/>
        </p:nvSpPr>
        <p:spPr bwMode="auto">
          <a:xfrm>
            <a:off x="3707904" y="4005064"/>
            <a:ext cx="1942717" cy="504056"/>
          </a:xfrm>
          <a:prstGeom prst="rect">
            <a:avLst/>
          </a:prstGeom>
          <a:solidFill>
            <a:schemeClr val="bg1">
              <a:lumMod val="85000"/>
            </a:schemeClr>
          </a:solidFill>
          <a:ln w="9525" algn="ctr">
            <a:solidFill>
              <a:schemeClr val="tx1"/>
            </a:solidFill>
            <a:miter lim="800000"/>
            <a:headEnd/>
            <a:tailEnd/>
          </a:ln>
          <a:effectLst/>
        </p:spPr>
        <p:txBody>
          <a:bodyPr wrap="none" lIns="92693" tIns="46346" rIns="92693" bIns="46346"/>
          <a:lstStyle/>
          <a:p>
            <a:pPr marL="347663" indent="-347663" algn="ctr" defTabSz="927100">
              <a:spcBef>
                <a:spcPct val="20000"/>
              </a:spcBef>
            </a:pPr>
            <a:r>
              <a:rPr kumimoji="1" lang="zh-CN" altLang="en-US" b="1" dirty="0" smtClean="0">
                <a:solidFill>
                  <a:schemeClr val="accent6">
                    <a:lumMod val="50000"/>
                  </a:schemeClr>
                </a:solidFill>
              </a:rPr>
              <a:t>过程性语句执行器</a:t>
            </a:r>
          </a:p>
        </p:txBody>
      </p:sp>
      <p:sp>
        <p:nvSpPr>
          <p:cNvPr id="11" name="Line 11"/>
          <p:cNvSpPr>
            <a:spLocks noChangeShapeType="1"/>
          </p:cNvSpPr>
          <p:nvPr/>
        </p:nvSpPr>
        <p:spPr bwMode="auto">
          <a:xfrm flipH="1">
            <a:off x="5664628" y="2628617"/>
            <a:ext cx="667908" cy="313254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 name="Line 12"/>
          <p:cNvSpPr>
            <a:spLocks noChangeShapeType="1"/>
          </p:cNvSpPr>
          <p:nvPr/>
        </p:nvSpPr>
        <p:spPr bwMode="auto">
          <a:xfrm>
            <a:off x="3271924" y="2789129"/>
            <a:ext cx="431714" cy="119244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3" name="Line 13"/>
          <p:cNvSpPr>
            <a:spLocks noChangeShapeType="1"/>
          </p:cNvSpPr>
          <p:nvPr/>
        </p:nvSpPr>
        <p:spPr bwMode="auto">
          <a:xfrm>
            <a:off x="3719513" y="4817353"/>
            <a:ext cx="0" cy="93111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 name="Rectangle 14"/>
          <p:cNvSpPr>
            <a:spLocks noChangeArrowheads="1"/>
          </p:cNvSpPr>
          <p:nvPr/>
        </p:nvSpPr>
        <p:spPr bwMode="auto">
          <a:xfrm>
            <a:off x="611560" y="3573016"/>
            <a:ext cx="2232248" cy="648072"/>
          </a:xfrm>
          <a:prstGeom prst="rect">
            <a:avLst/>
          </a:prstGeom>
          <a:solidFill>
            <a:schemeClr val="accent6">
              <a:lumMod val="40000"/>
              <a:lumOff val="60000"/>
            </a:schemeClr>
          </a:solidFill>
          <a:ln w="9525" algn="ctr">
            <a:solidFill>
              <a:schemeClr val="tx1"/>
            </a:solidFill>
            <a:miter lim="800000"/>
            <a:headEnd/>
            <a:tailEnd/>
          </a:ln>
          <a:effectLst/>
        </p:spPr>
        <p:txBody>
          <a:bodyPr wrap="none" lIns="92693" tIns="46346" rIns="92693" bIns="46346" anchor="ctr"/>
          <a:lstStyle/>
          <a:p>
            <a:pPr marL="347663" indent="-347663" algn="l" defTabSz="927100" eaLnBrk="1" hangingPunct="1">
              <a:spcBef>
                <a:spcPct val="20000"/>
              </a:spcBef>
            </a:pPr>
            <a:r>
              <a:rPr kumimoji="1" lang="zh-CN" altLang="en-US" sz="1600" dirty="0">
                <a:solidFill>
                  <a:schemeClr val="accent6">
                    <a:lumMod val="50000"/>
                  </a:schemeClr>
                </a:solidFill>
                <a:latin typeface="+mn-ea"/>
              </a:rPr>
              <a:t>匿名块整个被发给服务</a:t>
            </a:r>
          </a:p>
          <a:p>
            <a:pPr marL="347663" indent="-347663" algn="l" defTabSz="927100" eaLnBrk="1" hangingPunct="1">
              <a:spcBef>
                <a:spcPct val="20000"/>
              </a:spcBef>
            </a:pPr>
            <a:r>
              <a:rPr kumimoji="1" lang="zh-CN" altLang="en-US" sz="1600" dirty="0">
                <a:solidFill>
                  <a:schemeClr val="accent6">
                    <a:lumMod val="50000"/>
                  </a:schemeClr>
                </a:solidFill>
                <a:latin typeface="+mn-ea"/>
              </a:rPr>
              <a:t>器上的</a:t>
            </a:r>
            <a:r>
              <a:rPr kumimoji="1" lang="en-US" altLang="zh-CN" sz="1600" dirty="0">
                <a:solidFill>
                  <a:schemeClr val="accent6">
                    <a:lumMod val="50000"/>
                  </a:schemeClr>
                </a:solidFill>
                <a:latin typeface="+mn-ea"/>
              </a:rPr>
              <a:t>PL/SQL</a:t>
            </a:r>
            <a:r>
              <a:rPr kumimoji="1" lang="zh-CN" altLang="en-US" sz="1600" dirty="0">
                <a:solidFill>
                  <a:schemeClr val="accent6">
                    <a:lumMod val="50000"/>
                  </a:schemeClr>
                </a:solidFill>
                <a:latin typeface="+mn-ea"/>
              </a:rPr>
              <a:t>引擎执行</a:t>
            </a:r>
          </a:p>
        </p:txBody>
      </p:sp>
      <p:sp>
        <p:nvSpPr>
          <p:cNvPr id="15" name="Rectangle 15"/>
          <p:cNvSpPr>
            <a:spLocks noChangeArrowheads="1"/>
          </p:cNvSpPr>
          <p:nvPr/>
        </p:nvSpPr>
        <p:spPr bwMode="auto">
          <a:xfrm>
            <a:off x="596811" y="4441644"/>
            <a:ext cx="2230527" cy="636893"/>
          </a:xfrm>
          <a:prstGeom prst="rect">
            <a:avLst/>
          </a:prstGeom>
          <a:solidFill>
            <a:schemeClr val="accent6">
              <a:lumMod val="40000"/>
              <a:lumOff val="60000"/>
            </a:schemeClr>
          </a:solidFill>
          <a:ln w="9525" algn="ctr">
            <a:solidFill>
              <a:schemeClr val="tx1"/>
            </a:solidFill>
            <a:miter lim="800000"/>
            <a:headEnd/>
            <a:tailEnd/>
          </a:ln>
          <a:effectLst/>
        </p:spPr>
        <p:txBody>
          <a:bodyPr wrap="none" lIns="92693" tIns="46346" rIns="92693" bIns="46346" anchor="ctr"/>
          <a:lstStyle/>
          <a:p>
            <a:pPr marL="347663" indent="-347663" defTabSz="927100">
              <a:spcBef>
                <a:spcPct val="20000"/>
              </a:spcBef>
            </a:pPr>
            <a:r>
              <a:rPr kumimoji="1" lang="zh-CN" altLang="en-US" sz="1600" dirty="0">
                <a:solidFill>
                  <a:schemeClr val="accent6">
                    <a:lumMod val="50000"/>
                  </a:schemeClr>
                </a:solidFill>
                <a:latin typeface="+mn-ea"/>
              </a:rPr>
              <a:t>过程性语句由</a:t>
            </a:r>
            <a:r>
              <a:rPr kumimoji="1" lang="en-US" altLang="zh-CN" sz="1600" dirty="0">
                <a:solidFill>
                  <a:schemeClr val="accent6">
                    <a:lumMod val="50000"/>
                  </a:schemeClr>
                </a:solidFill>
                <a:latin typeface="+mn-ea"/>
              </a:rPr>
              <a:t>PL/SQL</a:t>
            </a:r>
          </a:p>
          <a:p>
            <a:pPr marL="347663" indent="-347663" defTabSz="927100">
              <a:spcBef>
                <a:spcPct val="20000"/>
              </a:spcBef>
            </a:pPr>
            <a:r>
              <a:rPr kumimoji="1" lang="zh-CN" altLang="en-US" sz="1600" dirty="0">
                <a:solidFill>
                  <a:schemeClr val="accent6">
                    <a:lumMod val="50000"/>
                  </a:schemeClr>
                </a:solidFill>
                <a:latin typeface="+mn-ea"/>
              </a:rPr>
              <a:t>引擎处理</a:t>
            </a:r>
          </a:p>
        </p:txBody>
      </p:sp>
      <p:sp>
        <p:nvSpPr>
          <p:cNvPr id="16" name="Rectangle 16"/>
          <p:cNvSpPr>
            <a:spLocks noChangeArrowheads="1"/>
          </p:cNvSpPr>
          <p:nvPr/>
        </p:nvSpPr>
        <p:spPr bwMode="auto">
          <a:xfrm>
            <a:off x="596811" y="5358178"/>
            <a:ext cx="2230527" cy="1033221"/>
          </a:xfrm>
          <a:prstGeom prst="rect">
            <a:avLst/>
          </a:prstGeom>
          <a:solidFill>
            <a:schemeClr val="accent6">
              <a:lumMod val="40000"/>
              <a:lumOff val="60000"/>
            </a:schemeClr>
          </a:solidFill>
          <a:ln w="9525" algn="ctr">
            <a:solidFill>
              <a:schemeClr val="tx1"/>
            </a:solidFill>
            <a:miter lim="800000"/>
            <a:headEnd/>
            <a:tailEnd/>
          </a:ln>
          <a:effectLst/>
        </p:spPr>
        <p:txBody>
          <a:bodyPr wrap="none" lIns="92693" tIns="46346" rIns="92693" bIns="46346" anchor="ctr"/>
          <a:lstStyle/>
          <a:p>
            <a:pPr marL="347663" indent="-347663" defTabSz="927100">
              <a:spcBef>
                <a:spcPct val="20000"/>
              </a:spcBef>
            </a:pPr>
            <a:r>
              <a:rPr kumimoji="1" lang="en-US" altLang="zh-CN" sz="1600" dirty="0">
                <a:solidFill>
                  <a:schemeClr val="accent6">
                    <a:lumMod val="50000"/>
                  </a:schemeClr>
                </a:solidFill>
                <a:latin typeface="+mn-ea"/>
              </a:rPr>
              <a:t>PL/SQL</a:t>
            </a:r>
            <a:r>
              <a:rPr kumimoji="1" lang="zh-CN" altLang="en-US" sz="1600" dirty="0">
                <a:solidFill>
                  <a:schemeClr val="accent6">
                    <a:lumMod val="50000"/>
                  </a:schemeClr>
                </a:solidFill>
                <a:latin typeface="+mn-ea"/>
              </a:rPr>
              <a:t>语句块中的</a:t>
            </a:r>
            <a:r>
              <a:rPr kumimoji="1" lang="en-US" altLang="zh-CN" sz="1600" dirty="0">
                <a:solidFill>
                  <a:schemeClr val="accent6">
                    <a:lumMod val="50000"/>
                  </a:schemeClr>
                </a:solidFill>
                <a:latin typeface="+mn-ea"/>
              </a:rPr>
              <a:t>SQL</a:t>
            </a:r>
          </a:p>
          <a:p>
            <a:pPr marL="347663" indent="-347663" defTabSz="927100">
              <a:spcBef>
                <a:spcPct val="20000"/>
              </a:spcBef>
            </a:pPr>
            <a:r>
              <a:rPr kumimoji="1" lang="zh-CN" altLang="en-US" sz="1600" dirty="0">
                <a:solidFill>
                  <a:schemeClr val="accent6">
                    <a:lumMod val="50000"/>
                  </a:schemeClr>
                </a:solidFill>
                <a:latin typeface="+mn-ea"/>
              </a:rPr>
              <a:t>语句发给</a:t>
            </a:r>
            <a:r>
              <a:rPr kumimoji="1" lang="en-US" altLang="zh-CN" sz="1600" dirty="0">
                <a:solidFill>
                  <a:schemeClr val="accent6">
                    <a:lumMod val="50000"/>
                  </a:schemeClr>
                </a:solidFill>
                <a:latin typeface="+mn-ea"/>
              </a:rPr>
              <a:t>PL/SQL</a:t>
            </a:r>
            <a:r>
              <a:rPr kumimoji="1" lang="zh-CN" altLang="en-US" sz="1600" dirty="0">
                <a:solidFill>
                  <a:schemeClr val="accent6">
                    <a:lumMod val="50000"/>
                  </a:schemeClr>
                </a:solidFill>
                <a:latin typeface="+mn-ea"/>
              </a:rPr>
              <a:t>引擎</a:t>
            </a:r>
          </a:p>
          <a:p>
            <a:pPr marL="347663" indent="-347663" defTabSz="927100">
              <a:spcBef>
                <a:spcPct val="20000"/>
              </a:spcBef>
            </a:pPr>
            <a:r>
              <a:rPr kumimoji="1" lang="zh-CN" altLang="en-US" sz="1600" dirty="0">
                <a:solidFill>
                  <a:schemeClr val="accent6">
                    <a:lumMod val="50000"/>
                  </a:schemeClr>
                </a:solidFill>
                <a:latin typeface="+mn-ea"/>
              </a:rPr>
              <a:t>然后发给</a:t>
            </a:r>
            <a:r>
              <a:rPr kumimoji="1" lang="en-US" altLang="zh-CN" sz="1600" dirty="0">
                <a:solidFill>
                  <a:schemeClr val="accent6">
                    <a:lumMod val="50000"/>
                  </a:schemeClr>
                </a:solidFill>
                <a:latin typeface="+mn-ea"/>
              </a:rPr>
              <a:t>SQL</a:t>
            </a:r>
            <a:r>
              <a:rPr kumimoji="1" lang="zh-CN" altLang="en-US" sz="1600" dirty="0">
                <a:solidFill>
                  <a:schemeClr val="accent6">
                    <a:lumMod val="50000"/>
                  </a:schemeClr>
                </a:solidFill>
                <a:latin typeface="+mn-ea"/>
              </a:rPr>
              <a:t>执行器</a:t>
            </a:r>
          </a:p>
        </p:txBody>
      </p:sp>
      <p:sp>
        <p:nvSpPr>
          <p:cNvPr id="17" name="Line 17"/>
          <p:cNvSpPr>
            <a:spLocks noChangeShapeType="1"/>
          </p:cNvSpPr>
          <p:nvPr/>
        </p:nvSpPr>
        <p:spPr bwMode="auto">
          <a:xfrm>
            <a:off x="2839136" y="5835774"/>
            <a:ext cx="79147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 name="Line 18"/>
          <p:cNvSpPr>
            <a:spLocks noChangeShapeType="1"/>
          </p:cNvSpPr>
          <p:nvPr/>
        </p:nvSpPr>
        <p:spPr bwMode="auto">
          <a:xfrm flipV="1">
            <a:off x="2839136" y="4401548"/>
            <a:ext cx="791477" cy="23883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 name="Line 19"/>
          <p:cNvSpPr>
            <a:spLocks noChangeShapeType="1"/>
          </p:cNvSpPr>
          <p:nvPr/>
        </p:nvSpPr>
        <p:spPr bwMode="auto">
          <a:xfrm flipV="1">
            <a:off x="2836991" y="3374344"/>
            <a:ext cx="647572" cy="31671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 name="Rectangle 21"/>
          <p:cNvSpPr>
            <a:spLocks noChangeArrowheads="1"/>
          </p:cNvSpPr>
          <p:nvPr/>
        </p:nvSpPr>
        <p:spPr bwMode="auto">
          <a:xfrm>
            <a:off x="6084168" y="3212976"/>
            <a:ext cx="2178910" cy="398058"/>
          </a:xfrm>
          <a:prstGeom prst="rect">
            <a:avLst/>
          </a:prstGeom>
          <a:noFill/>
          <a:ln w="9525" algn="ctr">
            <a:noFill/>
            <a:miter lim="800000"/>
            <a:headEnd/>
            <a:tailEnd/>
          </a:ln>
          <a:effectLst/>
        </p:spPr>
        <p:txBody>
          <a:bodyPr wrap="none" lIns="92693" tIns="46346" rIns="92693" bIns="46346" anchor="ctr"/>
          <a:lstStyle/>
          <a:p>
            <a:pPr marL="347663" indent="-347663" algn="l" defTabSz="927100" eaLnBrk="1" hangingPunct="1">
              <a:spcBef>
                <a:spcPct val="20000"/>
              </a:spcBef>
            </a:pPr>
            <a:r>
              <a:rPr kumimoji="1" lang="zh-CN" altLang="en-US" sz="1800" dirty="0">
                <a:solidFill>
                  <a:schemeClr val="accent6">
                    <a:lumMod val="50000"/>
                  </a:schemeClr>
                </a:solidFill>
                <a:ea typeface="华文细黑" pitchFamily="2" charset="-122"/>
              </a:rPr>
              <a:t>数据通过网络传送</a:t>
            </a:r>
          </a:p>
        </p:txBody>
      </p:sp>
      <p:sp>
        <p:nvSpPr>
          <p:cNvPr id="22" name="Rectangle 22"/>
          <p:cNvSpPr>
            <a:spLocks noChangeArrowheads="1"/>
          </p:cNvSpPr>
          <p:nvPr/>
        </p:nvSpPr>
        <p:spPr bwMode="auto">
          <a:xfrm>
            <a:off x="6511836" y="3909264"/>
            <a:ext cx="2230527" cy="873998"/>
          </a:xfrm>
          <a:prstGeom prst="rect">
            <a:avLst/>
          </a:prstGeom>
          <a:solidFill>
            <a:schemeClr val="accent6">
              <a:lumMod val="40000"/>
              <a:lumOff val="60000"/>
            </a:schemeClr>
          </a:solidFill>
          <a:ln w="9525" algn="ctr">
            <a:solidFill>
              <a:schemeClr val="tx1"/>
            </a:solidFill>
            <a:miter lim="800000"/>
            <a:headEnd/>
            <a:tailEnd/>
          </a:ln>
          <a:effectLst/>
        </p:spPr>
        <p:txBody>
          <a:bodyPr wrap="none" lIns="92693" tIns="46346" rIns="92693" bIns="46346" anchor="ctr"/>
          <a:lstStyle/>
          <a:p>
            <a:pPr marL="347663" indent="-347663" defTabSz="927100">
              <a:spcBef>
                <a:spcPct val="20000"/>
              </a:spcBef>
            </a:pPr>
            <a:r>
              <a:rPr kumimoji="1" lang="en-US" altLang="zh-CN" sz="1600" dirty="0">
                <a:solidFill>
                  <a:schemeClr val="accent6">
                    <a:lumMod val="50000"/>
                  </a:schemeClr>
                </a:solidFill>
                <a:latin typeface="+mn-ea"/>
              </a:rPr>
              <a:t>SQL</a:t>
            </a:r>
            <a:r>
              <a:rPr kumimoji="1" lang="zh-CN" altLang="en-US" sz="1600" dirty="0">
                <a:solidFill>
                  <a:schemeClr val="accent6">
                    <a:lumMod val="50000"/>
                  </a:schemeClr>
                </a:solidFill>
                <a:latin typeface="+mn-ea"/>
              </a:rPr>
              <a:t>语句直接从客户端</a:t>
            </a:r>
          </a:p>
          <a:p>
            <a:pPr marL="347663" indent="-347663" defTabSz="927100">
              <a:spcBef>
                <a:spcPct val="20000"/>
              </a:spcBef>
            </a:pPr>
            <a:r>
              <a:rPr kumimoji="1" lang="zh-CN" altLang="en-US" sz="1600" dirty="0">
                <a:solidFill>
                  <a:schemeClr val="accent6">
                    <a:lumMod val="50000"/>
                  </a:schemeClr>
                </a:solidFill>
                <a:latin typeface="+mn-ea"/>
              </a:rPr>
              <a:t>发送到</a:t>
            </a:r>
            <a:r>
              <a:rPr kumimoji="1" lang="en-US" altLang="zh-CN" sz="1600" dirty="0">
                <a:solidFill>
                  <a:schemeClr val="accent6">
                    <a:lumMod val="50000"/>
                  </a:schemeClr>
                </a:solidFill>
                <a:latin typeface="+mn-ea"/>
              </a:rPr>
              <a:t>SQL</a:t>
            </a:r>
            <a:r>
              <a:rPr kumimoji="1" lang="zh-CN" altLang="en-US" sz="1600" dirty="0">
                <a:solidFill>
                  <a:schemeClr val="accent6">
                    <a:lumMod val="50000"/>
                  </a:schemeClr>
                </a:solidFill>
                <a:latin typeface="+mn-ea"/>
              </a:rPr>
              <a:t>执行器</a:t>
            </a:r>
          </a:p>
        </p:txBody>
      </p:sp>
      <p:sp>
        <p:nvSpPr>
          <p:cNvPr id="23" name="Line 23"/>
          <p:cNvSpPr>
            <a:spLocks noChangeShapeType="1"/>
          </p:cNvSpPr>
          <p:nvPr/>
        </p:nvSpPr>
        <p:spPr bwMode="auto">
          <a:xfrm flipH="1" flipV="1">
            <a:off x="6014021" y="4253432"/>
            <a:ext cx="464563" cy="167877"/>
          </a:xfrm>
          <a:prstGeom prst="line">
            <a:avLst/>
          </a:prstGeom>
          <a:noFill/>
          <a:ln w="9525">
            <a:solidFill>
              <a:schemeClr val="tx1"/>
            </a:solidFill>
            <a:round/>
            <a:headEnd/>
            <a:tailEnd type="triangle" w="med" len="med"/>
          </a:ln>
          <a:effectLst/>
        </p:spPr>
        <p:txBody>
          <a:bodyPr wrap="none" anchor="ctr"/>
          <a:lstStyle/>
          <a:p>
            <a:endParaRPr lang="zh-CN" altLang="en-US"/>
          </a:p>
        </p:txBody>
      </p:sp>
    </p:spTree>
    <p:custDataLst>
      <p:tags r:id="rId1"/>
    </p:custData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en-US" altLang="zh-CN" dirty="0" smtClean="0"/>
              <a:t> PL/SQL</a:t>
            </a:r>
            <a:r>
              <a:rPr lang="zh-CN" altLang="en-US" dirty="0" smtClean="0"/>
              <a:t>开发环境</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fontScale="85000" lnSpcReduction="20000"/>
          </a:bodyPr>
          <a:lstStyle/>
          <a:p>
            <a:r>
              <a:rPr lang="en-US" altLang="zh-CN" sz="2000" dirty="0" smtClean="0"/>
              <a:t>SQL Plus</a:t>
            </a:r>
          </a:p>
          <a:p>
            <a:pPr lvl="1"/>
            <a:r>
              <a:rPr lang="en-US" altLang="zh-CN" sz="1800" dirty="0" smtClean="0"/>
              <a:t>SQL Plus</a:t>
            </a:r>
            <a:r>
              <a:rPr lang="zh-CN" altLang="en-US" sz="1800" dirty="0" smtClean="0"/>
              <a:t>是</a:t>
            </a:r>
            <a:r>
              <a:rPr lang="en-US" altLang="zh-CN" sz="1800" dirty="0" smtClean="0"/>
              <a:t>Oracle</a:t>
            </a:r>
            <a:r>
              <a:rPr lang="zh-CN" altLang="en-US" sz="1800" dirty="0" smtClean="0"/>
              <a:t>数据库自带的执行</a:t>
            </a:r>
            <a:r>
              <a:rPr lang="en-US" altLang="zh-CN" sz="1800" dirty="0" smtClean="0"/>
              <a:t>SQL</a:t>
            </a:r>
            <a:r>
              <a:rPr lang="zh-CN" altLang="en-US" sz="1800" dirty="0" smtClean="0"/>
              <a:t>和</a:t>
            </a:r>
            <a:r>
              <a:rPr lang="en-US" altLang="zh-CN" sz="1800" dirty="0" smtClean="0"/>
              <a:t>PL/SQL</a:t>
            </a:r>
            <a:r>
              <a:rPr lang="zh-CN" altLang="en-US" sz="1800" dirty="0" smtClean="0"/>
              <a:t>的命令行工具，允许用户执行三种类型的命令：</a:t>
            </a:r>
            <a:endParaRPr lang="en-US" altLang="zh-CN" sz="1800" dirty="0" smtClean="0"/>
          </a:p>
          <a:p>
            <a:pPr lvl="2"/>
            <a:r>
              <a:rPr lang="zh-CN" altLang="en-US" sz="1600" dirty="0" smtClean="0"/>
              <a:t>标准</a:t>
            </a:r>
            <a:r>
              <a:rPr lang="en-US" altLang="zh-CN" sz="1600" dirty="0" smtClean="0"/>
              <a:t>SQL</a:t>
            </a:r>
            <a:r>
              <a:rPr lang="zh-CN" altLang="en-US" sz="1600" dirty="0" smtClean="0"/>
              <a:t>命令：用于查询和操作数据库</a:t>
            </a:r>
            <a:endParaRPr lang="en-US" altLang="zh-CN" sz="1600" dirty="0" smtClean="0"/>
          </a:p>
          <a:p>
            <a:pPr lvl="2"/>
            <a:r>
              <a:rPr lang="en-US" altLang="zh-CN" sz="1600" dirty="0" smtClean="0"/>
              <a:t>PL/SQL</a:t>
            </a:r>
            <a:r>
              <a:rPr lang="zh-CN" altLang="en-US" sz="1600" dirty="0" smtClean="0"/>
              <a:t>块：用于编写和执行</a:t>
            </a:r>
            <a:r>
              <a:rPr lang="en-US" altLang="zh-CN" sz="1600" dirty="0" smtClean="0"/>
              <a:t>PL/SQL</a:t>
            </a:r>
            <a:r>
              <a:rPr lang="zh-CN" altLang="en-US" sz="1600" dirty="0" smtClean="0"/>
              <a:t>语句块</a:t>
            </a:r>
            <a:endParaRPr lang="en-US" altLang="zh-CN" sz="1600" dirty="0" smtClean="0"/>
          </a:p>
          <a:p>
            <a:pPr lvl="2"/>
            <a:r>
              <a:rPr lang="en-US" altLang="zh-CN" sz="1600" dirty="0" smtClean="0"/>
              <a:t>SQL Plus</a:t>
            </a:r>
            <a:r>
              <a:rPr lang="zh-CN" altLang="en-US" sz="1600" dirty="0" smtClean="0"/>
              <a:t>自带的命令：用于编辑、保存、运行和格式化</a:t>
            </a:r>
            <a:r>
              <a:rPr lang="en-US" altLang="zh-CN" sz="1600" dirty="0" smtClean="0"/>
              <a:t>SQL</a:t>
            </a:r>
            <a:r>
              <a:rPr lang="zh-CN" altLang="en-US" sz="1600" dirty="0" smtClean="0"/>
              <a:t>命令和</a:t>
            </a:r>
            <a:r>
              <a:rPr lang="en-US" altLang="zh-CN" sz="1600" dirty="0" smtClean="0"/>
              <a:t>PL/SQL</a:t>
            </a:r>
            <a:r>
              <a:rPr lang="zh-CN" altLang="en-US" sz="1600" dirty="0" smtClean="0"/>
              <a:t>块，以及自定义</a:t>
            </a:r>
            <a:r>
              <a:rPr lang="en-US" altLang="zh-CN" sz="1600" dirty="0" smtClean="0"/>
              <a:t>SQL Plus</a:t>
            </a:r>
            <a:r>
              <a:rPr lang="zh-CN" altLang="en-US" sz="1600" dirty="0" smtClean="0"/>
              <a:t>环境等</a:t>
            </a:r>
            <a:endParaRPr lang="en-US" altLang="zh-CN" sz="1600" dirty="0" smtClean="0"/>
          </a:p>
          <a:p>
            <a:r>
              <a:rPr lang="en-US" altLang="zh-CN" sz="2000" dirty="0" smtClean="0"/>
              <a:t>Oracle SQL Developer</a:t>
            </a:r>
          </a:p>
          <a:p>
            <a:pPr lvl="1"/>
            <a:r>
              <a:rPr lang="en-US" altLang="zh-CN" sz="1800" dirty="0" smtClean="0"/>
              <a:t>Oracle</a:t>
            </a:r>
            <a:r>
              <a:rPr lang="zh-CN" altLang="en-US" sz="1800" dirty="0" smtClean="0"/>
              <a:t>提供的功能强大的图形化开发工具</a:t>
            </a:r>
            <a:endParaRPr lang="en-US" altLang="zh-CN" sz="1800" dirty="0" smtClean="0"/>
          </a:p>
          <a:p>
            <a:r>
              <a:rPr lang="en-US" altLang="zh-CN" sz="2000" dirty="0" smtClean="0"/>
              <a:t>PL/SQL Developer</a:t>
            </a:r>
            <a:endParaRPr lang="en-US" altLang="zh-CN" sz="1800" dirty="0" smtClean="0"/>
          </a:p>
          <a:p>
            <a:pPr lvl="1"/>
            <a:r>
              <a:rPr lang="zh-CN" altLang="en-US" sz="1800" dirty="0" smtClean="0"/>
              <a:t>一个专门用于</a:t>
            </a:r>
            <a:r>
              <a:rPr lang="en-US" altLang="zh-CN" sz="1800" dirty="0" smtClean="0"/>
              <a:t>PL/SQL</a:t>
            </a:r>
            <a:r>
              <a:rPr lang="zh-CN" altLang="en-US" sz="1800" dirty="0" smtClean="0"/>
              <a:t>开发的集成开发环境，是由第三方公司开发的一款商业应用的开发工具，也是多数</a:t>
            </a:r>
            <a:r>
              <a:rPr lang="en-US" altLang="zh-CN" sz="1800" dirty="0" smtClean="0"/>
              <a:t>Oracle</a:t>
            </a:r>
            <a:r>
              <a:rPr lang="zh-CN" altLang="en-US" sz="1800" dirty="0" smtClean="0"/>
              <a:t>开发人员的首选工具</a:t>
            </a:r>
            <a:endParaRPr lang="en-US" altLang="zh-CN" sz="1800" dirty="0" smtClean="0"/>
          </a:p>
          <a:p>
            <a:pPr lvl="1"/>
            <a:r>
              <a:rPr lang="zh-CN" altLang="en-US" sz="1800" dirty="0" smtClean="0"/>
              <a:t>优点在于</a:t>
            </a:r>
            <a:r>
              <a:rPr lang="en-US" altLang="zh-CN" sz="1800" dirty="0" smtClean="0"/>
              <a:t>PL/SQL</a:t>
            </a:r>
            <a:r>
              <a:rPr lang="zh-CN" altLang="en-US" sz="1800" dirty="0" smtClean="0"/>
              <a:t>开发的易用性和开发效率的强劲性</a:t>
            </a:r>
            <a:endParaRPr lang="en-US" altLang="zh-CN" sz="1800" dirty="0" smtClean="0"/>
          </a:p>
          <a:p>
            <a:r>
              <a:rPr lang="en-US" altLang="zh-CN" sz="2000" dirty="0" smtClean="0"/>
              <a:t>Quest Toad</a:t>
            </a:r>
          </a:p>
          <a:p>
            <a:pPr lvl="1"/>
            <a:r>
              <a:rPr lang="zh-CN" altLang="en-US" sz="1800" dirty="0" smtClean="0"/>
              <a:t>是集管理与开发于一身的功能强大的集成管理与开发环境，是由</a:t>
            </a:r>
            <a:r>
              <a:rPr lang="en-US" altLang="zh-CN" sz="1800" dirty="0" smtClean="0"/>
              <a:t>Quest Software</a:t>
            </a:r>
            <a:r>
              <a:rPr lang="zh-CN" altLang="en-US" sz="1800" dirty="0" smtClean="0"/>
              <a:t>公司开发的一款工业级数据库管理软件</a:t>
            </a: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28538</TotalTime>
  <Words>5223</Words>
  <Application>Microsoft Office PowerPoint</Application>
  <PresentationFormat>On-screen Show (4:3)</PresentationFormat>
  <Paragraphs>748</Paragraphs>
  <Slides>45</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 Unicode MS</vt:lpstr>
      <vt:lpstr>SimSun</vt:lpstr>
      <vt:lpstr>SimSun</vt:lpstr>
      <vt:lpstr>华文细黑</vt:lpstr>
      <vt:lpstr>Arial</vt:lpstr>
      <vt:lpstr>Calibri</vt:lpstr>
      <vt:lpstr>Wingdings</vt:lpstr>
      <vt:lpstr>1_Office Theme</vt:lpstr>
      <vt:lpstr>Oracle应用开发</vt:lpstr>
      <vt:lpstr>本章内容</vt:lpstr>
      <vt:lpstr>本章目标</vt:lpstr>
      <vt:lpstr>第01节 PL/SQL基础知识</vt:lpstr>
      <vt:lpstr>1、 PL/SQL语言概述-1</vt:lpstr>
      <vt:lpstr>1、 PL/SQL语言概述-2</vt:lpstr>
      <vt:lpstr>2、 PL/SQL语言特性</vt:lpstr>
      <vt:lpstr>3、 PL/SQL运行过程</vt:lpstr>
      <vt:lpstr>4、 PL/SQL开发环境-1</vt:lpstr>
      <vt:lpstr>4、 PL/SQL开发环境-2</vt:lpstr>
      <vt:lpstr>第02节 PL/SQL语法</vt:lpstr>
      <vt:lpstr>1、块结构-1</vt:lpstr>
      <vt:lpstr>1、块结构-2</vt:lpstr>
      <vt:lpstr>1、块结构-3</vt:lpstr>
      <vt:lpstr>1、块结构-4</vt:lpstr>
      <vt:lpstr>1、块结构-5</vt:lpstr>
      <vt:lpstr>2、字符集-1</vt:lpstr>
      <vt:lpstr>2、字符集-2</vt:lpstr>
      <vt:lpstr>2、字符集-3</vt:lpstr>
      <vt:lpstr>2、字符集-4</vt:lpstr>
      <vt:lpstr>2、字符集-5</vt:lpstr>
      <vt:lpstr>3、变量和常量-1</vt:lpstr>
      <vt:lpstr>3、变量和常量-2</vt:lpstr>
      <vt:lpstr>3、变量和常量-3</vt:lpstr>
      <vt:lpstr>3、变量和常量-4</vt:lpstr>
      <vt:lpstr>3、变量和常量-5</vt:lpstr>
      <vt:lpstr>3、变量和常量-6</vt:lpstr>
      <vt:lpstr>4、数据类型-1</vt:lpstr>
      <vt:lpstr>4、数据类型-2</vt:lpstr>
      <vt:lpstr>4、数据类型-3</vt:lpstr>
      <vt:lpstr>4、数据类型-4</vt:lpstr>
      <vt:lpstr>5、运算符和表达式-1</vt:lpstr>
      <vt:lpstr>5、运算符和表达式-2</vt:lpstr>
      <vt:lpstr>5、运算符和表达式-3</vt:lpstr>
      <vt:lpstr>5、运算符和表达式-4</vt:lpstr>
      <vt:lpstr>5、运算符和表达式-5</vt:lpstr>
      <vt:lpstr>第03节 PL/SQL流程控制语句</vt:lpstr>
      <vt:lpstr>1、条件语句-1</vt:lpstr>
      <vt:lpstr>1、条件语句-2</vt:lpstr>
      <vt:lpstr>1、条件语句-3</vt:lpstr>
      <vt:lpstr>2、循环语句-1</vt:lpstr>
      <vt:lpstr>2、循环语句-2</vt:lpstr>
      <vt:lpstr>2、循环语句-3</vt:lpstr>
      <vt:lpstr>2、循环语句-4</vt:lpstr>
      <vt:lpstr>2、循环语句-5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Frank</dc:creator>
  <cp:lastModifiedBy>Alex Yan</cp:lastModifiedBy>
  <cp:revision>2931</cp:revision>
  <dcterms:created xsi:type="dcterms:W3CDTF">2013-02-18T07:03:35Z</dcterms:created>
  <dcterms:modified xsi:type="dcterms:W3CDTF">2016-11-09T16:46:48Z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2E13E5DA-BA00-46D5-3F3F-243F5C125B3F</vt:lpwstr>
  </property>
  <property fmtid="{D5CDD505-2E9C-101B-9397-08002B2CF9AE}" pid="3" name="ArticulatePath">
    <vt:lpwstr>XML--01</vt:lpwstr>
  </property>
</Properties>
</file>