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3"/>
  </p:notesMasterIdLst>
  <p:sldIdLst>
    <p:sldId id="256" r:id="rId2"/>
    <p:sldId id="257" r:id="rId3"/>
    <p:sldId id="258" r:id="rId4"/>
    <p:sldId id="259" r:id="rId5"/>
    <p:sldId id="342" r:id="rId6"/>
    <p:sldId id="407" r:id="rId7"/>
    <p:sldId id="402" r:id="rId8"/>
    <p:sldId id="429" r:id="rId9"/>
    <p:sldId id="431" r:id="rId10"/>
    <p:sldId id="399" r:id="rId11"/>
    <p:sldId id="432" r:id="rId12"/>
    <p:sldId id="435" r:id="rId13"/>
    <p:sldId id="434" r:id="rId14"/>
    <p:sldId id="437" r:id="rId15"/>
    <p:sldId id="438" r:id="rId16"/>
    <p:sldId id="436" r:id="rId17"/>
    <p:sldId id="439" r:id="rId18"/>
    <p:sldId id="433" r:id="rId19"/>
    <p:sldId id="443" r:id="rId20"/>
    <p:sldId id="440" r:id="rId21"/>
    <p:sldId id="444" r:id="rId22"/>
    <p:sldId id="442" r:id="rId23"/>
    <p:sldId id="391" r:id="rId24"/>
    <p:sldId id="445" r:id="rId25"/>
    <p:sldId id="446" r:id="rId26"/>
    <p:sldId id="447" r:id="rId27"/>
    <p:sldId id="449" r:id="rId28"/>
    <p:sldId id="450" r:id="rId29"/>
    <p:sldId id="448" r:id="rId30"/>
    <p:sldId id="452" r:id="rId31"/>
    <p:sldId id="451" r:id="rId32"/>
    <p:sldId id="454" r:id="rId33"/>
    <p:sldId id="455" r:id="rId34"/>
    <p:sldId id="456" r:id="rId35"/>
    <p:sldId id="458" r:id="rId36"/>
    <p:sldId id="459" r:id="rId37"/>
    <p:sldId id="453" r:id="rId38"/>
    <p:sldId id="461" r:id="rId39"/>
    <p:sldId id="464" r:id="rId40"/>
    <p:sldId id="462" r:id="rId41"/>
    <p:sldId id="463" r:id="rId42"/>
    <p:sldId id="501" r:id="rId43"/>
    <p:sldId id="460" r:id="rId44"/>
    <p:sldId id="441" r:id="rId45"/>
    <p:sldId id="468" r:id="rId46"/>
    <p:sldId id="470" r:id="rId47"/>
    <p:sldId id="469" r:id="rId48"/>
    <p:sldId id="471" r:id="rId49"/>
    <p:sldId id="472" r:id="rId50"/>
    <p:sldId id="474" r:id="rId51"/>
    <p:sldId id="475" r:id="rId52"/>
    <p:sldId id="476" r:id="rId53"/>
    <p:sldId id="477" r:id="rId54"/>
    <p:sldId id="478" r:id="rId55"/>
    <p:sldId id="479" r:id="rId56"/>
    <p:sldId id="481" r:id="rId57"/>
    <p:sldId id="480" r:id="rId58"/>
    <p:sldId id="473" r:id="rId59"/>
    <p:sldId id="466" r:id="rId60"/>
    <p:sldId id="393" r:id="rId61"/>
    <p:sldId id="467" r:id="rId62"/>
    <p:sldId id="482" r:id="rId63"/>
    <p:sldId id="484" r:id="rId64"/>
    <p:sldId id="485" r:id="rId65"/>
    <p:sldId id="486" r:id="rId66"/>
    <p:sldId id="483" r:id="rId67"/>
    <p:sldId id="488" r:id="rId68"/>
    <p:sldId id="489" r:id="rId69"/>
    <p:sldId id="490" r:id="rId70"/>
    <p:sldId id="487" r:id="rId71"/>
    <p:sldId id="491" r:id="rId72"/>
    <p:sldId id="492" r:id="rId73"/>
    <p:sldId id="465" r:id="rId74"/>
    <p:sldId id="495" r:id="rId75"/>
    <p:sldId id="496" r:id="rId76"/>
    <p:sldId id="494" r:id="rId77"/>
    <p:sldId id="498" r:id="rId78"/>
    <p:sldId id="497" r:id="rId79"/>
    <p:sldId id="493" r:id="rId80"/>
    <p:sldId id="499" r:id="rId81"/>
    <p:sldId id="500" r:id="rId82"/>
  </p:sldIdLst>
  <p:sldSz cx="9144000" cy="6858000" type="screen4x3"/>
  <p:notesSz cx="6858000" cy="9144000"/>
  <p:custDataLst>
    <p:tags r:id="rId8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C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85900" autoAdjust="0"/>
  </p:normalViewPr>
  <p:slideViewPr>
    <p:cSldViewPr>
      <p:cViewPr varScale="1">
        <p:scale>
          <a:sx n="68" d="100"/>
          <a:sy n="68" d="100"/>
        </p:scale>
        <p:origin x="1212" y="72"/>
      </p:cViewPr>
      <p:guideLst>
        <p:guide orient="horz" pos="2160"/>
        <p:guide pos="2880"/>
      </p:guideLst>
    </p:cSldViewPr>
  </p:slideViewPr>
  <p:outlineViewPr>
    <p:cViewPr>
      <p:scale>
        <a:sx n="33" d="100"/>
        <a:sy n="33" d="100"/>
      </p:scale>
      <p:origin x="0" y="4689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3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4752F-08FB-4FAC-869A-00125FCBA981}" type="datetimeFigureOut">
              <a:rPr lang="zh-CN" altLang="en-US" smtClean="0"/>
              <a:pPr/>
              <a:t>2016/3/23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3B7C-1850-4EDE-84F0-DDE5E104CA5B}" type="slidenum">
              <a:rPr lang="zh-CN" altLang="en-US" smtClean="0"/>
              <a:pPr/>
              <a:t>‹#›</a:t>
            </a:fld>
            <a:endParaRPr lang="zh-CN" altLang="en-US"/>
          </a:p>
        </p:txBody>
      </p:sp>
    </p:spTree>
    <p:extLst>
      <p:ext uri="{BB962C8B-B14F-4D97-AF65-F5344CB8AC3E}">
        <p14:creationId xmlns:p14="http://schemas.microsoft.com/office/powerpoint/2010/main" val="197880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30</a:t>
            </a:fld>
            <a:endParaRPr lang="zh-CN" altLang="en-US"/>
          </a:p>
        </p:txBody>
      </p:sp>
    </p:spTree>
    <p:extLst>
      <p:ext uri="{BB962C8B-B14F-4D97-AF65-F5344CB8AC3E}">
        <p14:creationId xmlns:p14="http://schemas.microsoft.com/office/powerpoint/2010/main" val="142426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333B7C-1850-4EDE-84F0-DDE5E104CA5B}" type="slidenum">
              <a:rPr lang="zh-CN" altLang="en-US" smtClean="0"/>
              <a:pPr/>
              <a:t>61</a:t>
            </a:fld>
            <a:endParaRPr lang="zh-CN" altLang="en-US"/>
          </a:p>
        </p:txBody>
      </p:sp>
    </p:spTree>
    <p:extLst>
      <p:ext uri="{BB962C8B-B14F-4D97-AF65-F5344CB8AC3E}">
        <p14:creationId xmlns:p14="http://schemas.microsoft.com/office/powerpoint/2010/main" val="1111854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1" y="7143"/>
            <a:ext cx="9143959" cy="6843712"/>
          </a:xfrm>
          <a:prstGeom prst="rect">
            <a:avLst/>
          </a:prstGeom>
        </p:spPr>
      </p:pic>
      <p:sp>
        <p:nvSpPr>
          <p:cNvPr id="2" name="Title 1"/>
          <p:cNvSpPr>
            <a:spLocks noGrp="1"/>
          </p:cNvSpPr>
          <p:nvPr>
            <p:ph type="ctrTitle"/>
          </p:nvPr>
        </p:nvSpPr>
        <p:spPr>
          <a:xfrm>
            <a:off x="72281" y="55074"/>
            <a:ext cx="8552223" cy="1290820"/>
          </a:xfrm>
        </p:spPr>
        <p:txBody>
          <a:bodyPr anchor="b">
            <a:normAutofit/>
          </a:bodyPr>
          <a:lstStyle>
            <a:lvl1pPr algn="l">
              <a:defRPr sz="4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5127" y="5956300"/>
            <a:ext cx="7146273" cy="546100"/>
          </a:xfrm>
        </p:spPr>
        <p:txBody>
          <a:bodyPr>
            <a:noAutofit/>
          </a:bodyPr>
          <a:lstStyle>
            <a:lvl1pPr marL="0" marR="0" indent="0" algn="l" defTabSz="914378" rtl="0" eaLnBrk="1" fontAlgn="auto" latinLnBrk="0" hangingPunct="1">
              <a:lnSpc>
                <a:spcPct val="100000"/>
              </a:lnSpc>
              <a:spcBef>
                <a:spcPts val="0"/>
              </a:spcBef>
              <a:spcAft>
                <a:spcPts val="0"/>
              </a:spcAft>
              <a:buClr>
                <a:schemeClr val="accent1"/>
              </a:buClr>
              <a:buSzTx/>
              <a:buFont typeface="Arial" pitchFamily="34" charset="0"/>
              <a:buNone/>
              <a:tabLst/>
              <a:defRPr sz="1400" baseline="0">
                <a:solidFill>
                  <a:schemeClr val="bg1"/>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pPr>
              <a:defRPr/>
            </a:pPr>
            <a:r>
              <a:rPr lang="en-US" b="0" dirty="0" smtClean="0">
                <a:solidFill>
                  <a:srgbClr val="FFFFCC"/>
                </a:solidFill>
              </a:rPr>
              <a:t>Ver. No.: 1.0       Copyright © 2015, Infosys Technologies Ltd</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21096" y="6081057"/>
            <a:ext cx="1129132" cy="555841"/>
          </a:xfrm>
          <a:prstGeom prst="rect">
            <a:avLst/>
          </a:prstGeom>
        </p:spPr>
      </p:pic>
      <p:sp>
        <p:nvSpPr>
          <p:cNvPr id="7" name="Text Box 21"/>
          <p:cNvSpPr txBox="1">
            <a:spLocks noChangeArrowheads="1"/>
          </p:cNvSpPr>
          <p:nvPr userDrawn="1"/>
        </p:nvSpPr>
        <p:spPr bwMode="auto">
          <a:xfrm>
            <a:off x="85127" y="7143"/>
            <a:ext cx="4764881" cy="484748"/>
          </a:xfrm>
          <a:prstGeom prst="rect">
            <a:avLst/>
          </a:prstGeom>
          <a:noFill/>
          <a:ln w="9525">
            <a:noFill/>
            <a:miter lim="800000"/>
            <a:headEnd/>
            <a:tailEnd/>
          </a:ln>
          <a:effectLst/>
        </p:spPr>
        <p:txBody>
          <a:bodyPr>
            <a:spAutoFit/>
          </a:bodyPr>
          <a:lstStyle/>
          <a:p>
            <a:pPr algn="l" eaLnBrk="1" hangingPunct="1">
              <a:spcBef>
                <a:spcPct val="0"/>
              </a:spcBef>
              <a:buClrTx/>
              <a:buSzTx/>
              <a:buFontTx/>
              <a:buNone/>
              <a:defRPr/>
            </a:pPr>
            <a:r>
              <a:rPr lang="en-US" sz="1200" dirty="0">
                <a:solidFill>
                  <a:srgbClr val="FF9900"/>
                </a:solidFill>
              </a:rPr>
              <a:t>Education and Research</a:t>
            </a:r>
            <a:r>
              <a:rPr lang="en-US" sz="1200" dirty="0">
                <a:solidFill>
                  <a:srgbClr val="66CCFF"/>
                </a:solidFill>
              </a:rPr>
              <a:t> </a:t>
            </a:r>
          </a:p>
          <a:p>
            <a:pPr algn="l" eaLnBrk="1" hangingPunct="1">
              <a:spcBef>
                <a:spcPct val="0"/>
              </a:spcBef>
              <a:buClrTx/>
              <a:buSzTx/>
              <a:buFontTx/>
              <a:buNone/>
              <a:defRPr/>
            </a:pPr>
            <a:r>
              <a:rPr lang="en-US" sz="1350" b="0" i="1" dirty="0">
                <a:solidFill>
                  <a:srgbClr val="FFFF66"/>
                </a:solidFill>
              </a:rPr>
              <a:t>We enable you to leverage knowledge anytime, anywhere!</a:t>
            </a:r>
          </a:p>
        </p:txBody>
      </p:sp>
    </p:spTree>
    <p:extLst>
      <p:ext uri="{BB962C8B-B14F-4D97-AF65-F5344CB8AC3E}">
        <p14:creationId xmlns:p14="http://schemas.microsoft.com/office/powerpoint/2010/main" val="29240471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76250" y="1223963"/>
            <a:ext cx="8310592" cy="5062557"/>
          </a:xfrm>
        </p:spPr>
        <p:txBody>
          <a:bodyPr/>
          <a:lstStyle>
            <a:lvl1pPr>
              <a:buFontTx/>
              <a:buBlip>
                <a:blip r:embed="rId3"/>
              </a:buBlip>
              <a:defRPr sz="2400" b="1">
                <a:latin typeface="+mn-ea"/>
                <a:ea typeface="+mn-ea"/>
                <a:cs typeface="Arial Unicode MS" pitchFamily="34" charset="-122"/>
              </a:defRPr>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ustDataLst>
      <p:tags r:id="rId1"/>
    </p:custDataLst>
    <p:extLst>
      <p:ext uri="{BB962C8B-B14F-4D97-AF65-F5344CB8AC3E}">
        <p14:creationId xmlns:p14="http://schemas.microsoft.com/office/powerpoint/2010/main" val="133184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2"/>
            <a:ext cx="8684638" cy="708469"/>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429000" y="6424172"/>
            <a:ext cx="2133600" cy="365125"/>
          </a:xfrm>
          <a:prstGeom prst="rect">
            <a:avLst/>
          </a:prstGeom>
        </p:spPr>
        <p:txBody>
          <a:bodyPr/>
          <a:lstStyle/>
          <a:p>
            <a:fld id="{55F49C79-A2E7-49B7-BAD2-CDA14EE16AD4}" type="datetime1">
              <a:rPr lang="en-US" smtClean="0"/>
              <a:pPr/>
              <a:t>3/23/2016</a:t>
            </a:fld>
            <a:endParaRPr lang="en-US" dirty="0"/>
          </a:p>
        </p:txBody>
      </p:sp>
      <p:sp>
        <p:nvSpPr>
          <p:cNvPr id="5" name="Footer Placeholder 4"/>
          <p:cNvSpPr>
            <a:spLocks noGrp="1"/>
          </p:cNvSpPr>
          <p:nvPr>
            <p:ph type="ftr" sz="quarter" idx="11"/>
          </p:nvPr>
        </p:nvSpPr>
        <p:spPr>
          <a:xfrm>
            <a:off x="5562602" y="52654"/>
            <a:ext cx="2667065" cy="242054"/>
          </a:xfrm>
          <a:prstGeom prst="rect">
            <a:avLst/>
          </a:prstGeom>
        </p:spPr>
        <p:txBody>
          <a:bodyPr/>
          <a:lstStyle/>
          <a:p>
            <a:endParaRPr lang="en-US" dirty="0"/>
          </a:p>
        </p:txBody>
      </p:sp>
      <p:sp>
        <p:nvSpPr>
          <p:cNvPr id="6" name="Slide Number Placeholder 5"/>
          <p:cNvSpPr>
            <a:spLocks noGrp="1"/>
          </p:cNvSpPr>
          <p:nvPr>
            <p:ph type="sldNum" sz="quarter" idx="12"/>
          </p:nvPr>
        </p:nvSpPr>
        <p:spPr>
          <a:xfrm>
            <a:off x="8583145" y="52654"/>
            <a:ext cx="185195" cy="242054"/>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40016589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37583035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a:prstGeom prst="rect">
            <a:avLst/>
          </a:prstGeo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37779124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90966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2315688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a:prstGeom prst="rect">
            <a:avLst/>
          </a:prstGeo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21199105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8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a:prstGeom prst="rect">
            <a:avLst/>
          </a:prstGeo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0515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76250" y="1223963"/>
            <a:ext cx="8310592" cy="5062557"/>
          </a:xfrm>
        </p:spPr>
        <p:txBody>
          <a:bodyPr/>
          <a:lstStyle>
            <a:lvl1pPr>
              <a:buFontTx/>
              <a:buBlip>
                <a:blip r:embed="rId3"/>
              </a:buBlip>
              <a:defRPr sz="2400" b="1">
                <a:latin typeface="+mn-ea"/>
                <a:ea typeface="+mn-ea"/>
                <a:cs typeface="Arial Unicode MS" pitchFamily="34" charset="-122"/>
              </a:defRPr>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ustDataLst>
      <p:tags r:id="rId1"/>
    </p:custData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76250" y="1223963"/>
            <a:ext cx="4076700" cy="5084762"/>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705350" y="1223963"/>
            <a:ext cx="4076700" cy="5084762"/>
          </a:xfrm>
        </p:spPr>
        <p:txBody>
          <a:bodyPr/>
          <a:lstStyle>
            <a:lvl1pPr>
              <a:buFontTx/>
              <a:buBlip>
                <a:blip r:embed="rId2"/>
              </a:buBlip>
              <a:defRPr sz="2400"/>
            </a:lvl1pPr>
            <a:lvl2pPr algn="l" defTabSz="914400" rtl="0" eaLnBrk="1" latinLnBrk="0" hangingPunct="1">
              <a:spcBef>
                <a:spcPct val="20000"/>
              </a:spcBef>
              <a:buClr>
                <a:srgbClr val="FF0000"/>
              </a:buClr>
              <a:buFont typeface="Wingdings" pitchFamily="2" charset="2"/>
              <a:buChar char="u"/>
              <a:defRPr lang="zh-CN" altLang="en-US" sz="2000" kern="1200" dirty="0" smtClean="0">
                <a:solidFill>
                  <a:schemeClr val="tx1"/>
                </a:solidFill>
                <a:latin typeface="+mn-lt"/>
                <a:ea typeface="+mn-ea"/>
                <a:cs typeface="+mn-cs"/>
              </a:defRPr>
            </a:lvl2pPr>
            <a:lvl3pPr algn="l" defTabSz="914400" rtl="0" eaLnBrk="1" latinLnBrk="0" hangingPunct="1">
              <a:spcBef>
                <a:spcPct val="20000"/>
              </a:spcBef>
              <a:buClr>
                <a:srgbClr val="FF0000"/>
              </a:buClr>
              <a:buFont typeface="Wingdings" pitchFamily="2" charset="2"/>
              <a:buChar char="Ø"/>
              <a:defRPr lang="zh-CN" altLang="en-US" sz="2000" kern="1200" dirty="0" smtClean="0">
                <a:solidFill>
                  <a:schemeClr val="tx1"/>
                </a:solidFill>
                <a:latin typeface="+mn-lt"/>
                <a:ea typeface="+mn-ea"/>
                <a:cs typeface="+mn-cs"/>
              </a:defRPr>
            </a:lvl3pPr>
            <a:lvl4pPr algn="l" defTabSz="914400" rtl="0" eaLnBrk="1" latinLnBrk="0" hangingPunct="1">
              <a:spcBef>
                <a:spcPct val="20000"/>
              </a:spcBef>
              <a:buClr>
                <a:srgbClr val="FF0000"/>
              </a:buClr>
              <a:buFont typeface="Wingdings" pitchFamily="2" charset="2"/>
              <a:buChar char="l"/>
              <a:defRPr lang="zh-CN" altLang="en-US" sz="2000" kern="1200" dirty="0" smtClean="0">
                <a:solidFill>
                  <a:schemeClr val="tx1"/>
                </a:solidFill>
                <a:latin typeface="+mn-lt"/>
                <a:ea typeface="+mn-ea"/>
                <a:cs typeface="+mn-cs"/>
              </a:defRPr>
            </a:lvl4pPr>
            <a:lvl5pPr algn="l" defTabSz="914400" rtl="0" eaLnBrk="1" latinLnBrk="0" hangingPunct="1">
              <a:spcBef>
                <a:spcPct val="20000"/>
              </a:spcBef>
              <a:buClr>
                <a:srgbClr val="FF0000"/>
              </a:buClr>
              <a:buFont typeface="Wingdings" pitchFamily="2" charset="2"/>
              <a:buChar char="ü"/>
              <a:defRPr lang="zh-CN" altLang="en-US" sz="20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pPr/>
              <a:t>3/23/2016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40086703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buFontTx/>
              <a:buBlip>
                <a:blip r:embed="rId2"/>
              </a:buBlip>
              <a:defRPr sz="2400"/>
            </a:lvl1pPr>
            <a:lvl2pPr>
              <a:buClr>
                <a:srgbClr val="FF0000"/>
              </a:buClr>
              <a:buFont typeface="Wingdings" pitchFamily="2" charset="2"/>
              <a:buChar char="u"/>
              <a:defRPr sz="2000"/>
            </a:lvl2pPr>
            <a:lvl3pPr>
              <a:buClr>
                <a:srgbClr val="FF0000"/>
              </a:buClr>
              <a:buFont typeface="Wingdings" pitchFamily="2" charset="2"/>
              <a:buChar char="Ø"/>
              <a:defRPr sz="1800"/>
            </a:lvl3pPr>
            <a:lvl4pPr>
              <a:buClr>
                <a:srgbClr val="FF0000"/>
              </a:buClr>
              <a:buFont typeface="Wingdings" pitchFamily="2" charset="2"/>
              <a:buChar char="l"/>
              <a:defRPr sz="1800"/>
            </a:lvl4pPr>
            <a:lvl5pPr>
              <a:buClr>
                <a:srgbClr val="FF0000"/>
              </a:buClr>
              <a:buFont typeface="Wingdings" pitchFamily="2" charset="2"/>
              <a:buChar char="ü"/>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标题 1"/>
          <p:cNvSpPr>
            <a:spLocks noGrp="1"/>
          </p:cNvSpPr>
          <p:nvPr>
            <p:ph type="title"/>
          </p:nvPr>
        </p:nvSpPr>
        <p:spPr>
          <a:xfrm>
            <a:off x="683568" y="188640"/>
            <a:ext cx="8283575" cy="696913"/>
          </a:xfrm>
          <a:prstGeom prst="rect">
            <a:avLst/>
          </a:prstGeom>
        </p:spPr>
        <p:txBody>
          <a:bodyPr>
            <a:normAutofit/>
          </a:bodyPr>
          <a:lstStyle>
            <a:lvl1pPr algn="r">
              <a:defRPr sz="3000" b="1"/>
            </a:lvl1pPr>
          </a:lstStyle>
          <a:p>
            <a:r>
              <a:rPr lang="zh-CN" altLang="en-US" dirty="0" smtClean="0"/>
              <a:t>单击此处编辑母版标题样式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476250" y="1223963"/>
            <a:ext cx="8305800" cy="5084762"/>
          </a:xfrm>
        </p:spPr>
        <p:txBody>
          <a:bodyPr/>
          <a:lstStyle/>
          <a:p>
            <a:pPr lvl="0"/>
            <a:endParaRPr lang="zh-CN" altLang="en-US" noProof="0" smtClean="0"/>
          </a:p>
        </p:txBody>
      </p:sp>
      <p:sp>
        <p:nvSpPr>
          <p:cNvPr id="5" name="标题 1"/>
          <p:cNvSpPr txBox="1">
            <a:spLocks/>
          </p:cNvSpPr>
          <p:nvPr userDrawn="1"/>
        </p:nvSpPr>
        <p:spPr>
          <a:xfrm>
            <a:off x="683568" y="188640"/>
            <a:ext cx="8283575" cy="696913"/>
          </a:xfrm>
          <a:prstGeom prst="rect">
            <a:avLst/>
          </a:prstGeom>
        </p:spPr>
        <p:txBody>
          <a:bodyPr>
            <a:normAutofit/>
          </a:bodyPr>
          <a:lstStyle>
            <a:lvl1pPr algn="r">
              <a:defRPr sz="3000" b="1"/>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tx1"/>
                </a:solidFill>
                <a:effectLst/>
                <a:uLnTx/>
                <a:uFillTx/>
                <a:latin typeface="+mj-lt"/>
                <a:ea typeface="+mj-ea"/>
                <a:cs typeface="+mj-cs"/>
              </a:rPr>
              <a:t>单击此处编辑母版标题样式</a:t>
            </a:r>
            <a:endParaRPr kumimoji="0" lang="zh-CN" altLang="en-US" sz="3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1" y="7144"/>
            <a:ext cx="9143959" cy="6843712"/>
          </a:xfrm>
          <a:prstGeom prst="rect">
            <a:avLst/>
          </a:prstGeom>
        </p:spPr>
      </p:pic>
      <p:sp>
        <p:nvSpPr>
          <p:cNvPr id="2" name="Title 1"/>
          <p:cNvSpPr>
            <a:spLocks noGrp="1"/>
          </p:cNvSpPr>
          <p:nvPr>
            <p:ph type="title" hasCustomPrompt="1"/>
          </p:nvPr>
        </p:nvSpPr>
        <p:spPr>
          <a:xfrm>
            <a:off x="228602" y="945632"/>
            <a:ext cx="8688387" cy="1362075"/>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9" y="5770880"/>
            <a:ext cx="6999056"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800"/>
              </a:lnSpc>
            </a:pPr>
            <a:r>
              <a:rPr lang="en-US" sz="500" dirty="0" smtClean="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800"/>
              </a:lnSpc>
            </a:pPr>
            <a:endParaRPr lang="en-US" sz="500" dirty="0" smtClean="0"/>
          </a:p>
          <a:p>
            <a:pPr>
              <a:lnSpc>
                <a:spcPts val="800"/>
              </a:lnSpc>
            </a:pPr>
            <a:endParaRPr lang="en-US" sz="500"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2400" y="5811815"/>
            <a:ext cx="954892" cy="470068"/>
          </a:xfrm>
          <a:prstGeom prst="rect">
            <a:avLst/>
          </a:prstGeom>
        </p:spPr>
      </p:pic>
    </p:spTree>
    <p:extLst>
      <p:ext uri="{BB962C8B-B14F-4D97-AF65-F5344CB8AC3E}">
        <p14:creationId xmlns:p14="http://schemas.microsoft.com/office/powerpoint/2010/main" val="12933423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1" y="-445"/>
            <a:ext cx="9156701"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22198698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2" y="2747964"/>
            <a:ext cx="8688387" cy="1362075"/>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5812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599"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8"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3/23/2016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64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9" y="1119266"/>
            <a:ext cx="4268788" cy="639763"/>
          </a:xfrm>
        </p:spPr>
        <p:txBody>
          <a:bodyPr anchor="b">
            <a:normAutofit/>
          </a:bodyPr>
          <a:lstStyle>
            <a:lvl1pPr marL="0" indent="0">
              <a:buNone/>
              <a:defRPr sz="2000" b="1">
                <a:solidFill>
                  <a:schemeClr val="accent5"/>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7" y="1119266"/>
            <a:ext cx="4271961" cy="639763"/>
          </a:xfrm>
        </p:spPr>
        <p:txBody>
          <a:bodyPr anchor="b">
            <a:normAutofit/>
          </a:bodyPr>
          <a:lstStyle>
            <a:lvl1pPr marL="0" indent="0">
              <a:buNone/>
              <a:defRPr sz="2000" b="1">
                <a:solidFill>
                  <a:schemeClr val="accent5"/>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pPr/>
              <a:t>3/23/2016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7418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3/23/2016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1053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3/23/2016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2385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5" cstate="print">
            <a:extLst>
              <a:ext uri="{28A0092B-C50C-407E-A947-70E740481C1C}">
                <a14:useLocalDpi xmlns:a14="http://schemas.microsoft.com/office/drawing/2010/main" val="0"/>
              </a:ext>
            </a:extLst>
          </a:blip>
          <a:srcRect t="91913"/>
          <a:stretch/>
        </p:blipFill>
        <p:spPr>
          <a:xfrm>
            <a:off x="2" y="6248400"/>
            <a:ext cx="9143999" cy="609600"/>
          </a:xfrm>
          <a:prstGeom prst="rect">
            <a:avLst/>
          </a:prstGeom>
        </p:spPr>
      </p:pic>
      <p:sp>
        <p:nvSpPr>
          <p:cNvPr id="2" name="Title Placeholder 1"/>
          <p:cNvSpPr>
            <a:spLocks noGrp="1"/>
          </p:cNvSpPr>
          <p:nvPr>
            <p:ph type="title"/>
          </p:nvPr>
        </p:nvSpPr>
        <p:spPr>
          <a:xfrm>
            <a:off x="232350" y="194692"/>
            <a:ext cx="8684638" cy="708469"/>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1106777"/>
            <a:ext cx="8684638" cy="49892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6424172"/>
            <a:ext cx="21336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3/23/2016</a:t>
            </a:fld>
            <a:endParaRPr lang="en-US" dirty="0"/>
          </a:p>
        </p:txBody>
      </p:sp>
      <p:sp>
        <p:nvSpPr>
          <p:cNvPr id="5" name="Footer Placeholder 4"/>
          <p:cNvSpPr>
            <a:spLocks noGrp="1"/>
          </p:cNvSpPr>
          <p:nvPr>
            <p:ph type="ftr" sz="quarter" idx="3"/>
          </p:nvPr>
        </p:nvSpPr>
        <p:spPr>
          <a:xfrm>
            <a:off x="5562602" y="7827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9" y="7827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4" y="2"/>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itchFamily="34" charset="0"/>
            </a:endParaRPr>
          </a:p>
        </p:txBody>
      </p:sp>
      <p:cxnSp>
        <p:nvCxnSpPr>
          <p:cNvPr id="10" name="Straight Connector 9"/>
          <p:cNvCxnSpPr/>
          <p:nvPr userDrawn="1"/>
        </p:nvCxnSpPr>
        <p:spPr>
          <a:xfrm>
            <a:off x="8404196" y="108055"/>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047625" y="6382534"/>
            <a:ext cx="849227" cy="418052"/>
          </a:xfrm>
          <a:prstGeom prst="rect">
            <a:avLst/>
          </a:prstGeom>
        </p:spPr>
      </p:pic>
      <p:sp>
        <p:nvSpPr>
          <p:cNvPr id="13" name="Subtitle 2"/>
          <p:cNvSpPr txBox="1">
            <a:spLocks/>
          </p:cNvSpPr>
          <p:nvPr userDrawn="1"/>
        </p:nvSpPr>
        <p:spPr>
          <a:xfrm>
            <a:off x="232350" y="6364729"/>
            <a:ext cx="7146273" cy="433829"/>
          </a:xfrm>
          <a:prstGeom prst="rect">
            <a:avLst/>
          </a:prstGeom>
        </p:spPr>
        <p:txBody>
          <a:bodyPr>
            <a:noAutofit/>
          </a:bodyPr>
          <a:lstStyle>
            <a:lvl1pPr marL="0" marR="0" indent="0" algn="l" defTabSz="1219170" rtl="0" eaLnBrk="1" fontAlgn="auto" latinLnBrk="0" hangingPunct="1">
              <a:lnSpc>
                <a:spcPct val="100000"/>
              </a:lnSpc>
              <a:spcBef>
                <a:spcPts val="0"/>
              </a:spcBef>
              <a:spcAft>
                <a:spcPts val="0"/>
              </a:spcAft>
              <a:buClr>
                <a:schemeClr val="accent1"/>
              </a:buClr>
              <a:buSzTx/>
              <a:buFont typeface="Arial" pitchFamily="34" charset="0"/>
              <a:buNone/>
              <a:tabLst/>
              <a:defRPr sz="1867" kern="1200" baseline="0">
                <a:solidFill>
                  <a:schemeClr val="bg1"/>
                </a:solidFill>
                <a:latin typeface="Arial" pitchFamily="34" charset="0"/>
                <a:ea typeface="+mn-ea"/>
                <a:cs typeface="Arial" pitchFamily="34" charset="0"/>
              </a:defRPr>
            </a:lvl1pPr>
            <a:lvl2pPr marL="609585" indent="0" algn="ctr" defTabSz="1219170" rtl="0" eaLnBrk="1" latinLnBrk="0" hangingPunct="1">
              <a:lnSpc>
                <a:spcPct val="110000"/>
              </a:lnSpc>
              <a:spcBef>
                <a:spcPts val="800"/>
              </a:spcBef>
              <a:spcAft>
                <a:spcPts val="800"/>
              </a:spcAft>
              <a:buClr>
                <a:schemeClr val="accent1"/>
              </a:buClr>
              <a:buFont typeface="Arial" pitchFamily="34" charset="0"/>
              <a:buNone/>
              <a:defRPr sz="2133" kern="1200">
                <a:solidFill>
                  <a:schemeClr val="tx1">
                    <a:tint val="75000"/>
                  </a:schemeClr>
                </a:solidFill>
                <a:latin typeface="Arial" pitchFamily="34" charset="0"/>
                <a:ea typeface="+mn-ea"/>
                <a:cs typeface="Arial" pitchFamily="34" charset="0"/>
              </a:defRPr>
            </a:lvl2pPr>
            <a:lvl3pPr marL="1219170" indent="0" algn="ctr" defTabSz="1219170" rtl="0" eaLnBrk="1" latinLnBrk="0" hangingPunct="1">
              <a:lnSpc>
                <a:spcPct val="110000"/>
              </a:lnSpc>
              <a:spcBef>
                <a:spcPts val="800"/>
              </a:spcBef>
              <a:spcAft>
                <a:spcPts val="800"/>
              </a:spcAft>
              <a:buClr>
                <a:schemeClr val="accent1"/>
              </a:buClr>
              <a:buFont typeface="Arial" pitchFamily="34" charset="0"/>
              <a:buNone/>
              <a:defRPr sz="1867" kern="1200">
                <a:solidFill>
                  <a:schemeClr val="tx1">
                    <a:tint val="75000"/>
                  </a:schemeClr>
                </a:solidFill>
                <a:latin typeface="Arial" pitchFamily="34" charset="0"/>
                <a:ea typeface="+mn-ea"/>
                <a:cs typeface="Arial" pitchFamily="34" charset="0"/>
              </a:defRPr>
            </a:lvl3pPr>
            <a:lvl4pPr marL="1828754" indent="0" algn="ctr" defTabSz="1219170" rtl="0" eaLnBrk="1" latinLnBrk="0" hangingPunct="1">
              <a:lnSpc>
                <a:spcPct val="110000"/>
              </a:lnSpc>
              <a:spcBef>
                <a:spcPts val="800"/>
              </a:spcBef>
              <a:spcAft>
                <a:spcPts val="8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4pPr>
            <a:lvl5pPr marL="2438339" indent="0" algn="ctr" defTabSz="1219170" rtl="0" eaLnBrk="1" latinLnBrk="0" hangingPunct="1">
              <a:lnSpc>
                <a:spcPct val="110000"/>
              </a:lnSpc>
              <a:spcBef>
                <a:spcPts val="800"/>
              </a:spcBef>
              <a:spcAft>
                <a:spcPts val="8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5pPr>
            <a:lvl6pPr marL="3047924"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509"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7093"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678" indent="0" algn="ctr" defTabSz="121917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a:defRPr/>
            </a:pPr>
            <a:r>
              <a:rPr lang="en-US" sz="1400" smtClean="0">
                <a:solidFill>
                  <a:srgbClr val="FFFFCC"/>
                </a:solidFill>
              </a:rPr>
              <a:t>Copyright © 2015, Infosys Technologies Ltd</a:t>
            </a:r>
            <a:endParaRPr lang="en-US" sz="1400" dirty="0"/>
          </a:p>
        </p:txBody>
      </p:sp>
    </p:spTree>
    <p:extLst>
      <p:ext uri="{BB962C8B-B14F-4D97-AF65-F5344CB8AC3E}">
        <p14:creationId xmlns:p14="http://schemas.microsoft.com/office/powerpoint/2010/main" val="12824182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50" r:id="rId18"/>
    <p:sldLayoutId id="2147483652" r:id="rId19"/>
    <p:sldLayoutId id="2147483653" r:id="rId20"/>
    <p:sldLayoutId id="2147483654" r:id="rId21"/>
    <p:sldLayoutId id="2147483658" r:id="rId22"/>
    <p:sldLayoutId id="2147483660" r:id="rId23"/>
  </p:sldLayoutIdLst>
  <p:timing>
    <p:tnLst>
      <p:par>
        <p:cTn id="1" dur="indefinite" restart="never" nodeType="tmRoot"/>
      </p:par>
    </p:tnLst>
  </p:timing>
  <p:hf hdr="0" dt="0"/>
  <p:txStyles>
    <p:titleStyle>
      <a:lvl1pPr algn="l" defTabSz="914378"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0" indent="-231770" algn="l" defTabSz="914378"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189" indent="-225419" algn="l" defTabSz="914378"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58" indent="-231770" algn="l" defTabSz="914378"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378" indent="-173034" algn="l" defTabSz="914378"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11" indent="-173034" algn="l" defTabSz="914378"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8.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9.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0.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Oracle</a:t>
            </a:r>
            <a:r>
              <a:rPr lang="zh-CN" altLang="en-US" dirty="0" smtClean="0"/>
              <a:t>应用开发</a:t>
            </a:r>
            <a:endParaRPr lang="zh-CN" altLang="en-US" dirty="0"/>
          </a:p>
        </p:txBody>
      </p:sp>
      <p:sp>
        <p:nvSpPr>
          <p:cNvPr id="3" name="副标题 2"/>
          <p:cNvSpPr>
            <a:spLocks noGrp="1"/>
          </p:cNvSpPr>
          <p:nvPr>
            <p:ph type="subTitle" idx="1"/>
          </p:nvPr>
        </p:nvSpPr>
        <p:spPr>
          <a:xfrm>
            <a:off x="1500166" y="4214818"/>
            <a:ext cx="6400800" cy="1752600"/>
          </a:xfrm>
        </p:spPr>
        <p:txBody>
          <a:bodyPr/>
          <a:lstStyle/>
          <a:p>
            <a:r>
              <a:rPr lang="zh-CN" altLang="en-US" dirty="0" smtClean="0"/>
              <a:t>第</a:t>
            </a:r>
            <a:r>
              <a:rPr lang="en-US" altLang="zh-CN" dirty="0" smtClean="0"/>
              <a:t>08</a:t>
            </a:r>
            <a:r>
              <a:rPr lang="zh-CN" altLang="en-US" dirty="0" smtClean="0"/>
              <a:t>章 </a:t>
            </a:r>
            <a:r>
              <a:rPr lang="en-US" altLang="zh-CN" dirty="0" smtClean="0"/>
              <a:t> PL/SQL</a:t>
            </a:r>
            <a:r>
              <a:rPr lang="zh-CN" altLang="en-US" dirty="0" smtClean="0"/>
              <a:t>高级特性</a:t>
            </a:r>
            <a:endParaRPr lang="zh-CN" altLang="zh-CN" sz="3200" dirty="0" smtClean="0">
              <a:ea typeface="宋体" pitchFamily="2" charset="-122"/>
            </a:endParaRPr>
          </a:p>
        </p:txBody>
      </p:sp>
    </p:spTree>
    <p:custDataLst>
      <p:tags r:id="rId1"/>
    </p:custData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、打开游标</a:t>
            </a:r>
            <a:endParaRPr lang="zh-CN" altLang="en-US" dirty="0"/>
          </a:p>
        </p:txBody>
      </p:sp>
      <p:sp>
        <p:nvSpPr>
          <p:cNvPr id="3" name="内容占位符 2"/>
          <p:cNvSpPr>
            <a:spLocks noGrp="1"/>
          </p:cNvSpPr>
          <p:nvPr>
            <p:ph idx="1"/>
          </p:nvPr>
        </p:nvSpPr>
        <p:spPr>
          <a:xfrm>
            <a:off x="467544" y="764704"/>
            <a:ext cx="8310592" cy="5517405"/>
          </a:xfrm>
        </p:spPr>
        <p:txBody>
          <a:bodyPr>
            <a:normAutofit/>
          </a:bodyPr>
          <a:lstStyle/>
          <a:p>
            <a:r>
              <a:rPr lang="zh-CN" altLang="en-US" sz="2000" dirty="0" smtClean="0"/>
              <a:t>打开游标</a:t>
            </a:r>
            <a:endParaRPr lang="en-US" altLang="zh-CN" sz="2000" dirty="0" smtClean="0"/>
          </a:p>
          <a:p>
            <a:pPr lvl="1"/>
            <a:r>
              <a:rPr lang="zh-CN" altLang="en-US" sz="1800" dirty="0" smtClean="0"/>
              <a:t>游标定义之后，要执行游标所对应的语句，一定要先在</a:t>
            </a:r>
            <a:r>
              <a:rPr lang="en-US" altLang="zh-CN" sz="1800" dirty="0" smtClean="0"/>
              <a:t>PL/SQL</a:t>
            </a:r>
            <a:r>
              <a:rPr lang="zh-CN" altLang="en-US" sz="1800" dirty="0" smtClean="0"/>
              <a:t>语句块的执行区打开该游标，才能进行游标操作</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游标一旦被打开，将执行其中的</a:t>
            </a:r>
            <a:r>
              <a:rPr lang="en-US" altLang="zh-CN" sz="1800" dirty="0" smtClean="0"/>
              <a:t>SELECT</a:t>
            </a:r>
            <a:r>
              <a:rPr lang="zh-CN" altLang="en-US" sz="1800" dirty="0" smtClean="0"/>
              <a:t>语句并将查询结果放入工作区，会有一个指向工作区数据集第</a:t>
            </a:r>
            <a:r>
              <a:rPr lang="en-US" altLang="zh-CN" sz="1800" dirty="0" smtClean="0"/>
              <a:t>1</a:t>
            </a:r>
            <a:r>
              <a:rPr lang="zh-CN" altLang="en-US" sz="1800" dirty="0" smtClean="0"/>
              <a:t>行的指针，标识游标结果集</a:t>
            </a:r>
            <a:endParaRPr lang="en-US" altLang="zh-CN" sz="1800" dirty="0" smtClean="0"/>
          </a:p>
          <a:p>
            <a:pPr lvl="1"/>
            <a:r>
              <a:rPr lang="zh-CN" altLang="en-US" sz="1800" dirty="0" smtClean="0"/>
              <a:t>如果游标查询语句中带有</a:t>
            </a:r>
            <a:r>
              <a:rPr lang="en-US" altLang="zh-CN" sz="1800" dirty="0" smtClean="0"/>
              <a:t>FOR UPDATE</a:t>
            </a:r>
            <a:r>
              <a:rPr lang="zh-CN" altLang="en-US" sz="1800" dirty="0" smtClean="0"/>
              <a:t>选项，</a:t>
            </a:r>
            <a:r>
              <a:rPr lang="en-US" altLang="zh-CN" sz="1800" dirty="0" smtClean="0"/>
              <a:t>OPEN </a:t>
            </a:r>
            <a:r>
              <a:rPr lang="zh-CN" altLang="en-US" sz="1800" dirty="0" smtClean="0"/>
              <a:t>语句还将锁定数据库表中游标结果集所对应的数据行</a:t>
            </a:r>
            <a:endParaRPr lang="en-US" altLang="zh-CN" sz="1800" dirty="0" smtClean="0"/>
          </a:p>
          <a:p>
            <a:pPr lvl="1"/>
            <a:r>
              <a:rPr lang="zh-CN" altLang="en-US" sz="1800" dirty="0" smtClean="0"/>
              <a:t>在</a:t>
            </a:r>
            <a:r>
              <a:rPr lang="en-US" altLang="zh-CN" sz="1800" dirty="0" smtClean="0"/>
              <a:t>PL/SQL</a:t>
            </a:r>
            <a:r>
              <a:rPr lang="zh-CN" altLang="en-US" sz="1800" dirty="0" smtClean="0"/>
              <a:t>中不能用</a:t>
            </a:r>
            <a:r>
              <a:rPr lang="en-US" altLang="zh-CN" sz="1800" dirty="0" smtClean="0"/>
              <a:t>OPEN</a:t>
            </a:r>
            <a:r>
              <a:rPr lang="zh-CN" altLang="en-US" sz="1800" dirty="0" smtClean="0"/>
              <a:t>语句重复打开同一个游标</a:t>
            </a:r>
            <a:endParaRPr lang="en-US" altLang="zh-CN" sz="1800" dirty="0" smtClean="0"/>
          </a:p>
        </p:txBody>
      </p:sp>
      <p:sp>
        <p:nvSpPr>
          <p:cNvPr id="4" name="Rectangle 3"/>
          <p:cNvSpPr txBox="1">
            <a:spLocks noChangeArrowheads="1"/>
          </p:cNvSpPr>
          <p:nvPr/>
        </p:nvSpPr>
        <p:spPr bwMode="auto">
          <a:xfrm>
            <a:off x="900919" y="1988840"/>
            <a:ext cx="7848872" cy="129614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OPEN  </a:t>
            </a:r>
            <a:r>
              <a:rPr lang="en-US" altLang="zh-CN" sz="1600" b="1" dirty="0" err="1" smtClean="0">
                <a:latin typeface="Arial" pitchFamily="34" charset="0"/>
                <a:cs typeface="Arial" pitchFamily="34" charset="0"/>
              </a:rPr>
              <a:t>cursor_name</a:t>
            </a:r>
            <a:r>
              <a:rPr lang="en-US" altLang="zh-CN" sz="1600" b="1" dirty="0" smtClean="0">
                <a:solidFill>
                  <a:srgbClr val="FF0000"/>
                </a:solidFill>
                <a:latin typeface="Arial" pitchFamily="34" charset="0"/>
                <a:cs typeface="Arial" pitchFamily="34" charset="0"/>
              </a:rPr>
              <a:t> </a:t>
            </a:r>
            <a:r>
              <a:rPr lang="en-US" altLang="zh-CN" sz="1600" b="1" dirty="0" smtClean="0">
                <a:solidFill>
                  <a:srgbClr val="0070C0"/>
                </a:solidFill>
                <a:latin typeface="Arial" pitchFamily="34" charset="0"/>
                <a:cs typeface="Arial" pitchFamily="34" charset="0"/>
              </a:rPr>
              <a:t>[(</a:t>
            </a:r>
            <a:r>
              <a:rPr lang="en-US" altLang="zh-CN" sz="1600" b="1" dirty="0" err="1" smtClean="0">
                <a:solidFill>
                  <a:srgbClr val="0070C0"/>
                </a:solidFill>
                <a:latin typeface="Arial" pitchFamily="34" charset="0"/>
                <a:cs typeface="Arial" pitchFamily="34" charset="0"/>
              </a:rPr>
              <a:t>paratemer_values</a:t>
            </a:r>
            <a:r>
              <a:rPr lang="en-US" altLang="zh-CN" sz="1600" b="1" dirty="0" smtClean="0">
                <a:solidFill>
                  <a:srgbClr val="0070C0"/>
                </a:solidFill>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 …</a:t>
            </a:r>
          </a:p>
          <a:p>
            <a:pPr>
              <a:lnSpc>
                <a:spcPct val="90000"/>
              </a:lnSpc>
            </a:pPr>
            <a:r>
              <a:rPr lang="en-US" altLang="zh-CN" sz="1600" b="1" dirty="0" smtClean="0">
                <a:latin typeface="Arial" pitchFamily="34" charset="0"/>
                <a:cs typeface="Arial" pitchFamily="34" charset="0"/>
              </a:rPr>
              <a:t>END;</a:t>
            </a:r>
          </a:p>
        </p:txBody>
      </p:sp>
      <p:sp>
        <p:nvSpPr>
          <p:cNvPr id="6" name="Rectangle 3"/>
          <p:cNvSpPr txBox="1">
            <a:spLocks noChangeArrowheads="1"/>
          </p:cNvSpPr>
          <p:nvPr/>
        </p:nvSpPr>
        <p:spPr bwMode="auto">
          <a:xfrm>
            <a:off x="900919" y="5279075"/>
            <a:ext cx="7848872" cy="100811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OPEN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endParaRPr lang="en-US" altLang="zh-CN" sz="1600" b="1" dirty="0" smtClean="0">
              <a:solidFill>
                <a:srgbClr val="0070C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 …</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、提取游标数据</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fontScale="92500" lnSpcReduction="10000"/>
          </a:bodyPr>
          <a:lstStyle/>
          <a:p>
            <a:r>
              <a:rPr lang="zh-CN" altLang="en-US" sz="2000" dirty="0" smtClean="0"/>
              <a:t>提取游标数据</a:t>
            </a:r>
            <a:endParaRPr lang="en-US" altLang="zh-CN" sz="2000" dirty="0" smtClean="0"/>
          </a:p>
          <a:p>
            <a:pPr lvl="1"/>
            <a:r>
              <a:rPr lang="zh-CN" altLang="en-US" sz="1800" dirty="0" smtClean="0"/>
              <a:t>在使用游标时，只有将游标数据提取出来，才能进一步加以应用</a:t>
            </a:r>
            <a:endParaRPr lang="en-US" altLang="zh-CN" sz="1800" dirty="0" smtClean="0"/>
          </a:p>
          <a:p>
            <a:pPr lvl="1"/>
            <a:r>
              <a:rPr lang="zh-CN" altLang="en-US" sz="1800" dirty="0" smtClean="0"/>
              <a:t>使用</a:t>
            </a:r>
            <a:r>
              <a:rPr lang="en-US" altLang="zh-CN" sz="1800" dirty="0" smtClean="0"/>
              <a:t>FETCH</a:t>
            </a:r>
            <a:r>
              <a:rPr lang="zh-CN" altLang="en-US" sz="1800" dirty="0" smtClean="0"/>
              <a:t>语句，一次一行地提取游标中的数据</a:t>
            </a:r>
            <a:endParaRPr lang="en-US" altLang="zh-CN" sz="1800" dirty="0" smtClean="0"/>
          </a:p>
          <a:p>
            <a:pPr lvl="1"/>
            <a:endParaRPr lang="en-US" altLang="zh-CN" sz="1800" dirty="0" smtClean="0"/>
          </a:p>
          <a:p>
            <a:pPr lvl="1"/>
            <a:endParaRPr lang="en-US" altLang="zh-CN" sz="1800" dirty="0" smtClean="0"/>
          </a:p>
          <a:p>
            <a:pPr lvl="1"/>
            <a:r>
              <a:rPr lang="en-US" altLang="zh-CN" sz="1800" dirty="0" err="1" smtClean="0"/>
              <a:t>Variable_list</a:t>
            </a:r>
            <a:r>
              <a:rPr lang="zh-CN" altLang="en-US" sz="1800" dirty="0" smtClean="0"/>
              <a:t>：指定一个或多个以逗号分隔的变量，用于接收查询结果集中的数据，变量类型必须匹配</a:t>
            </a:r>
            <a:r>
              <a:rPr lang="en-US" altLang="zh-CN" sz="1800" dirty="0" smtClean="0"/>
              <a:t>SELECT</a:t>
            </a:r>
            <a:r>
              <a:rPr lang="zh-CN" altLang="en-US" sz="1800" dirty="0" smtClean="0"/>
              <a:t>查询语句中的字段类型和顺序</a:t>
            </a:r>
            <a:endParaRPr lang="en-US" altLang="zh-CN" sz="1800" dirty="0" smtClean="0"/>
          </a:p>
          <a:p>
            <a:pPr lvl="1"/>
            <a:r>
              <a:rPr lang="en-US" altLang="zh-CN" sz="1800" dirty="0" err="1" smtClean="0"/>
              <a:t>Record_variable</a:t>
            </a:r>
            <a:r>
              <a:rPr lang="zh-CN" altLang="en-US" sz="1800" dirty="0" smtClean="0"/>
              <a:t>：指定一个记录类型一次性接收所有的列数据</a:t>
            </a:r>
            <a:endParaRPr lang="en-US" altLang="zh-CN" sz="1800" dirty="0" smtClean="0"/>
          </a:p>
          <a:p>
            <a:pPr lvl="1">
              <a:buNone/>
            </a:pPr>
            <a:endParaRPr lang="en-US" altLang="zh-CN" sz="1800" dirty="0" smtClean="0"/>
          </a:p>
          <a:p>
            <a:pPr lvl="1"/>
            <a:r>
              <a:rPr lang="zh-CN" altLang="en-US" sz="1800" b="1" dirty="0" smtClean="0">
                <a:solidFill>
                  <a:srgbClr val="FF0000"/>
                </a:solidFill>
              </a:rPr>
              <a:t>注意：</a:t>
            </a:r>
            <a:endParaRPr lang="en-US" altLang="zh-CN" sz="1800" b="1" dirty="0" smtClean="0">
              <a:solidFill>
                <a:srgbClr val="FF0000"/>
              </a:solidFill>
            </a:endParaRPr>
          </a:p>
          <a:p>
            <a:pPr lvl="1"/>
            <a:r>
              <a:rPr lang="zh-CN" altLang="en-US" sz="1800" dirty="0" smtClean="0"/>
              <a:t>执行</a:t>
            </a:r>
            <a:r>
              <a:rPr lang="en-US" altLang="zh-CN" sz="1800" dirty="0" smtClean="0"/>
              <a:t>FETCH</a:t>
            </a:r>
            <a:r>
              <a:rPr lang="zh-CN" altLang="en-US" sz="1800" dirty="0" smtClean="0"/>
              <a:t>语句时，每次返回一条当前指针指向的数据行，然后自动将指针移动指向下一个数据行</a:t>
            </a:r>
            <a:endParaRPr lang="en-US" altLang="zh-CN" sz="1800" dirty="0" smtClean="0"/>
          </a:p>
          <a:p>
            <a:pPr lvl="1"/>
            <a:r>
              <a:rPr lang="zh-CN" altLang="en-US" sz="1800" dirty="0" smtClean="0"/>
              <a:t>当检索到最后一行数据时，再次执行</a:t>
            </a:r>
            <a:r>
              <a:rPr lang="en-US" altLang="zh-CN" sz="1800" dirty="0" smtClean="0"/>
              <a:t>FETCH</a:t>
            </a:r>
            <a:r>
              <a:rPr lang="zh-CN" altLang="en-US" sz="1800" dirty="0" smtClean="0"/>
              <a:t>语句，操作将失败</a:t>
            </a:r>
            <a:endParaRPr lang="en-US" altLang="zh-CN" sz="1800" dirty="0" smtClean="0"/>
          </a:p>
          <a:p>
            <a:pPr lvl="1"/>
            <a:endParaRPr lang="en-US" altLang="zh-CN" sz="1600" dirty="0" smtClean="0"/>
          </a:p>
        </p:txBody>
      </p:sp>
      <p:sp>
        <p:nvSpPr>
          <p:cNvPr id="4" name="Rectangle 3"/>
          <p:cNvSpPr txBox="1">
            <a:spLocks noChangeArrowheads="1"/>
          </p:cNvSpPr>
          <p:nvPr/>
        </p:nvSpPr>
        <p:spPr bwMode="auto">
          <a:xfrm>
            <a:off x="827584" y="2348880"/>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FETCH</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cursor_name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 INTO</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variable_list</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record_variable</a:t>
            </a:r>
            <a:r>
              <a:rPr lang="en-US" altLang="zh-CN" sz="1600" b="1" dirty="0" smtClean="0">
                <a:latin typeface="Arial" pitchFamily="34" charset="0"/>
                <a:cs typeface="Arial" pitchFamily="34" charset="0"/>
              </a:rPr>
              <a:t> };</a:t>
            </a:r>
          </a:p>
        </p:txBody>
      </p:sp>
    </p:spTree>
    <p:custDataLst>
      <p:tags r:id="rId1"/>
    </p:custData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、提取游标数据</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fontScale="85000" lnSpcReduction="20000"/>
          </a:bodyPr>
          <a:lstStyle/>
          <a:p>
            <a:r>
              <a:rPr lang="en-US" altLang="zh-CN" sz="2000" dirty="0" smtClean="0"/>
              <a:t>FETCH</a:t>
            </a:r>
            <a:r>
              <a:rPr lang="zh-CN" altLang="en-US" sz="2000" dirty="0" smtClean="0"/>
              <a:t>提取一条数据</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000" dirty="0" smtClean="0">
                <a:solidFill>
                  <a:srgbClr val="FF0000"/>
                </a:solidFill>
              </a:rPr>
              <a:t>思考：</a:t>
            </a:r>
            <a:endParaRPr lang="en-US" altLang="zh-CN" sz="2000" dirty="0" smtClean="0">
              <a:solidFill>
                <a:srgbClr val="FF0000"/>
              </a:solidFill>
            </a:endParaRPr>
          </a:p>
          <a:p>
            <a:pPr lvl="1"/>
            <a:r>
              <a:rPr lang="zh-CN" altLang="en-US" sz="1800" dirty="0" smtClean="0"/>
              <a:t>每执行一次</a:t>
            </a:r>
            <a:r>
              <a:rPr lang="en-US" altLang="zh-CN" sz="1800" dirty="0" smtClean="0"/>
              <a:t>FETCH</a:t>
            </a:r>
            <a:r>
              <a:rPr lang="zh-CN" altLang="en-US" sz="1800" dirty="0" smtClean="0"/>
              <a:t>语句，只提取一条数据，如何提取多条数据？</a:t>
            </a:r>
            <a:endParaRPr lang="en-US" altLang="zh-CN" sz="1800" dirty="0" smtClean="0"/>
          </a:p>
        </p:txBody>
      </p:sp>
      <p:sp>
        <p:nvSpPr>
          <p:cNvPr id="4" name="Rectangle 3"/>
          <p:cNvSpPr txBox="1">
            <a:spLocks noChangeArrowheads="1"/>
          </p:cNvSpPr>
          <p:nvPr/>
        </p:nvSpPr>
        <p:spPr bwMode="auto">
          <a:xfrm>
            <a:off x="827584" y="1556792"/>
            <a:ext cx="7848872" cy="338437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声明游标</a:t>
            </a:r>
            <a:r>
              <a:rPr lang="en-US" altLang="zh-CN" sz="1600" b="1" dirty="0" err="1" smtClean="0">
                <a:solidFill>
                  <a:srgbClr val="00B050"/>
                </a:solidFill>
                <a:latin typeface="Arial" pitchFamily="34" charset="0"/>
                <a:cs typeface="Arial" pitchFamily="34" charset="0"/>
              </a:rPr>
              <a:t>cur_stu</a:t>
            </a:r>
            <a:endParaRPr lang="zh-CN" altLang="en-US" sz="1600" b="1" dirty="0" smtClean="0">
              <a:solidFill>
                <a:srgbClr val="00B050"/>
              </a:solidFill>
              <a:latin typeface="Arial" pitchFamily="34" charset="0"/>
              <a:cs typeface="Arial" pitchFamily="34" charset="0"/>
            </a:endParaRP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cursor  </a:t>
            </a:r>
            <a:r>
              <a:rPr lang="en-US" altLang="zh-CN" sz="1600" b="1" dirty="0" err="1" smtClean="0">
                <a:latin typeface="Arial" pitchFamily="34" charset="0"/>
                <a:cs typeface="Arial" pitchFamily="34" charset="0"/>
              </a:rPr>
              <a:t>cursor_stu</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is</a:t>
            </a:r>
          </a:p>
          <a:p>
            <a:pPr lvl="2">
              <a:lnSpc>
                <a:spcPct val="90000"/>
              </a:lnSpc>
            </a:pPr>
            <a:r>
              <a:rPr lang="en-US" altLang="zh-CN" sz="1600" b="1" dirty="0" smtClean="0">
                <a:latin typeface="Arial" pitchFamily="34" charset="0"/>
                <a:cs typeface="Arial" pitchFamily="34" charset="0"/>
              </a:rPr>
              <a:t>    select  id, name  from student;</a:t>
            </a:r>
          </a:p>
          <a:p>
            <a:pPr lvl="2">
              <a:lnSpc>
                <a:spcPct val="90000"/>
              </a:lnSpc>
            </a:pPr>
            <a:r>
              <a:rPr lang="en-US" altLang="zh-CN" sz="1600" b="1" dirty="0" err="1" smtClean="0">
                <a:latin typeface="Arial" pitchFamily="34" charset="0"/>
                <a:cs typeface="Arial" pitchFamily="34" charset="0"/>
              </a:rPr>
              <a:t>v_id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student.id%type</a:t>
            </a:r>
            <a:r>
              <a:rPr lang="en-US" altLang="zh-CN" sz="1600" b="1" dirty="0" smtClean="0">
                <a:latin typeface="Arial" pitchFamily="34" charset="0"/>
                <a:cs typeface="Arial" pitchFamily="34" charset="0"/>
              </a:rPr>
              <a:t>;</a:t>
            </a:r>
          </a:p>
          <a:p>
            <a:pPr lvl="2">
              <a:lnSpc>
                <a:spcPct val="90000"/>
              </a:lnSpc>
            </a:pP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student.name%type</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打开游标</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open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提取数据</a:t>
            </a:r>
          </a:p>
          <a:p>
            <a:pPr>
              <a:lnSpc>
                <a:spcPct val="90000"/>
              </a:lnSpc>
            </a:pPr>
            <a:r>
              <a:rPr lang="zh-CN" altLang="en-US"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fetch </a:t>
            </a:r>
            <a:r>
              <a:rPr lang="en-US" altLang="zh-CN" sz="1600" b="1" dirty="0" err="1" smtClean="0">
                <a:solidFill>
                  <a:srgbClr val="FF0000"/>
                </a:solidFill>
                <a:latin typeface="Arial" pitchFamily="34" charset="0"/>
                <a:cs typeface="Arial" pitchFamily="34" charset="0"/>
              </a:rPr>
              <a:t>cursor_stu</a:t>
            </a:r>
            <a:r>
              <a:rPr lang="en-US" altLang="zh-CN" sz="1600" b="1" dirty="0" smtClean="0">
                <a:solidFill>
                  <a:srgbClr val="FF0000"/>
                </a:solidFill>
                <a:latin typeface="Arial" pitchFamily="34" charset="0"/>
                <a:cs typeface="Arial" pitchFamily="34" charset="0"/>
              </a:rPr>
              <a:t> into </a:t>
            </a:r>
            <a:r>
              <a:rPr lang="en-US" altLang="zh-CN" sz="1600" b="1" dirty="0" err="1" smtClean="0">
                <a:solidFill>
                  <a:srgbClr val="FF0000"/>
                </a:solidFill>
                <a:latin typeface="Arial" pitchFamily="34" charset="0"/>
                <a:cs typeface="Arial" pitchFamily="34" charset="0"/>
              </a:rPr>
              <a:t>v_id,v_name</a:t>
            </a:r>
            <a:r>
              <a:rPr lang="en-US" altLang="zh-CN" sz="1600" b="1" dirty="0" smtClean="0">
                <a:solidFill>
                  <a:srgbClr val="FF0000"/>
                </a:solidFill>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 …</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、关闭游标</a:t>
            </a:r>
            <a:endParaRPr lang="zh-CN" altLang="en-US" dirty="0"/>
          </a:p>
        </p:txBody>
      </p:sp>
      <p:sp>
        <p:nvSpPr>
          <p:cNvPr id="3" name="内容占位符 2"/>
          <p:cNvSpPr>
            <a:spLocks noGrp="1"/>
          </p:cNvSpPr>
          <p:nvPr>
            <p:ph idx="1"/>
          </p:nvPr>
        </p:nvSpPr>
        <p:spPr>
          <a:xfrm>
            <a:off x="467544" y="1124744"/>
            <a:ext cx="8310592" cy="5157365"/>
          </a:xfrm>
        </p:spPr>
        <p:txBody>
          <a:bodyPr>
            <a:normAutofit fontScale="70000" lnSpcReduction="20000"/>
          </a:bodyPr>
          <a:lstStyle/>
          <a:p>
            <a:r>
              <a:rPr lang="zh-CN" altLang="en-US" sz="2000" dirty="0" smtClean="0"/>
              <a:t>关闭游标</a:t>
            </a:r>
            <a:endParaRPr lang="en-US" altLang="zh-CN" sz="2000" dirty="0" smtClean="0"/>
          </a:p>
          <a:p>
            <a:pPr lvl="1"/>
            <a:r>
              <a:rPr lang="zh-CN" altLang="en-US" sz="1800" dirty="0" smtClean="0"/>
              <a:t>当游标结果集中的数据全部</a:t>
            </a:r>
            <a:r>
              <a:rPr lang="en-US" altLang="zh-CN" sz="1800" dirty="0" smtClean="0"/>
              <a:t>FETCH</a:t>
            </a:r>
            <a:r>
              <a:rPr lang="zh-CN" altLang="en-US" sz="1800" dirty="0" smtClean="0"/>
              <a:t>提取完之后，应及时关闭游标</a:t>
            </a:r>
            <a:endParaRPr lang="en-US" altLang="zh-CN" sz="1800" dirty="0" smtClean="0"/>
          </a:p>
          <a:p>
            <a:pPr lvl="1"/>
            <a:r>
              <a:rPr lang="zh-CN" altLang="en-US" sz="1800" dirty="0" smtClean="0"/>
              <a:t>游标关闭后，会释放它锁占用的系统资源</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r>
              <a:rPr lang="zh-CN" altLang="en-US" sz="2000" dirty="0" smtClean="0">
                <a:solidFill>
                  <a:srgbClr val="FF0000"/>
                </a:solidFill>
              </a:rPr>
              <a:t>注意：</a:t>
            </a:r>
            <a:endParaRPr lang="en-US" altLang="zh-CN" sz="2000" dirty="0" smtClean="0">
              <a:solidFill>
                <a:srgbClr val="FF0000"/>
              </a:solidFill>
            </a:endParaRPr>
          </a:p>
          <a:p>
            <a:pPr lvl="1"/>
            <a:r>
              <a:rPr lang="zh-CN" altLang="en-US" sz="1800" dirty="0" smtClean="0"/>
              <a:t>游标被关闭后不能再使用</a:t>
            </a:r>
            <a:r>
              <a:rPr lang="en-US" altLang="zh-CN" sz="1800" dirty="0" smtClean="0"/>
              <a:t>FETCH</a:t>
            </a:r>
            <a:r>
              <a:rPr lang="zh-CN" altLang="en-US" sz="1800" dirty="0" smtClean="0"/>
              <a:t>语句提取数据</a:t>
            </a:r>
            <a:endParaRPr lang="en-US" altLang="zh-CN" sz="1800" dirty="0" smtClean="0"/>
          </a:p>
          <a:p>
            <a:pPr lvl="1"/>
            <a:r>
              <a:rPr lang="zh-CN" altLang="en-US" sz="1800" dirty="0" smtClean="0"/>
              <a:t>不能</a:t>
            </a:r>
            <a:r>
              <a:rPr lang="en-US" altLang="zh-CN" sz="1800" dirty="0" smtClean="0"/>
              <a:t>CLOSE</a:t>
            </a:r>
            <a:r>
              <a:rPr lang="zh-CN" altLang="en-US" sz="1800" dirty="0" smtClean="0"/>
              <a:t>一个还未打开的游标，会触发</a:t>
            </a:r>
            <a:r>
              <a:rPr lang="en-US" altLang="zh-CN" sz="1800" dirty="0" smtClean="0"/>
              <a:t>Oracle</a:t>
            </a:r>
            <a:r>
              <a:rPr lang="zh-CN" altLang="en-US" sz="1800" dirty="0" smtClean="0"/>
              <a:t>异常</a:t>
            </a:r>
            <a:endParaRPr lang="en-US" altLang="zh-CN" sz="1800" dirty="0" smtClean="0"/>
          </a:p>
          <a:p>
            <a:pPr lvl="1"/>
            <a:r>
              <a:rPr lang="zh-CN" altLang="en-US" sz="1800" dirty="0" smtClean="0"/>
              <a:t>关闭后的游标可以使用</a:t>
            </a:r>
            <a:r>
              <a:rPr lang="en-US" altLang="zh-CN" sz="1800" dirty="0" smtClean="0"/>
              <a:t>OPEN</a:t>
            </a:r>
            <a:r>
              <a:rPr lang="zh-CN" altLang="en-US" sz="1800" dirty="0" smtClean="0"/>
              <a:t>语句重新打开</a:t>
            </a:r>
            <a:endParaRPr lang="en-US" altLang="zh-CN" sz="1800" dirty="0" smtClean="0"/>
          </a:p>
          <a:p>
            <a:pPr lvl="1">
              <a:buNone/>
            </a:pPr>
            <a:endParaRPr lang="en-US" altLang="zh-CN" sz="1800" dirty="0" smtClean="0"/>
          </a:p>
        </p:txBody>
      </p:sp>
      <p:sp>
        <p:nvSpPr>
          <p:cNvPr id="4" name="Rectangle 3"/>
          <p:cNvSpPr txBox="1">
            <a:spLocks noChangeArrowheads="1"/>
          </p:cNvSpPr>
          <p:nvPr/>
        </p:nvSpPr>
        <p:spPr bwMode="auto">
          <a:xfrm>
            <a:off x="827584" y="2204864"/>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CLOSE </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cursor_name</a:t>
            </a:r>
            <a:r>
              <a:rPr lang="en-US" altLang="zh-CN" sz="1600" b="1" dirty="0" smtClean="0">
                <a:latin typeface="Arial" pitchFamily="34" charset="0"/>
                <a:cs typeface="Arial" pitchFamily="34" charset="0"/>
              </a:rPr>
              <a:t>;</a:t>
            </a:r>
          </a:p>
        </p:txBody>
      </p:sp>
      <p:sp>
        <p:nvSpPr>
          <p:cNvPr id="5" name="Rectangle 3"/>
          <p:cNvSpPr txBox="1">
            <a:spLocks noChangeArrowheads="1"/>
          </p:cNvSpPr>
          <p:nvPr/>
        </p:nvSpPr>
        <p:spPr bwMode="auto">
          <a:xfrm>
            <a:off x="827584" y="2780928"/>
            <a:ext cx="7848872" cy="180020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open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打开游标</a:t>
            </a:r>
            <a:endParaRPr lang="zh-CN" altLang="en-US" sz="1600" b="1" dirty="0" smtClean="0">
              <a:latin typeface="Arial" pitchFamily="34" charset="0"/>
              <a:cs typeface="Arial" pitchFamily="34" charset="0"/>
            </a:endParaRP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fetch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v_id,v_name</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提取数据</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00B050"/>
                </a:solidFill>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v_id</a:t>
            </a:r>
            <a:r>
              <a:rPr lang="en-US" altLang="zh-CN" sz="1600" b="1" dirty="0" smtClean="0">
                <a:latin typeface="Arial" pitchFamily="34" charset="0"/>
                <a:cs typeface="Arial" pitchFamily="34" charset="0"/>
              </a:rPr>
              <a:t> || ‘,’ ||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打印输出</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close  </a:t>
            </a:r>
            <a:r>
              <a:rPr lang="en-US" altLang="zh-CN" sz="1600" b="1" dirty="0" err="1" smtClean="0">
                <a:solidFill>
                  <a:srgbClr val="FF0000"/>
                </a:solidFill>
                <a:latin typeface="Arial" pitchFamily="34" charset="0"/>
                <a:cs typeface="Arial" pitchFamily="34" charset="0"/>
              </a:rPr>
              <a:t>cursor_stu</a:t>
            </a:r>
            <a:r>
              <a:rPr lang="en-US" altLang="zh-CN" sz="1600" b="1" dirty="0" smtClean="0">
                <a:solidFill>
                  <a:srgbClr val="FF0000"/>
                </a:solidFill>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关闭游标</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、游标属性</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游标属性</a:t>
            </a:r>
            <a:endParaRPr lang="en-US" altLang="zh-CN" sz="2000" dirty="0" smtClean="0"/>
          </a:p>
          <a:p>
            <a:pPr lvl="1"/>
            <a:r>
              <a:rPr lang="zh-CN" altLang="en-US" sz="1800" dirty="0" smtClean="0"/>
              <a:t>用于返回游标的执行信息</a:t>
            </a:r>
            <a:endParaRPr lang="en-US" altLang="zh-CN" sz="1800" dirty="0" smtClean="0"/>
          </a:p>
          <a:p>
            <a:pPr lvl="1"/>
            <a:r>
              <a:rPr lang="zh-CN" altLang="en-US" sz="1800" dirty="0" smtClean="0"/>
              <a:t>无论是显式游标还是隐式游标，都具有这些属性</a:t>
            </a:r>
            <a:endParaRPr lang="en-US" altLang="zh-CN" sz="1800" dirty="0" smtClean="0"/>
          </a:p>
          <a:p>
            <a:r>
              <a:rPr lang="en-US" altLang="zh-CN" sz="2000" dirty="0" smtClean="0">
                <a:solidFill>
                  <a:srgbClr val="FF0000"/>
                </a:solidFill>
              </a:rPr>
              <a:t>%ISOPEN</a:t>
            </a:r>
            <a:r>
              <a:rPr lang="zh-CN" altLang="en-US" sz="2000" dirty="0" smtClean="0">
                <a:solidFill>
                  <a:srgbClr val="FF0000"/>
                </a:solidFill>
              </a:rPr>
              <a:t>属性</a:t>
            </a:r>
            <a:endParaRPr lang="en-US" altLang="zh-CN" sz="2000" dirty="0" smtClean="0">
              <a:solidFill>
                <a:srgbClr val="FF0000"/>
              </a:solidFill>
            </a:endParaRPr>
          </a:p>
          <a:p>
            <a:pPr lvl="1"/>
            <a:r>
              <a:rPr lang="en-US" altLang="zh-CN" sz="1800" dirty="0" smtClean="0">
                <a:solidFill>
                  <a:srgbClr val="FF0000"/>
                </a:solidFill>
              </a:rPr>
              <a:t> </a:t>
            </a:r>
            <a:r>
              <a:rPr lang="zh-CN" altLang="en-US" sz="1800" dirty="0" smtClean="0"/>
              <a:t>布尔型属性，判断游标是否打开，已打开则返回 </a:t>
            </a:r>
            <a:r>
              <a:rPr lang="en-US" altLang="zh-CN" sz="1800" dirty="0" smtClean="0"/>
              <a:t>TRUE</a:t>
            </a:r>
            <a:r>
              <a:rPr lang="zh-CN" altLang="en-US" sz="1800" dirty="0" smtClean="0"/>
              <a:t>，否则返回</a:t>
            </a:r>
            <a:r>
              <a:rPr lang="en-US" altLang="zh-CN" sz="1800" dirty="0" smtClean="0"/>
              <a:t>FALSE</a:t>
            </a:r>
          </a:p>
          <a:p>
            <a:endParaRPr lang="en-US" altLang="zh-CN" sz="2000" dirty="0" smtClean="0"/>
          </a:p>
        </p:txBody>
      </p:sp>
      <p:sp>
        <p:nvSpPr>
          <p:cNvPr id="4" name="Rectangle 3"/>
          <p:cNvSpPr txBox="1">
            <a:spLocks noChangeArrowheads="1"/>
          </p:cNvSpPr>
          <p:nvPr/>
        </p:nvSpPr>
        <p:spPr bwMode="auto">
          <a:xfrm>
            <a:off x="900919" y="3356992"/>
            <a:ext cx="7848872" cy="280831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CURSOR  </a:t>
            </a:r>
            <a:r>
              <a:rPr lang="en-US" altLang="zh-CN" sz="1600" b="1" dirty="0" err="1" smtClean="0">
                <a:latin typeface="Arial" pitchFamily="34" charset="0"/>
                <a:cs typeface="Arial" pitchFamily="34" charset="0"/>
              </a:rPr>
              <a:t>cursor_stu</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IS</a:t>
            </a:r>
          </a:p>
          <a:p>
            <a:pPr lvl="2">
              <a:lnSpc>
                <a:spcPct val="90000"/>
              </a:lnSpc>
            </a:pPr>
            <a:r>
              <a:rPr lang="en-US" altLang="zh-CN" sz="1600" b="1" dirty="0" smtClean="0">
                <a:latin typeface="Arial" pitchFamily="34" charset="0"/>
                <a:cs typeface="Arial" pitchFamily="34" charset="0"/>
              </a:rPr>
              <a:t>    select  *  from student;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IF  </a:t>
            </a:r>
            <a:r>
              <a:rPr lang="en-US" altLang="zh-CN" sz="1600" b="1" dirty="0" err="1" smtClean="0">
                <a:solidFill>
                  <a:srgbClr val="FF0000"/>
                </a:solidFill>
                <a:latin typeface="Arial" pitchFamily="34" charset="0"/>
                <a:cs typeface="Arial" pitchFamily="34" charset="0"/>
              </a:rPr>
              <a:t>cursor_stu%ISOPEN</a:t>
            </a:r>
            <a:r>
              <a:rPr lang="en-US" altLang="zh-CN" sz="1600" b="1" dirty="0" smtClean="0">
                <a:latin typeface="Arial" pitchFamily="34" charset="0"/>
                <a:cs typeface="Arial" pitchFamily="34" charset="0"/>
              </a:rPr>
              <a:t>  THEN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(‘cursor is open!’);</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ELSE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(‘please open the cursor!’);</a:t>
            </a:r>
          </a:p>
          <a:p>
            <a:pPr>
              <a:lnSpc>
                <a:spcPct val="90000"/>
              </a:lnSpc>
            </a:pPr>
            <a:r>
              <a:rPr lang="en-US" altLang="zh-CN" sz="1600" b="1" dirty="0" smtClean="0">
                <a:latin typeface="Arial" pitchFamily="34" charset="0"/>
                <a:cs typeface="Arial" pitchFamily="34" charset="0"/>
              </a:rPr>
              <a:t>	END  IF;</a:t>
            </a:r>
          </a:p>
          <a:p>
            <a:pPr>
              <a:lnSpc>
                <a:spcPct val="90000"/>
              </a:lnSpc>
            </a:pPr>
            <a:r>
              <a:rPr lang="en-US" altLang="zh-CN" sz="1600" b="1" dirty="0" smtClean="0">
                <a:latin typeface="Arial" pitchFamily="34" charset="0"/>
                <a:cs typeface="Arial" pitchFamily="34" charset="0"/>
              </a:rPr>
              <a:t>	… …</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、游标属性</a:t>
            </a:r>
            <a:r>
              <a:rPr lang="en-US" altLang="zh-CN" dirty="0" smtClean="0"/>
              <a:t>-2</a:t>
            </a:r>
            <a:endParaRPr lang="zh-CN" altLang="en-US" dirty="0"/>
          </a:p>
        </p:txBody>
      </p:sp>
      <p:sp>
        <p:nvSpPr>
          <p:cNvPr id="3" name="内容占位符 2"/>
          <p:cNvSpPr>
            <a:spLocks noGrp="1"/>
          </p:cNvSpPr>
          <p:nvPr>
            <p:ph idx="1"/>
          </p:nvPr>
        </p:nvSpPr>
        <p:spPr>
          <a:xfrm>
            <a:off x="467544" y="1124744"/>
            <a:ext cx="8310592" cy="5472608"/>
          </a:xfrm>
        </p:spPr>
        <p:txBody>
          <a:bodyPr>
            <a:normAutofit/>
          </a:bodyPr>
          <a:lstStyle/>
          <a:p>
            <a:r>
              <a:rPr lang="en-US" altLang="zh-CN" sz="2200" dirty="0" smtClean="0">
                <a:solidFill>
                  <a:srgbClr val="FF0000"/>
                </a:solidFill>
              </a:rPr>
              <a:t>%FOUND</a:t>
            </a:r>
            <a:r>
              <a:rPr lang="zh-CN" altLang="en-US" sz="2200" dirty="0" smtClean="0">
                <a:solidFill>
                  <a:srgbClr val="FF0000"/>
                </a:solidFill>
              </a:rPr>
              <a:t>属性</a:t>
            </a:r>
            <a:endParaRPr lang="en-US" altLang="zh-CN" sz="2200" dirty="0" smtClean="0">
              <a:solidFill>
                <a:srgbClr val="FF0000"/>
              </a:solidFill>
            </a:endParaRPr>
          </a:p>
          <a:p>
            <a:pPr lvl="1"/>
            <a:r>
              <a:rPr lang="zh-CN" altLang="en-US" sz="1900" dirty="0" smtClean="0"/>
              <a:t>布尔型属性，用于判断是否从当前结果集中提取到了数据，是为</a:t>
            </a:r>
            <a:r>
              <a:rPr lang="en-US" altLang="zh-CN" sz="1900" dirty="0" smtClean="0"/>
              <a:t>true</a:t>
            </a:r>
            <a:r>
              <a:rPr lang="zh-CN" altLang="en-US" sz="1900" dirty="0" smtClean="0"/>
              <a:t>，否则为</a:t>
            </a:r>
            <a:r>
              <a:rPr lang="en-US" altLang="zh-CN" sz="1900" dirty="0" smtClean="0"/>
              <a:t>false</a:t>
            </a:r>
          </a:p>
          <a:p>
            <a:pPr lvl="1"/>
            <a:endParaRPr lang="en-US" altLang="zh-CN" sz="1900" dirty="0" smtClean="0"/>
          </a:p>
          <a:p>
            <a:pPr lvl="1"/>
            <a:endParaRPr lang="en-US" altLang="zh-CN" sz="19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2">
              <a:buNone/>
            </a:pPr>
            <a:endParaRPr lang="en-US" altLang="zh-CN" sz="19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27584" y="2204864"/>
            <a:ext cx="7848872" cy="352839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student%ROWTYPE</a:t>
            </a:r>
            <a:r>
              <a:rPr lang="en-US" altLang="zh-CN" sz="1600" b="1" dirty="0" smtClean="0">
                <a:latin typeface="Arial" pitchFamily="34" charset="0"/>
                <a:cs typeface="Arial" pitchFamily="34" charset="0"/>
              </a:rPr>
              <a:t>;</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CURSOR  </a:t>
            </a:r>
            <a:r>
              <a:rPr lang="en-US" altLang="zh-CN" sz="1600" b="1" dirty="0" err="1" smtClean="0">
                <a:latin typeface="Arial" pitchFamily="34" charset="0"/>
                <a:cs typeface="Arial" pitchFamily="34" charset="0"/>
              </a:rPr>
              <a:t>cursor_stu</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IS</a:t>
            </a:r>
          </a:p>
          <a:p>
            <a:pPr lvl="2">
              <a:lnSpc>
                <a:spcPct val="90000"/>
              </a:lnSpc>
            </a:pPr>
            <a:r>
              <a:rPr lang="en-US" altLang="zh-CN" sz="1600" b="1" dirty="0" smtClean="0">
                <a:latin typeface="Arial" pitchFamily="34" charset="0"/>
                <a:cs typeface="Arial" pitchFamily="34" charset="0"/>
              </a:rPr>
              <a:t>    select  *  from student;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OPEN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FETCH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IF  </a:t>
            </a:r>
            <a:r>
              <a:rPr lang="en-US" altLang="zh-CN" sz="1600" b="1" dirty="0" err="1" smtClean="0">
                <a:solidFill>
                  <a:srgbClr val="FF0000"/>
                </a:solidFill>
                <a:latin typeface="Arial" pitchFamily="34" charset="0"/>
                <a:cs typeface="Arial" pitchFamily="34" charset="0"/>
              </a:rPr>
              <a:t>cursor_stu%FOUND</a:t>
            </a:r>
            <a:r>
              <a:rPr lang="en-US" altLang="zh-CN" sz="1600" b="1" dirty="0" smtClean="0">
                <a:latin typeface="Arial" pitchFamily="34" charset="0"/>
                <a:cs typeface="Arial" pitchFamily="34" charset="0"/>
              </a:rPr>
              <a:t>  THEN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(v_stu.id || ‘,’ || v_stu.name);</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ELSE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(‘%FOUND is false!’);</a:t>
            </a:r>
          </a:p>
          <a:p>
            <a:pPr>
              <a:lnSpc>
                <a:spcPct val="90000"/>
              </a:lnSpc>
            </a:pPr>
            <a:r>
              <a:rPr lang="en-US" altLang="zh-CN" sz="1600" b="1" dirty="0" smtClean="0">
                <a:latin typeface="Arial" pitchFamily="34" charset="0"/>
                <a:cs typeface="Arial" pitchFamily="34" charset="0"/>
              </a:rPr>
              <a:t>	END  IF;</a:t>
            </a:r>
          </a:p>
          <a:p>
            <a:pPr>
              <a:lnSpc>
                <a:spcPct val="90000"/>
              </a:lnSpc>
            </a:pPr>
            <a:r>
              <a:rPr lang="en-US" altLang="zh-CN" sz="1600" b="1" dirty="0" smtClean="0">
                <a:latin typeface="Arial" pitchFamily="34" charset="0"/>
                <a:cs typeface="Arial" pitchFamily="34" charset="0"/>
              </a:rPr>
              <a:t>	CLOSE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、游标属性</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fontScale="77500" lnSpcReduction="20000"/>
          </a:bodyPr>
          <a:lstStyle/>
          <a:p>
            <a:r>
              <a:rPr lang="en-US" altLang="zh-CN" sz="2000" dirty="0" smtClean="0">
                <a:solidFill>
                  <a:srgbClr val="FF0000"/>
                </a:solidFill>
              </a:rPr>
              <a:t>%NOTFOUND</a:t>
            </a:r>
            <a:r>
              <a:rPr lang="zh-CN" altLang="en-US" sz="2000" dirty="0" smtClean="0">
                <a:solidFill>
                  <a:srgbClr val="FF0000"/>
                </a:solidFill>
              </a:rPr>
              <a:t>属性</a:t>
            </a:r>
            <a:endParaRPr lang="en-US" altLang="zh-CN" sz="2000" dirty="0" smtClean="0">
              <a:solidFill>
                <a:srgbClr val="FF0000"/>
              </a:solidFill>
            </a:endParaRPr>
          </a:p>
          <a:p>
            <a:pPr lvl="1"/>
            <a:r>
              <a:rPr lang="zh-CN" altLang="en-US" sz="1800" dirty="0" smtClean="0"/>
              <a:t>布尔型属性，与</a:t>
            </a:r>
            <a:r>
              <a:rPr lang="en-US" altLang="zh-CN" sz="1800" dirty="0" smtClean="0"/>
              <a:t>%FOUND</a:t>
            </a:r>
            <a:r>
              <a:rPr lang="zh-CN" altLang="en-US" sz="1800" dirty="0" smtClean="0"/>
              <a:t>正相反</a:t>
            </a:r>
            <a:endParaRPr lang="en-US" altLang="zh-CN" sz="1800" dirty="0" smtClean="0"/>
          </a:p>
          <a:p>
            <a:pPr lvl="1"/>
            <a:endParaRPr lang="zh-CN" altLang="en-US" sz="1800" dirty="0" smtClean="0"/>
          </a:p>
          <a:p>
            <a:endParaRPr lang="en-US" altLang="zh-CN" sz="2000" b="1" dirty="0" smtClean="0">
              <a:solidFill>
                <a:srgbClr val="FF0000"/>
              </a:solidFill>
            </a:endParaRPr>
          </a:p>
          <a:p>
            <a:endParaRPr lang="en-US" altLang="zh-CN" sz="2000" dirty="0" smtClean="0">
              <a:solidFill>
                <a:srgbClr val="FF0000"/>
              </a:solidFill>
            </a:endParaRPr>
          </a:p>
          <a:p>
            <a:endParaRPr lang="en-US" altLang="zh-CN" sz="2000" dirty="0" smtClean="0">
              <a:solidFill>
                <a:srgbClr val="FF0000"/>
              </a:solidFill>
            </a:endParaRPr>
          </a:p>
          <a:p>
            <a:endParaRPr lang="en-US" altLang="zh-CN" sz="2000" dirty="0" smtClean="0">
              <a:solidFill>
                <a:srgbClr val="FF0000"/>
              </a:solidFill>
            </a:endParaRPr>
          </a:p>
          <a:p>
            <a:endParaRPr lang="en-US" altLang="zh-CN" sz="2000" b="1" dirty="0" smtClean="0">
              <a:solidFill>
                <a:srgbClr val="FF0000"/>
              </a:solidFill>
            </a:endParaRPr>
          </a:p>
          <a:p>
            <a:r>
              <a:rPr lang="zh-CN" altLang="en-US" sz="2000" b="1" dirty="0" smtClean="0">
                <a:solidFill>
                  <a:srgbClr val="FF0000"/>
                </a:solidFill>
              </a:rPr>
              <a:t>知识点：</a:t>
            </a:r>
            <a:endParaRPr lang="en-US" altLang="zh-CN" sz="2000" b="1" dirty="0" smtClean="0">
              <a:solidFill>
                <a:srgbClr val="FF0000"/>
              </a:solidFill>
            </a:endParaRPr>
          </a:p>
          <a:p>
            <a:pPr lvl="1"/>
            <a:r>
              <a:rPr lang="en-US" altLang="zh-CN" sz="1800" dirty="0" smtClean="0"/>
              <a:t>%FOUND</a:t>
            </a:r>
            <a:r>
              <a:rPr lang="zh-CN" altLang="en-US" sz="1800" dirty="0" smtClean="0"/>
              <a:t>和</a:t>
            </a:r>
            <a:r>
              <a:rPr lang="en-US" altLang="zh-CN" sz="1800" dirty="0" smtClean="0"/>
              <a:t>%NOTFOUND</a:t>
            </a:r>
            <a:r>
              <a:rPr lang="zh-CN" altLang="en-US" sz="1800" dirty="0" smtClean="0"/>
              <a:t>属性通常都用于使用</a:t>
            </a:r>
            <a:r>
              <a:rPr lang="en-US" altLang="zh-CN" sz="1800" dirty="0" smtClean="0"/>
              <a:t>FETCH</a:t>
            </a:r>
            <a:r>
              <a:rPr lang="zh-CN" altLang="en-US" sz="1800" dirty="0" smtClean="0"/>
              <a:t>语句提取多行结果集数据时，结合循环应用</a:t>
            </a:r>
            <a:endParaRPr lang="en-US" altLang="zh-CN" sz="1800" dirty="0" smtClean="0">
              <a:solidFill>
                <a:srgbClr val="FF0000"/>
              </a:solidFill>
            </a:endParaRPr>
          </a:p>
          <a:p>
            <a:pPr lvl="1"/>
            <a:r>
              <a:rPr lang="zh-CN" altLang="en-US" sz="1800" dirty="0" smtClean="0"/>
              <a:t>每次执行</a:t>
            </a:r>
            <a:r>
              <a:rPr lang="en-US" altLang="zh-CN" sz="1800" dirty="0" smtClean="0"/>
              <a:t>FETCH</a:t>
            </a:r>
            <a:r>
              <a:rPr lang="zh-CN" altLang="en-US" sz="1800" dirty="0" smtClean="0"/>
              <a:t>语句提取数据成功，</a:t>
            </a:r>
            <a:r>
              <a:rPr lang="en-US" altLang="zh-CN" sz="1800" dirty="0" smtClean="0"/>
              <a:t>%FOUND</a:t>
            </a:r>
            <a:r>
              <a:rPr lang="zh-CN" altLang="en-US" sz="1800" dirty="0" smtClean="0"/>
              <a:t>属性取值为 </a:t>
            </a:r>
            <a:r>
              <a:rPr lang="en-US" altLang="zh-CN" sz="1800" dirty="0" smtClean="0"/>
              <a:t>TRUE</a:t>
            </a:r>
            <a:r>
              <a:rPr lang="zh-CN" altLang="en-US" sz="1800" dirty="0" smtClean="0"/>
              <a:t>，如果最后一次提取数据失败，其值变为</a:t>
            </a:r>
            <a:r>
              <a:rPr lang="en-US" altLang="zh-CN" sz="1800" dirty="0" smtClean="0"/>
              <a:t>FALSE</a:t>
            </a:r>
            <a:r>
              <a:rPr lang="zh-CN" altLang="en-US" sz="1800" dirty="0" smtClean="0"/>
              <a:t>；</a:t>
            </a:r>
            <a:r>
              <a:rPr lang="en-US" altLang="zh-CN" sz="1800" dirty="0" smtClean="0"/>
              <a:t>%NOTFOUND</a:t>
            </a:r>
            <a:r>
              <a:rPr lang="zh-CN" altLang="en-US" sz="1800" dirty="0" smtClean="0"/>
              <a:t>属性正相反</a:t>
            </a:r>
            <a:endParaRPr lang="en-US" altLang="zh-CN" sz="1800" dirty="0" smtClean="0"/>
          </a:p>
          <a:p>
            <a:pPr lvl="1"/>
            <a:r>
              <a:rPr lang="zh-CN" altLang="en-US" sz="1800" dirty="0" smtClean="0"/>
              <a:t>在</a:t>
            </a:r>
            <a:r>
              <a:rPr lang="en-US" altLang="zh-CN" sz="1800" dirty="0" smtClean="0"/>
              <a:t>FETCH</a:t>
            </a:r>
            <a:r>
              <a:rPr lang="zh-CN" altLang="en-US" sz="1800" dirty="0" smtClean="0"/>
              <a:t>提取数据之前，</a:t>
            </a:r>
            <a:r>
              <a:rPr lang="en-US" altLang="zh-CN" sz="1800" dirty="0" smtClean="0"/>
              <a:t>%FOUND</a:t>
            </a:r>
            <a:r>
              <a:rPr lang="zh-CN" altLang="en-US" sz="1800" dirty="0" smtClean="0"/>
              <a:t>和</a:t>
            </a:r>
            <a:r>
              <a:rPr lang="en-US" altLang="zh-CN" sz="1800" dirty="0" smtClean="0"/>
              <a:t>%NOTFOUND</a:t>
            </a:r>
            <a:r>
              <a:rPr lang="zh-CN" altLang="en-US" sz="1800" dirty="0" smtClean="0"/>
              <a:t>属性取值都为</a:t>
            </a:r>
            <a:r>
              <a:rPr lang="en-US" altLang="zh-CN" sz="1800" dirty="0" smtClean="0"/>
              <a:t>NULL</a:t>
            </a:r>
          </a:p>
          <a:p>
            <a:pPr lvl="1"/>
            <a:r>
              <a:rPr lang="zh-CN" altLang="en-US" sz="1800" dirty="0" smtClean="0"/>
              <a:t>在游标打开之前和关闭之后，访问上述两个属性将提示</a:t>
            </a:r>
            <a:r>
              <a:rPr lang="en-US" altLang="zh-CN" sz="1800" dirty="0" smtClean="0"/>
              <a:t>Oracle</a:t>
            </a:r>
            <a:r>
              <a:rPr lang="zh-CN" altLang="en-US" sz="1800" dirty="0" smtClean="0"/>
              <a:t>异常</a:t>
            </a:r>
            <a:endParaRPr lang="en-US" altLang="zh-CN" sz="1800" dirty="0" smtClean="0"/>
          </a:p>
        </p:txBody>
      </p:sp>
      <p:sp>
        <p:nvSpPr>
          <p:cNvPr id="4" name="Rectangle 3"/>
          <p:cNvSpPr txBox="1">
            <a:spLocks noChangeArrowheads="1"/>
          </p:cNvSpPr>
          <p:nvPr/>
        </p:nvSpPr>
        <p:spPr bwMode="auto">
          <a:xfrm>
            <a:off x="827584" y="1772816"/>
            <a:ext cx="7848872" cy="22322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OPEN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FETCH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IF  </a:t>
            </a:r>
            <a:r>
              <a:rPr lang="en-US" altLang="zh-CN" sz="1600" b="1" dirty="0" err="1" smtClean="0">
                <a:solidFill>
                  <a:srgbClr val="FF0000"/>
                </a:solidFill>
                <a:latin typeface="Arial" pitchFamily="34" charset="0"/>
                <a:cs typeface="Arial" pitchFamily="34" charset="0"/>
              </a:rPr>
              <a:t>cursor_stu%NOTFOUND</a:t>
            </a:r>
            <a:r>
              <a:rPr lang="en-US" altLang="zh-CN" sz="1600" b="1" dirty="0" smtClean="0">
                <a:latin typeface="Arial" pitchFamily="34" charset="0"/>
                <a:cs typeface="Arial" pitchFamily="34" charset="0"/>
              </a:rPr>
              <a:t>  THEN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(‘NOT FOUND  is  true!’);</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ELSE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(v_stu.id || ‘,’ || v_stu.name);</a:t>
            </a:r>
          </a:p>
          <a:p>
            <a:pPr>
              <a:lnSpc>
                <a:spcPct val="90000"/>
              </a:lnSpc>
            </a:pPr>
            <a:r>
              <a:rPr lang="en-US" altLang="zh-CN" sz="1600" b="1" dirty="0" smtClean="0">
                <a:latin typeface="Arial" pitchFamily="34" charset="0"/>
                <a:cs typeface="Arial" pitchFamily="34" charset="0"/>
              </a:rPr>
              <a:t>	END  IF;</a:t>
            </a:r>
          </a:p>
          <a:p>
            <a:pPr>
              <a:lnSpc>
                <a:spcPct val="90000"/>
              </a:lnSpc>
            </a:pPr>
            <a:r>
              <a:rPr lang="en-US" altLang="zh-CN" sz="1600" b="1" dirty="0" smtClean="0">
                <a:latin typeface="Arial" pitchFamily="34" charset="0"/>
                <a:cs typeface="Arial" pitchFamily="34" charset="0"/>
              </a:rPr>
              <a:t>	CLOSE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、游标属性</a:t>
            </a:r>
            <a:r>
              <a:rPr lang="en-US" altLang="zh-CN" dirty="0" smtClean="0"/>
              <a:t>-4</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en-US" altLang="zh-CN" sz="2000" dirty="0" smtClean="0">
                <a:solidFill>
                  <a:srgbClr val="FF0000"/>
                </a:solidFill>
              </a:rPr>
              <a:t>%ROWCOUNT </a:t>
            </a:r>
            <a:r>
              <a:rPr lang="zh-CN" altLang="en-US" sz="2000" dirty="0" smtClean="0">
                <a:solidFill>
                  <a:srgbClr val="FF0000"/>
                </a:solidFill>
              </a:rPr>
              <a:t>属性</a:t>
            </a:r>
            <a:endParaRPr lang="en-US" altLang="zh-CN" sz="2000" dirty="0" smtClean="0">
              <a:solidFill>
                <a:srgbClr val="FF0000"/>
              </a:solidFill>
            </a:endParaRPr>
          </a:p>
          <a:p>
            <a:pPr lvl="1"/>
            <a:r>
              <a:rPr lang="zh-CN" altLang="en-US" sz="1800" dirty="0" smtClean="0"/>
              <a:t>数字型属性，用于返回已经从游标中读取的记录数，当游标打开后，</a:t>
            </a:r>
            <a:r>
              <a:rPr lang="en-US" altLang="zh-CN" sz="1800" dirty="0" smtClean="0"/>
              <a:t>%ROWCOUNT</a:t>
            </a:r>
            <a:r>
              <a:rPr lang="zh-CN" altLang="en-US" sz="1800" dirty="0" smtClean="0"/>
              <a:t>属性取值为</a:t>
            </a:r>
            <a:r>
              <a:rPr lang="en-US" altLang="zh-CN" sz="1800" dirty="0" smtClean="0"/>
              <a:t>0</a:t>
            </a:r>
            <a:r>
              <a:rPr lang="zh-CN" altLang="en-US" sz="1800" dirty="0" smtClean="0"/>
              <a:t>，每次获取一条数据，取值就加</a:t>
            </a:r>
            <a:r>
              <a:rPr lang="en-US" altLang="zh-CN" sz="1800" dirty="0" smtClean="0"/>
              <a:t>1</a:t>
            </a:r>
          </a:p>
          <a:p>
            <a:pPr lvl="1"/>
            <a:r>
              <a:rPr lang="zh-CN" altLang="en-US" sz="1800" dirty="0" smtClean="0"/>
              <a:t>游标在打开之前或关闭之后，获取</a:t>
            </a:r>
            <a:r>
              <a:rPr lang="en-US" altLang="zh-CN" sz="1800" dirty="0" smtClean="0"/>
              <a:t>%ROWCOUNT</a:t>
            </a:r>
            <a:r>
              <a:rPr lang="zh-CN" altLang="en-US" sz="1800" dirty="0" smtClean="0"/>
              <a:t>值，将触发</a:t>
            </a:r>
            <a:r>
              <a:rPr lang="en-US" altLang="zh-CN" sz="1800" dirty="0" smtClean="0"/>
              <a:t>Oracle</a:t>
            </a:r>
            <a:r>
              <a:rPr lang="zh-CN" altLang="en-US" sz="1800" dirty="0" smtClean="0"/>
              <a:t>异常</a:t>
            </a:r>
            <a:endParaRPr lang="en-US" altLang="zh-CN" sz="1800" dirty="0" smtClean="0"/>
          </a:p>
        </p:txBody>
      </p:sp>
      <p:sp>
        <p:nvSpPr>
          <p:cNvPr id="4" name="Rectangle 3"/>
          <p:cNvSpPr txBox="1">
            <a:spLocks noChangeArrowheads="1"/>
          </p:cNvSpPr>
          <p:nvPr/>
        </p:nvSpPr>
        <p:spPr bwMode="auto">
          <a:xfrm>
            <a:off x="929264" y="2780928"/>
            <a:ext cx="7848872" cy="259228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student%ROWTYPE</a:t>
            </a:r>
            <a:r>
              <a:rPr lang="en-US" altLang="zh-CN" sz="1600" b="1" dirty="0" smtClean="0">
                <a:latin typeface="Arial" pitchFamily="34" charset="0"/>
                <a:cs typeface="Arial" pitchFamily="34" charset="0"/>
              </a:rPr>
              <a:t>;</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CURSOR  </a:t>
            </a:r>
            <a:r>
              <a:rPr lang="en-US" altLang="zh-CN" sz="1600" b="1" dirty="0" err="1" smtClean="0">
                <a:latin typeface="Arial" pitchFamily="34" charset="0"/>
                <a:cs typeface="Arial" pitchFamily="34" charset="0"/>
              </a:rPr>
              <a:t>cursor_stu</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IS</a:t>
            </a:r>
          </a:p>
          <a:p>
            <a:pPr lvl="2">
              <a:lnSpc>
                <a:spcPct val="90000"/>
              </a:lnSpc>
            </a:pPr>
            <a:r>
              <a:rPr lang="en-US" altLang="zh-CN" sz="1600" b="1" dirty="0" smtClean="0">
                <a:latin typeface="Arial" pitchFamily="34" charset="0"/>
                <a:cs typeface="Arial" pitchFamily="34" charset="0"/>
              </a:rPr>
              <a:t>    select  *  from student;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OPEN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FETCH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a:t>
            </a:r>
            <a:r>
              <a:rPr lang="zh-CN" altLang="en-US" sz="1600" b="1" dirty="0" smtClean="0">
                <a:latin typeface="Arial" pitchFamily="34" charset="0"/>
                <a:cs typeface="Arial" pitchFamily="34" charset="0"/>
              </a:rPr>
              <a:t>已提取记录数</a:t>
            </a:r>
            <a:r>
              <a:rPr lang="en-US" altLang="zh-CN" sz="1600" b="1" dirty="0" smtClean="0">
                <a:latin typeface="Arial" pitchFamily="34" charset="0"/>
                <a:cs typeface="Arial" pitchFamily="34" charset="0"/>
              </a:rPr>
              <a:t>: ’||</a:t>
            </a:r>
            <a:r>
              <a:rPr lang="en-US" altLang="zh-CN" sz="1600" b="1" dirty="0" err="1" smtClean="0">
                <a:solidFill>
                  <a:srgbClr val="FF0000"/>
                </a:solidFill>
                <a:latin typeface="Arial" pitchFamily="34" charset="0"/>
                <a:cs typeface="Arial" pitchFamily="34" charset="0"/>
              </a:rPr>
              <a:t>cursor_stu%ROWCOUNT</a:t>
            </a:r>
            <a:r>
              <a:rPr lang="en-US" altLang="zh-CN" sz="1600" b="1" dirty="0" smtClean="0">
                <a:latin typeface="Arial" pitchFamily="34" charset="0"/>
                <a:cs typeface="Arial" pitchFamily="34" charset="0"/>
              </a:rPr>
              <a:t>);</a:t>
            </a:r>
            <a:r>
              <a:rPr lang="zh-CN" altLang="en-US" sz="1600" b="1" dirty="0" smtClean="0">
                <a:latin typeface="Arial" pitchFamily="34" charset="0"/>
                <a:cs typeface="Arial" pitchFamily="34" charset="0"/>
              </a:rPr>
              <a:t>	</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CLOSE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END; </a:t>
            </a:r>
          </a:p>
        </p:txBody>
      </p:sp>
    </p:spTree>
    <p:custDataLst>
      <p:tags r:id="rId1"/>
    </p:custData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、游标式循环</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游标循环</a:t>
            </a:r>
            <a:endParaRPr lang="en-US" altLang="zh-CN" sz="2000" dirty="0" smtClean="0"/>
          </a:p>
          <a:p>
            <a:pPr lvl="1"/>
            <a:r>
              <a:rPr lang="zh-CN" altLang="en-US" sz="1800" dirty="0" smtClean="0"/>
              <a:t>使用</a:t>
            </a:r>
            <a:r>
              <a:rPr lang="en-US" altLang="zh-CN" sz="1800" dirty="0" smtClean="0"/>
              <a:t>FETCH</a:t>
            </a:r>
            <a:r>
              <a:rPr lang="zh-CN" altLang="en-US" sz="1800" dirty="0" smtClean="0"/>
              <a:t>语句一次只能从游标结果集中提取一行数据，当结果集存在多条数据时，可以结合使用循环来简化代码</a:t>
            </a:r>
            <a:endParaRPr lang="en-US" altLang="zh-CN" sz="1800" dirty="0" smtClean="0"/>
          </a:p>
          <a:p>
            <a:pPr lvl="1"/>
            <a:r>
              <a:rPr lang="zh-CN" altLang="en-US" sz="1800" dirty="0" smtClean="0"/>
              <a:t>游标中使用循环时，通常需要使用游标属性判断游标的当前状态，确定循环是否结束</a:t>
            </a:r>
            <a:endParaRPr lang="en-US" altLang="zh-CN" sz="1800" dirty="0" smtClean="0"/>
          </a:p>
          <a:p>
            <a:pPr lvl="1">
              <a:buNone/>
            </a:pPr>
            <a:endParaRPr lang="en-US" altLang="zh-CN" sz="1800" dirty="0" smtClean="0"/>
          </a:p>
          <a:p>
            <a:r>
              <a:rPr lang="zh-CN" altLang="en-US" sz="2000" dirty="0" smtClean="0"/>
              <a:t>游标中可以使用的循环：</a:t>
            </a:r>
            <a:endParaRPr lang="en-US" altLang="zh-CN" sz="2000" dirty="0" smtClean="0"/>
          </a:p>
          <a:p>
            <a:pPr lvl="1"/>
            <a:r>
              <a:rPr lang="zh-CN" altLang="en-US" sz="1800" dirty="0" smtClean="0"/>
              <a:t>简单</a:t>
            </a:r>
            <a:r>
              <a:rPr lang="en-US" altLang="zh-CN" sz="1800" dirty="0" smtClean="0"/>
              <a:t>LOOP</a:t>
            </a:r>
            <a:r>
              <a:rPr lang="zh-CN" altLang="en-US" sz="1800" dirty="0" smtClean="0"/>
              <a:t>循环</a:t>
            </a:r>
            <a:endParaRPr lang="en-US" altLang="zh-CN" sz="1800" dirty="0" smtClean="0"/>
          </a:p>
          <a:p>
            <a:pPr lvl="1"/>
            <a:r>
              <a:rPr lang="en-US" altLang="zh-CN" sz="1800" dirty="0" smtClean="0"/>
              <a:t>WHILE</a:t>
            </a:r>
            <a:r>
              <a:rPr lang="zh-CN" altLang="en-US" sz="1800" dirty="0" smtClean="0"/>
              <a:t>循环</a:t>
            </a:r>
            <a:endParaRPr lang="en-US" altLang="zh-CN" sz="1800" dirty="0" smtClean="0"/>
          </a:p>
          <a:p>
            <a:pPr lvl="1"/>
            <a:r>
              <a:rPr lang="en-US" altLang="zh-CN" sz="1800" dirty="0" smtClean="0"/>
              <a:t>FOR</a:t>
            </a:r>
            <a:r>
              <a:rPr lang="zh-CN" altLang="en-US" sz="1800" dirty="0" smtClean="0"/>
              <a:t>循环</a:t>
            </a:r>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endParaRPr lang="en-US" altLang="zh-CN" sz="20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、游标式循环</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简单</a:t>
            </a:r>
            <a:r>
              <a:rPr lang="en-US" altLang="zh-CN" sz="2000" dirty="0" smtClean="0"/>
              <a:t>LOOP</a:t>
            </a:r>
            <a:r>
              <a:rPr lang="zh-CN" altLang="en-US" sz="2000" dirty="0" smtClean="0"/>
              <a:t>循环</a:t>
            </a:r>
            <a:endParaRPr lang="en-US" altLang="zh-CN" sz="2000" dirty="0" smtClean="0"/>
          </a:p>
          <a:p>
            <a:pPr lvl="1"/>
            <a:r>
              <a:rPr lang="zh-CN" altLang="en-US" sz="1800" dirty="0" smtClean="0"/>
              <a:t>在提取游标数据时，可以使用</a:t>
            </a:r>
            <a:r>
              <a:rPr lang="en-US" altLang="zh-CN" sz="1800" dirty="0" smtClean="0"/>
              <a:t>LOOP…END LOOP</a:t>
            </a:r>
            <a:r>
              <a:rPr lang="zh-CN" altLang="en-US" sz="1800" dirty="0" smtClean="0"/>
              <a:t>循环，将结果集中的数据一行一行地提取出来</a:t>
            </a:r>
            <a:endParaRPr lang="en-US" altLang="zh-CN" sz="1800" dirty="0" smtClean="0"/>
          </a:p>
          <a:p>
            <a:pPr lvl="1"/>
            <a:r>
              <a:rPr lang="zh-CN" altLang="en-US" sz="1800" dirty="0" smtClean="0"/>
              <a:t>使用</a:t>
            </a:r>
            <a:r>
              <a:rPr lang="en-US" altLang="zh-CN" sz="1800" dirty="0" smtClean="0"/>
              <a:t>LOOP</a:t>
            </a:r>
            <a:r>
              <a:rPr lang="zh-CN" altLang="en-US" sz="1800" dirty="0" smtClean="0"/>
              <a:t>循环的关键在于，循环体中要使用</a:t>
            </a:r>
            <a:r>
              <a:rPr lang="en-US" altLang="zh-CN" sz="1800" dirty="0" smtClean="0"/>
              <a:t>EXIT  WHEN</a:t>
            </a:r>
            <a:r>
              <a:rPr lang="zh-CN" altLang="en-US" sz="1800" dirty="0" smtClean="0"/>
              <a:t>子句，确保结果集中的数据检索结束后能够退出循环</a:t>
            </a:r>
            <a:endParaRPr lang="en-US" altLang="zh-CN" sz="1800" dirty="0" smtClean="0"/>
          </a:p>
          <a:p>
            <a:pPr lvl="1">
              <a:buNone/>
            </a:pPr>
            <a:endParaRPr lang="en-US" altLang="zh-CN" sz="1800" dirty="0" smtClean="0"/>
          </a:p>
          <a:p>
            <a:endParaRPr lang="en-US" altLang="zh-CN" sz="2000" dirty="0" smtClean="0"/>
          </a:p>
        </p:txBody>
      </p:sp>
      <p:sp>
        <p:nvSpPr>
          <p:cNvPr id="4" name="Rectangle 3"/>
          <p:cNvSpPr txBox="1">
            <a:spLocks noChangeArrowheads="1"/>
          </p:cNvSpPr>
          <p:nvPr/>
        </p:nvSpPr>
        <p:spPr bwMode="auto">
          <a:xfrm>
            <a:off x="698404" y="2996952"/>
            <a:ext cx="7848872" cy="316835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student%ROWTYPE</a:t>
            </a:r>
            <a:r>
              <a:rPr lang="en-US" altLang="zh-CN" sz="1600" b="1" dirty="0" smtClean="0">
                <a:latin typeface="Arial" pitchFamily="34" charset="0"/>
                <a:cs typeface="Arial" pitchFamily="34" charset="0"/>
              </a:rPr>
              <a:t>;</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CURSOR  </a:t>
            </a:r>
            <a:r>
              <a:rPr lang="en-US" altLang="zh-CN" sz="1600" b="1" dirty="0" err="1" smtClean="0">
                <a:latin typeface="Arial" pitchFamily="34" charset="0"/>
                <a:cs typeface="Arial" pitchFamily="34" charset="0"/>
              </a:rPr>
              <a:t>cursor_stu</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IS</a:t>
            </a:r>
          </a:p>
          <a:p>
            <a:pPr lvl="2">
              <a:lnSpc>
                <a:spcPct val="90000"/>
              </a:lnSpc>
            </a:pPr>
            <a:r>
              <a:rPr lang="en-US" altLang="zh-CN" sz="1600" b="1" dirty="0" smtClean="0">
                <a:latin typeface="Arial" pitchFamily="34" charset="0"/>
                <a:cs typeface="Arial" pitchFamily="34" charset="0"/>
              </a:rPr>
              <a:t>    select  *  from student;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OPEN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LOOP</a:t>
            </a:r>
          </a:p>
          <a:p>
            <a:pPr>
              <a:lnSpc>
                <a:spcPct val="90000"/>
              </a:lnSpc>
            </a:pPr>
            <a:r>
              <a:rPr lang="en-US" altLang="zh-CN" sz="1600" b="1" dirty="0" smtClean="0">
                <a:latin typeface="Arial" pitchFamily="34" charset="0"/>
                <a:cs typeface="Arial" pitchFamily="34" charset="0"/>
              </a:rPr>
              <a:t>	     FETCH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(v_stu.id || ‘,’ || v_stu.name);</a:t>
            </a:r>
          </a:p>
          <a:p>
            <a:pPr>
              <a:lnSpc>
                <a:spcPct val="90000"/>
              </a:lnSpc>
            </a:pPr>
            <a:r>
              <a:rPr lang="zh-CN" altLang="en-US" sz="1600" b="1" dirty="0" smtClean="0">
                <a:latin typeface="Arial" pitchFamily="34" charset="0"/>
                <a:cs typeface="Arial" pitchFamily="34" charset="0"/>
              </a:rPr>
              <a:t>	</a:t>
            </a:r>
            <a:r>
              <a:rPr lang="zh-CN" altLang="en-US" sz="1600" b="1" dirty="0" smtClean="0">
                <a:solidFill>
                  <a:srgbClr val="FF0000"/>
                </a:solidFill>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EXIT WHEN </a:t>
            </a:r>
            <a:r>
              <a:rPr lang="en-US" altLang="zh-CN" sz="1600" b="1" dirty="0" err="1" smtClean="0">
                <a:solidFill>
                  <a:srgbClr val="FF0000"/>
                </a:solidFill>
                <a:latin typeface="Arial" pitchFamily="34" charset="0"/>
                <a:cs typeface="Arial" pitchFamily="34" charset="0"/>
              </a:rPr>
              <a:t>cursor_stu%NOTFOUND</a:t>
            </a:r>
            <a:r>
              <a:rPr lang="en-US" altLang="zh-CN" sz="1600" b="1" dirty="0" smtClean="0">
                <a:solidFill>
                  <a:srgbClr val="FF0000"/>
                </a:solidFill>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END  LOOP;</a:t>
            </a:r>
          </a:p>
          <a:p>
            <a:pPr>
              <a:lnSpc>
                <a:spcPct val="90000"/>
              </a:lnSpc>
            </a:pPr>
            <a:r>
              <a:rPr lang="en-US" altLang="zh-CN" sz="1600" b="1" dirty="0" smtClean="0">
                <a:latin typeface="Arial" pitchFamily="34" charset="0"/>
                <a:cs typeface="Arial" pitchFamily="34" charset="0"/>
              </a:rPr>
              <a:t>	CLOSE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END; </a:t>
            </a:r>
          </a:p>
        </p:txBody>
      </p:sp>
    </p:spTree>
    <p:custDataLst>
      <p:tags r:id="rId1"/>
    </p:custData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t>本章内容</a:t>
            </a:r>
          </a:p>
        </p:txBody>
      </p:sp>
      <p:sp>
        <p:nvSpPr>
          <p:cNvPr id="5123" name="Rectangle 3"/>
          <p:cNvSpPr>
            <a:spLocks noGrp="1" noChangeArrowheads="1"/>
          </p:cNvSpPr>
          <p:nvPr>
            <p:ph idx="1"/>
          </p:nvPr>
        </p:nvSpPr>
        <p:spPr>
          <a:xfrm>
            <a:off x="683568" y="1340768"/>
            <a:ext cx="7920880" cy="4104456"/>
          </a:xfrm>
        </p:spPr>
        <p:txBody>
          <a:bodyPr>
            <a:normAutofit/>
          </a:bodyPr>
          <a:lstStyle/>
          <a:p>
            <a:pPr>
              <a:buFont typeface="Wingdings" pitchFamily="2" charset="2"/>
              <a:buBlip>
                <a:blip r:embed="rId3"/>
              </a:buBlip>
            </a:pPr>
            <a:r>
              <a:rPr lang="en-US" altLang="zh-CN" b="0" dirty="0" smtClean="0"/>
              <a:t>ODP-C08-01 </a:t>
            </a:r>
            <a:r>
              <a:rPr lang="zh-CN" altLang="en-US" b="0" dirty="0" smtClean="0"/>
              <a:t>游标</a:t>
            </a:r>
            <a:r>
              <a:rPr lang="zh-CN" altLang="en-US" dirty="0" smtClean="0"/>
              <a:t> </a:t>
            </a:r>
            <a:endParaRPr lang="en-US" altLang="zh-CN" dirty="0" smtClean="0"/>
          </a:p>
          <a:p>
            <a:pPr>
              <a:buFont typeface="Wingdings" pitchFamily="2" charset="2"/>
              <a:buBlip>
                <a:blip r:embed="rId3"/>
              </a:buBlip>
            </a:pPr>
            <a:r>
              <a:rPr lang="en-US" altLang="zh-CN" b="0" dirty="0" smtClean="0"/>
              <a:t>ODP-C08-02 </a:t>
            </a:r>
            <a:r>
              <a:rPr lang="zh-CN" altLang="en-US" b="0" dirty="0" smtClean="0"/>
              <a:t>异常处理机制</a:t>
            </a:r>
            <a:r>
              <a:rPr lang="zh-CN" altLang="en-US" dirty="0" smtClean="0"/>
              <a:t> </a:t>
            </a:r>
            <a:endParaRPr lang="en-US" altLang="zh-CN" dirty="0" smtClean="0"/>
          </a:p>
          <a:p>
            <a:pPr>
              <a:buFont typeface="Wingdings" pitchFamily="2" charset="2"/>
              <a:buBlip>
                <a:blip r:embed="rId3"/>
              </a:buBlip>
            </a:pPr>
            <a:r>
              <a:rPr lang="en-US" altLang="zh-CN" b="0" dirty="0" smtClean="0"/>
              <a:t>ODP-C08-03 </a:t>
            </a:r>
            <a:r>
              <a:rPr lang="zh-CN" altLang="en-US" b="0" dirty="0" smtClean="0"/>
              <a:t>子程序</a:t>
            </a:r>
            <a:r>
              <a:rPr lang="zh-CN" altLang="en-US" dirty="0" smtClean="0"/>
              <a:t> </a:t>
            </a:r>
            <a:endParaRPr lang="en-US" altLang="zh-CN" dirty="0" smtClean="0"/>
          </a:p>
          <a:p>
            <a:pPr>
              <a:buFont typeface="Wingdings" pitchFamily="2" charset="2"/>
              <a:buBlip>
                <a:blip r:embed="rId3"/>
              </a:buBlip>
            </a:pPr>
            <a:r>
              <a:rPr lang="en-US" altLang="zh-CN" b="0" dirty="0" smtClean="0"/>
              <a:t>ODP-C08-04 </a:t>
            </a:r>
            <a:r>
              <a:rPr lang="zh-CN" altLang="en-US" b="0" dirty="0" smtClean="0"/>
              <a:t>触发器</a:t>
            </a:r>
            <a:r>
              <a:rPr lang="zh-CN" altLang="en-US" dirty="0" smtClean="0"/>
              <a:t> </a:t>
            </a:r>
            <a:endParaRPr lang="en-US" altLang="zh-CN"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、游标式循环</a:t>
            </a:r>
            <a:r>
              <a:rPr lang="en-US" altLang="zh-CN" dirty="0" smtClean="0"/>
              <a:t>-3</a:t>
            </a:r>
            <a:endParaRPr lang="zh-CN" altLang="en-US" dirty="0"/>
          </a:p>
        </p:txBody>
      </p:sp>
      <p:sp>
        <p:nvSpPr>
          <p:cNvPr id="3" name="内容占位符 2"/>
          <p:cNvSpPr>
            <a:spLocks noGrp="1"/>
          </p:cNvSpPr>
          <p:nvPr>
            <p:ph idx="1"/>
          </p:nvPr>
        </p:nvSpPr>
        <p:spPr>
          <a:xfrm>
            <a:off x="467544" y="1124744"/>
            <a:ext cx="8310592" cy="5184576"/>
          </a:xfrm>
        </p:spPr>
        <p:txBody>
          <a:bodyPr>
            <a:normAutofit fontScale="70000" lnSpcReduction="20000"/>
          </a:bodyPr>
          <a:lstStyle/>
          <a:p>
            <a:r>
              <a:rPr lang="en-US" altLang="zh-CN" sz="2000" dirty="0" smtClean="0"/>
              <a:t>WHILE</a:t>
            </a:r>
            <a:r>
              <a:rPr lang="zh-CN" altLang="en-US" sz="2000" dirty="0" smtClean="0"/>
              <a:t>循环</a:t>
            </a:r>
            <a:endParaRPr lang="en-US" altLang="zh-CN" sz="2000" dirty="0" smtClean="0"/>
          </a:p>
          <a:p>
            <a:pPr lvl="1"/>
            <a:r>
              <a:rPr lang="en-US" altLang="zh-CN" sz="1800" dirty="0" smtClean="0"/>
              <a:t>WHILE</a:t>
            </a:r>
            <a:r>
              <a:rPr lang="zh-CN" altLang="en-US" sz="1800" dirty="0" smtClean="0"/>
              <a:t>循环需要在循环前先判断条件，确定是否执行循环体中的内容，在游标中可以通过游标属性控制循环的执行次数</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r>
              <a:rPr lang="zh-CN" altLang="en-US" sz="1800" b="1" dirty="0" smtClean="0">
                <a:solidFill>
                  <a:srgbClr val="FF0000"/>
                </a:solidFill>
              </a:rPr>
              <a:t>注意</a:t>
            </a:r>
            <a:endParaRPr lang="en-US" altLang="zh-CN" sz="1800" b="1" dirty="0" smtClean="0">
              <a:solidFill>
                <a:srgbClr val="FF0000"/>
              </a:solidFill>
            </a:endParaRPr>
          </a:p>
          <a:p>
            <a:pPr lvl="2"/>
            <a:r>
              <a:rPr lang="zh-CN" altLang="en-US" sz="1600" dirty="0" smtClean="0"/>
              <a:t>在进行</a:t>
            </a:r>
            <a:r>
              <a:rPr lang="en-US" altLang="zh-CN" sz="1600" dirty="0" smtClean="0"/>
              <a:t>WHILE</a:t>
            </a:r>
            <a:r>
              <a:rPr lang="zh-CN" altLang="en-US" sz="1600" dirty="0" smtClean="0"/>
              <a:t>条件判断之前，必须先使用</a:t>
            </a:r>
            <a:r>
              <a:rPr lang="en-US" altLang="zh-CN" sz="1600" dirty="0" smtClean="0"/>
              <a:t>FETCH</a:t>
            </a:r>
            <a:r>
              <a:rPr lang="zh-CN" altLang="en-US" sz="1600" dirty="0" smtClean="0"/>
              <a:t>语句提取一条数据，以便正确获取</a:t>
            </a:r>
            <a:r>
              <a:rPr lang="en-US" altLang="zh-CN" sz="1600" dirty="0" smtClean="0"/>
              <a:t>%FOUND</a:t>
            </a:r>
            <a:r>
              <a:rPr lang="zh-CN" altLang="en-US" sz="1600" dirty="0" smtClean="0"/>
              <a:t>属性的值</a:t>
            </a:r>
            <a:endParaRPr lang="en-US" altLang="zh-CN" sz="1600" dirty="0" smtClean="0"/>
          </a:p>
        </p:txBody>
      </p:sp>
      <p:sp>
        <p:nvSpPr>
          <p:cNvPr id="4" name="Rectangle 3"/>
          <p:cNvSpPr txBox="1">
            <a:spLocks noChangeArrowheads="1"/>
          </p:cNvSpPr>
          <p:nvPr/>
        </p:nvSpPr>
        <p:spPr bwMode="auto">
          <a:xfrm>
            <a:off x="827584" y="2060848"/>
            <a:ext cx="7848872" cy="316835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student%ROWTYPE</a:t>
            </a:r>
            <a:r>
              <a:rPr lang="en-US" altLang="zh-CN" sz="1600" b="1" dirty="0" smtClean="0">
                <a:latin typeface="Arial" pitchFamily="34" charset="0"/>
                <a:cs typeface="Arial" pitchFamily="34" charset="0"/>
              </a:rPr>
              <a:t>;</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CURSOR  </a:t>
            </a:r>
            <a:r>
              <a:rPr lang="en-US" altLang="zh-CN" sz="1600" b="1" dirty="0" err="1" smtClean="0">
                <a:latin typeface="Arial" pitchFamily="34" charset="0"/>
                <a:cs typeface="Arial" pitchFamily="34" charset="0"/>
              </a:rPr>
              <a:t>cursor_stu</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IS</a:t>
            </a:r>
          </a:p>
          <a:p>
            <a:pPr lvl="2">
              <a:lnSpc>
                <a:spcPct val="90000"/>
              </a:lnSpc>
            </a:pPr>
            <a:r>
              <a:rPr lang="en-US" altLang="zh-CN" sz="1600" b="1" dirty="0" smtClean="0">
                <a:latin typeface="Arial" pitchFamily="34" charset="0"/>
                <a:cs typeface="Arial" pitchFamily="34" charset="0"/>
              </a:rPr>
              <a:t>    select  *  from student;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OPEN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FETCH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WHILE </a:t>
            </a:r>
            <a:r>
              <a:rPr lang="en-US" altLang="zh-CN" sz="1600" b="1" dirty="0" err="1" smtClean="0">
                <a:solidFill>
                  <a:srgbClr val="FF0000"/>
                </a:solidFill>
                <a:latin typeface="Arial" pitchFamily="34" charset="0"/>
                <a:cs typeface="Arial" pitchFamily="34" charset="0"/>
              </a:rPr>
              <a:t>cursor_stu%FOUND</a:t>
            </a:r>
            <a:r>
              <a:rPr lang="en-US" altLang="zh-CN" sz="1600" b="1" dirty="0" smtClean="0">
                <a:solidFill>
                  <a:srgbClr val="FF0000"/>
                </a:solidFill>
                <a:latin typeface="Arial" pitchFamily="34" charset="0"/>
                <a:cs typeface="Arial" pitchFamily="34" charset="0"/>
              </a:rPr>
              <a:t> loop</a:t>
            </a:r>
          </a:p>
          <a:p>
            <a:pPr>
              <a:lnSpc>
                <a:spcPct val="90000"/>
              </a:lnSpc>
            </a:pPr>
            <a:r>
              <a:rPr lang="en-US" altLang="zh-CN" sz="1600" b="1" dirty="0" smtClean="0">
                <a:solidFill>
                  <a:srgbClr val="FF0000"/>
                </a:solidFill>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(v_stu.id || ‘,’ || v_stu.name);</a:t>
            </a:r>
            <a:endParaRPr lang="en-US" altLang="zh-CN" sz="1600" b="1" dirty="0" smtClean="0">
              <a:solidFill>
                <a:srgbClr val="FF000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FETCH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END  LOOP;</a:t>
            </a:r>
          </a:p>
          <a:p>
            <a:pPr>
              <a:lnSpc>
                <a:spcPct val="90000"/>
              </a:lnSpc>
            </a:pPr>
            <a:r>
              <a:rPr lang="en-US" altLang="zh-CN" sz="1600" b="1" dirty="0" smtClean="0">
                <a:latin typeface="Arial" pitchFamily="34" charset="0"/>
                <a:cs typeface="Arial" pitchFamily="34" charset="0"/>
              </a:rPr>
              <a:t>	CLOSE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END; </a:t>
            </a:r>
          </a:p>
        </p:txBody>
      </p:sp>
    </p:spTree>
    <p:custDataLst>
      <p:tags r:id="rId1"/>
    </p:custData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、游标式循环</a:t>
            </a:r>
            <a:r>
              <a:rPr lang="en-US" altLang="zh-CN" dirty="0" smtClean="0"/>
              <a:t>-4</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游标</a:t>
            </a:r>
            <a:r>
              <a:rPr lang="en-US" altLang="zh-CN" sz="2000" dirty="0" smtClean="0"/>
              <a:t>FOR</a:t>
            </a:r>
            <a:r>
              <a:rPr lang="zh-CN" altLang="en-US" sz="2000" dirty="0" smtClean="0"/>
              <a:t>循环</a:t>
            </a:r>
            <a:endParaRPr lang="en-US" altLang="zh-CN" sz="2000" dirty="0" smtClean="0"/>
          </a:p>
          <a:p>
            <a:pPr lvl="1"/>
            <a:r>
              <a:rPr lang="zh-CN" altLang="en-US" sz="1800" dirty="0" smtClean="0"/>
              <a:t>是最简单的游标循环方式，不需要使用</a:t>
            </a:r>
            <a:r>
              <a:rPr lang="en-US" altLang="zh-CN" sz="1800" dirty="0" smtClean="0"/>
              <a:t>OPEN</a:t>
            </a:r>
            <a:r>
              <a:rPr lang="zh-CN" altLang="en-US" sz="1800" dirty="0" smtClean="0"/>
              <a:t>、</a:t>
            </a:r>
            <a:r>
              <a:rPr lang="en-US" altLang="zh-CN" sz="1800" dirty="0" smtClean="0"/>
              <a:t>FETCH</a:t>
            </a:r>
            <a:r>
              <a:rPr lang="zh-CN" altLang="en-US" sz="1800" dirty="0" smtClean="0"/>
              <a:t>和</a:t>
            </a:r>
            <a:r>
              <a:rPr lang="en-US" altLang="zh-CN" sz="1800" dirty="0" smtClean="0"/>
              <a:t>CLOSE</a:t>
            </a:r>
            <a:r>
              <a:rPr lang="zh-CN" altLang="en-US" sz="1800" dirty="0" smtClean="0"/>
              <a:t>语句显式地打开、提取和关闭游标，</a:t>
            </a:r>
            <a:r>
              <a:rPr lang="en-US" altLang="zh-CN" sz="1800" dirty="0" smtClean="0"/>
              <a:t>PL/SQL</a:t>
            </a:r>
            <a:r>
              <a:rPr lang="zh-CN" altLang="en-US" sz="1800" dirty="0" smtClean="0"/>
              <a:t>引擎会隐式完成这些工作</a:t>
            </a:r>
            <a:endParaRPr lang="en-US" altLang="zh-CN" sz="1800" dirty="0" smtClean="0"/>
          </a:p>
          <a:p>
            <a:pPr lvl="1"/>
            <a:r>
              <a:rPr lang="en-US" altLang="zh-CN" sz="1800" dirty="0" smtClean="0"/>
              <a:t>PL/SQL</a:t>
            </a:r>
            <a:r>
              <a:rPr lang="zh-CN" altLang="en-US" sz="1800" dirty="0" smtClean="0"/>
              <a:t>使用了一个隐式变量来存储游标中的结果集，而不需要显式地定义游标变量</a:t>
            </a:r>
            <a:endParaRPr lang="en-US" altLang="zh-CN" sz="1800" dirty="0" smtClean="0"/>
          </a:p>
        </p:txBody>
      </p:sp>
      <p:sp>
        <p:nvSpPr>
          <p:cNvPr id="4" name="Rectangle 3"/>
          <p:cNvSpPr txBox="1">
            <a:spLocks noChangeArrowheads="1"/>
          </p:cNvSpPr>
          <p:nvPr/>
        </p:nvSpPr>
        <p:spPr bwMode="auto">
          <a:xfrm>
            <a:off x="755576" y="2708920"/>
            <a:ext cx="7848872" cy="201622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CURSOR  </a:t>
            </a:r>
            <a:r>
              <a:rPr lang="en-US" altLang="zh-CN" sz="1600" b="1" dirty="0" err="1" smtClean="0">
                <a:latin typeface="Arial" pitchFamily="34" charset="0"/>
                <a:cs typeface="Arial" pitchFamily="34" charset="0"/>
              </a:rPr>
              <a:t>cursor_stu</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IS</a:t>
            </a:r>
          </a:p>
          <a:p>
            <a:pPr lvl="2">
              <a:lnSpc>
                <a:spcPct val="90000"/>
              </a:lnSpc>
            </a:pPr>
            <a:r>
              <a:rPr lang="en-US" altLang="zh-CN" sz="1600" b="1" dirty="0" smtClean="0">
                <a:latin typeface="Arial" pitchFamily="34" charset="0"/>
                <a:cs typeface="Arial" pitchFamily="34" charset="0"/>
              </a:rPr>
              <a:t>    select  *  from student;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FOR  </a:t>
            </a:r>
            <a:r>
              <a:rPr lang="en-US" altLang="zh-CN" sz="1600" b="1" dirty="0" err="1" smtClean="0">
                <a:solidFill>
                  <a:srgbClr val="FF0000"/>
                </a:solidFill>
                <a:latin typeface="Arial" pitchFamily="34" charset="0"/>
                <a:cs typeface="Arial" pitchFamily="34" charset="0"/>
              </a:rPr>
              <a:t>v_stu</a:t>
            </a:r>
            <a:r>
              <a:rPr lang="en-US" altLang="zh-CN" sz="1600" b="1" dirty="0" smtClean="0">
                <a:solidFill>
                  <a:srgbClr val="FF0000"/>
                </a:solidFill>
                <a:latin typeface="Arial" pitchFamily="34" charset="0"/>
                <a:cs typeface="Arial" pitchFamily="34" charset="0"/>
              </a:rPr>
              <a:t>  IN  </a:t>
            </a:r>
            <a:r>
              <a:rPr lang="en-US" altLang="zh-CN" sz="1600" b="1" dirty="0" err="1" smtClean="0">
                <a:solidFill>
                  <a:srgbClr val="FF0000"/>
                </a:solidFill>
                <a:latin typeface="Arial" pitchFamily="34" charset="0"/>
                <a:cs typeface="Arial" pitchFamily="34" charset="0"/>
              </a:rPr>
              <a:t>cursor_stu</a:t>
            </a:r>
            <a:r>
              <a:rPr lang="en-US" altLang="zh-CN" sz="1600" b="1" dirty="0" smtClean="0">
                <a:solidFill>
                  <a:srgbClr val="FF0000"/>
                </a:solidFill>
                <a:latin typeface="Arial" pitchFamily="34" charset="0"/>
                <a:cs typeface="Arial" pitchFamily="34" charset="0"/>
              </a:rPr>
              <a:t>  LOOP</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(v_stu.id || ‘,’ || v_stu.name);</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END  LOOP;  </a:t>
            </a:r>
          </a:p>
          <a:p>
            <a:pPr>
              <a:lnSpc>
                <a:spcPct val="90000"/>
              </a:lnSpc>
            </a:pPr>
            <a:r>
              <a:rPr lang="en-US" altLang="zh-CN" sz="1600" b="1" dirty="0" smtClean="0">
                <a:latin typeface="Arial" pitchFamily="34" charset="0"/>
                <a:cs typeface="Arial" pitchFamily="34" charset="0"/>
              </a:rPr>
              <a:t>END; </a:t>
            </a:r>
          </a:p>
        </p:txBody>
      </p:sp>
      <p:sp>
        <p:nvSpPr>
          <p:cNvPr id="5" name="Rectangle 3"/>
          <p:cNvSpPr txBox="1">
            <a:spLocks noChangeArrowheads="1"/>
          </p:cNvSpPr>
          <p:nvPr/>
        </p:nvSpPr>
        <p:spPr bwMode="auto">
          <a:xfrm>
            <a:off x="755576" y="4841776"/>
            <a:ext cx="7848872" cy="117951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FOR  </a:t>
            </a:r>
            <a:r>
              <a:rPr lang="en-US" altLang="zh-CN" sz="1600" b="1" dirty="0" err="1" smtClean="0">
                <a:solidFill>
                  <a:srgbClr val="FF0000"/>
                </a:solidFill>
                <a:latin typeface="Arial" pitchFamily="34" charset="0"/>
                <a:cs typeface="Arial" pitchFamily="34" charset="0"/>
              </a:rPr>
              <a:t>v_stu</a:t>
            </a:r>
            <a:r>
              <a:rPr lang="en-US" altLang="zh-CN" sz="1600" b="1" dirty="0" smtClean="0">
                <a:solidFill>
                  <a:srgbClr val="FF0000"/>
                </a:solidFill>
                <a:latin typeface="Arial" pitchFamily="34" charset="0"/>
                <a:cs typeface="Arial" pitchFamily="34" charset="0"/>
              </a:rPr>
              <a:t>  IN  (select *  from student)  LOOP</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(v_stu.id || ‘,’ || v_stu.name);</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END  LOOP;  </a:t>
            </a:r>
          </a:p>
          <a:p>
            <a:pPr>
              <a:lnSpc>
                <a:spcPct val="90000"/>
              </a:lnSpc>
            </a:pPr>
            <a:r>
              <a:rPr lang="en-US" altLang="zh-CN" sz="1600" b="1" dirty="0" smtClean="0">
                <a:latin typeface="Arial" pitchFamily="34" charset="0"/>
                <a:cs typeface="Arial" pitchFamily="34" charset="0"/>
              </a:rPr>
              <a:t>END; </a:t>
            </a:r>
          </a:p>
        </p:txBody>
      </p:sp>
      <p:sp>
        <p:nvSpPr>
          <p:cNvPr id="6" name="右大括号 5"/>
          <p:cNvSpPr/>
          <p:nvPr/>
        </p:nvSpPr>
        <p:spPr>
          <a:xfrm>
            <a:off x="4572000" y="2996952"/>
            <a:ext cx="216024" cy="57606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4788024" y="3068960"/>
            <a:ext cx="15121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FF0000"/>
                </a:solidFill>
              </a:rPr>
              <a:t>显式定义游标</a:t>
            </a:r>
            <a:endParaRPr lang="zh-CN" altLang="en-US" sz="1600" b="1" dirty="0">
              <a:solidFill>
                <a:srgbClr val="FF0000"/>
              </a:solidFill>
            </a:endParaRPr>
          </a:p>
        </p:txBody>
      </p:sp>
      <p:sp>
        <p:nvSpPr>
          <p:cNvPr id="8" name="矩形 7"/>
          <p:cNvSpPr/>
          <p:nvPr/>
        </p:nvSpPr>
        <p:spPr>
          <a:xfrm>
            <a:off x="6876256" y="5013176"/>
            <a:ext cx="172819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FF0000"/>
                </a:solidFill>
              </a:rPr>
              <a:t>不显式定义游标</a:t>
            </a:r>
            <a:endParaRPr lang="zh-CN" altLang="en-US" sz="1600" b="1" dirty="0">
              <a:solidFill>
                <a:srgbClr val="FF0000"/>
              </a:solidFill>
            </a:endParaRPr>
          </a:p>
        </p:txBody>
      </p:sp>
      <p:cxnSp>
        <p:nvCxnSpPr>
          <p:cNvPr id="10" name="直接箭头连接符 9"/>
          <p:cNvCxnSpPr/>
          <p:nvPr/>
        </p:nvCxnSpPr>
        <p:spPr>
          <a:xfrm>
            <a:off x="6300192" y="5157192"/>
            <a:ext cx="57606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796136" y="3717032"/>
            <a:ext cx="208823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FF0000"/>
                </a:solidFill>
              </a:rPr>
              <a:t>不显式定义游标变量</a:t>
            </a:r>
            <a:endParaRPr lang="zh-CN" altLang="en-US" sz="1600" b="1" dirty="0">
              <a:solidFill>
                <a:srgbClr val="FF0000"/>
              </a:solidFill>
            </a:endParaRPr>
          </a:p>
        </p:txBody>
      </p:sp>
      <p:cxnSp>
        <p:nvCxnSpPr>
          <p:cNvPr id="12" name="直接箭头连接符 11"/>
          <p:cNvCxnSpPr/>
          <p:nvPr/>
        </p:nvCxnSpPr>
        <p:spPr>
          <a:xfrm>
            <a:off x="5220072" y="3933056"/>
            <a:ext cx="552061"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、参数化游标</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游标参数</a:t>
            </a:r>
            <a:endParaRPr lang="en-US" altLang="zh-CN" sz="2000" dirty="0" smtClean="0"/>
          </a:p>
          <a:p>
            <a:pPr lvl="1"/>
            <a:r>
              <a:rPr lang="zh-CN" altLang="en-US" sz="1800" dirty="0" smtClean="0"/>
              <a:t>定义游标时可以为游标指定参数，游标的形式参数只能为</a:t>
            </a:r>
            <a:r>
              <a:rPr lang="en-US" altLang="zh-CN" sz="1800" dirty="0" smtClean="0"/>
              <a:t>IN</a:t>
            </a:r>
            <a:r>
              <a:rPr lang="zh-CN" altLang="en-US" sz="1800" dirty="0" smtClean="0"/>
              <a:t>输入模式</a:t>
            </a:r>
            <a:endParaRPr lang="en-US" altLang="zh-CN" sz="1800" dirty="0" smtClean="0"/>
          </a:p>
          <a:p>
            <a:pPr lvl="1"/>
            <a:r>
              <a:rPr lang="zh-CN" altLang="en-US" sz="1800" dirty="0" smtClean="0"/>
              <a:t>为游标参数指定数据类型时，不能使用长度约束。如</a:t>
            </a:r>
            <a:r>
              <a:rPr lang="en-US" altLang="zh-CN" sz="1800" dirty="0" smtClean="0"/>
              <a:t>NUMBER(4)</a:t>
            </a:r>
            <a:r>
              <a:rPr lang="zh-CN" altLang="en-US" sz="1800" dirty="0" smtClean="0"/>
              <a:t>，</a:t>
            </a:r>
            <a:r>
              <a:rPr lang="en-US" altLang="zh-CN" sz="1800" dirty="0" smtClean="0"/>
              <a:t>CHAR(10)</a:t>
            </a:r>
            <a:r>
              <a:rPr lang="zh-CN" altLang="en-US" sz="1800" dirty="0" smtClean="0"/>
              <a:t>等，也不能添加</a:t>
            </a:r>
            <a:r>
              <a:rPr lang="en-US" altLang="zh-CN" sz="1800" dirty="0" smtClean="0"/>
              <a:t>NOT NULL</a:t>
            </a:r>
            <a:r>
              <a:rPr lang="zh-CN" altLang="en-US" sz="1800" dirty="0" smtClean="0"/>
              <a:t>约束</a:t>
            </a:r>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755576" y="2420888"/>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err="1" smtClean="0">
                <a:latin typeface="Arial" pitchFamily="34" charset="0"/>
                <a:cs typeface="Arial" pitchFamily="34" charset="0"/>
              </a:rPr>
              <a:t>parameter_name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[IN]</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datatype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 | DEFAULT} expression]</a:t>
            </a:r>
          </a:p>
        </p:txBody>
      </p:sp>
      <p:sp>
        <p:nvSpPr>
          <p:cNvPr id="9" name="Rectangle 3"/>
          <p:cNvSpPr txBox="1">
            <a:spLocks noChangeArrowheads="1"/>
          </p:cNvSpPr>
          <p:nvPr/>
        </p:nvSpPr>
        <p:spPr bwMode="auto">
          <a:xfrm>
            <a:off x="755576" y="2996952"/>
            <a:ext cx="7848872" cy="26642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student.name%TYPE</a:t>
            </a:r>
            <a:r>
              <a:rPr lang="en-US" altLang="zh-CN" sz="1600" b="1" dirty="0" smtClean="0">
                <a:latin typeface="Arial" pitchFamily="34" charset="0"/>
                <a:cs typeface="Arial" pitchFamily="34" charset="0"/>
              </a:rPr>
              <a:t>;</a:t>
            </a:r>
          </a:p>
          <a:p>
            <a:pPr>
              <a:lnSpc>
                <a:spcPct val="90000"/>
              </a:lnSpc>
            </a:pP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CURSOR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a:t>
            </a:r>
            <a:r>
              <a:rPr lang="en-US" altLang="zh-CN" sz="1600" b="1" dirty="0" err="1" smtClean="0">
                <a:solidFill>
                  <a:srgbClr val="FF0000"/>
                </a:solidFill>
                <a:latin typeface="Arial" pitchFamily="34" charset="0"/>
                <a:cs typeface="Arial" pitchFamily="34" charset="0"/>
              </a:rPr>
              <a:t>p_id</a:t>
            </a:r>
            <a:r>
              <a:rPr lang="en-US" altLang="zh-CN" sz="1600" b="1" dirty="0" smtClean="0">
                <a:solidFill>
                  <a:srgbClr val="FF0000"/>
                </a:solidFill>
                <a:latin typeface="Arial" pitchFamily="34" charset="0"/>
                <a:cs typeface="Arial" pitchFamily="34" charset="0"/>
              </a:rPr>
              <a:t> IN  NUMBER)</a:t>
            </a:r>
          </a:p>
          <a:p>
            <a:pPr>
              <a:lnSpc>
                <a:spcPct val="90000"/>
              </a:lnSpc>
            </a:pPr>
            <a:r>
              <a:rPr lang="en-US" altLang="zh-CN" sz="1600" b="1" dirty="0" smtClean="0">
                <a:latin typeface="Arial" pitchFamily="34" charset="0"/>
                <a:cs typeface="Arial" pitchFamily="34" charset="0"/>
              </a:rPr>
              <a:t>	IS</a:t>
            </a:r>
          </a:p>
          <a:p>
            <a:pPr lvl="2">
              <a:lnSpc>
                <a:spcPct val="90000"/>
              </a:lnSpc>
            </a:pPr>
            <a:r>
              <a:rPr lang="en-US" altLang="zh-CN" sz="1600" b="1" dirty="0" smtClean="0">
                <a:latin typeface="Arial" pitchFamily="34" charset="0"/>
                <a:cs typeface="Arial" pitchFamily="34" charset="0"/>
              </a:rPr>
              <a:t>    select  *  from student where id=</a:t>
            </a:r>
            <a:r>
              <a:rPr lang="en-US" altLang="zh-CN" sz="1600" b="1" dirty="0" err="1" smtClean="0">
                <a:latin typeface="Arial" pitchFamily="34" charset="0"/>
                <a:cs typeface="Arial" pitchFamily="34" charset="0"/>
              </a:rPr>
              <a:t>p_id</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OPEN  </a:t>
            </a:r>
            <a:r>
              <a:rPr lang="en-US" altLang="zh-CN" sz="1600" b="1" dirty="0" err="1" smtClean="0">
                <a:solidFill>
                  <a:srgbClr val="FF0000"/>
                </a:solidFill>
                <a:latin typeface="Arial" pitchFamily="34" charset="0"/>
                <a:cs typeface="Arial" pitchFamily="34" charset="0"/>
              </a:rPr>
              <a:t>cursor_stu</a:t>
            </a:r>
            <a:r>
              <a:rPr lang="en-US" altLang="zh-CN" sz="1600" b="1" dirty="0" smtClean="0">
                <a:solidFill>
                  <a:srgbClr val="FF0000"/>
                </a:solidFill>
                <a:latin typeface="Arial" pitchFamily="34" charset="0"/>
                <a:cs typeface="Arial" pitchFamily="34" charset="0"/>
              </a:rPr>
              <a:t> (10);</a:t>
            </a:r>
          </a:p>
          <a:p>
            <a:pPr>
              <a:lnSpc>
                <a:spcPct val="90000"/>
              </a:lnSpc>
            </a:pPr>
            <a:r>
              <a:rPr lang="en-US" altLang="zh-CN" sz="1600" b="1" dirty="0" smtClean="0">
                <a:latin typeface="Arial" pitchFamily="34" charset="0"/>
                <a:cs typeface="Arial" pitchFamily="34" charset="0"/>
              </a:rPr>
              <a:t>	FETCH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(‘name is: ’ ||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CLOSE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END; </a:t>
            </a:r>
          </a:p>
        </p:txBody>
      </p:sp>
      <p:sp>
        <p:nvSpPr>
          <p:cNvPr id="10" name="矩形 9"/>
          <p:cNvSpPr/>
          <p:nvPr/>
        </p:nvSpPr>
        <p:spPr>
          <a:xfrm>
            <a:off x="6300192" y="3356992"/>
            <a:ext cx="79208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FF0000"/>
                </a:solidFill>
              </a:rPr>
              <a:t>形参</a:t>
            </a:r>
            <a:endParaRPr lang="zh-CN" altLang="en-US" sz="1600" b="1" dirty="0">
              <a:solidFill>
                <a:srgbClr val="FF0000"/>
              </a:solidFill>
            </a:endParaRPr>
          </a:p>
        </p:txBody>
      </p:sp>
      <p:cxnSp>
        <p:nvCxnSpPr>
          <p:cNvPr id="11" name="直接箭头连接符 10"/>
          <p:cNvCxnSpPr/>
          <p:nvPr/>
        </p:nvCxnSpPr>
        <p:spPr>
          <a:xfrm>
            <a:off x="5796136" y="3573016"/>
            <a:ext cx="504056"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004048" y="4221088"/>
            <a:ext cx="79208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FF0000"/>
                </a:solidFill>
              </a:rPr>
              <a:t>实参</a:t>
            </a:r>
            <a:endParaRPr lang="zh-CN" altLang="en-US" sz="1600" b="1" dirty="0">
              <a:solidFill>
                <a:srgbClr val="FF0000"/>
              </a:solidFill>
            </a:endParaRPr>
          </a:p>
        </p:txBody>
      </p:sp>
      <p:cxnSp>
        <p:nvCxnSpPr>
          <p:cNvPr id="15" name="直接箭头连接符 14"/>
          <p:cNvCxnSpPr/>
          <p:nvPr/>
        </p:nvCxnSpPr>
        <p:spPr>
          <a:xfrm>
            <a:off x="4499992" y="4437112"/>
            <a:ext cx="504056"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02</a:t>
            </a:r>
            <a:r>
              <a:rPr lang="zh-CN" altLang="en-US" b="0" dirty="0" smtClean="0"/>
              <a:t>节</a:t>
            </a:r>
            <a:r>
              <a:rPr lang="en-US" altLang="zh-CN" b="0" dirty="0" smtClean="0"/>
              <a:t> </a:t>
            </a:r>
            <a:r>
              <a:rPr lang="zh-CN" altLang="en-US" b="0" dirty="0" smtClean="0"/>
              <a:t>异常处理机制</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114425"/>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4">
                  <a:txBody>
                    <a:bodyPr/>
                    <a:lstStyle/>
                    <a:p>
                      <a:pPr algn="r" fontAlgn="ctr"/>
                      <a:r>
                        <a:rPr lang="en-US" altLang="zh-CN" sz="1400" b="0" i="0" u="none" strike="noStrike" dirty="0" smtClean="0">
                          <a:solidFill>
                            <a:srgbClr val="000000"/>
                          </a:solidFill>
                          <a:latin typeface="宋体"/>
                        </a:rPr>
                        <a:t>2</a:t>
                      </a:r>
                      <a:endParaRPr lang="en-US" altLang="zh-CN"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400" b="0" i="0" u="none" strike="noStrike" dirty="0" smtClean="0">
                          <a:solidFill>
                            <a:srgbClr val="000000"/>
                          </a:solidFill>
                          <a:latin typeface="宋体"/>
                        </a:rPr>
                        <a:t>ODP-C07-02 </a:t>
                      </a:r>
                      <a:r>
                        <a:rPr lang="zh-CN" altLang="en-US" sz="1400" b="0" i="0" u="none" strike="noStrike" dirty="0" smtClean="0">
                          <a:solidFill>
                            <a:srgbClr val="000000"/>
                          </a:solidFill>
                          <a:latin typeface="宋体"/>
                        </a:rPr>
                        <a:t>异常处理机制</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kern="1200" dirty="0" smtClean="0">
                          <a:solidFill>
                            <a:srgbClr val="000000"/>
                          </a:solidFill>
                          <a:latin typeface="宋体"/>
                          <a:ea typeface="+mn-ea"/>
                          <a:cs typeface="+mn-cs"/>
                        </a:rPr>
                        <a:t>1</a:t>
                      </a:r>
                      <a:r>
                        <a:rPr lang="zh-CN" altLang="en-US" sz="1400" b="0" i="0" u="none" strike="noStrike" kern="1200" dirty="0" smtClean="0">
                          <a:solidFill>
                            <a:srgbClr val="000000"/>
                          </a:solidFill>
                          <a:latin typeface="宋体"/>
                          <a:ea typeface="+mn-ea"/>
                          <a:cs typeface="+mn-cs"/>
                        </a:rPr>
                        <a:t>、异常处理机制概述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2</a:t>
                      </a:r>
                      <a:r>
                        <a:rPr lang="zh-CN" altLang="en-US" sz="1400" b="0" i="0" u="none" strike="noStrike" kern="1200" dirty="0" smtClean="0">
                          <a:solidFill>
                            <a:srgbClr val="000000"/>
                          </a:solidFill>
                          <a:latin typeface="宋体"/>
                          <a:ea typeface="+mn-ea"/>
                          <a:cs typeface="+mn-cs"/>
                        </a:rPr>
                        <a:t>、预定义异常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3</a:t>
                      </a:r>
                      <a:r>
                        <a:rPr lang="zh-CN" altLang="en-US" sz="1400" b="0" i="0" u="none" strike="noStrike" kern="1200" dirty="0" smtClean="0">
                          <a:solidFill>
                            <a:srgbClr val="000000"/>
                          </a:solidFill>
                          <a:latin typeface="宋体"/>
                          <a:ea typeface="+mn-ea"/>
                          <a:cs typeface="+mn-cs"/>
                        </a:rPr>
                        <a:t>、自定义异常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4</a:t>
                      </a:r>
                      <a:r>
                        <a:rPr lang="zh-CN" altLang="en-US" sz="1400" b="0" i="0" u="none" strike="noStrike" kern="1200" dirty="0" smtClean="0">
                          <a:solidFill>
                            <a:srgbClr val="000000"/>
                          </a:solidFill>
                          <a:latin typeface="宋体"/>
                          <a:ea typeface="+mn-ea"/>
                          <a:cs typeface="+mn-cs"/>
                        </a:rPr>
                        <a:t>、异常的传播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、异常处理机制概述</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lnSpcReduction="10000"/>
          </a:bodyPr>
          <a:lstStyle/>
          <a:p>
            <a:r>
              <a:rPr lang="zh-CN" altLang="en-US" sz="2000" dirty="0" smtClean="0"/>
              <a:t>引入异常处理机制</a:t>
            </a:r>
            <a:endParaRPr lang="en-US" altLang="zh-CN" sz="2000" dirty="0" smtClean="0"/>
          </a:p>
          <a:p>
            <a:pPr lvl="1"/>
            <a:r>
              <a:rPr lang="zh-CN" altLang="en-US" sz="1800" dirty="0" smtClean="0"/>
              <a:t>任何程序在编写过程中，都有可能遇到难以预料的错误，一个优秀的程序员应该能够正确处理各种出错情况，并尽可能从错误中恢复。大多数程序语言都提供了异常处理机制，</a:t>
            </a:r>
            <a:r>
              <a:rPr lang="en-US" altLang="zh-CN" sz="1800" dirty="0" smtClean="0"/>
              <a:t>PL/SQL</a:t>
            </a:r>
            <a:r>
              <a:rPr lang="zh-CN" altLang="en-US" sz="1800" dirty="0" smtClean="0"/>
              <a:t>也不例外</a:t>
            </a:r>
            <a:endParaRPr lang="en-US" altLang="zh-CN" sz="1800" dirty="0" smtClean="0"/>
          </a:p>
          <a:p>
            <a:r>
              <a:rPr lang="zh-CN" altLang="en-US" sz="2000" dirty="0" smtClean="0"/>
              <a:t>异常概念</a:t>
            </a:r>
            <a:endParaRPr lang="en-US" altLang="zh-CN" sz="2000" dirty="0" smtClean="0"/>
          </a:p>
          <a:p>
            <a:pPr lvl="1"/>
            <a:r>
              <a:rPr lang="zh-CN" altLang="en-US" sz="1800" dirty="0" smtClean="0"/>
              <a:t>异常处理</a:t>
            </a:r>
            <a:r>
              <a:rPr lang="en-US" altLang="zh-CN" sz="1800" dirty="0" smtClean="0"/>
              <a:t>(EXCEPTION)</a:t>
            </a:r>
            <a:r>
              <a:rPr lang="zh-CN" altLang="en-US" sz="1800" dirty="0" smtClean="0"/>
              <a:t>是用来处理正常执行过程中未预料的事件，避免</a:t>
            </a:r>
            <a:r>
              <a:rPr lang="en-US" altLang="zh-CN" sz="1800" dirty="0" smtClean="0"/>
              <a:t>PL/SQL</a:t>
            </a:r>
            <a:r>
              <a:rPr lang="zh-CN" altLang="en-US" sz="1800" dirty="0" smtClean="0"/>
              <a:t>块一旦产生异常，程序不能正确处理而意外终止</a:t>
            </a:r>
            <a:endParaRPr lang="en-US" altLang="zh-CN" sz="1800" dirty="0" smtClean="0"/>
          </a:p>
          <a:p>
            <a:pPr lvl="1"/>
            <a:r>
              <a:rPr lang="en-US" altLang="zh-CN" sz="1800" dirty="0" smtClean="0"/>
              <a:t>Oracle</a:t>
            </a:r>
            <a:r>
              <a:rPr lang="zh-CN" altLang="en-US" sz="1800" dirty="0" smtClean="0"/>
              <a:t>中的错误分类：</a:t>
            </a:r>
            <a:endParaRPr lang="en-US" altLang="zh-CN" sz="1800" dirty="0" smtClean="0"/>
          </a:p>
          <a:p>
            <a:pPr lvl="2"/>
            <a:r>
              <a:rPr lang="zh-CN" altLang="en-US" sz="1600" dirty="0" smtClean="0">
                <a:solidFill>
                  <a:srgbClr val="FF0000"/>
                </a:solidFill>
              </a:rPr>
              <a:t>编译时错误</a:t>
            </a:r>
            <a:endParaRPr lang="en-US" altLang="zh-CN" sz="1600" dirty="0" smtClean="0">
              <a:solidFill>
                <a:srgbClr val="FF0000"/>
              </a:solidFill>
            </a:endParaRPr>
          </a:p>
          <a:p>
            <a:pPr lvl="2">
              <a:buNone/>
            </a:pPr>
            <a:r>
              <a:rPr lang="en-US" altLang="zh-CN" sz="1600" dirty="0" smtClean="0">
                <a:solidFill>
                  <a:srgbClr val="FF0000"/>
                </a:solidFill>
              </a:rPr>
              <a:t>		</a:t>
            </a:r>
            <a:r>
              <a:rPr lang="zh-CN" altLang="en-US" sz="1600" dirty="0" smtClean="0"/>
              <a:t>程序编写过程中的错误，</a:t>
            </a:r>
            <a:r>
              <a:rPr lang="en-US" altLang="zh-CN" sz="1600" dirty="0" smtClean="0"/>
              <a:t>PL/SQL</a:t>
            </a:r>
            <a:r>
              <a:rPr lang="zh-CN" altLang="en-US" sz="1600" dirty="0" smtClean="0"/>
              <a:t>引擎在编译时会发现这些错误并报告用户，此时程序还没有运行，不涉及异常处理</a:t>
            </a:r>
            <a:endParaRPr lang="en-US" altLang="zh-CN" sz="1600" dirty="0" smtClean="0"/>
          </a:p>
          <a:p>
            <a:pPr lvl="2"/>
            <a:r>
              <a:rPr lang="zh-CN" altLang="en-US" sz="1600" dirty="0" smtClean="0">
                <a:solidFill>
                  <a:srgbClr val="FF0000"/>
                </a:solidFill>
              </a:rPr>
              <a:t>运行时错误</a:t>
            </a:r>
            <a:endParaRPr lang="en-US" altLang="zh-CN" sz="1600" dirty="0" smtClean="0">
              <a:solidFill>
                <a:srgbClr val="FF0000"/>
              </a:solidFill>
            </a:endParaRPr>
          </a:p>
          <a:p>
            <a:pPr lvl="2">
              <a:buNone/>
            </a:pPr>
            <a:r>
              <a:rPr lang="en-US" altLang="zh-CN" sz="1600" dirty="0" smtClean="0">
                <a:solidFill>
                  <a:srgbClr val="FF0000"/>
                </a:solidFill>
              </a:rPr>
              <a:t>		</a:t>
            </a:r>
            <a:r>
              <a:rPr lang="zh-CN" altLang="en-US" sz="1600" dirty="0" smtClean="0"/>
              <a:t>程序编译通过，但在运行过程中产生的错误，对于这类错误需要异常处理机制来进行处理</a:t>
            </a:r>
            <a:endParaRPr lang="en-US" altLang="zh-CN" sz="16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、异常处理机制概述</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fontScale="85000" lnSpcReduction="20000"/>
          </a:bodyPr>
          <a:lstStyle/>
          <a:p>
            <a:r>
              <a:rPr lang="zh-CN" altLang="en-US" sz="2000" dirty="0" smtClean="0"/>
              <a:t>异常处理块</a:t>
            </a:r>
            <a:endParaRPr lang="en-US" altLang="zh-CN" sz="2000" dirty="0" smtClean="0"/>
          </a:p>
          <a:p>
            <a:pPr lvl="1"/>
            <a:r>
              <a:rPr lang="zh-CN" altLang="en-US" sz="1800" dirty="0" smtClean="0"/>
              <a:t>在</a:t>
            </a:r>
            <a:r>
              <a:rPr lang="en-US" altLang="zh-CN" sz="1800" dirty="0" smtClean="0"/>
              <a:t>PL/SQL</a:t>
            </a:r>
            <a:r>
              <a:rPr lang="zh-CN" altLang="en-US" sz="1800" dirty="0" smtClean="0"/>
              <a:t>程序块中，使用</a:t>
            </a:r>
            <a:r>
              <a:rPr lang="en-US" altLang="zh-CN" sz="1800" dirty="0" smtClean="0"/>
              <a:t>EXCEPTION</a:t>
            </a:r>
            <a:r>
              <a:rPr lang="zh-CN" altLang="en-US" sz="1800" dirty="0" smtClean="0"/>
              <a:t>关键字标识异常处理块，用于捕获在执行块中发生的各类异常</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r>
              <a:rPr lang="zh-CN" altLang="en-US" sz="1800" dirty="0" smtClean="0"/>
              <a:t>在</a:t>
            </a:r>
            <a:r>
              <a:rPr lang="en-US" altLang="zh-CN" sz="1800" dirty="0" smtClean="0"/>
              <a:t>EXCEPTION</a:t>
            </a:r>
            <a:r>
              <a:rPr lang="zh-CN" altLang="en-US" sz="1800" dirty="0" smtClean="0"/>
              <a:t>异常处理块中，可以使用多个</a:t>
            </a:r>
            <a:r>
              <a:rPr lang="en-US" altLang="zh-CN" sz="1800" dirty="0" smtClean="0"/>
              <a:t>WHEN THEN</a:t>
            </a:r>
            <a:r>
              <a:rPr lang="zh-CN" altLang="en-US" sz="1800" dirty="0" smtClean="0"/>
              <a:t>语句来捕获多个可能发生的异常</a:t>
            </a:r>
            <a:endParaRPr lang="en-US" altLang="zh-CN" sz="1800" dirty="0" smtClean="0"/>
          </a:p>
          <a:p>
            <a:pPr lvl="1"/>
            <a:r>
              <a:rPr lang="zh-CN" altLang="en-US" sz="1800" dirty="0" smtClean="0"/>
              <a:t>对于未处理的异常，可以通过</a:t>
            </a:r>
            <a:r>
              <a:rPr lang="en-US" altLang="zh-CN" sz="1800" dirty="0" smtClean="0"/>
              <a:t>WHEN OTHERS THEN</a:t>
            </a:r>
            <a:r>
              <a:rPr lang="zh-CN" altLang="en-US" sz="1800" dirty="0" smtClean="0"/>
              <a:t>提供一个统一处理方式</a:t>
            </a:r>
            <a:endParaRPr lang="en-US" altLang="zh-CN" sz="1800" dirty="0" smtClean="0"/>
          </a:p>
          <a:p>
            <a:pPr lvl="1"/>
            <a:r>
              <a:rPr lang="zh-CN" altLang="en-US" sz="1800" dirty="0" smtClean="0"/>
              <a:t>异常处理可以按任意次序排列</a:t>
            </a:r>
            <a:r>
              <a:rPr lang="en-US" altLang="zh-CN" sz="1800" dirty="0" smtClean="0"/>
              <a:t>,</a:t>
            </a:r>
            <a:r>
              <a:rPr lang="zh-CN" altLang="en-US" sz="1800" dirty="0" smtClean="0"/>
              <a:t>但 </a:t>
            </a:r>
            <a:r>
              <a:rPr lang="en-US" altLang="zh-CN" sz="1800" dirty="0" smtClean="0"/>
              <a:t>OTHERS </a:t>
            </a:r>
            <a:r>
              <a:rPr lang="zh-CN" altLang="en-US" sz="1800" dirty="0" smtClean="0"/>
              <a:t>必须放在最后</a:t>
            </a:r>
            <a:r>
              <a:rPr lang="en-US" altLang="zh-CN" sz="1800" dirty="0" smtClean="0"/>
              <a:t>.</a:t>
            </a:r>
          </a:p>
          <a:p>
            <a:pPr lvl="1"/>
            <a:r>
              <a:rPr lang="zh-CN" altLang="en-US" sz="1800" dirty="0" smtClean="0"/>
              <a:t>将异常处理与程序逻辑分离，使代码结构更加清晰</a:t>
            </a:r>
            <a:endParaRPr lang="en-US" altLang="zh-CN" sz="18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pPr>
              <a:buNone/>
            </a:pPr>
            <a:endParaRPr lang="en-US" altLang="zh-CN" sz="2000" dirty="0" smtClean="0"/>
          </a:p>
        </p:txBody>
      </p:sp>
      <p:sp>
        <p:nvSpPr>
          <p:cNvPr id="4" name="Rectangle 3"/>
          <p:cNvSpPr txBox="1">
            <a:spLocks noChangeArrowheads="1"/>
          </p:cNvSpPr>
          <p:nvPr/>
        </p:nvSpPr>
        <p:spPr bwMode="auto">
          <a:xfrm>
            <a:off x="827584" y="2060848"/>
            <a:ext cx="7848872" cy="23042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latin typeface="Arial" pitchFamily="34" charset="0"/>
                <a:cs typeface="Arial" pitchFamily="34" charset="0"/>
              </a:rPr>
              <a:t>DECLARE</a:t>
            </a:r>
          </a:p>
          <a:p>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定义区</a:t>
            </a:r>
            <a:endParaRPr lang="en-US" altLang="zh-CN" sz="1600" b="1" dirty="0" smtClean="0">
              <a:solidFill>
                <a:srgbClr val="00B050"/>
              </a:solidFill>
              <a:latin typeface="Arial" pitchFamily="34" charset="0"/>
              <a:cs typeface="Arial" pitchFamily="34" charset="0"/>
            </a:endParaRPr>
          </a:p>
          <a:p>
            <a:r>
              <a:rPr lang="en-US" altLang="zh-CN" sz="1600" b="1" dirty="0" smtClean="0">
                <a:latin typeface="Arial" pitchFamily="34" charset="0"/>
                <a:cs typeface="Arial" pitchFamily="34" charset="0"/>
              </a:rPr>
              <a:t>BEGIN</a:t>
            </a:r>
          </a:p>
          <a:p>
            <a:r>
              <a:rPr lang="en-US" altLang="zh-CN" sz="1600" b="1" dirty="0" smtClean="0">
                <a:solidFill>
                  <a:srgbClr val="FF0000"/>
                </a:solidFill>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执行区</a:t>
            </a:r>
            <a:endParaRPr lang="en-US" altLang="zh-CN" sz="1600" b="1" dirty="0" smtClean="0">
              <a:solidFill>
                <a:srgbClr val="00B050"/>
              </a:solidFill>
              <a:latin typeface="Arial" pitchFamily="34" charset="0"/>
              <a:cs typeface="Arial" pitchFamily="34" charset="0"/>
            </a:endParaRPr>
          </a:p>
          <a:p>
            <a:r>
              <a:rPr lang="en-US" altLang="zh-CN" sz="1600" b="1" dirty="0" smtClean="0">
                <a:solidFill>
                  <a:srgbClr val="FF0000"/>
                </a:solidFill>
                <a:latin typeface="Arial" pitchFamily="34" charset="0"/>
                <a:cs typeface="Arial" pitchFamily="34" charset="0"/>
              </a:rPr>
              <a:t>EXCEPTION</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 WHEN</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first_exception</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THEN</a:t>
            </a:r>
            <a:r>
              <a:rPr lang="en-US" altLang="zh-CN" sz="1600" b="1" dirty="0" smtClean="0">
                <a:latin typeface="Arial" pitchFamily="34" charset="0"/>
                <a:cs typeface="Arial" pitchFamily="34" charset="0"/>
              </a:rPr>
              <a:t>  &lt;code to handle first exception &gt;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0070C0"/>
                </a:solidFill>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WHEN</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second_exception</a:t>
            </a:r>
            <a:r>
              <a:rPr lang="en-US" altLang="zh-CN" sz="1600" b="1" dirty="0" smtClean="0">
                <a:solidFill>
                  <a:srgbClr val="0070C0"/>
                </a:solidFill>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THEN</a:t>
            </a:r>
            <a:r>
              <a:rPr lang="en-US" altLang="zh-CN" sz="1600" b="1" dirty="0" smtClean="0">
                <a:latin typeface="Arial" pitchFamily="34" charset="0"/>
                <a:cs typeface="Arial" pitchFamily="34" charset="0"/>
              </a:rPr>
              <a:t>  &lt;code to handle second exception &gt;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WHEN</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OTHERS</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THEN</a:t>
            </a:r>
            <a:r>
              <a:rPr lang="en-US" altLang="zh-CN" sz="1600" b="1" dirty="0" smtClean="0">
                <a:latin typeface="Arial" pitchFamily="34" charset="0"/>
                <a:cs typeface="Arial" pitchFamily="34" charset="0"/>
              </a:rPr>
              <a:t>  &lt;code to handle others exception &gt;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END;</a:t>
            </a:r>
            <a:endParaRPr lang="en-US" altLang="zh-CN" sz="1600" b="1" dirty="0">
              <a:latin typeface="Arial" pitchFamily="34" charset="0"/>
              <a:cs typeface="Arial" pitchFamily="34" charset="0"/>
            </a:endParaRPr>
          </a:p>
        </p:txBody>
      </p:sp>
      <p:sp>
        <p:nvSpPr>
          <p:cNvPr id="11" name="直角上箭头 10"/>
          <p:cNvSpPr/>
          <p:nvPr/>
        </p:nvSpPr>
        <p:spPr>
          <a:xfrm rot="10800000" flipH="1">
            <a:off x="2987824" y="2924944"/>
            <a:ext cx="1008112" cy="432048"/>
          </a:xfrm>
          <a:prstGeom prst="bentUpArrow">
            <a:avLst>
              <a:gd name="adj1" fmla="val 25000"/>
              <a:gd name="adj2" fmla="val 28649"/>
              <a:gd name="adj3" fmla="val 32298"/>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15816" y="2492896"/>
            <a:ext cx="288032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rgbClr val="FF0000"/>
                </a:solidFill>
              </a:rPr>
              <a:t>触发异常，跳转到异常处理块</a:t>
            </a:r>
            <a:endParaRPr lang="zh-CN" altLang="en-US" sz="1600" b="1" dirty="0">
              <a:solidFill>
                <a:srgbClr val="FF0000"/>
              </a:solidFill>
            </a:endParaRPr>
          </a:p>
        </p:txBody>
      </p:sp>
    </p:spTree>
    <p:custDataLst>
      <p:tags r:id="rId1"/>
    </p:custData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、异常处理机制概述</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异常类型</a:t>
            </a:r>
            <a:endParaRPr lang="en-US" altLang="zh-CN" sz="2000" dirty="0" smtClean="0"/>
          </a:p>
          <a:p>
            <a:pPr lvl="1"/>
            <a:r>
              <a:rPr lang="zh-CN" altLang="en-US" sz="1800" dirty="0" smtClean="0">
                <a:solidFill>
                  <a:srgbClr val="FF0000"/>
                </a:solidFill>
              </a:rPr>
              <a:t>预定义异常</a:t>
            </a:r>
            <a:r>
              <a:rPr lang="en-US" altLang="zh-CN" sz="1800" dirty="0" smtClean="0">
                <a:solidFill>
                  <a:srgbClr val="FF0000"/>
                </a:solidFill>
              </a:rPr>
              <a:t>(Predefined)</a:t>
            </a:r>
            <a:endParaRPr lang="en-US" altLang="zh-CN" sz="1800" dirty="0" smtClean="0"/>
          </a:p>
          <a:p>
            <a:pPr lvl="1">
              <a:buNone/>
            </a:pPr>
            <a:r>
              <a:rPr lang="en-US" altLang="zh-CN" dirty="0" smtClean="0"/>
              <a:t>	PL/SQL</a:t>
            </a:r>
            <a:r>
              <a:rPr lang="zh-CN" altLang="en-US" dirty="0" smtClean="0"/>
              <a:t>将一些常见的公共错误定义成一系列的预定义异常，当程序触发这类异常时，开发人员无需在程序中手动为它们定义，可直接引用这些异常。例如</a:t>
            </a:r>
            <a:r>
              <a:rPr lang="en-US" altLang="zh-CN" dirty="0" smtClean="0"/>
              <a:t>NO_DATA_FOUND</a:t>
            </a:r>
            <a:r>
              <a:rPr lang="zh-CN" altLang="en-US" dirty="0" smtClean="0"/>
              <a:t>异常，当没有检索到任何数据时会触发该异常</a:t>
            </a:r>
            <a:endParaRPr lang="en-US" altLang="zh-CN" dirty="0" smtClean="0">
              <a:solidFill>
                <a:srgbClr val="FF0000"/>
              </a:solidFill>
            </a:endParaRPr>
          </a:p>
          <a:p>
            <a:pPr lvl="1"/>
            <a:r>
              <a:rPr lang="zh-CN" altLang="en-US" sz="1800" dirty="0" smtClean="0">
                <a:solidFill>
                  <a:srgbClr val="FF0000"/>
                </a:solidFill>
              </a:rPr>
              <a:t>非预定义异常</a:t>
            </a:r>
            <a:endParaRPr lang="en-US" altLang="zh-CN" sz="1800" dirty="0" smtClean="0"/>
          </a:p>
          <a:p>
            <a:pPr lvl="1">
              <a:buNone/>
            </a:pPr>
            <a:r>
              <a:rPr lang="en-US" altLang="zh-CN" dirty="0" smtClean="0"/>
              <a:t>	</a:t>
            </a:r>
            <a:r>
              <a:rPr lang="zh-CN" altLang="en-US" dirty="0" smtClean="0"/>
              <a:t>其他标准的</a:t>
            </a:r>
            <a:r>
              <a:rPr lang="en-US" altLang="zh-CN" dirty="0" smtClean="0"/>
              <a:t>ORACLE</a:t>
            </a:r>
            <a:r>
              <a:rPr lang="zh-CN" altLang="en-US" dirty="0" smtClean="0"/>
              <a:t>错误，对这种异常情况的处理，需要用户在程序中定义，然后由</a:t>
            </a:r>
            <a:r>
              <a:rPr lang="en-US" altLang="zh-CN" dirty="0" smtClean="0"/>
              <a:t>ORACLE</a:t>
            </a:r>
            <a:r>
              <a:rPr lang="zh-CN" altLang="en-US" dirty="0" smtClean="0"/>
              <a:t>自动将其引发</a:t>
            </a:r>
            <a:endParaRPr lang="en-US" altLang="zh-CN" dirty="0" smtClean="0">
              <a:solidFill>
                <a:srgbClr val="FF0000"/>
              </a:solidFill>
            </a:endParaRPr>
          </a:p>
          <a:p>
            <a:pPr lvl="1"/>
            <a:r>
              <a:rPr lang="zh-CN" altLang="en-US" sz="1800" dirty="0" smtClean="0">
                <a:solidFill>
                  <a:srgbClr val="FF0000"/>
                </a:solidFill>
              </a:rPr>
              <a:t>用户自定义异常</a:t>
            </a:r>
            <a:endParaRPr lang="en-US" altLang="zh-CN" sz="1800" dirty="0" smtClean="0"/>
          </a:p>
          <a:p>
            <a:pPr lvl="1">
              <a:buNone/>
            </a:pPr>
            <a:r>
              <a:rPr lang="en-US" altLang="zh-CN" dirty="0" smtClean="0"/>
              <a:t>	</a:t>
            </a:r>
            <a:r>
              <a:rPr lang="zh-CN" altLang="en-US" dirty="0" smtClean="0"/>
              <a:t>开发人员可以在程序中显式地定义自己的异常，用于处理程序中可能出现的异常情况</a:t>
            </a:r>
            <a:endParaRPr lang="en-US" altLang="zh-CN" dirty="0" smtClean="0">
              <a:solidFill>
                <a:srgbClr val="FF0000"/>
              </a:solidFill>
            </a:endParaRPr>
          </a:p>
        </p:txBody>
      </p:sp>
    </p:spTree>
    <p:custDataLst>
      <p:tags r:id="rId1"/>
    </p:custData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、预定义异常</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en-US" altLang="zh-CN" sz="2000" dirty="0" smtClean="0"/>
              <a:t>Oracle</a:t>
            </a:r>
            <a:r>
              <a:rPr lang="zh-CN" altLang="en-US" sz="2000" dirty="0" smtClean="0"/>
              <a:t>预定义异常</a:t>
            </a:r>
            <a:endParaRPr lang="en-US" altLang="zh-CN" sz="2000" dirty="0" smtClean="0"/>
          </a:p>
        </p:txBody>
      </p:sp>
      <p:graphicFrame>
        <p:nvGraphicFramePr>
          <p:cNvPr id="4" name="Group 38"/>
          <p:cNvGraphicFramePr>
            <a:graphicFrameLocks/>
          </p:cNvGraphicFramePr>
          <p:nvPr/>
        </p:nvGraphicFramePr>
        <p:xfrm>
          <a:off x="899592" y="1556792"/>
          <a:ext cx="7776863" cy="4088912"/>
        </p:xfrm>
        <a:graphic>
          <a:graphicData uri="http://schemas.openxmlformats.org/drawingml/2006/table">
            <a:tbl>
              <a:tblPr/>
              <a:tblGrid>
                <a:gridCol w="1687433"/>
                <a:gridCol w="2787932"/>
                <a:gridCol w="3301498"/>
              </a:tblGrid>
              <a:tr h="504056">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错 误 号</a:t>
                      </a: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异 常 错 误 名 称</a:t>
                      </a:r>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说  明</a:t>
                      </a:r>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144016">
                <a:tc>
                  <a:txBody>
                    <a:bodyPr/>
                    <a:lstStyle/>
                    <a:p>
                      <a:pPr>
                        <a:spcBef>
                          <a:spcPts val="0"/>
                        </a:spcBef>
                        <a:spcAft>
                          <a:spcPts val="0"/>
                        </a:spcAft>
                      </a:pPr>
                      <a:r>
                        <a:rPr lang="en-US" sz="1600">
                          <a:latin typeface="+mn-ea"/>
                          <a:ea typeface="+mn-ea"/>
                        </a:rPr>
                        <a:t>ORA-0001</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Dup_val_on_index</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违反了唯一性限制</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8776">
                <a:tc>
                  <a:txBody>
                    <a:bodyPr/>
                    <a:lstStyle/>
                    <a:p>
                      <a:pPr>
                        <a:spcBef>
                          <a:spcPts val="0"/>
                        </a:spcBef>
                        <a:spcAft>
                          <a:spcPts val="0"/>
                        </a:spcAft>
                      </a:pPr>
                      <a:r>
                        <a:rPr lang="en-US" sz="1600">
                          <a:latin typeface="+mn-ea"/>
                          <a:ea typeface="+mn-ea"/>
                        </a:rPr>
                        <a:t>ORA-0051</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Timeout-on-resource</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在等待资源时发生超时</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ORA-0061</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Transaction-backed-out</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由于发生死锁事务被撤消</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ORA-1001</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Invalid-CURSOR</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试图使用一个无效的游标</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ORA-1012</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Not-logged-on</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没有连接到</a:t>
                      </a:r>
                      <a:r>
                        <a:rPr lang="en-US" sz="1600">
                          <a:latin typeface="+mn-ea"/>
                          <a:ea typeface="+mn-ea"/>
                        </a:rPr>
                        <a:t>ORACLE</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ORA-1017</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Login-denied</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无效的用户名</a:t>
                      </a:r>
                      <a:r>
                        <a:rPr lang="en-US" altLang="zh-CN" sz="1600">
                          <a:latin typeface="+mn-ea"/>
                          <a:ea typeface="+mn-ea"/>
                        </a:rPr>
                        <a:t>/</a:t>
                      </a:r>
                      <a:r>
                        <a:rPr lang="zh-CN" altLang="en-US" sz="1600">
                          <a:latin typeface="+mn-ea"/>
                          <a:ea typeface="+mn-ea"/>
                        </a:rPr>
                        <a:t>口令</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ORA-1403</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No_data_found</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SELECT INTO</a:t>
                      </a:r>
                      <a:r>
                        <a:rPr lang="zh-CN" altLang="en-US" sz="1600">
                          <a:latin typeface="+mn-ea"/>
                          <a:ea typeface="+mn-ea"/>
                        </a:rPr>
                        <a:t>没有找到数据</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ORA-1422</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Too_many_rows</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SELECT INTO </a:t>
                      </a:r>
                      <a:r>
                        <a:rPr lang="zh-CN" altLang="en-US" sz="1600">
                          <a:latin typeface="+mn-ea"/>
                          <a:ea typeface="+mn-ea"/>
                        </a:rPr>
                        <a:t>返回多行</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ORA-1476</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Zero-divide</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试图被零除</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ORA-1722</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Invalid-NUMBER</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dirty="0">
                          <a:latin typeface="+mn-ea"/>
                          <a:ea typeface="+mn-ea"/>
                        </a:rPr>
                        <a:t>转换一个数字失败</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、预定义异常</a:t>
            </a:r>
            <a:r>
              <a:rPr lang="en-US" altLang="zh-CN" dirty="0" smtClean="0"/>
              <a:t>-2</a:t>
            </a:r>
            <a:endParaRPr lang="zh-CN" altLang="en-US" dirty="0"/>
          </a:p>
        </p:txBody>
      </p:sp>
      <p:graphicFrame>
        <p:nvGraphicFramePr>
          <p:cNvPr id="4" name="Group 38"/>
          <p:cNvGraphicFramePr>
            <a:graphicFrameLocks/>
          </p:cNvGraphicFramePr>
          <p:nvPr/>
        </p:nvGraphicFramePr>
        <p:xfrm>
          <a:off x="899592" y="1124744"/>
          <a:ext cx="7776863" cy="4827797"/>
        </p:xfrm>
        <a:graphic>
          <a:graphicData uri="http://schemas.openxmlformats.org/drawingml/2006/table">
            <a:tbl>
              <a:tblPr/>
              <a:tblGrid>
                <a:gridCol w="1687433"/>
                <a:gridCol w="2633047"/>
                <a:gridCol w="3456383"/>
              </a:tblGrid>
              <a:tr h="504056">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错 误 号</a:t>
                      </a: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异 常 错 误 名 称</a:t>
                      </a:r>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说  明</a:t>
                      </a:r>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144016">
                <a:tc>
                  <a:txBody>
                    <a:bodyPr/>
                    <a:lstStyle/>
                    <a:p>
                      <a:pPr>
                        <a:spcBef>
                          <a:spcPts val="0"/>
                        </a:spcBef>
                        <a:spcAft>
                          <a:spcPts val="0"/>
                        </a:spcAft>
                      </a:pPr>
                      <a:r>
                        <a:rPr lang="en-US" sz="1600">
                          <a:latin typeface="+mn-ea"/>
                          <a:ea typeface="+mn-ea"/>
                        </a:rPr>
                        <a:t>ORA-6500</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Storage-error</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内存不够引发的内部错误</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68776">
                <a:tc>
                  <a:txBody>
                    <a:bodyPr/>
                    <a:lstStyle/>
                    <a:p>
                      <a:pPr>
                        <a:spcBef>
                          <a:spcPts val="0"/>
                        </a:spcBef>
                        <a:spcAft>
                          <a:spcPts val="0"/>
                        </a:spcAft>
                      </a:pPr>
                      <a:r>
                        <a:rPr lang="en-US" sz="1600">
                          <a:latin typeface="+mn-ea"/>
                          <a:ea typeface="+mn-ea"/>
                        </a:rPr>
                        <a:t>ORA-6501</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Program-error</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内部错误</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ORA-6502</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Value-error</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转换或截断错误</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ORA-6504</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Rowtype-mismatch</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dirty="0" smtClean="0">
                          <a:latin typeface="+mn-ea"/>
                          <a:ea typeface="+mn-ea"/>
                        </a:rPr>
                        <a:t>游标</a:t>
                      </a:r>
                      <a:r>
                        <a:rPr lang="zh-CN" altLang="en-US" sz="1600" dirty="0">
                          <a:latin typeface="+mn-ea"/>
                          <a:ea typeface="+mn-ea"/>
                        </a:rPr>
                        <a:t>变量与 </a:t>
                      </a:r>
                      <a:r>
                        <a:rPr lang="en-US" altLang="zh-CN" sz="1600" dirty="0">
                          <a:latin typeface="+mn-ea"/>
                          <a:ea typeface="+mn-ea"/>
                        </a:rPr>
                        <a:t>PL/SQL</a:t>
                      </a:r>
                      <a:r>
                        <a:rPr lang="zh-CN" altLang="en-US" sz="1600" dirty="0">
                          <a:latin typeface="+mn-ea"/>
                          <a:ea typeface="+mn-ea"/>
                        </a:rPr>
                        <a:t>变量有不兼容行类型</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ORA-6511</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CURSOR-already-OPEN</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试图打开一个已处于打开状态的游标</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ORA-6530</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Access-INTO-null</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试图为</a:t>
                      </a:r>
                      <a:r>
                        <a:rPr lang="en-US" altLang="zh-CN" sz="1600">
                          <a:latin typeface="+mn-ea"/>
                          <a:ea typeface="+mn-ea"/>
                        </a:rPr>
                        <a:t>null </a:t>
                      </a:r>
                      <a:r>
                        <a:rPr lang="zh-CN" altLang="en-US" sz="1600">
                          <a:latin typeface="+mn-ea"/>
                          <a:ea typeface="+mn-ea"/>
                        </a:rPr>
                        <a:t>对象的属性赋值</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ORA-6531</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Collection-is-null</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试图将</a:t>
                      </a:r>
                      <a:r>
                        <a:rPr lang="en-US" sz="1600">
                          <a:latin typeface="+mn-ea"/>
                          <a:ea typeface="+mn-ea"/>
                        </a:rPr>
                        <a:t>Exists </a:t>
                      </a:r>
                      <a:r>
                        <a:rPr lang="zh-CN" altLang="en-US" sz="1600">
                          <a:latin typeface="+mn-ea"/>
                          <a:ea typeface="+mn-ea"/>
                        </a:rPr>
                        <a:t>以外的集合</a:t>
                      </a:r>
                      <a:r>
                        <a:rPr lang="en-US" altLang="zh-CN" sz="1600">
                          <a:latin typeface="+mn-ea"/>
                          <a:ea typeface="+mn-ea"/>
                        </a:rPr>
                        <a:t>( </a:t>
                      </a:r>
                      <a:r>
                        <a:rPr lang="en-US" sz="1600">
                          <a:latin typeface="+mn-ea"/>
                          <a:ea typeface="+mn-ea"/>
                        </a:rPr>
                        <a:t>collection)</a:t>
                      </a:r>
                      <a:r>
                        <a:rPr lang="zh-CN" altLang="en-US" sz="1600">
                          <a:latin typeface="+mn-ea"/>
                          <a:ea typeface="+mn-ea"/>
                        </a:rPr>
                        <a:t>方法应用于一个</a:t>
                      </a:r>
                      <a:r>
                        <a:rPr lang="en-US" sz="1600">
                          <a:latin typeface="+mn-ea"/>
                          <a:ea typeface="+mn-ea"/>
                        </a:rPr>
                        <a:t>null pl/sql </a:t>
                      </a:r>
                      <a:r>
                        <a:rPr lang="zh-CN" altLang="en-US" sz="1600">
                          <a:latin typeface="+mn-ea"/>
                          <a:ea typeface="+mn-ea"/>
                        </a:rPr>
                        <a:t>表上或</a:t>
                      </a:r>
                      <a:r>
                        <a:rPr lang="en-US" sz="1600">
                          <a:latin typeface="+mn-ea"/>
                          <a:ea typeface="+mn-ea"/>
                        </a:rPr>
                        <a:t>varray</a:t>
                      </a:r>
                      <a:r>
                        <a:rPr lang="zh-CN" altLang="en-US" sz="1600">
                          <a:latin typeface="+mn-ea"/>
                          <a:ea typeface="+mn-ea"/>
                        </a:rPr>
                        <a:t>上</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ORA-6532</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Subscript-outside-limit</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a:latin typeface="+mn-ea"/>
                          <a:ea typeface="+mn-ea"/>
                        </a:rPr>
                        <a:t>对嵌套或</a:t>
                      </a:r>
                      <a:r>
                        <a:rPr lang="en-US" altLang="zh-CN" sz="1600">
                          <a:latin typeface="+mn-ea"/>
                          <a:ea typeface="+mn-ea"/>
                        </a:rPr>
                        <a:t>varray</a:t>
                      </a:r>
                      <a:r>
                        <a:rPr lang="zh-CN" altLang="en-US" sz="1600">
                          <a:latin typeface="+mn-ea"/>
                          <a:ea typeface="+mn-ea"/>
                        </a:rPr>
                        <a:t>索引得引用超出声明范围以外</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en-US" sz="1600">
                          <a:latin typeface="+mn-ea"/>
                          <a:ea typeface="+mn-ea"/>
                        </a:rPr>
                        <a:t>ORA-6533</a:t>
                      </a:r>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en-US" sz="1600">
                          <a:latin typeface="+mn-ea"/>
                          <a:ea typeface="+mn-ea"/>
                        </a:rPr>
                        <a:t>Subscript-beyond-count</a:t>
                      </a: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dirty="0">
                          <a:latin typeface="+mn-ea"/>
                          <a:ea typeface="+mn-ea"/>
                        </a:rPr>
                        <a:t>对嵌套或</a:t>
                      </a:r>
                      <a:r>
                        <a:rPr lang="en-US" altLang="zh-CN" sz="1600" dirty="0" err="1">
                          <a:latin typeface="+mn-ea"/>
                          <a:ea typeface="+mn-ea"/>
                        </a:rPr>
                        <a:t>varray</a:t>
                      </a:r>
                      <a:r>
                        <a:rPr lang="en-US" altLang="zh-CN" sz="1600" dirty="0">
                          <a:latin typeface="+mn-ea"/>
                          <a:ea typeface="+mn-ea"/>
                        </a:rPr>
                        <a:t> </a:t>
                      </a:r>
                      <a:r>
                        <a:rPr lang="zh-CN" altLang="en-US" sz="1600" dirty="0">
                          <a:latin typeface="+mn-ea"/>
                          <a:ea typeface="+mn-ea"/>
                        </a:rPr>
                        <a:t>索引得引用大于集合中元素的个数</a:t>
                      </a:r>
                      <a:r>
                        <a:rPr lang="en-US" altLang="zh-CN" sz="1600" dirty="0">
                          <a:latin typeface="+mn-ea"/>
                          <a:ea typeface="+mn-ea"/>
                        </a:rPr>
                        <a:t>.</a:t>
                      </a:r>
                      <a:endParaRPr lang="zh-CN" altLang="en-US" sz="1600" dirty="0">
                        <a:latin typeface="+mn-ea"/>
                        <a:ea typeface="+mn-ea"/>
                      </a:endParaRPr>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、预定义异常</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预定义异常的处理</a:t>
            </a:r>
            <a:endParaRPr lang="en-US" altLang="zh-CN" sz="2000" dirty="0" smtClean="0"/>
          </a:p>
          <a:p>
            <a:pPr lvl="1"/>
            <a:r>
              <a:rPr lang="zh-CN" altLang="en-US" sz="1800" dirty="0" smtClean="0"/>
              <a:t>预定义异常的处理非常简单，只需在</a:t>
            </a:r>
            <a:r>
              <a:rPr lang="en-US" altLang="zh-CN" sz="1800" dirty="0" smtClean="0"/>
              <a:t>PL/SQL</a:t>
            </a:r>
            <a:r>
              <a:rPr lang="zh-CN" altLang="en-US" sz="1800" dirty="0" smtClean="0"/>
              <a:t>块的异常处理部分，在</a:t>
            </a:r>
            <a:r>
              <a:rPr lang="en-US" altLang="zh-CN" sz="1800" dirty="0" smtClean="0"/>
              <a:t>WHEN</a:t>
            </a:r>
            <a:r>
              <a:rPr lang="zh-CN" altLang="en-US" sz="1800" dirty="0" smtClean="0"/>
              <a:t>子句后面直接引用相应的异常名称，并对其完成相应的异常错误处理即可</a:t>
            </a:r>
            <a:endParaRPr lang="en-US" altLang="zh-CN" sz="1800" dirty="0" smtClean="0"/>
          </a:p>
        </p:txBody>
      </p:sp>
      <p:sp>
        <p:nvSpPr>
          <p:cNvPr id="4" name="Rectangle 3"/>
          <p:cNvSpPr txBox="1">
            <a:spLocks noChangeArrowheads="1"/>
          </p:cNvSpPr>
          <p:nvPr/>
        </p:nvSpPr>
        <p:spPr bwMode="auto">
          <a:xfrm>
            <a:off x="827584" y="2204864"/>
            <a:ext cx="7848872" cy="316835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latin typeface="Arial" pitchFamily="34" charset="0"/>
                <a:cs typeface="Arial" pitchFamily="34" charset="0"/>
              </a:rPr>
              <a:t>DECLARE</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student.name%TYPE</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BEGIN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SELECT name INTO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FROM student WHERE id = 1001;</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DBMS_OUTPUT.PUT_LINE(‘The student name is: ’ ||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EXCEPTION</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WHEN </a:t>
            </a:r>
            <a:r>
              <a:rPr lang="en-US" altLang="zh-CN" sz="1600" b="1" dirty="0" smtClean="0">
                <a:solidFill>
                  <a:srgbClr val="FF0000"/>
                </a:solidFill>
                <a:latin typeface="Arial" pitchFamily="34" charset="0"/>
                <a:cs typeface="Arial" pitchFamily="34" charset="0"/>
              </a:rPr>
              <a:t>NO_DATA_FOUND</a:t>
            </a:r>
            <a:r>
              <a:rPr lang="en-US" altLang="zh-CN" sz="1600" b="1" dirty="0" smtClean="0">
                <a:latin typeface="Arial" pitchFamily="34" charset="0"/>
                <a:cs typeface="Arial" pitchFamily="34" charset="0"/>
              </a:rPr>
              <a:t> THEN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DBMS_OUTPUT.PUT_LINE(‘</a:t>
            </a:r>
            <a:r>
              <a:rPr lang="zh-CN" altLang="en-US" sz="1600" b="1" dirty="0" smtClean="0">
                <a:latin typeface="Arial" pitchFamily="34" charset="0"/>
                <a:cs typeface="Arial" pitchFamily="34" charset="0"/>
              </a:rPr>
              <a:t>没有学号为</a:t>
            </a:r>
            <a:r>
              <a:rPr lang="en-US" altLang="zh-CN" sz="1600" b="1" dirty="0" smtClean="0">
                <a:latin typeface="Arial" pitchFamily="34" charset="0"/>
                <a:cs typeface="Arial" pitchFamily="34" charset="0"/>
              </a:rPr>
              <a:t>1001</a:t>
            </a:r>
            <a:r>
              <a:rPr lang="zh-CN" altLang="en-US" sz="1600" b="1" dirty="0" smtClean="0">
                <a:latin typeface="Arial" pitchFamily="34" charset="0"/>
                <a:cs typeface="Arial" pitchFamily="34" charset="0"/>
              </a:rPr>
              <a:t>的学生</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WHEN </a:t>
            </a:r>
            <a:r>
              <a:rPr lang="en-US" altLang="zh-CN" sz="1600" b="1" dirty="0" smtClean="0">
                <a:solidFill>
                  <a:srgbClr val="FF0000"/>
                </a:solidFill>
                <a:latin typeface="Arial" pitchFamily="34" charset="0"/>
                <a:cs typeface="Arial" pitchFamily="34" charset="0"/>
              </a:rPr>
              <a:t>OTHERS</a:t>
            </a:r>
            <a:r>
              <a:rPr lang="en-US" altLang="zh-CN" sz="1600" b="1" dirty="0" smtClean="0">
                <a:latin typeface="Arial" pitchFamily="34" charset="0"/>
                <a:cs typeface="Arial" pitchFamily="34" charset="0"/>
              </a:rPr>
              <a:t> THEN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DBMS_OUTPUT.PUT_LINE(‘</a:t>
            </a:r>
            <a:r>
              <a:rPr lang="zh-CN" altLang="en-US" sz="1600" b="1" dirty="0" smtClean="0">
                <a:latin typeface="Arial" pitchFamily="34" charset="0"/>
                <a:cs typeface="Arial" pitchFamily="34" charset="0"/>
              </a:rPr>
              <a:t>错误编号</a:t>
            </a:r>
            <a:r>
              <a:rPr lang="en-US" altLang="zh-CN" sz="1600" b="1" dirty="0" smtClean="0">
                <a:latin typeface="Arial" pitchFamily="34" charset="0"/>
                <a:cs typeface="Arial" pitchFamily="34" charset="0"/>
              </a:rPr>
              <a:t>:  ’ || SQLCODE</a:t>
            </a:r>
          </a:p>
          <a:p>
            <a:r>
              <a:rPr lang="en-US" altLang="zh-CN" sz="1600" b="1" dirty="0" smtClean="0">
                <a:latin typeface="Arial" pitchFamily="34" charset="0"/>
                <a:cs typeface="Arial" pitchFamily="34" charset="0"/>
              </a:rPr>
              <a:t>			|| ‘  </a:t>
            </a:r>
            <a:r>
              <a:rPr lang="zh-CN" altLang="en-US" sz="1600" b="1" dirty="0" smtClean="0">
                <a:latin typeface="Arial" pitchFamily="34" charset="0"/>
                <a:cs typeface="Arial" pitchFamily="34" charset="0"/>
              </a:rPr>
              <a:t>错误名称</a:t>
            </a:r>
            <a:r>
              <a:rPr lang="en-US" altLang="zh-CN" sz="1600" b="1" dirty="0" smtClean="0">
                <a:latin typeface="Arial" pitchFamily="34" charset="0"/>
                <a:cs typeface="Arial" pitchFamily="34" charset="0"/>
              </a:rPr>
              <a:t>:  ’ ||SQLERRM);</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END;  </a:t>
            </a:r>
            <a:endParaRPr lang="en-US" altLang="zh-CN" sz="1600" b="1" dirty="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本章目标</a:t>
            </a:r>
          </a:p>
        </p:txBody>
      </p:sp>
      <p:sp>
        <p:nvSpPr>
          <p:cNvPr id="6147" name="Rectangle 3"/>
          <p:cNvSpPr>
            <a:spLocks noGrp="1" noChangeArrowheads="1"/>
          </p:cNvSpPr>
          <p:nvPr>
            <p:ph idx="1"/>
          </p:nvPr>
        </p:nvSpPr>
        <p:spPr/>
        <p:txBody>
          <a:bodyPr/>
          <a:lstStyle/>
          <a:p>
            <a:pPr>
              <a:buFont typeface="Wingdings" pitchFamily="2" charset="2"/>
              <a:buBlip>
                <a:blip r:embed="rId3"/>
              </a:buBlip>
            </a:pPr>
            <a:r>
              <a:rPr lang="en-US" altLang="zh-CN" dirty="0" smtClean="0"/>
              <a:t>1</a:t>
            </a:r>
            <a:r>
              <a:rPr lang="zh-CN" altLang="en-US" dirty="0" smtClean="0"/>
              <a:t>、掌握游标的创建和使用。</a:t>
            </a:r>
          </a:p>
          <a:p>
            <a:pPr>
              <a:buFont typeface="Wingdings" pitchFamily="2" charset="2"/>
              <a:buBlip>
                <a:blip r:embed="rId3"/>
              </a:buBlip>
            </a:pPr>
            <a:r>
              <a:rPr lang="en-US" altLang="zh-CN" dirty="0" smtClean="0"/>
              <a:t>2</a:t>
            </a:r>
            <a:r>
              <a:rPr lang="zh-CN" altLang="en-US" dirty="0" smtClean="0"/>
              <a:t>、掌握</a:t>
            </a:r>
            <a:r>
              <a:rPr lang="en-US" altLang="zh-CN" dirty="0" smtClean="0"/>
              <a:t>PL/SQL</a:t>
            </a:r>
            <a:r>
              <a:rPr lang="zh-CN" altLang="en-US" dirty="0" smtClean="0"/>
              <a:t>中的异常处理机制。</a:t>
            </a:r>
          </a:p>
          <a:p>
            <a:pPr>
              <a:buFont typeface="Wingdings" pitchFamily="2" charset="2"/>
              <a:buBlip>
                <a:blip r:embed="rId3"/>
              </a:buBlip>
            </a:pPr>
            <a:r>
              <a:rPr lang="en-US" altLang="zh-CN" dirty="0" smtClean="0"/>
              <a:t>3</a:t>
            </a:r>
            <a:r>
              <a:rPr lang="zh-CN" altLang="en-US" dirty="0" smtClean="0"/>
              <a:t>、掌握存储过程和自定义函数的创建和使用。</a:t>
            </a:r>
          </a:p>
          <a:p>
            <a:pPr>
              <a:buFont typeface="Wingdings" pitchFamily="2" charset="2"/>
              <a:buBlip>
                <a:blip r:embed="rId3"/>
              </a:buBlip>
            </a:pPr>
            <a:r>
              <a:rPr lang="en-US" altLang="zh-CN" dirty="0" smtClean="0"/>
              <a:t>4</a:t>
            </a:r>
            <a:r>
              <a:rPr lang="zh-CN" altLang="en-US" dirty="0" smtClean="0"/>
              <a:t>、掌握触发器的相关知识。</a:t>
            </a:r>
            <a:endParaRPr lang="en-US" altLang="zh-CN"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、自定义异常</a:t>
            </a:r>
            <a:r>
              <a:rPr lang="en-US" altLang="zh-CN" dirty="0" smtClean="0"/>
              <a:t>-1</a:t>
            </a:r>
            <a:endParaRPr lang="zh-CN" altLang="en-US" dirty="0"/>
          </a:p>
        </p:txBody>
      </p:sp>
      <p:sp>
        <p:nvSpPr>
          <p:cNvPr id="3" name="内容占位符 2"/>
          <p:cNvSpPr>
            <a:spLocks noGrp="1"/>
          </p:cNvSpPr>
          <p:nvPr>
            <p:ph idx="1"/>
          </p:nvPr>
        </p:nvSpPr>
        <p:spPr>
          <a:xfrm>
            <a:off x="467544" y="692696"/>
            <a:ext cx="8310592" cy="5589413"/>
          </a:xfrm>
        </p:spPr>
        <p:txBody>
          <a:bodyPr>
            <a:normAutofit/>
          </a:bodyPr>
          <a:lstStyle/>
          <a:p>
            <a:r>
              <a:rPr lang="zh-CN" altLang="en-US" sz="2000" dirty="0" smtClean="0"/>
              <a:t>预定义异常往往不能满足实际开发的需求，开发人员可以选择自定义异常</a:t>
            </a:r>
            <a:r>
              <a:rPr lang="en-US" altLang="zh-CN" sz="2000" dirty="0" smtClean="0"/>
              <a:t>,</a:t>
            </a:r>
            <a:r>
              <a:rPr lang="zh-CN" altLang="en-US" sz="2000" dirty="0" smtClean="0"/>
              <a:t>用户自定义异常的处理步骤：</a:t>
            </a:r>
            <a:endParaRPr lang="en-US" altLang="zh-CN" sz="2000" dirty="0" smtClean="0"/>
          </a:p>
          <a:p>
            <a:pPr lvl="1"/>
            <a:r>
              <a:rPr lang="zh-CN" altLang="en-US" sz="1800" dirty="0" smtClean="0">
                <a:solidFill>
                  <a:srgbClr val="FF0000"/>
                </a:solidFill>
              </a:rPr>
              <a:t>声明异常：</a:t>
            </a:r>
            <a:endParaRPr lang="en-US" altLang="zh-CN" sz="1800" dirty="0" smtClean="0">
              <a:solidFill>
                <a:srgbClr val="FF0000"/>
              </a:solidFill>
            </a:endParaRPr>
          </a:p>
          <a:p>
            <a:pPr lvl="2"/>
            <a:r>
              <a:rPr lang="zh-CN" altLang="en-US" sz="1600" dirty="0" smtClean="0"/>
              <a:t>必须在</a:t>
            </a:r>
            <a:r>
              <a:rPr lang="en-US" altLang="zh-CN" sz="1600" dirty="0" smtClean="0"/>
              <a:t>PL/SQL</a:t>
            </a:r>
            <a:r>
              <a:rPr lang="zh-CN" altLang="en-US" sz="1600" dirty="0" smtClean="0"/>
              <a:t>语句块的</a:t>
            </a:r>
            <a:r>
              <a:rPr lang="en-US" altLang="zh-CN" sz="1600" dirty="0" smtClean="0"/>
              <a:t>DECLARE</a:t>
            </a:r>
            <a:r>
              <a:rPr lang="zh-CN" altLang="en-US" sz="1600" dirty="0" smtClean="0"/>
              <a:t>部分定义异常</a:t>
            </a:r>
            <a:endParaRPr lang="en-US" altLang="zh-CN" sz="1600" dirty="0" smtClean="0"/>
          </a:p>
          <a:p>
            <a:pPr lvl="2"/>
            <a:endParaRPr lang="en-US" altLang="zh-CN" sz="1600" dirty="0" smtClean="0"/>
          </a:p>
          <a:p>
            <a:pPr lvl="1"/>
            <a:r>
              <a:rPr lang="zh-CN" altLang="en-US" sz="1800" dirty="0" smtClean="0">
                <a:solidFill>
                  <a:srgbClr val="FF0000"/>
                </a:solidFill>
              </a:rPr>
              <a:t>抛出异常：</a:t>
            </a:r>
            <a:endParaRPr lang="en-US" altLang="zh-CN" sz="1800" dirty="0" smtClean="0">
              <a:solidFill>
                <a:srgbClr val="FF0000"/>
              </a:solidFill>
            </a:endParaRPr>
          </a:p>
          <a:p>
            <a:pPr lvl="2"/>
            <a:r>
              <a:rPr lang="zh-CN" altLang="en-US" sz="1600" dirty="0" smtClean="0"/>
              <a:t>用户自定义异常需要在程序执行过程中显式地抛出</a:t>
            </a:r>
            <a:endParaRPr lang="en-US" altLang="zh-CN" sz="1600" dirty="0" smtClean="0"/>
          </a:p>
          <a:p>
            <a:pPr lvl="2"/>
            <a:r>
              <a:rPr lang="zh-CN" altLang="en-US" sz="1600" dirty="0" smtClean="0"/>
              <a:t>抛出异常后程序终止当前操作，跳转到</a:t>
            </a:r>
            <a:r>
              <a:rPr lang="en-US" altLang="zh-CN" sz="1600" dirty="0" smtClean="0"/>
              <a:t>EXCEPTION</a:t>
            </a:r>
            <a:r>
              <a:rPr lang="zh-CN" altLang="en-US" sz="1600" dirty="0" smtClean="0"/>
              <a:t>区</a:t>
            </a:r>
            <a:endParaRPr lang="en-US" altLang="zh-CN" sz="1600" dirty="0" smtClean="0"/>
          </a:p>
          <a:p>
            <a:pPr lvl="2">
              <a:buNone/>
            </a:pPr>
            <a:endParaRPr lang="en-US" altLang="zh-CN" sz="1600" dirty="0" smtClean="0"/>
          </a:p>
          <a:p>
            <a:pPr lvl="1"/>
            <a:r>
              <a:rPr lang="zh-CN" altLang="en-US" sz="1800" dirty="0" smtClean="0">
                <a:solidFill>
                  <a:srgbClr val="FF0000"/>
                </a:solidFill>
              </a:rPr>
              <a:t>处理异常：</a:t>
            </a:r>
            <a:endParaRPr lang="en-US" altLang="zh-CN" sz="1800" dirty="0" smtClean="0">
              <a:solidFill>
                <a:srgbClr val="FF0000"/>
              </a:solidFill>
            </a:endParaRPr>
          </a:p>
          <a:p>
            <a:pPr lvl="2"/>
            <a:r>
              <a:rPr lang="zh-CN" altLang="en-US" sz="1600" dirty="0" smtClean="0"/>
              <a:t>在异常处理区需要对每个异常提供相应的处理代码</a:t>
            </a:r>
            <a:endParaRPr lang="en-US" altLang="zh-CN" sz="1600" dirty="0" smtClean="0"/>
          </a:p>
        </p:txBody>
      </p:sp>
      <p:sp>
        <p:nvSpPr>
          <p:cNvPr id="4" name="Rectangle 3"/>
          <p:cNvSpPr txBox="1">
            <a:spLocks noChangeArrowheads="1"/>
          </p:cNvSpPr>
          <p:nvPr/>
        </p:nvSpPr>
        <p:spPr bwMode="auto">
          <a:xfrm>
            <a:off x="854790" y="2276872"/>
            <a:ext cx="7848872" cy="57606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exception_name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EXCEPTION;</a:t>
            </a:r>
          </a:p>
        </p:txBody>
      </p:sp>
      <p:sp>
        <p:nvSpPr>
          <p:cNvPr id="5" name="Rectangle 3"/>
          <p:cNvSpPr txBox="1">
            <a:spLocks noChangeArrowheads="1"/>
          </p:cNvSpPr>
          <p:nvPr/>
        </p:nvSpPr>
        <p:spPr bwMode="auto">
          <a:xfrm>
            <a:off x="882214" y="4028231"/>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RAISE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exception_name</a:t>
            </a:r>
            <a:r>
              <a:rPr lang="en-US" altLang="zh-CN" sz="1600" b="1" dirty="0" smtClean="0">
                <a:latin typeface="Arial" pitchFamily="34" charset="0"/>
                <a:cs typeface="Arial" pitchFamily="34" charset="0"/>
              </a:rPr>
              <a:t>;</a:t>
            </a:r>
            <a:endParaRPr lang="en-US" altLang="zh-CN" sz="1600" b="1" dirty="0" smtClean="0">
              <a:solidFill>
                <a:srgbClr val="FF0000"/>
              </a:solidFill>
              <a:latin typeface="Arial" pitchFamily="34" charset="0"/>
              <a:cs typeface="Arial" pitchFamily="34" charset="0"/>
            </a:endParaRPr>
          </a:p>
        </p:txBody>
      </p:sp>
      <p:sp>
        <p:nvSpPr>
          <p:cNvPr id="6" name="Rectangle 3"/>
          <p:cNvSpPr txBox="1">
            <a:spLocks noChangeArrowheads="1"/>
          </p:cNvSpPr>
          <p:nvPr/>
        </p:nvSpPr>
        <p:spPr bwMode="auto">
          <a:xfrm>
            <a:off x="854790" y="5373216"/>
            <a:ext cx="7848872"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EXCEPTION</a:t>
            </a:r>
          </a:p>
          <a:p>
            <a:pPr>
              <a:lnSpc>
                <a:spcPct val="90000"/>
              </a:lnSpc>
            </a:pPr>
            <a:r>
              <a:rPr lang="en-US" altLang="zh-CN" sz="1600" b="1" dirty="0" smtClean="0">
                <a:solidFill>
                  <a:srgbClr val="FF0000"/>
                </a:solidFill>
                <a:latin typeface="Arial" pitchFamily="34" charset="0"/>
                <a:cs typeface="Arial" pitchFamily="34" charset="0"/>
              </a:rPr>
              <a:t>	WHEN  </a:t>
            </a:r>
            <a:r>
              <a:rPr lang="en-US" altLang="zh-CN" sz="1600" b="1" dirty="0" err="1" smtClean="0">
                <a:latin typeface="Arial" pitchFamily="34" charset="0"/>
                <a:cs typeface="Arial" pitchFamily="34" charset="0"/>
              </a:rPr>
              <a:t>exception_name</a:t>
            </a:r>
            <a:r>
              <a:rPr lang="en-US" altLang="zh-CN" sz="1600" b="1" dirty="0" smtClean="0">
                <a:solidFill>
                  <a:srgbClr val="FF0000"/>
                </a:solidFill>
                <a:latin typeface="Arial" pitchFamily="34" charset="0"/>
                <a:cs typeface="Arial" pitchFamily="34" charset="0"/>
              </a:rPr>
              <a:t>  THEN </a:t>
            </a:r>
            <a:r>
              <a:rPr lang="en-US" altLang="zh-CN" sz="1600" b="1" dirty="0" smtClean="0">
                <a:latin typeface="Arial" pitchFamily="34" charset="0"/>
                <a:cs typeface="Arial" pitchFamily="34" charset="0"/>
              </a:rPr>
              <a:t> …;</a:t>
            </a:r>
          </a:p>
          <a:p>
            <a:pPr>
              <a:lnSpc>
                <a:spcPct val="90000"/>
              </a:lnSpc>
            </a:pPr>
            <a:r>
              <a:rPr lang="en-US" altLang="zh-CN" sz="1600" b="1" dirty="0" smtClean="0">
                <a:solidFill>
                  <a:srgbClr val="FF0000"/>
                </a:solidFill>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、自定义异常</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自定义异常示例</a:t>
            </a:r>
            <a:endParaRPr lang="en-US" altLang="zh-CN" sz="1600" dirty="0" smtClean="0">
              <a:solidFill>
                <a:srgbClr val="FF0000"/>
              </a:solidFill>
            </a:endParaRPr>
          </a:p>
        </p:txBody>
      </p:sp>
      <p:sp>
        <p:nvSpPr>
          <p:cNvPr id="4" name="Rectangle 3"/>
          <p:cNvSpPr txBox="1">
            <a:spLocks noChangeArrowheads="1"/>
          </p:cNvSpPr>
          <p:nvPr/>
        </p:nvSpPr>
        <p:spPr bwMode="auto">
          <a:xfrm>
            <a:off x="827584" y="1628800"/>
            <a:ext cx="7848872" cy="41044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latin typeface="Arial" pitchFamily="34" charset="0"/>
                <a:cs typeface="Arial" pitchFamily="34" charset="0"/>
              </a:rPr>
              <a:t>DECLARE</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v_stuid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student.id%TYPE</a:t>
            </a:r>
            <a:r>
              <a:rPr lang="en-US" altLang="zh-CN" sz="1600" b="1" dirty="0" smtClean="0">
                <a:latin typeface="Arial" pitchFamily="34" charset="0"/>
                <a:cs typeface="Arial" pitchFamily="34" charset="0"/>
              </a:rPr>
              <a:t> :=&amp;</a:t>
            </a:r>
            <a:r>
              <a:rPr lang="en-US" altLang="zh-CN" sz="1600" b="1" dirty="0" err="1" smtClean="0">
                <a:latin typeface="Arial" pitchFamily="34" charset="0"/>
                <a:cs typeface="Arial" pitchFamily="34" charset="0"/>
              </a:rPr>
              <a:t>stuid</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solidFill>
                  <a:srgbClr val="FF0000"/>
                </a:solidFill>
                <a:latin typeface="Arial" pitchFamily="34" charset="0"/>
                <a:cs typeface="Arial" pitchFamily="34" charset="0"/>
              </a:rPr>
              <a:t>no_result</a:t>
            </a:r>
            <a:r>
              <a:rPr lang="en-US" altLang="zh-CN" sz="1600" b="1" dirty="0" smtClean="0">
                <a:solidFill>
                  <a:srgbClr val="FF0000"/>
                </a:solidFill>
                <a:latin typeface="Arial" pitchFamily="34" charset="0"/>
                <a:cs typeface="Arial" pitchFamily="34" charset="0"/>
              </a:rPr>
              <a:t>  EXCEPTION;</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BEGIN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UPDATE student SET age = age+1 WHERE id = </a:t>
            </a:r>
            <a:r>
              <a:rPr lang="en-US" altLang="zh-CN" sz="1600" b="1" dirty="0" err="1" smtClean="0">
                <a:latin typeface="Arial" pitchFamily="34" charset="0"/>
                <a:cs typeface="Arial" pitchFamily="34" charset="0"/>
              </a:rPr>
              <a:t>v_stuid</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IF SQL%NOTFOUND THEN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RAISE </a:t>
            </a:r>
            <a:r>
              <a:rPr lang="en-US" altLang="zh-CN" sz="1600" b="1" dirty="0" err="1" smtClean="0">
                <a:solidFill>
                  <a:srgbClr val="FF0000"/>
                </a:solidFill>
                <a:latin typeface="Arial" pitchFamily="34" charset="0"/>
                <a:cs typeface="Arial" pitchFamily="34" charset="0"/>
              </a:rPr>
              <a:t>no_result</a:t>
            </a:r>
            <a:r>
              <a:rPr lang="en-US" altLang="zh-CN" sz="1600" b="1" dirty="0" smtClean="0">
                <a:solidFill>
                  <a:srgbClr val="FF0000"/>
                </a:solidFill>
                <a:latin typeface="Arial" pitchFamily="34" charset="0"/>
                <a:cs typeface="Arial" pitchFamily="34" charset="0"/>
              </a:rPr>
              <a:t>;</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END IF;</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EXCEPTION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WHEN </a:t>
            </a:r>
            <a:r>
              <a:rPr lang="en-US" altLang="zh-CN" sz="1600" b="1" dirty="0" err="1" smtClean="0">
                <a:solidFill>
                  <a:srgbClr val="FF0000"/>
                </a:solidFill>
                <a:latin typeface="Arial" pitchFamily="34" charset="0"/>
                <a:cs typeface="Arial" pitchFamily="34" charset="0"/>
              </a:rPr>
              <a:t>no_result</a:t>
            </a:r>
            <a:r>
              <a:rPr lang="en-US" altLang="zh-CN" sz="1600" b="1" dirty="0" smtClean="0">
                <a:solidFill>
                  <a:srgbClr val="FF0000"/>
                </a:solidFill>
                <a:latin typeface="Arial" pitchFamily="34" charset="0"/>
                <a:cs typeface="Arial" pitchFamily="34" charset="0"/>
              </a:rPr>
              <a:t> THEN </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DBMS_OUTPUT.PUT_LINE('</a:t>
            </a:r>
            <a:r>
              <a:rPr lang="zh-CN" altLang="en-US" sz="1600" b="1" dirty="0" smtClean="0">
                <a:latin typeface="Arial" pitchFamily="34" charset="0"/>
                <a:cs typeface="Arial" pitchFamily="34" charset="0"/>
              </a:rPr>
              <a:t>你的数据更新语句失败了</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WHEN OTHERS THEN</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DBMS_OUTPUT.PUT_LINE(SQLCODE||'---'||SQLERRM);</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END;</a:t>
            </a:r>
            <a:endParaRPr lang="en-US" altLang="zh-CN" sz="1600" b="1" dirty="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、自定义异常</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solidFill>
                  <a:srgbClr val="FF0000"/>
                </a:solidFill>
              </a:rPr>
              <a:t>知识点</a:t>
            </a:r>
            <a:endParaRPr lang="en-US" altLang="zh-CN" sz="2000" dirty="0" smtClean="0">
              <a:solidFill>
                <a:srgbClr val="FF0000"/>
              </a:solidFill>
            </a:endParaRPr>
          </a:p>
          <a:p>
            <a:pPr lvl="1"/>
            <a:r>
              <a:rPr lang="zh-CN" altLang="en-US" sz="1800" dirty="0" smtClean="0"/>
              <a:t>在同一个</a:t>
            </a:r>
            <a:r>
              <a:rPr lang="en-US" altLang="zh-CN" sz="1800" dirty="0" smtClean="0"/>
              <a:t>PL/SQL</a:t>
            </a:r>
            <a:r>
              <a:rPr lang="zh-CN" altLang="en-US" sz="1800" dirty="0" smtClean="0"/>
              <a:t>语句块中不能声明同名的异常，但是可以在不同的语句块中声明相同的异常</a:t>
            </a:r>
            <a:endParaRPr lang="en-US" altLang="zh-CN" sz="1800" dirty="0" smtClean="0"/>
          </a:p>
          <a:p>
            <a:pPr lvl="1"/>
            <a:r>
              <a:rPr lang="zh-CN" altLang="en-US" sz="1800" dirty="0" smtClean="0"/>
              <a:t>在一个语句块中声明的异常，其作用域范围只在本块和其子块中，即内部块中可以引用在本块中或在外部块中定义的异常，但在外部块中访问内部块中定义的异常是非法的</a:t>
            </a:r>
            <a:endParaRPr lang="en-US" altLang="zh-CN" sz="1800" dirty="0" smtClean="0"/>
          </a:p>
          <a:p>
            <a:pPr lvl="1"/>
            <a:r>
              <a:rPr lang="zh-CN" altLang="en-US" sz="1800" dirty="0" smtClean="0"/>
              <a:t>使用</a:t>
            </a:r>
            <a:r>
              <a:rPr lang="en-US" altLang="zh-CN" sz="1800" dirty="0" smtClean="0"/>
              <a:t>RAISE</a:t>
            </a:r>
            <a:r>
              <a:rPr lang="zh-CN" altLang="en-US" sz="1800" dirty="0" smtClean="0"/>
              <a:t>语句抛出的异常，既可以是用户自定义异常，也可以抛出</a:t>
            </a:r>
            <a:r>
              <a:rPr lang="en-US" altLang="zh-CN" sz="1800" dirty="0" smtClean="0"/>
              <a:t>Oracle</a:t>
            </a:r>
            <a:r>
              <a:rPr lang="zh-CN" altLang="en-US" sz="1800" dirty="0" smtClean="0"/>
              <a:t>中的预定义异常</a:t>
            </a:r>
            <a:endParaRPr lang="en-US" altLang="zh-CN" sz="1800" dirty="0" smtClean="0"/>
          </a:p>
          <a:p>
            <a:pPr lvl="1"/>
            <a:r>
              <a:rPr lang="zh-CN" altLang="en-US" sz="1800" dirty="0" smtClean="0"/>
              <a:t>在异常处理区末尾添加</a:t>
            </a:r>
            <a:r>
              <a:rPr lang="en-US" altLang="zh-CN" sz="1800" dirty="0" smtClean="0"/>
              <a:t>WHEN  OTHERS</a:t>
            </a:r>
            <a:r>
              <a:rPr lang="zh-CN" altLang="en-US" sz="1800" dirty="0" smtClean="0"/>
              <a:t>，可以涵盖所有未经处理的异常，这是一种良好的编程习惯</a:t>
            </a:r>
            <a:endParaRPr lang="en-US" altLang="zh-CN" sz="1800" dirty="0" smtClean="0"/>
          </a:p>
          <a:p>
            <a:pPr lvl="1"/>
            <a:r>
              <a:rPr lang="zh-CN" altLang="en-US" sz="1800" dirty="0" smtClean="0"/>
              <a:t>在异常处理区，每一个</a:t>
            </a:r>
            <a:r>
              <a:rPr lang="en-US" altLang="zh-CN" sz="1800" dirty="0" smtClean="0"/>
              <a:t>WHEN</a:t>
            </a:r>
            <a:r>
              <a:rPr lang="zh-CN" altLang="en-US" sz="1800" dirty="0" smtClean="0"/>
              <a:t>语句代表一个异常处理器，</a:t>
            </a:r>
            <a:r>
              <a:rPr lang="en-US" altLang="zh-CN" sz="1800" dirty="0" smtClean="0"/>
              <a:t>PL/SQL</a:t>
            </a:r>
            <a:r>
              <a:rPr lang="zh-CN" altLang="en-US" sz="1800" dirty="0" smtClean="0"/>
              <a:t>允许在一个异常处理器中处理多个异常，只需要使用</a:t>
            </a:r>
            <a:r>
              <a:rPr lang="en-US" altLang="zh-CN" sz="1800" dirty="0" smtClean="0"/>
              <a:t>OR</a:t>
            </a:r>
            <a:r>
              <a:rPr lang="zh-CN" altLang="en-US" sz="1800" dirty="0" smtClean="0"/>
              <a:t>关键字进行分隔</a:t>
            </a:r>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27584" y="4797152"/>
            <a:ext cx="7848872" cy="136815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EXCEPTION</a:t>
            </a:r>
          </a:p>
          <a:p>
            <a:pPr>
              <a:lnSpc>
                <a:spcPct val="90000"/>
              </a:lnSpc>
            </a:pPr>
            <a:r>
              <a:rPr lang="en-US" altLang="zh-CN" sz="1600" b="1" dirty="0" smtClean="0">
                <a:solidFill>
                  <a:srgbClr val="FF0000"/>
                </a:solidFill>
                <a:latin typeface="Arial" pitchFamily="34" charset="0"/>
                <a:cs typeface="Arial" pitchFamily="34" charset="0"/>
              </a:rPr>
              <a:t>	WHEN  </a:t>
            </a:r>
            <a:r>
              <a:rPr lang="en-US" altLang="zh-CN" sz="1600" b="1" dirty="0" smtClean="0">
                <a:latin typeface="Arial" pitchFamily="34" charset="0"/>
                <a:cs typeface="Arial" pitchFamily="34" charset="0"/>
              </a:rPr>
              <a:t>exception_1  </a:t>
            </a:r>
            <a:r>
              <a:rPr lang="en-US" altLang="zh-CN" sz="1600" b="1" dirty="0" smtClean="0">
                <a:solidFill>
                  <a:srgbClr val="FF0000"/>
                </a:solidFill>
                <a:latin typeface="Arial" pitchFamily="34" charset="0"/>
                <a:cs typeface="Arial" pitchFamily="34" charset="0"/>
              </a:rPr>
              <a:t>OR</a:t>
            </a:r>
            <a:r>
              <a:rPr lang="en-US" altLang="zh-CN" sz="1600" b="1" dirty="0" smtClean="0">
                <a:latin typeface="Arial" pitchFamily="34" charset="0"/>
                <a:cs typeface="Arial" pitchFamily="34" charset="0"/>
              </a:rPr>
              <a:t>  exception_2</a:t>
            </a:r>
            <a:r>
              <a:rPr lang="en-US" altLang="zh-CN" sz="1600" b="1" dirty="0" smtClean="0">
                <a:solidFill>
                  <a:srgbClr val="FF0000"/>
                </a:solidFill>
                <a:latin typeface="Arial" pitchFamily="34" charset="0"/>
                <a:cs typeface="Arial" pitchFamily="34" charset="0"/>
              </a:rPr>
              <a:t>  THEN </a:t>
            </a:r>
            <a:endParaRPr lang="en-US" altLang="zh-CN" sz="1600" b="1" dirty="0" smtClean="0">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(‘exception 1 and 2!’);</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WHEN  OTHERS  THEN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(‘others exception!’);</a:t>
            </a:r>
          </a:p>
          <a:p>
            <a:pPr>
              <a:lnSpc>
                <a:spcPct val="90000"/>
              </a:lnSpc>
            </a:pPr>
            <a:r>
              <a:rPr lang="en-US" altLang="zh-CN" sz="1600" b="1" dirty="0" smtClean="0">
                <a:solidFill>
                  <a:srgbClr val="FF0000"/>
                </a:solidFill>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、自定义异常</a:t>
            </a:r>
            <a:r>
              <a:rPr lang="en-US" altLang="zh-CN" dirty="0" smtClean="0"/>
              <a:t>-4</a:t>
            </a:r>
            <a:endParaRPr lang="zh-CN" altLang="en-US" dirty="0"/>
          </a:p>
        </p:txBody>
      </p:sp>
      <p:sp>
        <p:nvSpPr>
          <p:cNvPr id="3" name="内容占位符 2"/>
          <p:cNvSpPr>
            <a:spLocks noGrp="1"/>
          </p:cNvSpPr>
          <p:nvPr>
            <p:ph idx="1"/>
          </p:nvPr>
        </p:nvSpPr>
        <p:spPr>
          <a:xfrm>
            <a:off x="467544" y="1124744"/>
            <a:ext cx="8310592" cy="5157365"/>
          </a:xfrm>
        </p:spPr>
        <p:txBody>
          <a:bodyPr>
            <a:normAutofit fontScale="85000" lnSpcReduction="10000"/>
          </a:bodyPr>
          <a:lstStyle/>
          <a:p>
            <a:r>
              <a:rPr lang="zh-CN" altLang="en-US" sz="2000" dirty="0" smtClean="0"/>
              <a:t>使用</a:t>
            </a:r>
            <a:r>
              <a:rPr lang="en-US" altLang="zh-CN" sz="2000" dirty="0" smtClean="0"/>
              <a:t>RAISE_APPLICATION_ERROR</a:t>
            </a:r>
          </a:p>
          <a:p>
            <a:pPr lvl="1"/>
            <a:r>
              <a:rPr lang="en-US" altLang="zh-CN" sz="1800" dirty="0" smtClean="0"/>
              <a:t>RAISE_APPLICATION_ERROR</a:t>
            </a:r>
            <a:r>
              <a:rPr lang="zh-CN" altLang="en-US" sz="1800" dirty="0" smtClean="0"/>
              <a:t>函数是</a:t>
            </a:r>
            <a:r>
              <a:rPr lang="en-US" altLang="zh-CN" sz="1800" dirty="0" smtClean="0"/>
              <a:t>DBMS_STANDARD(ORACLE</a:t>
            </a:r>
            <a:r>
              <a:rPr lang="zh-CN" altLang="en-US" sz="1800" dirty="0" smtClean="0"/>
              <a:t>提供的包</a:t>
            </a:r>
            <a:r>
              <a:rPr lang="en-US" altLang="zh-CN" sz="1800" dirty="0" smtClean="0"/>
              <a:t>)</a:t>
            </a:r>
            <a:r>
              <a:rPr lang="zh-CN" altLang="en-US" sz="1800" dirty="0" smtClean="0"/>
              <a:t>包中定义的一个</a:t>
            </a:r>
            <a:r>
              <a:rPr lang="en-US" altLang="zh-CN" sz="1800" dirty="0" smtClean="0"/>
              <a:t>Oracle</a:t>
            </a:r>
            <a:r>
              <a:rPr lang="zh-CN" altLang="en-US" sz="1800" dirty="0" smtClean="0"/>
              <a:t>内置函数</a:t>
            </a:r>
            <a:endParaRPr lang="en-US" altLang="zh-CN" sz="1800" dirty="0" smtClean="0"/>
          </a:p>
          <a:p>
            <a:pPr lvl="1"/>
            <a:r>
              <a:rPr lang="zh-CN" altLang="en-US" sz="1800" dirty="0" smtClean="0"/>
              <a:t>帮助用户抛出自定义的错误代码和错误消息，这样就能将错误消息报告给应用程序，避免返回未捕获异常</a:t>
            </a:r>
            <a:endParaRPr lang="en-US" altLang="zh-CN" sz="1800" dirty="0" smtClean="0"/>
          </a:p>
          <a:p>
            <a:pPr lvl="1"/>
            <a:endParaRPr lang="en-US" altLang="zh-CN" sz="1800" dirty="0" smtClean="0"/>
          </a:p>
          <a:p>
            <a:pPr lvl="1"/>
            <a:endParaRPr lang="en-US" altLang="zh-CN" sz="1800" dirty="0" smtClean="0"/>
          </a:p>
          <a:p>
            <a:pPr lvl="1"/>
            <a:r>
              <a:rPr lang="en-US" altLang="zh-CN" sz="1800" dirty="0" err="1" smtClean="0">
                <a:solidFill>
                  <a:srgbClr val="FF0000"/>
                </a:solidFill>
              </a:rPr>
              <a:t>error_number</a:t>
            </a:r>
            <a:r>
              <a:rPr lang="en-US" altLang="zh-CN" sz="1800" dirty="0" smtClean="0">
                <a:solidFill>
                  <a:srgbClr val="FF0000"/>
                </a:solidFill>
              </a:rPr>
              <a:t> </a:t>
            </a:r>
            <a:r>
              <a:rPr lang="zh-CN" altLang="en-US" sz="1800" dirty="0" smtClean="0">
                <a:solidFill>
                  <a:srgbClr val="FF0000"/>
                </a:solidFill>
              </a:rPr>
              <a:t>：</a:t>
            </a:r>
            <a:r>
              <a:rPr lang="zh-CN" altLang="en-US" sz="1800" dirty="0" smtClean="0"/>
              <a:t>用户自定义的错误代码，</a:t>
            </a:r>
            <a:r>
              <a:rPr lang="en-US" altLang="zh-CN" sz="1800" dirty="0" smtClean="0"/>
              <a:t>–20,000 </a:t>
            </a:r>
            <a:r>
              <a:rPr lang="zh-CN" altLang="en-US" sz="1800" dirty="0" smtClean="0"/>
              <a:t>到 </a:t>
            </a:r>
            <a:r>
              <a:rPr lang="en-US" altLang="zh-CN" sz="1800" dirty="0" smtClean="0"/>
              <a:t>–20,999 </a:t>
            </a:r>
            <a:r>
              <a:rPr lang="zh-CN" altLang="en-US" sz="1800" dirty="0" smtClean="0"/>
              <a:t>之间的负整数</a:t>
            </a:r>
          </a:p>
          <a:p>
            <a:pPr lvl="1"/>
            <a:r>
              <a:rPr lang="en-US" altLang="zh-CN" sz="1800" dirty="0" err="1" smtClean="0">
                <a:solidFill>
                  <a:srgbClr val="FF0000"/>
                </a:solidFill>
              </a:rPr>
              <a:t>error_message</a:t>
            </a:r>
            <a:r>
              <a:rPr lang="en-US" altLang="zh-CN" sz="1800" dirty="0" smtClean="0">
                <a:solidFill>
                  <a:srgbClr val="FF0000"/>
                </a:solidFill>
              </a:rPr>
              <a:t> </a:t>
            </a:r>
            <a:r>
              <a:rPr lang="zh-CN" altLang="en-US" sz="1800" dirty="0" smtClean="0">
                <a:solidFill>
                  <a:srgbClr val="FF0000"/>
                </a:solidFill>
              </a:rPr>
              <a:t>：</a:t>
            </a:r>
            <a:r>
              <a:rPr lang="zh-CN" altLang="en-US" sz="1800" dirty="0" smtClean="0"/>
              <a:t>用户自定义的错误提示信息</a:t>
            </a:r>
            <a:r>
              <a:rPr lang="en-US" altLang="zh-CN" sz="1800" dirty="0" smtClean="0"/>
              <a:t>(&lt; 2048 </a:t>
            </a:r>
            <a:r>
              <a:rPr lang="zh-CN" altLang="en-US" sz="1800" dirty="0" smtClean="0"/>
              <a:t>字节</a:t>
            </a:r>
            <a:r>
              <a:rPr lang="en-US" altLang="zh-CN" sz="1800" dirty="0" smtClean="0"/>
              <a:t>)</a:t>
            </a:r>
            <a:endParaRPr lang="zh-CN" altLang="en-US" sz="1800" dirty="0" smtClean="0"/>
          </a:p>
          <a:p>
            <a:pPr lvl="1"/>
            <a:r>
              <a:rPr lang="en-US" altLang="zh-CN" sz="1800" dirty="0" err="1" smtClean="0">
                <a:solidFill>
                  <a:srgbClr val="FF0000"/>
                </a:solidFill>
              </a:rPr>
              <a:t>keep_errors</a:t>
            </a:r>
            <a:r>
              <a:rPr lang="en-US" altLang="zh-CN" sz="1800" dirty="0" smtClean="0">
                <a:solidFill>
                  <a:srgbClr val="FF0000"/>
                </a:solidFill>
              </a:rPr>
              <a:t> </a:t>
            </a:r>
            <a:r>
              <a:rPr lang="zh-CN" altLang="en-US" sz="1800" dirty="0" smtClean="0">
                <a:solidFill>
                  <a:srgbClr val="FF0000"/>
                </a:solidFill>
              </a:rPr>
              <a:t>：</a:t>
            </a:r>
            <a:r>
              <a:rPr lang="zh-CN" altLang="en-US" sz="1800" dirty="0" smtClean="0"/>
              <a:t>是一个可选的布尔值，</a:t>
            </a:r>
            <a:r>
              <a:rPr lang="en-US" altLang="zh-CN" sz="1800" dirty="0" err="1" smtClean="0"/>
              <a:t>keep_errors</a:t>
            </a:r>
            <a:r>
              <a:rPr lang="en-US" altLang="zh-CN" sz="1800" dirty="0" smtClean="0"/>
              <a:t> =TRUE ,</a:t>
            </a:r>
            <a:r>
              <a:rPr lang="zh-CN" altLang="en-US" sz="1800" dirty="0" smtClean="0"/>
              <a:t>则新错误将被添加到已经抛出的错误列表中，如果</a:t>
            </a:r>
            <a:r>
              <a:rPr lang="en-US" altLang="zh-CN" sz="1800" dirty="0" err="1" smtClean="0"/>
              <a:t>keep_errors</a:t>
            </a:r>
            <a:r>
              <a:rPr lang="en-US" altLang="zh-CN" sz="1800" dirty="0" smtClean="0"/>
              <a:t>=FALSE(</a:t>
            </a:r>
            <a:r>
              <a:rPr lang="zh-CN" altLang="en-US" sz="1800" dirty="0" smtClean="0"/>
              <a:t>默认值</a:t>
            </a:r>
            <a:r>
              <a:rPr lang="en-US" altLang="zh-CN" sz="1800" dirty="0" smtClean="0"/>
              <a:t>),</a:t>
            </a:r>
            <a:r>
              <a:rPr lang="zh-CN" altLang="en-US" sz="1800" dirty="0" smtClean="0"/>
              <a:t>则新错误将替换当前的错误列表</a:t>
            </a:r>
            <a:endParaRPr lang="en-US" altLang="zh-CN" sz="1800" dirty="0" smtClean="0"/>
          </a:p>
          <a:p>
            <a:pPr lvl="1"/>
            <a:r>
              <a:rPr lang="zh-CN" altLang="en-US" sz="1800" b="1" dirty="0" smtClean="0">
                <a:solidFill>
                  <a:srgbClr val="FF0000"/>
                </a:solidFill>
              </a:rPr>
              <a:t>注意</a:t>
            </a:r>
            <a:endParaRPr lang="en-US" altLang="zh-CN" sz="1800" b="1" dirty="0" smtClean="0">
              <a:solidFill>
                <a:srgbClr val="FF0000"/>
              </a:solidFill>
            </a:endParaRPr>
          </a:p>
          <a:p>
            <a:pPr lvl="2"/>
            <a:r>
              <a:rPr lang="en-US" altLang="zh-CN" sz="1600" dirty="0" smtClean="0"/>
              <a:t>RAISE_APPLICATION_ERROR</a:t>
            </a:r>
            <a:r>
              <a:rPr lang="zh-CN" altLang="en-US" sz="1600" dirty="0" smtClean="0"/>
              <a:t>只能在子程序中使用，当该函数被调用时，将结束当前的子程序并返回其中的错误代码和消息给外部应用程序，这些错误代码和信息可以像</a:t>
            </a:r>
            <a:r>
              <a:rPr lang="en-US" altLang="zh-CN" sz="1600" dirty="0" smtClean="0"/>
              <a:t>Oracle</a:t>
            </a:r>
            <a:r>
              <a:rPr lang="zh-CN" altLang="en-US" sz="1600" dirty="0" smtClean="0"/>
              <a:t>错误一样被捕获处理</a:t>
            </a:r>
            <a:endParaRPr lang="en-US" altLang="zh-CN" sz="1600" dirty="0" smtClean="0"/>
          </a:p>
          <a:p>
            <a:pPr lvl="1">
              <a:buNone/>
            </a:pPr>
            <a:endParaRPr lang="zh-CN" altLang="en-US" sz="1800" dirty="0" smtClean="0"/>
          </a:p>
          <a:p>
            <a:pPr lvl="1"/>
            <a:endParaRPr lang="en-US" altLang="zh-CN" sz="1800" dirty="0" smtClean="0">
              <a:solidFill>
                <a:srgbClr val="FF0000"/>
              </a:solidFill>
            </a:endParaRPr>
          </a:p>
        </p:txBody>
      </p:sp>
      <p:sp>
        <p:nvSpPr>
          <p:cNvPr id="4" name="Rectangle 3"/>
          <p:cNvSpPr txBox="1">
            <a:spLocks noChangeArrowheads="1"/>
          </p:cNvSpPr>
          <p:nvPr/>
        </p:nvSpPr>
        <p:spPr bwMode="auto">
          <a:xfrm>
            <a:off x="827584" y="2708920"/>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zh-CN" altLang="en-US" sz="1600" b="1" dirty="0" smtClean="0">
                <a:solidFill>
                  <a:srgbClr val="FF0000"/>
                </a:solidFill>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RAISE_APPLICATION_ERROR(</a:t>
            </a:r>
            <a:r>
              <a:rPr lang="en-US" altLang="zh-CN" sz="1600" b="1" dirty="0" err="1" smtClean="0">
                <a:solidFill>
                  <a:srgbClr val="FF0000"/>
                </a:solidFill>
                <a:latin typeface="Arial" pitchFamily="34" charset="0"/>
                <a:cs typeface="Arial" pitchFamily="34" charset="0"/>
              </a:rPr>
              <a:t>error_number,error_message</a:t>
            </a:r>
            <a:r>
              <a:rPr lang="en-US" altLang="zh-CN" sz="1600" b="1" dirty="0" smtClean="0">
                <a:solidFill>
                  <a:srgbClr val="FF0000"/>
                </a:solidFill>
                <a:latin typeface="Arial" pitchFamily="34" charset="0"/>
                <a:cs typeface="Arial" pitchFamily="34" charset="0"/>
              </a:rPr>
              <a:t>,[</a:t>
            </a:r>
            <a:r>
              <a:rPr lang="en-US" altLang="zh-CN" sz="1600" b="1" dirty="0" err="1" smtClean="0">
                <a:solidFill>
                  <a:srgbClr val="FF0000"/>
                </a:solidFill>
                <a:latin typeface="Arial" pitchFamily="34" charset="0"/>
                <a:cs typeface="Arial" pitchFamily="34" charset="0"/>
              </a:rPr>
              <a:t>keep_errors</a:t>
            </a:r>
            <a:r>
              <a:rPr lang="en-US" altLang="zh-CN" sz="1600" b="1" dirty="0" smtClean="0">
                <a:solidFill>
                  <a:srgbClr val="FF0000"/>
                </a:solidFill>
                <a:latin typeface="Arial" pitchFamily="34" charset="0"/>
                <a:cs typeface="Arial" pitchFamily="34" charset="0"/>
              </a:rPr>
              <a:t>] );</a:t>
            </a:r>
          </a:p>
        </p:txBody>
      </p:sp>
    </p:spTree>
    <p:custDataLst>
      <p:tags r:id="rId1"/>
    </p:custData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、自定义异常</a:t>
            </a:r>
            <a:r>
              <a:rPr lang="en-US" altLang="zh-CN" dirty="0" smtClean="0"/>
              <a:t>-5</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en-US" altLang="zh-CN" sz="2000" dirty="0" smtClean="0"/>
              <a:t>RAISE_APPLICATION_ERROR</a:t>
            </a:r>
            <a:r>
              <a:rPr lang="zh-CN" altLang="en-US" sz="2000" dirty="0" smtClean="0"/>
              <a:t>使用示例</a:t>
            </a:r>
            <a:endParaRPr lang="en-US" altLang="zh-CN" sz="2000" dirty="0" smtClean="0"/>
          </a:p>
          <a:p>
            <a:pPr lvl="1"/>
            <a:r>
              <a:rPr lang="zh-CN" altLang="en-US" sz="1800" dirty="0" smtClean="0"/>
              <a:t>定义一个</a:t>
            </a:r>
            <a:r>
              <a:rPr lang="en-US" altLang="zh-CN" sz="1800" dirty="0" smtClean="0"/>
              <a:t>FUNCTION</a:t>
            </a:r>
            <a:r>
              <a:rPr lang="zh-CN" altLang="en-US" sz="1800" dirty="0" smtClean="0"/>
              <a:t>子程序，根据输入参数学号</a:t>
            </a:r>
            <a:r>
              <a:rPr lang="en-US" altLang="zh-CN" sz="1800" dirty="0" smtClean="0"/>
              <a:t>ID</a:t>
            </a:r>
            <a:r>
              <a:rPr lang="zh-CN" altLang="en-US" sz="1800" dirty="0" smtClean="0"/>
              <a:t>查找学生姓名，当</a:t>
            </a:r>
            <a:r>
              <a:rPr lang="en-US" altLang="zh-CN" sz="1800" dirty="0" smtClean="0"/>
              <a:t>ID</a:t>
            </a:r>
            <a:r>
              <a:rPr lang="zh-CN" altLang="en-US" sz="1800" dirty="0" smtClean="0"/>
              <a:t>不符合条件时，抛出相应的错误代码和错误信息</a:t>
            </a:r>
            <a:endParaRPr lang="en-US" altLang="zh-CN" sz="1800" dirty="0" smtClean="0"/>
          </a:p>
        </p:txBody>
      </p:sp>
      <p:sp>
        <p:nvSpPr>
          <p:cNvPr id="5" name="Rectangle 3"/>
          <p:cNvSpPr txBox="1">
            <a:spLocks noChangeArrowheads="1"/>
          </p:cNvSpPr>
          <p:nvPr/>
        </p:nvSpPr>
        <p:spPr bwMode="auto">
          <a:xfrm>
            <a:off x="755576" y="2132856"/>
            <a:ext cx="7848872" cy="41044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CREATE OR REPLACE FUNCTION </a:t>
            </a:r>
            <a:r>
              <a:rPr lang="en-US" altLang="zh-CN" sz="1600" b="1" dirty="0" err="1" smtClean="0">
                <a:latin typeface="Arial" pitchFamily="34" charset="0"/>
                <a:cs typeface="Arial" pitchFamily="34" charset="0"/>
              </a:rPr>
              <a:t>get_name</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 NUMBER)</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RETURN NUMBER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AS</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NUMBER;</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BEGIN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IF  </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  IS  NULL  THEN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RAISE_APPLICATION_ERROR(-20991, ’</a:t>
            </a:r>
            <a:r>
              <a:rPr lang="zh-CN" altLang="en-US" sz="1600" b="1" dirty="0" smtClean="0">
                <a:solidFill>
                  <a:srgbClr val="FF0000"/>
                </a:solidFill>
                <a:latin typeface="Arial" pitchFamily="34" charset="0"/>
                <a:cs typeface="Arial" pitchFamily="34" charset="0"/>
              </a:rPr>
              <a:t>学号为空</a:t>
            </a:r>
            <a:r>
              <a:rPr lang="en-US" altLang="zh-CN" sz="1600" b="1" dirty="0" smtClean="0">
                <a:solidFill>
                  <a:srgbClr val="FF0000"/>
                </a:solidFill>
                <a:latin typeface="Arial" pitchFamily="34" charset="0"/>
                <a:cs typeface="Arial" pitchFamily="34" charset="0"/>
              </a:rPr>
              <a:t>’);</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ELSIF </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 &lt; 0 THEN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RAISE_APPLICATION_ERROR(-20992, ’</a:t>
            </a:r>
            <a:r>
              <a:rPr lang="zh-CN" altLang="en-US" sz="1600" b="1" dirty="0" smtClean="0">
                <a:solidFill>
                  <a:srgbClr val="FF0000"/>
                </a:solidFill>
                <a:latin typeface="Arial" pitchFamily="34" charset="0"/>
                <a:cs typeface="Arial" pitchFamily="34" charset="0"/>
              </a:rPr>
              <a:t>无效的学号</a:t>
            </a:r>
            <a:r>
              <a:rPr lang="en-US" altLang="zh-CN" sz="1600" b="1" dirty="0" smtClean="0">
                <a:solidFill>
                  <a:srgbClr val="FF0000"/>
                </a:solidFill>
                <a:latin typeface="Arial" pitchFamily="34" charset="0"/>
                <a:cs typeface="Arial" pitchFamily="34" charset="0"/>
              </a:rPr>
              <a:t>’);</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ELSE</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SELECT name  INTO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  FROM  student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WHERE student.id = </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RETURN </a:t>
            </a:r>
            <a:r>
              <a:rPr lang="en-US" altLang="zh-CN" sz="1600" b="1" dirty="0" err="1" smtClean="0">
                <a:latin typeface="Arial" pitchFamily="34" charset="0"/>
                <a:cs typeface="Arial" pitchFamily="34" charset="0"/>
              </a:rPr>
              <a:t>v_name</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END IF;</a:t>
            </a:r>
          </a:p>
          <a:p>
            <a:pPr>
              <a:lnSpc>
                <a:spcPct val="90000"/>
              </a:lnSpc>
            </a:pPr>
            <a:r>
              <a:rPr lang="en-US" altLang="zh-CN" sz="1600" b="1" dirty="0" smtClean="0">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WHEN  OTHERS  THEN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dbms_output.put_line</a:t>
            </a:r>
            <a:r>
              <a:rPr lang="en-US" altLang="zh-CN" sz="1600" b="1" dirty="0" smtClean="0">
                <a:latin typeface="Arial" pitchFamily="34" charset="0"/>
                <a:cs typeface="Arial" pitchFamily="34" charset="0"/>
              </a:rPr>
              <a:t>(SQLCODE || ‘---’ || SQLERRM);</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END;</a:t>
            </a:r>
            <a:br>
              <a:rPr lang="en-US" altLang="zh-CN" sz="1600" b="1" dirty="0" smtClean="0">
                <a:latin typeface="Arial" pitchFamily="34" charset="0"/>
                <a:cs typeface="Arial" pitchFamily="34" charset="0"/>
              </a:rPr>
            </a:br>
            <a:endParaRPr lang="en-US" altLang="zh-CN" sz="1600" b="1" dirty="0" smtClean="0">
              <a:solidFill>
                <a:srgbClr val="FF0000"/>
              </a:solidFill>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、自定义异常</a:t>
            </a:r>
            <a:r>
              <a:rPr lang="en-US" altLang="zh-CN" dirty="0" smtClean="0"/>
              <a:t>-6</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使用</a:t>
            </a:r>
            <a:r>
              <a:rPr lang="en-US" altLang="zh-CN" sz="2000" dirty="0" smtClean="0"/>
              <a:t>SQLCODE</a:t>
            </a:r>
            <a:r>
              <a:rPr lang="zh-CN" altLang="en-US" sz="2000" dirty="0" smtClean="0"/>
              <a:t>和</a:t>
            </a:r>
            <a:r>
              <a:rPr lang="en-US" altLang="zh-CN" sz="2000" dirty="0" smtClean="0"/>
              <a:t>SQLERRM</a:t>
            </a:r>
          </a:p>
          <a:p>
            <a:pPr lvl="1"/>
            <a:r>
              <a:rPr lang="zh-CN" altLang="en-US" sz="1800" dirty="0" smtClean="0"/>
              <a:t>在异常处理区，特别是在</a:t>
            </a:r>
            <a:r>
              <a:rPr lang="en-US" altLang="zh-CN" sz="1800" dirty="0" smtClean="0"/>
              <a:t>WHEN OTHERS</a:t>
            </a:r>
            <a:r>
              <a:rPr lang="zh-CN" altLang="en-US" sz="1800" dirty="0" smtClean="0"/>
              <a:t>处理代码中，我们通常会应用</a:t>
            </a:r>
            <a:r>
              <a:rPr lang="en-US" altLang="zh-CN" sz="1800" dirty="0" smtClean="0"/>
              <a:t>SQLCODE</a:t>
            </a:r>
            <a:r>
              <a:rPr lang="zh-CN" altLang="en-US" sz="1800" dirty="0" smtClean="0"/>
              <a:t>和</a:t>
            </a:r>
            <a:r>
              <a:rPr lang="en-US" altLang="zh-CN" sz="1800" dirty="0" smtClean="0"/>
              <a:t>SQLERRM</a:t>
            </a:r>
            <a:r>
              <a:rPr lang="zh-CN" altLang="en-US" sz="1800" dirty="0" smtClean="0"/>
              <a:t>两个函数来获取完整的与错误相关的信息</a:t>
            </a:r>
            <a:endParaRPr lang="en-US" altLang="zh-CN" sz="1800" dirty="0" smtClean="0"/>
          </a:p>
          <a:p>
            <a:pPr lvl="1"/>
            <a:r>
              <a:rPr lang="en-US" altLang="zh-CN" sz="1800" dirty="0" smtClean="0"/>
              <a:t>SQLCODE</a:t>
            </a:r>
            <a:r>
              <a:rPr lang="zh-CN" altLang="en-US" sz="1800" dirty="0" smtClean="0"/>
              <a:t>函数：返回当前的错误代码</a:t>
            </a:r>
            <a:endParaRPr lang="en-US" altLang="zh-CN" sz="1800" dirty="0" smtClean="0"/>
          </a:p>
          <a:p>
            <a:pPr lvl="1"/>
            <a:r>
              <a:rPr lang="en-US" altLang="zh-CN" sz="1800" dirty="0" smtClean="0"/>
              <a:t>SQLERRM</a:t>
            </a:r>
            <a:r>
              <a:rPr lang="zh-CN" altLang="en-US" sz="1800" dirty="0" smtClean="0"/>
              <a:t>函数：返回错误消息文本</a:t>
            </a:r>
            <a:endParaRPr lang="en-US" altLang="zh-CN" sz="1800" dirty="0" smtClean="0"/>
          </a:p>
          <a:p>
            <a:pPr lvl="2"/>
            <a:r>
              <a:rPr lang="zh-CN" altLang="en-US" sz="1600" dirty="0" smtClean="0"/>
              <a:t>例如</a:t>
            </a:r>
            <a:r>
              <a:rPr lang="en-US" altLang="zh-CN" sz="1600" dirty="0" smtClean="0"/>
              <a:t>SQLCODE=-100  </a:t>
            </a:r>
            <a:r>
              <a:rPr lang="en-US" altLang="zh-CN" sz="1600" dirty="0" smtClean="0">
                <a:sym typeface="Wingdings" pitchFamily="2" charset="2"/>
              </a:rPr>
              <a:t>  SQLERRM=‘</a:t>
            </a:r>
            <a:r>
              <a:rPr lang="en-US" altLang="zh-CN" sz="1600" dirty="0" err="1" smtClean="0">
                <a:sym typeface="Wingdings" pitchFamily="2" charset="2"/>
              </a:rPr>
              <a:t>no_data_found</a:t>
            </a:r>
            <a:r>
              <a:rPr lang="en-US" altLang="zh-CN" sz="1600" dirty="0" smtClean="0">
                <a:sym typeface="Wingdings" pitchFamily="2" charset="2"/>
              </a:rPr>
              <a:t>’</a:t>
            </a:r>
          </a:p>
          <a:p>
            <a:pPr lvl="2"/>
            <a:r>
              <a:rPr lang="en-US" altLang="zh-CN" sz="1600" dirty="0" smtClean="0">
                <a:sym typeface="Wingdings" pitchFamily="2" charset="2"/>
              </a:rPr>
              <a:t>SQLCODE=0  SQLERRM=‘normal, </a:t>
            </a:r>
            <a:r>
              <a:rPr lang="en-US" altLang="zh-CN" sz="1600" dirty="0" err="1" smtClean="0">
                <a:sym typeface="Wingdings" pitchFamily="2" charset="2"/>
              </a:rPr>
              <a:t>successfual</a:t>
            </a:r>
            <a:r>
              <a:rPr lang="en-US" altLang="zh-CN" sz="1600" dirty="0" smtClean="0">
                <a:sym typeface="Wingdings" pitchFamily="2" charset="2"/>
              </a:rPr>
              <a:t> completion’</a:t>
            </a:r>
          </a:p>
          <a:p>
            <a:pPr lvl="2"/>
            <a:endParaRPr lang="en-US" altLang="zh-CN" sz="1600" dirty="0" smtClean="0"/>
          </a:p>
        </p:txBody>
      </p:sp>
      <p:sp>
        <p:nvSpPr>
          <p:cNvPr id="6" name="Rectangle 3"/>
          <p:cNvSpPr txBox="1">
            <a:spLocks noChangeArrowheads="1"/>
          </p:cNvSpPr>
          <p:nvPr/>
        </p:nvSpPr>
        <p:spPr bwMode="auto">
          <a:xfrm>
            <a:off x="900919" y="4077072"/>
            <a:ext cx="7848872" cy="136815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WHEN  OTHERS  THEN</a:t>
            </a:r>
          </a:p>
          <a:p>
            <a:pPr>
              <a:lnSpc>
                <a:spcPct val="90000"/>
              </a:lnSpc>
            </a:pPr>
            <a:r>
              <a:rPr lang="en-US" altLang="zh-CN" sz="1600" b="1" dirty="0" smtClean="0">
                <a:latin typeface="Arial" pitchFamily="34" charset="0"/>
                <a:cs typeface="Arial" pitchFamily="34" charset="0"/>
              </a:rPr>
              <a:t>	        DBMS_OUTPUT.PUT_LINE(</a:t>
            </a:r>
            <a:r>
              <a:rPr lang="en-US" altLang="zh-CN" sz="1600" b="1" dirty="0" smtClean="0">
                <a:solidFill>
                  <a:srgbClr val="FF0000"/>
                </a:solidFill>
                <a:latin typeface="Arial" pitchFamily="34" charset="0"/>
                <a:cs typeface="Arial" pitchFamily="34" charset="0"/>
              </a:rPr>
              <a:t>SQLCODE</a:t>
            </a: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SQLERRM</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、异常的传播</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异常的传播</a:t>
            </a:r>
            <a:endParaRPr lang="en-US" altLang="zh-CN" sz="2000" dirty="0" smtClean="0"/>
          </a:p>
          <a:p>
            <a:pPr lvl="1"/>
            <a:r>
              <a:rPr lang="zh-CN" altLang="en-US" sz="1800" dirty="0" smtClean="0"/>
              <a:t>当异常被抛出时，程序将跳转到</a:t>
            </a:r>
            <a:r>
              <a:rPr lang="en-US" altLang="zh-CN" sz="1800" dirty="0" smtClean="0"/>
              <a:t>EXCEPTION</a:t>
            </a:r>
            <a:r>
              <a:rPr lang="zh-CN" altLang="en-US" sz="1800" dirty="0" smtClean="0"/>
              <a:t>部分查找与之匹配的异常处理代码，如果没有找到，这个异常会向</a:t>
            </a:r>
            <a:r>
              <a:rPr lang="en-US" altLang="zh-CN" sz="1800" dirty="0" smtClean="0"/>
              <a:t>PL/SQL</a:t>
            </a:r>
            <a:r>
              <a:rPr lang="zh-CN" altLang="en-US" sz="1800" dirty="0" smtClean="0"/>
              <a:t>块的外层或子程序的调用方传递，直到最终传递给</a:t>
            </a:r>
            <a:r>
              <a:rPr lang="en-US" altLang="zh-CN" sz="1800" dirty="0" smtClean="0"/>
              <a:t>PL/SQL</a:t>
            </a:r>
            <a:r>
              <a:rPr lang="zh-CN" altLang="en-US" sz="1800" dirty="0" smtClean="0"/>
              <a:t>引擎</a:t>
            </a:r>
            <a:endParaRPr lang="en-US" altLang="zh-CN" dirty="0" smtClean="0"/>
          </a:p>
          <a:p>
            <a:r>
              <a:rPr lang="zh-CN" altLang="en-US" sz="2000" dirty="0" smtClean="0"/>
              <a:t>执行时异常传播</a:t>
            </a:r>
            <a:endParaRPr lang="en-US" altLang="zh-CN" sz="1800" dirty="0" smtClean="0"/>
          </a:p>
          <a:p>
            <a:pPr>
              <a:buNone/>
            </a:pPr>
            <a:r>
              <a:rPr lang="en-US" altLang="zh-CN" sz="1800" dirty="0" smtClean="0"/>
              <a:t>	</a:t>
            </a:r>
            <a:r>
              <a:rPr lang="zh-CN" altLang="en-US" sz="1800" b="0" dirty="0" smtClean="0"/>
              <a:t>当一个异常在执行过程中被抛出时，</a:t>
            </a:r>
            <a:r>
              <a:rPr lang="en-US" altLang="zh-CN" sz="1800" b="0" dirty="0" smtClean="0"/>
              <a:t>PL/SQL</a:t>
            </a:r>
            <a:r>
              <a:rPr lang="zh-CN" altLang="en-US" sz="1800" b="0" dirty="0" smtClean="0"/>
              <a:t>使用下面的处理机制：</a:t>
            </a:r>
            <a:endParaRPr lang="en-US" altLang="zh-CN" sz="1800" b="0" dirty="0" smtClean="0"/>
          </a:p>
          <a:p>
            <a:pPr lvl="1"/>
            <a:r>
              <a:rPr lang="zh-CN" altLang="en-US" sz="1800" dirty="0" smtClean="0"/>
              <a:t>（</a:t>
            </a:r>
            <a:r>
              <a:rPr lang="en-US" altLang="zh-CN" sz="1800" dirty="0" smtClean="0"/>
              <a:t>1</a:t>
            </a:r>
            <a:r>
              <a:rPr lang="zh-CN" altLang="en-US" sz="1800" dirty="0" smtClean="0"/>
              <a:t>）如果当前</a:t>
            </a:r>
            <a:r>
              <a:rPr lang="en-US" altLang="zh-CN" sz="1800" dirty="0" smtClean="0"/>
              <a:t>PL/SQL</a:t>
            </a:r>
            <a:r>
              <a:rPr lang="zh-CN" altLang="en-US" sz="1800" dirty="0" smtClean="0"/>
              <a:t>块中对该异常设置了处理代码，即</a:t>
            </a:r>
            <a:r>
              <a:rPr lang="en-US" altLang="zh-CN" sz="1800" dirty="0" smtClean="0"/>
              <a:t>EXCEPTION</a:t>
            </a:r>
            <a:r>
              <a:rPr lang="zh-CN" altLang="en-US" sz="1800" dirty="0" smtClean="0"/>
              <a:t>中有匹配的异常处理器，则执行该处理器</a:t>
            </a:r>
            <a:endParaRPr lang="en-US" altLang="zh-CN" sz="1800" dirty="0" smtClean="0"/>
          </a:p>
          <a:p>
            <a:pPr lvl="1"/>
            <a:r>
              <a:rPr lang="zh-CN" altLang="en-US" sz="1800" dirty="0" smtClean="0"/>
              <a:t>（</a:t>
            </a:r>
            <a:r>
              <a:rPr lang="en-US" altLang="zh-CN" sz="1800" dirty="0" smtClean="0"/>
              <a:t>2</a:t>
            </a:r>
            <a:r>
              <a:rPr lang="zh-CN" altLang="en-US" sz="1800" dirty="0" smtClean="0"/>
              <a:t>）如果当前</a:t>
            </a:r>
            <a:r>
              <a:rPr lang="en-US" altLang="zh-CN" sz="1800" dirty="0" smtClean="0"/>
              <a:t>PL/SQL</a:t>
            </a:r>
            <a:r>
              <a:rPr lang="zh-CN" altLang="en-US" sz="1800" dirty="0" smtClean="0"/>
              <a:t>块中不存在与该异常匹配的处理器，则该异常会被传递到外层的异常处理器，然后在外层语句块中执行步骤（</a:t>
            </a:r>
            <a:r>
              <a:rPr lang="en-US" altLang="zh-CN" sz="1800" dirty="0" smtClean="0"/>
              <a:t>1</a:t>
            </a:r>
            <a:r>
              <a:rPr lang="zh-CN" altLang="en-US" sz="1800" dirty="0" smtClean="0"/>
              <a:t>）中的匹配操作</a:t>
            </a:r>
            <a:endParaRPr lang="en-US" altLang="zh-CN" sz="1800" dirty="0" smtClean="0"/>
          </a:p>
          <a:p>
            <a:pPr lvl="1"/>
            <a:r>
              <a:rPr lang="zh-CN" altLang="en-US" sz="1800" dirty="0" smtClean="0"/>
              <a:t>（</a:t>
            </a:r>
            <a:r>
              <a:rPr lang="en-US" altLang="zh-CN" sz="1800" dirty="0" smtClean="0"/>
              <a:t>3</a:t>
            </a:r>
            <a:r>
              <a:rPr lang="zh-CN" altLang="en-US" sz="1800" dirty="0" smtClean="0"/>
              <a:t>）如果异常传递到了顶层依然未被处理，则该异常将被传递到调用环境并报错</a:t>
            </a: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、异常的传播</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执行时异常的传播路径</a:t>
            </a:r>
            <a:endParaRPr lang="en-US" altLang="zh-CN" sz="1600" dirty="0" smtClean="0">
              <a:solidFill>
                <a:srgbClr val="FF0000"/>
              </a:solidFill>
            </a:endParaRPr>
          </a:p>
        </p:txBody>
      </p:sp>
      <p:sp>
        <p:nvSpPr>
          <p:cNvPr id="4" name="Rectangle 3"/>
          <p:cNvSpPr txBox="1">
            <a:spLocks noChangeArrowheads="1"/>
          </p:cNvSpPr>
          <p:nvPr/>
        </p:nvSpPr>
        <p:spPr bwMode="auto">
          <a:xfrm>
            <a:off x="827584" y="1556792"/>
            <a:ext cx="7848872" cy="439248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exception_1  EXCEPTION;</a:t>
            </a:r>
          </a:p>
          <a:p>
            <a:pPr>
              <a:lnSpc>
                <a:spcPct val="90000"/>
              </a:lnSpc>
            </a:pPr>
            <a:r>
              <a:rPr lang="en-US" altLang="zh-CN" sz="1600" b="1" dirty="0" smtClean="0">
                <a:latin typeface="Arial" pitchFamily="34" charset="0"/>
                <a:cs typeface="Arial" pitchFamily="34" charset="0"/>
              </a:rPr>
              <a:t>	exception_2  EXCEPTION;</a:t>
            </a:r>
          </a:p>
          <a:p>
            <a:pPr>
              <a:lnSpc>
                <a:spcPct val="90000"/>
              </a:lnSpc>
            </a:pPr>
            <a:r>
              <a:rPr lang="en-US" altLang="zh-CN" sz="1600" b="1" dirty="0" smtClean="0">
                <a:latin typeface="Arial" pitchFamily="34" charset="0"/>
                <a:cs typeface="Arial" pitchFamily="34" charset="0"/>
              </a:rPr>
              <a:t>	exception_3  EXCEPTION;</a:t>
            </a:r>
          </a:p>
          <a:p>
            <a:pPr>
              <a:lnSpc>
                <a:spcPct val="90000"/>
              </a:lnSpc>
            </a:pPr>
            <a:r>
              <a:rPr lang="en-US" altLang="zh-CN" sz="1600" b="1" dirty="0" smtClean="0">
                <a:latin typeface="Arial" pitchFamily="34" charset="0"/>
                <a:cs typeface="Arial" pitchFamily="34" charset="0"/>
              </a:rPr>
              <a:t>BEGIN	</a:t>
            </a:r>
          </a:p>
          <a:p>
            <a:pPr>
              <a:lnSpc>
                <a:spcPct val="90000"/>
              </a:lnSpc>
            </a:pPr>
            <a:r>
              <a:rPr lang="en-US" altLang="zh-CN" sz="1600" b="1" dirty="0" smtClean="0">
                <a:latin typeface="Arial" pitchFamily="34" charset="0"/>
                <a:cs typeface="Arial" pitchFamily="34" charset="0"/>
              </a:rPr>
              <a:t>	BEGIN</a:t>
            </a:r>
          </a:p>
          <a:p>
            <a:pPr>
              <a:lnSpc>
                <a:spcPct val="90000"/>
              </a:lnSpc>
            </a:pPr>
            <a:r>
              <a:rPr lang="en-US" altLang="zh-CN" sz="1600" b="1" dirty="0" smtClean="0">
                <a:latin typeface="Arial" pitchFamily="34" charset="0"/>
                <a:cs typeface="Arial" pitchFamily="34" charset="0"/>
              </a:rPr>
              <a:t>		RAISE  exception_1;</a:t>
            </a:r>
          </a:p>
          <a:p>
            <a:pPr>
              <a:lnSpc>
                <a:spcPct val="90000"/>
              </a:lnSpc>
            </a:pPr>
            <a:r>
              <a:rPr lang="en-US" altLang="zh-CN" sz="1600" b="1" dirty="0" smtClean="0">
                <a:latin typeface="Arial" pitchFamily="34" charset="0"/>
                <a:cs typeface="Arial" pitchFamily="34" charset="0"/>
              </a:rPr>
              <a:t>		RAISE  exception_2;</a:t>
            </a:r>
          </a:p>
          <a:p>
            <a:pPr>
              <a:lnSpc>
                <a:spcPct val="90000"/>
              </a:lnSpc>
            </a:pPr>
            <a:r>
              <a:rPr lang="en-US" altLang="zh-CN" sz="1600" b="1" dirty="0" smtClean="0">
                <a:latin typeface="Arial" pitchFamily="34" charset="0"/>
                <a:cs typeface="Arial" pitchFamily="34" charset="0"/>
              </a:rPr>
              <a:t>		RAISE  exception_3;</a:t>
            </a:r>
          </a:p>
          <a:p>
            <a:pPr>
              <a:lnSpc>
                <a:spcPct val="90000"/>
              </a:lnSpc>
            </a:pPr>
            <a:r>
              <a:rPr lang="en-US" altLang="zh-CN" sz="1600" b="1" dirty="0" smtClean="0">
                <a:latin typeface="Arial" pitchFamily="34" charset="0"/>
                <a:cs typeface="Arial" pitchFamily="34" charset="0"/>
              </a:rPr>
              <a:t>	EXCEPTION</a:t>
            </a:r>
          </a:p>
          <a:p>
            <a:pPr>
              <a:lnSpc>
                <a:spcPct val="90000"/>
              </a:lnSpc>
            </a:pPr>
            <a:r>
              <a:rPr lang="en-US" altLang="zh-CN" sz="1600" b="1" dirty="0" smtClean="0">
                <a:latin typeface="Arial" pitchFamily="34" charset="0"/>
                <a:cs typeface="Arial" pitchFamily="34" charset="0"/>
              </a:rPr>
              <a:t>		WHEN  exception_1  THEN </a:t>
            </a:r>
          </a:p>
          <a:p>
            <a:pPr>
              <a:lnSpc>
                <a:spcPct val="90000"/>
              </a:lnSpc>
            </a:pPr>
            <a:r>
              <a:rPr lang="en-US" altLang="zh-CN" sz="1600" b="1" dirty="0" smtClean="0">
                <a:latin typeface="Arial" pitchFamily="34" charset="0"/>
                <a:cs typeface="Arial" pitchFamily="34" charset="0"/>
              </a:rPr>
              <a:t>		        DBMS_OUTPUT.PUT_LINE(‘exception one!’);</a:t>
            </a:r>
          </a:p>
          <a:p>
            <a:pPr>
              <a:lnSpc>
                <a:spcPct val="90000"/>
              </a:lnSpc>
            </a:pPr>
            <a:r>
              <a:rPr lang="en-US" altLang="zh-CN" sz="1600" b="1" dirty="0" smtClean="0">
                <a:latin typeface="Arial" pitchFamily="34" charset="0"/>
                <a:cs typeface="Arial" pitchFamily="34" charset="0"/>
              </a:rPr>
              <a:t>	END;</a:t>
            </a:r>
          </a:p>
          <a:p>
            <a:pPr>
              <a:lnSpc>
                <a:spcPct val="90000"/>
              </a:lnSpc>
            </a:pPr>
            <a:r>
              <a:rPr lang="en-US" altLang="zh-CN" sz="1600" b="1" dirty="0" smtClean="0">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WHEN  exception_2  THEN</a:t>
            </a:r>
          </a:p>
          <a:p>
            <a:pPr>
              <a:lnSpc>
                <a:spcPct val="90000"/>
              </a:lnSpc>
            </a:pPr>
            <a:r>
              <a:rPr lang="en-US" altLang="zh-CN" sz="1600" b="1" dirty="0" smtClean="0">
                <a:latin typeface="Arial" pitchFamily="34" charset="0"/>
                <a:cs typeface="Arial" pitchFamily="34" charset="0"/>
              </a:rPr>
              <a:t>	        DBMS_OUTPUT.PUT_LINE(‘exception two!’);</a:t>
            </a:r>
          </a:p>
          <a:p>
            <a:pPr>
              <a:lnSpc>
                <a:spcPct val="90000"/>
              </a:lnSpc>
            </a:pPr>
            <a:r>
              <a:rPr lang="en-US" altLang="zh-CN" sz="1600" b="1" dirty="0" smtClean="0">
                <a:latin typeface="Arial" pitchFamily="34" charset="0"/>
                <a:cs typeface="Arial" pitchFamily="34" charset="0"/>
              </a:rPr>
              <a:t>END;</a:t>
            </a:r>
          </a:p>
          <a:p>
            <a:pPr>
              <a:lnSpc>
                <a:spcPct val="90000"/>
              </a:lnSpc>
            </a:pPr>
            <a:endParaRPr lang="en-US" altLang="zh-CN" sz="1600" b="1" dirty="0" smtClean="0">
              <a:latin typeface="Arial" pitchFamily="34" charset="0"/>
              <a:cs typeface="Arial" pitchFamily="34" charset="0"/>
            </a:endParaRPr>
          </a:p>
        </p:txBody>
      </p:sp>
      <p:sp>
        <p:nvSpPr>
          <p:cNvPr id="5" name="矩形 4"/>
          <p:cNvSpPr/>
          <p:nvPr/>
        </p:nvSpPr>
        <p:spPr>
          <a:xfrm>
            <a:off x="1763688" y="2636912"/>
            <a:ext cx="5832648" cy="1800200"/>
          </a:xfrm>
          <a:prstGeom prst="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弧形箭头 5"/>
          <p:cNvSpPr/>
          <p:nvPr/>
        </p:nvSpPr>
        <p:spPr>
          <a:xfrm>
            <a:off x="4788024" y="2924944"/>
            <a:ext cx="504056" cy="936104"/>
          </a:xfrm>
          <a:prstGeom prst="curvedLeft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右弧形箭头 6"/>
          <p:cNvSpPr/>
          <p:nvPr/>
        </p:nvSpPr>
        <p:spPr>
          <a:xfrm>
            <a:off x="5364088" y="3140968"/>
            <a:ext cx="648072" cy="1728192"/>
          </a:xfrm>
          <a:prstGeom prst="curvedLeftArrow">
            <a:avLst>
              <a:gd name="adj1" fmla="val 25000"/>
              <a:gd name="adj2" fmla="val 50000"/>
              <a:gd name="adj3" fmla="val 28649"/>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右弧形箭头 7"/>
          <p:cNvSpPr/>
          <p:nvPr/>
        </p:nvSpPr>
        <p:spPr>
          <a:xfrm>
            <a:off x="6084168" y="3356992"/>
            <a:ext cx="720080" cy="2232248"/>
          </a:xfrm>
          <a:prstGeom prst="curvedLeftArrow">
            <a:avLst>
              <a:gd name="adj1" fmla="val 25000"/>
              <a:gd name="adj2" fmla="val 50000"/>
              <a:gd name="adj3" fmla="val 28649"/>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a:off x="4860032" y="2636912"/>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sz="2400" b="1" dirty="0" smtClean="0">
                <a:solidFill>
                  <a:srgbClr val="FF0000"/>
                </a:solidFill>
              </a:rPr>
              <a:t>1</a:t>
            </a:r>
            <a:endParaRPr lang="zh-CN" altLang="en-US" sz="2400" b="1" dirty="0">
              <a:solidFill>
                <a:srgbClr val="FF0000"/>
              </a:solidFill>
            </a:endParaRPr>
          </a:p>
        </p:txBody>
      </p:sp>
      <p:sp>
        <p:nvSpPr>
          <p:cNvPr id="10" name="矩形 9"/>
          <p:cNvSpPr/>
          <p:nvPr/>
        </p:nvSpPr>
        <p:spPr>
          <a:xfrm>
            <a:off x="5436096" y="2852936"/>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sz="2400" b="1" dirty="0" smtClean="0">
                <a:solidFill>
                  <a:srgbClr val="FF0000"/>
                </a:solidFill>
              </a:rPr>
              <a:t>2</a:t>
            </a:r>
            <a:endParaRPr lang="zh-CN" altLang="en-US" sz="2400" b="1" dirty="0">
              <a:solidFill>
                <a:srgbClr val="FF0000"/>
              </a:solidFill>
            </a:endParaRPr>
          </a:p>
        </p:txBody>
      </p:sp>
      <p:sp>
        <p:nvSpPr>
          <p:cNvPr id="11" name="矩形 10"/>
          <p:cNvSpPr/>
          <p:nvPr/>
        </p:nvSpPr>
        <p:spPr>
          <a:xfrm>
            <a:off x="6156176" y="3068960"/>
            <a:ext cx="57606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zh-CN" sz="2400" b="1" dirty="0" smtClean="0">
                <a:solidFill>
                  <a:srgbClr val="FF0000"/>
                </a:solidFill>
              </a:rPr>
              <a:t>3</a:t>
            </a:r>
            <a:endParaRPr lang="zh-CN" altLang="en-US" sz="2400" b="1" dirty="0">
              <a:solidFill>
                <a:srgbClr val="FF0000"/>
              </a:solidFill>
            </a:endParaRPr>
          </a:p>
        </p:txBody>
      </p:sp>
    </p:spTree>
    <p:custDataLst>
      <p:tags r:id="rId1"/>
    </p:custDataLst>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、异常的传播</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声明时异常的传播</a:t>
            </a:r>
            <a:endParaRPr lang="en-US" altLang="zh-CN" sz="1600" dirty="0" smtClean="0">
              <a:solidFill>
                <a:srgbClr val="FF0000"/>
              </a:solidFill>
            </a:endParaRPr>
          </a:p>
          <a:p>
            <a:pPr lvl="1"/>
            <a:r>
              <a:rPr lang="zh-CN" altLang="en-US" sz="1800" dirty="0" smtClean="0"/>
              <a:t>如果在语句块的声明部分就抛出了异常，则该异常并不会被当前块的异常处理器捕获，而是会向外层块传递</a:t>
            </a:r>
            <a:endParaRPr lang="en-US" altLang="zh-CN" sz="1800" dirty="0" smtClean="0"/>
          </a:p>
        </p:txBody>
      </p:sp>
      <p:sp>
        <p:nvSpPr>
          <p:cNvPr id="4" name="Rectangle 3"/>
          <p:cNvSpPr txBox="1">
            <a:spLocks noChangeArrowheads="1"/>
          </p:cNvSpPr>
          <p:nvPr/>
        </p:nvSpPr>
        <p:spPr bwMode="auto">
          <a:xfrm>
            <a:off x="827584" y="2132856"/>
            <a:ext cx="7848872" cy="324036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BEGIN	</a:t>
            </a:r>
          </a:p>
          <a:p>
            <a:pPr>
              <a:lnSpc>
                <a:spcPct val="90000"/>
              </a:lnSpc>
            </a:pPr>
            <a:r>
              <a:rPr lang="en-US" altLang="zh-CN" sz="1600" b="1" dirty="0" smtClean="0">
                <a:latin typeface="Arial" pitchFamily="34" charset="0"/>
                <a:cs typeface="Arial" pitchFamily="34" charset="0"/>
              </a:rPr>
              <a:t>	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v_str</a:t>
            </a:r>
            <a:r>
              <a:rPr lang="en-US" altLang="zh-CN" sz="1600" b="1" dirty="0" smtClean="0">
                <a:latin typeface="Arial" pitchFamily="34" charset="0"/>
                <a:cs typeface="Arial" pitchFamily="34" charset="0"/>
              </a:rPr>
              <a:t>  VARCHAR2(2) := ‘</a:t>
            </a:r>
            <a:r>
              <a:rPr lang="en-US" altLang="zh-CN" sz="1600" b="1" dirty="0" err="1" smtClean="0">
                <a:latin typeface="Arial" pitchFamily="34" charset="0"/>
                <a:cs typeface="Arial" pitchFamily="34" charset="0"/>
              </a:rPr>
              <a:t>sss</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BEGIN</a:t>
            </a:r>
          </a:p>
          <a:p>
            <a:pPr>
              <a:lnSpc>
                <a:spcPct val="90000"/>
              </a:lnSpc>
            </a:pPr>
            <a:r>
              <a:rPr lang="en-US" altLang="zh-CN" sz="1600" b="1" dirty="0" smtClean="0">
                <a:latin typeface="Arial" pitchFamily="34" charset="0"/>
                <a:cs typeface="Arial" pitchFamily="34" charset="0"/>
              </a:rPr>
              <a:t>		DBMS_OUTPUT.PUT_LINE(</a:t>
            </a:r>
            <a:r>
              <a:rPr lang="en-US" altLang="zh-CN" sz="1600" b="1" dirty="0" err="1" smtClean="0">
                <a:latin typeface="Arial" pitchFamily="34" charset="0"/>
                <a:cs typeface="Arial" pitchFamily="34" charset="0"/>
              </a:rPr>
              <a:t>v_str</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EXCEPTION</a:t>
            </a:r>
          </a:p>
          <a:p>
            <a:pPr>
              <a:lnSpc>
                <a:spcPct val="90000"/>
              </a:lnSpc>
            </a:pPr>
            <a:r>
              <a:rPr lang="en-US" altLang="zh-CN" sz="1600" b="1" dirty="0" smtClean="0">
                <a:latin typeface="Arial" pitchFamily="34" charset="0"/>
                <a:cs typeface="Arial" pitchFamily="34" charset="0"/>
              </a:rPr>
              <a:t>		WHEN  OTHERS  THEN </a:t>
            </a:r>
          </a:p>
          <a:p>
            <a:pPr>
              <a:lnSpc>
                <a:spcPct val="90000"/>
              </a:lnSpc>
            </a:pPr>
            <a:r>
              <a:rPr lang="en-US" altLang="zh-CN" sz="1600" b="1" dirty="0" smtClean="0">
                <a:latin typeface="Arial" pitchFamily="34" charset="0"/>
                <a:cs typeface="Arial" pitchFamily="34" charset="0"/>
              </a:rPr>
              <a:t>		        DBMS_OUTPUT.PUT_LINE(‘Catch a exception!’);</a:t>
            </a:r>
          </a:p>
          <a:p>
            <a:pPr>
              <a:lnSpc>
                <a:spcPct val="90000"/>
              </a:lnSpc>
            </a:pPr>
            <a:r>
              <a:rPr lang="en-US" altLang="zh-CN" sz="1600" b="1" dirty="0" smtClean="0">
                <a:latin typeface="Arial" pitchFamily="34" charset="0"/>
                <a:cs typeface="Arial" pitchFamily="34" charset="0"/>
              </a:rPr>
              <a:t>	END;</a:t>
            </a:r>
          </a:p>
          <a:p>
            <a:pPr>
              <a:lnSpc>
                <a:spcPct val="90000"/>
              </a:lnSpc>
            </a:pPr>
            <a:r>
              <a:rPr lang="en-US" altLang="zh-CN" sz="1600" b="1" dirty="0" smtClean="0">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WHEN  OTHERS  THEN</a:t>
            </a:r>
          </a:p>
          <a:p>
            <a:pPr>
              <a:lnSpc>
                <a:spcPct val="90000"/>
              </a:lnSpc>
            </a:pPr>
            <a:r>
              <a:rPr lang="en-US" altLang="zh-CN" sz="1600" b="1" dirty="0" smtClean="0">
                <a:latin typeface="Arial" pitchFamily="34" charset="0"/>
                <a:cs typeface="Arial" pitchFamily="34" charset="0"/>
              </a:rPr>
              <a:t>	        DBMS_OUTPUT.PUT_LINE(SQLCODE || ‘----’ || SQLERRM);</a:t>
            </a:r>
          </a:p>
          <a:p>
            <a:pPr>
              <a:lnSpc>
                <a:spcPct val="90000"/>
              </a:lnSpc>
            </a:pPr>
            <a:r>
              <a:rPr lang="en-US" altLang="zh-CN" sz="1600" b="1" dirty="0" smtClean="0">
                <a:latin typeface="Arial" pitchFamily="34" charset="0"/>
                <a:cs typeface="Arial" pitchFamily="34" charset="0"/>
              </a:rPr>
              <a:t>END;</a:t>
            </a:r>
          </a:p>
          <a:p>
            <a:pPr>
              <a:lnSpc>
                <a:spcPct val="90000"/>
              </a:lnSpc>
            </a:pPr>
            <a:endParaRPr lang="en-US" altLang="zh-CN" sz="1600" b="1" dirty="0" smtClean="0">
              <a:latin typeface="Arial" pitchFamily="34" charset="0"/>
              <a:cs typeface="Arial" pitchFamily="34" charset="0"/>
            </a:endParaRPr>
          </a:p>
        </p:txBody>
      </p:sp>
      <p:sp>
        <p:nvSpPr>
          <p:cNvPr id="5" name="矩形 4"/>
          <p:cNvSpPr/>
          <p:nvPr/>
        </p:nvSpPr>
        <p:spPr>
          <a:xfrm>
            <a:off x="1763688" y="2348880"/>
            <a:ext cx="6192688" cy="1800200"/>
          </a:xfrm>
          <a:prstGeom prst="rect">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弧形箭头 5"/>
          <p:cNvSpPr/>
          <p:nvPr/>
        </p:nvSpPr>
        <p:spPr>
          <a:xfrm>
            <a:off x="5940152" y="2636912"/>
            <a:ext cx="648072" cy="1944216"/>
          </a:xfrm>
          <a:prstGeom prst="curvedLeft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6300192" y="2636912"/>
            <a:ext cx="144016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r>
              <a:rPr lang="zh-CN" altLang="en-US" sz="1600" b="1" dirty="0" smtClean="0">
                <a:solidFill>
                  <a:srgbClr val="FF0000"/>
                </a:solidFill>
              </a:rPr>
              <a:t>声明时异常抛出到外层</a:t>
            </a:r>
            <a:endParaRPr lang="zh-CN" altLang="en-US" sz="1600" b="1" dirty="0">
              <a:solidFill>
                <a:srgbClr val="FF0000"/>
              </a:solidFill>
            </a:endParaRPr>
          </a:p>
        </p:txBody>
      </p:sp>
    </p:spTree>
    <p:custDataLst>
      <p:tags r:id="rId1"/>
    </p:custDataLst>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03</a:t>
            </a:r>
            <a:r>
              <a:rPr lang="zh-CN" altLang="en-US" b="0" dirty="0" smtClean="0"/>
              <a:t>节</a:t>
            </a:r>
            <a:r>
              <a:rPr lang="en-US" altLang="zh-CN" b="0" dirty="0" smtClean="0"/>
              <a:t> </a:t>
            </a:r>
            <a:r>
              <a:rPr lang="zh-CN" altLang="en-US" b="0" dirty="0" smtClean="0"/>
              <a:t>子程序</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560195"/>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6">
                  <a:txBody>
                    <a:bodyPr/>
                    <a:lstStyle/>
                    <a:p>
                      <a:pPr algn="r" fontAlgn="ctr"/>
                      <a:r>
                        <a:rPr lang="en-US" altLang="zh-CN" sz="1400" b="0" i="0" u="none" strike="noStrike" dirty="0" smtClean="0">
                          <a:solidFill>
                            <a:srgbClr val="000000"/>
                          </a:solidFill>
                          <a:latin typeface="宋体"/>
                        </a:rPr>
                        <a:t>3</a:t>
                      </a:r>
                      <a:endParaRPr lang="en-US" altLang="zh-CN"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altLang="zh-CN" sz="1400" b="0" i="0" u="none" strike="noStrike" dirty="0" smtClean="0">
                          <a:solidFill>
                            <a:srgbClr val="000000"/>
                          </a:solidFill>
                          <a:latin typeface="宋体"/>
                        </a:rPr>
                        <a:t>ODP-C07-03 </a:t>
                      </a:r>
                      <a:r>
                        <a:rPr lang="zh-CN" altLang="en-US" sz="1400" b="0" i="0" u="none" strike="noStrike" dirty="0" smtClean="0">
                          <a:solidFill>
                            <a:srgbClr val="000000"/>
                          </a:solidFill>
                          <a:latin typeface="宋体"/>
                        </a:rPr>
                        <a:t>子程序</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a:solidFill>
                            <a:schemeClr val="tx1"/>
                          </a:solidFill>
                          <a:latin typeface="+mn-ea"/>
                          <a:ea typeface="+mn-ea"/>
                        </a:rPr>
                        <a:t>1</a:t>
                      </a:r>
                      <a:r>
                        <a:rPr lang="zh-CN" altLang="en-US" sz="1400" b="0" i="0" u="none" strike="noStrike">
                          <a:solidFill>
                            <a:schemeClr val="tx1"/>
                          </a:solidFill>
                          <a:latin typeface="+mn-ea"/>
                          <a:ea typeface="+mn-ea"/>
                        </a:rPr>
                        <a:t>、子程序概述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dirty="0">
                          <a:solidFill>
                            <a:schemeClr val="tx1"/>
                          </a:solidFill>
                          <a:latin typeface="+mn-ea"/>
                          <a:ea typeface="+mn-ea"/>
                        </a:rPr>
                        <a:t>2</a:t>
                      </a:r>
                      <a:r>
                        <a:rPr lang="zh-CN" altLang="en-US" sz="1400" b="0" i="0" u="none" strike="noStrike" dirty="0" smtClean="0">
                          <a:solidFill>
                            <a:schemeClr val="tx1"/>
                          </a:solidFill>
                          <a:latin typeface="+mn-ea"/>
                          <a:ea typeface="+mn-ea"/>
                        </a:rPr>
                        <a:t>、存储</a:t>
                      </a:r>
                      <a:r>
                        <a:rPr lang="zh-CN" altLang="en-US" sz="1400" b="0" i="0" u="none" strike="noStrike" dirty="0">
                          <a:solidFill>
                            <a:schemeClr val="tx1"/>
                          </a:solidFill>
                          <a:latin typeface="+mn-ea"/>
                          <a:ea typeface="+mn-ea"/>
                        </a:rPr>
                        <a:t>过程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dirty="0">
                          <a:solidFill>
                            <a:schemeClr val="tx1"/>
                          </a:solidFill>
                          <a:latin typeface="+mn-ea"/>
                          <a:ea typeface="+mn-ea"/>
                        </a:rPr>
                        <a:t>3</a:t>
                      </a:r>
                      <a:r>
                        <a:rPr lang="zh-CN" altLang="en-US" sz="1400" b="0" i="0" u="none" strike="noStrike" dirty="0" smtClean="0">
                          <a:solidFill>
                            <a:schemeClr val="tx1"/>
                          </a:solidFill>
                          <a:latin typeface="+mn-ea"/>
                          <a:ea typeface="+mn-ea"/>
                        </a:rPr>
                        <a:t>、函数</a:t>
                      </a:r>
                      <a:endParaRPr lang="zh-CN" altLang="en-US" sz="1400" b="0" i="0" u="none" strike="noStrike" dirty="0">
                        <a:solidFill>
                          <a:schemeClr val="tx1"/>
                        </a:solidFill>
                        <a:latin typeface="+mn-ea"/>
                        <a:ea typeface="+mn-ea"/>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dirty="0">
                          <a:solidFill>
                            <a:schemeClr val="tx1"/>
                          </a:solidFill>
                          <a:latin typeface="+mn-ea"/>
                          <a:ea typeface="+mn-ea"/>
                        </a:rPr>
                        <a:t>4</a:t>
                      </a:r>
                      <a:r>
                        <a:rPr lang="zh-CN" altLang="en-US" sz="1400" b="0" i="0" u="none" strike="noStrike" dirty="0">
                          <a:solidFill>
                            <a:schemeClr val="tx1"/>
                          </a:solidFill>
                          <a:latin typeface="+mn-ea"/>
                          <a:ea typeface="+mn-ea"/>
                        </a:rPr>
                        <a:t>、查看和删除子程序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a:solidFill>
                            <a:schemeClr val="tx1"/>
                          </a:solidFill>
                          <a:latin typeface="+mn-ea"/>
                          <a:ea typeface="+mn-ea"/>
                        </a:rPr>
                        <a:t>5</a:t>
                      </a:r>
                      <a:r>
                        <a:rPr lang="zh-CN" altLang="en-US" sz="1400" b="0" i="0" u="none" strike="noStrike">
                          <a:solidFill>
                            <a:schemeClr val="tx1"/>
                          </a:solidFill>
                          <a:latin typeface="+mn-ea"/>
                          <a:ea typeface="+mn-ea"/>
                        </a:rPr>
                        <a:t>、子程序的参数模式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dirty="0">
                          <a:solidFill>
                            <a:schemeClr val="tx1"/>
                          </a:solidFill>
                          <a:latin typeface="+mn-ea"/>
                          <a:ea typeface="+mn-ea"/>
                        </a:rPr>
                        <a:t>6</a:t>
                      </a:r>
                      <a:r>
                        <a:rPr lang="zh-CN" altLang="en-US" sz="1400" b="0" i="0" u="none" strike="noStrike" dirty="0">
                          <a:solidFill>
                            <a:schemeClr val="tx1"/>
                          </a:solidFill>
                          <a:latin typeface="+mn-ea"/>
                          <a:ea typeface="+mn-ea"/>
                        </a:rPr>
                        <a:t>、存储过程与函数的比较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01</a:t>
            </a:r>
            <a:r>
              <a:rPr lang="zh-CN" altLang="en-US" b="0" dirty="0" smtClean="0"/>
              <a:t>节</a:t>
            </a:r>
            <a:r>
              <a:rPr lang="en-US" altLang="zh-CN" b="0" dirty="0" smtClean="0"/>
              <a:t> </a:t>
            </a:r>
            <a:r>
              <a:rPr lang="zh-CN" altLang="en-US" b="0" dirty="0" smtClean="0"/>
              <a:t>游标</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2005965"/>
        </p:xfrm>
        <a:graphic>
          <a:graphicData uri="http://schemas.openxmlformats.org/drawingml/2006/table">
            <a:tbl>
              <a:tblPr/>
              <a:tblGrid>
                <a:gridCol w="305974"/>
                <a:gridCol w="3285198"/>
                <a:gridCol w="2641042"/>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8">
                  <a:txBody>
                    <a:bodyPr/>
                    <a:lstStyle/>
                    <a:p>
                      <a:pPr algn="r" fontAlgn="ctr"/>
                      <a:r>
                        <a:rPr lang="en-US" altLang="zh-CN" sz="14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8">
                  <a:txBody>
                    <a:bodyPr/>
                    <a:lstStyle/>
                    <a:p>
                      <a:pPr algn="ctr" fontAlgn="ctr"/>
                      <a:r>
                        <a:rPr lang="en-US" altLang="zh-CN" sz="1400" b="0" i="0" u="none" strike="noStrike" dirty="0" smtClean="0">
                          <a:solidFill>
                            <a:srgbClr val="000000"/>
                          </a:solidFill>
                          <a:latin typeface="宋体"/>
                        </a:rPr>
                        <a:t>ODP-C08-01  </a:t>
                      </a:r>
                      <a:r>
                        <a:rPr lang="zh-CN" altLang="en-US" sz="1400" b="0" i="0" u="none" strike="noStrike" dirty="0" smtClean="0">
                          <a:solidFill>
                            <a:srgbClr val="000000"/>
                          </a:solidFill>
                          <a:latin typeface="宋体"/>
                        </a:rPr>
                        <a:t>游标</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kern="1200" dirty="0" smtClean="0">
                          <a:solidFill>
                            <a:srgbClr val="000000"/>
                          </a:solidFill>
                          <a:latin typeface="宋体"/>
                          <a:ea typeface="+mn-ea"/>
                          <a:cs typeface="+mn-cs"/>
                        </a:rPr>
                        <a:t>1</a:t>
                      </a:r>
                      <a:r>
                        <a:rPr lang="zh-CN" altLang="en-US" sz="1400" b="0" i="0" u="none" strike="noStrike" kern="1200" dirty="0" smtClean="0">
                          <a:solidFill>
                            <a:srgbClr val="000000"/>
                          </a:solidFill>
                          <a:latin typeface="宋体"/>
                          <a:ea typeface="+mn-ea"/>
                          <a:cs typeface="+mn-cs"/>
                        </a:rPr>
                        <a:t>、游标概述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2</a:t>
                      </a:r>
                      <a:r>
                        <a:rPr lang="zh-CN" altLang="en-US" sz="1400" b="0" i="0" u="none" strike="noStrike" kern="1200" dirty="0" smtClean="0">
                          <a:solidFill>
                            <a:srgbClr val="000000"/>
                          </a:solidFill>
                          <a:latin typeface="宋体"/>
                          <a:ea typeface="+mn-ea"/>
                          <a:cs typeface="+mn-cs"/>
                        </a:rPr>
                        <a:t>、声明游标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3</a:t>
                      </a:r>
                      <a:r>
                        <a:rPr lang="zh-CN" altLang="en-US" sz="1400" b="0" i="0" u="none" strike="noStrike" kern="1200" dirty="0" smtClean="0">
                          <a:solidFill>
                            <a:srgbClr val="000000"/>
                          </a:solidFill>
                          <a:latin typeface="宋体"/>
                          <a:ea typeface="+mn-ea"/>
                          <a:cs typeface="+mn-cs"/>
                        </a:rPr>
                        <a:t>、打开游标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4</a:t>
                      </a:r>
                      <a:r>
                        <a:rPr lang="zh-CN" altLang="en-US" sz="1400" b="0" i="0" u="none" strike="noStrike" kern="1200" dirty="0" smtClean="0">
                          <a:solidFill>
                            <a:srgbClr val="000000"/>
                          </a:solidFill>
                          <a:latin typeface="宋体"/>
                          <a:ea typeface="+mn-ea"/>
                          <a:cs typeface="+mn-cs"/>
                        </a:rPr>
                        <a:t>、提取游标数据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5</a:t>
                      </a:r>
                      <a:r>
                        <a:rPr lang="zh-CN" altLang="en-US" sz="1400" b="0" i="0" u="none" strike="noStrike" kern="1200" dirty="0" smtClean="0">
                          <a:solidFill>
                            <a:srgbClr val="000000"/>
                          </a:solidFill>
                          <a:latin typeface="宋体"/>
                          <a:ea typeface="+mn-ea"/>
                          <a:cs typeface="+mn-cs"/>
                        </a:rPr>
                        <a:t>、关闭游标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6</a:t>
                      </a:r>
                      <a:r>
                        <a:rPr lang="zh-CN" altLang="en-US" sz="1400" b="0" i="0" u="none" strike="noStrike" kern="1200" dirty="0" smtClean="0">
                          <a:solidFill>
                            <a:srgbClr val="000000"/>
                          </a:solidFill>
                          <a:latin typeface="宋体"/>
                          <a:ea typeface="+mn-ea"/>
                          <a:cs typeface="+mn-cs"/>
                        </a:rPr>
                        <a:t>、游标属性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7</a:t>
                      </a:r>
                      <a:r>
                        <a:rPr lang="zh-CN" altLang="en-US" sz="1400" b="0" i="0" u="none" strike="noStrike" kern="1200" dirty="0" smtClean="0">
                          <a:solidFill>
                            <a:srgbClr val="000000"/>
                          </a:solidFill>
                          <a:latin typeface="宋体"/>
                          <a:ea typeface="+mn-ea"/>
                          <a:cs typeface="+mn-cs"/>
                        </a:rPr>
                        <a:t>、游标式循环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kern="1200" dirty="0" smtClean="0">
                          <a:solidFill>
                            <a:srgbClr val="000000"/>
                          </a:solidFill>
                          <a:latin typeface="宋体"/>
                          <a:ea typeface="+mn-ea"/>
                          <a:cs typeface="+mn-cs"/>
                        </a:rPr>
                        <a:t>8</a:t>
                      </a:r>
                      <a:r>
                        <a:rPr lang="zh-CN" altLang="en-US" sz="1400" b="0" i="0" u="none" strike="noStrike" kern="1200" dirty="0" smtClean="0">
                          <a:solidFill>
                            <a:srgbClr val="000000"/>
                          </a:solidFill>
                          <a:latin typeface="宋体"/>
                          <a:ea typeface="+mn-ea"/>
                          <a:cs typeface="+mn-cs"/>
                        </a:rPr>
                        <a:t>、参数化游标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1400" b="0" i="0" u="none" strike="noStrike" kern="1200" dirty="0" smtClean="0">
                          <a:solidFill>
                            <a:srgbClr val="000000"/>
                          </a:solidFill>
                          <a:latin typeface="宋体"/>
                          <a:ea typeface="+mn-ea"/>
                          <a:cs typeface="+mn-cs"/>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、子程序概述</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fontScale="70000" lnSpcReduction="20000"/>
          </a:bodyPr>
          <a:lstStyle/>
          <a:p>
            <a:r>
              <a:rPr lang="zh-CN" altLang="en-US" sz="2000" dirty="0" smtClean="0"/>
              <a:t>引入子程序</a:t>
            </a:r>
            <a:endParaRPr lang="en-US" altLang="zh-CN" sz="2000" dirty="0" smtClean="0"/>
          </a:p>
          <a:p>
            <a:pPr>
              <a:buNone/>
            </a:pPr>
            <a:r>
              <a:rPr lang="en-US" altLang="zh-CN" sz="2000" dirty="0" smtClean="0"/>
              <a:t>	</a:t>
            </a:r>
            <a:r>
              <a:rPr lang="en-US" altLang="zh-CN" sz="1800" b="0" dirty="0" smtClean="0"/>
              <a:t>PL/SQL</a:t>
            </a:r>
            <a:r>
              <a:rPr lang="zh-CN" altLang="en-US" sz="1800" b="0" dirty="0" smtClean="0"/>
              <a:t>语句块分为</a:t>
            </a:r>
            <a:r>
              <a:rPr lang="zh-CN" altLang="en-US" sz="1800" b="0" dirty="0" smtClean="0">
                <a:solidFill>
                  <a:srgbClr val="FF0000"/>
                </a:solidFill>
              </a:rPr>
              <a:t>命名块和匿名块</a:t>
            </a:r>
            <a:r>
              <a:rPr lang="zh-CN" altLang="en-US" sz="1800" b="0" dirty="0" smtClean="0"/>
              <a:t>（之前章节演示使用的都是匿名块）：</a:t>
            </a:r>
            <a:endParaRPr lang="en-US" altLang="zh-CN" sz="1400" b="0" dirty="0" smtClean="0"/>
          </a:p>
          <a:p>
            <a:pPr lvl="1"/>
            <a:r>
              <a:rPr lang="zh-CN" altLang="en-US" sz="1800" dirty="0" smtClean="0">
                <a:latin typeface="+mn-ea"/>
              </a:rPr>
              <a:t>匿名块</a:t>
            </a:r>
            <a:endParaRPr lang="en-US" altLang="zh-CN" sz="1600" dirty="0" smtClean="0">
              <a:latin typeface="+mn-ea"/>
            </a:endParaRPr>
          </a:p>
          <a:p>
            <a:pPr marL="1098550" lvl="2" indent="-342900"/>
            <a:r>
              <a:rPr lang="zh-CN" altLang="en-US" sz="1600" dirty="0" smtClean="0">
                <a:latin typeface="+mn-ea"/>
              </a:rPr>
              <a:t>没有名称，以</a:t>
            </a:r>
            <a:r>
              <a:rPr lang="en-US" altLang="zh-CN" sz="1600" dirty="0" smtClean="0">
                <a:latin typeface="+mn-ea"/>
              </a:rPr>
              <a:t>BEGIN </a:t>
            </a:r>
            <a:r>
              <a:rPr lang="zh-CN" altLang="en-US" sz="1600" dirty="0" smtClean="0">
                <a:latin typeface="+mn-ea"/>
              </a:rPr>
              <a:t>和 </a:t>
            </a:r>
            <a:r>
              <a:rPr lang="en-US" altLang="zh-CN" sz="1600" dirty="0" smtClean="0">
                <a:latin typeface="+mn-ea"/>
              </a:rPr>
              <a:t>DECLARE</a:t>
            </a:r>
            <a:r>
              <a:rPr lang="zh-CN" altLang="en-US" sz="1600" dirty="0" smtClean="0">
                <a:latin typeface="+mn-ea"/>
              </a:rPr>
              <a:t>开始</a:t>
            </a:r>
            <a:endParaRPr lang="en-US" altLang="zh-CN" sz="1600" dirty="0" smtClean="0">
              <a:latin typeface="+mn-ea"/>
            </a:endParaRPr>
          </a:p>
          <a:p>
            <a:pPr marL="1098550" lvl="2" indent="-342900"/>
            <a:r>
              <a:rPr lang="zh-CN" altLang="en-US" sz="1600" dirty="0" smtClean="0">
                <a:latin typeface="+mn-ea"/>
              </a:rPr>
              <a:t>匿名块不存储于数据库字典中</a:t>
            </a:r>
          </a:p>
          <a:p>
            <a:pPr marL="1098550" lvl="2" indent="-342900"/>
            <a:r>
              <a:rPr lang="zh-CN" altLang="en-US" sz="1600" dirty="0" smtClean="0">
                <a:latin typeface="+mn-ea"/>
              </a:rPr>
              <a:t>每次使用时都必须重新编译</a:t>
            </a:r>
          </a:p>
          <a:p>
            <a:pPr marL="1098550" lvl="2" indent="-342900"/>
            <a:r>
              <a:rPr lang="zh-CN" altLang="en-US" sz="1600" dirty="0" smtClean="0">
                <a:latin typeface="+mn-ea"/>
              </a:rPr>
              <a:t>不能在其他语句块中调用匿名块</a:t>
            </a:r>
            <a:endParaRPr lang="en-US" altLang="zh-CN" sz="1800" dirty="0" smtClean="0">
              <a:latin typeface="+mn-ea"/>
            </a:endParaRPr>
          </a:p>
          <a:p>
            <a:pPr lvl="1"/>
            <a:r>
              <a:rPr lang="zh-CN" altLang="en-US" sz="1800" dirty="0" smtClean="0">
                <a:latin typeface="+mn-ea"/>
              </a:rPr>
              <a:t>命名块</a:t>
            </a:r>
            <a:endParaRPr lang="en-US" altLang="zh-CN" sz="1600" dirty="0" smtClean="0">
              <a:latin typeface="+mn-ea"/>
            </a:endParaRPr>
          </a:p>
          <a:p>
            <a:pPr marL="1098550" lvl="2" indent="-342900"/>
            <a:r>
              <a:rPr lang="zh-CN" altLang="en-US" sz="1600" dirty="0" smtClean="0">
                <a:latin typeface="+mn-ea"/>
              </a:rPr>
              <a:t>可存储于数据库中</a:t>
            </a:r>
          </a:p>
          <a:p>
            <a:pPr marL="1098550" lvl="2" indent="-342900"/>
            <a:r>
              <a:rPr lang="zh-CN" altLang="en-US" sz="1600" dirty="0" smtClean="0">
                <a:latin typeface="+mn-ea"/>
              </a:rPr>
              <a:t>可以被其他的语句块调用</a:t>
            </a:r>
            <a:endParaRPr lang="en-US" altLang="zh-CN" sz="1600" dirty="0" smtClean="0">
              <a:latin typeface="+mn-ea"/>
            </a:endParaRPr>
          </a:p>
          <a:p>
            <a:pPr marL="1098550" lvl="2" indent="-342900"/>
            <a:r>
              <a:rPr lang="zh-CN" altLang="en-US" sz="1600" dirty="0" smtClean="0">
                <a:latin typeface="+mn-ea"/>
              </a:rPr>
              <a:t>不需要在每次执行时都重新编译</a:t>
            </a:r>
          </a:p>
          <a:p>
            <a:pPr marL="698500" lvl="1"/>
            <a:r>
              <a:rPr lang="en-US" altLang="zh-CN" sz="1800" dirty="0" smtClean="0">
                <a:latin typeface="+mn-ea"/>
              </a:rPr>
              <a:t>PL/SQL</a:t>
            </a:r>
            <a:r>
              <a:rPr lang="zh-CN" altLang="en-US" sz="1800" dirty="0" smtClean="0">
                <a:latin typeface="+mn-ea"/>
              </a:rPr>
              <a:t>命名块包含：</a:t>
            </a:r>
            <a:endParaRPr lang="en-US" altLang="zh-CN" sz="1800" dirty="0" smtClean="0">
              <a:latin typeface="+mn-ea"/>
            </a:endParaRPr>
          </a:p>
          <a:p>
            <a:pPr marL="1098550" lvl="2"/>
            <a:r>
              <a:rPr lang="en-US" altLang="zh-CN" sz="1600" dirty="0" smtClean="0">
                <a:latin typeface="+mn-ea"/>
              </a:rPr>
              <a:t>Procedure</a:t>
            </a:r>
            <a:r>
              <a:rPr lang="zh-CN" altLang="en-US" sz="1600" dirty="0" smtClean="0">
                <a:latin typeface="+mn-ea"/>
              </a:rPr>
              <a:t>：存储过程</a:t>
            </a:r>
            <a:endParaRPr lang="en-US" altLang="zh-CN" sz="1600" dirty="0" smtClean="0">
              <a:latin typeface="+mn-ea"/>
            </a:endParaRPr>
          </a:p>
          <a:p>
            <a:pPr marL="1098550" lvl="2"/>
            <a:r>
              <a:rPr lang="en-US" altLang="zh-CN" sz="1600" dirty="0" smtClean="0">
                <a:latin typeface="+mn-ea"/>
              </a:rPr>
              <a:t>Function</a:t>
            </a:r>
            <a:r>
              <a:rPr lang="zh-CN" altLang="en-US" sz="1600" dirty="0" smtClean="0">
                <a:latin typeface="+mn-ea"/>
              </a:rPr>
              <a:t>：函数</a:t>
            </a:r>
            <a:endParaRPr lang="en-US" altLang="zh-CN" sz="1600" dirty="0" smtClean="0">
              <a:latin typeface="+mn-ea"/>
            </a:endParaRPr>
          </a:p>
          <a:p>
            <a:pPr marL="1098550" lvl="2"/>
            <a:r>
              <a:rPr lang="en-US" altLang="zh-CN" sz="1600" dirty="0" smtClean="0">
                <a:latin typeface="+mn-ea"/>
              </a:rPr>
              <a:t>Package</a:t>
            </a:r>
            <a:r>
              <a:rPr lang="zh-CN" altLang="en-US" sz="1600" dirty="0" smtClean="0">
                <a:latin typeface="+mn-ea"/>
              </a:rPr>
              <a:t>：包</a:t>
            </a:r>
            <a:endParaRPr lang="en-US" altLang="zh-CN" sz="1600" dirty="0" smtClean="0">
              <a:latin typeface="+mn-ea"/>
            </a:endParaRPr>
          </a:p>
          <a:p>
            <a:pPr marL="1098550" lvl="2"/>
            <a:r>
              <a:rPr lang="en-US" altLang="zh-CN" sz="1600" dirty="0" smtClean="0">
                <a:latin typeface="+mn-ea"/>
              </a:rPr>
              <a:t>Trigger</a:t>
            </a:r>
            <a:r>
              <a:rPr lang="zh-CN" altLang="en-US" sz="1600" dirty="0" smtClean="0">
                <a:latin typeface="+mn-ea"/>
              </a:rPr>
              <a:t>：触发器</a:t>
            </a:r>
            <a:endParaRPr lang="en-US" altLang="zh-CN" sz="1600" dirty="0" smtClean="0">
              <a:latin typeface="+mn-ea"/>
            </a:endParaRPr>
          </a:p>
          <a:p>
            <a:pPr lvl="2"/>
            <a:endParaRPr lang="en-US" altLang="zh-CN" sz="1600" dirty="0" smtClean="0">
              <a:latin typeface="+mn-ea"/>
            </a:endParaRPr>
          </a:p>
        </p:txBody>
      </p:sp>
      <p:sp>
        <p:nvSpPr>
          <p:cNvPr id="4" name="右大括号 3"/>
          <p:cNvSpPr/>
          <p:nvPr/>
        </p:nvSpPr>
        <p:spPr>
          <a:xfrm>
            <a:off x="3779912" y="5013176"/>
            <a:ext cx="216024" cy="36004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4067944" y="4941168"/>
            <a:ext cx="1584176"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r>
              <a:rPr lang="en-US" altLang="zh-CN" b="1" dirty="0" smtClean="0">
                <a:solidFill>
                  <a:srgbClr val="FF0000"/>
                </a:solidFill>
              </a:rPr>
              <a:t>PL/SQL</a:t>
            </a:r>
            <a:r>
              <a:rPr lang="zh-CN" altLang="en-US" b="1" dirty="0" smtClean="0">
                <a:solidFill>
                  <a:srgbClr val="FF0000"/>
                </a:solidFill>
              </a:rPr>
              <a:t>子程序</a:t>
            </a:r>
            <a:endParaRPr lang="zh-CN" altLang="en-US" b="1" dirty="0">
              <a:solidFill>
                <a:srgbClr val="FF0000"/>
              </a:solidFill>
            </a:endParaRPr>
          </a:p>
        </p:txBody>
      </p:sp>
    </p:spTree>
    <p:custDataLst>
      <p:tags r:id="rId1"/>
    </p:custDataLst>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、子程序概述</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fontScale="92500" lnSpcReduction="10000"/>
          </a:bodyPr>
          <a:lstStyle/>
          <a:p>
            <a:r>
              <a:rPr lang="en-US" altLang="zh-CN" sz="2000" dirty="0" smtClean="0"/>
              <a:t>PL/SQL</a:t>
            </a:r>
            <a:r>
              <a:rPr lang="zh-CN" altLang="en-US" sz="2000" dirty="0" smtClean="0"/>
              <a:t>子程序简介</a:t>
            </a:r>
            <a:endParaRPr lang="en-US" altLang="zh-CN" sz="2000" dirty="0" smtClean="0"/>
          </a:p>
          <a:p>
            <a:pPr lvl="1"/>
            <a:r>
              <a:rPr lang="zh-CN" altLang="en-US" sz="1800" dirty="0" smtClean="0"/>
              <a:t>存储过程</a:t>
            </a:r>
            <a:r>
              <a:rPr lang="en-US" altLang="zh-CN" sz="1800" dirty="0" smtClean="0"/>
              <a:t>(Procedure)</a:t>
            </a:r>
            <a:r>
              <a:rPr lang="zh-CN" altLang="en-US" sz="1800" dirty="0" smtClean="0"/>
              <a:t>和函数</a:t>
            </a:r>
            <a:r>
              <a:rPr lang="en-US" altLang="zh-CN" sz="1800" dirty="0" smtClean="0"/>
              <a:t>(Function)</a:t>
            </a:r>
            <a:r>
              <a:rPr lang="zh-CN" altLang="en-US" sz="1800" dirty="0" smtClean="0"/>
              <a:t>统称为</a:t>
            </a:r>
            <a:r>
              <a:rPr lang="en-US" altLang="zh-CN" sz="1800" dirty="0" smtClean="0">
                <a:solidFill>
                  <a:srgbClr val="FF0000"/>
                </a:solidFill>
              </a:rPr>
              <a:t>PL/SQL</a:t>
            </a:r>
            <a:r>
              <a:rPr lang="zh-CN" altLang="en-US" sz="1800" dirty="0" smtClean="0">
                <a:solidFill>
                  <a:srgbClr val="FF0000"/>
                </a:solidFill>
              </a:rPr>
              <a:t>子程序</a:t>
            </a:r>
            <a:r>
              <a:rPr lang="zh-CN" altLang="en-US" sz="1800" dirty="0" smtClean="0"/>
              <a:t>，它们属于</a:t>
            </a:r>
            <a:r>
              <a:rPr lang="en-US" altLang="zh-CN" sz="1800" dirty="0" smtClean="0"/>
              <a:t>PL/SQL</a:t>
            </a:r>
            <a:r>
              <a:rPr lang="zh-CN" altLang="en-US" sz="1800" dirty="0" smtClean="0"/>
              <a:t>命名块，均存储在数据库中，并通过输入、输出参数与其调用者交换信息</a:t>
            </a:r>
            <a:endParaRPr lang="en-US" altLang="zh-CN" sz="1800" dirty="0" smtClean="0"/>
          </a:p>
          <a:p>
            <a:pPr lvl="1"/>
            <a:r>
              <a:rPr lang="zh-CN" altLang="en-US" sz="1800" dirty="0" smtClean="0"/>
              <a:t>存储过程和函数的唯一区别是函数可以向外部调用者返回数据，而存储过程则不返回数据</a:t>
            </a:r>
            <a:endParaRPr lang="en-US" altLang="zh-CN" sz="1800" dirty="0" smtClean="0"/>
          </a:p>
          <a:p>
            <a:pPr lvl="1"/>
            <a:r>
              <a:rPr lang="en-US" altLang="zh-CN" sz="1800" dirty="0" smtClean="0"/>
              <a:t>PL/SQL</a:t>
            </a:r>
            <a:r>
              <a:rPr lang="zh-CN" altLang="en-US" sz="1800" dirty="0" smtClean="0"/>
              <a:t>子程序与一些第三代编程语言中的过程函数非常相似，它们都可以接收参数，并被其他的程序调用</a:t>
            </a:r>
            <a:endParaRPr lang="en-US" altLang="zh-CN" sz="1800" dirty="0" smtClean="0"/>
          </a:p>
          <a:p>
            <a:pPr lvl="1"/>
            <a:r>
              <a:rPr lang="zh-CN" altLang="en-US" sz="1800" dirty="0" smtClean="0"/>
              <a:t>子程序属于命名块，在定义时需要指定名称</a:t>
            </a:r>
            <a:endParaRPr lang="en-US" altLang="zh-CN" sz="1800" dirty="0" smtClean="0"/>
          </a:p>
          <a:p>
            <a:pPr lvl="1"/>
            <a:r>
              <a:rPr lang="zh-CN" altLang="en-US" sz="1800" dirty="0" smtClean="0"/>
              <a:t>子程序与匿名块最大的不同是，它被编译后存储在数据库的数据字典中，以便重用</a:t>
            </a:r>
            <a:endParaRPr lang="en-US" altLang="zh-CN" sz="1800" dirty="0" smtClean="0"/>
          </a:p>
          <a:p>
            <a:pPr lvl="1"/>
            <a:r>
              <a:rPr lang="zh-CN" altLang="en-US" sz="1800" dirty="0" smtClean="0"/>
              <a:t>子程序在组成结构上与匿名块非常相似：</a:t>
            </a:r>
            <a:endParaRPr lang="en-US" altLang="zh-CN" sz="1800" dirty="0" smtClean="0"/>
          </a:p>
          <a:p>
            <a:pPr lvl="2"/>
            <a:r>
              <a:rPr lang="en-US" altLang="zh-CN" sz="1600" dirty="0" smtClean="0"/>
              <a:t>DECLARE</a:t>
            </a:r>
            <a:r>
              <a:rPr lang="zh-CN" altLang="en-US" sz="1600" dirty="0" smtClean="0"/>
              <a:t>声明部分</a:t>
            </a:r>
            <a:endParaRPr lang="en-US" altLang="zh-CN" sz="1600" dirty="0" smtClean="0"/>
          </a:p>
          <a:p>
            <a:pPr lvl="2"/>
            <a:r>
              <a:rPr lang="en-US" altLang="zh-CN" sz="1600" dirty="0" smtClean="0"/>
              <a:t>BEGIN</a:t>
            </a:r>
            <a:r>
              <a:rPr lang="zh-CN" altLang="en-US" sz="1600" dirty="0" smtClean="0"/>
              <a:t>执行部分</a:t>
            </a:r>
            <a:endParaRPr lang="en-US" altLang="zh-CN" sz="1600" dirty="0" smtClean="0"/>
          </a:p>
          <a:p>
            <a:pPr lvl="2"/>
            <a:r>
              <a:rPr lang="en-US" altLang="zh-CN" sz="1600" dirty="0" smtClean="0"/>
              <a:t>EXCEPTION</a:t>
            </a:r>
            <a:r>
              <a:rPr lang="zh-CN" altLang="en-US" sz="1600" dirty="0" smtClean="0"/>
              <a:t>异常处理部分</a:t>
            </a:r>
            <a:endParaRPr lang="en-US" altLang="zh-CN" sz="1600" dirty="0" smtClean="0"/>
          </a:p>
          <a:p>
            <a:pPr lvl="2">
              <a:buNone/>
            </a:pPr>
            <a:endParaRPr lang="en-US" altLang="zh-CN" sz="16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、子程序概述</a:t>
            </a:r>
            <a:r>
              <a:rPr lang="en-US" altLang="zh-CN" dirty="0" smtClean="0"/>
              <a:t>-3</a:t>
            </a:r>
            <a:endParaRPr lang="zh-CN" altLang="en-US" dirty="0"/>
          </a:p>
        </p:txBody>
      </p:sp>
      <p:sp>
        <p:nvSpPr>
          <p:cNvPr id="3" name="内容占位符 2"/>
          <p:cNvSpPr>
            <a:spLocks noGrp="1"/>
          </p:cNvSpPr>
          <p:nvPr>
            <p:ph idx="1"/>
          </p:nvPr>
        </p:nvSpPr>
        <p:spPr>
          <a:xfrm>
            <a:off x="467544" y="1124744"/>
            <a:ext cx="8310592" cy="5400600"/>
          </a:xfrm>
        </p:spPr>
        <p:txBody>
          <a:bodyPr>
            <a:normAutofit/>
          </a:bodyPr>
          <a:lstStyle/>
          <a:p>
            <a:pPr>
              <a:buNone/>
            </a:pPr>
            <a:endParaRPr lang="en-US" altLang="zh-CN" dirty="0" smtClean="0"/>
          </a:p>
        </p:txBody>
      </p:sp>
      <p:pic>
        <p:nvPicPr>
          <p:cNvPr id="1026" name="Picture 2"/>
          <p:cNvPicPr>
            <a:picLocks noChangeAspect="1" noChangeArrowheads="1"/>
          </p:cNvPicPr>
          <p:nvPr/>
        </p:nvPicPr>
        <p:blipFill>
          <a:blip r:embed="rId3" cstate="print"/>
          <a:srcRect/>
          <a:stretch>
            <a:fillRect/>
          </a:stretch>
        </p:blipFill>
        <p:spPr bwMode="auto">
          <a:xfrm>
            <a:off x="323528" y="1124744"/>
            <a:ext cx="8580600" cy="5472608"/>
          </a:xfrm>
          <a:prstGeom prst="rect">
            <a:avLst/>
          </a:prstGeom>
          <a:noFill/>
          <a:ln w="9525">
            <a:noFill/>
            <a:miter lim="800000"/>
            <a:headEnd/>
            <a:tailEnd/>
          </a:ln>
        </p:spPr>
      </p:pic>
      <p:sp>
        <p:nvSpPr>
          <p:cNvPr id="6" name="矩形 5"/>
          <p:cNvSpPr/>
          <p:nvPr/>
        </p:nvSpPr>
        <p:spPr>
          <a:xfrm>
            <a:off x="395536" y="4248472"/>
            <a:ext cx="1512168"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23728" y="5661248"/>
            <a:ext cx="6768752" cy="792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错误提示区</a:t>
            </a:r>
            <a:endParaRPr lang="zh-CN" altLang="en-US" b="1" dirty="0">
              <a:solidFill>
                <a:srgbClr val="FF0000"/>
              </a:solidFill>
            </a:endParaRPr>
          </a:p>
        </p:txBody>
      </p:sp>
      <p:sp>
        <p:nvSpPr>
          <p:cNvPr id="8" name="矩形 7"/>
          <p:cNvSpPr/>
          <p:nvPr/>
        </p:nvSpPr>
        <p:spPr>
          <a:xfrm>
            <a:off x="2123728" y="2492896"/>
            <a:ext cx="6768752" cy="29523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FF0000"/>
                </a:solidFill>
              </a:rPr>
              <a:t>代码编辑区</a:t>
            </a:r>
            <a:endParaRPr lang="zh-CN" altLang="en-US" b="1" dirty="0">
              <a:solidFill>
                <a:srgbClr val="FF0000"/>
              </a:solidFill>
            </a:endParaRPr>
          </a:p>
        </p:txBody>
      </p:sp>
      <p:sp>
        <p:nvSpPr>
          <p:cNvPr id="9" name="矩形 8"/>
          <p:cNvSpPr/>
          <p:nvPr/>
        </p:nvSpPr>
        <p:spPr>
          <a:xfrm>
            <a:off x="827584" y="1944216"/>
            <a:ext cx="432048"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、存储过程</a:t>
            </a:r>
            <a:r>
              <a:rPr lang="en-US" altLang="zh-CN" dirty="0" smtClean="0"/>
              <a:t>-1</a:t>
            </a:r>
            <a:endParaRPr lang="zh-CN" altLang="en-US" dirty="0"/>
          </a:p>
        </p:txBody>
      </p:sp>
      <p:sp>
        <p:nvSpPr>
          <p:cNvPr id="3" name="内容占位符 2"/>
          <p:cNvSpPr>
            <a:spLocks noGrp="1"/>
          </p:cNvSpPr>
          <p:nvPr>
            <p:ph idx="1"/>
          </p:nvPr>
        </p:nvSpPr>
        <p:spPr>
          <a:xfrm>
            <a:off x="467544" y="885553"/>
            <a:ext cx="8310592" cy="5639791"/>
          </a:xfrm>
        </p:spPr>
        <p:txBody>
          <a:bodyPr>
            <a:normAutofit fontScale="85000" lnSpcReduction="20000"/>
          </a:bodyPr>
          <a:lstStyle/>
          <a:p>
            <a:r>
              <a:rPr lang="zh-CN" altLang="en-US" sz="2000" dirty="0" smtClean="0"/>
              <a:t>创建存储过程</a:t>
            </a:r>
            <a:endParaRPr lang="en-US" altLang="zh-CN" sz="2000" dirty="0" smtClean="0"/>
          </a:p>
          <a:p>
            <a:pPr lvl="1"/>
            <a:r>
              <a:rPr lang="zh-CN" altLang="en-US" sz="1800" dirty="0" smtClean="0"/>
              <a:t>通常我们使用存储过程来完成一个或多个行为，且不需要返回值</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en-US" altLang="zh-CN" sz="1800" dirty="0" smtClean="0"/>
              <a:t>OR  REPLACE</a:t>
            </a:r>
            <a:r>
              <a:rPr lang="zh-CN" altLang="en-US" sz="1800" dirty="0" smtClean="0"/>
              <a:t>：可选项，表示创建存储过程之后再对其进行修改时，可以直接替换原有的存储过程</a:t>
            </a:r>
            <a:endParaRPr lang="en-US" altLang="zh-CN" sz="1800" dirty="0" smtClean="0"/>
          </a:p>
          <a:p>
            <a:pPr lvl="1"/>
            <a:r>
              <a:rPr lang="en-US" altLang="zh-CN" dirty="0" smtClean="0"/>
              <a:t>AUTHID</a:t>
            </a:r>
            <a:r>
              <a:rPr lang="zh-CN" altLang="en-US" dirty="0" smtClean="0"/>
              <a:t>：决定了存储过程是按所有者权限（默认）调用还是按当前用户权限执行</a:t>
            </a:r>
            <a:endParaRPr lang="en-US" altLang="zh-CN" dirty="0" smtClean="0"/>
          </a:p>
          <a:p>
            <a:pPr lvl="1"/>
            <a:r>
              <a:rPr lang="en-US" altLang="zh-CN" dirty="0" smtClean="0"/>
              <a:t>IS </a:t>
            </a:r>
            <a:r>
              <a:rPr lang="zh-CN" altLang="en-US" dirty="0" smtClean="0"/>
              <a:t>或 </a:t>
            </a:r>
            <a:r>
              <a:rPr lang="en-US" altLang="zh-CN" dirty="0" smtClean="0"/>
              <a:t>AS </a:t>
            </a:r>
            <a:r>
              <a:rPr lang="zh-CN" altLang="en-US" dirty="0" smtClean="0"/>
              <a:t>之后紧跟的是局部变量定义区，可以定义任意的类型、变量、常量、异常等，类似于匿名块中的</a:t>
            </a:r>
            <a:r>
              <a:rPr lang="en-US" altLang="zh-CN" dirty="0" smtClean="0"/>
              <a:t>DECLARE</a:t>
            </a:r>
            <a:r>
              <a:rPr lang="zh-CN" altLang="en-US" dirty="0" smtClean="0"/>
              <a:t>声明区域</a:t>
            </a:r>
            <a:endParaRPr lang="en-US" altLang="zh-CN" dirty="0" smtClean="0"/>
          </a:p>
          <a:p>
            <a:pPr lvl="1"/>
            <a:r>
              <a:rPr lang="en-US" altLang="zh-CN" dirty="0" smtClean="0"/>
              <a:t>BEGIN </a:t>
            </a:r>
            <a:r>
              <a:rPr lang="zh-CN" altLang="en-US" dirty="0" smtClean="0"/>
              <a:t>到 </a:t>
            </a:r>
            <a:r>
              <a:rPr lang="en-US" altLang="zh-CN" dirty="0" smtClean="0"/>
              <a:t>END</a:t>
            </a:r>
            <a:r>
              <a:rPr lang="zh-CN" altLang="en-US" dirty="0" smtClean="0"/>
              <a:t>之间的语句是标准的</a:t>
            </a:r>
            <a:r>
              <a:rPr lang="en-US" altLang="zh-CN" dirty="0" smtClean="0"/>
              <a:t>PL/SQL</a:t>
            </a:r>
            <a:r>
              <a:rPr lang="zh-CN" altLang="en-US" dirty="0" smtClean="0"/>
              <a:t>语句块，类似于匿名块</a:t>
            </a:r>
            <a:endParaRPr lang="en-US" altLang="zh-CN" dirty="0" smtClean="0"/>
          </a:p>
        </p:txBody>
      </p:sp>
      <p:sp>
        <p:nvSpPr>
          <p:cNvPr id="4" name="Rectangle 3"/>
          <p:cNvSpPr txBox="1">
            <a:spLocks noChangeArrowheads="1"/>
          </p:cNvSpPr>
          <p:nvPr/>
        </p:nvSpPr>
        <p:spPr bwMode="auto">
          <a:xfrm>
            <a:off x="900919" y="1584422"/>
            <a:ext cx="7848872" cy="23042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[OR REPLACE]] PROCEDURE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procedure_name</a:t>
            </a:r>
            <a:endParaRPr lang="en-US" altLang="zh-CN" sz="1600" b="1" dirty="0" smtClean="0">
              <a:latin typeface="Arial" pitchFamily="34" charset="0"/>
              <a:cs typeface="Arial" pitchFamily="34" charset="0"/>
            </a:endParaRPr>
          </a:p>
          <a:p>
            <a:pPr>
              <a:lnSpc>
                <a:spcPct val="90000"/>
              </a:lnSpc>
            </a:pPr>
            <a:r>
              <a:rPr lang="en-US" altLang="zh-CN" sz="1600" b="1" dirty="0" smtClean="0">
                <a:solidFill>
                  <a:srgbClr val="0070C0"/>
                </a:solidFill>
                <a:latin typeface="Arial" pitchFamily="34" charset="0"/>
                <a:cs typeface="Arial" pitchFamily="34" charset="0"/>
              </a:rPr>
              <a:t>     [ ( parameter1 [ , parameter2] …)] </a:t>
            </a:r>
          </a:p>
          <a:p>
            <a:pPr>
              <a:lnSpc>
                <a:spcPct val="90000"/>
              </a:lnSpc>
            </a:pPr>
            <a:r>
              <a:rPr lang="en-US" altLang="zh-CN" sz="1600" b="1" dirty="0" smtClean="0">
                <a:solidFill>
                  <a:srgbClr val="0070C0"/>
                </a:solidFill>
                <a:latin typeface="Arial" pitchFamily="34" charset="0"/>
                <a:cs typeface="Arial" pitchFamily="34" charset="0"/>
              </a:rPr>
              <a:t>     [ AUTHID DEFINER | CURRENT_USER ]</a:t>
            </a:r>
          </a:p>
          <a:p>
            <a:pPr>
              <a:lnSpc>
                <a:spcPct val="90000"/>
              </a:lnSpc>
            </a:pPr>
            <a:r>
              <a:rPr lang="en-US" altLang="zh-CN" sz="1600" b="1" dirty="0" smtClean="0">
                <a:solidFill>
                  <a:srgbClr val="FF0000"/>
                </a:solidFill>
                <a:latin typeface="Arial" pitchFamily="34" charset="0"/>
                <a:cs typeface="Arial" pitchFamily="34" charset="0"/>
              </a:rPr>
              <a:t>{ IS | AS }</a:t>
            </a:r>
          </a:p>
          <a:p>
            <a:pPr>
              <a:lnSpc>
                <a:spcPct val="90000"/>
              </a:lnSpc>
            </a:pPr>
            <a:r>
              <a:rPr lang="en-US" altLang="zh-CN" sz="1600" b="1" dirty="0" smtClean="0">
                <a:latin typeface="Arial" pitchFamily="34" charset="0"/>
                <a:cs typeface="Arial" pitchFamily="34" charset="0"/>
              </a:rPr>
              <a:t>	&lt;</a:t>
            </a:r>
            <a:r>
              <a:rPr lang="zh-CN" altLang="en-US" sz="1600" b="1" dirty="0" smtClean="0">
                <a:latin typeface="Arial" pitchFamily="34" charset="0"/>
                <a:cs typeface="Arial" pitchFamily="34" charset="0"/>
              </a:rPr>
              <a:t>局部变量定义区</a:t>
            </a:r>
            <a:r>
              <a:rPr lang="en-US" altLang="zh-CN" sz="1600" b="1" dirty="0" smtClean="0">
                <a:latin typeface="Arial" pitchFamily="34" charset="0"/>
                <a:cs typeface="Arial" pitchFamily="34" charset="0"/>
              </a:rPr>
              <a:t>&gt; </a:t>
            </a:r>
          </a:p>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&lt;</a:t>
            </a:r>
            <a:r>
              <a:rPr lang="zh-CN" altLang="en-US" sz="1600" b="1" dirty="0" smtClean="0">
                <a:latin typeface="Arial" pitchFamily="34" charset="0"/>
                <a:cs typeface="Arial" pitchFamily="34" charset="0"/>
              </a:rPr>
              <a:t>执行区</a:t>
            </a:r>
            <a:r>
              <a:rPr lang="en-US" altLang="zh-CN" sz="1600" b="1" dirty="0" smtClean="0">
                <a:latin typeface="Arial" pitchFamily="34" charset="0"/>
                <a:cs typeface="Arial" pitchFamily="34" charset="0"/>
              </a:rPr>
              <a:t>&gt;</a:t>
            </a:r>
          </a:p>
          <a:p>
            <a:pPr>
              <a:lnSpc>
                <a:spcPct val="90000"/>
              </a:lnSpc>
            </a:pPr>
            <a:r>
              <a:rPr lang="en-US" altLang="zh-CN" sz="1600" b="1" dirty="0" smtClean="0">
                <a:solidFill>
                  <a:srgbClr val="FF0000"/>
                </a:solidFill>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&lt;</a:t>
            </a:r>
            <a:r>
              <a:rPr lang="zh-CN" altLang="en-US" sz="1600" b="1" dirty="0" smtClean="0">
                <a:solidFill>
                  <a:srgbClr val="FF0000"/>
                </a:solidFill>
                <a:latin typeface="Arial" pitchFamily="34" charset="0"/>
                <a:cs typeface="Arial" pitchFamily="34" charset="0"/>
              </a:rPr>
              <a:t>可选的异常错误处理程序</a:t>
            </a:r>
            <a:r>
              <a:rPr lang="en-US" altLang="zh-CN" sz="1600" b="1" dirty="0" smtClean="0">
                <a:solidFill>
                  <a:srgbClr val="FF0000"/>
                </a:solidFill>
                <a:latin typeface="Arial" pitchFamily="34" charset="0"/>
                <a:cs typeface="Arial" pitchFamily="34" charset="0"/>
              </a:rPr>
              <a:t>&gt;]</a:t>
            </a:r>
          </a:p>
          <a:p>
            <a:pPr>
              <a:lnSpc>
                <a:spcPct val="90000"/>
              </a:lnSpc>
            </a:pPr>
            <a:r>
              <a:rPr lang="en-US" altLang="zh-CN" sz="1600" b="1" dirty="0" smtClean="0">
                <a:solidFill>
                  <a:srgbClr val="FF0000"/>
                </a:solidFill>
                <a:latin typeface="Arial" pitchFamily="34" charset="0"/>
                <a:cs typeface="Arial" pitchFamily="34" charset="0"/>
              </a:rPr>
              <a:t>END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procedure_name</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a:xfrm>
            <a:off x="611560" y="1124744"/>
            <a:ext cx="8310592" cy="515736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endParaRPr>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lang="en-US" altLang="zh-CN" sz="2000" b="1" dirty="0" smtClean="0">
              <a:latin typeface="+mn-ea"/>
              <a:cs typeface="Arial Unicode MS" pitchFamily="34" charset="-122"/>
            </a:endParaRPr>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endParaRPr>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lang="en-US" altLang="zh-CN" sz="2000" b="1" dirty="0" smtClean="0">
              <a:latin typeface="+mn-ea"/>
              <a:cs typeface="Arial Unicode MS" pitchFamily="34" charset="-122"/>
            </a:endParaRPr>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endParaRPr>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lang="en-US" altLang="zh-CN" sz="2000" b="1" dirty="0" smtClean="0">
              <a:latin typeface="+mn-ea"/>
              <a:cs typeface="Arial Unicode MS" pitchFamily="34" charset="-122"/>
            </a:endParaRPr>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endParaRPr>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lang="en-US" altLang="zh-CN" sz="2000" b="1" dirty="0" smtClean="0">
              <a:latin typeface="+mn-ea"/>
              <a:cs typeface="Arial Unicode MS" pitchFamily="34" charset="-122"/>
            </a:endParaRPr>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Arial Unicode MS" pitchFamily="34" charset="-122"/>
            </a:endParaRPr>
          </a:p>
          <a:p>
            <a:pPr marL="742950" marR="0" lvl="1" indent="-285750" algn="l" defTabSz="914400" rtl="0" eaLnBrk="1" fontAlgn="auto" latinLnBrk="0" hangingPunct="1">
              <a:lnSpc>
                <a:spcPct val="100000"/>
              </a:lnSpc>
              <a:spcBef>
                <a:spcPct val="20000"/>
              </a:spcBef>
              <a:spcAft>
                <a:spcPts val="0"/>
              </a:spcAft>
              <a:buClr>
                <a:srgbClr val="FF0000"/>
              </a:buClr>
              <a:buSzTx/>
              <a:buFont typeface="Wingdings" pitchFamily="2" charset="2"/>
              <a:buChar char="u"/>
              <a:tabLst/>
              <a:defRPr/>
            </a:pPr>
            <a:endParaRPr kumimoji="0" lang="en-US" altLang="zh-CN"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Blip>
                <a:blip r:embed="rId3"/>
              </a:buBlip>
              <a:tabLst/>
              <a:defRPr/>
            </a:pPr>
            <a:endParaRPr kumimoji="0" lang="en-US" altLang="zh-CN" sz="1800" b="1" i="0" u="none" strike="noStrike" kern="1200" cap="none" spc="0" normalizeH="0" baseline="0" noProof="0" dirty="0" smtClean="0">
              <a:ln>
                <a:noFill/>
              </a:ln>
              <a:solidFill>
                <a:schemeClr val="tx1"/>
              </a:solidFill>
              <a:effectLst/>
              <a:uLnTx/>
              <a:uFillTx/>
              <a:latin typeface="+mn-ea"/>
              <a:ea typeface="+mn-ea"/>
              <a:cs typeface="Arial Unicode MS" pitchFamily="34" charset="-122"/>
            </a:endParaRPr>
          </a:p>
        </p:txBody>
      </p:sp>
      <p:sp>
        <p:nvSpPr>
          <p:cNvPr id="2" name="标题 1"/>
          <p:cNvSpPr>
            <a:spLocks noGrp="1"/>
          </p:cNvSpPr>
          <p:nvPr>
            <p:ph type="title"/>
          </p:nvPr>
        </p:nvSpPr>
        <p:spPr/>
        <p:txBody>
          <a:bodyPr/>
          <a:lstStyle/>
          <a:p>
            <a:r>
              <a:rPr lang="en-US" altLang="zh-CN" dirty="0" smtClean="0"/>
              <a:t>2</a:t>
            </a:r>
            <a:r>
              <a:rPr lang="zh-CN" altLang="en-US" dirty="0" smtClean="0"/>
              <a:t>、存储过程</a:t>
            </a:r>
            <a:r>
              <a:rPr lang="en-US" altLang="zh-CN" dirty="0" smtClean="0"/>
              <a:t>-2</a:t>
            </a:r>
            <a:endParaRPr lang="zh-CN" altLang="en-US" dirty="0"/>
          </a:p>
        </p:txBody>
      </p:sp>
      <p:sp>
        <p:nvSpPr>
          <p:cNvPr id="11" name="内容占位符 10"/>
          <p:cNvSpPr>
            <a:spLocks noGrp="1"/>
          </p:cNvSpPr>
          <p:nvPr>
            <p:ph idx="1"/>
          </p:nvPr>
        </p:nvSpPr>
        <p:spPr>
          <a:xfrm>
            <a:off x="539552" y="1124744"/>
            <a:ext cx="8310592" cy="5256584"/>
          </a:xfrm>
        </p:spPr>
        <p:txBody>
          <a:bodyPr>
            <a:normAutofit fontScale="85000" lnSpcReduction="20000"/>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en-US" altLang="zh-CN" sz="1800" b="1" dirty="0" smtClean="0">
              <a:solidFill>
                <a:srgbClr val="FF0000"/>
              </a:solidFill>
            </a:endParaRPr>
          </a:p>
          <a:p>
            <a:pPr lvl="1"/>
            <a:r>
              <a:rPr lang="zh-CN" altLang="en-US" sz="1800" b="1" dirty="0" smtClean="0">
                <a:solidFill>
                  <a:srgbClr val="FF0000"/>
                </a:solidFill>
              </a:rPr>
              <a:t>知识点：</a:t>
            </a:r>
            <a:endParaRPr lang="en-US" altLang="zh-CN" sz="1800" b="1" dirty="0" smtClean="0">
              <a:solidFill>
                <a:srgbClr val="FF0000"/>
              </a:solidFill>
            </a:endParaRPr>
          </a:p>
          <a:p>
            <a:pPr lvl="2"/>
            <a:r>
              <a:rPr lang="zh-CN" altLang="en-US" sz="1600" dirty="0" smtClean="0"/>
              <a:t>为过程传递参数时，通常约定参数名称是以</a:t>
            </a:r>
            <a:r>
              <a:rPr lang="en-US" altLang="zh-CN" sz="1600" dirty="0" smtClean="0"/>
              <a:t>p</a:t>
            </a:r>
            <a:r>
              <a:rPr lang="zh-CN" altLang="en-US" sz="1600" dirty="0" smtClean="0"/>
              <a:t>开头</a:t>
            </a:r>
            <a:endParaRPr lang="en-US" altLang="zh-CN" sz="1600" dirty="0" smtClean="0"/>
          </a:p>
          <a:p>
            <a:pPr lvl="2"/>
            <a:r>
              <a:rPr lang="en-US" altLang="zh-CN" sz="1600" dirty="0" smtClean="0"/>
              <a:t>IN</a:t>
            </a:r>
            <a:r>
              <a:rPr lang="zh-CN" altLang="en-US" sz="1600" dirty="0" smtClean="0"/>
              <a:t>关键字指定参数为输入参数，且不能为参数类型指定长度</a:t>
            </a:r>
            <a:endParaRPr lang="zh-CN" altLang="en-US" sz="1600" dirty="0"/>
          </a:p>
        </p:txBody>
      </p:sp>
      <p:sp>
        <p:nvSpPr>
          <p:cNvPr id="12" name="Rectangle 3"/>
          <p:cNvSpPr txBox="1">
            <a:spLocks noChangeArrowheads="1"/>
          </p:cNvSpPr>
          <p:nvPr/>
        </p:nvSpPr>
        <p:spPr bwMode="auto">
          <a:xfrm>
            <a:off x="827584" y="1268760"/>
            <a:ext cx="7848872" cy="40324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OR  REPLACE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PROCEDURE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newStu</a:t>
            </a:r>
            <a:r>
              <a:rPr lang="en-US" altLang="zh-CN" sz="1600" b="1" dirty="0" smtClean="0">
                <a:latin typeface="Arial" pitchFamily="34" charset="0"/>
                <a:cs typeface="Arial" pitchFamily="34" charset="0"/>
              </a:rPr>
              <a:t>  (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插入新学生</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  IN  NUMBER,</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p_name</a:t>
            </a:r>
            <a:r>
              <a:rPr lang="en-US" altLang="zh-CN" sz="1600" b="1" dirty="0" smtClean="0">
                <a:latin typeface="Arial" pitchFamily="34" charset="0"/>
                <a:cs typeface="Arial" pitchFamily="34" charset="0"/>
              </a:rPr>
              <a:t>  IN  VARCHAR2</a:t>
            </a:r>
          </a:p>
          <a:p>
            <a:pPr>
              <a:lnSpc>
                <a:spcPct val="90000"/>
              </a:lnSpc>
            </a:pPr>
            <a:r>
              <a:rPr lang="en-US" altLang="zh-CN" sz="1600" b="1" dirty="0" smtClean="0">
                <a:latin typeface="Arial" pitchFamily="34" charset="0"/>
                <a:cs typeface="Arial" pitchFamily="34" charset="0"/>
              </a:rPr>
              <a:t>)</a:t>
            </a:r>
          </a:p>
          <a:p>
            <a:pPr>
              <a:lnSpc>
                <a:spcPct val="90000"/>
              </a:lnSpc>
            </a:pPr>
            <a:r>
              <a:rPr lang="en-US" altLang="zh-CN" sz="1600" b="1" dirty="0" smtClean="0">
                <a:solidFill>
                  <a:srgbClr val="FF0000"/>
                </a:solidFill>
                <a:latin typeface="Arial" pitchFamily="34" charset="0"/>
                <a:cs typeface="Arial" pitchFamily="34" charset="0"/>
              </a:rPr>
              <a:t>AS</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v_stucount</a:t>
            </a:r>
            <a:r>
              <a:rPr lang="en-US" altLang="zh-CN" sz="1600" b="1" dirty="0" smtClean="0">
                <a:latin typeface="Arial" pitchFamily="34" charset="0"/>
                <a:cs typeface="Arial" pitchFamily="34" charset="0"/>
              </a:rPr>
              <a:t>   NUMBER(4);</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e_duplication_stu</a:t>
            </a:r>
            <a:r>
              <a:rPr lang="en-US" altLang="zh-CN" sz="1600" b="1" dirty="0" smtClean="0">
                <a:latin typeface="Arial" pitchFamily="34" charset="0"/>
                <a:cs typeface="Arial" pitchFamily="34" charset="0"/>
              </a:rPr>
              <a:t>  EXCEPTION;</a:t>
            </a:r>
          </a:p>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SELECT  COUNT(*)  INTO  </a:t>
            </a:r>
            <a:r>
              <a:rPr lang="en-US" altLang="zh-CN" sz="1600" b="1" dirty="0" err="1" smtClean="0">
                <a:latin typeface="Arial" pitchFamily="34" charset="0"/>
                <a:cs typeface="Arial" pitchFamily="34" charset="0"/>
              </a:rPr>
              <a:t>v_stucount</a:t>
            </a:r>
            <a:r>
              <a:rPr lang="en-US" altLang="zh-CN" sz="1600" b="1" dirty="0" smtClean="0">
                <a:latin typeface="Arial" pitchFamily="34" charset="0"/>
                <a:cs typeface="Arial" pitchFamily="34" charset="0"/>
              </a:rPr>
              <a:t>  FROM student</a:t>
            </a:r>
          </a:p>
          <a:p>
            <a:pPr>
              <a:lnSpc>
                <a:spcPct val="90000"/>
              </a:lnSpc>
            </a:pPr>
            <a:r>
              <a:rPr lang="en-US" altLang="zh-CN" sz="1600" b="1" dirty="0" smtClean="0">
                <a:latin typeface="Arial" pitchFamily="34" charset="0"/>
                <a:cs typeface="Arial" pitchFamily="34" charset="0"/>
              </a:rPr>
              <a:t>	 WHERE  id=</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IF  </a:t>
            </a:r>
            <a:r>
              <a:rPr lang="en-US" altLang="zh-CN" sz="1600" b="1" dirty="0" err="1" smtClean="0">
                <a:latin typeface="Arial" pitchFamily="34" charset="0"/>
                <a:cs typeface="Arial" pitchFamily="34" charset="0"/>
              </a:rPr>
              <a:t>v_stucount</a:t>
            </a:r>
            <a:r>
              <a:rPr lang="en-US" altLang="zh-CN" sz="1600" b="1" dirty="0" smtClean="0">
                <a:latin typeface="Arial" pitchFamily="34" charset="0"/>
                <a:cs typeface="Arial" pitchFamily="34" charset="0"/>
              </a:rPr>
              <a:t>  &gt;  0  THEN</a:t>
            </a:r>
          </a:p>
          <a:p>
            <a:pPr>
              <a:lnSpc>
                <a:spcPct val="90000"/>
              </a:lnSpc>
            </a:pPr>
            <a:r>
              <a:rPr lang="en-US" altLang="zh-CN" sz="1600" b="1" dirty="0" smtClean="0">
                <a:latin typeface="Arial" pitchFamily="34" charset="0"/>
                <a:cs typeface="Arial" pitchFamily="34" charset="0"/>
              </a:rPr>
              <a:t>		RAISE  </a:t>
            </a:r>
            <a:r>
              <a:rPr lang="en-US" altLang="zh-CN" sz="1600" b="1" dirty="0" err="1" smtClean="0">
                <a:latin typeface="Arial" pitchFamily="34" charset="0"/>
                <a:cs typeface="Arial" pitchFamily="34" charset="0"/>
              </a:rPr>
              <a:t>e_duplication_stu</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END IF;</a:t>
            </a:r>
          </a:p>
          <a:p>
            <a:pPr>
              <a:lnSpc>
                <a:spcPct val="90000"/>
              </a:lnSpc>
            </a:pPr>
            <a:r>
              <a:rPr lang="en-US" altLang="zh-CN" sz="1600" b="1" dirty="0" smtClean="0">
                <a:latin typeface="Arial" pitchFamily="34" charset="0"/>
                <a:cs typeface="Arial" pitchFamily="34" charset="0"/>
              </a:rPr>
              <a:t>	INSERT  INTO student(id, name)  VALUES(</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p_name</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COMMIT;</a:t>
            </a:r>
          </a:p>
          <a:p>
            <a:pPr>
              <a:lnSpc>
                <a:spcPct val="90000"/>
              </a:lnSpc>
            </a:pPr>
            <a:r>
              <a:rPr lang="en-US" altLang="zh-CN" sz="1600" b="1" dirty="0" smtClean="0">
                <a:solidFill>
                  <a:srgbClr val="FF0000"/>
                </a:solidFill>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WHEN  </a:t>
            </a:r>
            <a:r>
              <a:rPr lang="en-US" altLang="zh-CN" sz="1600" b="1" dirty="0" err="1" smtClean="0">
                <a:latin typeface="Arial" pitchFamily="34" charset="0"/>
                <a:cs typeface="Arial" pitchFamily="34" charset="0"/>
              </a:rPr>
              <a:t>e_duplication_stu</a:t>
            </a:r>
            <a:r>
              <a:rPr lang="en-US" altLang="zh-CN" sz="1600" b="1" dirty="0" smtClean="0">
                <a:latin typeface="Arial" pitchFamily="34" charset="0"/>
                <a:cs typeface="Arial" pitchFamily="34" charset="0"/>
              </a:rPr>
              <a:t>  THEN  ROLLBACK;</a:t>
            </a:r>
          </a:p>
          <a:p>
            <a:pPr>
              <a:lnSpc>
                <a:spcPct val="90000"/>
              </a:lnSpc>
            </a:pPr>
            <a:r>
              <a:rPr lang="en-US" altLang="zh-CN" sz="1600" b="1" dirty="0" smtClean="0">
                <a:solidFill>
                  <a:srgbClr val="FF0000"/>
                </a:solidFill>
                <a:latin typeface="Arial" pitchFamily="34" charset="0"/>
                <a:cs typeface="Arial" pitchFamily="34" charset="0"/>
              </a:rPr>
              <a:t>END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newStu</a:t>
            </a:r>
            <a:r>
              <a:rPr lang="en-US" altLang="zh-CN" sz="1600" b="1" dirty="0" smtClean="0">
                <a:latin typeface="Arial" pitchFamily="34" charset="0"/>
                <a:cs typeface="Arial" pitchFamily="34" charset="0"/>
              </a:rPr>
              <a:t>;</a:t>
            </a:r>
          </a:p>
        </p:txBody>
      </p:sp>
      <p:sp>
        <p:nvSpPr>
          <p:cNvPr id="5" name="右大括号 4"/>
          <p:cNvSpPr/>
          <p:nvPr/>
        </p:nvSpPr>
        <p:spPr>
          <a:xfrm>
            <a:off x="5148064" y="2348880"/>
            <a:ext cx="216024" cy="36004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364088" y="2276872"/>
            <a:ext cx="1584176"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r>
              <a:rPr lang="zh-CN" altLang="en-US" sz="1600" b="1" dirty="0" smtClean="0">
                <a:solidFill>
                  <a:srgbClr val="FF0000"/>
                </a:solidFill>
              </a:rPr>
              <a:t>变量定义区</a:t>
            </a:r>
            <a:endParaRPr lang="zh-CN" altLang="en-US" sz="1600" b="1" dirty="0">
              <a:solidFill>
                <a:srgbClr val="FF0000"/>
              </a:solidFill>
            </a:endParaRPr>
          </a:p>
        </p:txBody>
      </p:sp>
      <p:sp>
        <p:nvSpPr>
          <p:cNvPr id="7" name="右大括号 6"/>
          <p:cNvSpPr/>
          <p:nvPr/>
        </p:nvSpPr>
        <p:spPr>
          <a:xfrm>
            <a:off x="4499992" y="1484784"/>
            <a:ext cx="216024" cy="36004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4716016" y="1412776"/>
            <a:ext cx="1296144"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r>
              <a:rPr lang="zh-CN" altLang="en-US" sz="1600" b="1" dirty="0" smtClean="0">
                <a:solidFill>
                  <a:srgbClr val="FF0000"/>
                </a:solidFill>
              </a:rPr>
              <a:t>输入参数</a:t>
            </a:r>
            <a:endParaRPr lang="zh-CN" altLang="en-US" sz="1600" b="1" dirty="0">
              <a:solidFill>
                <a:srgbClr val="FF0000"/>
              </a:solidFill>
            </a:endParaRPr>
          </a:p>
        </p:txBody>
      </p:sp>
    </p:spTree>
    <p:custDataLst>
      <p:tags r:id="rId1"/>
    </p:custDataLst>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、函数</a:t>
            </a:r>
            <a:r>
              <a:rPr lang="en-US" altLang="zh-CN" dirty="0" smtClean="0"/>
              <a:t>-1</a:t>
            </a:r>
            <a:endParaRPr lang="zh-CN" altLang="en-US" dirty="0"/>
          </a:p>
        </p:txBody>
      </p:sp>
      <p:sp>
        <p:nvSpPr>
          <p:cNvPr id="3" name="内容占位符 2"/>
          <p:cNvSpPr>
            <a:spLocks noGrp="1"/>
          </p:cNvSpPr>
          <p:nvPr>
            <p:ph idx="1"/>
          </p:nvPr>
        </p:nvSpPr>
        <p:spPr>
          <a:xfrm>
            <a:off x="467544" y="1124744"/>
            <a:ext cx="8310592" cy="5256584"/>
          </a:xfrm>
        </p:spPr>
        <p:txBody>
          <a:bodyPr>
            <a:normAutofit fontScale="85000" lnSpcReduction="20000"/>
          </a:bodyPr>
          <a:lstStyle/>
          <a:p>
            <a:r>
              <a:rPr lang="zh-CN" altLang="en-US" sz="2000" dirty="0" smtClean="0"/>
              <a:t>创建函数</a:t>
            </a:r>
            <a:endParaRPr lang="en-US" altLang="zh-CN" sz="2000" dirty="0" smtClean="0"/>
          </a:p>
          <a:p>
            <a:pPr lvl="1"/>
            <a:r>
              <a:rPr lang="zh-CN" altLang="en-US" sz="1800" dirty="0" smtClean="0"/>
              <a:t>函数使用</a:t>
            </a:r>
            <a:r>
              <a:rPr lang="en-US" altLang="zh-CN" sz="1800" dirty="0" smtClean="0"/>
              <a:t>FUNCTION</a:t>
            </a:r>
            <a:r>
              <a:rPr lang="zh-CN" altLang="en-US" sz="1800" dirty="0" smtClean="0"/>
              <a:t>关键字定义，语法结构与</a:t>
            </a:r>
            <a:r>
              <a:rPr lang="en-US" altLang="zh-CN" sz="1800" dirty="0" smtClean="0"/>
              <a:t>PROCEDURE</a:t>
            </a:r>
            <a:r>
              <a:rPr lang="zh-CN" altLang="en-US" sz="1800" dirty="0" smtClean="0"/>
              <a:t>相似</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r>
              <a:rPr lang="zh-CN" altLang="en-US" sz="1800" dirty="0" smtClean="0"/>
              <a:t>函数与存储过程的区别在于函数具有</a:t>
            </a:r>
            <a:r>
              <a:rPr lang="en-US" altLang="zh-CN" sz="1800" dirty="0" smtClean="0"/>
              <a:t>RETURN</a:t>
            </a:r>
            <a:r>
              <a:rPr lang="zh-CN" altLang="en-US" sz="1800" dirty="0" smtClean="0"/>
              <a:t>子句，可以有一个返回值，而存储过程仅是执行了一系列的行为，不能携带返回值</a:t>
            </a:r>
            <a:endParaRPr lang="en-US" altLang="zh-CN" sz="1800" dirty="0" smtClean="0"/>
          </a:p>
          <a:p>
            <a:pPr lvl="1"/>
            <a:r>
              <a:rPr lang="zh-CN" altLang="en-US" sz="1800" dirty="0" smtClean="0"/>
              <a:t>一个函数内部可以有多个</a:t>
            </a:r>
            <a:r>
              <a:rPr lang="en-US" altLang="zh-CN" sz="1800" dirty="0" smtClean="0"/>
              <a:t>RETURN</a:t>
            </a:r>
            <a:r>
              <a:rPr lang="zh-CN" altLang="en-US" sz="1800" dirty="0" smtClean="0"/>
              <a:t>语句，但只有一个</a:t>
            </a:r>
            <a:r>
              <a:rPr lang="en-US" altLang="zh-CN" sz="1800" dirty="0" smtClean="0"/>
              <a:t>RETURN</a:t>
            </a:r>
            <a:r>
              <a:rPr lang="zh-CN" altLang="en-US" sz="1800" dirty="0" smtClean="0"/>
              <a:t>语句会被执行，当执行到</a:t>
            </a:r>
            <a:r>
              <a:rPr lang="en-US" altLang="zh-CN" sz="1800" dirty="0" smtClean="0"/>
              <a:t>RETURN</a:t>
            </a:r>
            <a:r>
              <a:rPr lang="zh-CN" altLang="en-US" sz="1800" dirty="0" smtClean="0"/>
              <a:t>语句时，函数将不再往下执行，控制会返回到调用环境中</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27584" y="1844824"/>
            <a:ext cx="7848872" cy="280831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[OR REPLACE]]  FUNCTION</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function_name</a:t>
            </a:r>
            <a:endParaRPr lang="en-US" altLang="zh-CN" sz="1600" b="1" dirty="0" smtClean="0">
              <a:latin typeface="Arial" pitchFamily="34" charset="0"/>
              <a:cs typeface="Arial" pitchFamily="34" charset="0"/>
            </a:endParaRPr>
          </a:p>
          <a:p>
            <a:pPr>
              <a:lnSpc>
                <a:spcPct val="90000"/>
              </a:lnSpc>
            </a:pPr>
            <a:r>
              <a:rPr lang="en-US" altLang="zh-CN" sz="1600" b="1" dirty="0" smtClean="0">
                <a:solidFill>
                  <a:srgbClr val="0070C0"/>
                </a:solidFill>
                <a:latin typeface="Arial" pitchFamily="34" charset="0"/>
                <a:cs typeface="Arial" pitchFamily="34" charset="0"/>
              </a:rPr>
              <a:t>     [ ( parameter1 [ , parameter2] …)]   </a:t>
            </a:r>
          </a:p>
          <a:p>
            <a:pPr>
              <a:lnSpc>
                <a:spcPct val="90000"/>
              </a:lnSpc>
            </a:pPr>
            <a:r>
              <a:rPr lang="en-US" altLang="zh-CN" sz="1600" b="1" dirty="0" smtClean="0">
                <a:solidFill>
                  <a:srgbClr val="0070C0"/>
                </a:solidFill>
                <a:latin typeface="Arial" pitchFamily="34" charset="0"/>
                <a:cs typeface="Arial" pitchFamily="34" charset="0"/>
              </a:rPr>
              <a:t>     [ AUTHID DEFINER | CURRENT_USER ]</a:t>
            </a:r>
          </a:p>
          <a:p>
            <a:pPr>
              <a:lnSpc>
                <a:spcPct val="90000"/>
              </a:lnSpc>
            </a:pPr>
            <a:r>
              <a:rPr lang="en-US" altLang="zh-CN" sz="1600" b="1" dirty="0" smtClean="0">
                <a:solidFill>
                  <a:srgbClr val="FF0000"/>
                </a:solidFill>
                <a:latin typeface="Arial" pitchFamily="34" charset="0"/>
                <a:cs typeface="Arial" pitchFamily="34" charset="0"/>
              </a:rPr>
              <a:t>RETURN</a:t>
            </a:r>
            <a:r>
              <a:rPr lang="en-US" altLang="zh-CN" sz="1600" b="1" dirty="0" smtClean="0">
                <a:solidFill>
                  <a:srgbClr val="0070C0"/>
                </a:solidFill>
                <a:latin typeface="Arial" pitchFamily="34" charset="0"/>
                <a:cs typeface="Arial" pitchFamily="34" charset="0"/>
              </a:rPr>
              <a:t>  </a:t>
            </a:r>
            <a:r>
              <a:rPr lang="en-US" altLang="zh-CN" sz="1600" b="1" dirty="0" err="1" smtClean="0">
                <a:latin typeface="Arial" pitchFamily="34" charset="0"/>
                <a:cs typeface="Arial" pitchFamily="34" charset="0"/>
              </a:rPr>
              <a:t>datatype</a:t>
            </a:r>
            <a:endParaRPr lang="en-US" altLang="zh-CN" sz="1600" b="1" dirty="0" smtClean="0">
              <a:latin typeface="Arial" pitchFamily="34" charset="0"/>
              <a:cs typeface="Arial" pitchFamily="34" charset="0"/>
            </a:endParaRPr>
          </a:p>
          <a:p>
            <a:pPr>
              <a:lnSpc>
                <a:spcPct val="90000"/>
              </a:lnSpc>
            </a:pPr>
            <a:r>
              <a:rPr lang="en-US" altLang="zh-CN" sz="1600" b="1" dirty="0" smtClean="0">
                <a:solidFill>
                  <a:srgbClr val="FF0000"/>
                </a:solidFill>
                <a:latin typeface="Arial" pitchFamily="34" charset="0"/>
                <a:cs typeface="Arial" pitchFamily="34" charset="0"/>
              </a:rPr>
              <a:t>{ IS | AS }</a:t>
            </a:r>
          </a:p>
          <a:p>
            <a:pPr>
              <a:lnSpc>
                <a:spcPct val="90000"/>
              </a:lnSpc>
            </a:pPr>
            <a:r>
              <a:rPr lang="en-US" altLang="zh-CN" sz="1600" b="1" dirty="0" smtClean="0">
                <a:latin typeface="Arial" pitchFamily="34" charset="0"/>
                <a:cs typeface="Arial" pitchFamily="34" charset="0"/>
              </a:rPr>
              <a:t>	&lt;</a:t>
            </a:r>
            <a:r>
              <a:rPr lang="zh-CN" altLang="en-US" sz="1600" b="1" dirty="0" smtClean="0">
                <a:latin typeface="Arial" pitchFamily="34" charset="0"/>
                <a:cs typeface="Arial" pitchFamily="34" charset="0"/>
              </a:rPr>
              <a:t>局部变量定义区</a:t>
            </a:r>
            <a:r>
              <a:rPr lang="en-US" altLang="zh-CN" sz="1600" b="1" dirty="0" smtClean="0">
                <a:latin typeface="Arial" pitchFamily="34" charset="0"/>
                <a:cs typeface="Arial" pitchFamily="34" charset="0"/>
              </a:rPr>
              <a:t>&gt; </a:t>
            </a:r>
          </a:p>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&lt;</a:t>
            </a:r>
            <a:r>
              <a:rPr lang="zh-CN" altLang="en-US" sz="1600" b="1" dirty="0" smtClean="0">
                <a:latin typeface="Arial" pitchFamily="34" charset="0"/>
                <a:cs typeface="Arial" pitchFamily="34" charset="0"/>
              </a:rPr>
              <a:t>执行区</a:t>
            </a:r>
            <a:r>
              <a:rPr lang="en-US" altLang="zh-CN" sz="1600" b="1" dirty="0" smtClean="0">
                <a:latin typeface="Arial" pitchFamily="34" charset="0"/>
                <a:cs typeface="Arial" pitchFamily="34" charset="0"/>
              </a:rPr>
              <a:t>&gt;</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RETURN</a:t>
            </a:r>
            <a:r>
              <a:rPr lang="en-US" altLang="zh-CN" sz="1600" b="1" dirty="0" smtClean="0">
                <a:latin typeface="Arial" pitchFamily="34" charset="0"/>
                <a:cs typeface="Arial" pitchFamily="34" charset="0"/>
              </a:rPr>
              <a:t> expression;</a:t>
            </a:r>
          </a:p>
          <a:p>
            <a:pPr>
              <a:lnSpc>
                <a:spcPct val="90000"/>
              </a:lnSpc>
            </a:pPr>
            <a:r>
              <a:rPr lang="en-US" altLang="zh-CN" sz="1600" b="1" dirty="0" smtClean="0">
                <a:solidFill>
                  <a:srgbClr val="FF0000"/>
                </a:solidFill>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&lt;</a:t>
            </a:r>
            <a:r>
              <a:rPr lang="zh-CN" altLang="en-US" sz="1600" b="1" dirty="0" smtClean="0">
                <a:latin typeface="Arial" pitchFamily="34" charset="0"/>
                <a:cs typeface="Arial" pitchFamily="34" charset="0"/>
              </a:rPr>
              <a:t>可选的异常错误处理程序</a:t>
            </a:r>
            <a:r>
              <a:rPr lang="en-US" altLang="zh-CN" sz="1600" b="1" dirty="0" smtClean="0">
                <a:latin typeface="Arial" pitchFamily="34" charset="0"/>
                <a:cs typeface="Arial" pitchFamily="34" charset="0"/>
              </a:rPr>
              <a:t>&gt;]</a:t>
            </a:r>
          </a:p>
          <a:p>
            <a:pPr>
              <a:lnSpc>
                <a:spcPct val="90000"/>
              </a:lnSpc>
            </a:pPr>
            <a:r>
              <a:rPr lang="en-US" altLang="zh-CN" sz="1600" b="1" dirty="0" smtClean="0">
                <a:solidFill>
                  <a:srgbClr val="FF0000"/>
                </a:solidFill>
                <a:latin typeface="Arial" pitchFamily="34" charset="0"/>
                <a:cs typeface="Arial" pitchFamily="34" charset="0"/>
              </a:rPr>
              <a:t>END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function_name</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、函数</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函数示例</a:t>
            </a:r>
            <a:endParaRPr lang="en-US" altLang="zh-CN" sz="1800" dirty="0" smtClean="0"/>
          </a:p>
        </p:txBody>
      </p:sp>
      <p:sp>
        <p:nvSpPr>
          <p:cNvPr id="6" name="Rectangle 3"/>
          <p:cNvSpPr txBox="1">
            <a:spLocks noChangeArrowheads="1"/>
          </p:cNvSpPr>
          <p:nvPr/>
        </p:nvSpPr>
        <p:spPr bwMode="auto">
          <a:xfrm>
            <a:off x="827584" y="1556792"/>
            <a:ext cx="7848872" cy="374441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OR  REPLACE  FUNCTION</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get_salary</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统计某个部门的薪资总和</a:t>
            </a:r>
            <a:r>
              <a:rPr lang="en-US" altLang="zh-CN" sz="1600" b="1" dirty="0" smtClean="0">
                <a:solidFill>
                  <a:srgbClr val="00B050"/>
                </a:solidFill>
                <a:latin typeface="Arial" pitchFamily="34" charset="0"/>
                <a:cs typeface="Arial" pitchFamily="34" charset="0"/>
              </a:rPr>
              <a:t/>
            </a:r>
            <a:br>
              <a:rPr lang="en-US" altLang="zh-CN" sz="1600" b="1" dirty="0" smtClean="0">
                <a:solidFill>
                  <a:srgbClr val="00B050"/>
                </a:solidFill>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p_deptno</a:t>
            </a:r>
            <a:r>
              <a:rPr lang="en-US" altLang="zh-CN" sz="1600" b="1" dirty="0" smtClean="0">
                <a:latin typeface="Arial" pitchFamily="34" charset="0"/>
                <a:cs typeface="Arial" pitchFamily="34" charset="0"/>
              </a:rPr>
              <a:t>  NUMBER</a:t>
            </a:r>
          </a:p>
          <a:p>
            <a:pPr>
              <a:lnSpc>
                <a:spcPct val="90000"/>
              </a:lnSpc>
            </a:pP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RETURN  NUMBER </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IS</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v_sum</a:t>
            </a:r>
            <a:r>
              <a:rPr lang="en-US" altLang="zh-CN" sz="1600" b="1" dirty="0" smtClean="0">
                <a:latin typeface="Arial" pitchFamily="34" charset="0"/>
                <a:cs typeface="Arial" pitchFamily="34" charset="0"/>
              </a:rPr>
              <a:t> NUMBER;</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BEGIN</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SELECT SUM(SALARY) INTO </a:t>
            </a:r>
            <a:r>
              <a:rPr lang="en-US" altLang="zh-CN" sz="1600" b="1" dirty="0" err="1" smtClean="0">
                <a:latin typeface="Arial" pitchFamily="34" charset="0"/>
                <a:cs typeface="Arial" pitchFamily="34" charset="0"/>
              </a:rPr>
              <a:t>v_sum</a:t>
            </a:r>
            <a:r>
              <a:rPr lang="en-US" altLang="zh-CN" sz="1600" b="1" dirty="0" smtClean="0">
                <a:latin typeface="Arial" pitchFamily="34" charset="0"/>
                <a:cs typeface="Arial" pitchFamily="34" charset="0"/>
              </a:rPr>
              <a:t> FROM employees </a:t>
            </a:r>
          </a:p>
          <a:p>
            <a:pPr>
              <a:lnSpc>
                <a:spcPct val="90000"/>
              </a:lnSpc>
            </a:pPr>
            <a:r>
              <a:rPr lang="en-US" altLang="zh-CN" sz="1600" b="1" dirty="0" smtClean="0">
                <a:latin typeface="Arial" pitchFamily="34" charset="0"/>
                <a:cs typeface="Arial" pitchFamily="34" charset="0"/>
              </a:rPr>
              <a:t>	WHERE </a:t>
            </a:r>
            <a:r>
              <a:rPr lang="en-US" altLang="zh-CN" sz="1600" b="1" dirty="0" err="1" smtClean="0">
                <a:latin typeface="Arial" pitchFamily="34" charset="0"/>
                <a:cs typeface="Arial" pitchFamily="34" charset="0"/>
              </a:rPr>
              <a:t>deptno</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p_deptno</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RETURN</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v_sum</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EXCEPTION</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WHEN NO_DATA_FOUND THEN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DBMS_OUTPUT.PUT_LINE('</a:t>
            </a:r>
            <a:r>
              <a:rPr lang="zh-CN" altLang="en-US" sz="1600" b="1" dirty="0" smtClean="0">
                <a:latin typeface="Arial" pitchFamily="34" charset="0"/>
                <a:cs typeface="Arial" pitchFamily="34" charset="0"/>
              </a:rPr>
              <a:t>你需要的数据不存在</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WHEN OTHERS THEN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DBMS_OUTPUT.PUT_LINE(SQLCODE||'---'||SQLERRM);</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END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get_salary</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、函数</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函数的调用</a:t>
            </a:r>
            <a:endParaRPr lang="en-US" altLang="zh-CN" sz="2000" dirty="0" smtClean="0"/>
          </a:p>
          <a:p>
            <a:pPr lvl="1"/>
            <a:r>
              <a:rPr lang="zh-CN" altLang="en-US" sz="1800" dirty="0" smtClean="0"/>
              <a:t>函数调用时，既可以象存储过程那样在一个语句中调用，也可以作为表达式的一部分参与计算</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上例中，函数的调用放在</a:t>
            </a:r>
            <a:r>
              <a:rPr lang="en-US" altLang="zh-CN" sz="1800" dirty="0" smtClean="0"/>
              <a:t>:=</a:t>
            </a:r>
            <a:r>
              <a:rPr lang="zh-CN" altLang="en-US" sz="1800" dirty="0" smtClean="0"/>
              <a:t>的右侧是合法的，而存储过程只能作为一条</a:t>
            </a:r>
            <a:r>
              <a:rPr lang="en-US" altLang="zh-CN" sz="1800" dirty="0" smtClean="0"/>
              <a:t>PL/SQL</a:t>
            </a:r>
            <a:r>
              <a:rPr lang="zh-CN" altLang="en-US" sz="1800" dirty="0" smtClean="0"/>
              <a:t>语句出现</a:t>
            </a:r>
            <a:endParaRPr lang="en-US" altLang="zh-CN" sz="1800" dirty="0" smtClean="0"/>
          </a:p>
        </p:txBody>
      </p:sp>
      <p:sp>
        <p:nvSpPr>
          <p:cNvPr id="4" name="Rectangle 3"/>
          <p:cNvSpPr txBox="1">
            <a:spLocks noChangeArrowheads="1"/>
          </p:cNvSpPr>
          <p:nvPr/>
        </p:nvSpPr>
        <p:spPr bwMode="auto">
          <a:xfrm>
            <a:off x="827584" y="2132856"/>
            <a:ext cx="7848872"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DECLARE</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v_sumSalary</a:t>
            </a:r>
            <a:r>
              <a:rPr lang="en-US" altLang="zh-CN" sz="1600" b="1" dirty="0" smtClean="0">
                <a:latin typeface="Arial" pitchFamily="34" charset="0"/>
                <a:cs typeface="Arial" pitchFamily="34" charset="0"/>
              </a:rPr>
              <a:t>  NUMBER;</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BEGIN</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调用函数</a:t>
            </a:r>
            <a:r>
              <a:rPr lang="en-US" altLang="zh-CN" sz="1600" b="1" dirty="0" err="1" smtClean="0">
                <a:solidFill>
                  <a:srgbClr val="00B050"/>
                </a:solidFill>
                <a:latin typeface="Arial" pitchFamily="34" charset="0"/>
                <a:cs typeface="Arial" pitchFamily="34" charset="0"/>
              </a:rPr>
              <a:t>get_salary</a:t>
            </a:r>
            <a:r>
              <a:rPr lang="zh-CN" altLang="en-US" sz="1600" b="1" dirty="0" smtClean="0">
                <a:solidFill>
                  <a:srgbClr val="00B050"/>
                </a:solidFill>
                <a:latin typeface="Arial" pitchFamily="34" charset="0"/>
                <a:cs typeface="Arial" pitchFamily="34" charset="0"/>
              </a:rPr>
              <a:t>获取某个部门的薪水总和</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v_sumSalary</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get_salary</a:t>
            </a:r>
            <a:r>
              <a:rPr lang="en-US" altLang="zh-CN" sz="1600" b="1" dirty="0" smtClean="0">
                <a:latin typeface="Arial" pitchFamily="34" charset="0"/>
                <a:cs typeface="Arial" pitchFamily="34" charset="0"/>
              </a:rPr>
              <a:t>(1001);</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DBMS_OUTPUT.PUT_LINE(‘</a:t>
            </a:r>
            <a:r>
              <a:rPr lang="zh-CN" altLang="en-US" sz="1600" b="1" dirty="0" smtClean="0">
                <a:latin typeface="Arial" pitchFamily="34" charset="0"/>
                <a:cs typeface="Arial" pitchFamily="34" charset="0"/>
              </a:rPr>
              <a:t>该部门薪资总和为： </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v_sumSalary</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END</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、函数</a:t>
            </a:r>
            <a:r>
              <a:rPr lang="en-US" altLang="zh-CN" dirty="0" smtClean="0"/>
              <a:t>-4</a:t>
            </a:r>
            <a:endParaRPr lang="zh-CN" altLang="en-US" dirty="0"/>
          </a:p>
        </p:txBody>
      </p:sp>
      <p:sp>
        <p:nvSpPr>
          <p:cNvPr id="3" name="内容占位符 2"/>
          <p:cNvSpPr>
            <a:spLocks noGrp="1"/>
          </p:cNvSpPr>
          <p:nvPr>
            <p:ph idx="1"/>
          </p:nvPr>
        </p:nvSpPr>
        <p:spPr>
          <a:xfrm>
            <a:off x="467544" y="620688"/>
            <a:ext cx="8310592" cy="5661421"/>
          </a:xfrm>
        </p:spPr>
        <p:txBody>
          <a:bodyPr>
            <a:normAutofit/>
          </a:bodyPr>
          <a:lstStyle/>
          <a:p>
            <a:r>
              <a:rPr lang="en-US" altLang="zh-CN" sz="2000" dirty="0" smtClean="0"/>
              <a:t>RETURN</a:t>
            </a:r>
            <a:r>
              <a:rPr lang="zh-CN" altLang="en-US" sz="2000" dirty="0" smtClean="0"/>
              <a:t>语句</a:t>
            </a:r>
            <a:endParaRPr lang="en-US" altLang="zh-CN" sz="2000" dirty="0" smtClean="0"/>
          </a:p>
          <a:p>
            <a:pPr>
              <a:buNone/>
            </a:pPr>
            <a:r>
              <a:rPr lang="en-US" altLang="zh-CN" sz="1800" dirty="0" smtClean="0"/>
              <a:t>	</a:t>
            </a:r>
            <a:r>
              <a:rPr lang="zh-CN" altLang="en-US" sz="1800" b="0" dirty="0" smtClean="0"/>
              <a:t>存储过程和函数在代码执行区都可以使用</a:t>
            </a:r>
            <a:r>
              <a:rPr lang="en-US" altLang="zh-CN" sz="1800" b="0" dirty="0" smtClean="0"/>
              <a:t>RETURN</a:t>
            </a:r>
            <a:r>
              <a:rPr lang="zh-CN" altLang="en-US" sz="1800" b="0" dirty="0" smtClean="0"/>
              <a:t>语句，但两者意义不同：</a:t>
            </a:r>
            <a:endParaRPr lang="en-US" altLang="zh-CN" sz="1800" b="0" dirty="0" smtClean="0"/>
          </a:p>
          <a:p>
            <a:pPr lvl="1"/>
            <a:r>
              <a:rPr lang="zh-CN" altLang="en-US" sz="1800" dirty="0" smtClean="0"/>
              <a:t>存储过程中，</a:t>
            </a:r>
            <a:r>
              <a:rPr lang="en-US" altLang="zh-CN" sz="1800" dirty="0" smtClean="0"/>
              <a:t>RETURN</a:t>
            </a:r>
            <a:r>
              <a:rPr lang="zh-CN" altLang="en-US" sz="1800" dirty="0" smtClean="0"/>
              <a:t>语句不返回具体的值给外部调用者，它的作用只是立即退出当前存储过程的执行，将控制权返回给过程的调用者</a:t>
            </a:r>
            <a:endParaRPr lang="en-US" altLang="zh-CN" sz="1800" dirty="0" smtClean="0"/>
          </a:p>
          <a:p>
            <a:pPr lvl="1"/>
            <a:r>
              <a:rPr lang="zh-CN" altLang="en-US" sz="1800" dirty="0" smtClean="0"/>
              <a:t>函数中</a:t>
            </a:r>
            <a:r>
              <a:rPr lang="en-US" altLang="zh-CN" sz="1800" dirty="0" smtClean="0"/>
              <a:t>RETURN</a:t>
            </a:r>
            <a:r>
              <a:rPr lang="zh-CN" altLang="en-US" sz="1800" dirty="0" smtClean="0"/>
              <a:t>语句是作为表达式的一部分出现，表达式的值会在</a:t>
            </a:r>
            <a:r>
              <a:rPr lang="en-US" altLang="zh-CN" sz="1800" dirty="0" smtClean="0"/>
              <a:t>RETURN</a:t>
            </a:r>
            <a:r>
              <a:rPr lang="zh-CN" altLang="en-US" sz="1800" dirty="0" smtClean="0"/>
              <a:t>语句执行时被计算</a:t>
            </a:r>
            <a:endParaRPr lang="en-US" altLang="zh-CN" sz="1800" dirty="0" smtClean="0"/>
          </a:p>
        </p:txBody>
      </p:sp>
      <p:sp>
        <p:nvSpPr>
          <p:cNvPr id="4" name="Rectangle 3"/>
          <p:cNvSpPr txBox="1">
            <a:spLocks noChangeArrowheads="1"/>
          </p:cNvSpPr>
          <p:nvPr/>
        </p:nvSpPr>
        <p:spPr bwMode="auto">
          <a:xfrm>
            <a:off x="827584" y="2996952"/>
            <a:ext cx="7848872" cy="341176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OR  REPLACE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PROCEDURE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addSalary</a:t>
            </a:r>
            <a:r>
              <a:rPr lang="en-US" altLang="zh-CN" sz="1600" b="1" dirty="0" smtClean="0">
                <a:latin typeface="Arial" pitchFamily="34" charset="0"/>
                <a:cs typeface="Arial" pitchFamily="34" charset="0"/>
              </a:rPr>
              <a:t>  (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为员工加薪</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p_empno</a:t>
            </a:r>
            <a:r>
              <a:rPr lang="en-US" altLang="zh-CN" sz="1600" b="1" dirty="0" smtClean="0">
                <a:latin typeface="Arial" pitchFamily="34" charset="0"/>
                <a:cs typeface="Arial" pitchFamily="34" charset="0"/>
              </a:rPr>
              <a:t>  IN  NUMBER</a:t>
            </a:r>
          </a:p>
          <a:p>
            <a:pPr>
              <a:lnSpc>
                <a:spcPct val="90000"/>
              </a:lnSpc>
            </a:pPr>
            <a:r>
              <a:rPr lang="en-US" altLang="zh-CN" sz="1600" b="1" dirty="0" smtClean="0">
                <a:latin typeface="Arial" pitchFamily="34" charset="0"/>
                <a:cs typeface="Arial" pitchFamily="34" charset="0"/>
              </a:rPr>
              <a:t>)</a:t>
            </a:r>
          </a:p>
          <a:p>
            <a:pPr>
              <a:lnSpc>
                <a:spcPct val="90000"/>
              </a:lnSpc>
            </a:pPr>
            <a:r>
              <a:rPr lang="en-US" altLang="zh-CN" sz="1600" b="1" dirty="0" smtClean="0">
                <a:solidFill>
                  <a:srgbClr val="FF0000"/>
                </a:solidFill>
                <a:latin typeface="Arial" pitchFamily="34" charset="0"/>
                <a:cs typeface="Arial" pitchFamily="34" charset="0"/>
              </a:rPr>
              <a:t>AS</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v_sal</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emp.sal%TYPE</a:t>
            </a:r>
            <a:r>
              <a:rPr lang="en-US" altLang="zh-CN" sz="1600" b="1" dirty="0" smtClean="0">
                <a:latin typeface="Arial" pitchFamily="34" charset="0"/>
                <a:cs typeface="Arial" pitchFamily="34" charset="0"/>
              </a:rPr>
              <a:t>;</a:t>
            </a:r>
          </a:p>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SELECT  </a:t>
            </a:r>
            <a:r>
              <a:rPr lang="en-US" altLang="zh-CN" sz="1600" b="1" dirty="0" err="1" smtClean="0">
                <a:latin typeface="Arial" pitchFamily="34" charset="0"/>
                <a:cs typeface="Arial" pitchFamily="34" charset="0"/>
              </a:rPr>
              <a:t>sal</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v_sal</a:t>
            </a:r>
            <a:r>
              <a:rPr lang="en-US" altLang="zh-CN" sz="1600" b="1" dirty="0" smtClean="0">
                <a:latin typeface="Arial" pitchFamily="34" charset="0"/>
                <a:cs typeface="Arial" pitchFamily="34" charset="0"/>
              </a:rPr>
              <a:t>  WHERE  </a:t>
            </a:r>
            <a:r>
              <a:rPr lang="en-US" altLang="zh-CN" sz="1600" b="1" dirty="0" err="1" smtClean="0">
                <a:latin typeface="Arial" pitchFamily="34" charset="0"/>
                <a:cs typeface="Arial" pitchFamily="34" charset="0"/>
              </a:rPr>
              <a:t>empno</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p_empno</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IF  </a:t>
            </a:r>
            <a:r>
              <a:rPr lang="en-US" altLang="zh-CN" sz="1600" b="1" dirty="0" err="1" smtClean="0">
                <a:latin typeface="Arial" pitchFamily="34" charset="0"/>
                <a:cs typeface="Arial" pitchFamily="34" charset="0"/>
              </a:rPr>
              <a:t>v_sal</a:t>
            </a:r>
            <a:r>
              <a:rPr lang="en-US" altLang="zh-CN" sz="1600" b="1" dirty="0" smtClean="0">
                <a:latin typeface="Arial" pitchFamily="34" charset="0"/>
                <a:cs typeface="Arial" pitchFamily="34" charset="0"/>
              </a:rPr>
              <a:t>  &gt; 3000  THEN  </a:t>
            </a:r>
            <a:r>
              <a:rPr lang="en-US" altLang="zh-CN" sz="1600" b="1" dirty="0" smtClean="0">
                <a:solidFill>
                  <a:srgbClr val="FF0000"/>
                </a:solidFill>
                <a:latin typeface="Arial" pitchFamily="34" charset="0"/>
                <a:cs typeface="Arial" pitchFamily="34" charset="0"/>
              </a:rPr>
              <a:t>RETURN</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ELSE</a:t>
            </a:r>
          </a:p>
          <a:p>
            <a:pPr>
              <a:lnSpc>
                <a:spcPct val="90000"/>
              </a:lnSpc>
            </a:pPr>
            <a:r>
              <a:rPr lang="en-US" altLang="zh-CN" sz="1600" b="1" dirty="0" smtClean="0">
                <a:latin typeface="Arial" pitchFamily="34" charset="0"/>
                <a:cs typeface="Arial" pitchFamily="34" charset="0"/>
              </a:rPr>
              <a:t>		UPDATE  </a:t>
            </a:r>
            <a:r>
              <a:rPr lang="en-US" altLang="zh-CN" sz="1600" b="1" dirty="0" err="1" smtClean="0">
                <a:latin typeface="Arial" pitchFamily="34" charset="0"/>
                <a:cs typeface="Arial" pitchFamily="34" charset="0"/>
              </a:rPr>
              <a:t>emp</a:t>
            </a:r>
            <a:r>
              <a:rPr lang="en-US" altLang="zh-CN" sz="1600" b="1" dirty="0" smtClean="0">
                <a:latin typeface="Arial" pitchFamily="34" charset="0"/>
                <a:cs typeface="Arial" pitchFamily="34" charset="0"/>
              </a:rPr>
              <a:t> SET </a:t>
            </a:r>
            <a:r>
              <a:rPr lang="en-US" altLang="zh-CN" sz="1600" b="1" dirty="0" err="1" smtClean="0">
                <a:latin typeface="Arial" pitchFamily="34" charset="0"/>
                <a:cs typeface="Arial" pitchFamily="34" charset="0"/>
              </a:rPr>
              <a:t>sal</a:t>
            </a:r>
            <a:r>
              <a:rPr lang="en-US" altLang="zh-CN" sz="1600" b="1" dirty="0" smtClean="0">
                <a:latin typeface="Arial" pitchFamily="34" charset="0"/>
                <a:cs typeface="Arial" pitchFamily="34" charset="0"/>
              </a:rPr>
              <a:t>=4000 WHERE  </a:t>
            </a:r>
            <a:r>
              <a:rPr lang="en-US" altLang="zh-CN" sz="1600" b="1" dirty="0" err="1" smtClean="0">
                <a:latin typeface="Arial" pitchFamily="34" charset="0"/>
                <a:cs typeface="Arial" pitchFamily="34" charset="0"/>
              </a:rPr>
              <a:t>empno</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p_empno</a:t>
            </a: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	END IF;</a:t>
            </a:r>
          </a:p>
          <a:p>
            <a:pPr>
              <a:lnSpc>
                <a:spcPct val="90000"/>
              </a:lnSpc>
            </a:pPr>
            <a:r>
              <a:rPr lang="en-US" altLang="zh-CN" sz="1600" b="1" dirty="0" smtClean="0">
                <a:solidFill>
                  <a:srgbClr val="FF0000"/>
                </a:solidFill>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WHEN  NO_DATA_FOUND  THEN</a:t>
            </a:r>
          </a:p>
          <a:p>
            <a:pPr>
              <a:lnSpc>
                <a:spcPct val="90000"/>
              </a:lnSpc>
            </a:pPr>
            <a:r>
              <a:rPr lang="en-US" altLang="zh-CN" sz="1600" b="1" dirty="0" smtClean="0">
                <a:latin typeface="Arial" pitchFamily="34" charset="0"/>
                <a:cs typeface="Arial" pitchFamily="34" charset="0"/>
              </a:rPr>
              <a:t>		 DBMS_OUTPUT.PUT_LINE(‘</a:t>
            </a:r>
            <a:r>
              <a:rPr lang="zh-CN" altLang="en-US" sz="1600" b="1" dirty="0" smtClean="0">
                <a:latin typeface="Arial" pitchFamily="34" charset="0"/>
                <a:cs typeface="Arial" pitchFamily="34" charset="0"/>
              </a:rPr>
              <a:t>没有找到员工记录</a:t>
            </a:r>
            <a:r>
              <a:rPr lang="en-US" altLang="zh-CN" sz="1600" b="1" dirty="0" smtClean="0">
                <a:latin typeface="Arial" pitchFamily="34" charset="0"/>
                <a:cs typeface="Arial" pitchFamily="34" charset="0"/>
              </a:rPr>
              <a:t>’);</a:t>
            </a:r>
          </a:p>
          <a:p>
            <a:pPr>
              <a:lnSpc>
                <a:spcPct val="90000"/>
              </a:lnSpc>
            </a:pPr>
            <a:r>
              <a:rPr lang="en-US" altLang="zh-CN" sz="1600" b="1" dirty="0" smtClean="0">
                <a:solidFill>
                  <a:srgbClr val="FF0000"/>
                </a:solidFill>
                <a:latin typeface="Arial" pitchFamily="34" charset="0"/>
                <a:cs typeface="Arial" pitchFamily="34" charset="0"/>
              </a:rPr>
              <a:t>END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addSalary</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、查看和删除子程序</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查看子程序信息</a:t>
            </a:r>
            <a:endParaRPr lang="en-US" altLang="zh-CN" sz="2000" dirty="0" smtClean="0"/>
          </a:p>
          <a:p>
            <a:pPr lvl="1"/>
            <a:r>
              <a:rPr lang="zh-CN" altLang="en-US" sz="1800" dirty="0" smtClean="0"/>
              <a:t>子程序（存储过程和函数）一旦被创建，就以编译的形式被存储于数据字典中，我们可以查看数据字典中的子程序，也可以从中删除</a:t>
            </a:r>
            <a:endParaRPr lang="en-US" altLang="zh-CN" sz="1800" dirty="0" smtClean="0"/>
          </a:p>
          <a:p>
            <a:pPr lvl="1">
              <a:buNone/>
            </a:pPr>
            <a:endParaRPr lang="en-US" altLang="zh-CN" sz="1800" dirty="0" smtClean="0"/>
          </a:p>
          <a:p>
            <a:pPr lvl="1">
              <a:buNone/>
            </a:pPr>
            <a:r>
              <a:rPr lang="zh-CN" altLang="en-US" sz="1800" b="1" dirty="0" smtClean="0"/>
              <a:t>通过以下三个视图查看创建的子程序：</a:t>
            </a:r>
            <a:endParaRPr lang="en-US" altLang="zh-CN" sz="1800" b="1" dirty="0" smtClean="0"/>
          </a:p>
          <a:p>
            <a:pPr lvl="1"/>
            <a:r>
              <a:rPr lang="en-US" altLang="zh-CN" sz="1800" dirty="0" err="1" smtClean="0"/>
              <a:t>User_objects</a:t>
            </a:r>
            <a:r>
              <a:rPr lang="zh-CN" altLang="en-US" sz="1800" dirty="0" smtClean="0"/>
              <a:t>：包含当前用户的所有对象的信息，包括对象的名称、创建</a:t>
            </a:r>
            <a:r>
              <a:rPr lang="en-US" altLang="zh-CN" sz="1800" dirty="0" smtClean="0"/>
              <a:t>		</a:t>
            </a:r>
            <a:r>
              <a:rPr lang="zh-CN" altLang="en-US" sz="1800" dirty="0" smtClean="0"/>
              <a:t>时间、最后修改时间、对象类型等</a:t>
            </a:r>
            <a:endParaRPr lang="en-US" altLang="zh-CN" sz="1800" dirty="0" smtClean="0"/>
          </a:p>
          <a:p>
            <a:pPr lvl="1"/>
            <a:r>
              <a:rPr lang="en-US" altLang="zh-CN" sz="1800" dirty="0" err="1" smtClean="0"/>
              <a:t>User_source</a:t>
            </a:r>
            <a:r>
              <a:rPr lang="zh-CN" altLang="en-US" sz="1800" dirty="0" smtClean="0"/>
              <a:t>：包含当前用户拥有的对象的源代码，包括对象的名称、类型、</a:t>
            </a:r>
            <a:r>
              <a:rPr lang="en-US" altLang="zh-CN" sz="1800" dirty="0" smtClean="0"/>
              <a:t>		</a:t>
            </a:r>
            <a:r>
              <a:rPr lang="zh-CN" altLang="en-US" sz="1800" dirty="0" smtClean="0"/>
              <a:t>描述等信息</a:t>
            </a:r>
            <a:endParaRPr lang="en-US" altLang="zh-CN" sz="1800" dirty="0" smtClean="0"/>
          </a:p>
          <a:p>
            <a:pPr lvl="1"/>
            <a:r>
              <a:rPr lang="en-US" altLang="zh-CN" sz="1800" dirty="0" err="1" smtClean="0"/>
              <a:t>User_errors</a:t>
            </a:r>
            <a:r>
              <a:rPr lang="zh-CN" altLang="en-US" sz="1800" dirty="0" smtClean="0"/>
              <a:t>：包含当前用户所发生的错误信息，包括对象的名称、类型、</a:t>
            </a:r>
            <a:r>
              <a:rPr lang="en-US" altLang="zh-CN" sz="1800" dirty="0" smtClean="0"/>
              <a:t>			</a:t>
            </a:r>
            <a:r>
              <a:rPr lang="zh-CN" altLang="en-US" sz="1800" dirty="0" smtClean="0"/>
              <a:t>序列、发生错误的位置，以及文本等信息</a:t>
            </a: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、游标概述</a:t>
            </a:r>
            <a:r>
              <a:rPr lang="en-US" altLang="zh-CN" dirty="0" smtClean="0"/>
              <a:t>-1</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000" dirty="0" smtClean="0"/>
              <a:t>为什么需要游标</a:t>
            </a:r>
            <a:r>
              <a:rPr lang="en-US" altLang="zh-CN" sz="2000" dirty="0" smtClean="0"/>
              <a:t>?</a:t>
            </a:r>
            <a:endParaRPr lang="zh-CN" altLang="en-US" sz="2000" dirty="0" smtClean="0"/>
          </a:p>
          <a:p>
            <a:pPr lvl="1"/>
            <a:r>
              <a:rPr lang="zh-CN" altLang="en-US" sz="1800" dirty="0" smtClean="0"/>
              <a:t>在</a:t>
            </a:r>
            <a:r>
              <a:rPr lang="en-US" altLang="zh-CN" sz="1800" dirty="0" smtClean="0"/>
              <a:t>PL/SQL</a:t>
            </a:r>
            <a:r>
              <a:rPr lang="zh-CN" altLang="en-US" sz="1800" dirty="0" smtClean="0"/>
              <a:t>块中执行</a:t>
            </a:r>
            <a:r>
              <a:rPr lang="en-US" altLang="zh-CN" sz="1800" dirty="0" smtClean="0"/>
              <a:t>SELECT</a:t>
            </a:r>
            <a:r>
              <a:rPr lang="zh-CN" altLang="en-US" sz="1800" dirty="0" smtClean="0"/>
              <a:t>、</a:t>
            </a:r>
            <a:r>
              <a:rPr lang="en-US" altLang="zh-CN" sz="1800" dirty="0" smtClean="0"/>
              <a:t>INSERT</a:t>
            </a:r>
            <a:r>
              <a:rPr lang="zh-CN" altLang="en-US" sz="1800" dirty="0" smtClean="0"/>
              <a:t>、</a:t>
            </a:r>
            <a:r>
              <a:rPr lang="en-US" altLang="zh-CN" sz="1800" dirty="0" smtClean="0"/>
              <a:t>DELETE</a:t>
            </a:r>
            <a:r>
              <a:rPr lang="zh-CN" altLang="en-US" sz="1800" dirty="0" smtClean="0"/>
              <a:t>和</a:t>
            </a:r>
            <a:r>
              <a:rPr lang="en-US" altLang="zh-CN" sz="1800" dirty="0" smtClean="0"/>
              <a:t>UPDATE</a:t>
            </a:r>
            <a:r>
              <a:rPr lang="zh-CN" altLang="en-US" sz="1800" dirty="0" smtClean="0"/>
              <a:t>语句时，</a:t>
            </a:r>
            <a:r>
              <a:rPr lang="en-US" altLang="zh-CN" sz="1800" dirty="0" smtClean="0"/>
              <a:t>ORACLE</a:t>
            </a:r>
            <a:r>
              <a:rPr lang="zh-CN" altLang="en-US" sz="1800" dirty="0" smtClean="0"/>
              <a:t>会在内存中为其分配一块缓冲区，称为</a:t>
            </a:r>
            <a:r>
              <a:rPr lang="zh-CN" altLang="en-US" sz="1800" b="1" dirty="0" smtClean="0">
                <a:solidFill>
                  <a:srgbClr val="FF0000"/>
                </a:solidFill>
              </a:rPr>
              <a:t>上下文区</a:t>
            </a:r>
            <a:r>
              <a:rPr lang="zh-CN" altLang="en-US" sz="1800" dirty="0" smtClean="0"/>
              <a:t>（</a:t>
            </a:r>
            <a:r>
              <a:rPr lang="en-US" altLang="zh-CN" sz="1800" dirty="0" smtClean="0"/>
              <a:t>Context Area</a:t>
            </a:r>
            <a:r>
              <a:rPr lang="zh-CN" altLang="en-US" sz="1800" dirty="0" smtClean="0"/>
              <a:t>），该区域主要保存如下信息：</a:t>
            </a:r>
            <a:endParaRPr lang="en-US" altLang="zh-CN" sz="1800" dirty="0" smtClean="0"/>
          </a:p>
          <a:p>
            <a:pPr lvl="2"/>
            <a:r>
              <a:rPr lang="zh-CN" altLang="en-US" sz="1600" dirty="0" smtClean="0"/>
              <a:t>查询返回的数据行</a:t>
            </a:r>
            <a:endParaRPr lang="en-US" altLang="zh-CN" sz="1600" dirty="0" smtClean="0"/>
          </a:p>
          <a:p>
            <a:pPr lvl="2"/>
            <a:r>
              <a:rPr lang="zh-CN" altLang="en-US" sz="1600" dirty="0" smtClean="0"/>
              <a:t>当前正在处理的数据行号</a:t>
            </a:r>
            <a:endParaRPr lang="en-US" altLang="zh-CN" sz="1600" dirty="0" smtClean="0"/>
          </a:p>
          <a:p>
            <a:pPr lvl="2"/>
            <a:r>
              <a:rPr lang="zh-CN" altLang="en-US" sz="1600" dirty="0" smtClean="0"/>
              <a:t>指向共享池中用于存放处理语句的结果信息</a:t>
            </a:r>
            <a:endParaRPr lang="en-US" altLang="zh-CN" sz="1600" dirty="0" smtClean="0"/>
          </a:p>
          <a:p>
            <a:pPr lvl="1">
              <a:buNone/>
            </a:pPr>
            <a:r>
              <a:rPr lang="zh-CN" altLang="en-US" sz="1800" dirty="0" smtClean="0"/>
              <a:t>      当处理多行数据集时，需要一种机制来定位当前正在处理的数据集</a:t>
            </a:r>
            <a:endParaRPr lang="en-US" altLang="zh-CN" sz="1800" dirty="0" smtClean="0"/>
          </a:p>
          <a:p>
            <a:r>
              <a:rPr lang="zh-CN" altLang="en-US" sz="2000" dirty="0" smtClean="0"/>
              <a:t>什么是游标？</a:t>
            </a:r>
            <a:endParaRPr lang="en-US" altLang="zh-CN" sz="2000" dirty="0" smtClean="0"/>
          </a:p>
          <a:p>
            <a:pPr lvl="1"/>
            <a:r>
              <a:rPr lang="zh-CN" altLang="en-US" sz="1800" dirty="0" smtClean="0"/>
              <a:t>游标就是指向该内存区域结果集的一个指针。它提供了一种对多行数据查询结果进行处理的方法，游标每次只处理结果集中的一行数据，之后指针会指向下一条记录</a:t>
            </a:r>
            <a:endParaRPr lang="en-US" altLang="zh-CN" sz="1800" dirty="0" smtClean="0"/>
          </a:p>
          <a:p>
            <a:pPr lvl="1"/>
            <a:r>
              <a:rPr lang="zh-CN" altLang="zh-CN" sz="1800" dirty="0" smtClean="0"/>
              <a:t>Oracle游标是一种用于轻松的处理多行数据的机制</a:t>
            </a:r>
            <a:endParaRPr lang="en-US" altLang="zh-CN" sz="1800" dirty="0" smtClean="0"/>
          </a:p>
          <a:p>
            <a:pPr lvl="1"/>
            <a:r>
              <a:rPr lang="zh-CN" altLang="en-US" sz="1800" dirty="0" smtClean="0"/>
              <a:t>游标是</a:t>
            </a:r>
            <a:r>
              <a:rPr lang="en-US" altLang="zh-CN" sz="1800" dirty="0" smtClean="0"/>
              <a:t>SQL</a:t>
            </a:r>
            <a:r>
              <a:rPr lang="zh-CN" altLang="en-US" sz="1800" dirty="0" smtClean="0"/>
              <a:t>的一个内存工作区，由系统或用户以变量的形式定义</a:t>
            </a:r>
            <a:endParaRPr lang="en-US" altLang="zh-CN" sz="1800" dirty="0" smtClean="0"/>
          </a:p>
          <a:p>
            <a:pPr lvl="1">
              <a:buNone/>
            </a:pP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、查看和删除子程序</a:t>
            </a:r>
            <a:r>
              <a:rPr lang="en-US" altLang="zh-CN" dirty="0" smtClean="0"/>
              <a:t>-2</a:t>
            </a:r>
            <a:endParaRPr lang="zh-CN" altLang="en-US" dirty="0"/>
          </a:p>
        </p:txBody>
      </p:sp>
      <p:sp>
        <p:nvSpPr>
          <p:cNvPr id="3" name="内容占位符 2"/>
          <p:cNvSpPr>
            <a:spLocks noGrp="1"/>
          </p:cNvSpPr>
          <p:nvPr>
            <p:ph idx="1"/>
          </p:nvPr>
        </p:nvSpPr>
        <p:spPr>
          <a:xfrm>
            <a:off x="467544" y="764704"/>
            <a:ext cx="8310592" cy="5517405"/>
          </a:xfrm>
        </p:spPr>
        <p:txBody>
          <a:bodyPr>
            <a:normAutofit/>
          </a:bodyPr>
          <a:lstStyle/>
          <a:p>
            <a:pPr lvl="1"/>
            <a:r>
              <a:rPr lang="zh-CN" altLang="en-US" sz="1800" b="1" dirty="0" smtClean="0"/>
              <a:t>示例</a:t>
            </a:r>
            <a:r>
              <a:rPr lang="en-US" altLang="zh-CN" sz="1800" b="1" dirty="0" smtClean="0"/>
              <a:t>1</a:t>
            </a:r>
            <a:r>
              <a:rPr lang="zh-CN" altLang="en-US" sz="1800" b="1" dirty="0" smtClean="0"/>
              <a:t>：</a:t>
            </a:r>
            <a:endParaRPr lang="en-US" altLang="zh-CN" sz="1800" b="1" dirty="0" smtClean="0"/>
          </a:p>
          <a:p>
            <a:pPr lvl="2"/>
            <a:r>
              <a:rPr lang="zh-CN" altLang="en-US" sz="1600" dirty="0" smtClean="0"/>
              <a:t>查询当前用户所创建的所有存储过程和函数列表</a:t>
            </a:r>
            <a:endParaRPr lang="en-US" altLang="zh-CN" sz="1800" b="1" dirty="0" smtClean="0"/>
          </a:p>
          <a:p>
            <a:pPr lvl="1"/>
            <a:endParaRPr lang="en-US" altLang="zh-CN" sz="1800" b="1" dirty="0" smtClean="0"/>
          </a:p>
          <a:p>
            <a:pPr lvl="1">
              <a:buNone/>
            </a:pPr>
            <a:endParaRPr lang="en-US" altLang="zh-CN" sz="1800" b="1" dirty="0" smtClean="0"/>
          </a:p>
          <a:p>
            <a:pPr lvl="1"/>
            <a:r>
              <a:rPr lang="zh-CN" altLang="en-US" sz="1800" b="1" dirty="0" smtClean="0"/>
              <a:t>示例</a:t>
            </a:r>
            <a:r>
              <a:rPr lang="en-US" altLang="zh-CN" sz="1800" b="1" dirty="0" smtClean="0"/>
              <a:t>2</a:t>
            </a:r>
          </a:p>
          <a:p>
            <a:pPr lvl="2"/>
            <a:r>
              <a:rPr lang="zh-CN" altLang="en-US" sz="1600" dirty="0" smtClean="0"/>
              <a:t>从数据字典中查询某个存储过程的源代码</a:t>
            </a:r>
            <a:endParaRPr lang="en-US" altLang="zh-CN" sz="1600" dirty="0" smtClean="0"/>
          </a:p>
          <a:p>
            <a:pPr lvl="2"/>
            <a:endParaRPr lang="en-US" altLang="zh-CN" sz="1600" dirty="0" smtClean="0"/>
          </a:p>
          <a:p>
            <a:pPr lvl="2"/>
            <a:endParaRPr lang="en-US" altLang="zh-CN" sz="1600" dirty="0" smtClean="0"/>
          </a:p>
          <a:p>
            <a:pPr lvl="1"/>
            <a:r>
              <a:rPr lang="zh-CN" altLang="en-US" sz="1800" b="1" dirty="0" smtClean="0"/>
              <a:t>示例</a:t>
            </a:r>
            <a:r>
              <a:rPr lang="en-US" altLang="zh-CN" sz="1800" b="1" dirty="0" smtClean="0"/>
              <a:t>3</a:t>
            </a:r>
          </a:p>
          <a:p>
            <a:pPr lvl="2"/>
            <a:r>
              <a:rPr lang="zh-CN" altLang="en-US" sz="1600" dirty="0" smtClean="0"/>
              <a:t>查看某个存储过程的错误信息</a:t>
            </a:r>
            <a:endParaRPr lang="en-US" altLang="zh-CN" sz="1600" dirty="0" smtClean="0"/>
          </a:p>
          <a:p>
            <a:pPr lvl="2"/>
            <a:endParaRPr lang="en-US" altLang="zh-CN" sz="1600" dirty="0" smtClean="0"/>
          </a:p>
        </p:txBody>
      </p:sp>
      <p:sp>
        <p:nvSpPr>
          <p:cNvPr id="4" name="Rectangle 3"/>
          <p:cNvSpPr txBox="1">
            <a:spLocks noChangeArrowheads="1"/>
          </p:cNvSpPr>
          <p:nvPr/>
        </p:nvSpPr>
        <p:spPr bwMode="auto">
          <a:xfrm>
            <a:off x="831388" y="3402835"/>
            <a:ext cx="7848872" cy="79208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SELECT  line, text  </a:t>
            </a:r>
          </a:p>
          <a:p>
            <a:pPr>
              <a:lnSpc>
                <a:spcPct val="90000"/>
              </a:lnSpc>
            </a:pPr>
            <a:r>
              <a:rPr lang="en-US" altLang="zh-CN" sz="1600" b="1" dirty="0" smtClean="0">
                <a:latin typeface="Arial" pitchFamily="34" charset="0"/>
                <a:cs typeface="Arial" pitchFamily="34" charset="0"/>
              </a:rPr>
              <a:t>FROM </a:t>
            </a:r>
            <a:r>
              <a:rPr lang="en-US" altLang="zh-CN" sz="1600" b="1" dirty="0" err="1" smtClean="0">
                <a:solidFill>
                  <a:srgbClr val="FF0000"/>
                </a:solidFill>
                <a:latin typeface="Arial" pitchFamily="34" charset="0"/>
                <a:cs typeface="Arial" pitchFamily="34" charset="0"/>
              </a:rPr>
              <a:t>user_source</a:t>
            </a:r>
            <a:r>
              <a:rPr lang="en-US" altLang="zh-CN" sz="1600" b="1" dirty="0" smtClean="0">
                <a:solidFill>
                  <a:srgbClr val="FF0000"/>
                </a:solidFill>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WHERE  name = ‘ADDSALARY’  ORDER  BY  LINE;</a:t>
            </a:r>
          </a:p>
        </p:txBody>
      </p:sp>
      <p:sp>
        <p:nvSpPr>
          <p:cNvPr id="5" name="Rectangle 3"/>
          <p:cNvSpPr txBox="1">
            <a:spLocks noChangeArrowheads="1"/>
          </p:cNvSpPr>
          <p:nvPr/>
        </p:nvSpPr>
        <p:spPr bwMode="auto">
          <a:xfrm>
            <a:off x="852380" y="5152450"/>
            <a:ext cx="7848872" cy="79208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SELECT  line, position, text  </a:t>
            </a:r>
          </a:p>
          <a:p>
            <a:pPr>
              <a:lnSpc>
                <a:spcPct val="90000"/>
              </a:lnSpc>
            </a:pPr>
            <a:r>
              <a:rPr lang="en-US" altLang="zh-CN" sz="1600" b="1" dirty="0" smtClean="0">
                <a:latin typeface="Arial" pitchFamily="34" charset="0"/>
                <a:cs typeface="Arial" pitchFamily="34" charset="0"/>
              </a:rPr>
              <a:t>FROM </a:t>
            </a:r>
            <a:r>
              <a:rPr lang="en-US" altLang="zh-CN" sz="1600" b="1" dirty="0" err="1" smtClean="0">
                <a:solidFill>
                  <a:srgbClr val="FF0000"/>
                </a:solidFill>
                <a:latin typeface="Arial" pitchFamily="34" charset="0"/>
                <a:cs typeface="Arial" pitchFamily="34" charset="0"/>
              </a:rPr>
              <a:t>user_errors</a:t>
            </a:r>
            <a:r>
              <a:rPr lang="en-US" altLang="zh-CN" sz="1600" b="1" dirty="0" smtClean="0">
                <a:solidFill>
                  <a:srgbClr val="FF0000"/>
                </a:solidFill>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WHERE  name = ‘ADDSALARY’  ORDER  BY  SEQUENCE;</a:t>
            </a:r>
          </a:p>
        </p:txBody>
      </p:sp>
      <p:sp>
        <p:nvSpPr>
          <p:cNvPr id="6" name="Rectangle 3"/>
          <p:cNvSpPr txBox="1">
            <a:spLocks noChangeArrowheads="1"/>
          </p:cNvSpPr>
          <p:nvPr/>
        </p:nvSpPr>
        <p:spPr bwMode="auto">
          <a:xfrm>
            <a:off x="827584" y="1581212"/>
            <a:ext cx="7848872"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SELECT  </a:t>
            </a:r>
            <a:r>
              <a:rPr lang="en-US" altLang="zh-CN" sz="1600" b="1" dirty="0" err="1" smtClean="0">
                <a:latin typeface="Arial" pitchFamily="34" charset="0"/>
                <a:cs typeface="Arial" pitchFamily="34" charset="0"/>
              </a:rPr>
              <a:t>object_name</a:t>
            </a:r>
            <a:r>
              <a:rPr lang="en-US" altLang="zh-CN" sz="1600" b="1" dirty="0" smtClean="0">
                <a:latin typeface="Arial" pitchFamily="34" charset="0"/>
                <a:cs typeface="Arial" pitchFamily="34" charset="0"/>
              </a:rPr>
              <a:t>, created, </a:t>
            </a:r>
            <a:r>
              <a:rPr lang="en-US" altLang="zh-CN" sz="1600" b="1" dirty="0" err="1" smtClean="0">
                <a:latin typeface="Arial" pitchFamily="34" charset="0"/>
                <a:cs typeface="Arial" pitchFamily="34" charset="0"/>
              </a:rPr>
              <a:t>last_ddl_time</a:t>
            </a:r>
            <a:r>
              <a:rPr lang="en-US" altLang="zh-CN" sz="1600" b="1" dirty="0" smtClean="0">
                <a:latin typeface="Arial" pitchFamily="34" charset="0"/>
                <a:cs typeface="Arial" pitchFamily="34" charset="0"/>
              </a:rPr>
              <a:t>, status </a:t>
            </a:r>
          </a:p>
          <a:p>
            <a:pPr>
              <a:lnSpc>
                <a:spcPct val="90000"/>
              </a:lnSpc>
            </a:pPr>
            <a:r>
              <a:rPr lang="en-US" altLang="zh-CN" sz="1600" b="1" dirty="0" smtClean="0">
                <a:latin typeface="Arial" pitchFamily="34" charset="0"/>
                <a:cs typeface="Arial" pitchFamily="34" charset="0"/>
              </a:rPr>
              <a:t>FROM </a:t>
            </a:r>
            <a:r>
              <a:rPr lang="en-US" altLang="zh-CN" sz="1600" b="1" dirty="0" err="1" smtClean="0">
                <a:solidFill>
                  <a:srgbClr val="FF0000"/>
                </a:solidFill>
                <a:latin typeface="Arial" pitchFamily="34" charset="0"/>
                <a:cs typeface="Arial" pitchFamily="34" charset="0"/>
              </a:rPr>
              <a:t>user_objects</a:t>
            </a:r>
            <a:endParaRPr lang="en-US" altLang="zh-CN" sz="1600" b="1" dirty="0" smtClean="0">
              <a:solidFill>
                <a:srgbClr val="FF000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WHERE  </a:t>
            </a:r>
            <a:r>
              <a:rPr lang="en-US" altLang="zh-CN" sz="1600" b="1" dirty="0" err="1" smtClean="0">
                <a:latin typeface="Arial" pitchFamily="34" charset="0"/>
                <a:cs typeface="Arial" pitchFamily="34" charset="0"/>
              </a:rPr>
              <a:t>object_type</a:t>
            </a:r>
            <a:r>
              <a:rPr lang="en-US" altLang="zh-CN" sz="1600" b="1" dirty="0" smtClean="0">
                <a:latin typeface="Arial" pitchFamily="34" charset="0"/>
                <a:cs typeface="Arial" pitchFamily="34" charset="0"/>
              </a:rPr>
              <a:t>  IN (‘FUNCTION’, ‘PROCEDURE’);</a:t>
            </a:r>
          </a:p>
        </p:txBody>
      </p:sp>
    </p:spTree>
    <p:custDataLst>
      <p:tags r:id="rId1"/>
    </p:custDataLst>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、查看和删除子程序</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fontScale="92500" lnSpcReduction="10000"/>
          </a:bodyPr>
          <a:lstStyle/>
          <a:p>
            <a:r>
              <a:rPr lang="zh-CN" altLang="en-US" sz="2000" dirty="0" smtClean="0"/>
              <a:t>删除子程序</a:t>
            </a:r>
            <a:endParaRPr lang="en-US" altLang="zh-CN" sz="2000" dirty="0" smtClean="0"/>
          </a:p>
          <a:p>
            <a:pPr lvl="1"/>
            <a:r>
              <a:rPr lang="zh-CN" altLang="en-US" sz="1800" dirty="0" smtClean="0"/>
              <a:t>当不再需要某个存储过程或函数时，我们可以从数据字典中删除</a:t>
            </a:r>
            <a:endParaRPr lang="en-US" altLang="zh-CN" sz="1800" dirty="0" smtClean="0"/>
          </a:p>
          <a:p>
            <a:pPr lvl="1"/>
            <a:r>
              <a:rPr lang="zh-CN" altLang="en-US" sz="1800" dirty="0" smtClean="0"/>
              <a:t>删除存储过程：</a:t>
            </a:r>
            <a:endParaRPr lang="en-US" altLang="zh-CN" sz="1800" dirty="0" smtClean="0"/>
          </a:p>
          <a:p>
            <a:pPr lvl="1"/>
            <a:endParaRPr lang="en-US" altLang="zh-CN" sz="1800" dirty="0" smtClean="0"/>
          </a:p>
          <a:p>
            <a:pPr lvl="1"/>
            <a:r>
              <a:rPr lang="zh-CN" altLang="en-US" sz="1800" dirty="0" smtClean="0"/>
              <a:t>删除函数：</a:t>
            </a:r>
            <a:endParaRPr lang="en-US" altLang="zh-CN" sz="1800" dirty="0" smtClean="0"/>
          </a:p>
          <a:p>
            <a:pPr lvl="1"/>
            <a:endParaRPr lang="en-US" altLang="zh-CN" sz="1800" dirty="0" smtClean="0"/>
          </a:p>
          <a:p>
            <a:pPr lvl="1">
              <a:buNone/>
            </a:pPr>
            <a:endParaRPr lang="en-US" altLang="zh-CN" sz="1800" dirty="0" smtClean="0"/>
          </a:p>
          <a:p>
            <a:pPr lvl="1"/>
            <a:r>
              <a:rPr lang="zh-CN" altLang="en-US" sz="1800" b="1" dirty="0" smtClean="0">
                <a:solidFill>
                  <a:srgbClr val="FF0000"/>
                </a:solidFill>
              </a:rPr>
              <a:t>注意：</a:t>
            </a:r>
            <a:endParaRPr lang="en-US" altLang="zh-CN" sz="1800" b="1" dirty="0" smtClean="0">
              <a:solidFill>
                <a:srgbClr val="FF0000"/>
              </a:solidFill>
            </a:endParaRPr>
          </a:p>
          <a:p>
            <a:pPr lvl="1"/>
            <a:r>
              <a:rPr lang="zh-CN" altLang="en-US" sz="1800" dirty="0" smtClean="0"/>
              <a:t>子程序一旦从数据字典中删除，就没有办法恢复，只能重新创建</a:t>
            </a:r>
            <a:endParaRPr lang="en-US" altLang="zh-CN" sz="1800" dirty="0" smtClean="0"/>
          </a:p>
          <a:p>
            <a:pPr lvl="1"/>
            <a:r>
              <a:rPr lang="zh-CN" altLang="en-US" sz="1800" dirty="0" smtClean="0"/>
              <a:t>删除者应该是存储过程或函数的创建者或拥有</a:t>
            </a:r>
            <a:r>
              <a:rPr lang="en-US" altLang="zh-CN" sz="1800" dirty="0" smtClean="0"/>
              <a:t>DROP ANY PROCEDURE</a:t>
            </a:r>
            <a:r>
              <a:rPr lang="zh-CN" altLang="en-US" sz="1800" dirty="0" smtClean="0"/>
              <a:t>系统权限的人</a:t>
            </a:r>
            <a:endParaRPr lang="en-US" altLang="zh-CN" sz="1800" dirty="0" smtClean="0"/>
          </a:p>
          <a:p>
            <a:pPr lvl="1"/>
            <a:r>
              <a:rPr lang="en-US" altLang="zh-CN" sz="1800" dirty="0" smtClean="0"/>
              <a:t>DROP</a:t>
            </a:r>
            <a:r>
              <a:rPr lang="zh-CN" altLang="en-US" sz="1800" dirty="0" smtClean="0"/>
              <a:t>命令是一个</a:t>
            </a:r>
            <a:r>
              <a:rPr lang="en-US" altLang="zh-CN" sz="1800" dirty="0" smtClean="0"/>
              <a:t>DDL</a:t>
            </a:r>
            <a:r>
              <a:rPr lang="zh-CN" altLang="en-US" sz="1800" dirty="0" smtClean="0"/>
              <a:t>语句，隐式地带有</a:t>
            </a:r>
            <a:r>
              <a:rPr lang="en-US" altLang="zh-CN" sz="1800" dirty="0" smtClean="0"/>
              <a:t>COMMIT</a:t>
            </a:r>
            <a:r>
              <a:rPr lang="zh-CN" altLang="en-US" sz="1800" dirty="0" smtClean="0"/>
              <a:t>操作，因此一旦删除，就从数据库中永久移除了</a:t>
            </a:r>
            <a:endParaRPr lang="en-US" altLang="zh-CN" sz="1800" dirty="0" smtClean="0"/>
          </a:p>
        </p:txBody>
      </p:sp>
      <p:sp>
        <p:nvSpPr>
          <p:cNvPr id="4" name="Rectangle 3"/>
          <p:cNvSpPr txBox="1">
            <a:spLocks noChangeArrowheads="1"/>
          </p:cNvSpPr>
          <p:nvPr/>
        </p:nvSpPr>
        <p:spPr bwMode="auto">
          <a:xfrm>
            <a:off x="755576" y="2204864"/>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DROP  PROCEDURE  </a:t>
            </a:r>
            <a:r>
              <a:rPr lang="en-US" altLang="zh-CN" sz="1600" b="1" dirty="0" err="1" smtClean="0">
                <a:latin typeface="Arial" pitchFamily="34" charset="0"/>
                <a:cs typeface="Arial" pitchFamily="34" charset="0"/>
              </a:rPr>
              <a:t>procedure_name</a:t>
            </a:r>
            <a:r>
              <a:rPr lang="en-US" altLang="zh-CN" sz="1600" b="1" dirty="0" smtClean="0">
                <a:latin typeface="Arial" pitchFamily="34" charset="0"/>
                <a:cs typeface="Arial" pitchFamily="34" charset="0"/>
              </a:rPr>
              <a:t>;</a:t>
            </a:r>
          </a:p>
        </p:txBody>
      </p:sp>
      <p:sp>
        <p:nvSpPr>
          <p:cNvPr id="5" name="Rectangle 3"/>
          <p:cNvSpPr txBox="1">
            <a:spLocks noChangeArrowheads="1"/>
          </p:cNvSpPr>
          <p:nvPr/>
        </p:nvSpPr>
        <p:spPr bwMode="auto">
          <a:xfrm>
            <a:off x="900919" y="3487402"/>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DROP  FUNCTION  </a:t>
            </a:r>
            <a:r>
              <a:rPr lang="en-US" altLang="zh-CN" sz="1600" b="1" dirty="0" err="1" smtClean="0">
                <a:latin typeface="Arial" pitchFamily="34" charset="0"/>
                <a:cs typeface="Arial" pitchFamily="34" charset="0"/>
              </a:rPr>
              <a:t>function_name</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、子程序的参数模式</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lnSpcReduction="10000"/>
          </a:bodyPr>
          <a:lstStyle/>
          <a:p>
            <a:r>
              <a:rPr lang="zh-CN" altLang="en-US" sz="2000" dirty="0" smtClean="0"/>
              <a:t>子程序的参数定义</a:t>
            </a:r>
            <a:endParaRPr lang="en-US" altLang="zh-CN" sz="2000" dirty="0" smtClean="0"/>
          </a:p>
          <a:p>
            <a:pPr lvl="1"/>
            <a:r>
              <a:rPr lang="zh-CN" altLang="en-US" sz="1800" dirty="0" smtClean="0"/>
              <a:t>定义存储过程或函数时都可以带参数，参数部分定义如下：</a:t>
            </a:r>
            <a:endParaRPr lang="en-US" altLang="zh-CN" sz="1800" dirty="0" smtClean="0"/>
          </a:p>
          <a:p>
            <a:pPr lvl="1"/>
            <a:endParaRPr lang="en-US" altLang="zh-CN" sz="1800" dirty="0" smtClean="0"/>
          </a:p>
          <a:p>
            <a:pPr lvl="1"/>
            <a:endParaRPr lang="en-US" altLang="zh-CN" sz="1800" dirty="0" smtClean="0"/>
          </a:p>
          <a:p>
            <a:pPr lvl="1"/>
            <a:r>
              <a:rPr lang="en-US" altLang="zh-CN" sz="1800" dirty="0" err="1" smtClean="0"/>
              <a:t>Parameter_name</a:t>
            </a:r>
            <a:r>
              <a:rPr lang="zh-CN" altLang="en-US" sz="1800" dirty="0" smtClean="0"/>
              <a:t>：子程序的参数名称，允许带有一个或多个。参数名称应进行良好的命名约定，具有一定的表意性，有利于程序的维护</a:t>
            </a:r>
            <a:endParaRPr lang="en-US" altLang="zh-CN" sz="1800" dirty="0" smtClean="0"/>
          </a:p>
          <a:p>
            <a:pPr lvl="1"/>
            <a:r>
              <a:rPr lang="en-US" altLang="zh-CN" sz="1800" dirty="0" err="1" smtClean="0"/>
              <a:t>datatype</a:t>
            </a:r>
            <a:r>
              <a:rPr lang="zh-CN" altLang="en-US" sz="1800" dirty="0" smtClean="0"/>
              <a:t>：参数的数据类型</a:t>
            </a:r>
            <a:endParaRPr lang="en-US" altLang="zh-CN" sz="1800" dirty="0" smtClean="0"/>
          </a:p>
          <a:p>
            <a:pPr lvl="1"/>
            <a:r>
              <a:rPr lang="en-US" altLang="zh-CN" sz="1800" dirty="0" smtClean="0"/>
              <a:t>IN | OUT | IN OUT</a:t>
            </a:r>
            <a:r>
              <a:rPr lang="zh-CN" altLang="en-US" sz="1800" dirty="0" smtClean="0"/>
              <a:t>：形参的三种模式，用于控制参数行为，默认是</a:t>
            </a:r>
            <a:r>
              <a:rPr lang="en-US" altLang="zh-CN" sz="1800" dirty="0" smtClean="0"/>
              <a:t>IN</a:t>
            </a:r>
            <a:r>
              <a:rPr lang="zh-CN" altLang="en-US" sz="1800" dirty="0" smtClean="0"/>
              <a:t>模式</a:t>
            </a:r>
            <a:endParaRPr lang="en-US" altLang="zh-CN" sz="1800" dirty="0" smtClean="0"/>
          </a:p>
          <a:p>
            <a:pPr lvl="1"/>
            <a:r>
              <a:rPr lang="en-US" altLang="zh-CN" sz="1800" dirty="0" smtClean="0"/>
              <a:t>:= | DEFAULT</a:t>
            </a:r>
            <a:r>
              <a:rPr lang="zh-CN" altLang="en-US" sz="1800" dirty="0" smtClean="0"/>
              <a:t>：为</a:t>
            </a:r>
            <a:r>
              <a:rPr lang="en-US" altLang="zh-CN" sz="1800" dirty="0" smtClean="0"/>
              <a:t>IN</a:t>
            </a:r>
            <a:r>
              <a:rPr lang="zh-CN" altLang="en-US" sz="1800" dirty="0" smtClean="0"/>
              <a:t>模式的参数指定默认值</a:t>
            </a:r>
            <a:endParaRPr lang="en-US" altLang="zh-CN" sz="1800" dirty="0" smtClean="0"/>
          </a:p>
          <a:p>
            <a:pPr lvl="1">
              <a:buNone/>
            </a:pPr>
            <a:endParaRPr lang="en-US" altLang="zh-CN" sz="1800" dirty="0" smtClean="0"/>
          </a:p>
          <a:p>
            <a:pPr lvl="1"/>
            <a:r>
              <a:rPr lang="zh-CN" altLang="en-US" sz="1800" b="1" dirty="0" smtClean="0">
                <a:solidFill>
                  <a:srgbClr val="FF0000"/>
                </a:solidFill>
              </a:rPr>
              <a:t>注意</a:t>
            </a:r>
            <a:r>
              <a:rPr lang="zh-CN" altLang="en-US" sz="1800" dirty="0" smtClean="0">
                <a:solidFill>
                  <a:srgbClr val="FF0000"/>
                </a:solidFill>
              </a:rPr>
              <a:t>：</a:t>
            </a:r>
            <a:endParaRPr lang="en-US" altLang="zh-CN" sz="1800" dirty="0" smtClean="0">
              <a:solidFill>
                <a:srgbClr val="FF0000"/>
              </a:solidFill>
            </a:endParaRPr>
          </a:p>
          <a:p>
            <a:pPr lvl="2"/>
            <a:r>
              <a:rPr lang="zh-CN" altLang="en-US" sz="1600" dirty="0" smtClean="0"/>
              <a:t>定义存储过程的参数数据类型时，不能指定类型的长度</a:t>
            </a:r>
            <a:endParaRPr lang="en-US" altLang="zh-CN" sz="1600" dirty="0" smtClean="0"/>
          </a:p>
          <a:p>
            <a:pPr lvl="1"/>
            <a:endParaRPr lang="en-US" altLang="zh-CN" sz="1800" dirty="0" smtClean="0"/>
          </a:p>
          <a:p>
            <a:pPr lvl="1"/>
            <a:endParaRPr lang="en-US" altLang="zh-CN" sz="1800" dirty="0" smtClean="0"/>
          </a:p>
        </p:txBody>
      </p:sp>
      <p:sp>
        <p:nvSpPr>
          <p:cNvPr id="6" name="Rectangle 3"/>
          <p:cNvSpPr txBox="1">
            <a:spLocks noChangeArrowheads="1"/>
          </p:cNvSpPr>
          <p:nvPr/>
        </p:nvSpPr>
        <p:spPr bwMode="auto">
          <a:xfrm>
            <a:off x="827584" y="1916832"/>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err="1" smtClean="0">
                <a:latin typeface="Arial" pitchFamily="34" charset="0"/>
                <a:cs typeface="Arial" pitchFamily="34" charset="0"/>
              </a:rPr>
              <a:t>Parameter_name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 IN  |  OUT  |  IN OUT ] </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datatype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 := |  DEFAULT </a:t>
            </a:r>
            <a:r>
              <a:rPr lang="en-US" altLang="zh-CN" sz="1600" b="1" dirty="0" smtClean="0">
                <a:latin typeface="Arial" pitchFamily="34" charset="0"/>
                <a:cs typeface="Arial" pitchFamily="34" charset="0"/>
              </a:rPr>
              <a:t> value]</a:t>
            </a:r>
          </a:p>
        </p:txBody>
      </p:sp>
    </p:spTree>
    <p:custDataLst>
      <p:tags r:id="rId1"/>
    </p:custDataLst>
  </p:cSld>
  <p:clrMapOvr>
    <a:masterClrMapping/>
  </p:clrMapOvr>
  <p:transition>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、子程序的参数模式</a:t>
            </a:r>
            <a:r>
              <a:rPr lang="en-US" altLang="zh-CN" dirty="0" smtClean="0"/>
              <a:t>-2</a:t>
            </a:r>
            <a:endParaRPr lang="zh-CN" altLang="en-US" dirty="0"/>
          </a:p>
        </p:txBody>
      </p:sp>
      <p:sp>
        <p:nvSpPr>
          <p:cNvPr id="3" name="内容占位符 2"/>
          <p:cNvSpPr>
            <a:spLocks noGrp="1"/>
          </p:cNvSpPr>
          <p:nvPr>
            <p:ph idx="1"/>
          </p:nvPr>
        </p:nvSpPr>
        <p:spPr>
          <a:xfrm>
            <a:off x="467544" y="764704"/>
            <a:ext cx="8310592" cy="5517405"/>
          </a:xfrm>
        </p:spPr>
        <p:txBody>
          <a:bodyPr>
            <a:normAutofit/>
          </a:bodyPr>
          <a:lstStyle/>
          <a:p>
            <a:r>
              <a:rPr lang="zh-CN" altLang="en-US" sz="2000" dirty="0" smtClean="0"/>
              <a:t>参数的类型</a:t>
            </a:r>
            <a:endParaRPr lang="en-US" altLang="zh-CN" sz="2000" dirty="0" smtClean="0"/>
          </a:p>
          <a:p>
            <a:pPr lvl="1">
              <a:buNone/>
            </a:pPr>
            <a:r>
              <a:rPr lang="zh-CN" altLang="en-US" sz="1800" b="1" dirty="0" smtClean="0">
                <a:solidFill>
                  <a:srgbClr val="FF0000"/>
                </a:solidFill>
              </a:rPr>
              <a:t>形式参数（形参）</a:t>
            </a:r>
            <a:endParaRPr lang="en-US" altLang="zh-CN" sz="1800" b="1" dirty="0" smtClean="0">
              <a:solidFill>
                <a:srgbClr val="FF0000"/>
              </a:solidFill>
            </a:endParaRPr>
          </a:p>
          <a:p>
            <a:pPr lvl="1"/>
            <a:r>
              <a:rPr lang="zh-CN" altLang="en-US" sz="1800" dirty="0" smtClean="0"/>
              <a:t>在定义子程序时，定义语句中的参数称为形式参数</a:t>
            </a:r>
            <a:endParaRPr lang="en-US" altLang="zh-CN" sz="1800" dirty="0" smtClean="0"/>
          </a:p>
          <a:p>
            <a:pPr lvl="1"/>
            <a:r>
              <a:rPr lang="zh-CN" altLang="en-US" sz="1800" dirty="0" smtClean="0"/>
              <a:t>形参不具有实际的值，仅表示数据的占位符</a:t>
            </a:r>
            <a:endParaRPr lang="en-US" altLang="zh-CN" sz="1800" dirty="0" smtClean="0"/>
          </a:p>
          <a:p>
            <a:pPr lvl="1"/>
            <a:r>
              <a:rPr lang="zh-CN" altLang="en-US" sz="1800" dirty="0" smtClean="0"/>
              <a:t>定义形参的数据类型时，不能包含长度约束</a:t>
            </a:r>
            <a:endParaRPr lang="en-US" altLang="zh-CN" sz="1800" dirty="0" smtClean="0"/>
          </a:p>
          <a:p>
            <a:pPr lvl="1">
              <a:buNone/>
            </a:pPr>
            <a:endParaRPr lang="en-US" altLang="zh-CN" sz="1800" dirty="0" smtClean="0"/>
          </a:p>
          <a:p>
            <a:pPr lvl="1">
              <a:buNone/>
            </a:pPr>
            <a:endParaRPr lang="en-US" altLang="zh-CN" sz="1800" b="1" dirty="0" smtClean="0">
              <a:solidFill>
                <a:srgbClr val="FF0000"/>
              </a:solidFill>
            </a:endParaRPr>
          </a:p>
          <a:p>
            <a:pPr lvl="1">
              <a:buNone/>
            </a:pPr>
            <a:r>
              <a:rPr lang="zh-CN" altLang="en-US" sz="1800" b="1" dirty="0" smtClean="0">
                <a:solidFill>
                  <a:srgbClr val="FF0000"/>
                </a:solidFill>
              </a:rPr>
              <a:t>实际参数（实参）</a:t>
            </a:r>
            <a:endParaRPr lang="en-US" altLang="zh-CN" sz="1800" b="1" dirty="0" smtClean="0">
              <a:solidFill>
                <a:srgbClr val="FF0000"/>
              </a:solidFill>
            </a:endParaRPr>
          </a:p>
          <a:p>
            <a:pPr lvl="1"/>
            <a:r>
              <a:rPr lang="zh-CN" altLang="en-US" sz="1800" dirty="0" smtClean="0"/>
              <a:t>在调用子程序</a:t>
            </a:r>
            <a:r>
              <a:rPr lang="en-US" altLang="zh-CN" sz="1800" dirty="0" smtClean="0"/>
              <a:t>(</a:t>
            </a:r>
            <a:r>
              <a:rPr lang="zh-CN" altLang="en-US" sz="1800" dirty="0" smtClean="0"/>
              <a:t>存储过程或函数</a:t>
            </a:r>
            <a:r>
              <a:rPr lang="en-US" altLang="zh-CN" sz="1800" dirty="0" smtClean="0"/>
              <a:t>)</a:t>
            </a:r>
            <a:r>
              <a:rPr lang="zh-CN" altLang="en-US" sz="1800" dirty="0" smtClean="0"/>
              <a:t>时，传入的具体参数值称为实际参数</a:t>
            </a:r>
            <a:endParaRPr lang="en-US" altLang="zh-CN" sz="1800" dirty="0" smtClean="0"/>
          </a:p>
          <a:p>
            <a:pPr lvl="1"/>
            <a:r>
              <a:rPr lang="zh-CN" altLang="en-US" sz="1800" dirty="0" smtClean="0"/>
              <a:t>实参会为与之对应的形参指定具体的参数值</a:t>
            </a:r>
            <a:endParaRPr lang="en-US" altLang="zh-CN" sz="1800" dirty="0" smtClean="0"/>
          </a:p>
          <a:p>
            <a:pPr lvl="1"/>
            <a:r>
              <a:rPr lang="zh-CN" altLang="en-US" sz="1800" dirty="0" smtClean="0"/>
              <a:t>实参必须和对应的形参类型兼容</a:t>
            </a:r>
            <a:endParaRPr lang="en-US" altLang="zh-CN" sz="1800" dirty="0" smtClean="0"/>
          </a:p>
          <a:p>
            <a:pPr lvl="1"/>
            <a:endParaRPr lang="en-US" altLang="zh-CN" sz="1800" dirty="0" smtClean="0"/>
          </a:p>
        </p:txBody>
      </p:sp>
      <p:sp>
        <p:nvSpPr>
          <p:cNvPr id="5" name="Rectangle 3"/>
          <p:cNvSpPr txBox="1">
            <a:spLocks noChangeArrowheads="1"/>
          </p:cNvSpPr>
          <p:nvPr/>
        </p:nvSpPr>
        <p:spPr bwMode="auto">
          <a:xfrm>
            <a:off x="827584" y="3068960"/>
            <a:ext cx="7848872"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CREATE  OR  REPLACE  PROCEDURE  </a:t>
            </a:r>
            <a:r>
              <a:rPr lang="en-US" altLang="zh-CN" sz="1600" b="1" dirty="0" err="1" smtClean="0">
                <a:latin typeface="Arial" pitchFamily="34" charset="0"/>
                <a:cs typeface="Arial" pitchFamily="34" charset="0"/>
              </a:rPr>
              <a:t>newEmployee</a:t>
            </a: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p_empno</a:t>
            </a:r>
            <a:r>
              <a:rPr lang="en-US" altLang="zh-CN" sz="1600" b="1" dirty="0" smtClean="0">
                <a:latin typeface="Arial" pitchFamily="34" charset="0"/>
                <a:cs typeface="Arial" pitchFamily="34" charset="0"/>
              </a:rPr>
              <a:t>   NUMBER,</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p_name</a:t>
            </a:r>
            <a:r>
              <a:rPr lang="en-US" altLang="zh-CN" sz="1600" b="1" dirty="0" smtClean="0">
                <a:latin typeface="Arial" pitchFamily="34" charset="0"/>
                <a:cs typeface="Arial" pitchFamily="34" charset="0"/>
              </a:rPr>
              <a:t>  VARCHAR2</a:t>
            </a:r>
          </a:p>
          <a:p>
            <a:pPr>
              <a:lnSpc>
                <a:spcPct val="90000"/>
              </a:lnSpc>
            </a:pPr>
            <a:r>
              <a:rPr lang="en-US" altLang="zh-CN" sz="1600" b="1" dirty="0" smtClean="0">
                <a:latin typeface="Arial" pitchFamily="34" charset="0"/>
                <a:cs typeface="Arial" pitchFamily="34" charset="0"/>
              </a:rPr>
              <a:t>)</a:t>
            </a:r>
          </a:p>
        </p:txBody>
      </p:sp>
      <p:sp>
        <p:nvSpPr>
          <p:cNvPr id="6" name="Rectangle 3"/>
          <p:cNvSpPr txBox="1">
            <a:spLocks noChangeArrowheads="1"/>
          </p:cNvSpPr>
          <p:nvPr/>
        </p:nvSpPr>
        <p:spPr bwMode="auto">
          <a:xfrm>
            <a:off x="829965" y="5584513"/>
            <a:ext cx="7848872" cy="72008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newEmployee</a:t>
            </a:r>
            <a:r>
              <a:rPr lang="en-US" altLang="zh-CN" sz="1600" b="1" dirty="0" smtClean="0">
                <a:latin typeface="Arial" pitchFamily="34" charset="0"/>
                <a:cs typeface="Arial" pitchFamily="34" charset="0"/>
              </a:rPr>
              <a:t>(1003, ‘Steven’);</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、子程序的参数模式</a:t>
            </a:r>
            <a:r>
              <a:rPr lang="en-US" altLang="zh-CN" dirty="0" smtClean="0"/>
              <a:t>-3</a:t>
            </a:r>
            <a:endParaRPr lang="zh-CN" altLang="en-US" dirty="0"/>
          </a:p>
        </p:txBody>
      </p:sp>
      <p:sp>
        <p:nvSpPr>
          <p:cNvPr id="3" name="内容占位符 2"/>
          <p:cNvSpPr>
            <a:spLocks noGrp="1"/>
          </p:cNvSpPr>
          <p:nvPr>
            <p:ph idx="1"/>
          </p:nvPr>
        </p:nvSpPr>
        <p:spPr>
          <a:xfrm>
            <a:off x="467544" y="1124744"/>
            <a:ext cx="8310592" cy="5184576"/>
          </a:xfrm>
        </p:spPr>
        <p:txBody>
          <a:bodyPr>
            <a:normAutofit fontScale="77500" lnSpcReduction="20000"/>
          </a:bodyPr>
          <a:lstStyle/>
          <a:p>
            <a:r>
              <a:rPr lang="zh-CN" altLang="en-US" sz="2000" dirty="0" smtClean="0"/>
              <a:t>参数模式</a:t>
            </a:r>
            <a:endParaRPr lang="en-US" altLang="zh-CN" sz="2000" dirty="0" smtClean="0"/>
          </a:p>
          <a:p>
            <a:pPr>
              <a:buNone/>
            </a:pPr>
            <a:r>
              <a:rPr lang="en-US" altLang="zh-CN" sz="2000" dirty="0" smtClean="0"/>
              <a:t>	</a:t>
            </a:r>
            <a:r>
              <a:rPr lang="zh-CN" altLang="en-US" sz="1800" b="0" dirty="0" smtClean="0"/>
              <a:t>形式参数的模式用于控制形参的行为，一共三种模式：</a:t>
            </a:r>
            <a:endParaRPr lang="en-US" altLang="zh-CN" sz="1800" b="0" dirty="0" smtClean="0"/>
          </a:p>
          <a:p>
            <a:pPr lvl="1">
              <a:buNone/>
            </a:pPr>
            <a:r>
              <a:rPr lang="en-US" altLang="zh-CN" sz="1800" b="1" dirty="0" smtClean="0"/>
              <a:t>IN</a:t>
            </a:r>
            <a:r>
              <a:rPr lang="zh-CN" altLang="en-US" sz="1800" b="1" dirty="0" smtClean="0"/>
              <a:t>模式</a:t>
            </a:r>
            <a:r>
              <a:rPr lang="en-US" altLang="zh-CN" sz="1800" b="1" dirty="0" smtClean="0"/>
              <a:t>——</a:t>
            </a:r>
            <a:r>
              <a:rPr lang="zh-CN" altLang="en-US" sz="1800" b="1" dirty="0" smtClean="0"/>
              <a:t>输入参数</a:t>
            </a:r>
            <a:endParaRPr lang="en-US" altLang="zh-CN" sz="1800" b="1" dirty="0" smtClean="0"/>
          </a:p>
          <a:p>
            <a:pPr lvl="1"/>
            <a:r>
              <a:rPr lang="en-US" altLang="zh-CN" sz="1800" dirty="0" smtClean="0"/>
              <a:t>IN</a:t>
            </a:r>
            <a:r>
              <a:rPr lang="zh-CN" altLang="en-US" sz="1800" dirty="0" smtClean="0"/>
              <a:t>模式也是默认的参数模式，表示实参直接把值传递给形参</a:t>
            </a:r>
            <a:endParaRPr lang="en-US" altLang="zh-CN" sz="1800" dirty="0" smtClean="0"/>
          </a:p>
          <a:p>
            <a:pPr lvl="1"/>
            <a:r>
              <a:rPr lang="en-US" altLang="zh-CN" sz="1800" dirty="0" smtClean="0"/>
              <a:t>IN</a:t>
            </a:r>
            <a:r>
              <a:rPr lang="zh-CN" altLang="en-US" sz="1800" dirty="0" smtClean="0"/>
              <a:t>模式的参数如同常量，在子程序内部</a:t>
            </a:r>
            <a:r>
              <a:rPr lang="zh-CN" altLang="en-US" sz="1800" dirty="0" smtClean="0">
                <a:solidFill>
                  <a:srgbClr val="FF0000"/>
                </a:solidFill>
              </a:rPr>
              <a:t>不能被重新赋值</a:t>
            </a:r>
            <a:endParaRPr lang="en-US" altLang="zh-CN" sz="1800" dirty="0" smtClean="0">
              <a:solidFill>
                <a:srgbClr val="FF0000"/>
              </a:solidFill>
            </a:endParaRPr>
          </a:p>
          <a:p>
            <a:pPr lvl="1"/>
            <a:r>
              <a:rPr lang="en-US" altLang="zh-CN" sz="1800" dirty="0" smtClean="0"/>
              <a:t>IN</a:t>
            </a:r>
            <a:r>
              <a:rPr lang="zh-CN" altLang="en-US" sz="1800" dirty="0" smtClean="0"/>
              <a:t>模式的参数可以设置初始化默认值</a:t>
            </a:r>
            <a:endParaRPr lang="en-US" altLang="zh-CN" sz="1800" dirty="0" smtClean="0"/>
          </a:p>
          <a:p>
            <a:pPr lvl="1"/>
            <a:r>
              <a:rPr lang="zh-CN" altLang="en-US" sz="1800" dirty="0" smtClean="0"/>
              <a:t>当子程序执行结束，控制返回到调用者，</a:t>
            </a:r>
            <a:r>
              <a:rPr lang="zh-CN" altLang="en-US" sz="1800" dirty="0" smtClean="0">
                <a:solidFill>
                  <a:srgbClr val="FF0000"/>
                </a:solidFill>
              </a:rPr>
              <a:t>实参的值不变</a:t>
            </a:r>
            <a:endParaRPr lang="en-US" altLang="zh-CN" sz="1800" dirty="0" smtClean="0">
              <a:solidFill>
                <a:srgbClr val="FF0000"/>
              </a:solidFill>
            </a:endParaRPr>
          </a:p>
          <a:p>
            <a:pPr lvl="1">
              <a:buNone/>
            </a:pPr>
            <a:r>
              <a:rPr lang="en-US" altLang="zh-CN" sz="1800" b="1" dirty="0" smtClean="0"/>
              <a:t>OUT</a:t>
            </a:r>
            <a:r>
              <a:rPr lang="zh-CN" altLang="en-US" sz="1800" b="1" dirty="0" smtClean="0"/>
              <a:t>模式</a:t>
            </a:r>
            <a:r>
              <a:rPr lang="en-US" altLang="zh-CN" sz="1800" b="1" dirty="0" smtClean="0"/>
              <a:t>——</a:t>
            </a:r>
            <a:r>
              <a:rPr lang="zh-CN" altLang="en-US" sz="1800" b="1" dirty="0" smtClean="0"/>
              <a:t>输出参数</a:t>
            </a:r>
            <a:endParaRPr lang="en-US" altLang="zh-CN" sz="1800" b="1" dirty="0" smtClean="0"/>
          </a:p>
          <a:p>
            <a:pPr lvl="1"/>
            <a:r>
              <a:rPr lang="en-US" altLang="zh-CN" sz="1800" dirty="0" smtClean="0"/>
              <a:t>OUT</a:t>
            </a:r>
            <a:r>
              <a:rPr lang="zh-CN" altLang="en-US" sz="1800" dirty="0" smtClean="0"/>
              <a:t>模式的形参会忽略调用时的实参值（即</a:t>
            </a:r>
            <a:r>
              <a:rPr lang="zh-CN" altLang="en-US" sz="1800" dirty="0" smtClean="0">
                <a:solidFill>
                  <a:srgbClr val="FF0000"/>
                </a:solidFill>
              </a:rPr>
              <a:t>形参的初始值总是</a:t>
            </a:r>
            <a:r>
              <a:rPr lang="en-US" altLang="zh-CN" sz="1800" dirty="0" smtClean="0">
                <a:solidFill>
                  <a:srgbClr val="FF0000"/>
                </a:solidFill>
              </a:rPr>
              <a:t>NULL</a:t>
            </a:r>
            <a:r>
              <a:rPr lang="zh-CN" altLang="en-US" sz="1800" dirty="0" smtClean="0"/>
              <a:t>）</a:t>
            </a:r>
            <a:endParaRPr lang="en-US" altLang="zh-CN" sz="1800" dirty="0" smtClean="0"/>
          </a:p>
          <a:p>
            <a:pPr lvl="1"/>
            <a:r>
              <a:rPr lang="en-US" altLang="zh-CN" sz="1800" dirty="0" smtClean="0"/>
              <a:t>OUT</a:t>
            </a:r>
            <a:r>
              <a:rPr lang="zh-CN" altLang="en-US" sz="1800" dirty="0" smtClean="0"/>
              <a:t>模式的形参在子程序内部可以读或写，即</a:t>
            </a:r>
            <a:r>
              <a:rPr lang="zh-CN" altLang="en-US" sz="1800" dirty="0" smtClean="0">
                <a:solidFill>
                  <a:srgbClr val="FF0000"/>
                </a:solidFill>
              </a:rPr>
              <a:t>可以修改值</a:t>
            </a:r>
            <a:endParaRPr lang="en-US" altLang="zh-CN" sz="1800" dirty="0" smtClean="0">
              <a:solidFill>
                <a:srgbClr val="FF0000"/>
              </a:solidFill>
            </a:endParaRPr>
          </a:p>
          <a:p>
            <a:pPr lvl="1"/>
            <a:r>
              <a:rPr lang="zh-CN" altLang="en-US" sz="1800" dirty="0" smtClean="0"/>
              <a:t>子程序返回时最终的形参值会赋予给实参</a:t>
            </a:r>
            <a:endParaRPr lang="en-US" altLang="zh-CN" sz="1800" b="1" dirty="0" smtClean="0"/>
          </a:p>
          <a:p>
            <a:pPr lvl="1">
              <a:buNone/>
            </a:pPr>
            <a:r>
              <a:rPr lang="en-US" altLang="zh-CN" sz="1800" b="1" dirty="0" smtClean="0"/>
              <a:t>IN  OUT</a:t>
            </a:r>
            <a:r>
              <a:rPr lang="zh-CN" altLang="en-US" sz="1800" b="1" dirty="0" smtClean="0"/>
              <a:t>模式</a:t>
            </a:r>
            <a:r>
              <a:rPr lang="en-US" altLang="zh-CN" sz="1800" b="1" dirty="0" smtClean="0"/>
              <a:t>——</a:t>
            </a:r>
            <a:r>
              <a:rPr lang="zh-CN" altLang="en-US" sz="1800" b="1" dirty="0" smtClean="0"/>
              <a:t>输入</a:t>
            </a:r>
            <a:r>
              <a:rPr lang="en-US" altLang="zh-CN" sz="1800" b="1" dirty="0" smtClean="0"/>
              <a:t>/</a:t>
            </a:r>
            <a:r>
              <a:rPr lang="zh-CN" altLang="en-US" sz="1800" b="1" dirty="0" smtClean="0"/>
              <a:t>输出参数</a:t>
            </a:r>
            <a:endParaRPr lang="en-US" altLang="zh-CN" sz="1800" b="1" dirty="0" smtClean="0"/>
          </a:p>
          <a:p>
            <a:pPr lvl="1"/>
            <a:r>
              <a:rPr lang="en-US" altLang="zh-CN" sz="1800" dirty="0" smtClean="0"/>
              <a:t>IN  OUT</a:t>
            </a:r>
            <a:r>
              <a:rPr lang="zh-CN" altLang="en-US" sz="1800" dirty="0" smtClean="0"/>
              <a:t>模式是</a:t>
            </a:r>
            <a:r>
              <a:rPr lang="en-US" altLang="zh-CN" sz="1800" dirty="0" smtClean="0"/>
              <a:t>IN</a:t>
            </a:r>
            <a:r>
              <a:rPr lang="zh-CN" altLang="en-US" sz="1800" dirty="0" smtClean="0"/>
              <a:t>和</a:t>
            </a:r>
            <a:r>
              <a:rPr lang="en-US" altLang="zh-CN" sz="1800" dirty="0" smtClean="0"/>
              <a:t>OUT</a:t>
            </a:r>
            <a:r>
              <a:rPr lang="zh-CN" altLang="en-US" sz="1800" dirty="0" smtClean="0"/>
              <a:t>模式的组合</a:t>
            </a:r>
            <a:endParaRPr lang="en-US" altLang="zh-CN" sz="1800" dirty="0" smtClean="0"/>
          </a:p>
          <a:p>
            <a:pPr lvl="1"/>
            <a:r>
              <a:rPr lang="zh-CN" altLang="en-US" sz="1800" dirty="0" smtClean="0"/>
              <a:t>子程序被调用时，实参的值作为初始化值传递给形参，在子程序内部该值可以被修改，当程序结束，控制返回到调用环境，形参的值又被赋给实参</a:t>
            </a:r>
            <a:endParaRPr lang="en-US" altLang="zh-CN" sz="1800" dirty="0" smtClean="0"/>
          </a:p>
        </p:txBody>
      </p:sp>
      <p:sp>
        <p:nvSpPr>
          <p:cNvPr id="4" name="右大括号 3"/>
          <p:cNvSpPr/>
          <p:nvPr/>
        </p:nvSpPr>
        <p:spPr>
          <a:xfrm flipH="1" flipV="1">
            <a:off x="683568" y="1988840"/>
            <a:ext cx="288032" cy="295232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cSld>
  <p:clrMapOvr>
    <a:masterClrMapping/>
  </p:clrMapOvr>
  <p:transition>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、子程序的参数模式</a:t>
            </a:r>
            <a:r>
              <a:rPr lang="en-US" altLang="zh-CN" dirty="0" smtClean="0"/>
              <a:t>-4</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参数模式示例</a:t>
            </a:r>
            <a:endParaRPr lang="en-US" altLang="zh-CN" sz="1800" dirty="0" smtClean="0"/>
          </a:p>
        </p:txBody>
      </p:sp>
      <p:sp>
        <p:nvSpPr>
          <p:cNvPr id="5" name="Rectangle 3"/>
          <p:cNvSpPr txBox="1">
            <a:spLocks noChangeArrowheads="1"/>
          </p:cNvSpPr>
          <p:nvPr/>
        </p:nvSpPr>
        <p:spPr bwMode="auto">
          <a:xfrm>
            <a:off x="827584" y="1484784"/>
            <a:ext cx="7848872" cy="44644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OR  REPLACE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PROCEDURE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addSalary</a:t>
            </a:r>
            <a:r>
              <a:rPr lang="en-US" altLang="zh-CN" sz="1600" b="1" dirty="0" smtClean="0">
                <a:latin typeface="Arial" pitchFamily="34" charset="0"/>
                <a:cs typeface="Arial" pitchFamily="34" charset="0"/>
              </a:rPr>
              <a:t>  (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为员工加薪</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p_empno</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IN</a:t>
            </a:r>
            <a:r>
              <a:rPr lang="en-US" altLang="zh-CN" sz="1600" b="1" dirty="0" smtClean="0">
                <a:latin typeface="Arial" pitchFamily="34" charset="0"/>
                <a:cs typeface="Arial" pitchFamily="34" charset="0"/>
              </a:rPr>
              <a:t>  NUMBER,</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p_newSalary</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OUT</a:t>
            </a:r>
            <a:r>
              <a:rPr lang="en-US" altLang="zh-CN" sz="1600" b="1" dirty="0" smtClean="0">
                <a:latin typeface="Arial" pitchFamily="34" charset="0"/>
                <a:cs typeface="Arial" pitchFamily="34" charset="0"/>
              </a:rPr>
              <a:t>  NUMBER</a:t>
            </a:r>
          </a:p>
          <a:p>
            <a:pPr>
              <a:lnSpc>
                <a:spcPct val="90000"/>
              </a:lnSpc>
            </a:pPr>
            <a:r>
              <a:rPr lang="en-US" altLang="zh-CN" sz="1600" b="1" dirty="0" smtClean="0">
                <a:latin typeface="Arial" pitchFamily="34" charset="0"/>
                <a:cs typeface="Arial" pitchFamily="34" charset="0"/>
              </a:rPr>
              <a:t>)</a:t>
            </a:r>
          </a:p>
          <a:p>
            <a:pPr>
              <a:lnSpc>
                <a:spcPct val="90000"/>
              </a:lnSpc>
            </a:pPr>
            <a:r>
              <a:rPr lang="en-US" altLang="zh-CN" sz="1600" b="1" dirty="0" smtClean="0">
                <a:solidFill>
                  <a:srgbClr val="FF0000"/>
                </a:solidFill>
                <a:latin typeface="Arial" pitchFamily="34" charset="0"/>
                <a:cs typeface="Arial" pitchFamily="34" charset="0"/>
              </a:rPr>
              <a:t>AS</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v_sal</a:t>
            </a:r>
            <a:r>
              <a:rPr lang="en-US" altLang="zh-CN" sz="1600" b="1" dirty="0" smtClean="0">
                <a:latin typeface="Arial" pitchFamily="34" charset="0"/>
                <a:cs typeface="Arial" pitchFamily="34" charset="0"/>
              </a:rPr>
              <a:t>   NUMBER;</a:t>
            </a:r>
          </a:p>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solidFill>
                  <a:srgbClr val="FF0000"/>
                </a:solidFill>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 </a:t>
            </a:r>
            <a:r>
              <a:rPr lang="en-US" altLang="zh-CN" sz="1600" b="1" dirty="0" err="1" smtClean="0">
                <a:solidFill>
                  <a:srgbClr val="00B050"/>
                </a:solidFill>
                <a:latin typeface="Arial" pitchFamily="34" charset="0"/>
                <a:cs typeface="Arial" pitchFamily="34" charset="0"/>
              </a:rPr>
              <a:t>p_empno</a:t>
            </a:r>
            <a:r>
              <a:rPr lang="en-US" altLang="zh-CN" sz="1600" b="1" dirty="0" smtClean="0">
                <a:solidFill>
                  <a:srgbClr val="00B050"/>
                </a:solidFill>
                <a:latin typeface="Arial" pitchFamily="34" charset="0"/>
                <a:cs typeface="Arial" pitchFamily="34" charset="0"/>
              </a:rPr>
              <a:t> := 1001;                --</a:t>
            </a:r>
            <a:r>
              <a:rPr lang="zh-CN" altLang="en-US" sz="1600" b="1" dirty="0" smtClean="0">
                <a:solidFill>
                  <a:srgbClr val="00B050"/>
                </a:solidFill>
                <a:latin typeface="Arial" pitchFamily="34" charset="0"/>
                <a:cs typeface="Arial" pitchFamily="34" charset="0"/>
              </a:rPr>
              <a:t>错误，不能对</a:t>
            </a:r>
            <a:r>
              <a:rPr lang="en-US" altLang="zh-CN" sz="1600" b="1" dirty="0" smtClean="0">
                <a:solidFill>
                  <a:srgbClr val="00B050"/>
                </a:solidFill>
                <a:latin typeface="Arial" pitchFamily="34" charset="0"/>
                <a:cs typeface="Arial" pitchFamily="34" charset="0"/>
              </a:rPr>
              <a:t>IN</a:t>
            </a:r>
            <a:r>
              <a:rPr lang="zh-CN" altLang="en-US" sz="1600" b="1" dirty="0" smtClean="0">
                <a:solidFill>
                  <a:srgbClr val="00B050"/>
                </a:solidFill>
                <a:latin typeface="Arial" pitchFamily="34" charset="0"/>
                <a:cs typeface="Arial" pitchFamily="34" charset="0"/>
              </a:rPr>
              <a:t>模式参数赋值</a:t>
            </a:r>
            <a:endParaRPr lang="en-US" altLang="zh-CN" sz="1600" b="1" dirty="0" smtClean="0">
              <a:solidFill>
                <a:srgbClr val="FF000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SELECT  </a:t>
            </a:r>
            <a:r>
              <a:rPr lang="en-US" altLang="zh-CN" sz="1600" b="1" dirty="0" err="1" smtClean="0">
                <a:latin typeface="Arial" pitchFamily="34" charset="0"/>
                <a:cs typeface="Arial" pitchFamily="34" charset="0"/>
              </a:rPr>
              <a:t>sal</a:t>
            </a:r>
            <a:r>
              <a:rPr lang="en-US" altLang="zh-CN" sz="1600" b="1" dirty="0" smtClean="0">
                <a:latin typeface="Arial" pitchFamily="34" charset="0"/>
                <a:cs typeface="Arial" pitchFamily="34" charset="0"/>
              </a:rPr>
              <a:t>  INTO  </a:t>
            </a:r>
            <a:r>
              <a:rPr lang="en-US" altLang="zh-CN" sz="1600" b="1" dirty="0" err="1" smtClean="0">
                <a:latin typeface="Arial" pitchFamily="34" charset="0"/>
                <a:cs typeface="Arial" pitchFamily="34" charset="0"/>
              </a:rPr>
              <a:t>v_sal</a:t>
            </a:r>
            <a:r>
              <a:rPr lang="en-US" altLang="zh-CN" sz="1600" b="1" dirty="0" smtClean="0">
                <a:latin typeface="Arial" pitchFamily="34" charset="0"/>
                <a:cs typeface="Arial" pitchFamily="34" charset="0"/>
              </a:rPr>
              <a:t>  WHERE  </a:t>
            </a:r>
            <a:r>
              <a:rPr lang="en-US" altLang="zh-CN" sz="1600" b="1" dirty="0" err="1" smtClean="0">
                <a:latin typeface="Arial" pitchFamily="34" charset="0"/>
                <a:cs typeface="Arial" pitchFamily="34" charset="0"/>
              </a:rPr>
              <a:t>empno</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p_empno</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IF  </a:t>
            </a:r>
            <a:r>
              <a:rPr lang="en-US" altLang="zh-CN" sz="1600" b="1" dirty="0" err="1" smtClean="0">
                <a:latin typeface="Arial" pitchFamily="34" charset="0"/>
                <a:cs typeface="Arial" pitchFamily="34" charset="0"/>
              </a:rPr>
              <a:t>v_sal</a:t>
            </a:r>
            <a:r>
              <a:rPr lang="en-US" altLang="zh-CN" sz="1600" b="1" dirty="0" smtClean="0">
                <a:latin typeface="Arial" pitchFamily="34" charset="0"/>
                <a:cs typeface="Arial" pitchFamily="34" charset="0"/>
              </a:rPr>
              <a:t>  &gt; 3000  THEN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p_newSalary</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v_sal</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ELSE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p_newSalary</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v_sal</a:t>
            </a:r>
            <a:r>
              <a:rPr lang="en-US" altLang="zh-CN" sz="1600" b="1" dirty="0" smtClean="0">
                <a:latin typeface="Arial" pitchFamily="34" charset="0"/>
                <a:cs typeface="Arial" pitchFamily="34" charset="0"/>
              </a:rPr>
              <a:t>*1.1;</a:t>
            </a:r>
          </a:p>
          <a:p>
            <a:pPr>
              <a:lnSpc>
                <a:spcPct val="90000"/>
              </a:lnSpc>
            </a:pPr>
            <a:r>
              <a:rPr lang="en-US" altLang="zh-CN" sz="1600" b="1" dirty="0" smtClean="0">
                <a:latin typeface="Arial" pitchFamily="34" charset="0"/>
                <a:cs typeface="Arial" pitchFamily="34" charset="0"/>
              </a:rPr>
              <a:t>		UPDATE </a:t>
            </a:r>
            <a:r>
              <a:rPr lang="en-US" altLang="zh-CN" sz="1600" b="1" dirty="0" err="1" smtClean="0">
                <a:latin typeface="Arial" pitchFamily="34" charset="0"/>
                <a:cs typeface="Arial" pitchFamily="34" charset="0"/>
              </a:rPr>
              <a:t>emp</a:t>
            </a:r>
            <a:r>
              <a:rPr lang="en-US" altLang="zh-CN" sz="1600" b="1" dirty="0" smtClean="0">
                <a:latin typeface="Arial" pitchFamily="34" charset="0"/>
                <a:cs typeface="Arial" pitchFamily="34" charset="0"/>
              </a:rPr>
              <a:t> SET </a:t>
            </a:r>
            <a:r>
              <a:rPr lang="en-US" altLang="zh-CN" sz="1600" b="1" dirty="0" err="1" smtClean="0">
                <a:latin typeface="Arial" pitchFamily="34" charset="0"/>
                <a:cs typeface="Arial" pitchFamily="34" charset="0"/>
              </a:rPr>
              <a:t>sal</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p_newSalary</a:t>
            </a: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		WHERE  </a:t>
            </a:r>
            <a:r>
              <a:rPr lang="en-US" altLang="zh-CN" sz="1600" b="1" dirty="0" err="1" smtClean="0">
                <a:latin typeface="Arial" pitchFamily="34" charset="0"/>
                <a:cs typeface="Arial" pitchFamily="34" charset="0"/>
              </a:rPr>
              <a:t>empno</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p_empno</a:t>
            </a: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	END IF;</a:t>
            </a:r>
          </a:p>
          <a:p>
            <a:pPr>
              <a:lnSpc>
                <a:spcPct val="90000"/>
              </a:lnSpc>
            </a:pPr>
            <a:r>
              <a:rPr lang="en-US" altLang="zh-CN" sz="1600" b="1" dirty="0" smtClean="0">
                <a:solidFill>
                  <a:srgbClr val="FF0000"/>
                </a:solidFill>
                <a:latin typeface="Arial" pitchFamily="34" charset="0"/>
                <a:cs typeface="Arial" pitchFamily="34" charset="0"/>
              </a:rPr>
              <a:t>EXCEPTION</a:t>
            </a:r>
          </a:p>
          <a:p>
            <a:pPr>
              <a:lnSpc>
                <a:spcPct val="90000"/>
              </a:lnSpc>
            </a:pPr>
            <a:r>
              <a:rPr lang="en-US" altLang="zh-CN" sz="1600" b="1" dirty="0" smtClean="0">
                <a:latin typeface="Arial" pitchFamily="34" charset="0"/>
                <a:cs typeface="Arial" pitchFamily="34" charset="0"/>
              </a:rPr>
              <a:t>	WHEN  NO_DATA_FOUND  THEN</a:t>
            </a:r>
          </a:p>
          <a:p>
            <a:pPr>
              <a:lnSpc>
                <a:spcPct val="90000"/>
              </a:lnSpc>
            </a:pPr>
            <a:r>
              <a:rPr lang="en-US" altLang="zh-CN" sz="1600" b="1" dirty="0" smtClean="0">
                <a:latin typeface="Arial" pitchFamily="34" charset="0"/>
                <a:cs typeface="Arial" pitchFamily="34" charset="0"/>
              </a:rPr>
              <a:t>		 DBMS_OUTPUT.PUT_LINE(‘</a:t>
            </a:r>
            <a:r>
              <a:rPr lang="zh-CN" altLang="en-US" sz="1600" b="1" dirty="0" smtClean="0">
                <a:latin typeface="Arial" pitchFamily="34" charset="0"/>
                <a:cs typeface="Arial" pitchFamily="34" charset="0"/>
              </a:rPr>
              <a:t>没有找到员工记录</a:t>
            </a:r>
            <a:r>
              <a:rPr lang="en-US" altLang="zh-CN" sz="1600" b="1" dirty="0" smtClean="0">
                <a:latin typeface="Arial" pitchFamily="34" charset="0"/>
                <a:cs typeface="Arial" pitchFamily="34" charset="0"/>
              </a:rPr>
              <a:t>’);</a:t>
            </a:r>
          </a:p>
          <a:p>
            <a:pPr>
              <a:lnSpc>
                <a:spcPct val="90000"/>
              </a:lnSpc>
            </a:pPr>
            <a:r>
              <a:rPr lang="en-US" altLang="zh-CN" sz="1600" b="1" dirty="0" smtClean="0">
                <a:solidFill>
                  <a:srgbClr val="FF0000"/>
                </a:solidFill>
                <a:latin typeface="Arial" pitchFamily="34" charset="0"/>
                <a:cs typeface="Arial" pitchFamily="34" charset="0"/>
              </a:rPr>
              <a:t>END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addSalary</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、子程序的参数模式</a:t>
            </a:r>
            <a:r>
              <a:rPr lang="en-US" altLang="zh-CN" dirty="0" smtClean="0"/>
              <a:t>-5</a:t>
            </a:r>
            <a:endParaRPr lang="zh-CN" altLang="en-US" dirty="0"/>
          </a:p>
        </p:txBody>
      </p:sp>
      <p:sp>
        <p:nvSpPr>
          <p:cNvPr id="3" name="内容占位符 2"/>
          <p:cNvSpPr>
            <a:spLocks noGrp="1"/>
          </p:cNvSpPr>
          <p:nvPr>
            <p:ph idx="1"/>
          </p:nvPr>
        </p:nvSpPr>
        <p:spPr>
          <a:xfrm>
            <a:off x="467544" y="1124744"/>
            <a:ext cx="8310592" cy="5157365"/>
          </a:xfrm>
        </p:spPr>
        <p:txBody>
          <a:bodyPr>
            <a:normAutofit fontScale="92500" lnSpcReduction="10000"/>
          </a:bodyPr>
          <a:lstStyle/>
          <a:p>
            <a:r>
              <a:rPr lang="zh-CN" altLang="en-US" sz="2000" dirty="0" smtClean="0"/>
              <a:t>参数的传递方式</a:t>
            </a:r>
            <a:endParaRPr lang="en-US" altLang="zh-CN" sz="1400" dirty="0" smtClean="0"/>
          </a:p>
          <a:p>
            <a:pPr lvl="1"/>
            <a:r>
              <a:rPr lang="zh-CN" altLang="en-US" sz="1800" b="0" dirty="0" smtClean="0"/>
              <a:t>从外部调用子程序时，有两种实参向形参传递的方式：</a:t>
            </a:r>
            <a:endParaRPr lang="en-US" altLang="zh-CN" sz="1800" b="0" dirty="0" smtClean="0"/>
          </a:p>
          <a:p>
            <a:pPr marL="800100" lvl="1" indent="-342900">
              <a:buFont typeface="+mj-lt"/>
              <a:buAutoNum type="arabicPeriod"/>
            </a:pPr>
            <a:r>
              <a:rPr lang="zh-CN" altLang="en-US" sz="1800" b="1" dirty="0" smtClean="0">
                <a:solidFill>
                  <a:srgbClr val="FF0000"/>
                </a:solidFill>
              </a:rPr>
              <a:t>按位置传递</a:t>
            </a:r>
            <a:r>
              <a:rPr lang="en-US" altLang="zh-CN" sz="1800" b="1" dirty="0" smtClean="0">
                <a:solidFill>
                  <a:srgbClr val="FF0000"/>
                </a:solidFill>
              </a:rPr>
              <a:t>(</a:t>
            </a:r>
            <a:r>
              <a:rPr lang="zh-CN" altLang="en-US" sz="1800" b="1" dirty="0" smtClean="0">
                <a:solidFill>
                  <a:srgbClr val="FF0000"/>
                </a:solidFill>
              </a:rPr>
              <a:t>常用方式</a:t>
            </a:r>
            <a:r>
              <a:rPr lang="en-US" altLang="zh-CN" sz="1800" b="1" dirty="0" smtClean="0">
                <a:solidFill>
                  <a:srgbClr val="FF0000"/>
                </a:solidFill>
              </a:rPr>
              <a:t>)</a:t>
            </a:r>
            <a:r>
              <a:rPr lang="zh-CN" altLang="en-US" sz="1800" b="1" dirty="0" smtClean="0">
                <a:solidFill>
                  <a:srgbClr val="FF0000"/>
                </a:solidFill>
              </a:rPr>
              <a:t>：</a:t>
            </a:r>
            <a:endParaRPr lang="en-US" altLang="zh-CN" sz="1800" b="1" dirty="0" smtClean="0">
              <a:solidFill>
                <a:srgbClr val="FF0000"/>
              </a:solidFill>
            </a:endParaRPr>
          </a:p>
          <a:p>
            <a:pPr lvl="1"/>
            <a:r>
              <a:rPr lang="zh-CN" altLang="en-US" sz="1800" dirty="0" smtClean="0"/>
              <a:t>在调用子程序时，按形参的排列顺序，依次给出实参的名称，将形参与实参关联起来进行传递</a:t>
            </a:r>
            <a:endParaRPr lang="en-US" altLang="zh-CN" sz="1800" dirty="0" smtClean="0"/>
          </a:p>
          <a:p>
            <a:pPr lvl="1"/>
            <a:r>
              <a:rPr lang="zh-CN" altLang="en-US" sz="1800" dirty="0" smtClean="0"/>
              <a:t>按位置进行参数的传递时，形参与实参的名称是相互独立的，没有关系，强调的是位置或次序</a:t>
            </a:r>
            <a:endParaRPr lang="en-US" altLang="zh-CN" sz="1800" dirty="0" smtClean="0"/>
          </a:p>
          <a:p>
            <a:pPr lvl="1"/>
            <a:endParaRPr lang="en-US" altLang="zh-CN" sz="1800" dirty="0" smtClean="0"/>
          </a:p>
          <a:p>
            <a:pPr lvl="1">
              <a:buNone/>
            </a:pPr>
            <a:endParaRPr lang="en-US" altLang="zh-CN" sz="1800" dirty="0" smtClean="0"/>
          </a:p>
          <a:p>
            <a:pPr marL="800100" lvl="1" indent="-342900">
              <a:buAutoNum type="arabicPeriod" startAt="2"/>
            </a:pPr>
            <a:r>
              <a:rPr lang="zh-CN" altLang="en-US" sz="1800" b="1" dirty="0" smtClean="0">
                <a:solidFill>
                  <a:srgbClr val="FF0000"/>
                </a:solidFill>
              </a:rPr>
              <a:t>按名称传递：</a:t>
            </a:r>
            <a:endParaRPr lang="en-US" altLang="zh-CN" sz="1800" b="1" dirty="0" smtClean="0">
              <a:solidFill>
                <a:srgbClr val="FF0000"/>
              </a:solidFill>
            </a:endParaRPr>
          </a:p>
          <a:p>
            <a:pPr marL="800100" lvl="1" indent="-342900"/>
            <a:r>
              <a:rPr lang="zh-CN" altLang="en-US" sz="1800" dirty="0" smtClean="0"/>
              <a:t>在调用子程序时，使用</a:t>
            </a:r>
            <a:r>
              <a:rPr lang="en-US" altLang="zh-CN" sz="1800" dirty="0" smtClean="0"/>
              <a:t>”=&gt;”</a:t>
            </a:r>
            <a:r>
              <a:rPr lang="zh-CN" altLang="en-US" sz="1800" dirty="0" smtClean="0"/>
              <a:t>关联操作符将左边的形参与右边的实参的名称关联起来</a:t>
            </a:r>
            <a:endParaRPr lang="en-US" altLang="zh-CN" sz="1800" dirty="0" smtClean="0"/>
          </a:p>
          <a:p>
            <a:pPr marL="800100" lvl="1" indent="-342900"/>
            <a:r>
              <a:rPr lang="zh-CN" altLang="en-US" sz="1800" dirty="0" smtClean="0"/>
              <a:t>按名称进行参数传递时，形参与实参的名称是相互独立的，没有关系，强调的是名称的对应关系，次序并不重要</a:t>
            </a:r>
            <a:endParaRPr lang="en-US" altLang="zh-CN" sz="1800" dirty="0" smtClean="0"/>
          </a:p>
        </p:txBody>
      </p:sp>
      <p:sp>
        <p:nvSpPr>
          <p:cNvPr id="4" name="Rectangle 3"/>
          <p:cNvSpPr txBox="1">
            <a:spLocks noChangeArrowheads="1"/>
          </p:cNvSpPr>
          <p:nvPr/>
        </p:nvSpPr>
        <p:spPr bwMode="auto">
          <a:xfrm>
            <a:off x="827584" y="3429000"/>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err="1" smtClean="0">
                <a:latin typeface="Arial" pitchFamily="34" charset="0"/>
                <a:cs typeface="Arial" pitchFamily="34" charset="0"/>
              </a:rPr>
              <a:t>addSalary</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v_empno</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v_newsal</a:t>
            </a:r>
            <a:r>
              <a:rPr lang="en-US" altLang="zh-CN" sz="1600" b="1" dirty="0" smtClean="0">
                <a:latin typeface="Arial" pitchFamily="34" charset="0"/>
                <a:cs typeface="Arial" pitchFamily="34" charset="0"/>
              </a:rPr>
              <a:t>);</a:t>
            </a:r>
          </a:p>
        </p:txBody>
      </p:sp>
      <p:sp>
        <p:nvSpPr>
          <p:cNvPr id="5" name="Rectangle 3"/>
          <p:cNvSpPr txBox="1">
            <a:spLocks noChangeArrowheads="1"/>
          </p:cNvSpPr>
          <p:nvPr/>
        </p:nvSpPr>
        <p:spPr bwMode="auto">
          <a:xfrm>
            <a:off x="827584" y="5517232"/>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err="1" smtClean="0">
                <a:latin typeface="Arial" pitchFamily="34" charset="0"/>
                <a:cs typeface="Arial" pitchFamily="34" charset="0"/>
              </a:rPr>
              <a:t>addSalary</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p_newSalary</a:t>
            </a:r>
            <a:r>
              <a:rPr lang="en-US" altLang="zh-CN" sz="1600" b="1" dirty="0" smtClean="0">
                <a:latin typeface="Arial" pitchFamily="34" charset="0"/>
                <a:cs typeface="Arial" pitchFamily="34" charset="0"/>
              </a:rPr>
              <a:t> =&gt; </a:t>
            </a:r>
            <a:r>
              <a:rPr lang="en-US" altLang="zh-CN" sz="1600" b="1" dirty="0" err="1" smtClean="0">
                <a:latin typeface="Arial" pitchFamily="34" charset="0"/>
                <a:cs typeface="Arial" pitchFamily="34" charset="0"/>
              </a:rPr>
              <a:t>v_newsal</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p_empno</a:t>
            </a:r>
            <a:r>
              <a:rPr lang="en-US" altLang="zh-CN" sz="1600" b="1" dirty="0" smtClean="0">
                <a:latin typeface="Arial" pitchFamily="34" charset="0"/>
                <a:cs typeface="Arial" pitchFamily="34" charset="0"/>
              </a:rPr>
              <a:t> =&gt; </a:t>
            </a:r>
            <a:r>
              <a:rPr lang="en-US" altLang="zh-CN" sz="1600" b="1" dirty="0" err="1" smtClean="0">
                <a:latin typeface="Arial" pitchFamily="34" charset="0"/>
                <a:cs typeface="Arial" pitchFamily="34" charset="0"/>
              </a:rPr>
              <a:t>v_empno</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、子程序的参数模式</a:t>
            </a:r>
            <a:r>
              <a:rPr lang="en-US" altLang="zh-CN" dirty="0" smtClean="0"/>
              <a:t>-6</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参数默认值</a:t>
            </a:r>
            <a:endParaRPr lang="en-US" altLang="zh-CN" sz="2000" dirty="0" smtClean="0"/>
          </a:p>
          <a:p>
            <a:pPr>
              <a:buNone/>
            </a:pPr>
            <a:r>
              <a:rPr lang="en-US" altLang="zh-CN" sz="2000" dirty="0" smtClean="0"/>
              <a:t>	</a:t>
            </a:r>
            <a:r>
              <a:rPr lang="zh-CN" altLang="en-US" sz="1800" dirty="0" smtClean="0"/>
              <a:t>定义子程序的参数时，可以为</a:t>
            </a:r>
            <a:r>
              <a:rPr lang="en-US" altLang="zh-CN" sz="1800" dirty="0" smtClean="0">
                <a:solidFill>
                  <a:srgbClr val="FF0000"/>
                </a:solidFill>
              </a:rPr>
              <a:t>IN</a:t>
            </a:r>
            <a:r>
              <a:rPr lang="zh-CN" altLang="en-US" sz="1800" dirty="0" smtClean="0">
                <a:solidFill>
                  <a:srgbClr val="FF0000"/>
                </a:solidFill>
              </a:rPr>
              <a:t>模式</a:t>
            </a:r>
            <a:r>
              <a:rPr lang="zh-CN" altLang="en-US" sz="1800" dirty="0" smtClean="0"/>
              <a:t>的参数设置默认值</a:t>
            </a:r>
            <a:r>
              <a:rPr lang="en-US" altLang="zh-CN" sz="1800" dirty="0" smtClean="0"/>
              <a:t>:</a:t>
            </a:r>
          </a:p>
          <a:p>
            <a:pPr lvl="1"/>
            <a:r>
              <a:rPr lang="zh-CN" altLang="en-US" sz="1800" dirty="0" smtClean="0"/>
              <a:t>使用</a:t>
            </a:r>
            <a:r>
              <a:rPr lang="en-US" altLang="zh-CN" sz="1800" dirty="0" smtClean="0"/>
              <a:t>DEFAULT</a:t>
            </a:r>
            <a:r>
              <a:rPr lang="zh-CN" altLang="en-US" sz="1800" dirty="0" smtClean="0"/>
              <a:t>关键字</a:t>
            </a:r>
            <a:endParaRPr lang="en-US" altLang="zh-CN" sz="1800" dirty="0" smtClean="0"/>
          </a:p>
          <a:p>
            <a:pPr lvl="1"/>
            <a:r>
              <a:rPr lang="zh-CN" altLang="en-US" sz="1800" dirty="0" smtClean="0"/>
              <a:t>使用赋值语句</a:t>
            </a:r>
            <a:endParaRPr lang="en-US" altLang="zh-CN" sz="1800" dirty="0" smtClean="0"/>
          </a:p>
        </p:txBody>
      </p:sp>
      <p:sp>
        <p:nvSpPr>
          <p:cNvPr id="4" name="Rectangle 3"/>
          <p:cNvSpPr txBox="1">
            <a:spLocks noChangeArrowheads="1"/>
          </p:cNvSpPr>
          <p:nvPr/>
        </p:nvSpPr>
        <p:spPr bwMode="auto">
          <a:xfrm>
            <a:off x="827584" y="2564904"/>
            <a:ext cx="7848872" cy="34563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OR  REPLACE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PROCEDURE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newStudentWithDef</a:t>
            </a:r>
            <a:r>
              <a:rPr lang="en-US" altLang="zh-CN" sz="1600" b="1" dirty="0" smtClean="0">
                <a:latin typeface="Arial" pitchFamily="34" charset="0"/>
                <a:cs typeface="Arial" pitchFamily="34" charset="0"/>
              </a:rPr>
              <a:t>  (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插入新学生</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student.id%TYPE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DEFAULT</a:t>
            </a:r>
            <a:r>
              <a:rPr lang="en-US" altLang="zh-CN" sz="1600" b="1" dirty="0" smtClean="0">
                <a:latin typeface="Arial" pitchFamily="34" charset="0"/>
                <a:cs typeface="Arial" pitchFamily="34" charset="0"/>
              </a:rPr>
              <a:t>  1001,</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p_loc</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student.location%TYPE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a:t>
            </a:r>
            <a:r>
              <a:rPr lang="en-US" altLang="zh-CN" sz="1600" b="1" dirty="0" smtClean="0">
                <a:latin typeface="Arial" pitchFamily="34" charset="0"/>
                <a:cs typeface="Arial" pitchFamily="34" charset="0"/>
              </a:rPr>
              <a:t> ‘</a:t>
            </a:r>
            <a:r>
              <a:rPr lang="zh-CN" altLang="en-US" sz="1600" b="1" dirty="0" smtClean="0">
                <a:latin typeface="Arial" pitchFamily="34" charset="0"/>
                <a:cs typeface="Arial" pitchFamily="34" charset="0"/>
              </a:rPr>
              <a:t>上海</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a:t>
            </a:r>
          </a:p>
          <a:p>
            <a:pPr>
              <a:lnSpc>
                <a:spcPct val="90000"/>
              </a:lnSpc>
            </a:pPr>
            <a:r>
              <a:rPr lang="en-US" altLang="zh-CN" sz="1600" b="1" dirty="0" smtClean="0">
                <a:solidFill>
                  <a:srgbClr val="FF0000"/>
                </a:solidFill>
                <a:latin typeface="Arial" pitchFamily="34" charset="0"/>
                <a:cs typeface="Arial" pitchFamily="34" charset="0"/>
              </a:rPr>
              <a:t>AS</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v_stucount</a:t>
            </a:r>
            <a:r>
              <a:rPr lang="en-US" altLang="zh-CN" sz="1600" b="1" dirty="0" smtClean="0">
                <a:latin typeface="Arial" pitchFamily="34" charset="0"/>
                <a:cs typeface="Arial" pitchFamily="34" charset="0"/>
              </a:rPr>
              <a:t>   NUMBER(4);</a:t>
            </a:r>
          </a:p>
          <a:p>
            <a:pPr>
              <a:lnSpc>
                <a:spcPct val="90000"/>
              </a:lnSpc>
            </a:pPr>
            <a:r>
              <a:rPr lang="en-US" altLang="zh-CN" sz="1600" b="1" dirty="0" smtClean="0">
                <a:solidFill>
                  <a:srgbClr val="FF0000"/>
                </a:solidFill>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SELECT  COUNT(*)  INTO  </a:t>
            </a:r>
            <a:r>
              <a:rPr lang="en-US" altLang="zh-CN" sz="1600" b="1" dirty="0" err="1" smtClean="0">
                <a:latin typeface="Arial" pitchFamily="34" charset="0"/>
                <a:cs typeface="Arial" pitchFamily="34" charset="0"/>
              </a:rPr>
              <a:t>v_stucount</a:t>
            </a:r>
            <a:r>
              <a:rPr lang="en-US" altLang="zh-CN" sz="1600" b="1" dirty="0" smtClean="0">
                <a:latin typeface="Arial" pitchFamily="34" charset="0"/>
                <a:cs typeface="Arial" pitchFamily="34" charset="0"/>
              </a:rPr>
              <a:t>  FROM student</a:t>
            </a:r>
          </a:p>
          <a:p>
            <a:pPr>
              <a:lnSpc>
                <a:spcPct val="90000"/>
              </a:lnSpc>
            </a:pPr>
            <a:r>
              <a:rPr lang="en-US" altLang="zh-CN" sz="1600" b="1" dirty="0" smtClean="0">
                <a:latin typeface="Arial" pitchFamily="34" charset="0"/>
                <a:cs typeface="Arial" pitchFamily="34" charset="0"/>
              </a:rPr>
              <a:t>	WHERE  id=</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IF  </a:t>
            </a:r>
            <a:r>
              <a:rPr lang="en-US" altLang="zh-CN" sz="1600" b="1" dirty="0" err="1" smtClean="0">
                <a:latin typeface="Arial" pitchFamily="34" charset="0"/>
                <a:cs typeface="Arial" pitchFamily="34" charset="0"/>
              </a:rPr>
              <a:t>v_stucount</a:t>
            </a:r>
            <a:r>
              <a:rPr lang="en-US" altLang="zh-CN" sz="1600" b="1" dirty="0" smtClean="0">
                <a:latin typeface="Arial" pitchFamily="34" charset="0"/>
                <a:cs typeface="Arial" pitchFamily="34" charset="0"/>
              </a:rPr>
              <a:t>  &gt;  0  THEN  </a:t>
            </a:r>
          </a:p>
          <a:p>
            <a:pPr>
              <a:lnSpc>
                <a:spcPct val="90000"/>
              </a:lnSpc>
            </a:pPr>
            <a:r>
              <a:rPr lang="en-US" altLang="zh-CN" sz="1600" b="1" dirty="0" smtClean="0">
                <a:latin typeface="Arial" pitchFamily="34" charset="0"/>
                <a:cs typeface="Arial" pitchFamily="34" charset="0"/>
              </a:rPr>
              <a:t>		RETURN;</a:t>
            </a:r>
          </a:p>
          <a:p>
            <a:pPr>
              <a:lnSpc>
                <a:spcPct val="90000"/>
              </a:lnSpc>
            </a:pPr>
            <a:r>
              <a:rPr lang="en-US" altLang="zh-CN" sz="1600" b="1" dirty="0" smtClean="0">
                <a:latin typeface="Arial" pitchFamily="34" charset="0"/>
                <a:cs typeface="Arial" pitchFamily="34" charset="0"/>
              </a:rPr>
              <a:t>	END IF;</a:t>
            </a:r>
          </a:p>
          <a:p>
            <a:pPr>
              <a:lnSpc>
                <a:spcPct val="90000"/>
              </a:lnSpc>
            </a:pPr>
            <a:r>
              <a:rPr lang="en-US" altLang="zh-CN" sz="1600" b="1" dirty="0" smtClean="0">
                <a:latin typeface="Arial" pitchFamily="34" charset="0"/>
                <a:cs typeface="Arial" pitchFamily="34" charset="0"/>
              </a:rPr>
              <a:t>	INSERT  INTO student(id, location)  VALUES (</a:t>
            </a:r>
            <a:r>
              <a:rPr lang="en-US" altLang="zh-CN" sz="1600" b="1" dirty="0" err="1" smtClean="0">
                <a:latin typeface="Arial" pitchFamily="34" charset="0"/>
                <a:cs typeface="Arial" pitchFamily="34" charset="0"/>
              </a:rPr>
              <a:t>p_stuid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p_loc</a:t>
            </a:r>
            <a:r>
              <a:rPr lang="en-US" altLang="zh-CN" sz="1600" b="1" dirty="0" smtClean="0">
                <a:latin typeface="Arial" pitchFamily="34" charset="0"/>
                <a:cs typeface="Arial" pitchFamily="34" charset="0"/>
              </a:rPr>
              <a:t>);</a:t>
            </a:r>
          </a:p>
          <a:p>
            <a:pPr>
              <a:lnSpc>
                <a:spcPct val="90000"/>
              </a:lnSpc>
            </a:pPr>
            <a:r>
              <a:rPr lang="en-US" altLang="zh-CN" sz="1600" b="1" dirty="0" smtClean="0">
                <a:solidFill>
                  <a:srgbClr val="FF0000"/>
                </a:solidFill>
                <a:latin typeface="Arial" pitchFamily="34" charset="0"/>
                <a:cs typeface="Arial" pitchFamily="34" charset="0"/>
              </a:rPr>
              <a:t>END</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newStudentWithDef</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、存储过程与函数的比较</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lnSpcReduction="10000"/>
          </a:bodyPr>
          <a:lstStyle/>
          <a:p>
            <a:r>
              <a:rPr lang="zh-CN" altLang="en-US" sz="2000" dirty="0" smtClean="0"/>
              <a:t>使用存储过程与函数，具有如下优点：</a:t>
            </a:r>
          </a:p>
          <a:p>
            <a:pPr lvl="1"/>
            <a:r>
              <a:rPr lang="zh-CN" altLang="en-US" sz="1800" dirty="0" smtClean="0"/>
              <a:t>共同使用的代码只需要被编写和测试一次，而需要该代码的任何应用程序（如：</a:t>
            </a:r>
            <a:r>
              <a:rPr lang="en-US" altLang="zh-CN" sz="1800" dirty="0" smtClean="0"/>
              <a:t>.NET</a:t>
            </a:r>
            <a:r>
              <a:rPr lang="zh-CN" altLang="en-US" sz="1800" dirty="0" smtClean="0"/>
              <a:t>、</a:t>
            </a:r>
            <a:r>
              <a:rPr lang="en-US" altLang="zh-CN" sz="1800" dirty="0" smtClean="0"/>
              <a:t>C++</a:t>
            </a:r>
            <a:r>
              <a:rPr lang="zh-CN" altLang="en-US" sz="1800" dirty="0" smtClean="0"/>
              <a:t>、</a:t>
            </a:r>
            <a:r>
              <a:rPr lang="en-US" altLang="zh-CN" sz="1800" dirty="0" smtClean="0"/>
              <a:t>JAVA</a:t>
            </a:r>
            <a:r>
              <a:rPr lang="zh-CN" altLang="en-US" sz="1800" dirty="0" smtClean="0"/>
              <a:t>、</a:t>
            </a:r>
            <a:r>
              <a:rPr lang="en-US" altLang="zh-CN" sz="1800" dirty="0" smtClean="0"/>
              <a:t>VB</a:t>
            </a:r>
            <a:r>
              <a:rPr lang="zh-CN" altLang="en-US" sz="1800" dirty="0" smtClean="0"/>
              <a:t>程序，也可以是</a:t>
            </a:r>
            <a:r>
              <a:rPr lang="en-US" altLang="zh-CN" sz="1800" dirty="0" smtClean="0"/>
              <a:t>DLL</a:t>
            </a:r>
            <a:r>
              <a:rPr lang="zh-CN" altLang="en-US" sz="1800" dirty="0" smtClean="0"/>
              <a:t>库）都可以调用。</a:t>
            </a:r>
          </a:p>
          <a:p>
            <a:pPr lvl="1"/>
            <a:r>
              <a:rPr lang="zh-CN" altLang="en-US" sz="1800" dirty="0" smtClean="0"/>
              <a:t>集中编写、集中维护更新、共享（或重用），简化了应用程序的开发和维护，提高了效率与性能</a:t>
            </a:r>
          </a:p>
          <a:p>
            <a:pPr lvl="1"/>
            <a:r>
              <a:rPr lang="zh-CN" altLang="en-US" sz="1800" dirty="0" smtClean="0"/>
              <a:t>模块化开发方法，可以将一个复杂的问题简化成几个简单的、小的程序部分，进行分别编写、调试，使程序的结构清晰、简单，也容易实现</a:t>
            </a:r>
          </a:p>
          <a:p>
            <a:pPr lvl="1"/>
            <a:r>
              <a:rPr lang="zh-CN" altLang="en-US" sz="1800" dirty="0" smtClean="0"/>
              <a:t>可以在各个开发者之间提供处理数据、控制流程、提示信息等方面的一致性</a:t>
            </a:r>
          </a:p>
          <a:p>
            <a:pPr lvl="1"/>
            <a:r>
              <a:rPr lang="zh-CN" altLang="en-US" sz="1800" dirty="0" smtClean="0"/>
              <a:t>节省内存空间。它们以一种压缩的形式被存储，当被调用时才被放入内存进行处理。如果多个用户要执行相同的存储过程或函数时，只需要在内存中加载该过程或函数</a:t>
            </a:r>
          </a:p>
          <a:p>
            <a:pPr lvl="1"/>
            <a:r>
              <a:rPr lang="zh-CN" altLang="en-US" sz="1800" dirty="0" smtClean="0"/>
              <a:t>提高数据的安全性与完整性。通过把一些对数据的操作放到存储过程或函数中，就可以通过是否授予用户有执行该过程或的权限，来限制某些用户对数据进行这些操作</a:t>
            </a:r>
          </a:p>
          <a:p>
            <a:endParaRPr lang="zh-CN" altLang="en-US" sz="2000" dirty="0"/>
          </a:p>
        </p:txBody>
      </p:sp>
    </p:spTree>
    <p:custDataLst>
      <p:tags r:id="rId1"/>
    </p:custDataLst>
  </p:cSld>
  <p:clrMapOvr>
    <a:masterClrMapping/>
  </p:clrMapOvr>
  <p:transition>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、存储过程与函数的比较</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fontScale="92500" lnSpcReduction="20000"/>
          </a:bodyPr>
          <a:lstStyle/>
          <a:p>
            <a:r>
              <a:rPr lang="zh-CN" altLang="en-US" sz="2000" dirty="0" smtClean="0"/>
              <a:t>存储过程与函数具有相同功能：</a:t>
            </a:r>
          </a:p>
          <a:p>
            <a:pPr lvl="1"/>
            <a:r>
              <a:rPr lang="zh-CN" altLang="en-US" sz="1800" dirty="0" smtClean="0"/>
              <a:t>都使用</a:t>
            </a:r>
            <a:r>
              <a:rPr lang="en-US" altLang="zh-CN" sz="1800" dirty="0" smtClean="0"/>
              <a:t>IN</a:t>
            </a:r>
            <a:r>
              <a:rPr lang="zh-CN" altLang="en-US" sz="1800" dirty="0" smtClean="0"/>
              <a:t>模式的参数传入数据、</a:t>
            </a:r>
            <a:r>
              <a:rPr lang="en-US" altLang="zh-CN" sz="1800" dirty="0" smtClean="0"/>
              <a:t>OUT</a:t>
            </a:r>
            <a:r>
              <a:rPr lang="zh-CN" altLang="en-US" sz="1800" dirty="0" smtClean="0"/>
              <a:t>模式的参数返回数据</a:t>
            </a:r>
          </a:p>
          <a:p>
            <a:pPr lvl="1"/>
            <a:r>
              <a:rPr lang="zh-CN" altLang="en-US" sz="1800" dirty="0" smtClean="0"/>
              <a:t>输入参数都可以设置默认值</a:t>
            </a:r>
          </a:p>
          <a:p>
            <a:pPr lvl="1"/>
            <a:r>
              <a:rPr lang="zh-CN" altLang="en-US" sz="1800" dirty="0" smtClean="0"/>
              <a:t>调用时的实际参数都可以使用位置表示法、名称表示法</a:t>
            </a:r>
          </a:p>
          <a:p>
            <a:pPr lvl="1"/>
            <a:r>
              <a:rPr lang="zh-CN" altLang="en-US" sz="1800" dirty="0" smtClean="0"/>
              <a:t>都具有声明部分、执行部分和异常处理部分。</a:t>
            </a:r>
          </a:p>
          <a:p>
            <a:pPr lvl="1"/>
            <a:r>
              <a:rPr lang="zh-CN" altLang="en-US" sz="1800" dirty="0" smtClean="0"/>
              <a:t>其管理过程都有创建、编译、授权、删除等</a:t>
            </a:r>
          </a:p>
          <a:p>
            <a:pPr lvl="1">
              <a:buNone/>
            </a:pPr>
            <a:r>
              <a:rPr lang="zh-CN" altLang="en-US" sz="1800" dirty="0" smtClean="0"/>
              <a:t> </a:t>
            </a:r>
          </a:p>
          <a:p>
            <a:r>
              <a:rPr lang="zh-CN" altLang="en-US" sz="2000" dirty="0" smtClean="0"/>
              <a:t>存储过程与函数的选用原则：</a:t>
            </a:r>
          </a:p>
          <a:p>
            <a:pPr lvl="1"/>
            <a:r>
              <a:rPr lang="zh-CN" altLang="en-US" sz="1800" dirty="0" smtClean="0"/>
              <a:t>如果需要返回多个值或不返回值，就使用存储过程；如果只需要返回一个值，就使用函数</a:t>
            </a:r>
          </a:p>
          <a:p>
            <a:pPr lvl="1"/>
            <a:r>
              <a:rPr lang="zh-CN" altLang="en-US" sz="1800" dirty="0" smtClean="0"/>
              <a:t>存储过程一般用于执行一系列指定的动作，不产生具体的值；函数一般用于计算和返回一个值</a:t>
            </a:r>
          </a:p>
          <a:p>
            <a:pPr lvl="1"/>
            <a:r>
              <a:rPr lang="zh-CN" altLang="en-US" sz="1800" dirty="0" smtClean="0"/>
              <a:t>可以在</a:t>
            </a:r>
            <a:r>
              <a:rPr lang="en-US" altLang="zh-CN" sz="1800" dirty="0" smtClean="0"/>
              <a:t>SQL</a:t>
            </a:r>
            <a:r>
              <a:rPr lang="zh-CN" altLang="en-US" sz="1800" dirty="0" smtClean="0"/>
              <a:t>语句内部（如表达式）调用函数来完成复杂的计算问题，但不能调用存储过程</a:t>
            </a:r>
          </a:p>
          <a:p>
            <a:pPr lvl="1"/>
            <a:endParaRPr lang="en-US" altLang="zh-CN" sz="1800" dirty="0" smtClean="0"/>
          </a:p>
          <a:p>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、游标概述</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游标的类型</a:t>
            </a:r>
            <a:endParaRPr lang="en-US" altLang="zh-CN" sz="2000" dirty="0" smtClean="0"/>
          </a:p>
          <a:p>
            <a:pPr lvl="1"/>
            <a:r>
              <a:rPr lang="zh-CN" altLang="en-US" sz="1800" b="1" dirty="0" smtClean="0">
                <a:solidFill>
                  <a:srgbClr val="FF0000"/>
                </a:solidFill>
                <a:latin typeface="+mn-ea"/>
              </a:rPr>
              <a:t>隐式游标</a:t>
            </a:r>
            <a:endParaRPr lang="en-US" altLang="zh-CN" sz="1800" b="1" dirty="0" smtClean="0">
              <a:solidFill>
                <a:srgbClr val="FF0000"/>
              </a:solidFill>
              <a:latin typeface="+mn-ea"/>
            </a:endParaRPr>
          </a:p>
          <a:p>
            <a:pPr lvl="2"/>
            <a:r>
              <a:rPr lang="zh-CN" altLang="en-US" dirty="0" smtClean="0">
                <a:latin typeface="+mn-ea"/>
              </a:rPr>
              <a:t>查询单行数据或执行</a:t>
            </a:r>
            <a:r>
              <a:rPr lang="en-US" altLang="zh-CN" dirty="0" smtClean="0">
                <a:latin typeface="+mn-ea"/>
              </a:rPr>
              <a:t>DML</a:t>
            </a:r>
            <a:r>
              <a:rPr lang="zh-CN" altLang="en-US" dirty="0" smtClean="0">
                <a:latin typeface="+mn-ea"/>
              </a:rPr>
              <a:t>语句时，</a:t>
            </a:r>
            <a:r>
              <a:rPr lang="en-US" altLang="zh-CN" dirty="0" smtClean="0">
                <a:latin typeface="+mn-ea"/>
              </a:rPr>
              <a:t>Oracle</a:t>
            </a:r>
            <a:r>
              <a:rPr lang="zh-CN" altLang="en-US" dirty="0" smtClean="0">
                <a:latin typeface="+mn-ea"/>
              </a:rPr>
              <a:t>会自动为它们创建隐式游标，无需用户显式定义</a:t>
            </a:r>
            <a:endParaRPr lang="en-US" altLang="zh-CN" dirty="0" smtClean="0">
              <a:latin typeface="+mn-ea"/>
            </a:endParaRPr>
          </a:p>
          <a:p>
            <a:pPr lvl="2"/>
            <a:r>
              <a:rPr lang="zh-CN" altLang="en-US" dirty="0" smtClean="0">
                <a:latin typeface="+mn-ea"/>
              </a:rPr>
              <a:t>隐式游标没有名称，也叫做</a:t>
            </a:r>
            <a:r>
              <a:rPr lang="en-US" altLang="zh-CN" dirty="0" smtClean="0">
                <a:latin typeface="+mn-ea"/>
              </a:rPr>
              <a:t>SQL</a:t>
            </a:r>
            <a:r>
              <a:rPr lang="zh-CN" altLang="en-US" dirty="0" smtClean="0">
                <a:latin typeface="+mn-ea"/>
              </a:rPr>
              <a:t>游标</a:t>
            </a:r>
            <a:endParaRPr lang="en-US" altLang="zh-CN" dirty="0" smtClean="0">
              <a:latin typeface="+mn-ea"/>
            </a:endParaRPr>
          </a:p>
          <a:p>
            <a:pPr lvl="2"/>
            <a:r>
              <a:rPr lang="zh-CN" altLang="en-US" dirty="0" smtClean="0">
                <a:latin typeface="+mn-ea"/>
              </a:rPr>
              <a:t>不能显式地打开、关闭或提取隐式游标</a:t>
            </a:r>
            <a:endParaRPr lang="en-US" altLang="zh-CN" dirty="0" smtClean="0">
              <a:latin typeface="+mn-ea"/>
            </a:endParaRPr>
          </a:p>
          <a:p>
            <a:pPr lvl="1"/>
            <a:r>
              <a:rPr lang="zh-CN" altLang="en-US" sz="1800" b="1" dirty="0" smtClean="0">
                <a:solidFill>
                  <a:srgbClr val="FF0000"/>
                </a:solidFill>
                <a:latin typeface="+mn-ea"/>
              </a:rPr>
              <a:t>显式游标</a:t>
            </a:r>
            <a:endParaRPr lang="en-US" altLang="zh-CN" sz="1800" b="1" dirty="0" smtClean="0">
              <a:solidFill>
                <a:srgbClr val="FF0000"/>
              </a:solidFill>
              <a:latin typeface="+mn-ea"/>
            </a:endParaRPr>
          </a:p>
          <a:p>
            <a:pPr lvl="2"/>
            <a:r>
              <a:rPr lang="zh-CN" altLang="en-US" dirty="0" smtClean="0">
                <a:latin typeface="+mn-ea"/>
              </a:rPr>
              <a:t>执行查询语句并返回多行记录时，用户必须显式定义游标</a:t>
            </a:r>
            <a:endParaRPr lang="en-US" altLang="zh-CN" dirty="0" smtClean="0">
              <a:latin typeface="+mn-ea"/>
            </a:endParaRPr>
          </a:p>
          <a:p>
            <a:pPr lvl="2"/>
            <a:r>
              <a:rPr lang="zh-CN" altLang="en-US" dirty="0" smtClean="0">
                <a:latin typeface="+mn-ea"/>
              </a:rPr>
              <a:t>需要用户手动打开、关闭或提取显式游标</a:t>
            </a:r>
            <a:endParaRPr lang="en-US" altLang="zh-CN"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0" dirty="0" smtClean="0"/>
              <a:t>第</a:t>
            </a:r>
            <a:r>
              <a:rPr lang="en-US" altLang="zh-CN" b="0" dirty="0" smtClean="0"/>
              <a:t>04</a:t>
            </a:r>
            <a:r>
              <a:rPr lang="zh-CN" altLang="en-US" b="0" dirty="0" smtClean="0"/>
              <a:t>节</a:t>
            </a:r>
            <a:r>
              <a:rPr lang="en-US" altLang="zh-CN" b="0" dirty="0" smtClean="0"/>
              <a:t> </a:t>
            </a:r>
            <a:r>
              <a:rPr lang="zh-CN" altLang="en-US" b="0" dirty="0" smtClean="0"/>
              <a:t>触发器</a:t>
            </a:r>
            <a:endParaRPr lang="zh-CN" altLang="en-US" dirty="0"/>
          </a:p>
        </p:txBody>
      </p:sp>
      <p:sp>
        <p:nvSpPr>
          <p:cNvPr id="3" name="Content Placeholder 2"/>
          <p:cNvSpPr>
            <a:spLocks noGrp="1"/>
          </p:cNvSpPr>
          <p:nvPr>
            <p:ph idx="1"/>
          </p:nvPr>
        </p:nvSpPr>
        <p:spPr/>
        <p:txBody>
          <a:bodyPr/>
          <a:lstStyle/>
          <a:p>
            <a:r>
              <a:rPr lang="zh-CN" altLang="en-US" dirty="0" smtClean="0"/>
              <a:t>知识点预览</a:t>
            </a:r>
            <a:endParaRPr lang="zh-CN" altLang="en-US" dirty="0"/>
          </a:p>
        </p:txBody>
      </p:sp>
      <p:graphicFrame>
        <p:nvGraphicFramePr>
          <p:cNvPr id="4" name="Table 3"/>
          <p:cNvGraphicFramePr>
            <a:graphicFrameLocks noGrp="1"/>
          </p:cNvGraphicFramePr>
          <p:nvPr/>
        </p:nvGraphicFramePr>
        <p:xfrm>
          <a:off x="576188" y="1844824"/>
          <a:ext cx="8100269" cy="1560195"/>
        </p:xfrm>
        <a:graphic>
          <a:graphicData uri="http://schemas.openxmlformats.org/drawingml/2006/table">
            <a:tbl>
              <a:tblPr/>
              <a:tblGrid>
                <a:gridCol w="305974"/>
                <a:gridCol w="3257790"/>
                <a:gridCol w="2668450"/>
                <a:gridCol w="622685"/>
                <a:gridCol w="622685"/>
                <a:gridCol w="622685"/>
              </a:tblGrid>
              <a:tr h="0">
                <a:tc>
                  <a:txBody>
                    <a:bodyPr/>
                    <a:lstStyle/>
                    <a:p>
                      <a:pPr algn="ctr" fontAlgn="ctr"/>
                      <a:r>
                        <a:rPr lang="en-US" altLang="zh-CN" sz="1400" b="1" i="0" u="none" strike="noStrike" dirty="0">
                          <a:solidFill>
                            <a:srgbClr val="FFFFFF"/>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知识点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难点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重点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1400" b="1" i="0" u="none" strike="noStrike">
                          <a:solidFill>
                            <a:srgbClr val="FFFFFF"/>
                          </a:solidFill>
                          <a:latin typeface="宋体"/>
                        </a:rPr>
                        <a:t>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42875">
                <a:tc rowSpan="6">
                  <a:txBody>
                    <a:bodyPr/>
                    <a:lstStyle/>
                    <a:p>
                      <a:pPr algn="r" fontAlgn="ctr"/>
                      <a:r>
                        <a:rPr lang="en-US" altLang="zh-CN" sz="1400" b="0" i="0" u="none" strike="noStrike" dirty="0" smtClean="0">
                          <a:solidFill>
                            <a:srgbClr val="000000"/>
                          </a:solidFill>
                          <a:latin typeface="宋体"/>
                        </a:rPr>
                        <a:t>4</a:t>
                      </a:r>
                      <a:endParaRPr lang="en-US" altLang="zh-CN"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6">
                  <a:txBody>
                    <a:bodyPr/>
                    <a:lstStyle/>
                    <a:p>
                      <a:pPr algn="ctr" fontAlgn="ctr"/>
                      <a:r>
                        <a:rPr lang="en-US" altLang="zh-CN" sz="1400" b="0" i="0" u="none" strike="noStrike" dirty="0" smtClean="0">
                          <a:solidFill>
                            <a:srgbClr val="000000"/>
                          </a:solidFill>
                          <a:latin typeface="宋体"/>
                        </a:rPr>
                        <a:t>ODP-C07-04 </a:t>
                      </a:r>
                      <a:r>
                        <a:rPr lang="zh-CN" altLang="en-US" sz="1400" b="0" i="0" u="none" strike="noStrike" dirty="0" smtClean="0">
                          <a:solidFill>
                            <a:srgbClr val="000000"/>
                          </a:solidFill>
                          <a:latin typeface="宋体"/>
                        </a:rPr>
                        <a:t>触发器</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a:solidFill>
                            <a:schemeClr val="tx1"/>
                          </a:solidFill>
                          <a:latin typeface="宋体"/>
                        </a:rPr>
                        <a:t>1</a:t>
                      </a:r>
                      <a:r>
                        <a:rPr lang="zh-CN" altLang="en-US" sz="1400" b="0" i="0" u="none" strike="noStrike">
                          <a:solidFill>
                            <a:schemeClr val="tx1"/>
                          </a:solidFill>
                          <a:latin typeface="宋体"/>
                        </a:rPr>
                        <a:t>、触发器概述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dirty="0">
                          <a:solidFill>
                            <a:schemeClr val="tx1"/>
                          </a:solidFill>
                          <a:latin typeface="宋体"/>
                        </a:rPr>
                        <a:t>2</a:t>
                      </a:r>
                      <a:r>
                        <a:rPr lang="zh-CN" altLang="en-US" sz="1400" b="0" i="0" u="none" strike="noStrike" dirty="0" smtClean="0">
                          <a:solidFill>
                            <a:schemeClr val="tx1"/>
                          </a:solidFill>
                          <a:latin typeface="宋体"/>
                        </a:rPr>
                        <a:t>、创建触发器</a:t>
                      </a:r>
                      <a:endParaRPr lang="zh-CN" altLang="en-US" sz="1400" b="0" i="0" u="none" strike="noStrike" dirty="0">
                        <a:solidFill>
                          <a:schemeClr val="tx1"/>
                        </a:solidFill>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latin typeface="宋体"/>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sz="1400" b="0" i="0" u="none" strike="noStrike" dirty="0">
                          <a:solidFill>
                            <a:schemeClr val="tx1"/>
                          </a:solidFill>
                          <a:latin typeface="宋体"/>
                        </a:rPr>
                        <a:t>3、DML</a:t>
                      </a:r>
                      <a:r>
                        <a:rPr lang="zh-CN" altLang="en-US" sz="1400" b="0" i="0" u="none" strike="noStrike" dirty="0">
                          <a:solidFill>
                            <a:schemeClr val="tx1"/>
                          </a:solidFill>
                          <a:latin typeface="宋体"/>
                        </a:rPr>
                        <a:t>触发器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宋体"/>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a:solidFill>
                            <a:schemeClr val="tx1"/>
                          </a:solidFill>
                          <a:latin typeface="宋体"/>
                        </a:rPr>
                        <a:t>4</a:t>
                      </a:r>
                      <a:r>
                        <a:rPr lang="zh-CN" altLang="en-US" sz="1400" b="0" i="0" u="none" strike="noStrike">
                          <a:solidFill>
                            <a:schemeClr val="tx1"/>
                          </a:solidFill>
                          <a:latin typeface="宋体"/>
                        </a:rPr>
                        <a:t>、替代触发器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a:solidFill>
                            <a:schemeClr val="tx1"/>
                          </a:solidFill>
                          <a:latin typeface="宋体"/>
                        </a:rPr>
                        <a:t>5</a:t>
                      </a:r>
                      <a:r>
                        <a:rPr lang="zh-CN" altLang="en-US" sz="1400" b="0" i="0" u="none" strike="noStrike">
                          <a:solidFill>
                            <a:schemeClr val="tx1"/>
                          </a:solidFill>
                          <a:latin typeface="宋体"/>
                        </a:rPr>
                        <a:t>、系统事件触发器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875">
                <a:tc vMerge="1">
                  <a:txBody>
                    <a:bodyPr/>
                    <a:lstStyle/>
                    <a:p>
                      <a:endParaRPr lang="zh-CN" altLang="en-US"/>
                    </a:p>
                  </a:txBody>
                  <a:tcPr/>
                </a:tc>
                <a:tc vMerge="1">
                  <a:txBody>
                    <a:bodyPr/>
                    <a:lstStyle/>
                    <a:p>
                      <a:endParaRPr lang="zh-CN" altLang="en-US"/>
                    </a:p>
                  </a:txBody>
                  <a:tcPr/>
                </a:tc>
                <a:tc>
                  <a:txBody>
                    <a:bodyPr/>
                    <a:lstStyle/>
                    <a:p>
                      <a:pPr algn="l" fontAlgn="ctr"/>
                      <a:r>
                        <a:rPr lang="en-US" altLang="zh-CN" sz="1400" b="0" i="0" u="none" strike="noStrike" dirty="0">
                          <a:solidFill>
                            <a:schemeClr val="tx1"/>
                          </a:solidFill>
                          <a:latin typeface="宋体"/>
                        </a:rPr>
                        <a:t>6</a:t>
                      </a:r>
                      <a:r>
                        <a:rPr lang="zh-CN" altLang="en-US" sz="1400" b="0" i="0" u="none" strike="noStrike" dirty="0">
                          <a:solidFill>
                            <a:schemeClr val="tx1"/>
                          </a:solidFill>
                          <a:latin typeface="宋体"/>
                        </a:rPr>
                        <a:t>、触发器的管理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a:t>
                      </a:r>
                      <a:endParaRPr lang="zh-CN" altLang="en-US" sz="14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、触发器概述</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fontScale="92500" lnSpcReduction="10000"/>
          </a:bodyPr>
          <a:lstStyle/>
          <a:p>
            <a:r>
              <a:rPr lang="zh-CN" altLang="en-US" sz="2000" dirty="0" smtClean="0"/>
              <a:t>触发器简介</a:t>
            </a:r>
            <a:endParaRPr lang="en-US" altLang="zh-CN" sz="2000" dirty="0" smtClean="0"/>
          </a:p>
          <a:p>
            <a:pPr lvl="1"/>
            <a:r>
              <a:rPr lang="zh-CN" altLang="en-US" sz="1800" dirty="0" smtClean="0"/>
              <a:t>触发器与存储过程和函数类似，也属于一个</a:t>
            </a:r>
            <a:r>
              <a:rPr lang="en-US" altLang="zh-CN" sz="1800" dirty="0" smtClean="0"/>
              <a:t>PL/SQL</a:t>
            </a:r>
            <a:r>
              <a:rPr lang="zh-CN" altLang="en-US" sz="1800" dirty="0" smtClean="0"/>
              <a:t>命名语句块</a:t>
            </a:r>
            <a:endParaRPr lang="en-US" altLang="zh-CN" sz="1800" dirty="0" smtClean="0"/>
          </a:p>
          <a:p>
            <a:pPr lvl="1"/>
            <a:r>
              <a:rPr lang="zh-CN" altLang="en-US" sz="1800" dirty="0" smtClean="0"/>
              <a:t>触发器也是编译好了存储在数据库中，其定义方式与存储过程和函数类似，同样具有声明区、执行区或异常处理区</a:t>
            </a:r>
            <a:endParaRPr lang="en-US" altLang="zh-CN" sz="1800" dirty="0" smtClean="0"/>
          </a:p>
          <a:p>
            <a:pPr lvl="1"/>
            <a:r>
              <a:rPr lang="zh-CN" altLang="en-US" sz="1800" b="1" dirty="0" smtClean="0"/>
              <a:t>与存储过程和函数的区别：</a:t>
            </a:r>
            <a:endParaRPr lang="en-US" altLang="zh-CN" sz="1800" b="1" dirty="0" smtClean="0"/>
          </a:p>
          <a:p>
            <a:pPr lvl="2"/>
            <a:r>
              <a:rPr lang="zh-CN" altLang="en-US" sz="1600" dirty="0" smtClean="0"/>
              <a:t>调用方式不同，存储过程与函数需要用户显式调用才执行，而</a:t>
            </a:r>
            <a:r>
              <a:rPr lang="zh-CN" altLang="en-US" sz="1600" dirty="0" smtClean="0">
                <a:solidFill>
                  <a:srgbClr val="FF0000"/>
                </a:solidFill>
              </a:rPr>
              <a:t>触发器是由</a:t>
            </a:r>
            <a:r>
              <a:rPr lang="en-US" altLang="zh-CN" sz="1600" dirty="0" smtClean="0">
                <a:solidFill>
                  <a:srgbClr val="FF0000"/>
                </a:solidFill>
              </a:rPr>
              <a:t>Oracle</a:t>
            </a:r>
            <a:r>
              <a:rPr lang="zh-CN" altLang="en-US" sz="1600" dirty="0" smtClean="0">
                <a:solidFill>
                  <a:srgbClr val="FF0000"/>
                </a:solidFill>
              </a:rPr>
              <a:t>事件来启动执行的</a:t>
            </a:r>
            <a:r>
              <a:rPr lang="zh-CN" altLang="en-US" sz="1600" dirty="0" smtClean="0"/>
              <a:t>，当某个事件发生时</a:t>
            </a:r>
            <a:r>
              <a:rPr lang="en-US" altLang="zh-CN" sz="1600" dirty="0" smtClean="0"/>
              <a:t>Oracle</a:t>
            </a:r>
            <a:r>
              <a:rPr lang="zh-CN" altLang="en-US" sz="1600" dirty="0" smtClean="0"/>
              <a:t>会自动地隐式调用触发器</a:t>
            </a:r>
            <a:endParaRPr lang="en-US" altLang="zh-CN" sz="1600" dirty="0" smtClean="0"/>
          </a:p>
          <a:p>
            <a:pPr lvl="2"/>
            <a:r>
              <a:rPr lang="zh-CN" altLang="en-US" sz="1600" dirty="0" smtClean="0"/>
              <a:t>存储过程和函数可以接收参数，</a:t>
            </a:r>
            <a:r>
              <a:rPr lang="zh-CN" altLang="en-US" sz="1600" dirty="0" smtClean="0">
                <a:solidFill>
                  <a:srgbClr val="FF0000"/>
                </a:solidFill>
              </a:rPr>
              <a:t>触发器不能接收参数</a:t>
            </a:r>
            <a:r>
              <a:rPr lang="zh-CN" altLang="en-US" sz="1600" dirty="0" smtClean="0"/>
              <a:t>，运行触 发器就叫触发或点火（</a:t>
            </a:r>
            <a:r>
              <a:rPr lang="en-US" altLang="zh-CN" sz="1600" dirty="0" smtClean="0"/>
              <a:t>firing</a:t>
            </a:r>
            <a:r>
              <a:rPr lang="zh-CN" altLang="en-US" sz="1600" dirty="0" smtClean="0"/>
              <a:t>）</a:t>
            </a:r>
            <a:endParaRPr lang="en-US" altLang="zh-CN" sz="1600" dirty="0" smtClean="0"/>
          </a:p>
          <a:p>
            <a:pPr lvl="1"/>
            <a:r>
              <a:rPr lang="en-US" altLang="zh-CN" sz="1800" b="1" dirty="0" smtClean="0"/>
              <a:t>ORACLE</a:t>
            </a:r>
            <a:r>
              <a:rPr lang="zh-CN" altLang="en-US" sz="1800" b="1" dirty="0" smtClean="0"/>
              <a:t>事件：</a:t>
            </a:r>
            <a:endParaRPr lang="en-US" altLang="zh-CN" sz="1800" b="1" dirty="0" smtClean="0"/>
          </a:p>
          <a:p>
            <a:pPr lvl="2"/>
            <a:r>
              <a:rPr lang="zh-CN" altLang="en-US" sz="1600" dirty="0" smtClean="0"/>
              <a:t>包括对数据库表或视图进行的</a:t>
            </a:r>
            <a:r>
              <a:rPr lang="en-US" altLang="zh-CN" sz="1600" dirty="0" smtClean="0"/>
              <a:t>INSERT</a:t>
            </a:r>
            <a:r>
              <a:rPr lang="zh-CN" altLang="en-US" sz="1600" dirty="0" smtClean="0"/>
              <a:t>、</a:t>
            </a:r>
            <a:r>
              <a:rPr lang="en-US" altLang="zh-CN" sz="1600" dirty="0" smtClean="0"/>
              <a:t>UPDATE</a:t>
            </a:r>
            <a:r>
              <a:rPr lang="zh-CN" altLang="en-US" sz="1600" dirty="0" smtClean="0"/>
              <a:t>及</a:t>
            </a:r>
            <a:r>
              <a:rPr lang="en-US" altLang="zh-CN" sz="1600" dirty="0" smtClean="0"/>
              <a:t>DELETE</a:t>
            </a:r>
            <a:r>
              <a:rPr lang="zh-CN" altLang="en-US" sz="1600" dirty="0" smtClean="0"/>
              <a:t>等</a:t>
            </a:r>
            <a:r>
              <a:rPr lang="en-US" altLang="zh-CN" sz="1600" dirty="0" smtClean="0"/>
              <a:t>DML</a:t>
            </a:r>
            <a:r>
              <a:rPr lang="zh-CN" altLang="en-US" sz="1600" dirty="0" smtClean="0"/>
              <a:t>操作，在执行 这些操作时可以通过定义</a:t>
            </a:r>
            <a:r>
              <a:rPr lang="en-US" altLang="zh-CN" sz="1600" dirty="0" smtClean="0"/>
              <a:t>DML</a:t>
            </a:r>
            <a:r>
              <a:rPr lang="zh-CN" altLang="en-US" sz="1600" dirty="0" smtClean="0"/>
              <a:t>触发器完成特定的功能。</a:t>
            </a:r>
            <a:endParaRPr lang="en-US" altLang="zh-CN" sz="1600" dirty="0" smtClean="0"/>
          </a:p>
          <a:p>
            <a:pPr lvl="2"/>
            <a:r>
              <a:rPr lang="zh-CN" altLang="en-US" sz="1600" dirty="0" smtClean="0"/>
              <a:t>从</a:t>
            </a:r>
            <a:r>
              <a:rPr lang="en-US" altLang="zh-CN" sz="1600" dirty="0" smtClean="0"/>
              <a:t>Oracle 8i</a:t>
            </a:r>
            <a:r>
              <a:rPr lang="zh-CN" altLang="en-US" sz="1600" dirty="0" smtClean="0"/>
              <a:t>开始，触发器的功能扩展到了一些系统级的事件，如数据库的启动、关闭或登录等，也包括</a:t>
            </a:r>
            <a:r>
              <a:rPr lang="en-US" altLang="zh-CN" sz="1600" dirty="0" smtClean="0"/>
              <a:t>DDL</a:t>
            </a:r>
            <a:r>
              <a:rPr lang="zh-CN" altLang="en-US" sz="1600" dirty="0" smtClean="0"/>
              <a:t>操作，都可以为这些系统级事件建立触发器。例如在这些事件触发时记录事件日志等</a:t>
            </a:r>
            <a:endParaRPr lang="en-US" altLang="zh-CN" sz="16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、触发器概述</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lnSpcReduction="10000"/>
          </a:bodyPr>
          <a:lstStyle/>
          <a:p>
            <a:r>
              <a:rPr lang="zh-CN" altLang="en-US" sz="2000" dirty="0" smtClean="0"/>
              <a:t>触发器的组成</a:t>
            </a:r>
            <a:endParaRPr lang="en-US" altLang="zh-CN" sz="2000" dirty="0" smtClean="0"/>
          </a:p>
          <a:p>
            <a:pPr lvl="1"/>
            <a:r>
              <a:rPr lang="zh-CN" altLang="en-US" sz="1800" dirty="0" smtClean="0">
                <a:solidFill>
                  <a:srgbClr val="FF0000"/>
                </a:solidFill>
              </a:rPr>
              <a:t>触发事件：</a:t>
            </a:r>
            <a:r>
              <a:rPr lang="zh-CN" altLang="en-US" sz="1800" dirty="0" smtClean="0"/>
              <a:t>引起触发器被触发的事件。例如：</a:t>
            </a:r>
            <a:r>
              <a:rPr lang="en-US" altLang="zh-CN" sz="1800" dirty="0" smtClean="0"/>
              <a:t>DML</a:t>
            </a:r>
            <a:r>
              <a:rPr lang="zh-CN" altLang="en-US" sz="1800" dirty="0" smtClean="0"/>
              <a:t>语句</a:t>
            </a:r>
            <a:r>
              <a:rPr lang="en-US" altLang="zh-CN" sz="1800" dirty="0" smtClean="0"/>
              <a:t>(INSERT, UPDATE, DELETE</a:t>
            </a:r>
            <a:r>
              <a:rPr lang="zh-CN" altLang="en-US" sz="1800" dirty="0" smtClean="0"/>
              <a:t>语句对表或视图执行数据处理操作</a:t>
            </a:r>
            <a:r>
              <a:rPr lang="en-US" altLang="zh-CN" sz="1800" dirty="0" smtClean="0"/>
              <a:t>)</a:t>
            </a:r>
            <a:r>
              <a:rPr lang="zh-CN" altLang="en-US" sz="1800" dirty="0" smtClean="0"/>
              <a:t>、</a:t>
            </a:r>
            <a:r>
              <a:rPr lang="en-US" altLang="zh-CN" sz="1800" dirty="0" smtClean="0"/>
              <a:t>DDL</a:t>
            </a:r>
            <a:r>
              <a:rPr lang="zh-CN" altLang="en-US" sz="1800" dirty="0" smtClean="0"/>
              <a:t>语句（如</a:t>
            </a:r>
            <a:r>
              <a:rPr lang="en-US" altLang="zh-CN" sz="1800" dirty="0" smtClean="0"/>
              <a:t>CREATE</a:t>
            </a:r>
            <a:r>
              <a:rPr lang="zh-CN" altLang="en-US" sz="1800" dirty="0" smtClean="0"/>
              <a:t>、</a:t>
            </a:r>
            <a:r>
              <a:rPr lang="en-US" altLang="zh-CN" sz="1800" dirty="0" smtClean="0"/>
              <a:t>ALTER</a:t>
            </a:r>
            <a:r>
              <a:rPr lang="zh-CN" altLang="en-US" sz="1800" dirty="0" smtClean="0"/>
              <a:t>、</a:t>
            </a:r>
            <a:r>
              <a:rPr lang="en-US" altLang="zh-CN" sz="1800" dirty="0" smtClean="0"/>
              <a:t>DROP</a:t>
            </a:r>
            <a:r>
              <a:rPr lang="zh-CN" altLang="en-US" sz="1800" dirty="0" smtClean="0"/>
              <a:t>语句在数据库中创建、修改、删除模式对象）、数据库系统事件（如系统启动或退出、异常错误）、用户事件（如登录或退出数据库）</a:t>
            </a:r>
          </a:p>
          <a:p>
            <a:pPr lvl="1"/>
            <a:r>
              <a:rPr lang="zh-CN" altLang="en-US" sz="1800" dirty="0" smtClean="0"/>
              <a:t> </a:t>
            </a:r>
            <a:r>
              <a:rPr lang="zh-CN" altLang="en-US" sz="1800" dirty="0" smtClean="0">
                <a:solidFill>
                  <a:srgbClr val="FF0000"/>
                </a:solidFill>
              </a:rPr>
              <a:t>触发时间：</a:t>
            </a:r>
            <a:r>
              <a:rPr lang="zh-CN" altLang="en-US" sz="1800" dirty="0" smtClean="0"/>
              <a:t>即该</a:t>
            </a:r>
            <a:r>
              <a:rPr lang="en-US" altLang="zh-CN" sz="1800" dirty="0" smtClean="0"/>
              <a:t>TRIGGER </a:t>
            </a:r>
            <a:r>
              <a:rPr lang="zh-CN" altLang="en-US" sz="1800" dirty="0" smtClean="0"/>
              <a:t>是在触发事件发生之前（</a:t>
            </a:r>
            <a:r>
              <a:rPr lang="en-US" altLang="zh-CN" sz="1800" dirty="0" smtClean="0"/>
              <a:t>BEFORE</a:t>
            </a:r>
            <a:r>
              <a:rPr lang="zh-CN" altLang="en-US" sz="1800" dirty="0" smtClean="0"/>
              <a:t>）还是之后</a:t>
            </a:r>
            <a:r>
              <a:rPr lang="en-US" altLang="zh-CN" sz="1800" dirty="0" smtClean="0"/>
              <a:t>(AFTER)</a:t>
            </a:r>
            <a:r>
              <a:rPr lang="zh-CN" altLang="en-US" sz="1800" dirty="0" smtClean="0"/>
              <a:t>触发，也就是触发事件和该</a:t>
            </a:r>
            <a:r>
              <a:rPr lang="en-US" altLang="zh-CN" sz="1800" dirty="0" smtClean="0"/>
              <a:t>TRIGGER </a:t>
            </a:r>
            <a:r>
              <a:rPr lang="zh-CN" altLang="en-US" sz="1800" dirty="0" smtClean="0"/>
              <a:t>的操作顺序。 </a:t>
            </a:r>
          </a:p>
          <a:p>
            <a:pPr lvl="1"/>
            <a:r>
              <a:rPr lang="zh-CN" altLang="en-US" sz="1800" dirty="0" smtClean="0">
                <a:solidFill>
                  <a:srgbClr val="FF0000"/>
                </a:solidFill>
              </a:rPr>
              <a:t>触发操作：</a:t>
            </a:r>
            <a:r>
              <a:rPr lang="zh-CN" altLang="en-US" sz="1800" dirty="0" smtClean="0"/>
              <a:t>即该</a:t>
            </a:r>
            <a:r>
              <a:rPr lang="en-US" altLang="zh-CN" sz="1800" dirty="0" smtClean="0"/>
              <a:t>TRIGGER </a:t>
            </a:r>
            <a:r>
              <a:rPr lang="zh-CN" altLang="en-US" sz="1800" dirty="0" smtClean="0"/>
              <a:t>被触发之后的目的和意图，正是触发器本身要做的事情。 例如：</a:t>
            </a:r>
            <a:r>
              <a:rPr lang="en-US" altLang="zh-CN" sz="1800" dirty="0" smtClean="0"/>
              <a:t>PL/SQL </a:t>
            </a:r>
            <a:r>
              <a:rPr lang="zh-CN" altLang="en-US" sz="1800" dirty="0" smtClean="0"/>
              <a:t>块</a:t>
            </a:r>
          </a:p>
          <a:p>
            <a:pPr lvl="1"/>
            <a:r>
              <a:rPr lang="zh-CN" altLang="en-US" sz="1800" dirty="0" smtClean="0">
                <a:solidFill>
                  <a:srgbClr val="FF0000"/>
                </a:solidFill>
              </a:rPr>
              <a:t>触发对象：</a:t>
            </a:r>
            <a:r>
              <a:rPr lang="zh-CN" altLang="en-US" sz="1800" dirty="0" smtClean="0"/>
              <a:t>包括表、视图、模式、数据库。只有在这些对象上发生了符合触发条件的触发事件，才会执行触发操作</a:t>
            </a:r>
          </a:p>
          <a:p>
            <a:pPr lvl="1"/>
            <a:r>
              <a:rPr lang="zh-CN" altLang="en-US" sz="1800" dirty="0" smtClean="0">
                <a:solidFill>
                  <a:srgbClr val="FF0000"/>
                </a:solidFill>
              </a:rPr>
              <a:t>触发条件：</a:t>
            </a:r>
            <a:r>
              <a:rPr lang="zh-CN" altLang="en-US" sz="1800" dirty="0" smtClean="0"/>
              <a:t>由</a:t>
            </a:r>
            <a:r>
              <a:rPr lang="en-US" altLang="zh-CN" sz="1800" dirty="0" smtClean="0"/>
              <a:t>WHEN</a:t>
            </a:r>
            <a:r>
              <a:rPr lang="zh-CN" altLang="en-US" sz="1800" dirty="0" smtClean="0"/>
              <a:t>子句指定一个逻辑表达式。只有当该表达式的值为</a:t>
            </a:r>
            <a:r>
              <a:rPr lang="en-US" altLang="zh-CN" sz="1800" dirty="0" smtClean="0"/>
              <a:t>TRUE</a:t>
            </a:r>
            <a:r>
              <a:rPr lang="zh-CN" altLang="en-US" sz="1800" dirty="0" smtClean="0"/>
              <a:t>时，遇到触发事件才会自动执行触发器，使其执行触发操作</a:t>
            </a:r>
          </a:p>
          <a:p>
            <a:pPr lvl="1"/>
            <a:r>
              <a:rPr lang="zh-CN" altLang="en-US" sz="1800" dirty="0" smtClean="0">
                <a:solidFill>
                  <a:srgbClr val="FF0000"/>
                </a:solidFill>
              </a:rPr>
              <a:t>触发频率：</a:t>
            </a:r>
            <a:r>
              <a:rPr lang="zh-CN" altLang="en-US" sz="1800" dirty="0" smtClean="0"/>
              <a:t>说明触发器内定义的动作被执行的次数</a:t>
            </a:r>
          </a:p>
          <a:p>
            <a:pPr lvl="1">
              <a:buNone/>
            </a:pPr>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、触发器概述</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fontScale="92500" lnSpcReduction="20000"/>
          </a:bodyPr>
          <a:lstStyle/>
          <a:p>
            <a:r>
              <a:rPr lang="zh-CN" altLang="en-US" sz="2000" dirty="0" smtClean="0"/>
              <a:t>触发器分类：</a:t>
            </a:r>
            <a:endParaRPr lang="en-US" altLang="zh-CN" sz="2000" dirty="0" smtClean="0"/>
          </a:p>
          <a:p>
            <a:pPr lvl="1"/>
            <a:r>
              <a:rPr lang="en-US" altLang="zh-CN" sz="1900" dirty="0" smtClean="0">
                <a:solidFill>
                  <a:srgbClr val="FF0000"/>
                </a:solidFill>
              </a:rPr>
              <a:t>DML</a:t>
            </a:r>
            <a:r>
              <a:rPr lang="zh-CN" altLang="en-US" sz="1900" dirty="0" smtClean="0">
                <a:solidFill>
                  <a:srgbClr val="FF0000"/>
                </a:solidFill>
              </a:rPr>
              <a:t>触发器</a:t>
            </a:r>
            <a:r>
              <a:rPr lang="zh-CN" altLang="en-US" sz="1900" dirty="0" smtClean="0"/>
              <a:t>：对数据库表进行</a:t>
            </a:r>
            <a:r>
              <a:rPr lang="en-US" altLang="zh-CN" sz="1900" dirty="0" smtClean="0"/>
              <a:t>DML</a:t>
            </a:r>
            <a:r>
              <a:rPr lang="zh-CN" altLang="en-US" sz="1900" dirty="0" smtClean="0"/>
              <a:t>语句操作时触发的触发器</a:t>
            </a:r>
          </a:p>
          <a:p>
            <a:pPr lvl="1"/>
            <a:r>
              <a:rPr lang="zh-CN" altLang="en-US" sz="1900" dirty="0" smtClean="0">
                <a:solidFill>
                  <a:srgbClr val="FF0000"/>
                </a:solidFill>
              </a:rPr>
              <a:t>替代触发器</a:t>
            </a:r>
            <a:r>
              <a:rPr lang="zh-CN" altLang="en-US" sz="1900" dirty="0" smtClean="0"/>
              <a:t>：对视图进行操作时定义的触发器</a:t>
            </a:r>
            <a:endParaRPr lang="en-US" altLang="zh-CN" sz="1900" dirty="0" smtClean="0"/>
          </a:p>
          <a:p>
            <a:pPr lvl="1"/>
            <a:r>
              <a:rPr lang="zh-CN" altLang="en-US" sz="1900" dirty="0" smtClean="0">
                <a:solidFill>
                  <a:srgbClr val="FF0000"/>
                </a:solidFill>
              </a:rPr>
              <a:t>系统触发器</a:t>
            </a:r>
            <a:r>
              <a:rPr lang="zh-CN" altLang="en-US" sz="1900" dirty="0" smtClean="0"/>
              <a:t>：由</a:t>
            </a:r>
            <a:r>
              <a:rPr lang="en-US" altLang="zh-CN" sz="1900" dirty="0" smtClean="0"/>
              <a:t>ORACLE</a:t>
            </a:r>
            <a:r>
              <a:rPr lang="zh-CN" altLang="en-US" sz="1900" dirty="0" smtClean="0"/>
              <a:t>系统事件触发，如数据库的启动与关闭等</a:t>
            </a:r>
            <a:endParaRPr lang="en-US" altLang="zh-CN" sz="1900" dirty="0" smtClean="0"/>
          </a:p>
          <a:p>
            <a:pPr lvl="1">
              <a:buNone/>
            </a:pPr>
            <a:endParaRPr lang="zh-CN" altLang="en-US" sz="1900" dirty="0" smtClean="0"/>
          </a:p>
          <a:p>
            <a:r>
              <a:rPr lang="zh-CN" altLang="en-US" sz="2000" dirty="0" smtClean="0"/>
              <a:t>其他分类</a:t>
            </a:r>
            <a:r>
              <a:rPr lang="en-US" altLang="zh-CN" sz="2000" dirty="0" smtClean="0"/>
              <a:t>(</a:t>
            </a:r>
            <a:r>
              <a:rPr lang="zh-CN" altLang="en-US" sz="2000" dirty="0" smtClean="0"/>
              <a:t>根据触发时机影响行数等</a:t>
            </a:r>
            <a:r>
              <a:rPr lang="en-US" altLang="zh-CN" sz="2000" dirty="0" smtClean="0"/>
              <a:t>)</a:t>
            </a:r>
            <a:r>
              <a:rPr lang="zh-CN" altLang="en-US" sz="2000" dirty="0" smtClean="0"/>
              <a:t>：</a:t>
            </a:r>
            <a:endParaRPr lang="en-US" altLang="zh-CN" sz="2000" dirty="0" smtClean="0"/>
          </a:p>
          <a:p>
            <a:pPr lvl="1"/>
            <a:r>
              <a:rPr lang="zh-CN" altLang="en-US" sz="1800" dirty="0" smtClean="0">
                <a:solidFill>
                  <a:srgbClr val="FF0000"/>
                </a:solidFill>
              </a:rPr>
              <a:t>行触发器</a:t>
            </a:r>
            <a:r>
              <a:rPr lang="zh-CN" altLang="en-US" sz="1800" dirty="0" smtClean="0"/>
              <a:t>：对数据库表中的每一行数据，触发器都单独执行一次</a:t>
            </a:r>
            <a:endParaRPr lang="en-US" altLang="zh-CN" sz="1800" dirty="0" smtClean="0"/>
          </a:p>
          <a:p>
            <a:pPr lvl="1"/>
            <a:r>
              <a:rPr lang="zh-CN" altLang="en-US" sz="1800" dirty="0" smtClean="0">
                <a:solidFill>
                  <a:srgbClr val="FF0000"/>
                </a:solidFill>
              </a:rPr>
              <a:t>语句触发器</a:t>
            </a:r>
            <a:r>
              <a:rPr lang="zh-CN" altLang="en-US" sz="1800" dirty="0" smtClean="0"/>
              <a:t>：该触发器只执行一次，与语句影响到的行数无关</a:t>
            </a:r>
            <a:endParaRPr lang="en-US" altLang="zh-CN" sz="1800" dirty="0" smtClean="0"/>
          </a:p>
          <a:p>
            <a:pPr lvl="1"/>
            <a:r>
              <a:rPr lang="en-US" altLang="zh-CN" sz="1800" dirty="0" smtClean="0">
                <a:solidFill>
                  <a:srgbClr val="FF0000"/>
                </a:solidFill>
              </a:rPr>
              <a:t>BEFORE</a:t>
            </a:r>
            <a:r>
              <a:rPr lang="zh-CN" altLang="en-US" sz="1800" dirty="0" smtClean="0">
                <a:solidFill>
                  <a:srgbClr val="FF0000"/>
                </a:solidFill>
              </a:rPr>
              <a:t>触发器</a:t>
            </a:r>
            <a:r>
              <a:rPr lang="zh-CN" altLang="en-US" sz="1800" dirty="0" smtClean="0"/>
              <a:t>：表示在触发事件之前执行触发器</a:t>
            </a:r>
            <a:endParaRPr lang="en-US" altLang="zh-CN" sz="1800" dirty="0" smtClean="0"/>
          </a:p>
          <a:p>
            <a:pPr lvl="1"/>
            <a:r>
              <a:rPr lang="en-US" altLang="zh-CN" sz="1800" dirty="0" smtClean="0">
                <a:solidFill>
                  <a:srgbClr val="FF0000"/>
                </a:solidFill>
              </a:rPr>
              <a:t>AFTER</a:t>
            </a:r>
            <a:r>
              <a:rPr lang="zh-CN" altLang="en-US" sz="1800" dirty="0" smtClean="0">
                <a:solidFill>
                  <a:srgbClr val="FF0000"/>
                </a:solidFill>
              </a:rPr>
              <a:t>触发器</a:t>
            </a:r>
            <a:r>
              <a:rPr lang="zh-CN" altLang="en-US" sz="1800" dirty="0" smtClean="0"/>
              <a:t>：与</a:t>
            </a:r>
            <a:r>
              <a:rPr lang="en-US" altLang="zh-CN" sz="1800" dirty="0" smtClean="0"/>
              <a:t>BEFORE</a:t>
            </a:r>
            <a:r>
              <a:rPr lang="zh-CN" altLang="en-US" sz="1800" dirty="0" smtClean="0"/>
              <a:t>相反，在触发事件之后执行触发器</a:t>
            </a:r>
            <a:endParaRPr lang="en-US" altLang="zh-CN" sz="1800" dirty="0" smtClean="0"/>
          </a:p>
          <a:p>
            <a:pPr lvl="1"/>
            <a:r>
              <a:rPr lang="en-US" altLang="zh-CN" sz="1800" dirty="0" smtClean="0">
                <a:solidFill>
                  <a:srgbClr val="FF0000"/>
                </a:solidFill>
              </a:rPr>
              <a:t>INSTEAD  OF</a:t>
            </a:r>
            <a:r>
              <a:rPr lang="zh-CN" altLang="en-US" sz="1800" dirty="0" smtClean="0">
                <a:solidFill>
                  <a:srgbClr val="FF0000"/>
                </a:solidFill>
              </a:rPr>
              <a:t>触发器</a:t>
            </a:r>
            <a:r>
              <a:rPr lang="zh-CN" altLang="en-US" sz="1800" dirty="0" smtClean="0"/>
              <a:t>：替代触发器，用于视图</a:t>
            </a:r>
            <a:endParaRPr lang="en-US" altLang="zh-CN" sz="1800" dirty="0" smtClean="0"/>
          </a:p>
          <a:p>
            <a:pPr lvl="1"/>
            <a:r>
              <a:rPr lang="zh-CN" altLang="en-US" sz="1800" dirty="0" smtClean="0">
                <a:solidFill>
                  <a:srgbClr val="FF0000"/>
                </a:solidFill>
              </a:rPr>
              <a:t>系统事件触发器与用户事件触发器</a:t>
            </a:r>
            <a:r>
              <a:rPr lang="zh-CN" altLang="en-US" sz="1800" dirty="0" smtClean="0"/>
              <a:t>：在发生系统级事件或用户登录退出等事件时执行的触发器</a:t>
            </a:r>
          </a:p>
          <a:p>
            <a:pPr lvl="1"/>
            <a:endParaRPr lang="en-US" altLang="zh-CN" sz="1800" dirty="0" smtClean="0"/>
          </a:p>
        </p:txBody>
      </p:sp>
    </p:spTree>
    <p:custDataLst>
      <p:tags r:id="rId1"/>
    </p:custDataLst>
  </p:cSld>
  <p:clrMapOvr>
    <a:masterClrMapping/>
  </p:clrMapOvr>
  <p:transition>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、创建触发器</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fontScale="85000" lnSpcReduction="20000"/>
          </a:bodyPr>
          <a:lstStyle/>
          <a:p>
            <a:r>
              <a:rPr lang="zh-CN" altLang="en-US" sz="2000" dirty="0" smtClean="0"/>
              <a:t>定义触发器</a:t>
            </a:r>
            <a:endParaRPr lang="en-US" altLang="zh-CN" sz="2000" dirty="0" smtClean="0"/>
          </a:p>
          <a:p>
            <a:pPr lvl="1"/>
            <a:r>
              <a:rPr lang="zh-CN" altLang="en-US" sz="1800" dirty="0" smtClean="0"/>
              <a:t>在</a:t>
            </a:r>
            <a:r>
              <a:rPr lang="en-US" altLang="zh-CN" sz="1800" dirty="0" smtClean="0"/>
              <a:t>PL/SQL</a:t>
            </a:r>
            <a:r>
              <a:rPr lang="zh-CN" altLang="en-US" sz="1800" dirty="0" smtClean="0"/>
              <a:t>中，触发器分为多种类型，但定义的语法大体相同</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en-US" altLang="zh-CN" sz="1800" dirty="0" err="1" smtClean="0"/>
              <a:t>Trigger_name</a:t>
            </a:r>
            <a:r>
              <a:rPr lang="zh-CN" altLang="en-US" sz="1800" dirty="0" smtClean="0"/>
              <a:t>：触发器名称</a:t>
            </a:r>
            <a:endParaRPr lang="en-US" altLang="zh-CN" sz="1800" dirty="0" smtClean="0"/>
          </a:p>
          <a:p>
            <a:pPr lvl="1"/>
            <a:r>
              <a:rPr lang="en-US" altLang="zh-CN" sz="1800" dirty="0" err="1" smtClean="0"/>
              <a:t>Triggering_event</a:t>
            </a:r>
            <a:r>
              <a:rPr lang="zh-CN" altLang="en-US" sz="1800" dirty="0" smtClean="0"/>
              <a:t>：指定引发触发器的事件，如在某个表或视图上触发的增、删、改等操作</a:t>
            </a:r>
            <a:endParaRPr lang="en-US" altLang="zh-CN" sz="1800" dirty="0" smtClean="0"/>
          </a:p>
          <a:p>
            <a:pPr lvl="1"/>
            <a:r>
              <a:rPr lang="en-US" altLang="zh-CN" sz="1800" dirty="0" err="1" smtClean="0"/>
              <a:t>Referencing_clause</a:t>
            </a:r>
            <a:r>
              <a:rPr lang="zh-CN" altLang="en-US" sz="1800" dirty="0" smtClean="0"/>
              <a:t>：用于引用在行中当前用一个不同的名称修改的数据</a:t>
            </a:r>
            <a:endParaRPr lang="en-US" altLang="zh-CN" sz="1800" dirty="0" smtClean="0"/>
          </a:p>
          <a:p>
            <a:pPr lvl="1"/>
            <a:r>
              <a:rPr lang="en-US" altLang="zh-CN" sz="1800" dirty="0" smtClean="0"/>
              <a:t>condition</a:t>
            </a:r>
            <a:r>
              <a:rPr lang="zh-CN" altLang="en-US" sz="1800" dirty="0" smtClean="0"/>
              <a:t>：指定触发的条件， </a:t>
            </a:r>
            <a:r>
              <a:rPr lang="en-US" altLang="zh-CN" sz="1800" dirty="0" smtClean="0"/>
              <a:t>condition </a:t>
            </a:r>
            <a:r>
              <a:rPr lang="zh-CN" altLang="en-US" sz="1800" dirty="0" smtClean="0"/>
              <a:t>为一个逻辑表达式，其中必须包含相关名称，而不能包含查询语句，也不能调用</a:t>
            </a:r>
            <a:r>
              <a:rPr lang="en-US" altLang="zh-CN" sz="1800" dirty="0" smtClean="0"/>
              <a:t>PL/SQL </a:t>
            </a:r>
            <a:r>
              <a:rPr lang="zh-CN" altLang="en-US" sz="1800" dirty="0" smtClean="0"/>
              <a:t>函数</a:t>
            </a:r>
            <a:endParaRPr lang="en-US" altLang="zh-CN" sz="1800" dirty="0" smtClean="0"/>
          </a:p>
          <a:p>
            <a:pPr lvl="1"/>
            <a:r>
              <a:rPr lang="en-US" altLang="zh-CN" sz="1800" dirty="0" smtClean="0"/>
              <a:t>FOR EACH ROW</a:t>
            </a:r>
            <a:r>
              <a:rPr lang="zh-CN" altLang="en-US" sz="1800" dirty="0" smtClean="0"/>
              <a:t>：表示创建的是行级触发器，否则默认创建语句触发器</a:t>
            </a:r>
            <a:endParaRPr lang="en-US" altLang="zh-CN" sz="1800" dirty="0" smtClean="0"/>
          </a:p>
          <a:p>
            <a:pPr lvl="1"/>
            <a:r>
              <a:rPr lang="en-US" altLang="zh-CN" sz="1800" dirty="0" err="1" smtClean="0"/>
              <a:t>trigger_body</a:t>
            </a:r>
            <a:r>
              <a:rPr lang="zh-CN" altLang="en-US" sz="1800" dirty="0" smtClean="0"/>
              <a:t>：触发器的执行代码区，是一个标准</a:t>
            </a:r>
            <a:r>
              <a:rPr lang="en-US" altLang="zh-CN" sz="1800" dirty="0" smtClean="0"/>
              <a:t>PL/SQL</a:t>
            </a:r>
            <a:r>
              <a:rPr lang="zh-CN" altLang="en-US" sz="1800" dirty="0" smtClean="0"/>
              <a:t>语句块</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27584" y="1844824"/>
            <a:ext cx="7848872" cy="151216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[OR  REPLACE]  TRIGGER </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trigger_name</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 BEFORE  |  AFTER  |  INSTEAD  OF }  </a:t>
            </a:r>
            <a:r>
              <a:rPr lang="en-US" altLang="zh-CN" sz="1600" b="1" dirty="0" err="1" smtClean="0">
                <a:latin typeface="Arial" pitchFamily="34" charset="0"/>
                <a:cs typeface="Arial" pitchFamily="34" charset="0"/>
              </a:rPr>
              <a:t>triggering_event</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ON</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table_reference</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referencing_clause</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WHEN</a:t>
            </a:r>
            <a:r>
              <a:rPr lang="en-US" altLang="zh-CN" sz="1600" b="1" dirty="0" smtClean="0">
                <a:latin typeface="Arial" pitchFamily="34" charset="0"/>
                <a:cs typeface="Arial" pitchFamily="34" charset="0"/>
              </a:rPr>
              <a:t> condition ]</a:t>
            </a:r>
          </a:p>
          <a:p>
            <a:pPr>
              <a:lnSpc>
                <a:spcPct val="90000"/>
              </a:lnSpc>
            </a:pP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 FOR EACH ROW </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err="1" smtClean="0">
                <a:latin typeface="Arial" pitchFamily="34" charset="0"/>
                <a:cs typeface="Arial" pitchFamily="34" charset="0"/>
              </a:rPr>
              <a:t>trigger_body</a:t>
            </a: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、创建触发器</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fontScale="40000" lnSpcReduction="20000"/>
          </a:bodyPr>
          <a:lstStyle/>
          <a:p>
            <a:pPr lvl="1"/>
            <a:r>
              <a:rPr lang="zh-CN" altLang="en-US" sz="1800" b="1" dirty="0" smtClean="0">
                <a:solidFill>
                  <a:srgbClr val="FF0000"/>
                </a:solidFill>
              </a:rPr>
              <a:t>注意：</a:t>
            </a:r>
            <a:r>
              <a:rPr lang="zh-CN" altLang="en-US" sz="1800" dirty="0" smtClean="0"/>
              <a:t>每张表最多可建立以下</a:t>
            </a:r>
            <a:r>
              <a:rPr lang="en-US" altLang="zh-CN" sz="1800" dirty="0" smtClean="0"/>
              <a:t>12 </a:t>
            </a:r>
            <a:r>
              <a:rPr lang="zh-CN" altLang="en-US" sz="1800" dirty="0" smtClean="0"/>
              <a:t>种类型的触发器</a:t>
            </a:r>
            <a:r>
              <a:rPr lang="en-US" altLang="zh-CN" sz="1800" dirty="0" smtClean="0"/>
              <a:t>:</a:t>
            </a:r>
            <a:endParaRPr lang="zh-CN" altLang="en-US" sz="1800" dirty="0" smtClean="0"/>
          </a:p>
          <a:p>
            <a:pPr lvl="2"/>
            <a:r>
              <a:rPr lang="en-US" altLang="zh-CN" sz="1600" dirty="0" smtClean="0"/>
              <a:t>BEFORE INSERT</a:t>
            </a:r>
          </a:p>
          <a:p>
            <a:pPr lvl="2"/>
            <a:r>
              <a:rPr lang="en-US" altLang="zh-CN" sz="1600" dirty="0" smtClean="0"/>
              <a:t>BEFORE INSERT FOR EACH ROW</a:t>
            </a:r>
          </a:p>
          <a:p>
            <a:pPr lvl="2"/>
            <a:r>
              <a:rPr lang="en-US" altLang="zh-CN" sz="1600" dirty="0" smtClean="0"/>
              <a:t>AFTER INSERT</a:t>
            </a:r>
          </a:p>
          <a:p>
            <a:pPr lvl="2"/>
            <a:r>
              <a:rPr lang="en-US" altLang="zh-CN" sz="1600" dirty="0" smtClean="0"/>
              <a:t>AFTER INSERT FOR EACH ROW</a:t>
            </a:r>
          </a:p>
          <a:p>
            <a:pPr lvl="2"/>
            <a:r>
              <a:rPr lang="en-US" altLang="zh-CN" sz="1600" dirty="0" smtClean="0"/>
              <a:t>BEFORE UPDATE</a:t>
            </a:r>
          </a:p>
          <a:p>
            <a:pPr lvl="2"/>
            <a:r>
              <a:rPr lang="en-US" altLang="zh-CN" sz="1600" dirty="0" smtClean="0"/>
              <a:t>BEFORE UPDATE FOR EACH ROW</a:t>
            </a:r>
          </a:p>
          <a:p>
            <a:pPr lvl="2"/>
            <a:r>
              <a:rPr lang="en-US" altLang="zh-CN" sz="1600" dirty="0" smtClean="0"/>
              <a:t>AFTER UPDATE</a:t>
            </a:r>
          </a:p>
          <a:p>
            <a:pPr lvl="2"/>
            <a:r>
              <a:rPr lang="en-US" altLang="zh-CN" sz="1600" dirty="0" smtClean="0"/>
              <a:t>AFTER UPDATE FOR EACH ROW</a:t>
            </a:r>
          </a:p>
          <a:p>
            <a:pPr lvl="2"/>
            <a:r>
              <a:rPr lang="en-US" altLang="zh-CN" sz="1600" dirty="0" smtClean="0"/>
              <a:t>BEFORE DELETE</a:t>
            </a:r>
          </a:p>
          <a:p>
            <a:pPr lvl="2"/>
            <a:r>
              <a:rPr lang="en-US" altLang="zh-CN" sz="1600" dirty="0" smtClean="0"/>
              <a:t>BEFORE DELETE FOR EACH ROW</a:t>
            </a:r>
          </a:p>
          <a:p>
            <a:pPr lvl="2"/>
            <a:r>
              <a:rPr lang="en-US" altLang="zh-CN" sz="1600" dirty="0" smtClean="0"/>
              <a:t>AFTER DELETE</a:t>
            </a:r>
          </a:p>
          <a:p>
            <a:pPr lvl="2"/>
            <a:r>
              <a:rPr lang="en-US" altLang="zh-CN" sz="1600" dirty="0" smtClean="0"/>
              <a:t>AFTER DELETE FOR EACH ROW</a:t>
            </a:r>
          </a:p>
          <a:p>
            <a:r>
              <a:rPr lang="zh-CN" altLang="en-US" sz="2200" dirty="0" smtClean="0"/>
              <a:t>触发器触发次序</a:t>
            </a:r>
          </a:p>
          <a:p>
            <a:pPr lvl="1"/>
            <a:r>
              <a:rPr lang="zh-CN" altLang="en-US" sz="1900" dirty="0" smtClean="0"/>
              <a:t>执行 </a:t>
            </a:r>
            <a:r>
              <a:rPr lang="en-US" altLang="zh-CN" sz="1900" dirty="0" smtClean="0"/>
              <a:t>BEFORE</a:t>
            </a:r>
            <a:r>
              <a:rPr lang="zh-CN" altLang="en-US" sz="1900" dirty="0" smtClean="0"/>
              <a:t>语句级触发器</a:t>
            </a:r>
          </a:p>
          <a:p>
            <a:pPr lvl="1"/>
            <a:r>
              <a:rPr lang="zh-CN" altLang="en-US" sz="1900" dirty="0" smtClean="0"/>
              <a:t>对受语句影响的每一行：</a:t>
            </a:r>
          </a:p>
          <a:p>
            <a:pPr lvl="2"/>
            <a:r>
              <a:rPr lang="zh-CN" altLang="en-US" sz="1700" dirty="0" smtClean="0"/>
              <a:t>执行 </a:t>
            </a:r>
            <a:r>
              <a:rPr lang="en-US" altLang="zh-CN" sz="1700" dirty="0" smtClean="0"/>
              <a:t>BEFORE</a:t>
            </a:r>
            <a:r>
              <a:rPr lang="zh-CN" altLang="en-US" sz="1700" dirty="0" smtClean="0"/>
              <a:t>行级触发器</a:t>
            </a:r>
          </a:p>
          <a:p>
            <a:pPr lvl="2"/>
            <a:r>
              <a:rPr lang="zh-CN" altLang="en-US" sz="1700" dirty="0" smtClean="0"/>
              <a:t>执行 </a:t>
            </a:r>
            <a:r>
              <a:rPr lang="en-US" altLang="zh-CN" sz="1700" dirty="0" smtClean="0"/>
              <a:t>DML</a:t>
            </a:r>
            <a:r>
              <a:rPr lang="zh-CN" altLang="en-US" sz="1700" dirty="0" smtClean="0"/>
              <a:t>语句</a:t>
            </a:r>
          </a:p>
          <a:p>
            <a:pPr lvl="2"/>
            <a:r>
              <a:rPr lang="zh-CN" altLang="en-US" sz="1700" dirty="0" smtClean="0"/>
              <a:t>执行 </a:t>
            </a:r>
            <a:r>
              <a:rPr lang="en-US" altLang="zh-CN" sz="1700" dirty="0" smtClean="0"/>
              <a:t>AFTER</a:t>
            </a:r>
            <a:r>
              <a:rPr lang="zh-CN" altLang="en-US" sz="1700" dirty="0" smtClean="0"/>
              <a:t>行级触发器 </a:t>
            </a:r>
          </a:p>
          <a:p>
            <a:pPr lvl="1"/>
            <a:r>
              <a:rPr lang="zh-CN" altLang="en-US" sz="1900" dirty="0" smtClean="0"/>
              <a:t>执行 </a:t>
            </a:r>
            <a:r>
              <a:rPr lang="en-US" altLang="zh-CN" sz="1900" dirty="0" smtClean="0"/>
              <a:t>AFTER</a:t>
            </a:r>
            <a:r>
              <a:rPr lang="zh-CN" altLang="en-US" sz="1900" dirty="0" smtClean="0"/>
              <a:t>语句级触发器</a:t>
            </a:r>
          </a:p>
          <a:p>
            <a:pPr lvl="1"/>
            <a:endParaRPr lang="en-US" altLang="zh-CN" sz="1800" dirty="0"/>
          </a:p>
        </p:txBody>
      </p:sp>
    </p:spTree>
    <p:custDataLst>
      <p:tags r:id="rId1"/>
    </p:custDataLst>
  </p:cSld>
  <p:clrMapOvr>
    <a:masterClrMapping/>
  </p:clrMapOvr>
  <p:transition>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、创建触发器</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Autofit/>
          </a:bodyPr>
          <a:lstStyle/>
          <a:p>
            <a:r>
              <a:rPr lang="zh-CN" altLang="en-US" sz="2000" dirty="0" smtClean="0"/>
              <a:t>编写触发器注意事项：</a:t>
            </a:r>
            <a:endParaRPr lang="en-US" altLang="zh-CN" sz="2000" dirty="0" smtClean="0"/>
          </a:p>
          <a:p>
            <a:pPr lvl="1"/>
            <a:r>
              <a:rPr lang="zh-CN" altLang="en-US" sz="1800" dirty="0" smtClean="0"/>
              <a:t>触发器不能带参数</a:t>
            </a:r>
          </a:p>
          <a:p>
            <a:pPr lvl="1"/>
            <a:r>
              <a:rPr lang="zh-CN" altLang="en-US" sz="1800" dirty="0" smtClean="0"/>
              <a:t>一个表上最多可有</a:t>
            </a:r>
            <a:r>
              <a:rPr lang="en-US" altLang="zh-CN" sz="1800" dirty="0" smtClean="0"/>
              <a:t>12</a:t>
            </a:r>
            <a:r>
              <a:rPr lang="zh-CN" altLang="en-US" sz="1800" dirty="0" smtClean="0"/>
              <a:t>个触发器，但同一时间、同一事件、同一类型的触发器只能有一个。并各触发器之间不能有冲突</a:t>
            </a:r>
          </a:p>
          <a:p>
            <a:pPr lvl="1"/>
            <a:r>
              <a:rPr lang="zh-CN" altLang="en-US" sz="1800" dirty="0" smtClean="0"/>
              <a:t>一个表上的触发器越多，对在该表上的</a:t>
            </a:r>
            <a:r>
              <a:rPr lang="en-US" altLang="zh-CN" sz="1800" dirty="0" smtClean="0"/>
              <a:t>DML</a:t>
            </a:r>
            <a:r>
              <a:rPr lang="zh-CN" altLang="en-US" sz="1800" dirty="0" smtClean="0"/>
              <a:t>操作的性能影响就越大</a:t>
            </a:r>
          </a:p>
          <a:p>
            <a:pPr lvl="1"/>
            <a:r>
              <a:rPr lang="zh-CN" altLang="en-US" sz="1800" dirty="0" smtClean="0"/>
              <a:t>触发器最大为</a:t>
            </a:r>
            <a:r>
              <a:rPr lang="en-US" altLang="zh-CN" sz="1800" dirty="0" smtClean="0"/>
              <a:t>32KB</a:t>
            </a:r>
            <a:r>
              <a:rPr lang="zh-CN" altLang="en-US" sz="1800" dirty="0" smtClean="0"/>
              <a:t>，若确实需要，可以先建立存储过程，然后在触发器中用</a:t>
            </a:r>
            <a:r>
              <a:rPr lang="en-US" altLang="zh-CN" sz="1800" dirty="0" smtClean="0"/>
              <a:t>CALL</a:t>
            </a:r>
            <a:r>
              <a:rPr lang="zh-CN" altLang="en-US" sz="1800" dirty="0" smtClean="0"/>
              <a:t>语句进行调用</a:t>
            </a:r>
          </a:p>
          <a:p>
            <a:pPr lvl="1"/>
            <a:r>
              <a:rPr lang="zh-CN" altLang="en-US" sz="1800" dirty="0" smtClean="0"/>
              <a:t>在触发器的执行部分只能用</a:t>
            </a:r>
            <a:r>
              <a:rPr lang="en-US" altLang="zh-CN" sz="1800" dirty="0" smtClean="0"/>
              <a:t>DML</a:t>
            </a:r>
            <a:r>
              <a:rPr lang="zh-CN" altLang="en-US" sz="1800" dirty="0" smtClean="0"/>
              <a:t>语句（</a:t>
            </a:r>
            <a:r>
              <a:rPr lang="en-US" altLang="zh-CN" sz="1800" dirty="0" smtClean="0"/>
              <a:t>SELECT</a:t>
            </a:r>
            <a:r>
              <a:rPr lang="zh-CN" altLang="en-US" sz="1800" dirty="0" smtClean="0"/>
              <a:t>、</a:t>
            </a:r>
            <a:r>
              <a:rPr lang="en-US" altLang="zh-CN" sz="1800" dirty="0" smtClean="0"/>
              <a:t>INSERT</a:t>
            </a:r>
            <a:r>
              <a:rPr lang="zh-CN" altLang="en-US" sz="1800" dirty="0" smtClean="0"/>
              <a:t>、</a:t>
            </a:r>
            <a:r>
              <a:rPr lang="en-US" altLang="zh-CN" sz="1800" dirty="0" smtClean="0"/>
              <a:t>UPDATE</a:t>
            </a:r>
            <a:r>
              <a:rPr lang="zh-CN" altLang="en-US" sz="1800" dirty="0" smtClean="0"/>
              <a:t>、</a:t>
            </a:r>
            <a:r>
              <a:rPr lang="en-US" altLang="zh-CN" sz="1800" dirty="0" smtClean="0"/>
              <a:t>DELETE</a:t>
            </a:r>
            <a:r>
              <a:rPr lang="zh-CN" altLang="en-US" sz="1800" dirty="0" smtClean="0"/>
              <a:t>），不能使用</a:t>
            </a:r>
            <a:r>
              <a:rPr lang="en-US" altLang="zh-CN" sz="1800" dirty="0" smtClean="0"/>
              <a:t>DDL</a:t>
            </a:r>
            <a:r>
              <a:rPr lang="zh-CN" altLang="en-US" sz="1800" dirty="0" smtClean="0"/>
              <a:t>语句（</a:t>
            </a:r>
            <a:r>
              <a:rPr lang="en-US" altLang="zh-CN" sz="1800" dirty="0" smtClean="0"/>
              <a:t>CREATE</a:t>
            </a:r>
            <a:r>
              <a:rPr lang="zh-CN" altLang="en-US" sz="1800" dirty="0" smtClean="0"/>
              <a:t>、</a:t>
            </a:r>
            <a:r>
              <a:rPr lang="en-US" altLang="zh-CN" sz="1800" dirty="0" smtClean="0"/>
              <a:t>ALTER</a:t>
            </a:r>
            <a:r>
              <a:rPr lang="zh-CN" altLang="en-US" sz="1800" dirty="0" smtClean="0"/>
              <a:t>、</a:t>
            </a:r>
            <a:r>
              <a:rPr lang="en-US" altLang="zh-CN" sz="1800" dirty="0" smtClean="0"/>
              <a:t>DROP</a:t>
            </a:r>
            <a:r>
              <a:rPr lang="zh-CN" altLang="en-US" sz="1800" dirty="0" smtClean="0"/>
              <a:t>）。</a:t>
            </a:r>
          </a:p>
          <a:p>
            <a:pPr lvl="1"/>
            <a:r>
              <a:rPr lang="zh-CN" altLang="en-US" sz="1800" dirty="0" smtClean="0"/>
              <a:t>触发器中不能包含事务控制语句</a:t>
            </a:r>
            <a:r>
              <a:rPr lang="en-US" altLang="zh-CN" sz="1800" dirty="0" smtClean="0"/>
              <a:t>(COMMIT</a:t>
            </a:r>
            <a:r>
              <a:rPr lang="zh-CN" altLang="en-US" sz="1800" dirty="0" smtClean="0"/>
              <a:t>，</a:t>
            </a:r>
            <a:r>
              <a:rPr lang="en-US" altLang="zh-CN" sz="1800" dirty="0" smtClean="0"/>
              <a:t>ROLLBACK</a:t>
            </a:r>
            <a:r>
              <a:rPr lang="zh-CN" altLang="en-US" sz="1800" dirty="0" smtClean="0"/>
              <a:t>，</a:t>
            </a:r>
            <a:r>
              <a:rPr lang="en-US" altLang="zh-CN" sz="1800" dirty="0" smtClean="0"/>
              <a:t>SAVEPOINT)</a:t>
            </a:r>
            <a:r>
              <a:rPr lang="zh-CN" altLang="en-US" sz="1800" dirty="0" smtClean="0"/>
              <a:t>。因为触发语句被提交、回退时，触发器也被提交、回退了</a:t>
            </a:r>
            <a:endParaRPr lang="en-US" altLang="zh-CN" sz="1800" dirty="0" smtClean="0"/>
          </a:p>
          <a:p>
            <a:pPr lvl="1"/>
            <a:r>
              <a:rPr lang="zh-CN" altLang="en-US" sz="1800" dirty="0" smtClean="0"/>
              <a:t>在触发器主体中不能申明任何</a:t>
            </a:r>
            <a:r>
              <a:rPr lang="en-US" altLang="zh-CN" sz="1800" dirty="0" smtClean="0"/>
              <a:t>Long</a:t>
            </a:r>
            <a:r>
              <a:rPr lang="zh-CN" altLang="en-US" sz="1800" dirty="0" smtClean="0"/>
              <a:t>和</a:t>
            </a:r>
            <a:r>
              <a:rPr lang="en-US" altLang="zh-CN" sz="1800" dirty="0" smtClean="0"/>
              <a:t>blob</a:t>
            </a:r>
            <a:r>
              <a:rPr lang="zh-CN" altLang="en-US" sz="1800" dirty="0" smtClean="0"/>
              <a:t>变量</a:t>
            </a:r>
          </a:p>
          <a:p>
            <a:pPr lvl="1"/>
            <a:r>
              <a:rPr lang="zh-CN" altLang="en-US" sz="1800" dirty="0" smtClean="0"/>
              <a:t>不同类型的触发器的语法格式和作用都不同</a:t>
            </a:r>
          </a:p>
        </p:txBody>
      </p:sp>
    </p:spTree>
    <p:custDataLst>
      <p:tags r:id="rId1"/>
    </p:custDataLst>
  </p:cSld>
  <p:clrMapOvr>
    <a:masterClrMapping/>
  </p:clrMapOvr>
  <p:transition>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DML</a:t>
            </a:r>
            <a:r>
              <a:rPr lang="zh-CN" altLang="en-US" dirty="0" smtClean="0"/>
              <a:t>触发器</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创建</a:t>
            </a:r>
            <a:r>
              <a:rPr lang="en-US" altLang="zh-CN" sz="2000" dirty="0" smtClean="0"/>
              <a:t>DML</a:t>
            </a:r>
            <a:r>
              <a:rPr lang="zh-CN" altLang="en-US" sz="2000" dirty="0" smtClean="0"/>
              <a:t>触发器</a:t>
            </a:r>
            <a:endParaRPr lang="en-US" altLang="zh-CN" sz="2000" dirty="0" smtClean="0"/>
          </a:p>
          <a:p>
            <a:pPr lvl="1"/>
            <a:r>
              <a:rPr lang="en-US" altLang="zh-CN" sz="1800" dirty="0" smtClean="0"/>
              <a:t>DML</a:t>
            </a:r>
            <a:r>
              <a:rPr lang="zh-CN" altLang="en-US" sz="1800" dirty="0" smtClean="0"/>
              <a:t>触发器是一种用于表上的触发器，也是</a:t>
            </a:r>
            <a:r>
              <a:rPr lang="en-US" altLang="zh-CN" sz="1800" dirty="0" smtClean="0"/>
              <a:t>PL/SQL</a:t>
            </a:r>
            <a:r>
              <a:rPr lang="zh-CN" altLang="en-US" sz="1800" dirty="0" smtClean="0"/>
              <a:t>开发中使用最频繁的触发器，通常会在</a:t>
            </a:r>
            <a:r>
              <a:rPr lang="en-US" altLang="zh-CN" sz="1800" dirty="0" smtClean="0"/>
              <a:t>INSERT</a:t>
            </a:r>
            <a:r>
              <a:rPr lang="zh-CN" altLang="en-US" sz="1800" dirty="0" smtClean="0"/>
              <a:t>、</a:t>
            </a:r>
            <a:r>
              <a:rPr lang="en-US" altLang="zh-CN" sz="1800" dirty="0" smtClean="0"/>
              <a:t>UPDATE</a:t>
            </a:r>
            <a:r>
              <a:rPr lang="zh-CN" altLang="en-US" sz="1800" dirty="0" smtClean="0"/>
              <a:t>和</a:t>
            </a:r>
            <a:r>
              <a:rPr lang="en-US" altLang="zh-CN" sz="1800" dirty="0" smtClean="0"/>
              <a:t>DELETE</a:t>
            </a:r>
            <a:r>
              <a:rPr lang="zh-CN" altLang="en-US" sz="1800" dirty="0" smtClean="0"/>
              <a:t>语句上应用</a:t>
            </a:r>
            <a:endParaRPr lang="en-US" altLang="zh-CN" sz="1800" dirty="0" smtClean="0"/>
          </a:p>
          <a:p>
            <a:pPr lvl="1"/>
            <a:r>
              <a:rPr lang="en-US" altLang="zh-CN" sz="1800" dirty="0" smtClean="0"/>
              <a:t>DML</a:t>
            </a:r>
            <a:r>
              <a:rPr lang="zh-CN" altLang="en-US" sz="1800" dirty="0" smtClean="0"/>
              <a:t>触发器的定义：</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其中</a:t>
            </a:r>
            <a:r>
              <a:rPr lang="en-US" altLang="zh-CN" sz="1800" dirty="0" err="1" smtClean="0"/>
              <a:t>verb_list</a:t>
            </a:r>
            <a:r>
              <a:rPr lang="zh-CN" altLang="en-US" sz="1800" dirty="0" smtClean="0"/>
              <a:t>用于指定在特定的一个或多个列上发生了</a:t>
            </a:r>
            <a:r>
              <a:rPr lang="en-US" altLang="zh-CN" sz="1800" dirty="0" smtClean="0"/>
              <a:t>INSERT</a:t>
            </a:r>
            <a:r>
              <a:rPr lang="zh-CN" altLang="en-US" sz="1800" dirty="0" smtClean="0"/>
              <a:t>、</a:t>
            </a:r>
            <a:r>
              <a:rPr lang="en-US" altLang="zh-CN" sz="1800" dirty="0" smtClean="0"/>
              <a:t>DELETE</a:t>
            </a:r>
            <a:r>
              <a:rPr lang="zh-CN" altLang="en-US" sz="1800" dirty="0" smtClean="0"/>
              <a:t>或</a:t>
            </a:r>
            <a:r>
              <a:rPr lang="en-US" altLang="zh-CN" sz="1800" dirty="0" smtClean="0"/>
              <a:t>UPDATE</a:t>
            </a:r>
            <a:r>
              <a:rPr lang="zh-CN" altLang="en-US" sz="1800" dirty="0" smtClean="0"/>
              <a:t>事件时才触发触发器，如果不指定，则对表中的任意列的修改都会触发触发器。其语法如下：</a:t>
            </a:r>
            <a:endParaRPr lang="en-US" altLang="zh-CN" sz="1800" dirty="0" smtClean="0"/>
          </a:p>
          <a:p>
            <a:pPr lvl="1"/>
            <a:endParaRPr lang="en-US" altLang="zh-CN" sz="1800" dirty="0" smtClean="0"/>
          </a:p>
        </p:txBody>
      </p:sp>
      <p:sp>
        <p:nvSpPr>
          <p:cNvPr id="2050" name="AutoShape 2" descr="http://t11.baidu.com/it/u=3430248308,2551571742&amp;fm=15&amp;gp=0.jp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2" name="AutoShape 4" descr="http://t11.baidu.com/it/u=3430248308,2551571742&amp;fm=15&amp;gp=0.jp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054" name="AutoShape 6" descr="http://t11.baidu.com/it/u=3430248308,2551571742&amp;fm=15&amp;gp=0.jp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 name="Rectangle 3"/>
          <p:cNvSpPr txBox="1">
            <a:spLocks noChangeArrowheads="1"/>
          </p:cNvSpPr>
          <p:nvPr/>
        </p:nvSpPr>
        <p:spPr bwMode="auto">
          <a:xfrm>
            <a:off x="899592" y="2492896"/>
            <a:ext cx="7848872" cy="151216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[OR  REPLACE]  TRIGGER </a:t>
            </a:r>
            <a:r>
              <a:rPr lang="en-US" altLang="zh-CN" sz="1600" b="1" dirty="0" smtClean="0">
                <a:latin typeface="Arial" pitchFamily="34" charset="0"/>
                <a:cs typeface="Arial" pitchFamily="34" charset="0"/>
              </a:rPr>
              <a:t> [schema.]trigger</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 BEFORE  |  AFTER }  </a:t>
            </a:r>
            <a:r>
              <a:rPr lang="en-US" altLang="zh-CN" sz="1600" b="1" dirty="0" err="1" smtClean="0">
                <a:latin typeface="Arial" pitchFamily="34" charset="0"/>
                <a:cs typeface="Arial" pitchFamily="34" charset="0"/>
              </a:rPr>
              <a:t>verb_list</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ON</a:t>
            </a:r>
            <a:r>
              <a:rPr lang="en-US" altLang="zh-CN" sz="1600" b="1" dirty="0" smtClean="0">
                <a:latin typeface="Arial" pitchFamily="34" charset="0"/>
                <a:cs typeface="Arial" pitchFamily="34" charset="0"/>
              </a:rPr>
              <a:t>   [schema.]table</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REFERENCING</a:t>
            </a:r>
            <a:r>
              <a:rPr lang="en-US" altLang="zh-CN" sz="1600" b="1" dirty="0" smtClean="0">
                <a:latin typeface="Arial" pitchFamily="34" charset="0"/>
                <a:cs typeface="Arial" pitchFamily="34" charset="0"/>
              </a:rPr>
              <a:t> {OLD  as  old } | {NEW as new} | {PARENT as parent}]</a:t>
            </a:r>
          </a:p>
          <a:p>
            <a:pPr>
              <a:lnSpc>
                <a:spcPct val="90000"/>
              </a:lnSpc>
            </a:pP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 FOR EACH ROW </a:t>
            </a:r>
            <a:r>
              <a:rPr lang="en-US" altLang="zh-CN" sz="1600" b="1" dirty="0" smtClean="0">
                <a:latin typeface="Arial" pitchFamily="34" charset="0"/>
                <a:cs typeface="Arial" pitchFamily="34" charset="0"/>
              </a:rPr>
              <a:t>]</a:t>
            </a:r>
          </a:p>
          <a:p>
            <a:pPr>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WHEN</a:t>
            </a:r>
            <a:r>
              <a:rPr lang="en-US" altLang="zh-CN" sz="1600" b="1" dirty="0" smtClean="0">
                <a:latin typeface="Arial" pitchFamily="34" charset="0"/>
                <a:cs typeface="Arial" pitchFamily="34" charset="0"/>
              </a:rPr>
              <a:t>  (condition) ] </a:t>
            </a:r>
            <a:br>
              <a:rPr lang="en-US" altLang="zh-CN" sz="1600" b="1" dirty="0" smtClean="0">
                <a:latin typeface="Arial" pitchFamily="34" charset="0"/>
                <a:cs typeface="Arial" pitchFamily="34" charset="0"/>
              </a:rPr>
            </a:br>
            <a:r>
              <a:rPr lang="en-US" altLang="zh-CN" sz="1600" b="1" dirty="0" err="1" smtClean="0">
                <a:latin typeface="Arial" pitchFamily="34" charset="0"/>
                <a:cs typeface="Arial" pitchFamily="34" charset="0"/>
              </a:rPr>
              <a:t>plsql_block</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call_procedure_statement</a:t>
            </a:r>
            <a:endParaRPr lang="en-US" altLang="zh-CN" sz="1600" b="1" dirty="0" smtClean="0">
              <a:latin typeface="Arial" pitchFamily="34" charset="0"/>
              <a:cs typeface="Arial" pitchFamily="34" charset="0"/>
            </a:endParaRPr>
          </a:p>
        </p:txBody>
      </p:sp>
      <p:sp>
        <p:nvSpPr>
          <p:cNvPr id="10" name="Rectangle 3"/>
          <p:cNvSpPr txBox="1">
            <a:spLocks noChangeArrowheads="1"/>
          </p:cNvSpPr>
          <p:nvPr/>
        </p:nvSpPr>
        <p:spPr bwMode="auto">
          <a:xfrm>
            <a:off x="899592" y="5013176"/>
            <a:ext cx="7848872" cy="4320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{INSERT | DELETE | UPDATE [OF </a:t>
            </a:r>
            <a:r>
              <a:rPr lang="en-US" altLang="zh-CN" sz="1600" b="1" dirty="0" err="1" smtClean="0">
                <a:latin typeface="Arial" pitchFamily="34" charset="0"/>
                <a:cs typeface="Arial" pitchFamily="34" charset="0"/>
              </a:rPr>
              <a:t>column_list</a:t>
            </a:r>
            <a:r>
              <a:rPr lang="en-US" altLang="zh-CN" sz="1600" b="1" dirty="0" smtClean="0">
                <a:latin typeface="Arial" pitchFamily="34" charset="0"/>
                <a:cs typeface="Arial" pitchFamily="34" charset="0"/>
              </a:rPr>
              <a:t> ]}  [OR  </a:t>
            </a:r>
            <a:r>
              <a:rPr lang="en-US" altLang="zh-CN" sz="1600" b="1" dirty="0" err="1" smtClean="0">
                <a:latin typeface="Arial" pitchFamily="34" charset="0"/>
                <a:cs typeface="Arial" pitchFamily="34" charset="0"/>
              </a:rPr>
              <a:t>verb_list</a:t>
            </a:r>
            <a:r>
              <a:rPr lang="en-US" altLang="zh-CN" sz="1600" b="1" dirty="0" smtClean="0">
                <a:latin typeface="Arial" pitchFamily="34" charset="0"/>
                <a:cs typeface="Arial" pitchFamily="34" charset="0"/>
              </a:rPr>
              <a:t>]</a:t>
            </a:r>
            <a:r>
              <a:rPr lang="en-US" altLang="zh-CN" sz="1600" dirty="0" smtClean="0"/>
              <a:t/>
            </a:r>
            <a:br>
              <a:rPr lang="en-US" altLang="zh-CN" sz="1600" dirty="0" smtClean="0"/>
            </a:b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DML</a:t>
            </a:r>
            <a:r>
              <a:rPr lang="zh-CN" altLang="en-US" dirty="0" smtClean="0"/>
              <a:t>触发器</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en-US" altLang="zh-CN" sz="2000" dirty="0" smtClean="0"/>
              <a:t>DML</a:t>
            </a:r>
            <a:r>
              <a:rPr lang="zh-CN" altLang="en-US" sz="2000" dirty="0" smtClean="0"/>
              <a:t>触发器示例</a:t>
            </a:r>
            <a:endParaRPr lang="en-US" altLang="zh-CN" sz="2000" dirty="0" smtClean="0"/>
          </a:p>
          <a:p>
            <a:pPr lvl="1"/>
            <a:r>
              <a:rPr lang="zh-CN" altLang="en-US" sz="1800" dirty="0" smtClean="0"/>
              <a:t>创建触发器，当 </a:t>
            </a:r>
            <a:r>
              <a:rPr lang="en-US" altLang="zh-CN" sz="1800" dirty="0" err="1" smtClean="0"/>
              <a:t>emp</a:t>
            </a:r>
            <a:r>
              <a:rPr lang="zh-CN" altLang="en-US" sz="1800" dirty="0" smtClean="0"/>
              <a:t>职员</a:t>
            </a:r>
            <a:r>
              <a:rPr lang="en-US" altLang="zh-CN" sz="1800" dirty="0" smtClean="0"/>
              <a:t> </a:t>
            </a:r>
            <a:r>
              <a:rPr lang="zh-CN" altLang="en-US" sz="1800" dirty="0" smtClean="0"/>
              <a:t>表被删除一条记录时，把被删除记录写到删除日志中去</a:t>
            </a:r>
            <a:endParaRPr lang="en-US" altLang="zh-CN" sz="1800" dirty="0" smtClean="0"/>
          </a:p>
        </p:txBody>
      </p:sp>
      <p:sp>
        <p:nvSpPr>
          <p:cNvPr id="4" name="Rectangle 3"/>
          <p:cNvSpPr txBox="1">
            <a:spLocks noChangeArrowheads="1"/>
          </p:cNvSpPr>
          <p:nvPr/>
        </p:nvSpPr>
        <p:spPr bwMode="auto">
          <a:xfrm>
            <a:off x="929264" y="2276872"/>
            <a:ext cx="7848872" cy="259228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OR REPLACE TRIGGER</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del_emp</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   BEFORE DELETE</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指定触发时机为删除操作前触发</a:t>
            </a:r>
            <a:r>
              <a:rPr lang="zh-CN" altLang="en-US" sz="1600" b="1" dirty="0" smtClean="0">
                <a:latin typeface="Arial" pitchFamily="34" charset="0"/>
                <a:cs typeface="Arial" pitchFamily="34" charset="0"/>
              </a:rPr>
              <a:t/>
            </a:r>
            <a:br>
              <a:rPr lang="zh-CN" altLang="en-US" sz="1600" b="1" dirty="0" smtClean="0">
                <a:latin typeface="Arial" pitchFamily="34" charset="0"/>
                <a:cs typeface="Arial" pitchFamily="34" charset="0"/>
              </a:rPr>
            </a:br>
            <a:r>
              <a:rPr lang="zh-CN" altLang="en-US"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ON</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emp</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FOR EACH ROW</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说明创建的是行级触发器 </a:t>
            </a:r>
            <a:r>
              <a:rPr lang="zh-CN" altLang="en-US" sz="1600" b="1" dirty="0" smtClean="0">
                <a:latin typeface="Arial" pitchFamily="34" charset="0"/>
                <a:cs typeface="Arial" pitchFamily="34" charset="0"/>
              </a:rPr>
              <a:t/>
            </a:r>
            <a:br>
              <a:rPr lang="zh-CN" altLang="en-US" sz="1600" b="1" dirty="0" smtClean="0">
                <a:latin typeface="Arial" pitchFamily="34" charset="0"/>
                <a:cs typeface="Arial" pitchFamily="34" charset="0"/>
              </a:rPr>
            </a:br>
            <a:r>
              <a:rPr lang="en-US" altLang="zh-CN" sz="1600" b="1" dirty="0" smtClean="0">
                <a:latin typeface="Arial" pitchFamily="34" charset="0"/>
                <a:cs typeface="Arial" pitchFamily="34" charset="0"/>
              </a:rPr>
              <a:t>BEGIN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将修改前数据插入到日志记录表 </a:t>
            </a:r>
            <a:r>
              <a:rPr lang="en-US" altLang="zh-CN" sz="1600" b="1" dirty="0" err="1" smtClean="0">
                <a:solidFill>
                  <a:srgbClr val="00B050"/>
                </a:solidFill>
                <a:latin typeface="Arial" pitchFamily="34" charset="0"/>
                <a:cs typeface="Arial" pitchFamily="34" charset="0"/>
              </a:rPr>
              <a:t>del_emp</a:t>
            </a:r>
            <a:r>
              <a:rPr lang="en-US" altLang="zh-CN" sz="1600" b="1" dirty="0" smtClean="0">
                <a:solidFill>
                  <a:srgbClr val="00B050"/>
                </a:solidFill>
                <a:latin typeface="Arial" pitchFamily="34" charset="0"/>
                <a:cs typeface="Arial" pitchFamily="34" charset="0"/>
              </a:rPr>
              <a:t> ,</a:t>
            </a:r>
            <a:r>
              <a:rPr lang="zh-CN" altLang="en-US" sz="1600" b="1" dirty="0" smtClean="0">
                <a:solidFill>
                  <a:srgbClr val="00B050"/>
                </a:solidFill>
                <a:latin typeface="Arial" pitchFamily="34" charset="0"/>
                <a:cs typeface="Arial" pitchFamily="34" charset="0"/>
              </a:rPr>
              <a:t>以供监督使用</a:t>
            </a:r>
            <a:r>
              <a:rPr lang="zh-CN" altLang="en-US" sz="1600" b="1" dirty="0" smtClean="0">
                <a:latin typeface="Arial" pitchFamily="34" charset="0"/>
                <a:cs typeface="Arial" pitchFamily="34" charset="0"/>
              </a:rPr>
              <a:t/>
            </a:r>
            <a:br>
              <a:rPr lang="zh-CN" altLang="en-US" sz="1600" b="1" dirty="0" smtClean="0">
                <a:latin typeface="Arial" pitchFamily="34" charset="0"/>
                <a:cs typeface="Arial" pitchFamily="34" charset="0"/>
              </a:rPr>
            </a:b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INSERT INTO </a:t>
            </a:r>
            <a:r>
              <a:rPr lang="en-US" altLang="zh-CN" sz="1600" b="1" dirty="0" err="1" smtClean="0">
                <a:latin typeface="Arial" pitchFamily="34" charset="0"/>
                <a:cs typeface="Arial" pitchFamily="34" charset="0"/>
              </a:rPr>
              <a:t>emp_his</a:t>
            </a: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deptno</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empno</a:t>
            </a:r>
            <a:r>
              <a:rPr lang="en-US" altLang="zh-CN" sz="1600" b="1" dirty="0" smtClean="0">
                <a:latin typeface="Arial" pitchFamily="34" charset="0"/>
                <a:cs typeface="Arial" pitchFamily="34" charset="0"/>
              </a:rPr>
              <a:t>, name ,</a:t>
            </a:r>
          </a:p>
          <a:p>
            <a:pPr>
              <a:lnSpc>
                <a:spcPct val="90000"/>
              </a:lnSpc>
            </a:pPr>
            <a:r>
              <a:rPr lang="en-US" altLang="zh-CN" sz="1600" b="1" dirty="0" smtClean="0">
                <a:latin typeface="Arial" pitchFamily="34" charset="0"/>
                <a:cs typeface="Arial" pitchFamily="34" charset="0"/>
              </a:rPr>
              <a:t>	 job , </a:t>
            </a:r>
            <a:r>
              <a:rPr lang="en-US" altLang="zh-CN" sz="1600" b="1" dirty="0" err="1" smtClean="0">
                <a:latin typeface="Arial" pitchFamily="34" charset="0"/>
                <a:cs typeface="Arial" pitchFamily="34" charset="0"/>
              </a:rPr>
              <a:t>sal</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comm</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hiredate</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VALUES( :</a:t>
            </a:r>
            <a:r>
              <a:rPr lang="en-US" altLang="zh-CN" sz="1600" b="1" dirty="0" err="1" smtClean="0">
                <a:latin typeface="Arial" pitchFamily="34" charset="0"/>
                <a:cs typeface="Arial" pitchFamily="34" charset="0"/>
              </a:rPr>
              <a:t>old.deptno</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old.empno</a:t>
            </a:r>
            <a:r>
              <a:rPr lang="en-US" altLang="zh-CN" sz="1600" b="1" dirty="0" smtClean="0">
                <a:latin typeface="Arial" pitchFamily="34" charset="0"/>
                <a:cs typeface="Arial" pitchFamily="34" charset="0"/>
              </a:rPr>
              <a:t>, :old.name , </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old.job,:old.sal</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old.comm</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old.hiredate</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DML</a:t>
            </a:r>
            <a:r>
              <a:rPr lang="zh-CN" altLang="en-US" dirty="0" smtClean="0"/>
              <a:t>触发器</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en-US" altLang="zh-CN" sz="2000" dirty="0" smtClean="0"/>
              <a:t>DML</a:t>
            </a:r>
            <a:r>
              <a:rPr lang="zh-CN" altLang="en-US" sz="2000" dirty="0" smtClean="0"/>
              <a:t>触发器的限制</a:t>
            </a:r>
          </a:p>
          <a:p>
            <a:pPr lvl="1"/>
            <a:r>
              <a:rPr lang="en-US" altLang="zh-CN" sz="1800" dirty="0" smtClean="0"/>
              <a:t>CREATE TRIGGER</a:t>
            </a:r>
            <a:r>
              <a:rPr lang="zh-CN" altLang="en-US" sz="1800" dirty="0" smtClean="0"/>
              <a:t>语句文本的字符长度不能超过</a:t>
            </a:r>
            <a:r>
              <a:rPr lang="en-US" altLang="zh-CN" sz="1800" dirty="0" smtClean="0"/>
              <a:t>32KB</a:t>
            </a:r>
          </a:p>
          <a:p>
            <a:pPr lvl="1"/>
            <a:r>
              <a:rPr lang="zh-CN" altLang="en-US" sz="1800" dirty="0" smtClean="0"/>
              <a:t>触发器体内的</a:t>
            </a:r>
            <a:r>
              <a:rPr lang="en-US" altLang="zh-CN" sz="1800" dirty="0" smtClean="0"/>
              <a:t>SELECT </a:t>
            </a:r>
            <a:r>
              <a:rPr lang="zh-CN" altLang="en-US" sz="1800" dirty="0" smtClean="0"/>
              <a:t>语句只能为</a:t>
            </a:r>
            <a:r>
              <a:rPr lang="en-US" altLang="zh-CN" sz="1800" dirty="0" smtClean="0"/>
              <a:t>SELECT … INTO …</a:t>
            </a:r>
            <a:r>
              <a:rPr lang="zh-CN" altLang="en-US" sz="1800" dirty="0" smtClean="0"/>
              <a:t>结构，或者为定义游标所使用的</a:t>
            </a:r>
            <a:r>
              <a:rPr lang="en-US" altLang="zh-CN" sz="1800" dirty="0" smtClean="0"/>
              <a:t>SELECT </a:t>
            </a:r>
            <a:r>
              <a:rPr lang="zh-CN" altLang="en-US" sz="1800" dirty="0" smtClean="0"/>
              <a:t>语句</a:t>
            </a:r>
          </a:p>
          <a:p>
            <a:pPr lvl="1"/>
            <a:r>
              <a:rPr lang="zh-CN" altLang="en-US" sz="1800" dirty="0" smtClean="0"/>
              <a:t>触发器中不能使用数据库事务控制语句 ：</a:t>
            </a:r>
            <a:r>
              <a:rPr lang="en-US" altLang="zh-CN" sz="1800" dirty="0" smtClean="0"/>
              <a:t>COMMIT; ROLLBACK, SVAEPOINT </a:t>
            </a:r>
            <a:r>
              <a:rPr lang="zh-CN" altLang="en-US" sz="1800" dirty="0" smtClean="0"/>
              <a:t>等语句</a:t>
            </a:r>
          </a:p>
          <a:p>
            <a:pPr lvl="1"/>
            <a:r>
              <a:rPr lang="zh-CN" altLang="en-US" sz="1800" dirty="0" smtClean="0"/>
              <a:t>由触发器所调用的过程或函数也不能使用数据库事务控制语句；</a:t>
            </a:r>
          </a:p>
          <a:p>
            <a:pPr lvl="1"/>
            <a:r>
              <a:rPr lang="zh-CN" altLang="en-US" sz="1800" dirty="0" smtClean="0"/>
              <a:t>触发器中不能使用</a:t>
            </a:r>
            <a:r>
              <a:rPr lang="en-US" altLang="zh-CN" sz="1800" dirty="0" smtClean="0"/>
              <a:t>LONG, LONG RAW </a:t>
            </a:r>
            <a:r>
              <a:rPr lang="zh-CN" altLang="en-US" sz="1800" dirty="0" smtClean="0"/>
              <a:t>类型；</a:t>
            </a:r>
          </a:p>
          <a:p>
            <a:pPr lvl="1"/>
            <a:r>
              <a:rPr lang="zh-CN" altLang="en-US" sz="1800" dirty="0" smtClean="0"/>
              <a:t>触发器内可以参照</a:t>
            </a:r>
            <a:r>
              <a:rPr lang="en-US" altLang="zh-CN" sz="1800" dirty="0" smtClean="0"/>
              <a:t>LOB </a:t>
            </a:r>
            <a:r>
              <a:rPr lang="zh-CN" altLang="en-US" sz="1800" dirty="0" smtClean="0"/>
              <a:t>类型列的列值，但不能通过 </a:t>
            </a:r>
            <a:r>
              <a:rPr lang="en-US" altLang="zh-CN" sz="1800" dirty="0" smtClean="0"/>
              <a:t>:NEW </a:t>
            </a:r>
            <a:r>
              <a:rPr lang="zh-CN" altLang="en-US" sz="1800" dirty="0" smtClean="0"/>
              <a:t>修改</a:t>
            </a:r>
            <a:r>
              <a:rPr lang="en-US" altLang="zh-CN" sz="1800" dirty="0" smtClean="0"/>
              <a:t>LOB</a:t>
            </a:r>
            <a:r>
              <a:rPr lang="zh-CN" altLang="en-US" sz="1800" dirty="0" smtClean="0"/>
              <a:t>列中的数据；</a:t>
            </a:r>
            <a:endParaRPr lang="en-US" altLang="zh-CN" sz="1800" dirty="0" smtClean="0"/>
          </a:p>
          <a:p>
            <a:endParaRPr lang="zh-CN" altLang="en-US" sz="2200" dirty="0"/>
          </a:p>
        </p:txBody>
      </p:sp>
    </p:spTree>
    <p:custDataLst>
      <p:tags r:id="rId1"/>
    </p:custData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、游标概述</a:t>
            </a:r>
            <a:r>
              <a:rPr lang="en-US" altLang="zh-CN" dirty="0" smtClean="0"/>
              <a:t>-3</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000" dirty="0" smtClean="0"/>
              <a:t>对于不同的</a:t>
            </a:r>
            <a:r>
              <a:rPr lang="en-US" altLang="zh-CN" sz="2000" dirty="0" smtClean="0"/>
              <a:t>SQL</a:t>
            </a:r>
            <a:r>
              <a:rPr lang="zh-CN" altLang="en-US" sz="2000" dirty="0" smtClean="0"/>
              <a:t>语句，游标的选用：</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1800" dirty="0" smtClean="0"/>
          </a:p>
          <a:p>
            <a:endParaRPr lang="en-US" altLang="zh-CN" sz="2000" dirty="0" smtClean="0"/>
          </a:p>
          <a:p>
            <a:endParaRPr lang="en-US" altLang="zh-CN" sz="2000" dirty="0" smtClean="0"/>
          </a:p>
          <a:p>
            <a:r>
              <a:rPr lang="zh-CN" altLang="en-US" sz="2000" dirty="0" smtClean="0"/>
              <a:t>显式游标处理的四个步骤：</a:t>
            </a:r>
            <a:endParaRPr lang="en-US" altLang="zh-CN" sz="2000" dirty="0" smtClean="0"/>
          </a:p>
          <a:p>
            <a:pPr lvl="1"/>
            <a:r>
              <a:rPr lang="zh-CN" altLang="en-US" sz="1800" dirty="0" smtClean="0"/>
              <a:t>定义</a:t>
            </a:r>
            <a:r>
              <a:rPr lang="en-US" altLang="zh-CN" sz="1800" dirty="0" smtClean="0"/>
              <a:t>/</a:t>
            </a:r>
            <a:r>
              <a:rPr lang="zh-CN" altLang="en-US" sz="1800" dirty="0" smtClean="0"/>
              <a:t>声明游标</a:t>
            </a:r>
            <a:endParaRPr lang="en-US" altLang="zh-CN" sz="1800" dirty="0" smtClean="0"/>
          </a:p>
          <a:p>
            <a:pPr lvl="1"/>
            <a:r>
              <a:rPr lang="zh-CN" altLang="en-US" sz="1800" dirty="0" smtClean="0"/>
              <a:t>打开游标</a:t>
            </a:r>
            <a:endParaRPr lang="en-US" altLang="zh-CN" sz="1800" dirty="0" smtClean="0"/>
          </a:p>
          <a:p>
            <a:pPr lvl="1"/>
            <a:r>
              <a:rPr lang="zh-CN" altLang="en-US" sz="1800" dirty="0" smtClean="0"/>
              <a:t>提取游标数据</a:t>
            </a:r>
            <a:endParaRPr lang="en-US" altLang="zh-CN" sz="1800" dirty="0" smtClean="0"/>
          </a:p>
          <a:p>
            <a:pPr lvl="1"/>
            <a:r>
              <a:rPr lang="zh-CN" altLang="en-US" sz="1800" dirty="0" smtClean="0"/>
              <a:t>关闭游标</a:t>
            </a:r>
            <a:endParaRPr lang="en-US" altLang="zh-CN" sz="1800" dirty="0" smtClean="0"/>
          </a:p>
        </p:txBody>
      </p:sp>
      <p:graphicFrame>
        <p:nvGraphicFramePr>
          <p:cNvPr id="5" name="Group 38"/>
          <p:cNvGraphicFramePr>
            <a:graphicFrameLocks/>
          </p:cNvGraphicFramePr>
          <p:nvPr/>
        </p:nvGraphicFramePr>
        <p:xfrm>
          <a:off x="971600" y="1700808"/>
          <a:ext cx="7632848" cy="1912445"/>
        </p:xfrm>
        <a:graphic>
          <a:graphicData uri="http://schemas.openxmlformats.org/drawingml/2006/table">
            <a:tbl>
              <a:tblPr/>
              <a:tblGrid>
                <a:gridCol w="4248472"/>
                <a:gridCol w="3384376"/>
              </a:tblGrid>
              <a:tr h="504056">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SQL</a:t>
                      </a:r>
                      <a:r>
                        <a:rPr kumimoji="0" lang="zh-CN" altLang="en-US" sz="1800" b="1" i="0" u="none" strike="noStrike" cap="none" normalizeH="0" baseline="0" dirty="0" smtClean="0">
                          <a:ln>
                            <a:noFill/>
                          </a:ln>
                          <a:solidFill>
                            <a:schemeClr val="tx1"/>
                          </a:solidFill>
                          <a:effectLst/>
                          <a:latin typeface="Arial" charset="0"/>
                          <a:ea typeface="宋体" pitchFamily="2" charset="-122"/>
                        </a:rPr>
                        <a:t>语句</a:t>
                      </a:r>
                    </a:p>
                  </a:txBody>
                  <a:tcPr marL="91423" marR="91423"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marL="0" marR="0" lvl="0" indent="0" algn="ctr" defTabSz="914400" rtl="0" eaLnBrk="0" fontAlgn="base" latinLnBrk="0" hangingPunct="0">
                        <a:lnSpc>
                          <a:spcPct val="100000"/>
                        </a:lnSpc>
                        <a:spcBef>
                          <a:spcPts val="588"/>
                        </a:spcBef>
                        <a:spcAft>
                          <a:spcPts val="588"/>
                        </a:spcAft>
                        <a:buClr>
                          <a:srgbClr val="FF0000"/>
                        </a:buClr>
                        <a:buSzPct val="80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游标类型</a:t>
                      </a:r>
                    </a:p>
                  </a:txBody>
                  <a:tcPr marL="91423" marR="91423"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629223">
                <a:tc>
                  <a:txBody>
                    <a:bodyPr/>
                    <a:lstStyle/>
                    <a:p>
                      <a:pPr>
                        <a:spcBef>
                          <a:spcPts val="0"/>
                        </a:spcBef>
                        <a:spcAft>
                          <a:spcPts val="0"/>
                        </a:spcAft>
                      </a:pPr>
                      <a:r>
                        <a:rPr lang="zh-CN" altLang="en-US" sz="1600" dirty="0">
                          <a:latin typeface="Arial"/>
                        </a:rPr>
                        <a:t>非查询</a:t>
                      </a:r>
                      <a:r>
                        <a:rPr lang="zh-CN" altLang="en-US" sz="1600" dirty="0" smtClean="0">
                          <a:latin typeface="Arial"/>
                        </a:rPr>
                        <a:t>语句（</a:t>
                      </a:r>
                      <a:r>
                        <a:rPr lang="en-US" altLang="zh-CN" sz="1600" dirty="0" smtClean="0">
                          <a:latin typeface="Arial"/>
                        </a:rPr>
                        <a:t>INSERT</a:t>
                      </a:r>
                      <a:r>
                        <a:rPr lang="zh-CN" altLang="en-US" sz="1600" dirty="0" smtClean="0">
                          <a:latin typeface="Arial"/>
                        </a:rPr>
                        <a:t>、</a:t>
                      </a:r>
                      <a:r>
                        <a:rPr lang="en-US" altLang="zh-CN" sz="1600" dirty="0" smtClean="0">
                          <a:latin typeface="Arial"/>
                        </a:rPr>
                        <a:t>UPDATE</a:t>
                      </a:r>
                      <a:r>
                        <a:rPr lang="zh-CN" altLang="en-US" sz="1600" dirty="0" smtClean="0">
                          <a:latin typeface="Arial"/>
                        </a:rPr>
                        <a:t>、</a:t>
                      </a:r>
                      <a:r>
                        <a:rPr lang="en-US" altLang="zh-CN" sz="1600" dirty="0" smtClean="0">
                          <a:latin typeface="Arial"/>
                        </a:rPr>
                        <a:t>DELETE</a:t>
                      </a:r>
                      <a:r>
                        <a:rPr lang="zh-CN" altLang="en-US" sz="1600" dirty="0" smtClean="0">
                          <a:latin typeface="Arial"/>
                        </a:rPr>
                        <a:t>等</a:t>
                      </a:r>
                      <a:r>
                        <a:rPr lang="en-US" altLang="zh-CN" sz="1600" dirty="0" smtClean="0">
                          <a:latin typeface="Arial"/>
                        </a:rPr>
                        <a:t>DML</a:t>
                      </a:r>
                      <a:r>
                        <a:rPr lang="zh-CN" altLang="en-US" sz="1600" dirty="0" smtClean="0">
                          <a:latin typeface="Arial"/>
                        </a:rPr>
                        <a:t>操作）</a:t>
                      </a:r>
                      <a:endParaRPr lang="zh-CN" altLang="en-US" sz="1600" dirty="0"/>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dirty="0">
                          <a:latin typeface="Arial"/>
                        </a:rPr>
                        <a:t>隐</a:t>
                      </a:r>
                      <a:r>
                        <a:rPr lang="zh-CN" altLang="en-US" sz="1600" dirty="0" smtClean="0">
                          <a:latin typeface="Arial"/>
                        </a:rPr>
                        <a:t>式游标</a:t>
                      </a:r>
                      <a:endParaRPr lang="zh-CN" altLang="en-US" sz="1600" dirty="0"/>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4879">
                <a:tc>
                  <a:txBody>
                    <a:bodyPr/>
                    <a:lstStyle/>
                    <a:p>
                      <a:pPr>
                        <a:spcBef>
                          <a:spcPts val="0"/>
                        </a:spcBef>
                        <a:spcAft>
                          <a:spcPts val="0"/>
                        </a:spcAft>
                      </a:pPr>
                      <a:r>
                        <a:rPr lang="zh-CN" altLang="en-US" sz="1600" dirty="0" smtClean="0">
                          <a:latin typeface="Arial"/>
                        </a:rPr>
                        <a:t>单行查询结果语句（</a:t>
                      </a:r>
                      <a:r>
                        <a:rPr lang="en-US" altLang="zh-CN" sz="1600" dirty="0" smtClean="0">
                          <a:latin typeface="Arial"/>
                        </a:rPr>
                        <a:t>SELECT…INTO</a:t>
                      </a:r>
                      <a:r>
                        <a:rPr lang="zh-CN" altLang="en-US" sz="1600" dirty="0" smtClean="0">
                          <a:latin typeface="Arial"/>
                        </a:rPr>
                        <a:t>语句）</a:t>
                      </a:r>
                      <a:endParaRPr lang="zh-CN" altLang="en-US" sz="1600" dirty="0"/>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dirty="0">
                          <a:latin typeface="Arial"/>
                        </a:rPr>
                        <a:t>隐</a:t>
                      </a:r>
                      <a:r>
                        <a:rPr lang="zh-CN" altLang="en-US" sz="1600" dirty="0" smtClean="0">
                          <a:latin typeface="Arial"/>
                        </a:rPr>
                        <a:t>式游标或显式游标</a:t>
                      </a:r>
                      <a:endParaRPr lang="zh-CN" altLang="en-US" sz="1600" dirty="0"/>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4287">
                <a:tc>
                  <a:txBody>
                    <a:bodyPr/>
                    <a:lstStyle/>
                    <a:p>
                      <a:pPr>
                        <a:spcBef>
                          <a:spcPts val="0"/>
                        </a:spcBef>
                        <a:spcAft>
                          <a:spcPts val="0"/>
                        </a:spcAft>
                      </a:pPr>
                      <a:r>
                        <a:rPr lang="zh-CN" altLang="en-US" sz="1600" dirty="0" smtClean="0">
                          <a:latin typeface="Arial"/>
                        </a:rPr>
                        <a:t>多行查询结果语句</a:t>
                      </a:r>
                      <a:endParaRPr lang="zh-CN" altLang="en-US" sz="1600" dirty="0"/>
                    </a:p>
                  </a:txBody>
                  <a:tcPr marL="68580" marR="6858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spcBef>
                          <a:spcPts val="0"/>
                        </a:spcBef>
                        <a:spcAft>
                          <a:spcPts val="0"/>
                        </a:spcAft>
                      </a:pPr>
                      <a:r>
                        <a:rPr lang="zh-CN" altLang="en-US" sz="1600" dirty="0" smtClean="0">
                          <a:latin typeface="Arial"/>
                        </a:rPr>
                        <a:t>显式游标</a:t>
                      </a:r>
                      <a:endParaRPr lang="zh-CN" altLang="en-US" sz="1600" dirty="0"/>
                    </a:p>
                  </a:txBody>
                  <a:tcPr marL="68580" marR="6858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DML</a:t>
            </a:r>
            <a:r>
              <a:rPr lang="zh-CN" altLang="en-US" dirty="0" smtClean="0"/>
              <a:t>触发器</a:t>
            </a:r>
            <a:r>
              <a:rPr lang="en-US" altLang="zh-CN" dirty="0" smtClean="0"/>
              <a:t>-4</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触发器中的相关标识符：</a:t>
            </a:r>
            <a:endParaRPr lang="en-US" altLang="zh-CN" sz="2000" dirty="0" smtClean="0"/>
          </a:p>
          <a:p>
            <a:pPr lvl="1"/>
            <a:r>
              <a:rPr lang="zh-CN" altLang="en-US" sz="1800" dirty="0" smtClean="0"/>
              <a:t>当触发器被触发时，要使用被插入、更新或删除的记录中的列值，有时要使用操作前、后列的值</a:t>
            </a:r>
            <a:endParaRPr lang="en-US" altLang="zh-CN" sz="1800" dirty="0" smtClean="0"/>
          </a:p>
          <a:p>
            <a:pPr lvl="1"/>
            <a:r>
              <a:rPr lang="zh-CN" altLang="en-US" sz="1800" dirty="0" smtClean="0"/>
              <a:t>实现方式</a:t>
            </a:r>
            <a:r>
              <a:rPr lang="en-US" altLang="zh-CN" sz="1800" dirty="0" smtClean="0"/>
              <a:t>  :</a:t>
            </a:r>
          </a:p>
          <a:p>
            <a:pPr lvl="2"/>
            <a:r>
              <a:rPr lang="en-US" altLang="zh-CN" sz="1600" dirty="0" smtClean="0">
                <a:solidFill>
                  <a:srgbClr val="FF0000"/>
                </a:solidFill>
              </a:rPr>
              <a:t>:NEW </a:t>
            </a:r>
            <a:r>
              <a:rPr lang="zh-CN" altLang="en-US" sz="1600" dirty="0" smtClean="0">
                <a:solidFill>
                  <a:srgbClr val="FF0000"/>
                </a:solidFill>
              </a:rPr>
              <a:t>修饰符</a:t>
            </a:r>
            <a:r>
              <a:rPr lang="zh-CN" altLang="en-US" sz="1600" dirty="0" smtClean="0"/>
              <a:t>：访问执行触发器之后的字段的值</a:t>
            </a:r>
          </a:p>
          <a:p>
            <a:pPr lvl="2"/>
            <a:r>
              <a:rPr lang="en-US" altLang="zh-CN" sz="1600" dirty="0" smtClean="0">
                <a:solidFill>
                  <a:srgbClr val="FF0000"/>
                </a:solidFill>
              </a:rPr>
              <a:t>:OLD </a:t>
            </a:r>
            <a:r>
              <a:rPr lang="zh-CN" altLang="en-US" sz="1600" dirty="0" smtClean="0">
                <a:solidFill>
                  <a:srgbClr val="FF0000"/>
                </a:solidFill>
              </a:rPr>
              <a:t>修饰符</a:t>
            </a:r>
            <a:r>
              <a:rPr lang="zh-CN" altLang="en-US" sz="1600" dirty="0" smtClean="0"/>
              <a:t>：访问执行触发器之前的字段的值</a:t>
            </a:r>
          </a:p>
          <a:p>
            <a:endParaRPr lang="en-US" altLang="zh-CN" sz="2200" dirty="0" smtClean="0"/>
          </a:p>
        </p:txBody>
      </p:sp>
      <p:graphicFrame>
        <p:nvGraphicFramePr>
          <p:cNvPr id="4" name="Group 38"/>
          <p:cNvGraphicFramePr>
            <a:graphicFrameLocks/>
          </p:cNvGraphicFramePr>
          <p:nvPr>
            <p:extLst>
              <p:ext uri="{D42A27DB-BD31-4B8C-83A1-F6EECF244321}">
                <p14:modId xmlns:p14="http://schemas.microsoft.com/office/powerpoint/2010/main" val="2601991826"/>
              </p:ext>
            </p:extLst>
          </p:nvPr>
        </p:nvGraphicFramePr>
        <p:xfrm>
          <a:off x="971600" y="3789040"/>
          <a:ext cx="7632847" cy="1278975"/>
        </p:xfrm>
        <a:graphic>
          <a:graphicData uri="http://schemas.openxmlformats.org/drawingml/2006/table">
            <a:tbl>
              <a:tblPr/>
              <a:tblGrid>
                <a:gridCol w="2251690"/>
                <a:gridCol w="1793719"/>
                <a:gridCol w="1793719"/>
                <a:gridCol w="1793719"/>
              </a:tblGrid>
              <a:tr h="432048">
                <a:tc>
                  <a:txBody>
                    <a:bodyPr/>
                    <a:lstStyle/>
                    <a:p>
                      <a:pPr algn="ctr"/>
                      <a:r>
                        <a:rPr lang="zh-CN" altLang="en-US" sz="2000" b="1" dirty="0">
                          <a:latin typeface="宋体"/>
                        </a:rPr>
                        <a:t>特性</a:t>
                      </a:r>
                      <a:endParaRPr lang="zh-CN" altLang="en-US" sz="2000" b="1" dirty="0"/>
                    </a:p>
                  </a:txBody>
                  <a:tcPr marL="68580" marR="68580" marT="0" marB="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algn="ctr"/>
                      <a:r>
                        <a:rPr lang="en-US" sz="2000" b="1" dirty="0">
                          <a:latin typeface="Arial"/>
                        </a:rPr>
                        <a:t>INSERT</a:t>
                      </a:r>
                      <a:endParaRPr lang="en-US" sz="20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algn="ctr"/>
                      <a:r>
                        <a:rPr lang="en-US" sz="2000" b="1" dirty="0">
                          <a:latin typeface="Arial"/>
                        </a:rPr>
                        <a:t>UPDATE</a:t>
                      </a:r>
                      <a:endParaRPr lang="en-US" sz="20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algn="ctr"/>
                      <a:r>
                        <a:rPr lang="en-US" sz="2000" b="1" dirty="0">
                          <a:latin typeface="Arial"/>
                        </a:rPr>
                        <a:t>DELETE</a:t>
                      </a:r>
                      <a:endParaRPr lang="en-US" sz="20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432048">
                <a:tc>
                  <a:txBody>
                    <a:bodyPr/>
                    <a:lstStyle/>
                    <a:p>
                      <a:pPr algn="ctr"/>
                      <a:r>
                        <a:rPr lang="en-US">
                          <a:latin typeface="Arial"/>
                        </a:rPr>
                        <a:t>OLD</a:t>
                      </a:r>
                      <a:endParaRPr lang="en-US"/>
                    </a:p>
                  </a:txBody>
                  <a:tcPr marL="68580" marR="68580" marT="0" marB="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ctr"/>
                      <a:r>
                        <a:rPr lang="en-US">
                          <a:latin typeface="Arial"/>
                        </a:rPr>
                        <a:t>NULL</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ctr"/>
                      <a:r>
                        <a:rPr lang="zh-CN" altLang="en-US" dirty="0">
                          <a:latin typeface="宋体"/>
                        </a:rPr>
                        <a:t>实际值</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ctr"/>
                      <a:r>
                        <a:rPr lang="zh-CN" altLang="en-US">
                          <a:latin typeface="宋体"/>
                        </a:rPr>
                        <a:t>实际值</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4879">
                <a:tc>
                  <a:txBody>
                    <a:bodyPr/>
                    <a:lstStyle/>
                    <a:p>
                      <a:pPr algn="ctr"/>
                      <a:r>
                        <a:rPr lang="en-US">
                          <a:latin typeface="Arial"/>
                        </a:rPr>
                        <a:t>NEW</a:t>
                      </a:r>
                      <a:endParaRPr lang="en-US"/>
                    </a:p>
                  </a:txBody>
                  <a:tcPr marL="68580" marR="68580" marT="0" marB="0">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ctr"/>
                      <a:r>
                        <a:rPr lang="zh-CN" altLang="en-US">
                          <a:latin typeface="宋体"/>
                        </a:rPr>
                        <a:t>实际值</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ctr"/>
                      <a:r>
                        <a:rPr lang="zh-CN" altLang="en-US" dirty="0">
                          <a:latin typeface="宋体"/>
                        </a:rPr>
                        <a:t>实际值</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ctr"/>
                      <a:r>
                        <a:rPr lang="en-US" dirty="0">
                          <a:latin typeface="Arial"/>
                        </a:rPr>
                        <a:t>NULL</a:t>
                      </a:r>
                      <a:endParaRPr 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DML</a:t>
            </a:r>
            <a:r>
              <a:rPr lang="zh-CN" altLang="en-US" dirty="0" smtClean="0"/>
              <a:t>触发器</a:t>
            </a:r>
            <a:r>
              <a:rPr lang="en-US" altLang="zh-CN" dirty="0" smtClean="0"/>
              <a:t>-5</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en-US" altLang="zh-CN" sz="2000" dirty="0" smtClean="0"/>
              <a:t>DML</a:t>
            </a:r>
            <a:r>
              <a:rPr lang="zh-CN" altLang="en-US" sz="2000" dirty="0" smtClean="0"/>
              <a:t>触发器中的条件谓词</a:t>
            </a:r>
            <a:endParaRPr lang="en-US" altLang="zh-CN" sz="2000" dirty="0" smtClean="0"/>
          </a:p>
          <a:p>
            <a:pPr lvl="1"/>
            <a:r>
              <a:rPr lang="zh-CN" altLang="en-US" sz="1800" dirty="0" smtClean="0"/>
              <a:t>在</a:t>
            </a:r>
            <a:r>
              <a:rPr lang="en-US" altLang="zh-CN" sz="1800" dirty="0" smtClean="0"/>
              <a:t>DML</a:t>
            </a:r>
            <a:r>
              <a:rPr lang="zh-CN" altLang="en-US" sz="1800" dirty="0" smtClean="0"/>
              <a:t>触发器中，当一个触发器中包含多个触发事件（</a:t>
            </a:r>
            <a:r>
              <a:rPr lang="en-US" altLang="zh-CN" sz="1800" dirty="0" smtClean="0"/>
              <a:t>INSERT</a:t>
            </a:r>
            <a:r>
              <a:rPr lang="zh-CN" altLang="en-US" sz="1800" dirty="0" smtClean="0"/>
              <a:t>、</a:t>
            </a:r>
            <a:r>
              <a:rPr lang="en-US" altLang="zh-CN" sz="1800" dirty="0" smtClean="0"/>
              <a:t>UPDATE</a:t>
            </a:r>
            <a:r>
              <a:rPr lang="zh-CN" altLang="en-US" sz="1800" dirty="0" smtClean="0"/>
              <a:t>、</a:t>
            </a:r>
            <a:r>
              <a:rPr lang="en-US" altLang="zh-CN" sz="1800" dirty="0" smtClean="0"/>
              <a:t>DELETE</a:t>
            </a:r>
            <a:r>
              <a:rPr lang="zh-CN" altLang="en-US" sz="1800" dirty="0" smtClean="0"/>
              <a:t>）的组合时，为了分别针对不同的事件进行不同的处理，需要使用</a:t>
            </a:r>
            <a:r>
              <a:rPr lang="en-US" altLang="zh-CN" sz="1800" dirty="0" smtClean="0"/>
              <a:t>ORACLE</a:t>
            </a:r>
            <a:r>
              <a:rPr lang="zh-CN" altLang="en-US" sz="1800" dirty="0" smtClean="0"/>
              <a:t>提供的如下三个条件谓词：</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用法如下：</a:t>
            </a:r>
            <a:endParaRPr lang="en-US" altLang="zh-CN" sz="1800" dirty="0" smtClean="0"/>
          </a:p>
        </p:txBody>
      </p:sp>
      <p:graphicFrame>
        <p:nvGraphicFramePr>
          <p:cNvPr id="4" name="Group 38"/>
          <p:cNvGraphicFramePr>
            <a:graphicFrameLocks/>
          </p:cNvGraphicFramePr>
          <p:nvPr/>
        </p:nvGraphicFramePr>
        <p:xfrm>
          <a:off x="899592" y="2420888"/>
          <a:ext cx="7776864" cy="2177400"/>
        </p:xfrm>
        <a:graphic>
          <a:graphicData uri="http://schemas.openxmlformats.org/drawingml/2006/table">
            <a:tbl>
              <a:tblPr/>
              <a:tblGrid>
                <a:gridCol w="3024336"/>
                <a:gridCol w="4752528"/>
              </a:tblGrid>
              <a:tr h="504056">
                <a:tc>
                  <a:txBody>
                    <a:bodyPr/>
                    <a:lstStyle/>
                    <a:p>
                      <a:pPr algn="ctr"/>
                      <a:r>
                        <a:rPr lang="zh-CN" altLang="en-US" sz="2400" b="1" dirty="0" smtClean="0">
                          <a:latin typeface="Arial"/>
                        </a:rPr>
                        <a:t>谓   词</a:t>
                      </a:r>
                      <a:endParaRPr lang="en-US" sz="24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algn="ctr"/>
                      <a:r>
                        <a:rPr lang="zh-CN" altLang="en-US" sz="2400" b="1" dirty="0" smtClean="0">
                          <a:latin typeface="Arial"/>
                        </a:rPr>
                        <a:t>描   述</a:t>
                      </a:r>
                      <a:endParaRPr lang="en-US" sz="24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576064">
                <a:tc>
                  <a:txBody>
                    <a:bodyPr/>
                    <a:lstStyle/>
                    <a:p>
                      <a:pPr algn="ctr"/>
                      <a:r>
                        <a:rPr lang="en-US" altLang="zh-CN" dirty="0" smtClean="0">
                          <a:latin typeface="宋体"/>
                        </a:rPr>
                        <a:t>INSERTING</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l"/>
                      <a:r>
                        <a:rPr lang="zh-CN" altLang="en-US" dirty="0" smtClean="0">
                          <a:latin typeface="宋体"/>
                        </a:rPr>
                        <a:t>如果触发语句为</a:t>
                      </a:r>
                      <a:r>
                        <a:rPr lang="en-US" altLang="zh-CN" dirty="0" smtClean="0">
                          <a:latin typeface="宋体"/>
                        </a:rPr>
                        <a:t>INSERT,</a:t>
                      </a:r>
                      <a:r>
                        <a:rPr lang="zh-CN" altLang="en-US" dirty="0" smtClean="0">
                          <a:latin typeface="宋体"/>
                        </a:rPr>
                        <a:t>则为</a:t>
                      </a:r>
                      <a:r>
                        <a:rPr lang="en-US" altLang="zh-CN" dirty="0" smtClean="0">
                          <a:latin typeface="宋体"/>
                        </a:rPr>
                        <a:t>TRUE,</a:t>
                      </a:r>
                      <a:r>
                        <a:rPr lang="zh-CN" altLang="en-US" dirty="0" smtClean="0">
                          <a:latin typeface="宋体"/>
                        </a:rPr>
                        <a:t>否则为</a:t>
                      </a:r>
                      <a:r>
                        <a:rPr lang="en-US" altLang="zh-CN" dirty="0" smtClean="0">
                          <a:latin typeface="宋体"/>
                        </a:rPr>
                        <a:t>FALSE</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4879">
                <a:tc>
                  <a:txBody>
                    <a:bodyPr/>
                    <a:lstStyle/>
                    <a:p>
                      <a:pPr algn="ctr"/>
                      <a:r>
                        <a:rPr lang="en-US" altLang="zh-CN" dirty="0" smtClean="0"/>
                        <a:t>UPDATING</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a:rPr>
                        <a:t>如果触发语句为</a:t>
                      </a:r>
                      <a:r>
                        <a:rPr lang="en-US" altLang="zh-CN" dirty="0" smtClean="0">
                          <a:latin typeface="宋体"/>
                        </a:rPr>
                        <a:t>UPDATE,</a:t>
                      </a:r>
                      <a:r>
                        <a:rPr lang="zh-CN" altLang="en-US" dirty="0" smtClean="0">
                          <a:latin typeface="宋体"/>
                        </a:rPr>
                        <a:t>则为</a:t>
                      </a:r>
                      <a:r>
                        <a:rPr lang="en-US" altLang="zh-CN" dirty="0" smtClean="0">
                          <a:latin typeface="宋体"/>
                        </a:rPr>
                        <a:t>TRUE,</a:t>
                      </a:r>
                      <a:r>
                        <a:rPr lang="zh-CN" altLang="en-US" dirty="0" smtClean="0">
                          <a:latin typeface="宋体"/>
                        </a:rPr>
                        <a:t>否则为</a:t>
                      </a:r>
                      <a:r>
                        <a:rPr lang="en-US" altLang="zh-CN" dirty="0" smtClean="0">
                          <a:latin typeface="宋体"/>
                        </a:rPr>
                        <a:t>FALSE</a:t>
                      </a:r>
                      <a:endParaRPr lang="zh-CN" altLang="en-US" dirty="0" smtClean="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4879">
                <a:tc>
                  <a:txBody>
                    <a:bodyPr/>
                    <a:lstStyle/>
                    <a:p>
                      <a:pPr algn="ctr"/>
                      <a:r>
                        <a:rPr lang="en-US" altLang="zh-CN" dirty="0" smtClean="0">
                          <a:latin typeface="宋体"/>
                        </a:rPr>
                        <a:t>DELETING</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a:rPr>
                        <a:t>如果触发语句为</a:t>
                      </a:r>
                      <a:r>
                        <a:rPr lang="en-US" altLang="zh-CN" dirty="0" smtClean="0">
                          <a:latin typeface="宋体"/>
                        </a:rPr>
                        <a:t>DELETE,</a:t>
                      </a:r>
                      <a:r>
                        <a:rPr lang="zh-CN" altLang="en-US" dirty="0" smtClean="0">
                          <a:latin typeface="宋体"/>
                        </a:rPr>
                        <a:t>则为</a:t>
                      </a:r>
                      <a:r>
                        <a:rPr lang="en-US" altLang="zh-CN" dirty="0" smtClean="0">
                          <a:latin typeface="宋体"/>
                        </a:rPr>
                        <a:t>TRUE,</a:t>
                      </a:r>
                      <a:r>
                        <a:rPr lang="zh-CN" altLang="en-US" dirty="0" smtClean="0">
                          <a:latin typeface="宋体"/>
                        </a:rPr>
                        <a:t>否则为</a:t>
                      </a:r>
                      <a:r>
                        <a:rPr lang="en-US" altLang="zh-CN" dirty="0" smtClean="0">
                          <a:latin typeface="宋体"/>
                        </a:rPr>
                        <a:t>FALSE</a:t>
                      </a:r>
                      <a:endParaRPr lang="zh-CN" altLang="en-US" dirty="0" smtClean="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 name="Rectangle 3"/>
          <p:cNvSpPr txBox="1">
            <a:spLocks noChangeArrowheads="1"/>
          </p:cNvSpPr>
          <p:nvPr/>
        </p:nvSpPr>
        <p:spPr bwMode="auto">
          <a:xfrm>
            <a:off x="827584" y="5013176"/>
            <a:ext cx="7848872" cy="648072"/>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IF  INSERTING  THEN … END  IF;</a:t>
            </a:r>
          </a:p>
          <a:p>
            <a:pPr>
              <a:lnSpc>
                <a:spcPct val="90000"/>
              </a:lnSpc>
            </a:pPr>
            <a:r>
              <a:rPr lang="en-US" altLang="zh-CN" sz="1600" b="1" dirty="0" smtClean="0">
                <a:solidFill>
                  <a:srgbClr val="FF0000"/>
                </a:solidFill>
                <a:latin typeface="Arial" pitchFamily="34" charset="0"/>
                <a:cs typeface="Arial" pitchFamily="34" charset="0"/>
              </a:rPr>
              <a:t>IF  UPDATING  THEN … END  IF;</a:t>
            </a:r>
          </a:p>
          <a:p>
            <a:pPr>
              <a:lnSpc>
                <a:spcPct val="90000"/>
              </a:lnSpc>
            </a:pPr>
            <a:endParaRPr lang="en-US" altLang="zh-CN" sz="1600" dirty="0" smtClean="0">
              <a:latin typeface="Arial" pitchFamily="34" charset="0"/>
              <a:cs typeface="Arial" pitchFamily="34" charset="0"/>
            </a:endParaRPr>
          </a:p>
          <a:p>
            <a:pPr>
              <a:lnSpc>
                <a:spcPct val="90000"/>
              </a:lnSpc>
            </a:pPr>
            <a:r>
              <a:rPr lang="en-US" altLang="zh-CN" sz="1600" dirty="0" smtClean="0"/>
              <a:t/>
            </a:r>
            <a:br>
              <a:rPr lang="en-US" altLang="zh-CN" sz="1600" dirty="0" smtClean="0"/>
            </a:br>
            <a:endParaRPr lang="en-US" altLang="zh-CN" sz="1600" b="1" dirty="0" smtClean="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、替代触发器</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fontScale="92500" lnSpcReduction="10000"/>
          </a:bodyPr>
          <a:lstStyle/>
          <a:p>
            <a:r>
              <a:rPr lang="zh-CN" altLang="en-US" sz="2000" dirty="0" smtClean="0"/>
              <a:t>创建替代触发器</a:t>
            </a:r>
            <a:endParaRPr lang="en-US" altLang="zh-CN" sz="2000" dirty="0" smtClean="0"/>
          </a:p>
          <a:p>
            <a:pPr lvl="1"/>
            <a:r>
              <a:rPr lang="en-US" altLang="zh-CN" sz="1800" dirty="0" smtClean="0"/>
              <a:t>DML</a:t>
            </a:r>
            <a:r>
              <a:rPr lang="zh-CN" altLang="en-US" sz="1800" dirty="0" smtClean="0"/>
              <a:t>触发器只能应用于数据库表上，而替代触发器只能应用于视图</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en-US" altLang="zh-CN" sz="1800" dirty="0" smtClean="0"/>
              <a:t>INSTEAD OF </a:t>
            </a:r>
            <a:r>
              <a:rPr lang="zh-CN" altLang="en-US" sz="1800" dirty="0" smtClean="0"/>
              <a:t>：使</a:t>
            </a:r>
            <a:r>
              <a:rPr lang="en-US" altLang="zh-CN" sz="1800" dirty="0" smtClean="0"/>
              <a:t>ORACLE</a:t>
            </a:r>
            <a:r>
              <a:rPr lang="zh-CN" altLang="en-US" sz="1800" dirty="0" smtClean="0"/>
              <a:t>激活触发器，而不执行触发事件。只能对视图和对象视图建立</a:t>
            </a:r>
            <a:r>
              <a:rPr lang="en-US" altLang="zh-CN" sz="1800" dirty="0" smtClean="0"/>
              <a:t>INSTEAD OF</a:t>
            </a:r>
            <a:r>
              <a:rPr lang="zh-CN" altLang="en-US" sz="1800" dirty="0" smtClean="0"/>
              <a:t>触发器，而不能对表、模式和数据库建立</a:t>
            </a:r>
            <a:r>
              <a:rPr lang="en-US" altLang="zh-CN" sz="1800" dirty="0" smtClean="0"/>
              <a:t>INSTEAD OF </a:t>
            </a:r>
            <a:r>
              <a:rPr lang="zh-CN" altLang="en-US" sz="1800" dirty="0" smtClean="0"/>
              <a:t>触发器</a:t>
            </a:r>
          </a:p>
          <a:p>
            <a:pPr lvl="1"/>
            <a:r>
              <a:rPr lang="en-US" altLang="zh-CN" sz="1800" dirty="0" smtClean="0"/>
              <a:t>FOR EACH ROW</a:t>
            </a:r>
            <a:r>
              <a:rPr lang="zh-CN" altLang="en-US" sz="1800" dirty="0" smtClean="0"/>
              <a:t>：</a:t>
            </a:r>
            <a:r>
              <a:rPr lang="en-US" altLang="zh-CN" sz="1800" dirty="0" smtClean="0">
                <a:latin typeface="Arial" pitchFamily="34" charset="0"/>
                <a:cs typeface="Arial" pitchFamily="34" charset="0"/>
              </a:rPr>
              <a:t> INSTEAD OF</a:t>
            </a:r>
            <a:r>
              <a:rPr lang="zh-CN" altLang="en-US" sz="1800" dirty="0" smtClean="0">
                <a:latin typeface="Arial" pitchFamily="34" charset="0"/>
                <a:cs typeface="Arial" pitchFamily="34" charset="0"/>
              </a:rPr>
              <a:t>替代触发器必须是行级触发器</a:t>
            </a:r>
            <a:endParaRPr lang="zh-CN" altLang="en-US" sz="1800" dirty="0" smtClean="0"/>
          </a:p>
          <a:p>
            <a:pPr lvl="1">
              <a:buNone/>
            </a:pPr>
            <a:endParaRPr lang="en-US" altLang="zh-CN" sz="1800" dirty="0" smtClean="0"/>
          </a:p>
          <a:p>
            <a:pPr lvl="2"/>
            <a:endParaRPr lang="en-US" altLang="zh-CN" sz="1600" dirty="0" smtClean="0"/>
          </a:p>
        </p:txBody>
      </p:sp>
      <p:sp>
        <p:nvSpPr>
          <p:cNvPr id="4" name="Rectangle 3"/>
          <p:cNvSpPr txBox="1">
            <a:spLocks noChangeArrowheads="1"/>
          </p:cNvSpPr>
          <p:nvPr/>
        </p:nvSpPr>
        <p:spPr bwMode="auto">
          <a:xfrm>
            <a:off x="827584" y="1916832"/>
            <a:ext cx="7848872" cy="201622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solidFill>
                  <a:srgbClr val="FF0000"/>
                </a:solidFill>
                <a:latin typeface="Arial" pitchFamily="34" charset="0"/>
                <a:cs typeface="Arial" pitchFamily="34" charset="0"/>
              </a:rPr>
              <a:t>CREATE [OR REPLACE] TRIGGER </a:t>
            </a:r>
            <a:r>
              <a:rPr lang="en-US" altLang="zh-CN" sz="1600" b="1" dirty="0" err="1" smtClean="0">
                <a:latin typeface="Arial" pitchFamily="34" charset="0"/>
                <a:cs typeface="Arial" pitchFamily="34" charset="0"/>
              </a:rPr>
              <a:t>trigger_name</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INSTEAD OF</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{INSERT | DELETE | UPDATE [OF column [, column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OR</a:t>
            </a:r>
            <a:r>
              <a:rPr lang="en-US" altLang="zh-CN" sz="1600" b="1" dirty="0" smtClean="0">
                <a:latin typeface="Arial" pitchFamily="34" charset="0"/>
                <a:cs typeface="Arial" pitchFamily="34" charset="0"/>
              </a:rPr>
              <a:t> {INSERT | DELETE | UPDATE [OF column [, column …]]}...]</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ON</a:t>
            </a:r>
            <a:r>
              <a:rPr lang="en-US" altLang="zh-CN" sz="1600" b="1" dirty="0" smtClean="0">
                <a:latin typeface="Arial" pitchFamily="34" charset="0"/>
                <a:cs typeface="Arial" pitchFamily="34" charset="0"/>
              </a:rPr>
              <a:t> [schema.] </a:t>
            </a:r>
            <a:r>
              <a:rPr lang="en-US" altLang="zh-CN" sz="1600" b="1" dirty="0" err="1" smtClean="0">
                <a:latin typeface="Arial" pitchFamily="34" charset="0"/>
                <a:cs typeface="Arial" pitchFamily="34" charset="0"/>
              </a:rPr>
              <a:t>view_name</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只能定义在视图上</a:t>
            </a:r>
            <a:r>
              <a:rPr lang="zh-CN" altLang="en-US" sz="1600" b="1" dirty="0" smtClean="0">
                <a:latin typeface="Arial" pitchFamily="34" charset="0"/>
                <a:cs typeface="Arial" pitchFamily="34" charset="0"/>
              </a:rPr>
              <a:t/>
            </a:r>
            <a:br>
              <a:rPr lang="zh-CN" altLang="en-US" sz="1600" b="1" dirty="0" smtClean="0">
                <a:latin typeface="Arial" pitchFamily="34" charset="0"/>
                <a:cs typeface="Arial" pitchFamily="34" charset="0"/>
              </a:rPr>
            </a:b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REFERENCING</a:t>
            </a:r>
            <a:r>
              <a:rPr lang="en-US" altLang="zh-CN" sz="1600" b="1" dirty="0" smtClean="0">
                <a:latin typeface="Arial" pitchFamily="34" charset="0"/>
                <a:cs typeface="Arial" pitchFamily="34" charset="0"/>
              </a:rPr>
              <a:t> {OLD [AS] old | NEW [AS] new| PARENT as parent}]</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FOR EACH ROW</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--INSTEAD OF</a:t>
            </a:r>
            <a:r>
              <a:rPr lang="zh-CN" altLang="en-US" sz="1600" b="1" dirty="0" smtClean="0">
                <a:solidFill>
                  <a:srgbClr val="00B050"/>
                </a:solidFill>
                <a:latin typeface="Arial" pitchFamily="34" charset="0"/>
                <a:cs typeface="Arial" pitchFamily="34" charset="0"/>
              </a:rPr>
              <a:t>触发器只能在行级上触发</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PL/</a:t>
            </a:r>
            <a:r>
              <a:rPr lang="en-US" altLang="zh-CN" sz="1600" b="1" dirty="0" err="1" smtClean="0">
                <a:latin typeface="Arial" pitchFamily="34" charset="0"/>
                <a:cs typeface="Arial" pitchFamily="34" charset="0"/>
              </a:rPr>
              <a:t>SQL_block</a:t>
            </a:r>
            <a:r>
              <a:rPr lang="en-US" altLang="zh-CN" sz="1600" b="1" dirty="0" smtClean="0">
                <a:latin typeface="Arial" pitchFamily="34" charset="0"/>
                <a:cs typeface="Arial" pitchFamily="34" charset="0"/>
              </a:rPr>
              <a:t> | CALL </a:t>
            </a:r>
            <a:r>
              <a:rPr lang="en-US" altLang="zh-CN" sz="1600" b="1" dirty="0" err="1" smtClean="0">
                <a:latin typeface="Arial" pitchFamily="34" charset="0"/>
                <a:cs typeface="Arial" pitchFamily="34" charset="0"/>
              </a:rPr>
              <a:t>procedure_name</a:t>
            </a:r>
            <a:r>
              <a:rPr lang="en-US" altLang="zh-CN" sz="1600" b="1" dirty="0" smtClean="0">
                <a:latin typeface="Arial" pitchFamily="34" charset="0"/>
                <a:cs typeface="Arial" pitchFamily="34" charset="0"/>
              </a:rPr>
              <a:t>;</a:t>
            </a:r>
          </a:p>
        </p:txBody>
      </p:sp>
    </p:spTree>
    <p:custDataLst>
      <p:tags r:id="rId1"/>
    </p:custDataLst>
  </p:cSld>
  <p:clrMapOvr>
    <a:masterClrMapping/>
  </p:clrMapOvr>
  <p:transition>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、替代触发器</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替代触发器示例</a:t>
            </a:r>
            <a:endParaRPr lang="en-US" altLang="zh-CN" sz="2000" dirty="0" smtClean="0"/>
          </a:p>
          <a:p>
            <a:pPr lvl="1"/>
            <a:r>
              <a:rPr lang="en-US" altLang="zh-CN" sz="1800" dirty="0" smtClean="0"/>
              <a:t>INSTEAD_OF </a:t>
            </a:r>
            <a:r>
              <a:rPr lang="zh-CN" altLang="en-US" sz="1800" dirty="0" smtClean="0"/>
              <a:t>用于对视图的</a:t>
            </a:r>
            <a:r>
              <a:rPr lang="en-US" altLang="zh-CN" sz="1800" dirty="0" smtClean="0"/>
              <a:t>DML</a:t>
            </a:r>
            <a:r>
              <a:rPr lang="zh-CN" altLang="en-US" sz="1800" dirty="0" smtClean="0"/>
              <a:t>触发，由于视图有可能是由多个表进行联结</a:t>
            </a:r>
            <a:r>
              <a:rPr lang="en-US" altLang="zh-CN" sz="1800" dirty="0" smtClean="0"/>
              <a:t>(join)</a:t>
            </a:r>
            <a:r>
              <a:rPr lang="zh-CN" altLang="en-US" sz="1800" dirty="0" smtClean="0"/>
              <a:t>而成，因而并非是所有的联结都是可更新的</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zh-CN" altLang="en-US" sz="1800" dirty="0" smtClean="0"/>
              <a:t>上述视图中直接</a:t>
            </a:r>
            <a:r>
              <a:rPr lang="en-US" altLang="zh-CN" sz="1800" dirty="0" smtClean="0"/>
              <a:t>DELETE</a:t>
            </a:r>
            <a:r>
              <a:rPr lang="zh-CN" altLang="en-US" sz="1800" dirty="0" smtClean="0"/>
              <a:t>是非法的，我们可以创建</a:t>
            </a:r>
            <a:r>
              <a:rPr lang="en-US" altLang="zh-CN" sz="1800" dirty="0" smtClean="0"/>
              <a:t>INSTEAD_OF</a:t>
            </a:r>
            <a:r>
              <a:rPr lang="zh-CN" altLang="en-US" sz="1800" dirty="0" smtClean="0"/>
              <a:t>触发器来为 </a:t>
            </a:r>
            <a:r>
              <a:rPr lang="en-US" altLang="zh-CN" sz="1800" dirty="0" smtClean="0"/>
              <a:t>DELETE </a:t>
            </a:r>
            <a:r>
              <a:rPr lang="zh-CN" altLang="en-US" sz="1800" dirty="0" smtClean="0"/>
              <a:t>操作执行所需的处理，即删除</a:t>
            </a:r>
            <a:r>
              <a:rPr lang="en-US" altLang="zh-CN" sz="1800" dirty="0" smtClean="0"/>
              <a:t>EMP</a:t>
            </a:r>
            <a:r>
              <a:rPr lang="zh-CN" altLang="en-US" sz="1800" dirty="0" smtClean="0"/>
              <a:t>表中所有基准行：</a:t>
            </a:r>
            <a:endParaRPr lang="en-US" altLang="zh-CN" sz="1800" dirty="0" smtClean="0"/>
          </a:p>
        </p:txBody>
      </p:sp>
      <p:sp>
        <p:nvSpPr>
          <p:cNvPr id="4" name="Rectangle 3"/>
          <p:cNvSpPr txBox="1">
            <a:spLocks noChangeArrowheads="1"/>
          </p:cNvSpPr>
          <p:nvPr/>
        </p:nvSpPr>
        <p:spPr bwMode="auto">
          <a:xfrm>
            <a:off x="827584" y="2132856"/>
            <a:ext cx="7848872" cy="86409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latin typeface="Arial" pitchFamily="34" charset="0"/>
                <a:cs typeface="Arial" pitchFamily="34" charset="0"/>
              </a:rPr>
              <a:t>CREATE OR REPLACE VIEW </a:t>
            </a:r>
            <a:r>
              <a:rPr lang="en-US" altLang="zh-CN" sz="1600" b="1" dirty="0" err="1" smtClean="0">
                <a:latin typeface="Arial" pitchFamily="34" charset="0"/>
                <a:cs typeface="Arial" pitchFamily="34" charset="0"/>
              </a:rPr>
              <a:t>emp_view</a:t>
            </a:r>
            <a:r>
              <a:rPr lang="en-US" altLang="zh-CN" sz="1600" b="1" dirty="0" smtClean="0">
                <a:latin typeface="Arial" pitchFamily="34" charset="0"/>
                <a:cs typeface="Arial" pitchFamily="34" charset="0"/>
              </a:rPr>
              <a:t> AS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SELECT </a:t>
            </a:r>
            <a:r>
              <a:rPr lang="en-US" altLang="zh-CN" sz="1600" b="1" dirty="0" err="1" smtClean="0">
                <a:latin typeface="Arial" pitchFamily="34" charset="0"/>
                <a:cs typeface="Arial" pitchFamily="34" charset="0"/>
              </a:rPr>
              <a:t>deptno</a:t>
            </a:r>
            <a:r>
              <a:rPr lang="en-US" altLang="zh-CN" sz="1600" b="1" dirty="0" smtClean="0">
                <a:latin typeface="Arial" pitchFamily="34" charset="0"/>
                <a:cs typeface="Arial" pitchFamily="34" charset="0"/>
              </a:rPr>
              <a:t>, count(*) </a:t>
            </a:r>
            <a:r>
              <a:rPr lang="en-US" altLang="zh-CN" sz="1600" b="1" dirty="0" err="1" smtClean="0">
                <a:latin typeface="Arial" pitchFamily="34" charset="0"/>
                <a:cs typeface="Arial" pitchFamily="34" charset="0"/>
              </a:rPr>
              <a:t>total_employeer</a:t>
            </a:r>
            <a:r>
              <a:rPr lang="en-US" altLang="zh-CN" sz="1600" b="1" dirty="0" smtClean="0">
                <a:latin typeface="Arial" pitchFamily="34" charset="0"/>
                <a:cs typeface="Arial" pitchFamily="34" charset="0"/>
              </a:rPr>
              <a:t>, sum(</a:t>
            </a:r>
            <a:r>
              <a:rPr lang="en-US" altLang="zh-CN" sz="1600" b="1" dirty="0" err="1" smtClean="0">
                <a:latin typeface="Arial" pitchFamily="34" charset="0"/>
                <a:cs typeface="Arial" pitchFamily="34" charset="0"/>
              </a:rPr>
              <a:t>sal</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total_salary</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FROM </a:t>
            </a:r>
            <a:r>
              <a:rPr lang="en-US" altLang="zh-CN" sz="1600" b="1" dirty="0" err="1" smtClean="0">
                <a:latin typeface="Arial" pitchFamily="34" charset="0"/>
                <a:cs typeface="Arial" pitchFamily="34" charset="0"/>
              </a:rPr>
              <a:t>emp</a:t>
            </a:r>
            <a:r>
              <a:rPr lang="en-US" altLang="zh-CN" sz="1600" b="1" dirty="0" smtClean="0">
                <a:latin typeface="Arial" pitchFamily="34" charset="0"/>
                <a:cs typeface="Arial" pitchFamily="34" charset="0"/>
              </a:rPr>
              <a:t> GROUP BY </a:t>
            </a:r>
            <a:r>
              <a:rPr lang="en-US" altLang="zh-CN" sz="1600" b="1" dirty="0" err="1" smtClean="0">
                <a:latin typeface="Arial" pitchFamily="34" charset="0"/>
                <a:cs typeface="Arial" pitchFamily="34" charset="0"/>
              </a:rPr>
              <a:t>deptno</a:t>
            </a:r>
            <a:r>
              <a:rPr lang="en-US" altLang="zh-CN" sz="1600" b="1" dirty="0" smtClean="0">
                <a:latin typeface="Arial" pitchFamily="34" charset="0"/>
                <a:cs typeface="Arial" pitchFamily="34" charset="0"/>
              </a:rPr>
              <a:t>;</a:t>
            </a:r>
            <a:endParaRPr lang="en-US" altLang="zh-CN" sz="1600" b="1" dirty="0">
              <a:latin typeface="Arial" pitchFamily="34" charset="0"/>
              <a:cs typeface="Arial" pitchFamily="34" charset="0"/>
            </a:endParaRPr>
          </a:p>
        </p:txBody>
      </p:sp>
      <p:sp>
        <p:nvSpPr>
          <p:cNvPr id="5" name="Rectangle 3"/>
          <p:cNvSpPr txBox="1">
            <a:spLocks noChangeArrowheads="1"/>
          </p:cNvSpPr>
          <p:nvPr/>
        </p:nvSpPr>
        <p:spPr bwMode="auto">
          <a:xfrm>
            <a:off x="827584" y="3789040"/>
            <a:ext cx="7848872" cy="165618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latin typeface="Arial" pitchFamily="34" charset="0"/>
                <a:cs typeface="Arial" pitchFamily="34" charset="0"/>
              </a:rPr>
              <a:t>CREATE OR REPLACE TRIGGER </a:t>
            </a:r>
            <a:r>
              <a:rPr lang="en-US" altLang="zh-CN" sz="1600" b="1" dirty="0" err="1" smtClean="0">
                <a:latin typeface="Arial" pitchFamily="34" charset="0"/>
                <a:cs typeface="Arial" pitchFamily="34" charset="0"/>
              </a:rPr>
              <a:t>emp_view_delete</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INSTEAD OF DELETE ON </a:t>
            </a:r>
            <a:r>
              <a:rPr lang="en-US" altLang="zh-CN" sz="1600" b="1" dirty="0" err="1" smtClean="0">
                <a:latin typeface="Arial" pitchFamily="34" charset="0"/>
                <a:cs typeface="Arial" pitchFamily="34" charset="0"/>
              </a:rPr>
              <a:t>emp_view</a:t>
            </a:r>
            <a:endParaRPr lang="en-US" altLang="zh-CN" sz="1600" b="1" dirty="0" smtClean="0">
              <a:latin typeface="Arial" pitchFamily="34" charset="0"/>
              <a:cs typeface="Arial" pitchFamily="34" charset="0"/>
            </a:endParaRPr>
          </a:p>
          <a:p>
            <a:r>
              <a:rPr lang="en-US" altLang="zh-CN" sz="1600" b="1" dirty="0" smtClean="0">
                <a:latin typeface="Arial" pitchFamily="34" charset="0"/>
                <a:cs typeface="Arial" pitchFamily="34" charset="0"/>
              </a:rPr>
              <a:t>    FOR EACH ROW</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BEGIN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DELETE FROM </a:t>
            </a:r>
            <a:r>
              <a:rPr lang="en-US" altLang="zh-CN" sz="1600" b="1" dirty="0" err="1" smtClean="0">
                <a:latin typeface="Arial" pitchFamily="34" charset="0"/>
                <a:cs typeface="Arial" pitchFamily="34" charset="0"/>
              </a:rPr>
              <a:t>emp</a:t>
            </a:r>
            <a:r>
              <a:rPr lang="en-US" altLang="zh-CN" sz="1600" b="1" dirty="0" smtClean="0">
                <a:latin typeface="Arial" pitchFamily="34" charset="0"/>
                <a:cs typeface="Arial" pitchFamily="34" charset="0"/>
              </a:rPr>
              <a:t> WHERE </a:t>
            </a:r>
            <a:r>
              <a:rPr lang="en-US" altLang="zh-CN" sz="1600" b="1" dirty="0" err="1" smtClean="0">
                <a:latin typeface="Arial" pitchFamily="34" charset="0"/>
                <a:cs typeface="Arial" pitchFamily="34" charset="0"/>
              </a:rPr>
              <a:t>deptno</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old.deptno</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END </a:t>
            </a:r>
            <a:r>
              <a:rPr lang="en-US" altLang="zh-CN" sz="1600" b="1" dirty="0" err="1" smtClean="0">
                <a:latin typeface="Arial" pitchFamily="34" charset="0"/>
                <a:cs typeface="Arial" pitchFamily="34" charset="0"/>
              </a:rPr>
              <a:t>emp_view_delete</a:t>
            </a:r>
            <a:r>
              <a:rPr lang="en-US" altLang="zh-CN" sz="1600" b="1" dirty="0" smtClean="0">
                <a:latin typeface="Arial" pitchFamily="34" charset="0"/>
                <a:cs typeface="Arial" pitchFamily="34" charset="0"/>
              </a:rPr>
              <a:t>;</a:t>
            </a:r>
            <a:r>
              <a:rPr lang="en-US" altLang="zh-CN" sz="1600" b="1" dirty="0" smtClean="0"/>
              <a:t> </a:t>
            </a:r>
            <a:br>
              <a:rPr lang="en-US" altLang="zh-CN" sz="1600" b="1" dirty="0" smtClean="0"/>
            </a:br>
            <a:r>
              <a:rPr lang="en-US" altLang="zh-CN" sz="1600" b="1" dirty="0" smtClean="0"/>
              <a:t/>
            </a:r>
            <a:br>
              <a:rPr lang="en-US" altLang="zh-CN" sz="1600" b="1" dirty="0" smtClean="0"/>
            </a:br>
            <a:endParaRPr lang="en-US" altLang="zh-CN" sz="1600" b="1" dirty="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、替代触发器</a:t>
            </a:r>
            <a:r>
              <a:rPr lang="en-US" altLang="zh-CN" dirty="0" smtClean="0"/>
              <a:t>-3</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创建</a:t>
            </a:r>
            <a:r>
              <a:rPr lang="en-US" altLang="zh-CN" sz="2000" dirty="0" smtClean="0"/>
              <a:t>INSTEAD OF</a:t>
            </a:r>
            <a:r>
              <a:rPr lang="zh-CN" altLang="en-US" sz="2000" dirty="0" smtClean="0"/>
              <a:t>触发器的注意事项：</a:t>
            </a:r>
          </a:p>
          <a:p>
            <a:pPr lvl="1"/>
            <a:r>
              <a:rPr lang="zh-CN" altLang="en-US" sz="1800" dirty="0" smtClean="0"/>
              <a:t>只能被创建在视图上，并且该视图没有指定</a:t>
            </a:r>
            <a:r>
              <a:rPr lang="en-US" altLang="zh-CN" sz="1800" dirty="0" smtClean="0"/>
              <a:t>WITH CHECK OPTION</a:t>
            </a:r>
            <a:r>
              <a:rPr lang="zh-CN" altLang="en-US" sz="1800" dirty="0" smtClean="0"/>
              <a:t>选项。</a:t>
            </a:r>
          </a:p>
          <a:p>
            <a:pPr lvl="1"/>
            <a:r>
              <a:rPr lang="zh-CN" altLang="en-US" sz="1800" dirty="0" smtClean="0"/>
              <a:t>不能指定</a:t>
            </a:r>
            <a:r>
              <a:rPr lang="en-US" altLang="zh-CN" sz="1800" dirty="0" smtClean="0"/>
              <a:t>BEFORE </a:t>
            </a:r>
            <a:r>
              <a:rPr lang="zh-CN" altLang="en-US" sz="1800" dirty="0" smtClean="0"/>
              <a:t>或 </a:t>
            </a:r>
            <a:r>
              <a:rPr lang="en-US" altLang="zh-CN" sz="1800" dirty="0" smtClean="0"/>
              <a:t>AFTER</a:t>
            </a:r>
            <a:r>
              <a:rPr lang="zh-CN" altLang="en-US" sz="1800" dirty="0" smtClean="0"/>
              <a:t>选项。</a:t>
            </a:r>
          </a:p>
          <a:p>
            <a:pPr lvl="1"/>
            <a:r>
              <a:rPr lang="en-US" altLang="zh-CN" sz="1800" dirty="0" smtClean="0"/>
              <a:t>FOR EACH ROW</a:t>
            </a:r>
            <a:r>
              <a:rPr lang="zh-CN" altLang="en-US" sz="1800" dirty="0" smtClean="0"/>
              <a:t>子可是可选的，即</a:t>
            </a:r>
            <a:r>
              <a:rPr lang="en-US" altLang="zh-CN" sz="1800" dirty="0" smtClean="0"/>
              <a:t>INSTEAD OF</a:t>
            </a:r>
            <a:r>
              <a:rPr lang="zh-CN" altLang="en-US" sz="1800" dirty="0" smtClean="0"/>
              <a:t>触发器只能在行级上触发、或只能是行级触发器，没有必要指定。</a:t>
            </a:r>
          </a:p>
          <a:p>
            <a:pPr lvl="1"/>
            <a:r>
              <a:rPr lang="zh-CN" altLang="en-US" sz="1800" dirty="0" smtClean="0"/>
              <a:t>没有必要在针对一个表的视图上创建</a:t>
            </a:r>
            <a:r>
              <a:rPr lang="en-US" altLang="zh-CN" sz="1800" dirty="0" smtClean="0"/>
              <a:t>INSTEAD OF</a:t>
            </a:r>
            <a:r>
              <a:rPr lang="zh-CN" altLang="en-US" sz="1800" dirty="0" smtClean="0"/>
              <a:t>触发器，只要创建</a:t>
            </a:r>
            <a:r>
              <a:rPr lang="en-US" altLang="zh-CN" sz="1800" dirty="0" smtClean="0"/>
              <a:t>DML</a:t>
            </a:r>
            <a:r>
              <a:rPr lang="zh-CN" altLang="en-US" sz="1800" dirty="0" smtClean="0"/>
              <a:t>触发器就可以了。 </a:t>
            </a:r>
            <a:endParaRPr lang="zh-CN" altLang="en-US" sz="1800" dirty="0"/>
          </a:p>
        </p:txBody>
      </p:sp>
    </p:spTree>
    <p:custDataLst>
      <p:tags r:id="rId1"/>
    </p:custDataLst>
  </p:cSld>
  <p:clrMapOvr>
    <a:masterClrMapping/>
  </p:clrMapOvr>
  <p:transition>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、系统事件触发器</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fontScale="92500" lnSpcReduction="10000"/>
          </a:bodyPr>
          <a:lstStyle/>
          <a:p>
            <a:r>
              <a:rPr lang="zh-CN" altLang="en-US" sz="2000" dirty="0" smtClean="0"/>
              <a:t>系统事件触发器</a:t>
            </a:r>
            <a:endParaRPr lang="en-US" altLang="zh-CN" sz="2000" dirty="0" smtClean="0"/>
          </a:p>
          <a:p>
            <a:pPr lvl="1"/>
            <a:r>
              <a:rPr lang="en-US" altLang="zh-CN" sz="1800" dirty="0" smtClean="0"/>
              <a:t>ORACLE</a:t>
            </a:r>
            <a:r>
              <a:rPr lang="zh-CN" altLang="en-US" sz="1800" dirty="0" smtClean="0"/>
              <a:t>提供的系统事件触发器可以在</a:t>
            </a:r>
            <a:r>
              <a:rPr lang="en-US" altLang="zh-CN" sz="1800" dirty="0" smtClean="0"/>
              <a:t>DDL</a:t>
            </a:r>
            <a:r>
              <a:rPr lang="zh-CN" altLang="en-US" sz="1800" dirty="0" smtClean="0"/>
              <a:t>或数据库系统上被触发。</a:t>
            </a:r>
            <a:r>
              <a:rPr lang="en-US" altLang="zh-CN" sz="1800" dirty="0" smtClean="0"/>
              <a:t>DDL</a:t>
            </a:r>
            <a:r>
              <a:rPr lang="zh-CN" altLang="en-US" sz="1800" dirty="0" smtClean="0"/>
              <a:t>指的是数据定义语言，如</a:t>
            </a:r>
            <a:r>
              <a:rPr lang="en-US" altLang="zh-CN" sz="1800" dirty="0" smtClean="0"/>
              <a:t>CREATE </a:t>
            </a:r>
            <a:r>
              <a:rPr lang="zh-CN" altLang="en-US" sz="1800" dirty="0" smtClean="0"/>
              <a:t>、</a:t>
            </a:r>
            <a:r>
              <a:rPr lang="en-US" altLang="zh-CN" sz="1800" dirty="0" smtClean="0"/>
              <a:t>ALTER</a:t>
            </a:r>
            <a:r>
              <a:rPr lang="zh-CN" altLang="en-US" sz="1800" dirty="0" smtClean="0"/>
              <a:t>及</a:t>
            </a:r>
            <a:r>
              <a:rPr lang="en-US" altLang="zh-CN" sz="1800" dirty="0" smtClean="0"/>
              <a:t>DROP </a:t>
            </a:r>
            <a:r>
              <a:rPr lang="zh-CN" altLang="en-US" sz="1800" dirty="0" smtClean="0"/>
              <a:t>等</a:t>
            </a:r>
            <a:endParaRPr lang="en-US" altLang="zh-CN" sz="1800" dirty="0" smtClean="0"/>
          </a:p>
          <a:p>
            <a:pPr lvl="1"/>
            <a:r>
              <a:rPr lang="zh-CN" altLang="en-US" sz="1800" dirty="0" smtClean="0"/>
              <a:t>数据库系统事件包括数据库服务器的启动或关闭，用户的登录与退出、数据库服务错误等</a:t>
            </a:r>
            <a:endParaRPr lang="en-US" altLang="zh-CN" sz="1800" dirty="0" smtClean="0"/>
          </a:p>
          <a:p>
            <a:pPr lvl="1"/>
            <a:r>
              <a:rPr lang="zh-CN" altLang="en-US" sz="1800" dirty="0" smtClean="0"/>
              <a:t>创建系统触发器的语法如下：</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en-US" altLang="zh-CN" sz="1800" dirty="0" err="1" smtClean="0"/>
              <a:t>ddl_event_list</a:t>
            </a:r>
            <a:r>
              <a:rPr lang="zh-CN" altLang="en-US" sz="1800" dirty="0" smtClean="0"/>
              <a:t>：一个或多个</a:t>
            </a:r>
            <a:r>
              <a:rPr lang="en-US" altLang="zh-CN" sz="1800" dirty="0" smtClean="0"/>
              <a:t>DDL </a:t>
            </a:r>
            <a:r>
              <a:rPr lang="zh-CN" altLang="en-US" sz="1800" dirty="0" smtClean="0"/>
              <a:t>事件，事件间用 </a:t>
            </a:r>
            <a:r>
              <a:rPr lang="en-US" altLang="zh-CN" sz="1800" dirty="0" smtClean="0"/>
              <a:t>OR </a:t>
            </a:r>
            <a:r>
              <a:rPr lang="zh-CN" altLang="en-US" sz="1800" dirty="0" smtClean="0"/>
              <a:t>分开；</a:t>
            </a:r>
          </a:p>
          <a:p>
            <a:pPr lvl="1"/>
            <a:r>
              <a:rPr lang="en-US" altLang="zh-CN" sz="1800" dirty="0" err="1" smtClean="0"/>
              <a:t>database_event_list</a:t>
            </a:r>
            <a:r>
              <a:rPr lang="zh-CN" altLang="en-US" sz="1800" dirty="0" smtClean="0"/>
              <a:t>：一个或多个数据库事件，事件间用 </a:t>
            </a:r>
            <a:r>
              <a:rPr lang="en-US" altLang="zh-CN" sz="1800" dirty="0" smtClean="0"/>
              <a:t>OR </a:t>
            </a:r>
            <a:r>
              <a:rPr lang="zh-CN" altLang="en-US" sz="1800" dirty="0" smtClean="0"/>
              <a:t>分开</a:t>
            </a:r>
          </a:p>
          <a:p>
            <a:pPr lvl="1"/>
            <a:endParaRPr lang="en-US" altLang="zh-CN" sz="1800" dirty="0" smtClean="0"/>
          </a:p>
        </p:txBody>
      </p:sp>
      <p:sp>
        <p:nvSpPr>
          <p:cNvPr id="4" name="Rectangle 3"/>
          <p:cNvSpPr txBox="1">
            <a:spLocks noChangeArrowheads="1"/>
          </p:cNvSpPr>
          <p:nvPr/>
        </p:nvSpPr>
        <p:spPr bwMode="auto">
          <a:xfrm>
            <a:off x="827584" y="3068960"/>
            <a:ext cx="7848872" cy="151216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solidFill>
                  <a:srgbClr val="FF0000"/>
                </a:solidFill>
                <a:latin typeface="Arial" pitchFamily="34" charset="0"/>
                <a:cs typeface="Arial" pitchFamily="34" charset="0"/>
              </a:rPr>
              <a:t>CREATE  OR  REPLACE TRIGGER </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trigger_name</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 BEFORE  |  AFTER </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ddl_event_list</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database_event_list</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solidFill>
                  <a:srgbClr val="FF0000"/>
                </a:solidFill>
                <a:latin typeface="Arial" pitchFamily="34" charset="0"/>
                <a:cs typeface="Arial" pitchFamily="34" charset="0"/>
              </a:rPr>
              <a:t>ON</a:t>
            </a:r>
            <a:r>
              <a:rPr lang="en-US" altLang="zh-CN" sz="1600" b="1" dirty="0" smtClean="0">
                <a:latin typeface="Arial" pitchFamily="34" charset="0"/>
                <a:cs typeface="Arial" pitchFamily="34" charset="0"/>
              </a:rPr>
              <a:t>  { DATABASE | SCHEMA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WHEN</a:t>
            </a:r>
            <a:r>
              <a:rPr lang="en-US" altLang="zh-CN" sz="1600" b="1" dirty="0" smtClean="0">
                <a:latin typeface="Arial" pitchFamily="34" charset="0"/>
                <a:cs typeface="Arial" pitchFamily="34" charset="0"/>
              </a:rPr>
              <a:t> condition]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PL/</a:t>
            </a:r>
            <a:r>
              <a:rPr lang="en-US" altLang="zh-CN" sz="1600" b="1" dirty="0" err="1" smtClean="0">
                <a:latin typeface="Arial" pitchFamily="34" charset="0"/>
                <a:cs typeface="Arial" pitchFamily="34" charset="0"/>
              </a:rPr>
              <a:t>SQL_block</a:t>
            </a:r>
            <a:r>
              <a:rPr lang="en-US" altLang="zh-CN" sz="1600" b="1" dirty="0" smtClean="0">
                <a:latin typeface="Arial" pitchFamily="34" charset="0"/>
                <a:cs typeface="Arial" pitchFamily="34" charset="0"/>
              </a:rPr>
              <a:t> | CALL </a:t>
            </a:r>
            <a:r>
              <a:rPr lang="en-US" altLang="zh-CN" sz="1600" b="1" dirty="0" err="1" smtClean="0">
                <a:latin typeface="Arial" pitchFamily="34" charset="0"/>
                <a:cs typeface="Arial" pitchFamily="34" charset="0"/>
              </a:rPr>
              <a:t>procedure_name</a:t>
            </a:r>
            <a:r>
              <a:rPr lang="en-US" altLang="zh-CN" sz="1600" b="1" dirty="0" smtClean="0">
                <a:latin typeface="Arial" pitchFamily="34" charset="0"/>
                <a:cs typeface="Arial" pitchFamily="34" charset="0"/>
              </a:rPr>
              <a:t>;</a:t>
            </a:r>
          </a:p>
          <a:p>
            <a:r>
              <a:rPr lang="en-US" altLang="zh-CN" sz="1600" b="1" dirty="0" smtClean="0"/>
              <a:t/>
            </a:r>
            <a:br>
              <a:rPr lang="en-US" altLang="zh-CN" sz="1600" b="1" dirty="0" smtClean="0"/>
            </a:br>
            <a:r>
              <a:rPr lang="en-US" altLang="zh-CN" sz="1600" b="1" dirty="0" smtClean="0"/>
              <a:t/>
            </a:r>
            <a:br>
              <a:rPr lang="en-US" altLang="zh-CN" sz="1600" b="1" dirty="0" smtClean="0"/>
            </a:br>
            <a:endParaRPr lang="en-US" altLang="zh-CN" sz="1600" b="1" dirty="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、系统事件触发器</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注意：</a:t>
            </a:r>
            <a:endParaRPr lang="en-US" altLang="zh-CN" sz="2000" dirty="0" smtClean="0"/>
          </a:p>
          <a:p>
            <a:pPr lvl="1"/>
            <a:r>
              <a:rPr lang="zh-CN" altLang="en-US" sz="1800" dirty="0" smtClean="0"/>
              <a:t>系统事件触发器既可以建立在一个模式上，又可以建立在整个数据库上。当建立在模式</a:t>
            </a:r>
            <a:r>
              <a:rPr lang="en-US" altLang="zh-CN" sz="1800" dirty="0" smtClean="0"/>
              <a:t>(SCHEMA)</a:t>
            </a:r>
            <a:r>
              <a:rPr lang="zh-CN" altLang="en-US" sz="1800" dirty="0" smtClean="0"/>
              <a:t>之上时，只有模式所指定用户的</a:t>
            </a:r>
            <a:r>
              <a:rPr lang="en-US" altLang="zh-CN" sz="1800" dirty="0" smtClean="0"/>
              <a:t>DDL</a:t>
            </a:r>
            <a:r>
              <a:rPr lang="zh-CN" altLang="en-US" sz="1800" dirty="0" smtClean="0"/>
              <a:t>操作和它们所导致的错误才激活触发器</a:t>
            </a:r>
            <a:r>
              <a:rPr lang="en-US" altLang="zh-CN" sz="1800" dirty="0" smtClean="0"/>
              <a:t>, </a:t>
            </a:r>
            <a:r>
              <a:rPr lang="zh-CN" altLang="en-US" sz="1800" dirty="0" smtClean="0"/>
              <a:t>默认时为当前用户模式。当建立在数据库</a:t>
            </a:r>
            <a:r>
              <a:rPr lang="en-US" altLang="zh-CN" sz="1800" dirty="0" smtClean="0"/>
              <a:t>(DATABASE)</a:t>
            </a:r>
            <a:r>
              <a:rPr lang="zh-CN" altLang="en-US" sz="1800" dirty="0" smtClean="0"/>
              <a:t>之上时，该数据库所有用户的</a:t>
            </a:r>
            <a:r>
              <a:rPr lang="en-US" altLang="zh-CN" sz="1800" dirty="0" smtClean="0"/>
              <a:t>DDL</a:t>
            </a:r>
            <a:r>
              <a:rPr lang="zh-CN" altLang="en-US" sz="1800" dirty="0" smtClean="0"/>
              <a:t>操作和他们所导致的错误，以及数据库的启动和关闭均可激活触发器。要在数据库之上建立触发器时，要求用户具有</a:t>
            </a:r>
            <a:r>
              <a:rPr lang="en-US" altLang="zh-CN" sz="1800" dirty="0" smtClean="0"/>
              <a:t>ADMINISTER DATABASE TRIGGER</a:t>
            </a:r>
            <a:r>
              <a:rPr lang="zh-CN" altLang="en-US" sz="1800" dirty="0" smtClean="0"/>
              <a:t>权限</a:t>
            </a:r>
            <a:endParaRPr lang="en-US" altLang="zh-CN" sz="1800" dirty="0" smtClean="0"/>
          </a:p>
          <a:p>
            <a:r>
              <a:rPr lang="zh-CN" altLang="en-US" sz="2000" dirty="0" smtClean="0"/>
              <a:t>系统触发器的种类和事件出现的时机</a:t>
            </a:r>
            <a:endParaRPr lang="en-US" altLang="zh-CN" sz="2000" dirty="0" smtClean="0"/>
          </a:p>
        </p:txBody>
      </p:sp>
      <p:graphicFrame>
        <p:nvGraphicFramePr>
          <p:cNvPr id="4" name="Group 38"/>
          <p:cNvGraphicFramePr>
            <a:graphicFrameLocks/>
          </p:cNvGraphicFramePr>
          <p:nvPr/>
        </p:nvGraphicFramePr>
        <p:xfrm>
          <a:off x="899592" y="3583280"/>
          <a:ext cx="7776864" cy="2293992"/>
        </p:xfrm>
        <a:graphic>
          <a:graphicData uri="http://schemas.openxmlformats.org/drawingml/2006/table">
            <a:tbl>
              <a:tblPr/>
              <a:tblGrid>
                <a:gridCol w="2088232"/>
                <a:gridCol w="2088232"/>
                <a:gridCol w="3600400"/>
              </a:tblGrid>
              <a:tr h="432048">
                <a:tc>
                  <a:txBody>
                    <a:bodyPr/>
                    <a:lstStyle/>
                    <a:p>
                      <a:pPr algn="ctr"/>
                      <a:r>
                        <a:rPr lang="zh-CN" altLang="en-US" sz="2000" b="1" dirty="0" smtClean="0">
                          <a:latin typeface="宋体"/>
                        </a:rPr>
                        <a:t>事  件</a:t>
                      </a:r>
                      <a:endParaRPr lang="zh-CN" altLang="en-US" sz="20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algn="ctr"/>
                      <a:r>
                        <a:rPr lang="zh-CN" altLang="en-US" sz="2000" b="1" dirty="0">
                          <a:latin typeface="宋体"/>
                        </a:rPr>
                        <a:t>允许</a:t>
                      </a:r>
                      <a:r>
                        <a:rPr lang="zh-CN" altLang="en-US" sz="2000" b="1" dirty="0" smtClean="0">
                          <a:latin typeface="宋体"/>
                        </a:rPr>
                        <a:t>的时机</a:t>
                      </a:r>
                      <a:endParaRPr lang="zh-CN" altLang="en-US" sz="20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algn="ctr"/>
                      <a:r>
                        <a:rPr lang="zh-CN" altLang="en-US" sz="2000" b="1" dirty="0" smtClean="0">
                          <a:latin typeface="宋体"/>
                        </a:rPr>
                        <a:t>描  述</a:t>
                      </a:r>
                      <a:endParaRPr lang="zh-CN" altLang="en-US" sz="20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349776">
                <a:tc>
                  <a:txBody>
                    <a:bodyPr/>
                    <a:lstStyle/>
                    <a:p>
                      <a:r>
                        <a:rPr lang="en-US" sz="1800" b="1" dirty="0">
                          <a:latin typeface="Arial"/>
                        </a:rPr>
                        <a:t>STARTUP</a:t>
                      </a:r>
                      <a:endParaRPr lang="en-US" sz="18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sz="1800" dirty="0">
                          <a:latin typeface="Arial"/>
                        </a:rPr>
                        <a:t>AFTER</a:t>
                      </a:r>
                      <a:endParaRPr lang="en-US" sz="18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a:latin typeface="宋体"/>
                        </a:rPr>
                        <a:t>启动数据库</a:t>
                      </a:r>
                      <a:r>
                        <a:rPr lang="zh-CN" altLang="en-US" sz="1800" dirty="0" smtClean="0">
                          <a:latin typeface="宋体"/>
                        </a:rPr>
                        <a:t>实例后触发</a:t>
                      </a:r>
                      <a:endParaRPr lang="zh-CN" altLang="en-US" sz="18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2048">
                <a:tc>
                  <a:txBody>
                    <a:bodyPr/>
                    <a:lstStyle/>
                    <a:p>
                      <a:r>
                        <a:rPr lang="en-US" sz="1800" b="1" dirty="0">
                          <a:latin typeface="Arial"/>
                        </a:rPr>
                        <a:t>SHUTDOWN</a:t>
                      </a:r>
                      <a:endParaRPr lang="en-US" sz="18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sz="1800" dirty="0">
                          <a:latin typeface="Arial"/>
                        </a:rPr>
                        <a:t>BEFORE</a:t>
                      </a:r>
                      <a:endParaRPr lang="en-US" sz="18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a:latin typeface="宋体"/>
                        </a:rPr>
                        <a:t>关闭数据库实例之前</a:t>
                      </a:r>
                      <a:r>
                        <a:rPr lang="zh-CN" altLang="en-US" sz="1800" dirty="0" smtClean="0">
                          <a:latin typeface="宋体"/>
                        </a:rPr>
                        <a:t>触发</a:t>
                      </a:r>
                      <a:endParaRPr lang="zh-CN" altLang="en-US" sz="18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464">
                <a:tc>
                  <a:txBody>
                    <a:bodyPr/>
                    <a:lstStyle/>
                    <a:p>
                      <a:r>
                        <a:rPr lang="en-US" sz="1800" b="1" dirty="0">
                          <a:latin typeface="Arial"/>
                        </a:rPr>
                        <a:t>SERVERERROR</a:t>
                      </a:r>
                      <a:endParaRPr lang="en-US" sz="18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sz="1800">
                          <a:latin typeface="Arial"/>
                        </a:rPr>
                        <a:t>AFTER</a:t>
                      </a:r>
                      <a:endParaRPr lang="en-US" sz="180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a:latin typeface="宋体"/>
                        </a:rPr>
                        <a:t>数据库服务器发生错误之后触发</a:t>
                      </a:r>
                      <a:endParaRPr lang="zh-CN" altLang="en-US" sz="18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0040">
                <a:tc>
                  <a:txBody>
                    <a:bodyPr/>
                    <a:lstStyle/>
                    <a:p>
                      <a:r>
                        <a:rPr lang="en-US" sz="1800" b="1" dirty="0">
                          <a:latin typeface="Arial"/>
                        </a:rPr>
                        <a:t>LOGON</a:t>
                      </a:r>
                      <a:endParaRPr lang="en-US" sz="18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sz="1800">
                          <a:latin typeface="Arial"/>
                        </a:rPr>
                        <a:t>AFTER</a:t>
                      </a:r>
                      <a:endParaRPr lang="en-US" sz="180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a:latin typeface="宋体"/>
                        </a:rPr>
                        <a:t>成功登录连接到数据库后触发</a:t>
                      </a:r>
                      <a:endParaRPr lang="zh-CN" altLang="en-US" sz="18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2616">
                <a:tc>
                  <a:txBody>
                    <a:bodyPr/>
                    <a:lstStyle/>
                    <a:p>
                      <a:r>
                        <a:rPr lang="en-US" sz="1800" b="1" dirty="0">
                          <a:latin typeface="Arial"/>
                        </a:rPr>
                        <a:t>LOGOFF</a:t>
                      </a:r>
                      <a:endParaRPr lang="en-US" sz="18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sz="1800">
                          <a:latin typeface="Arial"/>
                        </a:rPr>
                        <a:t>BEFORE</a:t>
                      </a:r>
                      <a:endParaRPr lang="en-US" sz="180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dirty="0" smtClean="0">
                          <a:latin typeface="宋体"/>
                        </a:rPr>
                        <a:t>断开</a:t>
                      </a:r>
                      <a:r>
                        <a:rPr lang="zh-CN" altLang="en-US" sz="1800" dirty="0">
                          <a:latin typeface="宋体"/>
                        </a:rPr>
                        <a:t>数据库连接之前触发</a:t>
                      </a:r>
                      <a:endParaRPr lang="zh-CN" altLang="en-US" sz="18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、系统事件触发器</a:t>
            </a:r>
            <a:r>
              <a:rPr lang="en-US" altLang="zh-CN" dirty="0" smtClean="0"/>
              <a:t>-3</a:t>
            </a:r>
            <a:endParaRPr lang="zh-CN" altLang="en-US" dirty="0"/>
          </a:p>
        </p:txBody>
      </p:sp>
      <p:graphicFrame>
        <p:nvGraphicFramePr>
          <p:cNvPr id="4" name="Group 38"/>
          <p:cNvGraphicFramePr>
            <a:graphicFrameLocks/>
          </p:cNvGraphicFramePr>
          <p:nvPr/>
        </p:nvGraphicFramePr>
        <p:xfrm>
          <a:off x="899592" y="1268760"/>
          <a:ext cx="7776864" cy="4821168"/>
        </p:xfrm>
        <a:graphic>
          <a:graphicData uri="http://schemas.openxmlformats.org/drawingml/2006/table">
            <a:tbl>
              <a:tblPr/>
              <a:tblGrid>
                <a:gridCol w="1656184"/>
                <a:gridCol w="2376264"/>
                <a:gridCol w="3744416"/>
              </a:tblGrid>
              <a:tr h="432048">
                <a:tc>
                  <a:txBody>
                    <a:bodyPr/>
                    <a:lstStyle/>
                    <a:p>
                      <a:pPr algn="ctr"/>
                      <a:r>
                        <a:rPr lang="zh-CN" altLang="en-US" sz="2000" b="1" dirty="0" smtClean="0">
                          <a:latin typeface="宋体"/>
                        </a:rPr>
                        <a:t>事  件</a:t>
                      </a:r>
                      <a:endParaRPr lang="zh-CN" altLang="en-US" sz="20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algn="ctr"/>
                      <a:r>
                        <a:rPr lang="zh-CN" altLang="en-US" sz="2000" b="1" dirty="0">
                          <a:latin typeface="宋体"/>
                        </a:rPr>
                        <a:t>允许</a:t>
                      </a:r>
                      <a:r>
                        <a:rPr lang="zh-CN" altLang="en-US" sz="2000" b="1" dirty="0" smtClean="0">
                          <a:latin typeface="宋体"/>
                        </a:rPr>
                        <a:t>的时机</a:t>
                      </a:r>
                      <a:endParaRPr lang="zh-CN" altLang="en-US" sz="20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algn="ctr"/>
                      <a:r>
                        <a:rPr lang="zh-CN" altLang="en-US" sz="2000" b="1" dirty="0" smtClean="0">
                          <a:latin typeface="宋体"/>
                        </a:rPr>
                        <a:t>描  述</a:t>
                      </a:r>
                      <a:endParaRPr lang="zh-CN" altLang="en-US" sz="20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349776">
                <a:tc>
                  <a:txBody>
                    <a:bodyPr/>
                    <a:lstStyle/>
                    <a:p>
                      <a:r>
                        <a:rPr lang="en-US" b="1" dirty="0">
                          <a:latin typeface="Arial"/>
                        </a:rPr>
                        <a:t>CREATE </a:t>
                      </a:r>
                      <a:endParaRPr lang="en-US"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atin typeface="Arial"/>
                        </a:rPr>
                        <a:t>BEFORE</a:t>
                      </a:r>
                      <a:r>
                        <a:rPr lang="en-US">
                          <a:latin typeface="宋体"/>
                        </a:rPr>
                        <a:t>，</a:t>
                      </a:r>
                      <a:r>
                        <a:rPr lang="en-US">
                          <a:latin typeface="Arial"/>
                        </a:rPr>
                        <a:t>AFTER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a:latin typeface="宋体"/>
                        </a:rPr>
                        <a:t>在执行</a:t>
                      </a:r>
                      <a:r>
                        <a:rPr lang="en-US" altLang="zh-CN">
                          <a:latin typeface="Arial"/>
                        </a:rPr>
                        <a:t>CREATE</a:t>
                      </a:r>
                      <a:r>
                        <a:rPr lang="zh-CN" altLang="en-US">
                          <a:latin typeface="宋体"/>
                        </a:rPr>
                        <a:t>语句创建数据库对象之前、之后触发</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744">
                <a:tc>
                  <a:txBody>
                    <a:bodyPr/>
                    <a:lstStyle/>
                    <a:p>
                      <a:r>
                        <a:rPr lang="en-US" b="1" dirty="0">
                          <a:latin typeface="Arial"/>
                        </a:rPr>
                        <a:t>DROP</a:t>
                      </a:r>
                      <a:endParaRPr lang="en-US"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atin typeface="Arial"/>
                        </a:rPr>
                        <a:t>BEFORE</a:t>
                      </a:r>
                      <a:r>
                        <a:rPr lang="en-US">
                          <a:latin typeface="宋体"/>
                        </a:rPr>
                        <a:t>，</a:t>
                      </a:r>
                      <a:r>
                        <a:rPr lang="en-US">
                          <a:latin typeface="Arial"/>
                        </a:rPr>
                        <a:t>AFTER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dirty="0">
                          <a:latin typeface="宋体"/>
                        </a:rPr>
                        <a:t>在执行</a:t>
                      </a:r>
                      <a:r>
                        <a:rPr lang="en-US" altLang="zh-CN" dirty="0">
                          <a:latin typeface="Arial"/>
                        </a:rPr>
                        <a:t>DROP</a:t>
                      </a:r>
                      <a:r>
                        <a:rPr lang="zh-CN" altLang="en-US" dirty="0">
                          <a:latin typeface="宋体"/>
                        </a:rPr>
                        <a:t>语句删除数据库对象之前、之后触发</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464">
                <a:tc>
                  <a:txBody>
                    <a:bodyPr/>
                    <a:lstStyle/>
                    <a:p>
                      <a:r>
                        <a:rPr lang="en-US" b="1" dirty="0">
                          <a:latin typeface="Arial"/>
                        </a:rPr>
                        <a:t>ALTER</a:t>
                      </a:r>
                      <a:endParaRPr lang="en-US"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atin typeface="Arial"/>
                        </a:rPr>
                        <a:t>BEFORE</a:t>
                      </a:r>
                      <a:r>
                        <a:rPr lang="en-US">
                          <a:latin typeface="宋体"/>
                        </a:rPr>
                        <a:t>，</a:t>
                      </a:r>
                      <a:r>
                        <a:rPr lang="en-US">
                          <a:latin typeface="Arial"/>
                        </a:rPr>
                        <a:t>AFTER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dirty="0">
                          <a:latin typeface="宋体"/>
                        </a:rPr>
                        <a:t>在执行</a:t>
                      </a:r>
                      <a:r>
                        <a:rPr lang="en-US" altLang="zh-CN" dirty="0">
                          <a:latin typeface="Arial"/>
                        </a:rPr>
                        <a:t>ALTER</a:t>
                      </a:r>
                      <a:r>
                        <a:rPr lang="zh-CN" altLang="en-US" dirty="0">
                          <a:latin typeface="宋体"/>
                        </a:rPr>
                        <a:t>语句更新数据库对象之前、之后触发</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0040">
                <a:tc>
                  <a:txBody>
                    <a:bodyPr/>
                    <a:lstStyle/>
                    <a:p>
                      <a:r>
                        <a:rPr lang="en-US" b="1" dirty="0">
                          <a:latin typeface="Arial"/>
                        </a:rPr>
                        <a:t>DDL</a:t>
                      </a:r>
                      <a:endParaRPr lang="en-US"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atin typeface="Arial"/>
                        </a:rPr>
                        <a:t>BEFORE</a:t>
                      </a:r>
                      <a:r>
                        <a:rPr lang="en-US">
                          <a:latin typeface="宋体"/>
                        </a:rPr>
                        <a:t>，</a:t>
                      </a:r>
                      <a:r>
                        <a:rPr lang="en-US">
                          <a:latin typeface="Arial"/>
                        </a:rPr>
                        <a:t>AFTER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a:latin typeface="宋体"/>
                        </a:rPr>
                        <a:t>在执行大多数</a:t>
                      </a:r>
                      <a:r>
                        <a:rPr lang="en-US" altLang="zh-CN">
                          <a:latin typeface="Arial"/>
                        </a:rPr>
                        <a:t>DDL</a:t>
                      </a:r>
                      <a:r>
                        <a:rPr lang="zh-CN" altLang="en-US">
                          <a:latin typeface="宋体"/>
                        </a:rPr>
                        <a:t>语句之前、之后触发</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0304">
                <a:tc>
                  <a:txBody>
                    <a:bodyPr/>
                    <a:lstStyle/>
                    <a:p>
                      <a:r>
                        <a:rPr lang="en-US" b="1" dirty="0">
                          <a:latin typeface="Arial"/>
                        </a:rPr>
                        <a:t>GRANT</a:t>
                      </a:r>
                      <a:endParaRPr lang="en-US"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atin typeface="Arial"/>
                        </a:rPr>
                        <a:t>BEFORE</a:t>
                      </a:r>
                      <a:r>
                        <a:rPr lang="en-US">
                          <a:latin typeface="宋体"/>
                        </a:rPr>
                        <a:t>，</a:t>
                      </a:r>
                      <a:r>
                        <a:rPr lang="en-US">
                          <a:latin typeface="Arial"/>
                        </a:rPr>
                        <a:t>AFTER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a:latin typeface="宋体"/>
                        </a:rPr>
                        <a:t>执行</a:t>
                      </a:r>
                      <a:r>
                        <a:rPr lang="en-US" altLang="zh-CN">
                          <a:latin typeface="Arial"/>
                        </a:rPr>
                        <a:t>GRANT</a:t>
                      </a:r>
                      <a:r>
                        <a:rPr lang="zh-CN" altLang="en-US">
                          <a:latin typeface="宋体"/>
                        </a:rPr>
                        <a:t>语句授予权限之前、之后触发</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0304">
                <a:tc>
                  <a:txBody>
                    <a:bodyPr/>
                    <a:lstStyle/>
                    <a:p>
                      <a:r>
                        <a:rPr lang="en-US" b="1" dirty="0">
                          <a:latin typeface="Arial"/>
                        </a:rPr>
                        <a:t>REVOKE</a:t>
                      </a:r>
                      <a:endParaRPr lang="en-US"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atin typeface="Arial"/>
                        </a:rPr>
                        <a:t>BEFORE</a:t>
                      </a:r>
                      <a:r>
                        <a:rPr lang="en-US">
                          <a:latin typeface="宋体"/>
                        </a:rPr>
                        <a:t>，</a:t>
                      </a:r>
                      <a:r>
                        <a:rPr lang="en-US">
                          <a:latin typeface="Arial"/>
                        </a:rPr>
                        <a:t>AFTER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dirty="0">
                          <a:latin typeface="宋体"/>
                        </a:rPr>
                        <a:t>执行</a:t>
                      </a:r>
                      <a:r>
                        <a:rPr lang="en-US" altLang="zh-CN" dirty="0">
                          <a:latin typeface="Arial"/>
                        </a:rPr>
                        <a:t>REVOKE</a:t>
                      </a:r>
                      <a:r>
                        <a:rPr lang="zh-CN" altLang="en-US" dirty="0">
                          <a:latin typeface="宋体"/>
                        </a:rPr>
                        <a:t>语句收权限之前、之后触犯发</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0304">
                <a:tc>
                  <a:txBody>
                    <a:bodyPr/>
                    <a:lstStyle/>
                    <a:p>
                      <a:r>
                        <a:rPr lang="en-US" b="1" dirty="0">
                          <a:latin typeface="Arial"/>
                        </a:rPr>
                        <a:t>RENAME</a:t>
                      </a:r>
                      <a:endParaRPr lang="en-US"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atin typeface="Arial"/>
                        </a:rPr>
                        <a:t>BEFORE</a:t>
                      </a:r>
                      <a:r>
                        <a:rPr lang="en-US">
                          <a:latin typeface="宋体"/>
                        </a:rPr>
                        <a:t>，</a:t>
                      </a:r>
                      <a:r>
                        <a:rPr lang="en-US">
                          <a:latin typeface="Arial"/>
                        </a:rPr>
                        <a:t>AFTER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a:latin typeface="宋体"/>
                        </a:rPr>
                        <a:t>执行</a:t>
                      </a:r>
                      <a:r>
                        <a:rPr lang="en-US" altLang="zh-CN">
                          <a:latin typeface="Arial"/>
                        </a:rPr>
                        <a:t>RENAME</a:t>
                      </a:r>
                      <a:r>
                        <a:rPr lang="zh-CN" altLang="en-US">
                          <a:latin typeface="宋体"/>
                        </a:rPr>
                        <a:t>语句更改数据库对象名称之前、之后触犯发</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0304">
                <a:tc>
                  <a:txBody>
                    <a:bodyPr/>
                    <a:lstStyle/>
                    <a:p>
                      <a:r>
                        <a:rPr lang="en-US" b="1" dirty="0">
                          <a:latin typeface="Arial"/>
                        </a:rPr>
                        <a:t>AUDIT / NOAUDIT</a:t>
                      </a:r>
                      <a:endParaRPr lang="en-US"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atin typeface="Arial"/>
                        </a:rPr>
                        <a:t>BEFORE</a:t>
                      </a:r>
                      <a:r>
                        <a:rPr lang="en-US">
                          <a:latin typeface="宋体"/>
                        </a:rPr>
                        <a:t>，</a:t>
                      </a:r>
                      <a:r>
                        <a:rPr lang="en-US">
                          <a:latin typeface="Arial"/>
                        </a:rPr>
                        <a:t>AFTER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dirty="0">
                          <a:latin typeface="宋体"/>
                        </a:rPr>
                        <a:t>执行</a:t>
                      </a:r>
                      <a:r>
                        <a:rPr lang="en-US" altLang="zh-CN" dirty="0">
                          <a:latin typeface="Arial"/>
                        </a:rPr>
                        <a:t>AUDIT</a:t>
                      </a:r>
                      <a:r>
                        <a:rPr lang="zh-CN" altLang="en-US" b="1" dirty="0">
                          <a:latin typeface="宋体"/>
                        </a:rPr>
                        <a:t>或</a:t>
                      </a:r>
                      <a:r>
                        <a:rPr lang="en-US" altLang="zh-CN" dirty="0">
                          <a:latin typeface="Arial"/>
                        </a:rPr>
                        <a:t>NOAUDIT</a:t>
                      </a:r>
                      <a:r>
                        <a:rPr lang="zh-CN" altLang="en-US" dirty="0">
                          <a:latin typeface="宋体"/>
                        </a:rPr>
                        <a:t>进行审计或停止审计之前、之后触发</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、系统事件触发器</a:t>
            </a:r>
            <a:r>
              <a:rPr lang="en-US" altLang="zh-CN" dirty="0" smtClean="0"/>
              <a:t>-4</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常用事件属性列表</a:t>
            </a:r>
            <a:endParaRPr lang="en-US" altLang="zh-CN" sz="2000" dirty="0" smtClean="0"/>
          </a:p>
          <a:p>
            <a:pPr lvl="1"/>
            <a:endParaRPr lang="en-US" altLang="zh-CN" sz="1800" dirty="0" smtClean="0"/>
          </a:p>
        </p:txBody>
      </p:sp>
      <p:graphicFrame>
        <p:nvGraphicFramePr>
          <p:cNvPr id="4" name="Group 38"/>
          <p:cNvGraphicFramePr>
            <a:graphicFrameLocks/>
          </p:cNvGraphicFramePr>
          <p:nvPr/>
        </p:nvGraphicFramePr>
        <p:xfrm>
          <a:off x="899592" y="1556792"/>
          <a:ext cx="7776864" cy="4587824"/>
        </p:xfrm>
        <a:graphic>
          <a:graphicData uri="http://schemas.openxmlformats.org/drawingml/2006/table">
            <a:tbl>
              <a:tblPr/>
              <a:tblGrid>
                <a:gridCol w="2664296"/>
                <a:gridCol w="5112568"/>
              </a:tblGrid>
              <a:tr h="432048">
                <a:tc>
                  <a:txBody>
                    <a:bodyPr/>
                    <a:lstStyle/>
                    <a:p>
                      <a:pPr algn="ctr"/>
                      <a:r>
                        <a:rPr lang="zh-CN" altLang="en-US" sz="2000" b="1" dirty="0" smtClean="0"/>
                        <a:t>属 性 函 数</a:t>
                      </a:r>
                      <a:endParaRPr lang="zh-CN" altLang="en-US" sz="2000" b="1"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c>
                  <a:txBody>
                    <a:bodyPr/>
                    <a:lstStyle/>
                    <a:p>
                      <a:pPr algn="ctr"/>
                      <a:r>
                        <a:rPr lang="zh-CN" altLang="en-US" sz="2000" b="1" dirty="0" smtClean="0">
                          <a:latin typeface="宋体"/>
                        </a:rPr>
                        <a:t>描  述</a:t>
                      </a:r>
                      <a:endParaRPr lang="zh-CN" altLang="en-US" sz="2000"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CC99"/>
                    </a:solidFill>
                  </a:tcPr>
                </a:tc>
              </a:tr>
              <a:tr h="349776">
                <a:tc>
                  <a:txBody>
                    <a:bodyPr/>
                    <a:lstStyle/>
                    <a:p>
                      <a:r>
                        <a:rPr lang="en-US">
                          <a:latin typeface="Arial"/>
                        </a:rPr>
                        <a:t>Ora_sysevent</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a:latin typeface="宋体"/>
                        </a:rPr>
                        <a:t>激活触发器的事件名称</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1744">
                <a:tc>
                  <a:txBody>
                    <a:bodyPr/>
                    <a:lstStyle/>
                    <a:p>
                      <a:r>
                        <a:rPr lang="en-US">
                          <a:latin typeface="Arial"/>
                        </a:rPr>
                        <a:t>Instance_num</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a:latin typeface="宋体"/>
                        </a:rPr>
                        <a:t>数据库实例名</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7464">
                <a:tc>
                  <a:txBody>
                    <a:bodyPr/>
                    <a:lstStyle/>
                    <a:p>
                      <a:r>
                        <a:rPr lang="en-US">
                          <a:latin typeface="Arial"/>
                        </a:rPr>
                        <a:t>Ora_database_name</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a:latin typeface="宋体"/>
                        </a:rPr>
                        <a:t>数据库名称</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0040">
                <a:tc>
                  <a:txBody>
                    <a:bodyPr/>
                    <a:lstStyle/>
                    <a:p>
                      <a:r>
                        <a:rPr lang="en-US">
                          <a:latin typeface="Arial"/>
                        </a:rPr>
                        <a:t>Server_error(posi)</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a:latin typeface="宋体"/>
                        </a:rPr>
                        <a:t>错误信息栈中</a:t>
                      </a:r>
                      <a:r>
                        <a:rPr lang="en-US" altLang="zh-CN">
                          <a:latin typeface="Arial"/>
                        </a:rPr>
                        <a:t>posi</a:t>
                      </a:r>
                      <a:r>
                        <a:rPr lang="zh-CN" altLang="en-US">
                          <a:latin typeface="宋体"/>
                        </a:rPr>
                        <a:t>指定位置中的错误号</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05232">
                <a:tc>
                  <a:txBody>
                    <a:bodyPr/>
                    <a:lstStyle/>
                    <a:p>
                      <a:endParaRPr lang="en-US" dirty="0"/>
                    </a:p>
                    <a:p>
                      <a:r>
                        <a:rPr lang="en-US" dirty="0" err="1">
                          <a:latin typeface="Arial"/>
                        </a:rPr>
                        <a:t>Is_servererror</a:t>
                      </a:r>
                      <a:r>
                        <a:rPr lang="en-US" dirty="0">
                          <a:latin typeface="Arial"/>
                        </a:rPr>
                        <a:t>(</a:t>
                      </a:r>
                      <a:r>
                        <a:rPr lang="en-US" dirty="0" err="1">
                          <a:latin typeface="Arial"/>
                        </a:rPr>
                        <a:t>err_number</a:t>
                      </a:r>
                      <a:r>
                        <a:rPr lang="en-US" dirty="0">
                          <a:latin typeface="Arial"/>
                        </a:rPr>
                        <a:t>)</a:t>
                      </a:r>
                      <a:endParaRPr 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dirty="0">
                          <a:latin typeface="宋体"/>
                        </a:rPr>
                        <a:t>检查</a:t>
                      </a:r>
                      <a:r>
                        <a:rPr lang="en-US" altLang="zh-CN" dirty="0" err="1">
                          <a:latin typeface="Arial"/>
                        </a:rPr>
                        <a:t>err_number</a:t>
                      </a:r>
                      <a:r>
                        <a:rPr lang="zh-CN" altLang="en-US" dirty="0">
                          <a:latin typeface="宋体"/>
                        </a:rPr>
                        <a:t>指定的错误号是否在错误信息栈中，如果在则返回</a:t>
                      </a:r>
                      <a:r>
                        <a:rPr lang="en-US" altLang="zh-CN" dirty="0">
                          <a:latin typeface="Arial"/>
                        </a:rPr>
                        <a:t>TRUE</a:t>
                      </a:r>
                      <a:r>
                        <a:rPr lang="zh-CN" altLang="en-US" dirty="0">
                          <a:latin typeface="宋体"/>
                        </a:rPr>
                        <a:t>，否则返回</a:t>
                      </a:r>
                      <a:r>
                        <a:rPr lang="en-US" altLang="zh-CN" dirty="0" smtClean="0">
                          <a:latin typeface="Arial"/>
                        </a:rPr>
                        <a:t>FALSE</a:t>
                      </a:r>
                      <a:r>
                        <a:rPr lang="zh-CN" altLang="en-US" dirty="0" smtClean="0">
                          <a:latin typeface="宋体"/>
                        </a:rPr>
                        <a:t>。在</a:t>
                      </a:r>
                      <a:r>
                        <a:rPr lang="zh-CN" altLang="en-US" dirty="0">
                          <a:latin typeface="宋体"/>
                        </a:rPr>
                        <a:t>触发器内调用此函数可以判断是否发生</a:t>
                      </a:r>
                      <a:r>
                        <a:rPr lang="zh-CN" altLang="en-US" dirty="0" smtClean="0">
                          <a:latin typeface="宋体"/>
                        </a:rPr>
                        <a:t>指定错误</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0304">
                <a:tc>
                  <a:txBody>
                    <a:bodyPr/>
                    <a:lstStyle/>
                    <a:p>
                      <a:r>
                        <a:rPr lang="en-US">
                          <a:latin typeface="Arial"/>
                        </a:rPr>
                        <a:t>Login_user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dirty="0">
                          <a:latin typeface="宋体"/>
                        </a:rPr>
                        <a:t>登陆或注销的用户名称</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0304">
                <a:tc>
                  <a:txBody>
                    <a:bodyPr/>
                    <a:lstStyle/>
                    <a:p>
                      <a:r>
                        <a:rPr lang="en-US">
                          <a:latin typeface="Arial"/>
                        </a:rPr>
                        <a:t>Dictionary_obj_type</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tLang="zh-CN">
                          <a:latin typeface="Arial"/>
                        </a:rPr>
                        <a:t>DDL</a:t>
                      </a:r>
                      <a:r>
                        <a:rPr lang="zh-CN" altLang="en-US">
                          <a:latin typeface="宋体"/>
                        </a:rPr>
                        <a:t>语句所操作的数据库对象类型</a:t>
                      </a:r>
                      <a:endParaRPr lang="zh-CN" alt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0304">
                <a:tc>
                  <a:txBody>
                    <a:bodyPr/>
                    <a:lstStyle/>
                    <a:p>
                      <a:r>
                        <a:rPr lang="en-US">
                          <a:latin typeface="Arial"/>
                        </a:rPr>
                        <a:t>Dictionary_obj_name</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tLang="zh-CN" dirty="0">
                          <a:latin typeface="Arial"/>
                        </a:rPr>
                        <a:t>DDL</a:t>
                      </a:r>
                      <a:r>
                        <a:rPr lang="zh-CN" altLang="en-US" dirty="0">
                          <a:latin typeface="宋体"/>
                        </a:rPr>
                        <a:t>语句所操作的数据库对象名称</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0304">
                <a:tc>
                  <a:txBody>
                    <a:bodyPr/>
                    <a:lstStyle/>
                    <a:p>
                      <a:r>
                        <a:rPr lang="en-US">
                          <a:latin typeface="Arial"/>
                        </a:rPr>
                        <a:t>Dictionary_obj_owner</a:t>
                      </a:r>
                      <a:endParaRPr lang="en-US"/>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altLang="zh-CN" sz="1800" kern="1200" dirty="0" smtClean="0">
                          <a:solidFill>
                            <a:schemeClr val="tx1"/>
                          </a:solidFill>
                          <a:latin typeface="+mn-lt"/>
                          <a:ea typeface="+mn-ea"/>
                          <a:cs typeface="+mn-cs"/>
                        </a:rPr>
                        <a:t>DDL</a:t>
                      </a:r>
                      <a:r>
                        <a:rPr lang="zh-CN" altLang="en-US" sz="1800" kern="1200" dirty="0" smtClean="0">
                          <a:solidFill>
                            <a:schemeClr val="tx1"/>
                          </a:solidFill>
                          <a:latin typeface="+mn-lt"/>
                          <a:ea typeface="+mn-ea"/>
                          <a:cs typeface="+mn-cs"/>
                        </a:rPr>
                        <a:t>语句所操作的数据库对象所有者名称</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0304">
                <a:tc>
                  <a:txBody>
                    <a:bodyPr/>
                    <a:lstStyle/>
                    <a:p>
                      <a:r>
                        <a:rPr lang="en-US" altLang="zh-CN" sz="1800" kern="1200" dirty="0" err="1" smtClean="0">
                          <a:solidFill>
                            <a:schemeClr val="tx1"/>
                          </a:solidFill>
                          <a:latin typeface="+mn-lt"/>
                          <a:ea typeface="+mn-ea"/>
                          <a:cs typeface="+mn-cs"/>
                        </a:rPr>
                        <a:t>Des_encrypted_password</a:t>
                      </a:r>
                      <a:endParaRPr lang="en-US" altLang="zh-CN"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zh-CN" altLang="en-US" sz="1800" kern="1200" dirty="0" smtClean="0">
                          <a:solidFill>
                            <a:schemeClr val="tx1"/>
                          </a:solidFill>
                          <a:latin typeface="+mn-lt"/>
                          <a:ea typeface="+mn-ea"/>
                          <a:cs typeface="+mn-cs"/>
                        </a:rPr>
                        <a:t>正在创建或修改的经过</a:t>
                      </a:r>
                      <a:r>
                        <a:rPr lang="en-US" altLang="zh-CN" sz="1800" kern="1200" dirty="0" smtClean="0">
                          <a:solidFill>
                            <a:schemeClr val="tx1"/>
                          </a:solidFill>
                          <a:latin typeface="+mn-lt"/>
                          <a:ea typeface="+mn-ea"/>
                          <a:cs typeface="+mn-cs"/>
                        </a:rPr>
                        <a:t>DES</a:t>
                      </a:r>
                      <a:r>
                        <a:rPr lang="zh-CN" altLang="en-US" sz="1800" kern="1200" dirty="0" smtClean="0">
                          <a:solidFill>
                            <a:schemeClr val="tx1"/>
                          </a:solidFill>
                          <a:latin typeface="+mn-lt"/>
                          <a:ea typeface="+mn-ea"/>
                          <a:cs typeface="+mn-cs"/>
                        </a:rPr>
                        <a:t>算法加密的用户口令</a:t>
                      </a:r>
                      <a:endParaRPr lang="zh-CN" altLang="en-US" dirty="0"/>
                    </a:p>
                  </a:txBody>
                  <a:tcPr marL="68580" marR="68580" marT="0" marB="0">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cu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、系统事件触发器</a:t>
            </a:r>
            <a:r>
              <a:rPr lang="en-US" altLang="zh-CN" dirty="0" smtClean="0"/>
              <a:t>-5</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系统触发器示例</a:t>
            </a:r>
            <a:endParaRPr lang="en-US" altLang="zh-CN" sz="1800" dirty="0" smtClean="0"/>
          </a:p>
        </p:txBody>
      </p:sp>
      <p:sp>
        <p:nvSpPr>
          <p:cNvPr id="4" name="Rectangle 3"/>
          <p:cNvSpPr txBox="1">
            <a:spLocks noChangeArrowheads="1"/>
          </p:cNvSpPr>
          <p:nvPr/>
        </p:nvSpPr>
        <p:spPr bwMode="auto">
          <a:xfrm>
            <a:off x="827584" y="1556792"/>
            <a:ext cx="7848872" cy="40324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创建用于记录事件用的表</a:t>
            </a:r>
            <a:r>
              <a:rPr lang="zh-CN" altLang="en-US" sz="1600" b="1" dirty="0" smtClean="0">
                <a:latin typeface="Arial" pitchFamily="34" charset="0"/>
                <a:cs typeface="Arial" pitchFamily="34" charset="0"/>
              </a:rPr>
              <a:t/>
            </a:r>
            <a:br>
              <a:rPr lang="zh-CN" altLang="en-US" sz="1600" b="1" dirty="0" smtClean="0">
                <a:latin typeface="Arial" pitchFamily="34" charset="0"/>
                <a:cs typeface="Arial" pitchFamily="34" charset="0"/>
              </a:rPr>
            </a:br>
            <a:r>
              <a:rPr lang="en-US" altLang="zh-CN" sz="1600" b="1" dirty="0" smtClean="0">
                <a:latin typeface="Arial" pitchFamily="34" charset="0"/>
                <a:cs typeface="Arial" pitchFamily="34" charset="0"/>
              </a:rPr>
              <a:t>CREATE TABLE </a:t>
            </a:r>
            <a:r>
              <a:rPr lang="en-US" altLang="zh-CN" sz="1600" b="1" dirty="0" err="1" smtClean="0">
                <a:latin typeface="Arial" pitchFamily="34" charset="0"/>
                <a:cs typeface="Arial" pitchFamily="34" charset="0"/>
              </a:rPr>
              <a:t>ddl_event</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a:t>
            </a:r>
            <a:r>
              <a:rPr lang="en-US" altLang="zh-CN" sz="1600" b="1" dirty="0" err="1" smtClean="0">
                <a:latin typeface="Arial" pitchFamily="34" charset="0"/>
                <a:cs typeface="Arial" pitchFamily="34" charset="0"/>
              </a:rPr>
              <a:t>crt_date</a:t>
            </a:r>
            <a:r>
              <a:rPr lang="en-US" altLang="zh-CN" sz="1600" b="1" dirty="0" smtClean="0">
                <a:latin typeface="Arial" pitchFamily="34" charset="0"/>
                <a:cs typeface="Arial" pitchFamily="34" charset="0"/>
              </a:rPr>
              <a:t> timestamp PRIMARY KEY,</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event_name</a:t>
            </a:r>
            <a:r>
              <a:rPr lang="en-US" altLang="zh-CN" sz="1600" b="1" dirty="0" smtClean="0">
                <a:latin typeface="Arial" pitchFamily="34" charset="0"/>
                <a:cs typeface="Arial" pitchFamily="34" charset="0"/>
              </a:rPr>
              <a:t> VARCHAR2(20),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user_name</a:t>
            </a:r>
            <a:r>
              <a:rPr lang="en-US" altLang="zh-CN" sz="1600" b="1" dirty="0" smtClean="0">
                <a:latin typeface="Arial" pitchFamily="34" charset="0"/>
                <a:cs typeface="Arial" pitchFamily="34" charset="0"/>
              </a:rPr>
              <a:t> VARCHAR2(10),</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obj_type</a:t>
            </a:r>
            <a:r>
              <a:rPr lang="en-US" altLang="zh-CN" sz="1600" b="1" dirty="0" smtClean="0">
                <a:latin typeface="Arial" pitchFamily="34" charset="0"/>
                <a:cs typeface="Arial" pitchFamily="34" charset="0"/>
              </a:rPr>
              <a:t> VARCHAR2(20),</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obj_name</a:t>
            </a:r>
            <a:r>
              <a:rPr lang="en-US" altLang="zh-CN" sz="1600" b="1" dirty="0" smtClean="0">
                <a:latin typeface="Arial" pitchFamily="34" charset="0"/>
                <a:cs typeface="Arial" pitchFamily="34" charset="0"/>
              </a:rPr>
              <a:t> VARCHAR2(20));</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创建触发器</a:t>
            </a:r>
            <a:r>
              <a:rPr lang="zh-CN" altLang="en-US" sz="1600" b="1" dirty="0" smtClean="0">
                <a:latin typeface="Arial" pitchFamily="34" charset="0"/>
                <a:cs typeface="Arial" pitchFamily="34" charset="0"/>
              </a:rPr>
              <a:t/>
            </a:r>
            <a:br>
              <a:rPr lang="zh-CN" altLang="en-US" sz="1600" b="1" dirty="0" smtClean="0">
                <a:latin typeface="Arial" pitchFamily="34" charset="0"/>
                <a:cs typeface="Arial" pitchFamily="34" charset="0"/>
              </a:rPr>
            </a:br>
            <a:r>
              <a:rPr lang="en-US" altLang="zh-CN" sz="1600" b="1" dirty="0" smtClean="0">
                <a:latin typeface="Arial" pitchFamily="34" charset="0"/>
                <a:cs typeface="Arial" pitchFamily="34" charset="0"/>
              </a:rPr>
              <a:t>CREATE OR REPLACE TRIGGER </a:t>
            </a:r>
            <a:r>
              <a:rPr lang="en-US" altLang="zh-CN" sz="1600" b="1" dirty="0" err="1" smtClean="0">
                <a:latin typeface="Arial" pitchFamily="34" charset="0"/>
                <a:cs typeface="Arial" pitchFamily="34" charset="0"/>
              </a:rPr>
              <a:t>tr_ddl</a:t>
            </a:r>
            <a:r>
              <a:rPr lang="en-US" altLang="zh-CN" sz="1600" b="1" dirty="0" smtClean="0">
                <a:latin typeface="Arial" pitchFamily="34" charset="0"/>
                <a:cs typeface="Arial" pitchFamily="34" charset="0"/>
              </a:rPr>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AFTER  DDL ON SCHEMA</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BEGIN</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INSERT INTO </a:t>
            </a:r>
            <a:r>
              <a:rPr lang="en-US" altLang="zh-CN" sz="1600" b="1" dirty="0" err="1" smtClean="0">
                <a:latin typeface="Arial" pitchFamily="34" charset="0"/>
                <a:cs typeface="Arial" pitchFamily="34" charset="0"/>
              </a:rPr>
              <a:t>ddl_event</a:t>
            </a:r>
            <a:r>
              <a:rPr lang="en-US" altLang="zh-CN" sz="1600" b="1" dirty="0" smtClean="0">
                <a:latin typeface="Arial" pitchFamily="34" charset="0"/>
                <a:cs typeface="Arial" pitchFamily="34" charset="0"/>
              </a:rPr>
              <a:t> VALUES</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systimestamp,ora_sysevent</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ora_login_user</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ora_dict_obj_type</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ora_dict_obj_name</a:t>
            </a:r>
            <a:r>
              <a:rPr lang="en-US" altLang="zh-CN" sz="1600" b="1" dirty="0" smtClean="0">
                <a:latin typeface="Arial" pitchFamily="34" charset="0"/>
                <a:cs typeface="Arial" pitchFamily="34" charset="0"/>
              </a:rPr>
              <a:t>);</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END </a:t>
            </a:r>
            <a:r>
              <a:rPr lang="en-US" altLang="zh-CN" sz="1600" b="1" dirty="0" err="1" smtClean="0">
                <a:latin typeface="Arial" pitchFamily="34" charset="0"/>
                <a:cs typeface="Arial" pitchFamily="34" charset="0"/>
              </a:rPr>
              <a:t>tr_ddl</a:t>
            </a:r>
            <a:r>
              <a:rPr lang="en-US" altLang="zh-CN" sz="1600" b="1" dirty="0" smtClean="0">
                <a:latin typeface="Arial" pitchFamily="34" charset="0"/>
                <a:cs typeface="Arial" pitchFamily="34" charset="0"/>
              </a:rPr>
              <a:t>;</a:t>
            </a:r>
            <a:r>
              <a:rPr lang="en-US" altLang="zh-CN" sz="1600" b="1" dirty="0" smtClean="0"/>
              <a:t/>
            </a:r>
            <a:br>
              <a:rPr lang="en-US" altLang="zh-CN" sz="1600" b="1" dirty="0" smtClean="0"/>
            </a:br>
            <a:r>
              <a:rPr lang="en-US" altLang="zh-CN" sz="1600" b="1" dirty="0" smtClean="0"/>
              <a:t/>
            </a:r>
            <a:br>
              <a:rPr lang="en-US" altLang="zh-CN" sz="1600" b="1" dirty="0" smtClean="0"/>
            </a:br>
            <a:endParaRPr lang="en-US" altLang="zh-CN" sz="1600" b="1" dirty="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、声明游标</a:t>
            </a:r>
            <a:r>
              <a:rPr lang="en-US" altLang="zh-CN" dirty="0" smtClean="0"/>
              <a:t>-1</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000" dirty="0" smtClean="0"/>
              <a:t>定义</a:t>
            </a:r>
            <a:r>
              <a:rPr lang="en-US" altLang="zh-CN" sz="2000" dirty="0" smtClean="0"/>
              <a:t>/</a:t>
            </a:r>
            <a:r>
              <a:rPr lang="zh-CN" altLang="en-US" sz="2000" dirty="0" smtClean="0"/>
              <a:t>声明游标</a:t>
            </a:r>
            <a:endParaRPr lang="en-US" altLang="zh-CN" sz="2000" dirty="0" smtClean="0"/>
          </a:p>
          <a:p>
            <a:pPr lvl="1"/>
            <a:r>
              <a:rPr lang="zh-CN" altLang="en-US" sz="1800" dirty="0" smtClean="0"/>
              <a:t>定义显式游标时，需要为游标命名，并指定与之相对应的</a:t>
            </a:r>
            <a:r>
              <a:rPr lang="en-US" altLang="zh-CN" sz="1800" dirty="0" smtClean="0"/>
              <a:t>SELECT </a:t>
            </a:r>
            <a:r>
              <a:rPr lang="zh-CN" altLang="en-US" sz="1800" dirty="0" smtClean="0"/>
              <a:t>语句</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r>
              <a:rPr lang="en-US" altLang="zh-CN" sz="1800" dirty="0" err="1" smtClean="0"/>
              <a:t>Cursor_name</a:t>
            </a:r>
            <a:r>
              <a:rPr lang="zh-CN" altLang="en-US" sz="1800" dirty="0" smtClean="0"/>
              <a:t>：指定一个有效的游标名称，需遵循标识符命名规范</a:t>
            </a:r>
            <a:endParaRPr lang="en-US" altLang="zh-CN" sz="1800" dirty="0" smtClean="0"/>
          </a:p>
          <a:p>
            <a:pPr lvl="1"/>
            <a:r>
              <a:rPr lang="en-US" altLang="zh-CN" sz="1800" dirty="0" smtClean="0"/>
              <a:t>parameter:</a:t>
            </a:r>
            <a:r>
              <a:rPr lang="zh-CN" altLang="en-US" sz="1800" dirty="0" smtClean="0"/>
              <a:t>：指定一个或多个可选的游标参数，这些参数用于查询执行</a:t>
            </a:r>
            <a:endParaRPr lang="en-US" altLang="zh-CN" sz="1800" dirty="0" smtClean="0"/>
          </a:p>
          <a:p>
            <a:pPr lvl="1"/>
            <a:r>
              <a:rPr lang="en-US" altLang="zh-CN" sz="1800" dirty="0" smtClean="0"/>
              <a:t>RETURN  </a:t>
            </a:r>
            <a:r>
              <a:rPr lang="en-US" altLang="zh-CN" sz="1800" dirty="0" err="1" smtClean="0"/>
              <a:t>datatype</a:t>
            </a:r>
            <a:r>
              <a:rPr lang="zh-CN" altLang="en-US" sz="1800" dirty="0" smtClean="0"/>
              <a:t>：为可选项，其中</a:t>
            </a:r>
            <a:r>
              <a:rPr lang="en-US" altLang="zh-CN" sz="1800" dirty="0" err="1" smtClean="0"/>
              <a:t>datatype</a:t>
            </a:r>
            <a:r>
              <a:rPr lang="zh-CN" altLang="en-US" sz="1800" dirty="0" smtClean="0"/>
              <a:t>指定游标返回的数据的类型。如果选择，则数据类型必须与</a:t>
            </a:r>
            <a:r>
              <a:rPr lang="en-US" altLang="zh-CN" sz="1800" dirty="0" err="1" smtClean="0"/>
              <a:t>select_statement</a:t>
            </a:r>
            <a:r>
              <a:rPr lang="zh-CN" altLang="en-US" sz="1800" dirty="0" smtClean="0"/>
              <a:t>中的记录在次序和数据类型上匹配</a:t>
            </a:r>
            <a:endParaRPr lang="en-US" altLang="zh-CN" sz="1800" dirty="0" smtClean="0"/>
          </a:p>
          <a:p>
            <a:pPr lvl="1"/>
            <a:r>
              <a:rPr lang="en-US" altLang="zh-CN" sz="1800" dirty="0" err="1" smtClean="0"/>
              <a:t>Select_statement</a:t>
            </a:r>
            <a:r>
              <a:rPr lang="zh-CN" altLang="en-US" sz="1800" dirty="0" smtClean="0"/>
              <a:t>：可以是任意</a:t>
            </a:r>
            <a:r>
              <a:rPr lang="en-US" altLang="zh-CN" sz="1800" dirty="0" smtClean="0"/>
              <a:t>SELECT</a:t>
            </a:r>
            <a:r>
              <a:rPr lang="zh-CN" altLang="en-US" sz="1800" dirty="0" smtClean="0"/>
              <a:t>查询语句，通常返回多条数据</a:t>
            </a:r>
            <a:endParaRPr lang="en-US" altLang="zh-CN" sz="1800" dirty="0" smtClean="0"/>
          </a:p>
          <a:p>
            <a:pPr lvl="1"/>
            <a:r>
              <a:rPr lang="en-US" altLang="zh-CN" sz="1800" dirty="0" smtClean="0"/>
              <a:t>FOR UPDATE</a:t>
            </a:r>
            <a:r>
              <a:rPr lang="zh-CN" altLang="en-US" sz="1800" dirty="0" smtClean="0"/>
              <a:t>：指定在游标打开期间将锁定查询语句的结果集</a:t>
            </a:r>
            <a:endParaRPr lang="en-US" altLang="zh-CN" sz="1800" dirty="0" smtClean="0"/>
          </a:p>
          <a:p>
            <a:pPr lvl="1">
              <a:buNone/>
            </a:pPr>
            <a:endParaRPr lang="en-US" altLang="zh-CN" sz="1800" dirty="0" smtClean="0"/>
          </a:p>
        </p:txBody>
      </p:sp>
      <p:sp>
        <p:nvSpPr>
          <p:cNvPr id="4" name="Rectangle 3"/>
          <p:cNvSpPr txBox="1">
            <a:spLocks noChangeArrowheads="1"/>
          </p:cNvSpPr>
          <p:nvPr/>
        </p:nvSpPr>
        <p:spPr bwMode="auto">
          <a:xfrm>
            <a:off x="827584" y="1916832"/>
            <a:ext cx="7848872" cy="2016224"/>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lvl="1">
              <a:lnSpc>
                <a:spcPct val="90000"/>
              </a:lnSpc>
            </a:pPr>
            <a:r>
              <a:rPr lang="en-US" altLang="zh-CN" sz="1600" b="1" dirty="0" smtClean="0">
                <a:solidFill>
                  <a:srgbClr val="FF0000"/>
                </a:solidFill>
                <a:latin typeface="Arial" pitchFamily="34" charset="0"/>
                <a:cs typeface="Arial" pitchFamily="34" charset="0"/>
              </a:rPr>
              <a:t>CURSOR</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cursor_name</a:t>
            </a:r>
            <a:r>
              <a:rPr lang="en-US" altLang="zh-CN" sz="1600" b="1" dirty="0" smtClean="0">
                <a:latin typeface="Arial" pitchFamily="34" charset="0"/>
                <a:cs typeface="Arial" pitchFamily="34" charset="0"/>
              </a:rPr>
              <a:t> </a:t>
            </a:r>
            <a:r>
              <a:rPr lang="en-US" altLang="zh-CN" sz="1600" b="1" dirty="0" smtClean="0">
                <a:solidFill>
                  <a:srgbClr val="0070C0"/>
                </a:solidFill>
                <a:latin typeface="Arial" pitchFamily="34" charset="0"/>
                <a:cs typeface="Arial" pitchFamily="34" charset="0"/>
              </a:rPr>
              <a:t>[(parameter[, parameter]…)]</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smtClean="0">
                <a:solidFill>
                  <a:srgbClr val="0070C0"/>
                </a:solidFill>
                <a:latin typeface="Arial" pitchFamily="34" charset="0"/>
                <a:cs typeface="Arial" pitchFamily="34" charset="0"/>
              </a:rPr>
              <a:t>[RETURN </a:t>
            </a:r>
            <a:r>
              <a:rPr lang="en-US" altLang="zh-CN" sz="1600" b="1" dirty="0" err="1" smtClean="0">
                <a:solidFill>
                  <a:srgbClr val="0070C0"/>
                </a:solidFill>
                <a:latin typeface="Arial" pitchFamily="34" charset="0"/>
                <a:cs typeface="Arial" pitchFamily="34" charset="0"/>
              </a:rPr>
              <a:t>datatype</a:t>
            </a:r>
            <a:r>
              <a:rPr lang="en-US" altLang="zh-CN" sz="1600" b="1" dirty="0" smtClean="0">
                <a:solidFill>
                  <a:srgbClr val="0070C0"/>
                </a:solidFill>
                <a:latin typeface="Arial" pitchFamily="34" charset="0"/>
                <a:cs typeface="Arial" pitchFamily="34" charset="0"/>
              </a:rPr>
              <a:t>]</a:t>
            </a:r>
            <a:r>
              <a:rPr lang="en-US" altLang="zh-CN" sz="1600" b="1" dirty="0" smtClean="0">
                <a:latin typeface="Arial" pitchFamily="34" charset="0"/>
                <a:cs typeface="Arial" pitchFamily="34" charset="0"/>
              </a:rPr>
              <a:t> </a:t>
            </a:r>
          </a:p>
          <a:p>
            <a:pPr lvl="1">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IS</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select_statement</a:t>
            </a:r>
            <a:r>
              <a:rPr lang="en-US" altLang="zh-CN" sz="1600" b="1" dirty="0" smtClean="0">
                <a:latin typeface="Arial" pitchFamily="34" charset="0"/>
                <a:cs typeface="Arial" pitchFamily="34" charset="0"/>
              </a:rPr>
              <a:t>;</a:t>
            </a:r>
          </a:p>
          <a:p>
            <a:pPr lvl="1">
              <a:lnSpc>
                <a:spcPct val="90000"/>
              </a:lnSpc>
            </a:pPr>
            <a:r>
              <a:rPr lang="en-US" altLang="zh-CN" sz="1600" b="1" dirty="0" smtClean="0">
                <a:solidFill>
                  <a:srgbClr val="0070C0"/>
                </a:solidFill>
                <a:latin typeface="Arial" pitchFamily="34" charset="0"/>
                <a:cs typeface="Arial" pitchFamily="34" charset="0"/>
              </a:rPr>
              <a:t>[FOR UPDATE [OF (</a:t>
            </a:r>
            <a:r>
              <a:rPr lang="en-US" altLang="zh-CN" sz="1600" b="1" dirty="0" err="1" smtClean="0">
                <a:solidFill>
                  <a:srgbClr val="0070C0"/>
                </a:solidFill>
                <a:latin typeface="Arial" pitchFamily="34" charset="0"/>
                <a:cs typeface="Arial" pitchFamily="34" charset="0"/>
              </a:rPr>
              <a:t>column_list</a:t>
            </a:r>
            <a:r>
              <a:rPr lang="en-US" altLang="zh-CN" sz="1600" b="1" dirty="0" smtClean="0">
                <a:solidFill>
                  <a:srgbClr val="0070C0"/>
                </a:solidFill>
                <a:latin typeface="Arial" pitchFamily="34" charset="0"/>
                <a:cs typeface="Arial" pitchFamily="34" charset="0"/>
              </a:rPr>
              <a:t>)] [NOWAIT]];</a:t>
            </a: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 ..</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、触发器的管理</a:t>
            </a:r>
            <a:r>
              <a:rPr lang="en-US" altLang="zh-CN" dirty="0" smtClean="0"/>
              <a:t>-1</a:t>
            </a:r>
            <a:endParaRPr lang="zh-CN" altLang="en-US" dirty="0"/>
          </a:p>
        </p:txBody>
      </p:sp>
      <p:sp>
        <p:nvSpPr>
          <p:cNvPr id="3" name="内容占位符 2"/>
          <p:cNvSpPr>
            <a:spLocks noGrp="1"/>
          </p:cNvSpPr>
          <p:nvPr>
            <p:ph idx="1"/>
          </p:nvPr>
        </p:nvSpPr>
        <p:spPr>
          <a:xfrm>
            <a:off x="467544" y="1124744"/>
            <a:ext cx="8310592" cy="5157365"/>
          </a:xfrm>
        </p:spPr>
        <p:txBody>
          <a:bodyPr>
            <a:normAutofit fontScale="85000" lnSpcReduction="10000"/>
          </a:bodyPr>
          <a:lstStyle/>
          <a:p>
            <a:r>
              <a:rPr lang="zh-CN" altLang="en-US" sz="2000" dirty="0" smtClean="0"/>
              <a:t>重新编译触发器</a:t>
            </a:r>
            <a:endParaRPr lang="en-US" altLang="zh-CN" sz="2000" dirty="0" smtClean="0"/>
          </a:p>
          <a:p>
            <a:pPr lvl="1"/>
            <a:r>
              <a:rPr lang="zh-CN" altLang="en-US" sz="1900" dirty="0" smtClean="0"/>
              <a:t>如果在触发器内调用其它函数或过程，当这些函数或过程被删除或修改后，触发器的状态将被标识为无效。当</a:t>
            </a:r>
            <a:r>
              <a:rPr lang="en-US" altLang="zh-CN" sz="1900" dirty="0" smtClean="0"/>
              <a:t>DML</a:t>
            </a:r>
            <a:r>
              <a:rPr lang="zh-CN" altLang="en-US" sz="1900" dirty="0" smtClean="0"/>
              <a:t>语句激活一个无效触发器时，</a:t>
            </a:r>
            <a:r>
              <a:rPr lang="en-US" altLang="zh-CN" sz="1900" dirty="0" smtClean="0"/>
              <a:t>ORACLE</a:t>
            </a:r>
            <a:r>
              <a:rPr lang="zh-CN" altLang="en-US" sz="1900" dirty="0" smtClean="0"/>
              <a:t>将重新编译触发器代码，如果编译时发现错误，这将导致</a:t>
            </a:r>
            <a:r>
              <a:rPr lang="en-US" altLang="zh-CN" sz="1900" dirty="0" smtClean="0"/>
              <a:t>DML</a:t>
            </a:r>
            <a:r>
              <a:rPr lang="zh-CN" altLang="en-US" sz="1900" dirty="0" smtClean="0"/>
              <a:t>语句执行失败</a:t>
            </a:r>
          </a:p>
          <a:p>
            <a:pPr lvl="1"/>
            <a:r>
              <a:rPr lang="zh-CN" altLang="en-US" sz="1900" dirty="0" smtClean="0"/>
              <a:t>在</a:t>
            </a:r>
            <a:r>
              <a:rPr lang="en-US" altLang="zh-CN" sz="1900" dirty="0" smtClean="0"/>
              <a:t>PL/SQL</a:t>
            </a:r>
            <a:r>
              <a:rPr lang="zh-CN" altLang="en-US" sz="1900" dirty="0" smtClean="0"/>
              <a:t>程序中可以调用</a:t>
            </a:r>
            <a:r>
              <a:rPr lang="en-US" altLang="zh-CN" sz="1900" dirty="0" smtClean="0"/>
              <a:t>ALTER TRIGGER</a:t>
            </a:r>
            <a:r>
              <a:rPr lang="zh-CN" altLang="en-US" sz="1900" dirty="0" smtClean="0"/>
              <a:t>语句重新编译已经创建的触发器，格式为</a:t>
            </a:r>
            <a:endParaRPr lang="en-US" altLang="zh-CN" sz="1900" dirty="0" smtClean="0"/>
          </a:p>
          <a:p>
            <a:pPr lvl="1"/>
            <a:endParaRPr lang="en-US" altLang="zh-CN" sz="1900" dirty="0" smtClean="0"/>
          </a:p>
          <a:p>
            <a:pPr lvl="1"/>
            <a:endParaRPr lang="en-US" altLang="zh-CN" sz="1900" dirty="0" smtClean="0"/>
          </a:p>
          <a:p>
            <a:r>
              <a:rPr lang="zh-CN" altLang="en-US" sz="2000" dirty="0" smtClean="0"/>
              <a:t>删除触发器</a:t>
            </a:r>
            <a:endParaRPr lang="en-US" altLang="zh-CN" sz="2000" dirty="0" smtClean="0"/>
          </a:p>
          <a:p>
            <a:endParaRPr lang="en-US" altLang="zh-CN" sz="2000" dirty="0" smtClean="0"/>
          </a:p>
          <a:p>
            <a:endParaRPr lang="en-US" altLang="zh-CN" sz="2000" dirty="0" smtClean="0"/>
          </a:p>
          <a:p>
            <a:pPr lvl="1"/>
            <a:r>
              <a:rPr lang="zh-CN" altLang="en-US" sz="1800" dirty="0" smtClean="0"/>
              <a:t>如果要删除其他用户模式中的触发器，需要具有</a:t>
            </a:r>
            <a:r>
              <a:rPr lang="en-US" altLang="zh-CN" sz="1800" dirty="0" smtClean="0"/>
              <a:t>DROP ANY TRIGGER</a:t>
            </a:r>
            <a:r>
              <a:rPr lang="zh-CN" altLang="en-US" sz="1800" dirty="0" smtClean="0"/>
              <a:t>系统权限，如果删除建立在数据库上的触发器时，用户需要具有</a:t>
            </a:r>
            <a:r>
              <a:rPr lang="en-US" altLang="zh-CN" sz="1800" dirty="0" smtClean="0"/>
              <a:t>ADMINISTER DATABASE TRIGGER</a:t>
            </a:r>
            <a:r>
              <a:rPr lang="zh-CN" altLang="en-US" sz="1800" dirty="0" smtClean="0"/>
              <a:t>系统权限</a:t>
            </a:r>
          </a:p>
          <a:p>
            <a:pPr lvl="1"/>
            <a:r>
              <a:rPr lang="zh-CN" altLang="en-US" sz="1800" dirty="0" smtClean="0"/>
              <a:t>当表或视图被删除时，建立在这些对象上的触发器也随之删除</a:t>
            </a:r>
            <a:endParaRPr lang="zh-CN" altLang="en-US" sz="2300" dirty="0" smtClean="0"/>
          </a:p>
          <a:p>
            <a:pPr lvl="1"/>
            <a:endParaRPr lang="en-US" altLang="zh-CN" sz="1800" dirty="0" smtClean="0"/>
          </a:p>
          <a:p>
            <a:endParaRPr lang="en-US" altLang="zh-CN" sz="2000" dirty="0" smtClean="0"/>
          </a:p>
          <a:p>
            <a:endParaRPr lang="en-US" altLang="zh-CN" sz="2000" dirty="0" smtClean="0"/>
          </a:p>
        </p:txBody>
      </p:sp>
      <p:sp>
        <p:nvSpPr>
          <p:cNvPr id="4" name="Rectangle 3"/>
          <p:cNvSpPr txBox="1">
            <a:spLocks noChangeArrowheads="1"/>
          </p:cNvSpPr>
          <p:nvPr/>
        </p:nvSpPr>
        <p:spPr bwMode="auto">
          <a:xfrm>
            <a:off x="827584" y="3140968"/>
            <a:ext cx="7848872"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solidFill>
                  <a:srgbClr val="FF0000"/>
                </a:solidFill>
                <a:latin typeface="Arial" pitchFamily="34" charset="0"/>
                <a:cs typeface="Arial" pitchFamily="34" charset="0"/>
              </a:rPr>
              <a:t>ALTER  TRIGGER </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trigger_name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COMPILE</a:t>
            </a:r>
            <a:r>
              <a:rPr lang="en-US" altLang="zh-CN" sz="1600" b="1" dirty="0" smtClean="0">
                <a:latin typeface="Arial" pitchFamily="34" charset="0"/>
                <a:cs typeface="Arial" pitchFamily="34" charset="0"/>
              </a:rPr>
              <a:t> </a:t>
            </a:r>
            <a:endParaRPr lang="en-US" altLang="zh-CN" sz="1600" b="1" dirty="0">
              <a:latin typeface="Arial" pitchFamily="34" charset="0"/>
              <a:cs typeface="Arial" pitchFamily="34" charset="0"/>
            </a:endParaRPr>
          </a:p>
        </p:txBody>
      </p:sp>
      <p:sp>
        <p:nvSpPr>
          <p:cNvPr id="5" name="Rectangle 3"/>
          <p:cNvSpPr txBox="1">
            <a:spLocks noChangeArrowheads="1"/>
          </p:cNvSpPr>
          <p:nvPr/>
        </p:nvSpPr>
        <p:spPr bwMode="auto">
          <a:xfrm>
            <a:off x="827584" y="4149080"/>
            <a:ext cx="7848872"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solidFill>
                  <a:srgbClr val="FF0000"/>
                </a:solidFill>
                <a:latin typeface="Arial" pitchFamily="34" charset="0"/>
                <a:cs typeface="Arial" pitchFamily="34" charset="0"/>
              </a:rPr>
              <a:t>DROP  TRIGGER </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trigger_name</a:t>
            </a:r>
            <a:r>
              <a:rPr lang="en-US" altLang="zh-CN" sz="1600" b="1" dirty="0" smtClean="0">
                <a:latin typeface="Arial" pitchFamily="34" charset="0"/>
                <a:cs typeface="Arial" pitchFamily="34" charset="0"/>
              </a:rPr>
              <a:t>;</a:t>
            </a:r>
            <a:endParaRPr lang="en-US" altLang="zh-CN" sz="1600" b="1" dirty="0">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、触发器的管理</a:t>
            </a:r>
            <a:r>
              <a:rPr lang="en-US" altLang="zh-CN" dirty="0" smtClean="0"/>
              <a:t>-2</a:t>
            </a:r>
            <a:endParaRPr lang="zh-CN" altLang="en-US" dirty="0"/>
          </a:p>
        </p:txBody>
      </p:sp>
      <p:sp>
        <p:nvSpPr>
          <p:cNvPr id="3" name="内容占位符 2"/>
          <p:cNvSpPr>
            <a:spLocks noGrp="1"/>
          </p:cNvSpPr>
          <p:nvPr>
            <p:ph idx="1"/>
          </p:nvPr>
        </p:nvSpPr>
        <p:spPr>
          <a:xfrm>
            <a:off x="467544" y="1124744"/>
            <a:ext cx="8310592" cy="5157365"/>
          </a:xfrm>
        </p:spPr>
        <p:txBody>
          <a:bodyPr>
            <a:normAutofit/>
          </a:bodyPr>
          <a:lstStyle/>
          <a:p>
            <a:r>
              <a:rPr lang="zh-CN" altLang="en-US" sz="2000" dirty="0" smtClean="0"/>
              <a:t>禁用</a:t>
            </a:r>
            <a:r>
              <a:rPr lang="en-US" altLang="zh-CN" sz="2000" dirty="0" smtClean="0"/>
              <a:t>/</a:t>
            </a:r>
            <a:r>
              <a:rPr lang="zh-CN" altLang="en-US" sz="2000" dirty="0" smtClean="0"/>
              <a:t>启用触发器</a:t>
            </a:r>
            <a:endParaRPr lang="en-US" altLang="zh-CN" sz="1800" dirty="0" smtClean="0"/>
          </a:p>
          <a:p>
            <a:pPr>
              <a:buNone/>
            </a:pPr>
            <a:r>
              <a:rPr lang="en-US" altLang="zh-CN" sz="1800" dirty="0" smtClean="0"/>
              <a:t>	</a:t>
            </a:r>
            <a:r>
              <a:rPr lang="zh-CN" altLang="en-US" sz="1800" dirty="0" smtClean="0"/>
              <a:t>数据库</a:t>
            </a:r>
            <a:r>
              <a:rPr lang="en-US" altLang="zh-CN" sz="1800" dirty="0" smtClean="0"/>
              <a:t>TRIGGER </a:t>
            </a:r>
            <a:r>
              <a:rPr lang="zh-CN" altLang="en-US" sz="1800" dirty="0" smtClean="0"/>
              <a:t>的状态：</a:t>
            </a:r>
          </a:p>
          <a:p>
            <a:pPr lvl="1"/>
            <a:r>
              <a:rPr lang="zh-CN" altLang="en-US" sz="1800" dirty="0" smtClean="0"/>
              <a:t>有效状态</a:t>
            </a:r>
            <a:r>
              <a:rPr lang="en-US" altLang="zh-CN" sz="1800" dirty="0" smtClean="0"/>
              <a:t>(ENABLE)</a:t>
            </a:r>
            <a:r>
              <a:rPr lang="zh-CN" altLang="en-US" sz="1800" dirty="0" smtClean="0"/>
              <a:t>：当触发事件发生时，处于有效状态的数据库触发器</a:t>
            </a:r>
            <a:r>
              <a:rPr lang="en-US" altLang="zh-CN" sz="1800" dirty="0" smtClean="0"/>
              <a:t>TRIGGER </a:t>
            </a:r>
            <a:r>
              <a:rPr lang="zh-CN" altLang="en-US" sz="1800" dirty="0" smtClean="0"/>
              <a:t>将被触发</a:t>
            </a:r>
          </a:p>
          <a:p>
            <a:pPr lvl="1"/>
            <a:r>
              <a:rPr lang="zh-CN" altLang="en-US" sz="1800" dirty="0" smtClean="0"/>
              <a:t>无效状态</a:t>
            </a:r>
            <a:r>
              <a:rPr lang="en-US" altLang="zh-CN" sz="1800" dirty="0" smtClean="0"/>
              <a:t>(DISABLE)</a:t>
            </a:r>
            <a:r>
              <a:rPr lang="zh-CN" altLang="en-US" sz="1800" dirty="0" smtClean="0"/>
              <a:t>：当触发事件发生时，处于无效状态的数据库触发器</a:t>
            </a:r>
            <a:r>
              <a:rPr lang="en-US" altLang="zh-CN" sz="1800" dirty="0" smtClean="0"/>
              <a:t>TRIGGER </a:t>
            </a:r>
            <a:r>
              <a:rPr lang="zh-CN" altLang="en-US" sz="1800" dirty="0" smtClean="0"/>
              <a:t>将不会被触发，此时就跟没有这个数据库触发器</a:t>
            </a:r>
            <a:r>
              <a:rPr lang="en-US" altLang="zh-CN" sz="1800" dirty="0" smtClean="0"/>
              <a:t>(TRIGGER) </a:t>
            </a:r>
            <a:r>
              <a:rPr lang="zh-CN" altLang="en-US" sz="1800" dirty="0" smtClean="0"/>
              <a:t>一样</a:t>
            </a:r>
          </a:p>
          <a:p>
            <a:pPr lvl="1"/>
            <a:endParaRPr lang="en-US" altLang="zh-CN" sz="1800" dirty="0" smtClean="0"/>
          </a:p>
          <a:p>
            <a:pPr lvl="1">
              <a:buNone/>
            </a:pPr>
            <a:endParaRPr lang="en-US" altLang="zh-CN" sz="1800" dirty="0" smtClean="0"/>
          </a:p>
          <a:p>
            <a:pPr lvl="1"/>
            <a:r>
              <a:rPr lang="en-US" altLang="zh-CN" sz="1800" dirty="0" smtClean="0"/>
              <a:t>ALTER TRIGGER</a:t>
            </a:r>
            <a:r>
              <a:rPr lang="zh-CN" altLang="en-US" sz="1800" dirty="0" smtClean="0"/>
              <a:t>语句一次只能改变一个触发器的状态，而</a:t>
            </a:r>
            <a:r>
              <a:rPr lang="en-US" altLang="zh-CN" sz="1800" dirty="0" smtClean="0"/>
              <a:t>ALTER TABLE</a:t>
            </a:r>
            <a:r>
              <a:rPr lang="zh-CN" altLang="en-US" sz="1800" dirty="0" smtClean="0"/>
              <a:t>语句则一次能够改变与指定表相关的所有触发器的使用状态</a:t>
            </a:r>
            <a:endParaRPr lang="en-US" altLang="zh-CN" sz="1800" dirty="0" smtClean="0"/>
          </a:p>
        </p:txBody>
      </p:sp>
      <p:sp>
        <p:nvSpPr>
          <p:cNvPr id="4" name="Rectangle 3"/>
          <p:cNvSpPr txBox="1">
            <a:spLocks noChangeArrowheads="1"/>
          </p:cNvSpPr>
          <p:nvPr/>
        </p:nvSpPr>
        <p:spPr bwMode="auto">
          <a:xfrm>
            <a:off x="827584" y="4365104"/>
            <a:ext cx="7848872" cy="108012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solidFill>
                  <a:srgbClr val="FF0000"/>
                </a:solidFill>
                <a:latin typeface="Arial" pitchFamily="34" charset="0"/>
                <a:cs typeface="Arial" pitchFamily="34" charset="0"/>
              </a:rPr>
              <a:t>ALTER  TRIGGER </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trigger_name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 [DISABLE | ENABLE ]  ALL  TRIGGERS</a:t>
            </a:r>
          </a:p>
          <a:p>
            <a:endParaRPr lang="en-US" altLang="zh-CN" sz="1600" b="1" dirty="0" smtClean="0">
              <a:solidFill>
                <a:srgbClr val="FF0000"/>
              </a:solidFill>
              <a:latin typeface="Arial" pitchFamily="34" charset="0"/>
              <a:cs typeface="Arial" pitchFamily="34" charset="0"/>
            </a:endParaRPr>
          </a:p>
          <a:p>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例：使表</a:t>
            </a:r>
            <a:r>
              <a:rPr lang="en-US" altLang="zh-CN" sz="1600" b="1" dirty="0" smtClean="0">
                <a:solidFill>
                  <a:srgbClr val="00B050"/>
                </a:solidFill>
                <a:latin typeface="Arial" pitchFamily="34" charset="0"/>
                <a:cs typeface="Arial" pitchFamily="34" charset="0"/>
              </a:rPr>
              <a:t>EMP </a:t>
            </a:r>
            <a:r>
              <a:rPr lang="zh-CN" altLang="en-US" sz="1600" b="1" dirty="0" smtClean="0">
                <a:solidFill>
                  <a:srgbClr val="00B050"/>
                </a:solidFill>
                <a:latin typeface="Arial" pitchFamily="34" charset="0"/>
                <a:cs typeface="Arial" pitchFamily="34" charset="0"/>
              </a:rPr>
              <a:t>上的所有</a:t>
            </a:r>
            <a:r>
              <a:rPr lang="en-US" altLang="zh-CN" sz="1600" b="1" dirty="0" smtClean="0">
                <a:solidFill>
                  <a:srgbClr val="00B050"/>
                </a:solidFill>
                <a:latin typeface="Arial" pitchFamily="34" charset="0"/>
                <a:cs typeface="Arial" pitchFamily="34" charset="0"/>
              </a:rPr>
              <a:t>TRIGGER </a:t>
            </a:r>
            <a:r>
              <a:rPr lang="zh-CN" altLang="en-US" sz="1600" b="1" dirty="0" smtClean="0">
                <a:solidFill>
                  <a:srgbClr val="00B050"/>
                </a:solidFill>
                <a:latin typeface="Arial" pitchFamily="34" charset="0"/>
                <a:cs typeface="Arial" pitchFamily="34" charset="0"/>
              </a:rPr>
              <a:t>失效</a:t>
            </a:r>
            <a:r>
              <a:rPr lang="zh-CN" altLang="en-US" sz="1600" b="1" dirty="0" smtClean="0">
                <a:latin typeface="Arial" pitchFamily="34" charset="0"/>
                <a:cs typeface="Arial" pitchFamily="34" charset="0"/>
              </a:rPr>
              <a:t/>
            </a:r>
            <a:br>
              <a:rPr lang="zh-CN" altLang="en-US" sz="1600" b="1" dirty="0" smtClean="0">
                <a:latin typeface="Arial" pitchFamily="34" charset="0"/>
                <a:cs typeface="Arial" pitchFamily="34" charset="0"/>
              </a:rPr>
            </a:br>
            <a:r>
              <a:rPr lang="en-US" altLang="zh-CN" sz="1600" b="1" dirty="0" smtClean="0">
                <a:latin typeface="Arial" pitchFamily="34" charset="0"/>
                <a:cs typeface="Arial" pitchFamily="34" charset="0"/>
              </a:rPr>
              <a:t>ALTER  TABLE  </a:t>
            </a:r>
            <a:r>
              <a:rPr lang="en-US" altLang="zh-CN" sz="1600" b="1" dirty="0" err="1" smtClean="0">
                <a:latin typeface="Arial" pitchFamily="34" charset="0"/>
                <a:cs typeface="Arial" pitchFamily="34" charset="0"/>
              </a:rPr>
              <a:t>emp</a:t>
            </a:r>
            <a:r>
              <a:rPr lang="en-US" altLang="zh-CN" sz="1600" b="1" dirty="0" smtClean="0">
                <a:latin typeface="Arial" pitchFamily="34" charset="0"/>
                <a:cs typeface="Arial" pitchFamily="34" charset="0"/>
              </a:rPr>
              <a:t>  DISABLE  ALL TRIGGERS; </a:t>
            </a:r>
            <a:endParaRPr lang="en-US" altLang="zh-CN" sz="1600" b="1" dirty="0">
              <a:solidFill>
                <a:srgbClr val="FF0000"/>
              </a:solidFill>
              <a:latin typeface="Arial" pitchFamily="34" charset="0"/>
              <a:cs typeface="Arial" pitchFamily="34" charset="0"/>
            </a:endParaRPr>
          </a:p>
        </p:txBody>
      </p:sp>
      <p:sp>
        <p:nvSpPr>
          <p:cNvPr id="5" name="Rectangle 3"/>
          <p:cNvSpPr txBox="1">
            <a:spLocks noChangeArrowheads="1"/>
          </p:cNvSpPr>
          <p:nvPr/>
        </p:nvSpPr>
        <p:spPr bwMode="auto">
          <a:xfrm>
            <a:off x="827584" y="3068960"/>
            <a:ext cx="7848872" cy="504056"/>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r>
              <a:rPr lang="en-US" altLang="zh-CN" sz="1600" b="1" dirty="0" smtClean="0">
                <a:solidFill>
                  <a:srgbClr val="FF0000"/>
                </a:solidFill>
                <a:latin typeface="Arial" pitchFamily="34" charset="0"/>
                <a:cs typeface="Arial" pitchFamily="34" charset="0"/>
              </a:rPr>
              <a:t>ALTER  TRIGGER </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trigger_name</a:t>
            </a: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 [DISABLE | ENABLE ]</a:t>
            </a:r>
            <a:endParaRPr lang="en-US" altLang="zh-CN" sz="1600" b="1" dirty="0">
              <a:solidFill>
                <a:srgbClr val="FF0000"/>
              </a:solidFill>
              <a:latin typeface="Arial" pitchFamily="34" charset="0"/>
              <a:cs typeface="Arial" pitchFamily="34" charset="0"/>
            </a:endParaRPr>
          </a:p>
        </p:txBody>
      </p:sp>
    </p:spTree>
    <p:custDataLst>
      <p:tags r:id="rId1"/>
    </p:custData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、声明游标</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lvl="1"/>
            <a:r>
              <a:rPr lang="zh-CN" altLang="en-US" sz="1800" dirty="0" smtClean="0"/>
              <a:t>游标定义示例</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buNone/>
            </a:pPr>
            <a:endParaRPr lang="en-US" altLang="zh-CN" sz="1800" dirty="0" smtClean="0"/>
          </a:p>
          <a:p>
            <a:pPr lvl="1"/>
            <a:r>
              <a:rPr lang="zh-CN" altLang="en-US" sz="1800" dirty="0" smtClean="0"/>
              <a:t>在</a:t>
            </a:r>
            <a:r>
              <a:rPr lang="en-US" altLang="zh-CN" sz="1800" dirty="0" smtClean="0"/>
              <a:t>SELECT</a:t>
            </a:r>
            <a:r>
              <a:rPr lang="zh-CN" altLang="en-US" sz="1800" dirty="0" smtClean="0"/>
              <a:t>语句中可以使用变量，要求该变量的定义在游标定义之前</a:t>
            </a:r>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a:p>
            <a:pPr lvl="1"/>
            <a:endParaRPr lang="en-US" altLang="zh-CN" sz="1800" dirty="0" smtClean="0"/>
          </a:p>
        </p:txBody>
      </p:sp>
      <p:sp>
        <p:nvSpPr>
          <p:cNvPr id="4" name="Rectangle 3"/>
          <p:cNvSpPr txBox="1">
            <a:spLocks noChangeArrowheads="1"/>
          </p:cNvSpPr>
          <p:nvPr/>
        </p:nvSpPr>
        <p:spPr bwMode="auto">
          <a:xfrm>
            <a:off x="827584" y="1628800"/>
            <a:ext cx="7848872" cy="1800200"/>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lvl="1">
              <a:lnSpc>
                <a:spcPct val="90000"/>
              </a:lnSpc>
            </a:pPr>
            <a:r>
              <a:rPr lang="en-US" altLang="zh-CN" sz="1600" b="1" dirty="0" smtClean="0">
                <a:solidFill>
                  <a:srgbClr val="FF0000"/>
                </a:solidFill>
                <a:latin typeface="Arial" pitchFamily="34" charset="0"/>
                <a:cs typeface="Arial" pitchFamily="34" charset="0"/>
              </a:rPr>
              <a:t>CURSOR</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定义一个查询</a:t>
            </a:r>
            <a:r>
              <a:rPr lang="en-US" altLang="zh-CN" sz="1600" b="1" dirty="0" smtClean="0">
                <a:solidFill>
                  <a:srgbClr val="00B050"/>
                </a:solidFill>
                <a:latin typeface="Arial" pitchFamily="34" charset="0"/>
                <a:cs typeface="Arial" pitchFamily="34" charset="0"/>
              </a:rPr>
              <a:t>student</a:t>
            </a:r>
            <a:r>
              <a:rPr lang="zh-CN" altLang="en-US" sz="1600" b="1" dirty="0" smtClean="0">
                <a:solidFill>
                  <a:srgbClr val="00B050"/>
                </a:solidFill>
                <a:latin typeface="Arial" pitchFamily="34" charset="0"/>
                <a:cs typeface="Arial" pitchFamily="34" charset="0"/>
              </a:rPr>
              <a:t>表中学号为</a:t>
            </a:r>
            <a:r>
              <a:rPr lang="en-US" altLang="zh-CN" sz="1600" b="1" dirty="0" smtClean="0">
                <a:solidFill>
                  <a:srgbClr val="00B050"/>
                </a:solidFill>
                <a:latin typeface="Arial" pitchFamily="34" charset="0"/>
                <a:cs typeface="Arial" pitchFamily="34" charset="0"/>
              </a:rPr>
              <a:t>10</a:t>
            </a:r>
            <a:r>
              <a:rPr lang="zh-CN" altLang="en-US" sz="1600" b="1" dirty="0" smtClean="0">
                <a:solidFill>
                  <a:srgbClr val="00B050"/>
                </a:solidFill>
                <a:latin typeface="Arial" pitchFamily="34" charset="0"/>
                <a:cs typeface="Arial" pitchFamily="34" charset="0"/>
              </a:rPr>
              <a:t>的游标</a:t>
            </a:r>
            <a:r>
              <a:rPr lang="en-US" altLang="zh-CN" sz="1600" b="1" dirty="0" smtClean="0">
                <a:latin typeface="Arial" pitchFamily="34" charset="0"/>
                <a:cs typeface="Arial" pitchFamily="34" charset="0"/>
              </a:rPr>
              <a:t> </a:t>
            </a:r>
          </a:p>
          <a:p>
            <a:pPr lvl="1">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IS</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SELECT </a:t>
            </a:r>
            <a:r>
              <a:rPr lang="zh-CN" altLang="en-US" sz="1600" b="1" dirty="0" smtClean="0">
                <a:latin typeface="Arial" pitchFamily="34" charset="0"/>
                <a:cs typeface="Arial" pitchFamily="34" charset="0"/>
              </a:rPr>
              <a:t>*</a:t>
            </a:r>
            <a:r>
              <a:rPr lang="en-US" altLang="zh-CN" sz="1600" b="1" dirty="0" smtClean="0">
                <a:solidFill>
                  <a:srgbClr val="FF0000"/>
                </a:solidFill>
                <a:latin typeface="Arial" pitchFamily="34" charset="0"/>
                <a:cs typeface="Arial" pitchFamily="34" charset="0"/>
              </a:rPr>
              <a:t> </a:t>
            </a:r>
            <a:r>
              <a:rPr lang="en-US" altLang="zh-CN" sz="1600" b="1" dirty="0" smtClean="0">
                <a:latin typeface="Arial" pitchFamily="34" charset="0"/>
                <a:cs typeface="Arial" pitchFamily="34" charset="0"/>
              </a:rPr>
              <a:t>FROM  student</a:t>
            </a:r>
          </a:p>
          <a:p>
            <a:pPr lvl="1">
              <a:lnSpc>
                <a:spcPct val="90000"/>
              </a:lnSpc>
            </a:pPr>
            <a:r>
              <a:rPr lang="en-US" altLang="zh-CN" sz="1600" b="1" dirty="0" smtClean="0">
                <a:latin typeface="Arial" pitchFamily="34" charset="0"/>
                <a:cs typeface="Arial" pitchFamily="34" charset="0"/>
              </a:rPr>
              <a:t>       WHERE </a:t>
            </a:r>
            <a:r>
              <a:rPr lang="en-US" altLang="zh-CN" sz="1600" b="1" dirty="0" err="1" smtClean="0">
                <a:latin typeface="Arial" pitchFamily="34" charset="0"/>
                <a:cs typeface="Arial" pitchFamily="34" charset="0"/>
              </a:rPr>
              <a:t>s_id</a:t>
            </a:r>
            <a:r>
              <a:rPr lang="en-US" altLang="zh-CN" sz="1600" b="1" dirty="0" smtClean="0">
                <a:latin typeface="Arial" pitchFamily="34" charset="0"/>
                <a:cs typeface="Arial" pitchFamily="34" charset="0"/>
              </a:rPr>
              <a:t> = 10;</a:t>
            </a:r>
            <a:endParaRPr lang="en-US" altLang="zh-CN" sz="1600" b="1" dirty="0" smtClean="0">
              <a:solidFill>
                <a:srgbClr val="FF000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NULL;</a:t>
            </a:r>
          </a:p>
          <a:p>
            <a:pPr>
              <a:lnSpc>
                <a:spcPct val="90000"/>
              </a:lnSpc>
            </a:pPr>
            <a:r>
              <a:rPr lang="en-US" altLang="zh-CN" sz="1600" b="1" dirty="0" smtClean="0">
                <a:latin typeface="Arial" pitchFamily="34" charset="0"/>
                <a:cs typeface="Arial" pitchFamily="34" charset="0"/>
              </a:rPr>
              <a:t>END;</a:t>
            </a:r>
          </a:p>
        </p:txBody>
      </p:sp>
      <p:sp>
        <p:nvSpPr>
          <p:cNvPr id="5" name="Rectangle 3"/>
          <p:cNvSpPr txBox="1">
            <a:spLocks noChangeArrowheads="1"/>
          </p:cNvSpPr>
          <p:nvPr/>
        </p:nvSpPr>
        <p:spPr bwMode="auto">
          <a:xfrm>
            <a:off x="827584" y="3861048"/>
            <a:ext cx="7848872" cy="2232248"/>
          </a:xfrm>
          <a:prstGeom prst="rect">
            <a:avLst/>
          </a:prstGeom>
          <a:solidFill>
            <a:srgbClr val="FFCC99">
              <a:alpha val="59999"/>
            </a:srgbClr>
          </a:solidFill>
          <a:ln w="9525">
            <a:solidFill>
              <a:schemeClr val="tx1"/>
            </a:solidFill>
            <a:miter lim="800000"/>
            <a:headEnd/>
            <a:tailEnd/>
          </a:ln>
          <a:effectLst>
            <a:outerShdw blurRad="50800" dist="50800" dir="2700000" algn="tl" rotWithShape="0">
              <a:prstClr val="black">
                <a:alpha val="40000"/>
              </a:prstClr>
            </a:outerShdw>
          </a:effectLst>
        </p:spPr>
        <p:txBody>
          <a:bodyPr lIns="91355" tIns="45679" rIns="91355" bIns="45679" anchor="t" anchorCtr="0"/>
          <a:lstStyle/>
          <a:p>
            <a:pPr>
              <a:lnSpc>
                <a:spcPct val="90000"/>
              </a:lnSpc>
            </a:pPr>
            <a:r>
              <a:rPr lang="en-US" altLang="zh-CN" sz="1600" b="1" dirty="0" smtClean="0">
                <a:latin typeface="Arial" pitchFamily="34" charset="0"/>
                <a:cs typeface="Arial" pitchFamily="34" charset="0"/>
              </a:rPr>
              <a:t>DECLARE</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v_sid</a:t>
            </a:r>
            <a:r>
              <a:rPr lang="en-US" altLang="zh-CN" sz="1600" b="1" dirty="0" smtClean="0">
                <a:latin typeface="Arial" pitchFamily="34" charset="0"/>
                <a:cs typeface="Arial" pitchFamily="34" charset="0"/>
              </a:rPr>
              <a:t>  NUMBER;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定义参数</a:t>
            </a:r>
            <a:r>
              <a:rPr lang="en-US" altLang="zh-CN" sz="1600" b="1" dirty="0" err="1" smtClean="0">
                <a:solidFill>
                  <a:srgbClr val="00B050"/>
                </a:solidFill>
                <a:latin typeface="Arial" pitchFamily="34" charset="0"/>
                <a:cs typeface="Arial" pitchFamily="34" charset="0"/>
              </a:rPr>
              <a:t>v_sid</a:t>
            </a:r>
            <a:endParaRPr lang="en-US" altLang="zh-CN" sz="1600" b="1" dirty="0" smtClean="0">
              <a:solidFill>
                <a:srgbClr val="00B050"/>
              </a:solidFill>
              <a:latin typeface="Arial" pitchFamily="34" charset="0"/>
              <a:cs typeface="Arial" pitchFamily="34" charset="0"/>
            </a:endParaRPr>
          </a:p>
          <a:p>
            <a:pPr lvl="1">
              <a:lnSpc>
                <a:spcPct val="90000"/>
              </a:lnSpc>
            </a:pPr>
            <a:r>
              <a:rPr lang="en-US" altLang="zh-CN" sz="1600" b="1" dirty="0" smtClean="0">
                <a:solidFill>
                  <a:srgbClr val="FF0000"/>
                </a:solidFill>
                <a:latin typeface="Arial" pitchFamily="34" charset="0"/>
                <a:cs typeface="Arial" pitchFamily="34" charset="0"/>
              </a:rPr>
              <a:t>CURSOR</a:t>
            </a: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cursor_stu</a:t>
            </a:r>
            <a:r>
              <a:rPr lang="en-US" altLang="zh-CN" sz="1600" b="1" dirty="0" smtClean="0">
                <a:latin typeface="Arial" pitchFamily="34" charset="0"/>
                <a:cs typeface="Arial" pitchFamily="34" charset="0"/>
              </a:rPr>
              <a:t> </a:t>
            </a:r>
          </a:p>
          <a:p>
            <a:pPr lvl="1">
              <a:lnSpc>
                <a:spcPct val="90000"/>
              </a:lnSpc>
            </a:pPr>
            <a:r>
              <a:rPr lang="en-US" altLang="zh-CN" sz="1600" b="1" dirty="0" smtClean="0">
                <a:latin typeface="Arial" pitchFamily="34" charset="0"/>
                <a:cs typeface="Arial" pitchFamily="34" charset="0"/>
              </a:rPr>
              <a:t> </a:t>
            </a:r>
            <a:r>
              <a:rPr lang="en-US" altLang="zh-CN" sz="1600" b="1" dirty="0" smtClean="0">
                <a:solidFill>
                  <a:srgbClr val="FF0000"/>
                </a:solidFill>
                <a:latin typeface="Arial" pitchFamily="34" charset="0"/>
                <a:cs typeface="Arial" pitchFamily="34" charset="0"/>
              </a:rPr>
              <a:t>IS</a:t>
            </a:r>
            <a:r>
              <a:rPr lang="en-US" altLang="zh-CN" sz="1600" b="1" dirty="0" smtClean="0">
                <a:latin typeface="Arial" pitchFamily="34" charset="0"/>
                <a:cs typeface="Arial" pitchFamily="34" charset="0"/>
              </a:rPr>
              <a:t> </a:t>
            </a:r>
            <a:br>
              <a:rPr lang="en-US" altLang="zh-CN" sz="1600" b="1" dirty="0" smtClean="0">
                <a:latin typeface="Arial" pitchFamily="34" charset="0"/>
                <a:cs typeface="Arial" pitchFamily="34" charset="0"/>
              </a:rPr>
            </a:br>
            <a:r>
              <a:rPr lang="en-US" altLang="zh-CN" sz="1600" b="1" dirty="0" smtClean="0">
                <a:latin typeface="Arial" pitchFamily="34" charset="0"/>
                <a:cs typeface="Arial" pitchFamily="34" charset="0"/>
              </a:rPr>
              <a:t>       SELECT  </a:t>
            </a:r>
            <a:r>
              <a:rPr lang="zh-CN" altLang="en-US" sz="1600" b="1" dirty="0" smtClean="0">
                <a:latin typeface="Arial" pitchFamily="34" charset="0"/>
                <a:cs typeface="Arial" pitchFamily="34" charset="0"/>
              </a:rPr>
              <a:t>*  </a:t>
            </a:r>
            <a:r>
              <a:rPr lang="en-US" altLang="zh-CN" sz="1600" b="1" dirty="0" smtClean="0">
                <a:latin typeface="Arial" pitchFamily="34" charset="0"/>
                <a:cs typeface="Arial" pitchFamily="34" charset="0"/>
              </a:rPr>
              <a:t>FROM  student</a:t>
            </a:r>
          </a:p>
          <a:p>
            <a:pPr lvl="1">
              <a:lnSpc>
                <a:spcPct val="90000"/>
              </a:lnSpc>
            </a:pPr>
            <a:r>
              <a:rPr lang="en-US" altLang="zh-CN" sz="1600" b="1" dirty="0" smtClean="0">
                <a:solidFill>
                  <a:srgbClr val="FF0000"/>
                </a:solidFill>
                <a:latin typeface="Arial" pitchFamily="34" charset="0"/>
                <a:cs typeface="Arial" pitchFamily="34" charset="0"/>
              </a:rPr>
              <a:t>	</a:t>
            </a:r>
            <a:r>
              <a:rPr lang="en-US" altLang="zh-CN" sz="1600" b="1" dirty="0" smtClean="0">
                <a:latin typeface="Arial" pitchFamily="34" charset="0"/>
                <a:cs typeface="Arial" pitchFamily="34" charset="0"/>
              </a:rPr>
              <a:t>WHERE </a:t>
            </a:r>
            <a:r>
              <a:rPr lang="en-US" altLang="zh-CN" sz="1600" b="1" dirty="0" err="1" smtClean="0">
                <a:latin typeface="Arial" pitchFamily="34" charset="0"/>
                <a:cs typeface="Arial" pitchFamily="34" charset="0"/>
              </a:rPr>
              <a:t>s_id</a:t>
            </a:r>
            <a:r>
              <a:rPr lang="en-US" altLang="zh-CN" sz="1600" b="1" dirty="0" smtClean="0">
                <a:latin typeface="Arial" pitchFamily="34" charset="0"/>
                <a:cs typeface="Arial" pitchFamily="34" charset="0"/>
              </a:rPr>
              <a:t> = </a:t>
            </a:r>
            <a:r>
              <a:rPr lang="en-US" altLang="zh-CN" sz="1600" b="1" dirty="0" err="1" smtClean="0">
                <a:latin typeface="Arial" pitchFamily="34" charset="0"/>
                <a:cs typeface="Arial" pitchFamily="34" charset="0"/>
              </a:rPr>
              <a:t>v_sid</a:t>
            </a:r>
            <a:r>
              <a:rPr lang="en-US" altLang="zh-CN" sz="1600" b="1" dirty="0" smtClean="0">
                <a:latin typeface="Arial" pitchFamily="34" charset="0"/>
                <a:cs typeface="Arial" pitchFamily="34" charset="0"/>
              </a:rPr>
              <a:t>;</a:t>
            </a:r>
            <a:endParaRPr lang="en-US" altLang="zh-CN" sz="1600" b="1" dirty="0" smtClean="0">
              <a:solidFill>
                <a:srgbClr val="FF0000"/>
              </a:solidFill>
              <a:latin typeface="Arial" pitchFamily="34" charset="0"/>
              <a:cs typeface="Arial" pitchFamily="34" charset="0"/>
            </a:endParaRPr>
          </a:p>
          <a:p>
            <a:pPr>
              <a:lnSpc>
                <a:spcPct val="90000"/>
              </a:lnSpc>
            </a:pPr>
            <a:r>
              <a:rPr lang="en-US" altLang="zh-CN" sz="1600" b="1" dirty="0" smtClean="0">
                <a:latin typeface="Arial" pitchFamily="34" charset="0"/>
                <a:cs typeface="Arial" pitchFamily="34" charset="0"/>
              </a:rPr>
              <a:t>BEGIN</a:t>
            </a:r>
          </a:p>
          <a:p>
            <a:pPr>
              <a:lnSpc>
                <a:spcPct val="90000"/>
              </a:lnSpc>
            </a:pPr>
            <a:r>
              <a:rPr lang="en-US" altLang="zh-CN" sz="1600" b="1" dirty="0" smtClean="0">
                <a:latin typeface="Arial" pitchFamily="34" charset="0"/>
                <a:cs typeface="Arial" pitchFamily="34" charset="0"/>
              </a:rPr>
              <a:t>         </a:t>
            </a:r>
            <a:r>
              <a:rPr lang="en-US" altLang="zh-CN" sz="1600" b="1" dirty="0" err="1" smtClean="0">
                <a:latin typeface="Arial" pitchFamily="34" charset="0"/>
                <a:cs typeface="Arial" pitchFamily="34" charset="0"/>
              </a:rPr>
              <a:t>v_sid</a:t>
            </a:r>
            <a:r>
              <a:rPr lang="en-US" altLang="zh-CN" sz="1600" b="1" dirty="0" smtClean="0">
                <a:latin typeface="Arial" pitchFamily="34" charset="0"/>
                <a:cs typeface="Arial" pitchFamily="34" charset="0"/>
              </a:rPr>
              <a:t> := 10;	 </a:t>
            </a:r>
            <a:r>
              <a:rPr lang="en-US" altLang="zh-CN" sz="1600" b="1" dirty="0" smtClean="0">
                <a:solidFill>
                  <a:srgbClr val="00B050"/>
                </a:solidFill>
                <a:latin typeface="Arial" pitchFamily="34" charset="0"/>
                <a:cs typeface="Arial" pitchFamily="34" charset="0"/>
              </a:rPr>
              <a:t>--</a:t>
            </a:r>
            <a:r>
              <a:rPr lang="zh-CN" altLang="en-US" sz="1600" b="1" dirty="0" smtClean="0">
                <a:solidFill>
                  <a:srgbClr val="00B050"/>
                </a:solidFill>
                <a:latin typeface="Arial" pitchFamily="34" charset="0"/>
                <a:cs typeface="Arial" pitchFamily="34" charset="0"/>
              </a:rPr>
              <a:t>为参数</a:t>
            </a:r>
            <a:r>
              <a:rPr lang="en-US" altLang="zh-CN" sz="1600" b="1" dirty="0" err="1" smtClean="0">
                <a:solidFill>
                  <a:srgbClr val="00B050"/>
                </a:solidFill>
                <a:latin typeface="Arial" pitchFamily="34" charset="0"/>
                <a:cs typeface="Arial" pitchFamily="34" charset="0"/>
              </a:rPr>
              <a:t>v_sid</a:t>
            </a:r>
            <a:r>
              <a:rPr lang="zh-CN" altLang="en-US" sz="1600" b="1" dirty="0" smtClean="0">
                <a:solidFill>
                  <a:srgbClr val="00B050"/>
                </a:solidFill>
                <a:latin typeface="Arial" pitchFamily="34" charset="0"/>
                <a:cs typeface="Arial" pitchFamily="34" charset="0"/>
              </a:rPr>
              <a:t>赋值</a:t>
            </a:r>
            <a:endParaRPr lang="en-US" altLang="zh-CN" sz="1600" b="1" dirty="0" smtClean="0">
              <a:solidFill>
                <a:srgbClr val="00B050"/>
              </a:solidFill>
              <a:latin typeface="Arial" pitchFamily="34" charset="0"/>
              <a:cs typeface="Arial" pitchFamily="34" charset="0"/>
            </a:endParaRPr>
          </a:p>
          <a:p>
            <a:pPr>
              <a:lnSpc>
                <a:spcPct val="90000"/>
              </a:lnSpc>
            </a:pPr>
            <a:r>
              <a:rPr lang="en-US" altLang="zh-CN" sz="1600" b="1" dirty="0" smtClean="0">
                <a:solidFill>
                  <a:srgbClr val="00B050"/>
                </a:solidFill>
                <a:latin typeface="Arial" pitchFamily="34" charset="0"/>
                <a:cs typeface="Arial" pitchFamily="34" charset="0"/>
              </a:rPr>
              <a:t>         </a:t>
            </a:r>
            <a:r>
              <a:rPr lang="en-US" altLang="zh-CN" sz="1600" b="1" dirty="0" smtClean="0">
                <a:latin typeface="Arial" pitchFamily="34" charset="0"/>
                <a:cs typeface="Arial" pitchFamily="34" charset="0"/>
              </a:rPr>
              <a:t>… …</a:t>
            </a:r>
          </a:p>
          <a:p>
            <a:pPr>
              <a:lnSpc>
                <a:spcPct val="90000"/>
              </a:lnSpc>
            </a:pPr>
            <a:r>
              <a:rPr lang="en-US" altLang="zh-CN" sz="1600" b="1" dirty="0" smtClean="0">
                <a:latin typeface="Arial" pitchFamily="34" charset="0"/>
                <a:cs typeface="Arial" pitchFamily="34" charset="0"/>
              </a:rPr>
              <a:t>END;</a:t>
            </a:r>
          </a:p>
        </p:txBody>
      </p:sp>
    </p:spTree>
    <p:custDataLst>
      <p:tags r:id="rId1"/>
    </p:custDataLst>
  </p:cSld>
  <p:clrMapOvr>
    <a:masterClrMapping/>
  </p:clrMapOvr>
  <p:transition>
    <p:cu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41670</TotalTime>
  <Words>10278</Words>
  <Application>Microsoft Office PowerPoint</Application>
  <PresentationFormat>On-screen Show (4:3)</PresentationFormat>
  <Paragraphs>1350</Paragraphs>
  <Slides>81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 Unicode MS</vt:lpstr>
      <vt:lpstr>宋体</vt:lpstr>
      <vt:lpstr>Arial</vt:lpstr>
      <vt:lpstr>Calibri</vt:lpstr>
      <vt:lpstr>Wingdings</vt:lpstr>
      <vt:lpstr>1_Office Theme</vt:lpstr>
      <vt:lpstr>Oracle应用开发</vt:lpstr>
      <vt:lpstr>本章内容</vt:lpstr>
      <vt:lpstr>本章目标</vt:lpstr>
      <vt:lpstr>第01节 游标</vt:lpstr>
      <vt:lpstr>1、游标概述-1</vt:lpstr>
      <vt:lpstr>1、游标概述-2</vt:lpstr>
      <vt:lpstr>1、游标概述-3</vt:lpstr>
      <vt:lpstr>2、声明游标-1</vt:lpstr>
      <vt:lpstr>2、声明游标-2</vt:lpstr>
      <vt:lpstr>3、打开游标</vt:lpstr>
      <vt:lpstr>4、提取游标数据-1</vt:lpstr>
      <vt:lpstr>4、提取游标数据-2</vt:lpstr>
      <vt:lpstr>5、关闭游标</vt:lpstr>
      <vt:lpstr>6、游标属性-1</vt:lpstr>
      <vt:lpstr>6、游标属性-2</vt:lpstr>
      <vt:lpstr>6、游标属性-3</vt:lpstr>
      <vt:lpstr>6、游标属性-4</vt:lpstr>
      <vt:lpstr>7、游标式循环-1</vt:lpstr>
      <vt:lpstr>7、游标式循环-2</vt:lpstr>
      <vt:lpstr>7、游标式循环-3</vt:lpstr>
      <vt:lpstr>7、游标式循环-4</vt:lpstr>
      <vt:lpstr>8、参数化游标</vt:lpstr>
      <vt:lpstr>第02节 异常处理机制</vt:lpstr>
      <vt:lpstr>1、异常处理机制概述-1</vt:lpstr>
      <vt:lpstr>1、异常处理机制概述-2</vt:lpstr>
      <vt:lpstr>1、异常处理机制概述-3</vt:lpstr>
      <vt:lpstr>2、预定义异常-1</vt:lpstr>
      <vt:lpstr>2、预定义异常-2</vt:lpstr>
      <vt:lpstr>2、预定义异常-3</vt:lpstr>
      <vt:lpstr>3、自定义异常-1</vt:lpstr>
      <vt:lpstr>3、自定义异常-2</vt:lpstr>
      <vt:lpstr>3、自定义异常-3</vt:lpstr>
      <vt:lpstr>3、自定义异常-4</vt:lpstr>
      <vt:lpstr>3、自定义异常-5</vt:lpstr>
      <vt:lpstr>3、自定义异常-6</vt:lpstr>
      <vt:lpstr>4、异常的传播-1</vt:lpstr>
      <vt:lpstr>4、异常的传播-2</vt:lpstr>
      <vt:lpstr>4、异常的传播-3</vt:lpstr>
      <vt:lpstr>第03节 子程序</vt:lpstr>
      <vt:lpstr>1、子程序概述-1</vt:lpstr>
      <vt:lpstr>1、子程序概述-2</vt:lpstr>
      <vt:lpstr>1、子程序概述-3</vt:lpstr>
      <vt:lpstr>2、存储过程-1</vt:lpstr>
      <vt:lpstr>2、存储过程-2</vt:lpstr>
      <vt:lpstr>3、函数-1</vt:lpstr>
      <vt:lpstr>3、函数-2</vt:lpstr>
      <vt:lpstr>3、函数-3</vt:lpstr>
      <vt:lpstr>3、函数-4</vt:lpstr>
      <vt:lpstr>4、查看和删除子程序-1</vt:lpstr>
      <vt:lpstr>4、查看和删除子程序-2</vt:lpstr>
      <vt:lpstr>4、查看和删除子程序-3</vt:lpstr>
      <vt:lpstr>5、子程序的参数模式-1</vt:lpstr>
      <vt:lpstr>5、子程序的参数模式-2</vt:lpstr>
      <vt:lpstr>5、子程序的参数模式-3</vt:lpstr>
      <vt:lpstr>5、子程序的参数模式-4</vt:lpstr>
      <vt:lpstr>5、子程序的参数模式-5</vt:lpstr>
      <vt:lpstr>5、子程序的参数模式-6</vt:lpstr>
      <vt:lpstr>6、存储过程与函数的比较-1</vt:lpstr>
      <vt:lpstr>6、存储过程与函数的比较-2</vt:lpstr>
      <vt:lpstr>第04节 触发器</vt:lpstr>
      <vt:lpstr>1、触发器概述-1</vt:lpstr>
      <vt:lpstr>1、触发器概述-2</vt:lpstr>
      <vt:lpstr>1、触发器概述-3</vt:lpstr>
      <vt:lpstr>2、创建触发器-1</vt:lpstr>
      <vt:lpstr>2、创建触发器-2</vt:lpstr>
      <vt:lpstr>2、创建触发器-3</vt:lpstr>
      <vt:lpstr>3、DML触发器-1</vt:lpstr>
      <vt:lpstr>3、DML触发器-2</vt:lpstr>
      <vt:lpstr>3、DML触发器-3</vt:lpstr>
      <vt:lpstr>3、DML触发器-4</vt:lpstr>
      <vt:lpstr>3、DML触发器-5</vt:lpstr>
      <vt:lpstr>4、替代触发器-1</vt:lpstr>
      <vt:lpstr>4、替代触发器-2</vt:lpstr>
      <vt:lpstr>4、替代触发器-3</vt:lpstr>
      <vt:lpstr>5、系统事件触发器-1</vt:lpstr>
      <vt:lpstr>5、系统事件触发器-2</vt:lpstr>
      <vt:lpstr>5、系统事件触发器-3</vt:lpstr>
      <vt:lpstr>5、系统事件触发器-4</vt:lpstr>
      <vt:lpstr>5、系统事件触发器-5</vt:lpstr>
      <vt:lpstr>6、触发器的管理-1</vt:lpstr>
      <vt:lpstr>6、触发器的管理-2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Frank</dc:creator>
  <cp:lastModifiedBy>Sword Liu</cp:lastModifiedBy>
  <cp:revision>3690</cp:revision>
  <dcterms:created xsi:type="dcterms:W3CDTF">2013-02-18T07:03:35Z</dcterms:created>
  <dcterms:modified xsi:type="dcterms:W3CDTF">2016-03-23T07:50:56Z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2E13E5DA-BA00-46D5-3F3F-243F5C125B3F</vt:lpwstr>
  </property>
  <property fmtid="{D5CDD505-2E9C-101B-9397-08002B2CF9AE}" pid="3" name="ArticulatePath">
    <vt:lpwstr>XML--01</vt:lpwstr>
  </property>
</Properties>
</file>