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18"/>
  </p:notesMasterIdLst>
  <p:sldIdLst>
    <p:sldId id="256" r:id="rId2"/>
    <p:sldId id="264" r:id="rId3"/>
    <p:sldId id="257" r:id="rId4"/>
    <p:sldId id="272" r:id="rId5"/>
    <p:sldId id="258" r:id="rId6"/>
    <p:sldId id="259" r:id="rId7"/>
    <p:sldId id="270" r:id="rId8"/>
    <p:sldId id="260" r:id="rId9"/>
    <p:sldId id="261" r:id="rId10"/>
    <p:sldId id="262" r:id="rId11"/>
    <p:sldId id="265" r:id="rId12"/>
    <p:sldId id="266" r:id="rId13"/>
    <p:sldId id="268" r:id="rId14"/>
    <p:sldId id="269" r:id="rId15"/>
    <p:sldId id="271" r:id="rId16"/>
    <p:sldId id="26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0000"/>
  </p:normalViewPr>
  <p:slideViewPr>
    <p:cSldViewPr snapToObjects="1">
      <p:cViewPr varScale="1">
        <p:scale>
          <a:sx n="75" d="100"/>
          <a:sy n="75" d="100"/>
        </p:scale>
        <p:origin x="-84" y="-258"/>
      </p:cViewPr>
      <p:guideLst>
        <p:guide orient="horz" pos="2155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6"/>
        <p:guide pos="215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8250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34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2019-09-23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kostat.go.kr/" TargetMode="External"/><Relationship Id="rId2" Type="http://schemas.openxmlformats.org/officeDocument/2006/relationships/hyperlink" Target="https://www.trendmonitor.co.kr/tmweb/main.d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.hankookilbo.com/News/Read/20190131180176447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-25992" y="1992992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1230" y="1345510"/>
            <a:ext cx="3869636" cy="1134834"/>
            <a:chOff x="551230" y="1882150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1230" y="1882150"/>
              <a:ext cx="3869636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ko-KR"/>
                <a:t>(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2156727"/>
              <a:ext cx="2382383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자취 </a:t>
              </a:r>
              <a:r>
                <a:rPr kumimoji="1" lang="ko-KR" altLang="en-US" sz="2800" b="1" spc="-300" dirty="0" smtClean="0">
                  <a:solidFill>
                    <a:srgbClr val="1F3359"/>
                  </a:solidFill>
                </a:rPr>
                <a:t>세 </a:t>
              </a: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끼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(</a:t>
              </a: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3</a:t>
              </a: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조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)</a:t>
              </a:r>
            </a:p>
          </p:txBody>
        </p:sp>
      </p:grpSp>
      <p:sp>
        <p:nvSpPr>
          <p:cNvPr id="22" name="テキスト ボックス 21"/>
          <p:cNvSpPr txBox="1"/>
          <p:nvPr/>
        </p:nvSpPr>
        <p:spPr>
          <a:xfrm>
            <a:off x="4015991" y="3145008"/>
            <a:ext cx="415049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ko-KR" sz="6600" b="1" spc="-300" dirty="0" smtClean="0">
                <a:solidFill>
                  <a:schemeClr val="bg1"/>
                </a:solidFill>
              </a:rPr>
              <a:t>SWOT </a:t>
            </a:r>
            <a:r>
              <a:rPr kumimoji="1" lang="ko-KR" altLang="en-US" sz="6600" b="1" spc="-300" dirty="0" smtClean="0">
                <a:solidFill>
                  <a:schemeClr val="bg1"/>
                </a:solidFill>
              </a:rPr>
              <a:t>분석</a:t>
            </a:r>
            <a:endParaRPr kumimoji="1" lang="ko-KR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28279" y="5157216"/>
            <a:ext cx="3168396" cy="58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テキスト ボックス 8"/>
          <p:cNvSpPr txBox="1"/>
          <p:nvPr/>
        </p:nvSpPr>
        <p:spPr>
          <a:xfrm>
            <a:off x="7320170" y="4633996"/>
            <a:ext cx="2610010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2800" b="1" spc="-300" dirty="0" smtClean="0">
                <a:solidFill>
                  <a:schemeClr val="bg1"/>
                </a:solidFill>
              </a:rPr>
              <a:t>201533745 </a:t>
            </a:r>
            <a:r>
              <a:rPr kumimoji="1" lang="ko-KR" altLang="en-US" sz="2800" b="1" spc="-300" dirty="0" smtClean="0">
                <a:solidFill>
                  <a:schemeClr val="bg1"/>
                </a:solidFill>
              </a:rPr>
              <a:t>문선일</a:t>
            </a:r>
            <a:endParaRPr kumimoji="1" lang="en-US" altLang="ko-KR" sz="2800" b="1" spc="-300" dirty="0" smtClean="0">
              <a:solidFill>
                <a:schemeClr val="bg1"/>
              </a:solidFill>
            </a:endParaRPr>
          </a:p>
          <a:p>
            <a:pPr lvl="0">
              <a:defRPr/>
            </a:pPr>
            <a:r>
              <a:rPr kumimoji="1" lang="en-US" altLang="ko-KR" sz="2800" b="1" spc="-300" dirty="0" smtClean="0">
                <a:solidFill>
                  <a:schemeClr val="bg1"/>
                </a:solidFill>
              </a:rPr>
              <a:t>201533740 </a:t>
            </a:r>
            <a:r>
              <a:rPr kumimoji="1" lang="ko-KR" altLang="en-US" sz="2800" b="1" spc="-300" dirty="0" smtClean="0">
                <a:solidFill>
                  <a:schemeClr val="bg1"/>
                </a:solidFill>
              </a:rPr>
              <a:t>노지홍</a:t>
            </a:r>
            <a:endParaRPr kumimoji="1" lang="en-US" altLang="ko-KR" sz="2800" b="1" spc="-300" dirty="0" smtClean="0">
              <a:solidFill>
                <a:schemeClr val="bg1"/>
              </a:solidFill>
            </a:endParaRPr>
          </a:p>
          <a:p>
            <a:pPr lvl="0">
              <a:defRPr/>
            </a:pPr>
            <a:r>
              <a:rPr kumimoji="1" lang="en-US" altLang="ko-KR" sz="2800" b="1" spc="-300" dirty="0" smtClean="0">
                <a:solidFill>
                  <a:schemeClr val="bg1"/>
                </a:solidFill>
              </a:rPr>
              <a:t>201534053 </a:t>
            </a:r>
            <a:r>
              <a:rPr kumimoji="1" lang="ko-KR" altLang="en-US" sz="2800" b="1" spc="-300" dirty="0" smtClean="0">
                <a:solidFill>
                  <a:schemeClr val="bg1"/>
                </a:solidFill>
              </a:rPr>
              <a:t>노권영</a:t>
            </a:r>
            <a:endParaRPr kumimoji="1" lang="en-US" altLang="ko-KR" sz="2800" b="1" spc="-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1135850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33322" y="1555994"/>
              <a:ext cx="1818412" cy="714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en-US" altLang="ko-KR" sz="3200" b="1" dirty="0" smtClean="0">
                  <a:solidFill>
                    <a:srgbClr val="1F3359"/>
                  </a:solidFill>
                </a:rPr>
                <a:t>Opportunity </a:t>
              </a:r>
              <a:r>
                <a:rPr kumimoji="1" lang="ko-KR" altLang="en-US" sz="3200" b="1" dirty="0" smtClean="0">
                  <a:solidFill>
                    <a:srgbClr val="1F3359"/>
                  </a:solidFill>
                </a:rPr>
                <a:t>기회</a:t>
              </a:r>
              <a:endParaRPr kumimoji="1" lang="ko-KR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3"/>
          <p:cNvSpPr txBox="1"/>
          <p:nvPr/>
        </p:nvSpPr>
        <p:spPr>
          <a:xfrm>
            <a:off x="695252" y="1264352"/>
            <a:ext cx="107308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3200" b="1" dirty="0" smtClean="0">
                <a:solidFill>
                  <a:srgbClr val="1F3359"/>
                </a:solidFill>
              </a:rPr>
              <a:t>1. 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배달요금으로 인한 배달 음식 비용 증가</a:t>
            </a:r>
            <a:endParaRPr kumimoji="1" lang="ko-KR" altLang="en-US" sz="3200" b="1" dirty="0">
              <a:solidFill>
                <a:srgbClr val="1F335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73" y="2067661"/>
            <a:ext cx="59340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60693" y="2060809"/>
            <a:ext cx="3275757" cy="288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41673" y="3499868"/>
            <a:ext cx="5815127" cy="2880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41674" y="3789051"/>
            <a:ext cx="414376" cy="256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50" y="2031506"/>
            <a:ext cx="4104570" cy="176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66" y="3888678"/>
            <a:ext cx="4119054" cy="252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1135850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33322" y="1555994"/>
              <a:ext cx="1818412" cy="714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en-US" altLang="ko-KR" sz="3200" b="1" dirty="0" smtClean="0">
                  <a:solidFill>
                    <a:srgbClr val="1F3359"/>
                  </a:solidFill>
                </a:rPr>
                <a:t>Opportunity </a:t>
              </a:r>
              <a:r>
                <a:rPr kumimoji="1" lang="ko-KR" altLang="en-US" sz="3200" b="1" dirty="0" smtClean="0">
                  <a:solidFill>
                    <a:srgbClr val="1F3359"/>
                  </a:solidFill>
                </a:rPr>
                <a:t>기회</a:t>
              </a:r>
              <a:endParaRPr kumimoji="1" lang="ko-KR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3"/>
          <p:cNvSpPr txBox="1"/>
          <p:nvPr/>
        </p:nvSpPr>
        <p:spPr>
          <a:xfrm>
            <a:off x="765792" y="1264352"/>
            <a:ext cx="107308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3200" b="1" dirty="0" smtClean="0">
                <a:solidFill>
                  <a:srgbClr val="1F3359"/>
                </a:solidFill>
              </a:rPr>
              <a:t>2. 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일회용 용기사용을 줄이려는 사람들의 증가</a:t>
            </a:r>
            <a:endParaRPr kumimoji="1" lang="ko-KR" altLang="en-US" sz="3200" b="1" dirty="0">
              <a:solidFill>
                <a:srgbClr val="1F3359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0" y="2311303"/>
            <a:ext cx="4293120" cy="42931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126" y="2311303"/>
            <a:ext cx="4368214" cy="436821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218" y="2311303"/>
            <a:ext cx="2981268" cy="43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1135850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33322" y="1555994"/>
              <a:ext cx="1818412" cy="714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en-US" altLang="ko-KR" sz="3200" b="1" dirty="0" smtClean="0">
                  <a:solidFill>
                    <a:srgbClr val="1F3359"/>
                  </a:solidFill>
                </a:rPr>
                <a:t>Opportunity </a:t>
              </a:r>
              <a:r>
                <a:rPr kumimoji="1" lang="ko-KR" altLang="en-US" sz="3200" b="1" dirty="0" smtClean="0">
                  <a:solidFill>
                    <a:srgbClr val="1F3359"/>
                  </a:solidFill>
                </a:rPr>
                <a:t>기회</a:t>
              </a:r>
              <a:endParaRPr kumimoji="1" lang="ko-KR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3"/>
          <p:cNvSpPr txBox="1"/>
          <p:nvPr/>
        </p:nvSpPr>
        <p:spPr>
          <a:xfrm>
            <a:off x="282270" y="1284900"/>
            <a:ext cx="11646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3200" b="1" dirty="0" smtClean="0">
                <a:solidFill>
                  <a:srgbClr val="1F3359"/>
                </a:solidFill>
              </a:rPr>
              <a:t>3. 1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인 가구 비율이 증가함에 따른 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1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인 가구용 음식재료들이 증가</a:t>
            </a:r>
            <a:endParaRPr kumimoji="1" lang="ko-KR" altLang="en-US" sz="3200" b="1" dirty="0">
              <a:solidFill>
                <a:srgbClr val="1F3359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86" y="2060808"/>
            <a:ext cx="8924828" cy="44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6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1135850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33322" y="1555994"/>
              <a:ext cx="1818412" cy="714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en-US" altLang="ko-KR" sz="3200" b="1" dirty="0" smtClean="0">
                  <a:solidFill>
                    <a:srgbClr val="1F3359"/>
                  </a:solidFill>
                </a:rPr>
                <a:t>Threat </a:t>
              </a:r>
              <a:r>
                <a:rPr kumimoji="1" lang="ko-KR" altLang="en-US" sz="3200" b="1" dirty="0" smtClean="0">
                  <a:solidFill>
                    <a:srgbClr val="1F3359"/>
                  </a:solidFill>
                </a:rPr>
                <a:t>위협</a:t>
              </a:r>
              <a:endParaRPr kumimoji="1" lang="ko-KR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3"/>
          <p:cNvSpPr txBox="1"/>
          <p:nvPr/>
        </p:nvSpPr>
        <p:spPr>
          <a:xfrm>
            <a:off x="545460" y="1318964"/>
            <a:ext cx="11646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3200" b="1" dirty="0" smtClean="0">
                <a:solidFill>
                  <a:srgbClr val="1F3359"/>
                </a:solidFill>
              </a:rPr>
              <a:t>1. 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현대인들의 밥 먹을 시간 부족 현상</a:t>
            </a:r>
            <a:endParaRPr kumimoji="1" lang="ko-KR" altLang="en-US" sz="3200" b="1" dirty="0">
              <a:solidFill>
                <a:srgbClr val="1F3359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44" y="1925485"/>
            <a:ext cx="4968691" cy="4592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682" y="1925485"/>
            <a:ext cx="6330554" cy="467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1135850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33322" y="1555994"/>
              <a:ext cx="1818412" cy="714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en-US" altLang="ko-KR" sz="3200" b="1" dirty="0" smtClean="0">
                  <a:solidFill>
                    <a:srgbClr val="1F3359"/>
                  </a:solidFill>
                </a:rPr>
                <a:t>Threat </a:t>
              </a:r>
              <a:r>
                <a:rPr kumimoji="1" lang="ko-KR" altLang="en-US" sz="3200" b="1" dirty="0" smtClean="0">
                  <a:solidFill>
                    <a:srgbClr val="1F3359"/>
                  </a:solidFill>
                </a:rPr>
                <a:t>위협</a:t>
              </a:r>
              <a:endParaRPr kumimoji="1" lang="ko-KR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3"/>
          <p:cNvSpPr txBox="1"/>
          <p:nvPr/>
        </p:nvSpPr>
        <p:spPr>
          <a:xfrm>
            <a:off x="535504" y="1340710"/>
            <a:ext cx="11646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3200" b="1" dirty="0">
                <a:solidFill>
                  <a:srgbClr val="1F3359"/>
                </a:solidFill>
              </a:rPr>
              <a:t>2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. </a:t>
            </a:r>
            <a:r>
              <a:rPr kumimoji="1" lang="ko-KR" altLang="en-US" sz="3200" b="1" dirty="0" err="1" smtClean="0">
                <a:solidFill>
                  <a:srgbClr val="1F3359"/>
                </a:solidFill>
              </a:rPr>
              <a:t>집밥처럼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 도시락을 배달 해주는 배달업체 증가</a:t>
            </a:r>
            <a:endParaRPr kumimoji="1" lang="ko-KR" altLang="en-US" sz="3200" b="1" dirty="0">
              <a:solidFill>
                <a:srgbClr val="1F3359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92" y="1946065"/>
            <a:ext cx="6312614" cy="45811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50" y="1931219"/>
            <a:ext cx="3240450" cy="457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4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1135850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33322" y="1555994"/>
              <a:ext cx="1818412" cy="714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3200" b="1" dirty="0" smtClean="0">
                  <a:solidFill>
                    <a:srgbClr val="1F3359"/>
                  </a:solidFill>
                </a:rPr>
                <a:t>관련 자료 출처</a:t>
              </a:r>
              <a:endParaRPr kumimoji="1" lang="ko-KR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9" name="テキスト ボックス 3"/>
          <p:cNvSpPr txBox="1"/>
          <p:nvPr/>
        </p:nvSpPr>
        <p:spPr>
          <a:xfrm>
            <a:off x="1055300" y="1340710"/>
            <a:ext cx="7849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b="1" dirty="0" err="1" smtClean="0">
                <a:solidFill>
                  <a:srgbClr val="1F3359"/>
                </a:solidFill>
              </a:rPr>
              <a:t>트랜드모니터</a:t>
            </a:r>
            <a:r>
              <a:rPr kumimoji="1" lang="ko-KR" altLang="en-US" sz="2000" b="1" dirty="0" smtClean="0">
                <a:solidFill>
                  <a:srgbClr val="1F3359"/>
                </a:solidFill>
              </a:rPr>
              <a:t> </a:t>
            </a:r>
            <a:r>
              <a:rPr kumimoji="1" lang="en-US" altLang="ko-KR" sz="2000" b="1" dirty="0" smtClean="0">
                <a:solidFill>
                  <a:srgbClr val="1F3359"/>
                </a:solidFill>
              </a:rPr>
              <a:t>(</a:t>
            </a:r>
            <a:r>
              <a:rPr lang="en-US" altLang="ko-KR" sz="2000" dirty="0" smtClean="0">
                <a:hlinkClick r:id="rId2"/>
              </a:rPr>
              <a:t>https</a:t>
            </a:r>
            <a:r>
              <a:rPr lang="en-US" altLang="ko-KR" sz="2000" dirty="0">
                <a:hlinkClick r:id="rId2"/>
              </a:rPr>
              <a:t>://</a:t>
            </a:r>
            <a:r>
              <a:rPr lang="en-US" altLang="ko-KR" sz="2000" dirty="0" smtClean="0">
                <a:hlinkClick r:id="rId2"/>
              </a:rPr>
              <a:t>www.trendmonitor.co.kr/tmweb/main.do</a:t>
            </a:r>
            <a:r>
              <a:rPr lang="en-US" altLang="ko-KR" sz="2000" dirty="0" smtClean="0"/>
              <a:t>)</a:t>
            </a:r>
            <a:endParaRPr kumimoji="1" lang="ko-KR" altLang="en-US" sz="2000" b="1" dirty="0">
              <a:solidFill>
                <a:srgbClr val="1F3359"/>
              </a:solidFill>
            </a:endParaRPr>
          </a:p>
        </p:txBody>
      </p:sp>
      <p:sp>
        <p:nvSpPr>
          <p:cNvPr id="10" name="テキスト ボックス 3"/>
          <p:cNvSpPr txBox="1"/>
          <p:nvPr/>
        </p:nvSpPr>
        <p:spPr>
          <a:xfrm>
            <a:off x="983290" y="1844780"/>
            <a:ext cx="33844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b="1" dirty="0" smtClean="0">
                <a:solidFill>
                  <a:srgbClr val="1F3359"/>
                </a:solidFill>
              </a:rPr>
              <a:t> </a:t>
            </a:r>
            <a:r>
              <a:rPr kumimoji="1" lang="ko-KR" altLang="en-US" sz="2000" b="1" dirty="0" smtClean="0">
                <a:solidFill>
                  <a:srgbClr val="1F3359"/>
                </a:solidFill>
              </a:rPr>
              <a:t>통계청</a:t>
            </a:r>
            <a:r>
              <a:rPr kumimoji="1" lang="en-US" altLang="ko-KR" sz="2000" b="1" dirty="0" smtClean="0">
                <a:solidFill>
                  <a:srgbClr val="1F3359"/>
                </a:solidFill>
              </a:rPr>
              <a:t>(</a:t>
            </a:r>
            <a:r>
              <a:rPr lang="en-US" altLang="ko-KR" sz="2000" dirty="0">
                <a:hlinkClick r:id="rId3"/>
              </a:rPr>
              <a:t>http://</a:t>
            </a:r>
            <a:r>
              <a:rPr lang="en-US" altLang="ko-KR" sz="2000" dirty="0" smtClean="0">
                <a:hlinkClick r:id="rId3"/>
              </a:rPr>
              <a:t>kostat.go.kr</a:t>
            </a:r>
            <a:r>
              <a:rPr lang="en-US" altLang="ko-KR" sz="2000" dirty="0" smtClean="0"/>
              <a:t>)</a:t>
            </a:r>
            <a:endParaRPr kumimoji="1" lang="ko-KR" altLang="en-US" sz="2000" b="1" dirty="0">
              <a:solidFill>
                <a:srgbClr val="1F3359"/>
              </a:solidFill>
            </a:endParaRPr>
          </a:p>
        </p:txBody>
      </p:sp>
      <p:sp>
        <p:nvSpPr>
          <p:cNvPr id="11" name="テキスト ボックス 3"/>
          <p:cNvSpPr txBox="1"/>
          <p:nvPr/>
        </p:nvSpPr>
        <p:spPr>
          <a:xfrm>
            <a:off x="1055300" y="2420860"/>
            <a:ext cx="9721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b="1" dirty="0" smtClean="0">
                <a:solidFill>
                  <a:srgbClr val="1F3359"/>
                </a:solidFill>
              </a:rPr>
              <a:t>한국일보</a:t>
            </a:r>
            <a:r>
              <a:rPr kumimoji="1" lang="en-US" altLang="ko-KR" sz="2000" b="1" dirty="0" smtClean="0">
                <a:solidFill>
                  <a:srgbClr val="1F3359"/>
                </a:solidFill>
              </a:rPr>
              <a:t>(</a:t>
            </a:r>
            <a:r>
              <a:rPr lang="en-US" altLang="ko-KR" sz="2000" dirty="0" smtClean="0">
                <a:hlinkClick r:id="rId4"/>
              </a:rPr>
              <a:t>http</a:t>
            </a:r>
            <a:r>
              <a:rPr lang="en-US" altLang="ko-KR" sz="2000" dirty="0">
                <a:hlinkClick r:id="rId4"/>
              </a:rPr>
              <a:t>://</a:t>
            </a:r>
            <a:r>
              <a:rPr lang="en-US" altLang="ko-KR" sz="2000" dirty="0" smtClean="0">
                <a:hlinkClick r:id="rId4"/>
              </a:rPr>
              <a:t>m.hankookilbo.com/News/Read/201901311801764472</a:t>
            </a:r>
            <a:r>
              <a:rPr lang="en-US" altLang="ko-KR" sz="2000" dirty="0" smtClean="0"/>
              <a:t>)</a:t>
            </a:r>
            <a:endParaRPr kumimoji="1" lang="ko-KR" altLang="en-US" sz="2000" b="1" dirty="0">
              <a:solidFill>
                <a:srgbClr val="1F3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9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4366692" cy="929201"/>
            <a:chOff x="556590" y="1460994"/>
            <a:chExt cx="466157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466157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38335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 smtClean="0">
                  <a:solidFill>
                    <a:srgbClr val="1F3359"/>
                  </a:solidFill>
                </a:rPr>
                <a:t>다음 주 발표내용</a:t>
              </a: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5506212" y="353223"/>
            <a:ext cx="5537420" cy="910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 dirty="0">
                <a:solidFill>
                  <a:schemeClr val="bg1"/>
                </a:solidFill>
              </a:rPr>
              <a:t>시스템 설계서 작성</a:t>
            </a: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295523" y="2086422"/>
            <a:ext cx="11618186" cy="3124925"/>
            <a:chOff x="282270" y="1933267"/>
            <a:chExt cx="12121105" cy="3286560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82270" y="1933268"/>
              <a:ext cx="2871747" cy="3273306"/>
              <a:chOff x="282270" y="1933268"/>
              <a:chExt cx="2871747" cy="3273306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160467" y="4799026"/>
                <a:ext cx="1055342" cy="4075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2000" b="1"/>
                  <a:t>UI</a:t>
                </a:r>
                <a:r>
                  <a:rPr kumimoji="1" lang="ko-KR" altLang="en-US" sz="2000" b="1"/>
                  <a:t> 설계</a:t>
                </a:r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3365388" y="1933268"/>
              <a:ext cx="2871747" cy="3273306"/>
              <a:chOff x="282270" y="1933268"/>
              <a:chExt cx="2871747" cy="3273306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1048605" y="4799026"/>
                <a:ext cx="1303775" cy="4075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ko-KR" altLang="en-US" sz="2000" b="1"/>
                  <a:t>기능 설계</a:t>
                </a:r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6448508" y="1933267"/>
              <a:ext cx="2871747" cy="3286560"/>
              <a:chOff x="282270" y="1933268"/>
              <a:chExt cx="2871747" cy="3286560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608809" y="4799023"/>
                <a:ext cx="2178256" cy="420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2000" b="1" dirty="0" smtClean="0"/>
                  <a:t>Rest API</a:t>
                </a:r>
                <a:r>
                  <a:rPr kumimoji="1" lang="ko-KR" altLang="en-US" sz="2000" b="1" dirty="0" smtClean="0"/>
                  <a:t> </a:t>
                </a:r>
                <a:r>
                  <a:rPr kumimoji="1" lang="ko-KR" altLang="en-US" sz="2000" b="1" dirty="0"/>
                  <a:t>설계</a:t>
                </a:r>
              </a:p>
            </p:txBody>
          </p:sp>
        </p:grpSp>
        <p:grpSp>
          <p:nvGrpSpPr>
            <p:cNvPr id="23" name="グループ化 22"/>
            <p:cNvGrpSpPr/>
            <p:nvPr/>
          </p:nvGrpSpPr>
          <p:grpSpPr>
            <a:xfrm>
              <a:off x="9531628" y="1933267"/>
              <a:ext cx="2871747" cy="3273306"/>
              <a:chOff x="282270" y="1933268"/>
              <a:chExt cx="2871747" cy="3273306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ja-JP" altLang="en-US"/>
              </a:p>
            </p:txBody>
          </p:sp>
          <p:sp>
            <p:nvSpPr>
              <p:cNvPr id="25" name="テキスト ボックス 24"/>
              <p:cNvSpPr txBox="1"/>
              <p:nvPr/>
            </p:nvSpPr>
            <p:spPr>
              <a:xfrm>
                <a:off x="1113065" y="4799026"/>
                <a:ext cx="1154715" cy="40754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ko-KR" sz="2000" b="1"/>
                  <a:t>DB</a:t>
                </a:r>
                <a:r>
                  <a:rPr kumimoji="1" lang="ko-KR" altLang="en-US" sz="2000" b="1"/>
                  <a:t> 설계</a:t>
                </a:r>
              </a:p>
            </p:txBody>
          </p:sp>
        </p:grpSp>
      </p:grp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5325" y="2420874"/>
            <a:ext cx="2095500" cy="201625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91712" y="2571750"/>
            <a:ext cx="1714500" cy="17145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06564" y="2571750"/>
            <a:ext cx="1714500" cy="17145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336405" y="2815590"/>
            <a:ext cx="2385060" cy="122682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67003" y="5301234"/>
            <a:ext cx="1152144" cy="82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/>
              <a:t>App UI</a:t>
            </a:r>
          </a:p>
          <a:p>
            <a:pPr>
              <a:defRPr/>
            </a:pPr>
            <a:endParaRPr lang="en-US" altLang="ko-KR" sz="1600" b="1" dirty="0"/>
          </a:p>
          <a:p>
            <a:pPr>
              <a:defRPr/>
            </a:pPr>
            <a:r>
              <a:rPr lang="en-US" altLang="ko-KR" sz="1600" b="1" dirty="0"/>
              <a:t>Web UI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50719" y="5269180"/>
            <a:ext cx="31333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 smtClean="0"/>
              <a:t>사용자 요리보고 선택 기능</a:t>
            </a:r>
            <a:endParaRPr lang="ko-KR" altLang="en-US" sz="1600" b="1" dirty="0"/>
          </a:p>
          <a:p>
            <a:pPr>
              <a:defRPr/>
            </a:pPr>
            <a:r>
              <a:rPr lang="ko-KR" altLang="en-US" sz="1600" b="1" dirty="0" smtClean="0"/>
              <a:t>사용자 재료로 선택 기능</a:t>
            </a:r>
            <a:endParaRPr lang="ko-KR" altLang="en-US" sz="1600" b="1" dirty="0"/>
          </a:p>
          <a:p>
            <a:pPr>
              <a:defRPr/>
            </a:pPr>
            <a:r>
              <a:rPr lang="en-US" altLang="ko-KR" sz="1600" b="1" dirty="0"/>
              <a:t>:</a:t>
            </a:r>
            <a:endParaRPr lang="en-US" altLang="ko-KR" sz="1600" b="1" dirty="0" smtClean="0"/>
          </a:p>
          <a:p>
            <a:pPr>
              <a:defRPr/>
            </a:pPr>
            <a:r>
              <a:rPr lang="en-US" altLang="ko-KR" sz="1600" b="1" dirty="0" smtClean="0"/>
              <a:t>:</a:t>
            </a:r>
            <a:endParaRPr lang="ko-KR" alt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913101" y="5198746"/>
            <a:ext cx="3195477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 dirty="0" smtClean="0"/>
              <a:t>회원</a:t>
            </a:r>
            <a:r>
              <a:rPr lang="en-US" altLang="ko-KR" sz="1700" b="1" dirty="0" smtClean="0"/>
              <a:t>(</a:t>
            </a:r>
            <a:r>
              <a:rPr lang="ko-KR" altLang="en-US" sz="1700" b="1" dirty="0" smtClean="0"/>
              <a:t>아이디</a:t>
            </a:r>
            <a:r>
              <a:rPr lang="en-US" altLang="ko-KR" sz="1700" b="1" dirty="0" smtClean="0"/>
              <a:t>, </a:t>
            </a:r>
            <a:r>
              <a:rPr lang="ko-KR" altLang="en-US" sz="1700" b="1" dirty="0" smtClean="0"/>
              <a:t>비밀번호</a:t>
            </a:r>
            <a:r>
              <a:rPr lang="en-US" altLang="ko-KR" sz="1700" b="1" dirty="0" smtClean="0"/>
              <a:t>, </a:t>
            </a:r>
            <a:r>
              <a:rPr lang="ko-KR" altLang="en-US" sz="1700" b="1" dirty="0" smtClean="0"/>
              <a:t>이름</a:t>
            </a:r>
            <a:r>
              <a:rPr lang="en-US" altLang="ko-KR" sz="1700" b="1" dirty="0" smtClean="0"/>
              <a:t>)</a:t>
            </a:r>
          </a:p>
          <a:p>
            <a:pPr>
              <a:defRPr/>
            </a:pPr>
            <a:r>
              <a:rPr lang="ko-KR" altLang="en-US" sz="1600" b="1" dirty="0" smtClean="0"/>
              <a:t>메뉴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메뉴번호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메뉴이름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난이도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재료</a:t>
            </a:r>
            <a:r>
              <a:rPr lang="en-US" altLang="ko-KR" sz="1600" b="1" dirty="0" smtClean="0"/>
              <a:t>)</a:t>
            </a:r>
          </a:p>
          <a:p>
            <a:pPr>
              <a:defRPr/>
            </a:pPr>
            <a:r>
              <a:rPr lang="en-US" altLang="ko-KR" sz="1600" b="1" dirty="0"/>
              <a:t>:</a:t>
            </a:r>
            <a:endParaRPr lang="en-US" altLang="ko-KR" sz="1600" b="1" dirty="0" smtClean="0"/>
          </a:p>
          <a:p>
            <a:pPr>
              <a:defRPr/>
            </a:pPr>
            <a:r>
              <a:rPr lang="en-US" altLang="ko-KR" sz="1600" b="1" dirty="0"/>
              <a:t>:</a:t>
            </a:r>
            <a:endParaRPr lang="en-US" altLang="ko-KR" sz="1600" b="1" dirty="0" smtClean="0"/>
          </a:p>
          <a:p>
            <a:pPr>
              <a:defRPr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15217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476590"/>
            <a:ext cx="12192000" cy="5647661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47915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162454" y="338980"/>
            <a:ext cx="1531476" cy="797797"/>
            <a:chOff x="551230" y="1882150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1230" y="1882150"/>
              <a:ext cx="3869636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kumimoji="1" lang="en-US" altLang="ko-KR"/>
                <a:t>(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987714" y="2077895"/>
              <a:ext cx="21701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ko-KR" altLang="en-US" sz="2800" b="1" spc="-300" dirty="0" smtClean="0">
                  <a:solidFill>
                    <a:srgbClr val="1F3359"/>
                  </a:solidFill>
                </a:rPr>
                <a:t>목차</a:t>
              </a:r>
              <a:endParaRPr kumimoji="1" lang="en-US" altLang="ko-KR" sz="2800" b="1" spc="-300" dirty="0" smtClean="0">
                <a:solidFill>
                  <a:srgbClr val="1F3359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8926260" y="4369486"/>
            <a:ext cx="3168396" cy="58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" name="グループ化 13"/>
          <p:cNvGrpSpPr/>
          <p:nvPr/>
        </p:nvGrpSpPr>
        <p:grpSpPr>
          <a:xfrm>
            <a:off x="2708668" y="1214552"/>
            <a:ext cx="8070575" cy="547638"/>
            <a:chOff x="1965105" y="2451651"/>
            <a:chExt cx="8070575" cy="808384"/>
          </a:xfrm>
        </p:grpSpPr>
        <p:sp>
          <p:nvSpPr>
            <p:cNvPr id="11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500" b="1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25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グループ化 14"/>
          <p:cNvGrpSpPr/>
          <p:nvPr/>
        </p:nvGrpSpPr>
        <p:grpSpPr>
          <a:xfrm>
            <a:off x="2708660" y="1978217"/>
            <a:ext cx="8070577" cy="576071"/>
            <a:chOff x="1965102" y="2451651"/>
            <a:chExt cx="8070577" cy="808383"/>
          </a:xfrm>
        </p:grpSpPr>
        <p:sp>
          <p:nvSpPr>
            <p:cNvPr id="15" name="正方形/長方形 15"/>
            <p:cNvSpPr/>
            <p:nvPr/>
          </p:nvSpPr>
          <p:spPr>
            <a:xfrm>
              <a:off x="1965102" y="2451651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500" b="1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25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6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グループ化 18"/>
          <p:cNvGrpSpPr/>
          <p:nvPr/>
        </p:nvGrpSpPr>
        <p:grpSpPr>
          <a:xfrm>
            <a:off x="2708659" y="2726169"/>
            <a:ext cx="8070578" cy="548209"/>
            <a:chOff x="1965101" y="1831432"/>
            <a:chExt cx="8070578" cy="835184"/>
          </a:xfrm>
        </p:grpSpPr>
        <p:sp>
          <p:nvSpPr>
            <p:cNvPr id="18" name="正方形/長方形 19"/>
            <p:cNvSpPr/>
            <p:nvPr/>
          </p:nvSpPr>
          <p:spPr>
            <a:xfrm>
              <a:off x="1965101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ja-JP" sz="2500" b="1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2500" b="1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9" name="正方形/長方形 20"/>
            <p:cNvSpPr/>
            <p:nvPr/>
          </p:nvSpPr>
          <p:spPr>
            <a:xfrm>
              <a:off x="3091540" y="1858233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グループ化 18"/>
          <p:cNvGrpSpPr/>
          <p:nvPr/>
        </p:nvGrpSpPr>
        <p:grpSpPr>
          <a:xfrm>
            <a:off x="2708670" y="3418397"/>
            <a:ext cx="8070575" cy="576072"/>
            <a:chOff x="1965104" y="1831432"/>
            <a:chExt cx="8070575" cy="835184"/>
          </a:xfrm>
        </p:grpSpPr>
        <p:sp>
          <p:nvSpPr>
            <p:cNvPr id="21" name="正方形/長方形 19"/>
            <p:cNvSpPr/>
            <p:nvPr/>
          </p:nvSpPr>
          <p:spPr>
            <a:xfrm>
              <a:off x="1965104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3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グループ化 18"/>
          <p:cNvGrpSpPr/>
          <p:nvPr/>
        </p:nvGrpSpPr>
        <p:grpSpPr>
          <a:xfrm>
            <a:off x="2708664" y="4210496"/>
            <a:ext cx="8070574" cy="548210"/>
            <a:chOff x="1965105" y="1831432"/>
            <a:chExt cx="8070574" cy="835184"/>
          </a:xfrm>
        </p:grpSpPr>
        <p:sp>
          <p:nvSpPr>
            <p:cNvPr id="27" name="正方形/長方形 19"/>
            <p:cNvSpPr/>
            <p:nvPr/>
          </p:nvSpPr>
          <p:spPr>
            <a:xfrm>
              <a:off x="1965105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28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グループ化 18"/>
          <p:cNvGrpSpPr/>
          <p:nvPr/>
        </p:nvGrpSpPr>
        <p:grpSpPr>
          <a:xfrm>
            <a:off x="2708670" y="4930586"/>
            <a:ext cx="8070574" cy="576072"/>
            <a:chOff x="1965105" y="1831432"/>
            <a:chExt cx="8070574" cy="835184"/>
          </a:xfrm>
        </p:grpSpPr>
        <p:sp>
          <p:nvSpPr>
            <p:cNvPr id="30" name="正方形/長方形 19"/>
            <p:cNvSpPr/>
            <p:nvPr/>
          </p:nvSpPr>
          <p:spPr>
            <a:xfrm>
              <a:off x="1965105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31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32" name="グループ化 18"/>
          <p:cNvGrpSpPr/>
          <p:nvPr/>
        </p:nvGrpSpPr>
        <p:grpSpPr>
          <a:xfrm>
            <a:off x="2708670" y="5722685"/>
            <a:ext cx="8070574" cy="576072"/>
            <a:chOff x="1965105" y="1831432"/>
            <a:chExt cx="8070574" cy="835184"/>
          </a:xfrm>
        </p:grpSpPr>
        <p:sp>
          <p:nvSpPr>
            <p:cNvPr id="33" name="正方形/長方形 19"/>
            <p:cNvSpPr/>
            <p:nvPr/>
          </p:nvSpPr>
          <p:spPr>
            <a:xfrm>
              <a:off x="1965105" y="1831432"/>
              <a:ext cx="808383" cy="835184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500" b="1">
                  <a:solidFill>
                    <a:schemeClr val="tx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34" name="正方形/長方形 20"/>
            <p:cNvSpPr/>
            <p:nvPr/>
          </p:nvSpPr>
          <p:spPr>
            <a:xfrm>
              <a:off x="3091540" y="1831432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endParaRPr lang="ja-JP" altLang="en-US" sz="3600" b="1" spc="-15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099548" y="1304834"/>
            <a:ext cx="37447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 smtClean="0"/>
              <a:t>계획표 및 이번 주 발표내용</a:t>
            </a:r>
            <a:endParaRPr lang="en-US" altLang="ko-KR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10524" y="2083086"/>
            <a:ext cx="3977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 smtClean="0"/>
              <a:t>유사 프로젝트 및 어플리케이션 조사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010524" y="2817609"/>
            <a:ext cx="526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/>
              <a:t>Strength </a:t>
            </a:r>
            <a:r>
              <a:rPr lang="ko-KR" altLang="en-US" b="1" dirty="0" smtClean="0"/>
              <a:t>강점</a:t>
            </a:r>
            <a:endParaRPr lang="en-US" altLang="ko-KR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506774" y="3706433"/>
            <a:ext cx="252032" cy="366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5634981" y="4484601"/>
            <a:ext cx="257175" cy="359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758806" y="6010721"/>
            <a:ext cx="257175" cy="366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010524" y="3522884"/>
            <a:ext cx="5616702" cy="36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/>
              <a:t>Weakness </a:t>
            </a:r>
            <a:r>
              <a:rPr lang="ko-KR" altLang="en-US" b="1" dirty="0" smtClean="0"/>
              <a:t>약점</a:t>
            </a:r>
            <a:endParaRPr lang="en-US" altLang="ko-KR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996237" y="4304852"/>
            <a:ext cx="5062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/>
              <a:t>Opportunity </a:t>
            </a:r>
            <a:r>
              <a:rPr lang="ko-KR" altLang="en-US" b="1" dirty="0" smtClean="0"/>
              <a:t>기회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975737" y="5834317"/>
            <a:ext cx="4552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 smtClean="0"/>
              <a:t>다음 주 발표내용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975738" y="5827269"/>
            <a:ext cx="4552378" cy="36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5010524" y="5024713"/>
            <a:ext cx="5062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 smtClean="0"/>
              <a:t>Threat </a:t>
            </a:r>
            <a:r>
              <a:rPr lang="ko-KR" altLang="en-US" b="1" dirty="0" smtClean="0"/>
              <a:t>위협</a:t>
            </a:r>
            <a:r>
              <a:rPr lang="en-US" altLang="ko-KR" b="1" dirty="0" smtClean="0"/>
              <a:t> 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150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4892040" y="6165342"/>
            <a:ext cx="257175" cy="366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58058"/>
              </p:ext>
            </p:extLst>
          </p:nvPr>
        </p:nvGraphicFramePr>
        <p:xfrm>
          <a:off x="1703390" y="25172"/>
          <a:ext cx="8848099" cy="6750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519"/>
                <a:gridCol w="4624994"/>
                <a:gridCol w="2743586"/>
              </a:tblGrid>
              <a:tr h="248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담당자</a:t>
                      </a:r>
                      <a:endParaRPr lang="ko-KR" alt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팀 편성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문선일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노지홍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노권영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테마 선정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문선일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노지홍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노권영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4104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종합 프로젝트 계획서 작성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문선일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노지홍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노권영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SWOT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분석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문선일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노지홍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노권영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r>
                        <a:rPr lang="ko-KR" altLang="en-US" sz="1200" dirty="0" smtClean="0"/>
                        <a:t>주차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</a:t>
                      </a:r>
                      <a:r>
                        <a:rPr lang="en-US" altLang="ko-KR" sz="1200" dirty="0" smtClean="0"/>
                        <a:t>UI, </a:t>
                      </a:r>
                      <a:r>
                        <a:rPr lang="ko-KR" altLang="en-US" sz="1200" dirty="0" smtClean="0"/>
                        <a:t>기능설계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문선일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</a:t>
                      </a:r>
                      <a:r>
                        <a:rPr lang="en-US" altLang="ko-KR" sz="1200" dirty="0" smtClean="0"/>
                        <a:t>Rest</a:t>
                      </a:r>
                      <a:r>
                        <a:rPr lang="en-US" altLang="ko-KR" sz="1200" baseline="0" dirty="0" smtClean="0"/>
                        <a:t> API, DB</a:t>
                      </a:r>
                      <a:r>
                        <a:rPr lang="ko-KR" altLang="en-US" sz="1200" baseline="0" dirty="0" smtClean="0"/>
                        <a:t>설계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노권영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 웹 </a:t>
                      </a:r>
                      <a:r>
                        <a:rPr lang="en-US" altLang="ko-KR" sz="1200" dirty="0" smtClean="0"/>
                        <a:t>UI,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기능 </a:t>
                      </a:r>
                      <a:r>
                        <a:rPr lang="en-US" altLang="ko-KR" sz="1200" baseline="0" dirty="0" smtClean="0"/>
                        <a:t>, Rest API, DB </a:t>
                      </a:r>
                      <a:r>
                        <a:rPr lang="ko-KR" altLang="en-US" sz="1200" baseline="0" dirty="0" smtClean="0"/>
                        <a:t>설계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노지홍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로그인 기능 구현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문선일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9815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요리 보고 선택하는 기능 구현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노권영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재료</a:t>
                      </a:r>
                      <a:r>
                        <a:rPr lang="ko-KR" altLang="en-US" sz="1200" baseline="0" dirty="0" smtClean="0"/>
                        <a:t> 선택 기능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노지홍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사용자  요리 게시판 기능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노권영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01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중간고사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 회원 관리 기능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노지홍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 메뉴관리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메뉴등록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수정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삭제</a:t>
                      </a:r>
                      <a:r>
                        <a:rPr lang="en-US" altLang="ko-KR" sz="1200" dirty="0" smtClean="0"/>
                        <a:t>) </a:t>
                      </a:r>
                      <a:r>
                        <a:rPr lang="ko-KR" altLang="en-US" sz="1200" dirty="0" smtClean="0"/>
                        <a:t>기능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노지홍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 게시판 관리 기능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문선일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관리자 재료 관리 기능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노권영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11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최종발표 및 리허설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문선일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노지홍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노권영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256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12</a:t>
                      </a:r>
                      <a:r>
                        <a:rPr lang="ko-KR" altLang="en-US" sz="1200" dirty="0" smtClean="0"/>
                        <a:t>주차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학과 </a:t>
                      </a:r>
                      <a:r>
                        <a:rPr lang="ko-KR" altLang="en-US" sz="1200" dirty="0" err="1" smtClean="0"/>
                        <a:t>평가회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6789584" cy="929201"/>
            <a:chOff x="556589" y="1460994"/>
            <a:chExt cx="6789584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6789584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5965095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 smtClean="0">
                  <a:solidFill>
                    <a:srgbClr val="1F3359"/>
                  </a:solidFill>
                </a:rPr>
                <a:t>지난주 </a:t>
              </a:r>
              <a:r>
                <a:rPr kumimoji="1" lang="ko-KR" altLang="en-US" sz="3600" b="1" dirty="0" err="1" smtClean="0">
                  <a:solidFill>
                    <a:srgbClr val="1F3359"/>
                  </a:solidFill>
                </a:rPr>
                <a:t>지적사항</a:t>
              </a:r>
              <a:r>
                <a:rPr kumimoji="1" lang="ko-KR" altLang="en-US" sz="3600" b="1" dirty="0" smtClean="0">
                  <a:solidFill>
                    <a:srgbClr val="1F3359"/>
                  </a:solidFill>
                </a:rPr>
                <a:t> 및 수정내용</a:t>
              </a: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118" name="テキスト ボックス 3"/>
          <p:cNvSpPr txBox="1"/>
          <p:nvPr/>
        </p:nvSpPr>
        <p:spPr>
          <a:xfrm>
            <a:off x="301730" y="1988800"/>
            <a:ext cx="102387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3600" b="1" dirty="0" smtClean="0">
                <a:solidFill>
                  <a:srgbClr val="1F3359"/>
                </a:solidFill>
              </a:rPr>
              <a:t>지적 사항 </a:t>
            </a:r>
            <a:r>
              <a:rPr kumimoji="1" lang="en-US" altLang="ko-KR" sz="3600" b="1" dirty="0" smtClean="0">
                <a:solidFill>
                  <a:srgbClr val="1F3359"/>
                </a:solidFill>
              </a:rPr>
              <a:t>: </a:t>
            </a:r>
            <a:r>
              <a:rPr kumimoji="1" lang="ko-KR" altLang="en-US" sz="3600" b="1" dirty="0" smtClean="0">
                <a:solidFill>
                  <a:srgbClr val="1F3359"/>
                </a:solidFill>
              </a:rPr>
              <a:t>메뉴가 어떤 순서대로 </a:t>
            </a:r>
            <a:r>
              <a:rPr kumimoji="1" lang="ko-KR" altLang="en-US" sz="3600" b="1" dirty="0" smtClean="0">
                <a:solidFill>
                  <a:srgbClr val="1F3359"/>
                </a:solidFill>
              </a:rPr>
              <a:t>화면에 나오는지</a:t>
            </a:r>
            <a:endParaRPr kumimoji="1" lang="en-US" altLang="ko-KR" sz="3600" b="1" dirty="0" smtClean="0">
              <a:solidFill>
                <a:srgbClr val="1F3359"/>
              </a:solidFill>
            </a:endParaRPr>
          </a:p>
          <a:p>
            <a:pPr lvl="0">
              <a:defRPr/>
            </a:pPr>
            <a:r>
              <a:rPr kumimoji="1" lang="en-US" altLang="ko-KR" sz="3600" b="1" dirty="0">
                <a:solidFill>
                  <a:srgbClr val="1F3359"/>
                </a:solidFill>
              </a:rPr>
              <a:t> </a:t>
            </a:r>
            <a:r>
              <a:rPr kumimoji="1" lang="en-US" altLang="ko-KR" sz="3600" b="1" dirty="0" smtClean="0">
                <a:solidFill>
                  <a:srgbClr val="1F3359"/>
                </a:solidFill>
              </a:rPr>
              <a:t>               </a:t>
            </a:r>
            <a:r>
              <a:rPr kumimoji="1" lang="ko-KR" altLang="en-US" sz="3600" b="1" dirty="0" smtClean="0">
                <a:solidFill>
                  <a:srgbClr val="1F3359"/>
                </a:solidFill>
              </a:rPr>
              <a:t> 정렬기준을 정할 것</a:t>
            </a:r>
            <a:r>
              <a:rPr kumimoji="1" lang="en-US" altLang="ko-KR" sz="3600" b="1" dirty="0" smtClean="0">
                <a:solidFill>
                  <a:srgbClr val="1F3359"/>
                </a:solidFill>
              </a:rPr>
              <a:t>.</a:t>
            </a:r>
            <a:endParaRPr kumimoji="1" lang="ko-KR" altLang="en-US" sz="3600" b="1" dirty="0">
              <a:solidFill>
                <a:srgbClr val="1F3359"/>
              </a:solidFill>
            </a:endParaRPr>
          </a:p>
        </p:txBody>
      </p:sp>
      <p:sp>
        <p:nvSpPr>
          <p:cNvPr id="119" name="テキスト ボックス 3"/>
          <p:cNvSpPr txBox="1"/>
          <p:nvPr/>
        </p:nvSpPr>
        <p:spPr>
          <a:xfrm>
            <a:off x="301730" y="4077090"/>
            <a:ext cx="111443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3600" b="1" dirty="0" smtClean="0">
                <a:solidFill>
                  <a:srgbClr val="1F3359"/>
                </a:solidFill>
              </a:rPr>
              <a:t>수정 사항 </a:t>
            </a:r>
            <a:r>
              <a:rPr kumimoji="1" lang="en-US" altLang="ko-KR" sz="3600" b="1" dirty="0" smtClean="0">
                <a:solidFill>
                  <a:srgbClr val="1F3359"/>
                </a:solidFill>
              </a:rPr>
              <a:t>: </a:t>
            </a:r>
            <a:r>
              <a:rPr kumimoji="1" lang="ko-KR" altLang="en-US" sz="3600" b="1" dirty="0" smtClean="0">
                <a:solidFill>
                  <a:srgbClr val="1F3359"/>
                </a:solidFill>
              </a:rPr>
              <a:t>취향 문제이기 때문에 </a:t>
            </a:r>
            <a:r>
              <a:rPr kumimoji="1" lang="en-US" altLang="ko-KR" sz="3600" b="1" dirty="0" smtClean="0">
                <a:solidFill>
                  <a:srgbClr val="1F3359"/>
                </a:solidFill>
              </a:rPr>
              <a:t>DB</a:t>
            </a:r>
            <a:r>
              <a:rPr kumimoji="1" lang="ko-KR" altLang="en-US" sz="3600" b="1" dirty="0" smtClean="0">
                <a:solidFill>
                  <a:srgbClr val="1F3359"/>
                </a:solidFill>
              </a:rPr>
              <a:t>에 메뉴를 추가한 </a:t>
            </a:r>
            <a:endParaRPr kumimoji="1" lang="en-US" altLang="ko-KR" sz="3600" b="1" dirty="0" smtClean="0">
              <a:solidFill>
                <a:srgbClr val="1F3359"/>
              </a:solidFill>
            </a:endParaRPr>
          </a:p>
          <a:p>
            <a:pPr lvl="0">
              <a:defRPr/>
            </a:pPr>
            <a:r>
              <a:rPr kumimoji="1" lang="en-US" altLang="ko-KR" sz="3600" b="1" dirty="0">
                <a:solidFill>
                  <a:srgbClr val="1F3359"/>
                </a:solidFill>
              </a:rPr>
              <a:t> </a:t>
            </a:r>
            <a:r>
              <a:rPr kumimoji="1" lang="en-US" altLang="ko-KR" sz="3600" b="1" dirty="0" smtClean="0">
                <a:solidFill>
                  <a:srgbClr val="1F3359"/>
                </a:solidFill>
              </a:rPr>
              <a:t>                </a:t>
            </a:r>
            <a:r>
              <a:rPr kumimoji="1" lang="ko-KR" altLang="en-US" sz="3600" b="1" dirty="0" smtClean="0">
                <a:solidFill>
                  <a:srgbClr val="1F3359"/>
                </a:solidFill>
              </a:rPr>
              <a:t>순서대로 나오게 할 예정</a:t>
            </a:r>
            <a:r>
              <a:rPr kumimoji="1" lang="en-US" altLang="ko-KR" sz="3600" b="1" dirty="0" smtClean="0">
                <a:solidFill>
                  <a:srgbClr val="1F3359"/>
                </a:solidFill>
              </a:rPr>
              <a:t>.</a:t>
            </a:r>
            <a:endParaRPr kumimoji="1" lang="ko-KR" altLang="en-US" sz="3600" b="1" dirty="0">
              <a:solidFill>
                <a:srgbClr val="1F33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40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10262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316503"/>
            <a:ext cx="4238137" cy="929201"/>
            <a:chOff x="556589" y="1460994"/>
            <a:chExt cx="4238137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89" y="1460994"/>
              <a:ext cx="4238137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6"/>
              <a:ext cx="3591048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kumimoji="1" lang="ko-KR" altLang="en-US" sz="3600" b="1" dirty="0" smtClean="0">
                  <a:solidFill>
                    <a:srgbClr val="1F3359"/>
                  </a:solidFill>
                </a:rPr>
                <a:t>이번 주 발</a:t>
              </a:r>
              <a:r>
                <a:rPr kumimoji="1" lang="ko-KR" altLang="en-US" sz="3600" b="1" dirty="0">
                  <a:solidFill>
                    <a:srgbClr val="1F3359"/>
                  </a:solidFill>
                </a:rPr>
                <a:t>표</a:t>
              </a:r>
              <a:r>
                <a:rPr kumimoji="1" lang="ko-KR" altLang="en-US" sz="3600" b="1" dirty="0" smtClean="0">
                  <a:solidFill>
                    <a:srgbClr val="1F3359"/>
                  </a:solidFill>
                </a:rPr>
                <a:t>내용</a:t>
              </a: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6303880" y="303679"/>
            <a:ext cx="3337145" cy="910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5400" b="1" spc="-300" dirty="0">
                <a:solidFill>
                  <a:schemeClr val="bg1"/>
                </a:solidFill>
              </a:rPr>
              <a:t>SWOT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분석</a:t>
            </a:r>
          </a:p>
        </p:txBody>
      </p:sp>
      <p:grpSp>
        <p:nvGrpSpPr>
          <p:cNvPr id="131" name="グループ化 130"/>
          <p:cNvGrpSpPr/>
          <p:nvPr/>
        </p:nvGrpSpPr>
        <p:grpSpPr>
          <a:xfrm>
            <a:off x="551303" y="2354103"/>
            <a:ext cx="10657341" cy="4099276"/>
            <a:chOff x="790649" y="2131718"/>
            <a:chExt cx="10662580" cy="4691846"/>
          </a:xfrm>
        </p:grpSpPr>
        <p:sp>
          <p:nvSpPr>
            <p:cNvPr id="8" name="長方形 51"/>
            <p:cNvSpPr/>
            <p:nvPr/>
          </p:nvSpPr>
          <p:spPr>
            <a:xfrm>
              <a:off x="4297326" y="6412544"/>
              <a:ext cx="3597344" cy="4110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 rtl="0">
                <a:defRPr/>
              </a:pPr>
              <a:endParaRPr lang="ko-KR" altLang="en-US" sz="2400" b="1">
                <a:solidFill>
                  <a:srgbClr val="002060"/>
                </a:solidFill>
                <a:latin typeface="+mj-ea"/>
                <a:ea typeface="+mj-ea"/>
                <a:cs typeface="Segoe UI"/>
              </a:endParaRPr>
            </a:p>
          </p:txBody>
        </p:sp>
        <p:grpSp>
          <p:nvGrpSpPr>
            <p:cNvPr id="9" name="グループ 26" descr="これは後ろから見た男性の画像です。 "/>
            <p:cNvGrpSpPr/>
            <p:nvPr/>
          </p:nvGrpSpPr>
          <p:grpSpPr>
            <a:xfrm>
              <a:off x="4761704" y="3689446"/>
              <a:ext cx="2668588" cy="2679699"/>
              <a:chOff x="4832350" y="3127375"/>
              <a:chExt cx="2668588" cy="2679700"/>
            </a:xfrm>
          </p:grpSpPr>
          <p:sp>
            <p:nvSpPr>
              <p:cNvPr id="10" name="フリーフォーム(F) 5"/>
              <p:cNvSpPr/>
              <p:nvPr/>
            </p:nvSpPr>
            <p:spPr>
              <a:xfrm>
                <a:off x="6364288" y="3810000"/>
                <a:ext cx="1004888" cy="1736725"/>
              </a:xfrm>
              <a:custGeom>
                <a:avLst/>
                <a:gdLst>
                  <a:gd name="T0" fmla="*/ 82 w 175"/>
                  <a:gd name="T1" fmla="*/ 75 h 303"/>
                  <a:gd name="T2" fmla="*/ 172 w 175"/>
                  <a:gd name="T3" fmla="*/ 242 h 303"/>
                  <a:gd name="T4" fmla="*/ 103 w 175"/>
                  <a:gd name="T5" fmla="*/ 242 h 303"/>
                  <a:gd name="T6" fmla="*/ 49 w 175"/>
                  <a:gd name="T7" fmla="*/ 89 h 303"/>
                  <a:gd name="T8" fmla="*/ 22 w 175"/>
                  <a:gd name="T9" fmla="*/ 67 h 303"/>
                  <a:gd name="T10" fmla="*/ 7 w 175"/>
                  <a:gd name="T11" fmla="*/ 36 h 303"/>
                  <a:gd name="T12" fmla="*/ 23 w 175"/>
                  <a:gd name="T13" fmla="*/ 36 h 303"/>
                  <a:gd name="T14" fmla="*/ 35 w 175"/>
                  <a:gd name="T15" fmla="*/ 54 h 303"/>
                  <a:gd name="T16" fmla="*/ 8 w 175"/>
                  <a:gd name="T17" fmla="*/ 5 h 303"/>
                  <a:gd name="T18" fmla="*/ 30 w 175"/>
                  <a:gd name="T19" fmla="*/ 21 h 303"/>
                  <a:gd name="T20" fmla="*/ 51 w 175"/>
                  <a:gd name="T21" fmla="*/ 25 h 303"/>
                  <a:gd name="T22" fmla="*/ 70 w 175"/>
                  <a:gd name="T23" fmla="*/ 49 h 303"/>
                  <a:gd name="T24" fmla="*/ 82 w 175"/>
                  <a:gd name="T25" fmla="*/ 75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5" h="303">
                    <a:moveTo>
                      <a:pt x="82" y="75"/>
                    </a:moveTo>
                    <a:cubicBezTo>
                      <a:pt x="82" y="75"/>
                      <a:pt x="175" y="184"/>
                      <a:pt x="172" y="242"/>
                    </a:cubicBezTo>
                    <a:cubicBezTo>
                      <a:pt x="169" y="299"/>
                      <a:pt x="126" y="303"/>
                      <a:pt x="103" y="242"/>
                    </a:cubicBezTo>
                    <a:cubicBezTo>
                      <a:pt x="81" y="180"/>
                      <a:pt x="49" y="89"/>
                      <a:pt x="49" y="89"/>
                    </a:cubicBezTo>
                    <a:cubicBezTo>
                      <a:pt x="49" y="89"/>
                      <a:pt x="27" y="74"/>
                      <a:pt x="22" y="67"/>
                    </a:cubicBezTo>
                    <a:cubicBezTo>
                      <a:pt x="17" y="61"/>
                      <a:pt x="13" y="39"/>
                      <a:pt x="7" y="36"/>
                    </a:cubicBezTo>
                    <a:cubicBezTo>
                      <a:pt x="0" y="33"/>
                      <a:pt x="12" y="26"/>
                      <a:pt x="23" y="36"/>
                    </a:cubicBezTo>
                    <a:cubicBezTo>
                      <a:pt x="33" y="46"/>
                      <a:pt x="30" y="57"/>
                      <a:pt x="35" y="54"/>
                    </a:cubicBezTo>
                    <a:cubicBezTo>
                      <a:pt x="40" y="50"/>
                      <a:pt x="8" y="10"/>
                      <a:pt x="8" y="5"/>
                    </a:cubicBezTo>
                    <a:cubicBezTo>
                      <a:pt x="9" y="0"/>
                      <a:pt x="30" y="21"/>
                      <a:pt x="30" y="21"/>
                    </a:cubicBezTo>
                    <a:cubicBezTo>
                      <a:pt x="30" y="21"/>
                      <a:pt x="44" y="19"/>
                      <a:pt x="51" y="25"/>
                    </a:cubicBezTo>
                    <a:cubicBezTo>
                      <a:pt x="58" y="30"/>
                      <a:pt x="67" y="43"/>
                      <a:pt x="70" y="49"/>
                    </a:cubicBezTo>
                    <a:cubicBezTo>
                      <a:pt x="72" y="55"/>
                      <a:pt x="75" y="66"/>
                      <a:pt x="82" y="75"/>
                    </a:cubicBezTo>
                    <a:close/>
                  </a:path>
                </a:pathLst>
              </a:custGeom>
              <a:solidFill>
                <a:srgbClr val="F8F3F7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11" name="オートシェイプ 3"/>
              <p:cNvSpPr>
                <a:spLocks noChangeAspect="1" noChangeArrowheads="1" noTextEdit="1"/>
              </p:cNvSpPr>
              <p:nvPr/>
            </p:nvSpPr>
            <p:spPr>
              <a:xfrm>
                <a:off x="4905375" y="3141662"/>
                <a:ext cx="2479675" cy="26654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12" name="フリーフォーム(F) 6"/>
              <p:cNvSpPr/>
              <p:nvPr/>
            </p:nvSpPr>
            <p:spPr>
              <a:xfrm>
                <a:off x="6610350" y="4210050"/>
                <a:ext cx="752475" cy="1301750"/>
              </a:xfrm>
              <a:custGeom>
                <a:avLst/>
                <a:gdLst>
                  <a:gd name="T0" fmla="*/ 36 w 131"/>
                  <a:gd name="T1" fmla="*/ 0 h 227"/>
                  <a:gd name="T2" fmla="*/ 0 w 131"/>
                  <a:gd name="T3" fmla="*/ 22 h 227"/>
                  <a:gd name="T4" fmla="*/ 94 w 131"/>
                  <a:gd name="T5" fmla="*/ 215 h 227"/>
                  <a:gd name="T6" fmla="*/ 130 w 131"/>
                  <a:gd name="T7" fmla="*/ 168 h 227"/>
                  <a:gd name="T8" fmla="*/ 36 w 131"/>
                  <a:gd name="T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27">
                    <a:moveTo>
                      <a:pt x="36" y="0"/>
                    </a:moveTo>
                    <a:cubicBezTo>
                      <a:pt x="36" y="0"/>
                      <a:pt x="5" y="19"/>
                      <a:pt x="0" y="22"/>
                    </a:cubicBezTo>
                    <a:cubicBezTo>
                      <a:pt x="0" y="22"/>
                      <a:pt x="64" y="203"/>
                      <a:pt x="94" y="215"/>
                    </a:cubicBezTo>
                    <a:cubicBezTo>
                      <a:pt x="124" y="227"/>
                      <a:pt x="131" y="194"/>
                      <a:pt x="130" y="168"/>
                    </a:cubicBezTo>
                    <a:cubicBezTo>
                      <a:pt x="129" y="138"/>
                      <a:pt x="99" y="55"/>
                      <a:pt x="36" y="0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13" name="フリーフォーム(F) 7"/>
              <p:cNvSpPr/>
              <p:nvPr/>
            </p:nvSpPr>
            <p:spPr>
              <a:xfrm>
                <a:off x="4883150" y="5529263"/>
                <a:ext cx="2451100" cy="257175"/>
              </a:xfrm>
              <a:custGeom>
                <a:avLst/>
                <a:gdLst>
                  <a:gd name="T0" fmla="*/ 1544 w 1544"/>
                  <a:gd name="T1" fmla="*/ 162 h 162"/>
                  <a:gd name="T2" fmla="*/ 0 w 1544"/>
                  <a:gd name="T3" fmla="*/ 162 h 162"/>
                  <a:gd name="T4" fmla="*/ 156 w 1544"/>
                  <a:gd name="T5" fmla="*/ 0 h 162"/>
                  <a:gd name="T6" fmla="*/ 1436 w 1544"/>
                  <a:gd name="T7" fmla="*/ 0 h 162"/>
                  <a:gd name="T8" fmla="*/ 1544 w 1544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4" h="162">
                    <a:moveTo>
                      <a:pt x="1544" y="162"/>
                    </a:moveTo>
                    <a:lnTo>
                      <a:pt x="0" y="162"/>
                    </a:lnTo>
                    <a:lnTo>
                      <a:pt x="156" y="0"/>
                    </a:lnTo>
                    <a:lnTo>
                      <a:pt x="1436" y="0"/>
                    </a:lnTo>
                    <a:lnTo>
                      <a:pt x="1544" y="16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FC9E0"/>
                  </a:gs>
                  <a:gs pos="39000">
                    <a:srgbClr val="4BC3E2"/>
                  </a:gs>
                  <a:gs pos="85000">
                    <a:srgbClr val="030341"/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14" name="フリーフォーム(F) 8"/>
              <p:cNvSpPr/>
              <p:nvPr/>
            </p:nvSpPr>
            <p:spPr>
              <a:xfrm>
                <a:off x="5313363" y="4187825"/>
                <a:ext cx="1520825" cy="1598613"/>
              </a:xfrm>
              <a:custGeom>
                <a:avLst/>
                <a:gdLst>
                  <a:gd name="T0" fmla="*/ 265 w 265"/>
                  <a:gd name="T1" fmla="*/ 279 h 279"/>
                  <a:gd name="T2" fmla="*/ 25 w 265"/>
                  <a:gd name="T3" fmla="*/ 279 h 279"/>
                  <a:gd name="T4" fmla="*/ 20 w 265"/>
                  <a:gd name="T5" fmla="*/ 234 h 279"/>
                  <a:gd name="T6" fmla="*/ 20 w 265"/>
                  <a:gd name="T7" fmla="*/ 230 h 279"/>
                  <a:gd name="T8" fmla="*/ 13 w 265"/>
                  <a:gd name="T9" fmla="*/ 171 h 279"/>
                  <a:gd name="T10" fmla="*/ 11 w 265"/>
                  <a:gd name="T11" fmla="*/ 150 h 279"/>
                  <a:gd name="T12" fmla="*/ 10 w 265"/>
                  <a:gd name="T13" fmla="*/ 129 h 279"/>
                  <a:gd name="T14" fmla="*/ 10 w 265"/>
                  <a:gd name="T15" fmla="*/ 34 h 279"/>
                  <a:gd name="T16" fmla="*/ 10 w 265"/>
                  <a:gd name="T17" fmla="*/ 34 h 279"/>
                  <a:gd name="T18" fmla="*/ 65 w 265"/>
                  <a:gd name="T19" fmla="*/ 17 h 279"/>
                  <a:gd name="T20" fmla="*/ 86 w 265"/>
                  <a:gd name="T21" fmla="*/ 1 h 279"/>
                  <a:gd name="T22" fmla="*/ 131 w 265"/>
                  <a:gd name="T23" fmla="*/ 3 h 279"/>
                  <a:gd name="T24" fmla="*/ 132 w 265"/>
                  <a:gd name="T25" fmla="*/ 3 h 279"/>
                  <a:gd name="T26" fmla="*/ 132 w 265"/>
                  <a:gd name="T27" fmla="*/ 3 h 279"/>
                  <a:gd name="T28" fmla="*/ 133 w 265"/>
                  <a:gd name="T29" fmla="*/ 3 h 279"/>
                  <a:gd name="T30" fmla="*/ 169 w 265"/>
                  <a:gd name="T31" fmla="*/ 12 h 279"/>
                  <a:gd name="T32" fmla="*/ 170 w 265"/>
                  <a:gd name="T33" fmla="*/ 13 h 279"/>
                  <a:gd name="T34" fmla="*/ 170 w 265"/>
                  <a:gd name="T35" fmla="*/ 13 h 279"/>
                  <a:gd name="T36" fmla="*/ 171 w 265"/>
                  <a:gd name="T37" fmla="*/ 26 h 279"/>
                  <a:gd name="T38" fmla="*/ 197 w 265"/>
                  <a:gd name="T39" fmla="*/ 31 h 279"/>
                  <a:gd name="T40" fmla="*/ 201 w 265"/>
                  <a:gd name="T41" fmla="*/ 32 h 279"/>
                  <a:gd name="T42" fmla="*/ 251 w 265"/>
                  <a:gd name="T43" fmla="*/ 105 h 279"/>
                  <a:gd name="T44" fmla="*/ 255 w 265"/>
                  <a:gd name="T45" fmla="*/ 151 h 279"/>
                  <a:gd name="T46" fmla="*/ 259 w 265"/>
                  <a:gd name="T47" fmla="*/ 192 h 279"/>
                  <a:gd name="T48" fmla="*/ 262 w 265"/>
                  <a:gd name="T49" fmla="*/ 234 h 279"/>
                  <a:gd name="T50" fmla="*/ 264 w 265"/>
                  <a:gd name="T51" fmla="*/ 266 h 279"/>
                  <a:gd name="T52" fmla="*/ 264 w 265"/>
                  <a:gd name="T53" fmla="*/ 266 h 279"/>
                  <a:gd name="T54" fmla="*/ 265 w 265"/>
                  <a:gd name="T5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5" h="279">
                    <a:moveTo>
                      <a:pt x="265" y="279"/>
                    </a:moveTo>
                    <a:quadBezTo>
                      <a:pt x="25" y="279"/>
                      <a:pt x="25" y="279"/>
                    </a:quadBezTo>
                    <a:cubicBezTo>
                      <a:pt x="25" y="273"/>
                      <a:pt x="23" y="256"/>
                      <a:pt x="20" y="234"/>
                    </a:cubicBezTo>
                    <a:cubicBezTo>
                      <a:pt x="20" y="232"/>
                      <a:pt x="20" y="231"/>
                      <a:pt x="20" y="230"/>
                    </a:cubicBezTo>
                    <a:cubicBezTo>
                      <a:pt x="17" y="211"/>
                      <a:pt x="15" y="191"/>
                      <a:pt x="13" y="171"/>
                    </a:cubicBezTo>
                    <a:cubicBezTo>
                      <a:pt x="13" y="164"/>
                      <a:pt x="12" y="157"/>
                      <a:pt x="11" y="150"/>
                    </a:cubicBezTo>
                    <a:cubicBezTo>
                      <a:pt x="11" y="143"/>
                      <a:pt x="11" y="136"/>
                      <a:pt x="10" y="129"/>
                    </a:cubicBezTo>
                    <a:cubicBezTo>
                      <a:pt x="8" y="78"/>
                      <a:pt x="0" y="42"/>
                      <a:pt x="10" y="34"/>
                    </a:cubicBezTo>
                    <a:quadBezTo>
                      <a:pt x="10" y="34"/>
                      <a:pt x="10" y="34"/>
                    </a:quadBezTo>
                    <a:cubicBezTo>
                      <a:pt x="19" y="26"/>
                      <a:pt x="65" y="17"/>
                      <a:pt x="65" y="17"/>
                    </a:cubicBezTo>
                    <a:cubicBezTo>
                      <a:pt x="65" y="17"/>
                      <a:pt x="70" y="2"/>
                      <a:pt x="86" y="1"/>
                    </a:cubicBezTo>
                    <a:cubicBezTo>
                      <a:pt x="102" y="0"/>
                      <a:pt x="118" y="1"/>
                      <a:pt x="131" y="3"/>
                    </a:cubicBezTo>
                    <a:cubicBezTo>
                      <a:pt x="131" y="3"/>
                      <a:pt x="132" y="3"/>
                      <a:pt x="132" y="3"/>
                    </a:cubicBezTo>
                    <a:quadBezTo>
                      <a:pt x="132" y="3"/>
                      <a:pt x="132" y="3"/>
                    </a:quadBezTo>
                    <a:cubicBezTo>
                      <a:pt x="132" y="3"/>
                      <a:pt x="133" y="3"/>
                      <a:pt x="133" y="3"/>
                    </a:cubicBezTo>
                    <a:cubicBezTo>
                      <a:pt x="152" y="6"/>
                      <a:pt x="167" y="10"/>
                      <a:pt x="169" y="12"/>
                    </a:cubicBezTo>
                    <a:cubicBezTo>
                      <a:pt x="170" y="12"/>
                      <a:pt x="170" y="13"/>
                      <a:pt x="170" y="13"/>
                    </a:cubicBezTo>
                    <a:quadBezTo>
                      <a:pt x="170" y="13"/>
                      <a:pt x="170" y="13"/>
                    </a:quadBezTo>
                    <a:cubicBezTo>
                      <a:pt x="171" y="22"/>
                      <a:pt x="171" y="26"/>
                      <a:pt x="171" y="26"/>
                    </a:cubicBezTo>
                    <a:cubicBezTo>
                      <a:pt x="171" y="26"/>
                      <a:pt x="184" y="32"/>
                      <a:pt x="197" y="31"/>
                    </a:cubicBezTo>
                    <a:cubicBezTo>
                      <a:pt x="198" y="31"/>
                      <a:pt x="199" y="31"/>
                      <a:pt x="201" y="32"/>
                    </a:cubicBezTo>
                    <a:cubicBezTo>
                      <a:pt x="216" y="35"/>
                      <a:pt x="247" y="62"/>
                      <a:pt x="251" y="105"/>
                    </a:cubicBezTo>
                    <a:cubicBezTo>
                      <a:pt x="252" y="117"/>
                      <a:pt x="254" y="133"/>
                      <a:pt x="255" y="151"/>
                    </a:cubicBezTo>
                    <a:cubicBezTo>
                      <a:pt x="256" y="164"/>
                      <a:pt x="257" y="178"/>
                      <a:pt x="259" y="192"/>
                    </a:cubicBezTo>
                    <a:cubicBezTo>
                      <a:pt x="260" y="207"/>
                      <a:pt x="261" y="221"/>
                      <a:pt x="262" y="234"/>
                    </a:cubicBezTo>
                    <a:cubicBezTo>
                      <a:pt x="263" y="246"/>
                      <a:pt x="263" y="258"/>
                      <a:pt x="264" y="266"/>
                    </a:cubicBezTo>
                    <a:quadBezTo>
                      <a:pt x="264" y="266"/>
                      <a:pt x="264" y="266"/>
                    </a:quadBezTo>
                    <a:cubicBezTo>
                      <a:pt x="264" y="272"/>
                      <a:pt x="265" y="277"/>
                      <a:pt x="265" y="279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15" name="フリーフォーム(F) 9"/>
              <p:cNvSpPr/>
              <p:nvPr/>
            </p:nvSpPr>
            <p:spPr>
              <a:xfrm>
                <a:off x="4832350" y="4359275"/>
                <a:ext cx="1382713" cy="1152525"/>
              </a:xfrm>
              <a:custGeom>
                <a:avLst/>
                <a:gdLst>
                  <a:gd name="T0" fmla="*/ 227 w 241"/>
                  <a:gd name="T1" fmla="*/ 194 h 201"/>
                  <a:gd name="T2" fmla="*/ 104 w 241"/>
                  <a:gd name="T3" fmla="*/ 200 h 201"/>
                  <a:gd name="T4" fmla="*/ 23 w 241"/>
                  <a:gd name="T5" fmla="*/ 199 h 201"/>
                  <a:gd name="T6" fmla="*/ 38 w 241"/>
                  <a:gd name="T7" fmla="*/ 83 h 201"/>
                  <a:gd name="T8" fmla="*/ 94 w 241"/>
                  <a:gd name="T9" fmla="*/ 4 h 201"/>
                  <a:gd name="T10" fmla="*/ 94 w 241"/>
                  <a:gd name="T11" fmla="*/ 4 h 201"/>
                  <a:gd name="T12" fmla="*/ 106 w 241"/>
                  <a:gd name="T13" fmla="*/ 1 h 201"/>
                  <a:gd name="T14" fmla="*/ 143 w 241"/>
                  <a:gd name="T15" fmla="*/ 57 h 201"/>
                  <a:gd name="T16" fmla="*/ 95 w 241"/>
                  <a:gd name="T17" fmla="*/ 120 h 201"/>
                  <a:gd name="T18" fmla="*/ 76 w 241"/>
                  <a:gd name="T19" fmla="*/ 141 h 201"/>
                  <a:gd name="T20" fmla="*/ 97 w 241"/>
                  <a:gd name="T21" fmla="*/ 141 h 201"/>
                  <a:gd name="T22" fmla="*/ 239 w 241"/>
                  <a:gd name="T23" fmla="*/ 164 h 201"/>
                  <a:gd name="T24" fmla="*/ 227 w 241"/>
                  <a:gd name="T25" fmla="*/ 19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201">
                    <a:moveTo>
                      <a:pt x="227" y="194"/>
                    </a:moveTo>
                    <a:cubicBezTo>
                      <a:pt x="224" y="194"/>
                      <a:pt x="160" y="198"/>
                      <a:pt x="104" y="200"/>
                    </a:cubicBezTo>
                    <a:cubicBezTo>
                      <a:pt x="66" y="201"/>
                      <a:pt x="32" y="201"/>
                      <a:pt x="23" y="199"/>
                    </a:cubicBezTo>
                    <a:cubicBezTo>
                      <a:pt x="0" y="193"/>
                      <a:pt x="5" y="167"/>
                      <a:pt x="38" y="83"/>
                    </a:cubicBezTo>
                    <a:cubicBezTo>
                      <a:pt x="59" y="29"/>
                      <a:pt x="80" y="10"/>
                      <a:pt x="94" y="4"/>
                    </a:cubicBezTo>
                    <a:quadBezTo>
                      <a:pt x="94" y="4"/>
                      <a:pt x="94" y="4"/>
                    </a:quadBezTo>
                    <a:cubicBezTo>
                      <a:pt x="101" y="0"/>
                      <a:pt x="106" y="1"/>
                      <a:pt x="106" y="1"/>
                    </a:cubicBezTo>
                    <a:cubicBezTo>
                      <a:pt x="123" y="0"/>
                      <a:pt x="145" y="42"/>
                      <a:pt x="143" y="57"/>
                    </a:cubicBezTo>
                    <a:cubicBezTo>
                      <a:pt x="142" y="66"/>
                      <a:pt x="115" y="98"/>
                      <a:pt x="95" y="120"/>
                    </a:cubicBezTo>
                    <a:cubicBezTo>
                      <a:pt x="85" y="132"/>
                      <a:pt x="76" y="141"/>
                      <a:pt x="76" y="141"/>
                    </a:cubicBezTo>
                    <a:cubicBezTo>
                      <a:pt x="76" y="141"/>
                      <a:pt x="85" y="141"/>
                      <a:pt x="97" y="141"/>
                    </a:cubicBezTo>
                    <a:cubicBezTo>
                      <a:pt x="139" y="142"/>
                      <a:pt x="228" y="145"/>
                      <a:pt x="239" y="164"/>
                    </a:cubicBezTo>
                    <a:cubicBezTo>
                      <a:pt x="241" y="169"/>
                      <a:pt x="233" y="194"/>
                      <a:pt x="227" y="194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16" name="フリーフォーム(F) 10"/>
              <p:cNvSpPr/>
              <p:nvPr/>
            </p:nvSpPr>
            <p:spPr>
              <a:xfrm>
                <a:off x="6450013" y="4960938"/>
                <a:ext cx="333375" cy="750888"/>
              </a:xfrm>
              <a:custGeom>
                <a:avLst/>
                <a:gdLst>
                  <a:gd name="T0" fmla="*/ 66 w 66"/>
                  <a:gd name="T1" fmla="*/ 131 h 131"/>
                  <a:gd name="T2" fmla="*/ 23 w 66"/>
                  <a:gd name="T3" fmla="*/ 68 h 131"/>
                  <a:gd name="T4" fmla="*/ 4 w 66"/>
                  <a:gd name="T5" fmla="*/ 25 h 131"/>
                  <a:gd name="T6" fmla="*/ 57 w 66"/>
                  <a:gd name="T7" fmla="*/ 16 h 131"/>
                  <a:gd name="T8" fmla="*/ 64 w 66"/>
                  <a:gd name="T9" fmla="*/ 99 h 131"/>
                  <a:gd name="T10" fmla="*/ 66 w 66"/>
                  <a:gd name="T11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131">
                    <a:moveTo>
                      <a:pt x="66" y="131"/>
                    </a:moveTo>
                    <a:cubicBezTo>
                      <a:pt x="61" y="107"/>
                      <a:pt x="42" y="83"/>
                      <a:pt x="23" y="68"/>
                    </a:cubicBezTo>
                    <a:cubicBezTo>
                      <a:pt x="0" y="51"/>
                      <a:pt x="4" y="25"/>
                      <a:pt x="4" y="25"/>
                    </a:cubicBezTo>
                    <a:cubicBezTo>
                      <a:pt x="21" y="0"/>
                      <a:pt x="41" y="5"/>
                      <a:pt x="57" y="16"/>
                    </a:cubicBezTo>
                    <a:cubicBezTo>
                      <a:pt x="59" y="43"/>
                      <a:pt x="62" y="74"/>
                      <a:pt x="64" y="99"/>
                    </a:cubicBezTo>
                    <a:cubicBezTo>
                      <a:pt x="65" y="111"/>
                      <a:pt x="65" y="123"/>
                      <a:pt x="66" y="13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17" name="フリーフォーム:図形 21"/>
              <p:cNvSpPr/>
              <p:nvPr/>
            </p:nvSpPr>
            <p:spPr>
              <a:xfrm rot="20364014">
                <a:off x="6924390" y="4583236"/>
                <a:ext cx="305126" cy="641501"/>
              </a:xfrm>
              <a:custGeom>
                <a:avLst/>
                <a:gdLst>
                  <a:gd name="connsiteX0" fmla="*/ 793 w 453638"/>
                  <a:gd name="connsiteY0" fmla="*/ 10752 h 953733"/>
                  <a:gd name="connsiteX1" fmla="*/ 331787 w 453638"/>
                  <a:gd name="connsiteY1" fmla="*/ 467952 h 953733"/>
                  <a:gd name="connsiteX2" fmla="*/ 436562 w 453638"/>
                  <a:gd name="connsiteY2" fmla="*/ 944202 h 953733"/>
                  <a:gd name="connsiteX3" fmla="*/ 793 w 453638"/>
                  <a:gd name="connsiteY3" fmla="*/ 10752 h 95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638" h="953733">
                    <a:moveTo>
                      <a:pt x="793" y="10752"/>
                    </a:moveTo>
                    <a:cubicBezTo>
                      <a:pt x="-16669" y="-68623"/>
                      <a:pt x="259159" y="312377"/>
                      <a:pt x="331787" y="467952"/>
                    </a:cubicBezTo>
                    <a:cubicBezTo>
                      <a:pt x="404415" y="623527"/>
                      <a:pt x="490934" y="1020005"/>
                      <a:pt x="436562" y="944202"/>
                    </a:cubicBezTo>
                    <a:cubicBezTo>
                      <a:pt x="382190" y="868399"/>
                      <a:pt x="18255" y="90127"/>
                      <a:pt x="793" y="1075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フリーフォーム(F) 11"/>
              <p:cNvSpPr/>
              <p:nvPr/>
            </p:nvSpPr>
            <p:spPr>
              <a:xfrm>
                <a:off x="6065838" y="4297363"/>
                <a:ext cx="1435100" cy="1168400"/>
              </a:xfrm>
              <a:custGeom>
                <a:avLst/>
                <a:gdLst>
                  <a:gd name="T0" fmla="*/ 11 w 250"/>
                  <a:gd name="T1" fmla="*/ 49 h 204"/>
                  <a:gd name="T2" fmla="*/ 103 w 250"/>
                  <a:gd name="T3" fmla="*/ 27 h 204"/>
                  <a:gd name="T4" fmla="*/ 211 w 250"/>
                  <a:gd name="T5" fmla="*/ 135 h 204"/>
                  <a:gd name="T6" fmla="*/ 179 w 250"/>
                  <a:gd name="T7" fmla="*/ 196 h 204"/>
                  <a:gd name="T8" fmla="*/ 10 w 250"/>
                  <a:gd name="T9" fmla="*/ 49 h 204"/>
                  <a:gd name="T10" fmla="*/ 11 w 250"/>
                  <a:gd name="T11" fmla="*/ 4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04">
                    <a:moveTo>
                      <a:pt x="11" y="49"/>
                    </a:moveTo>
                    <a:cubicBezTo>
                      <a:pt x="25" y="11"/>
                      <a:pt x="73" y="0"/>
                      <a:pt x="103" y="27"/>
                    </a:cubicBezTo>
                    <a:cubicBezTo>
                      <a:pt x="136" y="58"/>
                      <a:pt x="187" y="105"/>
                      <a:pt x="211" y="135"/>
                    </a:cubicBezTo>
                    <a:cubicBezTo>
                      <a:pt x="250" y="180"/>
                      <a:pt x="199" y="204"/>
                      <a:pt x="179" y="196"/>
                    </a:cubicBezTo>
                    <a:cubicBezTo>
                      <a:pt x="117" y="171"/>
                      <a:pt x="0" y="117"/>
                      <a:pt x="10" y="49"/>
                    </a:cubicBezTo>
                    <a:cubicBezTo>
                      <a:pt x="10" y="49"/>
                      <a:pt x="11" y="49"/>
                      <a:pt x="11" y="49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19" name="フリーフォーム(F) 12"/>
              <p:cNvSpPr/>
              <p:nvPr/>
            </p:nvSpPr>
            <p:spPr>
              <a:xfrm>
                <a:off x="5664200" y="3127375"/>
                <a:ext cx="809625" cy="1135063"/>
              </a:xfrm>
              <a:custGeom>
                <a:avLst/>
                <a:gdLst>
                  <a:gd name="T0" fmla="*/ 138 w 141"/>
                  <a:gd name="T1" fmla="*/ 142 h 198"/>
                  <a:gd name="T2" fmla="*/ 136 w 141"/>
                  <a:gd name="T3" fmla="*/ 150 h 198"/>
                  <a:gd name="T4" fmla="*/ 134 w 141"/>
                  <a:gd name="T5" fmla="*/ 170 h 198"/>
                  <a:gd name="T6" fmla="*/ 128 w 141"/>
                  <a:gd name="T7" fmla="*/ 178 h 198"/>
                  <a:gd name="T8" fmla="*/ 125 w 141"/>
                  <a:gd name="T9" fmla="*/ 179 h 198"/>
                  <a:gd name="T10" fmla="*/ 115 w 141"/>
                  <a:gd name="T11" fmla="*/ 178 h 198"/>
                  <a:gd name="T12" fmla="*/ 109 w 141"/>
                  <a:gd name="T13" fmla="*/ 198 h 198"/>
                  <a:gd name="T14" fmla="*/ 108 w 141"/>
                  <a:gd name="T15" fmla="*/ 197 h 198"/>
                  <a:gd name="T16" fmla="*/ 71 w 141"/>
                  <a:gd name="T17" fmla="*/ 188 h 198"/>
                  <a:gd name="T18" fmla="*/ 71 w 141"/>
                  <a:gd name="T19" fmla="*/ 188 h 198"/>
                  <a:gd name="T20" fmla="*/ 70 w 141"/>
                  <a:gd name="T21" fmla="*/ 188 h 198"/>
                  <a:gd name="T22" fmla="*/ 25 w 141"/>
                  <a:gd name="T23" fmla="*/ 186 h 198"/>
                  <a:gd name="T24" fmla="*/ 26 w 141"/>
                  <a:gd name="T25" fmla="*/ 157 h 198"/>
                  <a:gd name="T26" fmla="*/ 19 w 141"/>
                  <a:gd name="T27" fmla="*/ 125 h 198"/>
                  <a:gd name="T28" fmla="*/ 9 w 141"/>
                  <a:gd name="T29" fmla="*/ 99 h 198"/>
                  <a:gd name="T30" fmla="*/ 0 w 141"/>
                  <a:gd name="T31" fmla="*/ 72 h 198"/>
                  <a:gd name="T32" fmla="*/ 34 w 141"/>
                  <a:gd name="T33" fmla="*/ 18 h 198"/>
                  <a:gd name="T34" fmla="*/ 57 w 141"/>
                  <a:gd name="T35" fmla="*/ 7 h 198"/>
                  <a:gd name="T36" fmla="*/ 76 w 141"/>
                  <a:gd name="T37" fmla="*/ 0 h 198"/>
                  <a:gd name="T38" fmla="*/ 92 w 141"/>
                  <a:gd name="T39" fmla="*/ 9 h 198"/>
                  <a:gd name="T40" fmla="*/ 112 w 141"/>
                  <a:gd name="T41" fmla="*/ 11 h 198"/>
                  <a:gd name="T42" fmla="*/ 124 w 141"/>
                  <a:gd name="T43" fmla="*/ 24 h 198"/>
                  <a:gd name="T44" fmla="*/ 134 w 141"/>
                  <a:gd name="T45" fmla="*/ 37 h 198"/>
                  <a:gd name="T46" fmla="*/ 134 w 141"/>
                  <a:gd name="T47" fmla="*/ 38 h 198"/>
                  <a:gd name="T48" fmla="*/ 134 w 141"/>
                  <a:gd name="T49" fmla="*/ 38 h 198"/>
                  <a:gd name="T50" fmla="*/ 133 w 141"/>
                  <a:gd name="T51" fmla="*/ 39 h 198"/>
                  <a:gd name="T52" fmla="*/ 132 w 141"/>
                  <a:gd name="T53" fmla="*/ 41 h 198"/>
                  <a:gd name="T54" fmla="*/ 131 w 141"/>
                  <a:gd name="T55" fmla="*/ 42 h 198"/>
                  <a:gd name="T56" fmla="*/ 130 w 141"/>
                  <a:gd name="T57" fmla="*/ 42 h 198"/>
                  <a:gd name="T58" fmla="*/ 129 w 141"/>
                  <a:gd name="T59" fmla="*/ 43 h 198"/>
                  <a:gd name="T60" fmla="*/ 129 w 141"/>
                  <a:gd name="T61" fmla="*/ 43 h 198"/>
                  <a:gd name="T62" fmla="*/ 138 w 141"/>
                  <a:gd name="T63" fmla="*/ 90 h 198"/>
                  <a:gd name="T64" fmla="*/ 139 w 141"/>
                  <a:gd name="T65" fmla="*/ 113 h 198"/>
                  <a:gd name="T66" fmla="*/ 138 w 141"/>
                  <a:gd name="T67" fmla="*/ 14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1" h="198">
                    <a:moveTo>
                      <a:pt x="138" y="142"/>
                    </a:moveTo>
                    <a:cubicBezTo>
                      <a:pt x="138" y="145"/>
                      <a:pt x="137" y="147"/>
                      <a:pt x="136" y="150"/>
                    </a:cubicBezTo>
                    <a:cubicBezTo>
                      <a:pt x="136" y="151"/>
                      <a:pt x="135" y="166"/>
                      <a:pt x="134" y="170"/>
                    </a:cubicBezTo>
                    <a:cubicBezTo>
                      <a:pt x="134" y="172"/>
                      <a:pt x="132" y="177"/>
                      <a:pt x="128" y="178"/>
                    </a:cubicBezTo>
                    <a:cubicBezTo>
                      <a:pt x="127" y="179"/>
                      <a:pt x="126" y="179"/>
                      <a:pt x="125" y="179"/>
                    </a:cubicBezTo>
                    <a:cubicBezTo>
                      <a:pt x="118" y="178"/>
                      <a:pt x="115" y="178"/>
                      <a:pt x="115" y="178"/>
                    </a:cubicBezTo>
                    <a:cubicBezTo>
                      <a:pt x="115" y="178"/>
                      <a:pt x="108" y="189"/>
                      <a:pt x="109" y="198"/>
                    </a:cubicBezTo>
                    <a:cubicBezTo>
                      <a:pt x="109" y="198"/>
                      <a:pt x="109" y="197"/>
                      <a:pt x="108" y="197"/>
                    </a:cubicBezTo>
                    <a:cubicBezTo>
                      <a:pt x="106" y="195"/>
                      <a:pt x="91" y="191"/>
                      <a:pt x="71" y="188"/>
                    </a:cubicBezTo>
                    <a:quadBezTo>
                      <a:pt x="71" y="188"/>
                      <a:pt x="71" y="188"/>
                    </a:quadBezTo>
                    <a:cubicBezTo>
                      <a:pt x="71" y="188"/>
                      <a:pt x="70" y="188"/>
                      <a:pt x="70" y="188"/>
                    </a:cubicBezTo>
                    <a:cubicBezTo>
                      <a:pt x="57" y="186"/>
                      <a:pt x="41" y="185"/>
                      <a:pt x="25" y="186"/>
                    </a:cubicBezTo>
                    <a:cubicBezTo>
                      <a:pt x="25" y="186"/>
                      <a:pt x="27" y="173"/>
                      <a:pt x="26" y="157"/>
                    </a:cubicBezTo>
                    <a:cubicBezTo>
                      <a:pt x="25" y="147"/>
                      <a:pt x="23" y="135"/>
                      <a:pt x="19" y="125"/>
                    </a:cubicBezTo>
                    <a:cubicBezTo>
                      <a:pt x="15" y="116"/>
                      <a:pt x="12" y="107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quadBezTo>
                      <a:pt x="134" y="38"/>
                      <a:pt x="134" y="38"/>
                    </a:quadBezTo>
                    <a:quadBezTo>
                      <a:pt x="134" y="38"/>
                      <a:pt x="134" y="38"/>
                    </a:quadBezTo>
                    <a:quadBezTo>
                      <a:pt x="134" y="39"/>
                      <a:pt x="133" y="39"/>
                    </a:quadBezTo>
                    <a:quadBezTo>
                      <a:pt x="133" y="40"/>
                      <a:pt x="132" y="41"/>
                    </a:quadBezTo>
                    <a:cubicBezTo>
                      <a:pt x="132" y="41"/>
                      <a:pt x="131" y="41"/>
                      <a:pt x="131" y="42"/>
                    </a:cubicBezTo>
                    <a:cubicBezTo>
                      <a:pt x="131" y="42"/>
                      <a:pt x="130" y="42"/>
                      <a:pt x="130" y="42"/>
                    </a:cubicBezTo>
                    <a:quadBezTo>
                      <a:pt x="130" y="43"/>
                      <a:pt x="129" y="43"/>
                    </a:quadBezTo>
                    <a:quadBezTo>
                      <a:pt x="129" y="43"/>
                      <a:pt x="129" y="43"/>
                    </a:quadBezTo>
                    <a:cubicBezTo>
                      <a:pt x="129" y="43"/>
                      <a:pt x="139" y="82"/>
                      <a:pt x="138" y="90"/>
                    </a:cubicBezTo>
                    <a:cubicBezTo>
                      <a:pt x="138" y="97"/>
                      <a:pt x="137" y="106"/>
                      <a:pt x="139" y="113"/>
                    </a:cubicBezTo>
                    <a:cubicBezTo>
                      <a:pt x="141" y="118"/>
                      <a:pt x="141" y="129"/>
                      <a:pt x="138" y="142"/>
                    </a:cubicBezTo>
                    <a:close/>
                  </a:path>
                </a:pathLst>
              </a:custGeom>
              <a:solidFill>
                <a:srgbClr val="F8F3F7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0" name="フリーフォーム 13"/>
              <p:cNvSpPr/>
              <p:nvPr/>
            </p:nvSpPr>
            <p:spPr>
              <a:xfrm>
                <a:off x="5664200" y="3127375"/>
                <a:ext cx="781050" cy="900113"/>
              </a:xfrm>
              <a:custGeom>
                <a:avLst/>
                <a:gdLst>
                  <a:gd name="T0" fmla="*/ 134 w 136"/>
                  <a:gd name="T1" fmla="*/ 37 h 157"/>
                  <a:gd name="T2" fmla="*/ 134 w 136"/>
                  <a:gd name="T3" fmla="*/ 38 h 157"/>
                  <a:gd name="T4" fmla="*/ 134 w 136"/>
                  <a:gd name="T5" fmla="*/ 38 h 157"/>
                  <a:gd name="T6" fmla="*/ 133 w 136"/>
                  <a:gd name="T7" fmla="*/ 39 h 157"/>
                  <a:gd name="T8" fmla="*/ 132 w 136"/>
                  <a:gd name="T9" fmla="*/ 41 h 157"/>
                  <a:gd name="T10" fmla="*/ 129 w 136"/>
                  <a:gd name="T11" fmla="*/ 43 h 157"/>
                  <a:gd name="T12" fmla="*/ 129 w 136"/>
                  <a:gd name="T13" fmla="*/ 43 h 157"/>
                  <a:gd name="T14" fmla="*/ 127 w 136"/>
                  <a:gd name="T15" fmla="*/ 79 h 157"/>
                  <a:gd name="T16" fmla="*/ 97 w 136"/>
                  <a:gd name="T17" fmla="*/ 111 h 157"/>
                  <a:gd name="T18" fmla="*/ 85 w 136"/>
                  <a:gd name="T19" fmla="*/ 140 h 157"/>
                  <a:gd name="T20" fmla="*/ 85 w 136"/>
                  <a:gd name="T21" fmla="*/ 157 h 157"/>
                  <a:gd name="T22" fmla="*/ 26 w 136"/>
                  <a:gd name="T23" fmla="*/ 157 h 157"/>
                  <a:gd name="T24" fmla="*/ 19 w 136"/>
                  <a:gd name="T25" fmla="*/ 125 h 157"/>
                  <a:gd name="T26" fmla="*/ 9 w 136"/>
                  <a:gd name="T27" fmla="*/ 99 h 157"/>
                  <a:gd name="T28" fmla="*/ 0 w 136"/>
                  <a:gd name="T29" fmla="*/ 72 h 157"/>
                  <a:gd name="T30" fmla="*/ 34 w 136"/>
                  <a:gd name="T31" fmla="*/ 18 h 157"/>
                  <a:gd name="T32" fmla="*/ 57 w 136"/>
                  <a:gd name="T33" fmla="*/ 7 h 157"/>
                  <a:gd name="T34" fmla="*/ 76 w 136"/>
                  <a:gd name="T35" fmla="*/ 0 h 157"/>
                  <a:gd name="T36" fmla="*/ 92 w 136"/>
                  <a:gd name="T37" fmla="*/ 9 h 157"/>
                  <a:gd name="T38" fmla="*/ 112 w 136"/>
                  <a:gd name="T39" fmla="*/ 11 h 157"/>
                  <a:gd name="T40" fmla="*/ 124 w 136"/>
                  <a:gd name="T41" fmla="*/ 24 h 157"/>
                  <a:gd name="T42" fmla="*/ 134 w 136"/>
                  <a:gd name="T43" fmla="*/ 3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57">
                    <a:moveTo>
                      <a:pt x="134" y="37"/>
                    </a:moveTo>
                    <a:quadBezTo>
                      <a:pt x="134" y="38"/>
                      <a:pt x="134" y="38"/>
                    </a:quadBezTo>
                    <a:quadBezTo>
                      <a:pt x="134" y="38"/>
                      <a:pt x="134" y="38"/>
                    </a:quadBezTo>
                    <a:quadBezTo>
                      <a:pt x="134" y="39"/>
                      <a:pt x="133" y="39"/>
                    </a:quadBezTo>
                    <a:quadBezTo>
                      <a:pt x="133" y="40"/>
                      <a:pt x="132" y="41"/>
                    </a:quadBezTo>
                    <a:cubicBezTo>
                      <a:pt x="131" y="42"/>
                      <a:pt x="130" y="43"/>
                      <a:pt x="129" y="43"/>
                    </a:cubicBezTo>
                    <a:quadBezTo>
                      <a:pt x="129" y="43"/>
                      <a:pt x="129" y="43"/>
                    </a:quadBezTo>
                    <a:quadBezTo>
                      <a:pt x="127" y="79"/>
                      <a:pt x="127" y="79"/>
                    </a:quadBezTo>
                    <a:quadBezTo>
                      <a:pt x="97" y="111"/>
                      <a:pt x="97" y="111"/>
                    </a:quadBezTo>
                    <a:cubicBezTo>
                      <a:pt x="89" y="119"/>
                      <a:pt x="85" y="129"/>
                      <a:pt x="85" y="140"/>
                    </a:cubicBezTo>
                    <a:quadBezTo>
                      <a:pt x="85" y="157"/>
                      <a:pt x="85" y="157"/>
                    </a:quadBezTo>
                    <a:quadBezTo>
                      <a:pt x="26" y="157"/>
                      <a:pt x="26" y="157"/>
                    </a:quadBezTo>
                    <a:cubicBezTo>
                      <a:pt x="25" y="147"/>
                      <a:pt x="23" y="135"/>
                      <a:pt x="19" y="125"/>
                    </a:cubicBezTo>
                    <a:cubicBezTo>
                      <a:pt x="15" y="116"/>
                      <a:pt x="12" y="107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lose/>
                  </a:path>
                </a:pathLst>
              </a:custGeom>
              <a:gradFill>
                <a:gsLst>
                  <a:gs pos="75000">
                    <a:srgbClr val="F7BDBB"/>
                  </a:gs>
                  <a:gs pos="100000">
                    <a:srgbClr val="F7BDBB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1" name="フリーフォーム(F) 14"/>
              <p:cNvSpPr/>
              <p:nvPr/>
            </p:nvSpPr>
            <p:spPr>
              <a:xfrm>
                <a:off x="5664200" y="3127375"/>
                <a:ext cx="781050" cy="566738"/>
              </a:xfrm>
              <a:custGeom>
                <a:avLst/>
                <a:gdLst>
                  <a:gd name="T0" fmla="*/ 134 w 136"/>
                  <a:gd name="T1" fmla="*/ 37 h 99"/>
                  <a:gd name="T2" fmla="*/ 134 w 136"/>
                  <a:gd name="T3" fmla="*/ 38 h 99"/>
                  <a:gd name="T4" fmla="*/ 134 w 136"/>
                  <a:gd name="T5" fmla="*/ 38 h 99"/>
                  <a:gd name="T6" fmla="*/ 133 w 136"/>
                  <a:gd name="T7" fmla="*/ 39 h 99"/>
                  <a:gd name="T8" fmla="*/ 132 w 136"/>
                  <a:gd name="T9" fmla="*/ 41 h 99"/>
                  <a:gd name="T10" fmla="*/ 131 w 136"/>
                  <a:gd name="T11" fmla="*/ 42 h 99"/>
                  <a:gd name="T12" fmla="*/ 130 w 136"/>
                  <a:gd name="T13" fmla="*/ 42 h 99"/>
                  <a:gd name="T14" fmla="*/ 129 w 136"/>
                  <a:gd name="T15" fmla="*/ 43 h 99"/>
                  <a:gd name="T16" fmla="*/ 129 w 136"/>
                  <a:gd name="T17" fmla="*/ 43 h 99"/>
                  <a:gd name="T18" fmla="*/ 72 w 136"/>
                  <a:gd name="T19" fmla="*/ 96 h 99"/>
                  <a:gd name="T20" fmla="*/ 70 w 136"/>
                  <a:gd name="T21" fmla="*/ 99 h 99"/>
                  <a:gd name="T22" fmla="*/ 9 w 136"/>
                  <a:gd name="T23" fmla="*/ 99 h 99"/>
                  <a:gd name="T24" fmla="*/ 0 w 136"/>
                  <a:gd name="T25" fmla="*/ 72 h 99"/>
                  <a:gd name="T26" fmla="*/ 34 w 136"/>
                  <a:gd name="T27" fmla="*/ 18 h 99"/>
                  <a:gd name="T28" fmla="*/ 57 w 136"/>
                  <a:gd name="T29" fmla="*/ 7 h 99"/>
                  <a:gd name="T30" fmla="*/ 76 w 136"/>
                  <a:gd name="T31" fmla="*/ 0 h 99"/>
                  <a:gd name="T32" fmla="*/ 92 w 136"/>
                  <a:gd name="T33" fmla="*/ 9 h 99"/>
                  <a:gd name="T34" fmla="*/ 112 w 136"/>
                  <a:gd name="T35" fmla="*/ 11 h 99"/>
                  <a:gd name="T36" fmla="*/ 124 w 136"/>
                  <a:gd name="T37" fmla="*/ 24 h 99"/>
                  <a:gd name="T38" fmla="*/ 134 w 136"/>
                  <a:gd name="T39" fmla="*/ 3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99">
                    <a:moveTo>
                      <a:pt x="134" y="37"/>
                    </a:moveTo>
                    <a:quadBezTo>
                      <a:pt x="134" y="38"/>
                      <a:pt x="134" y="38"/>
                    </a:quadBezTo>
                    <a:quadBezTo>
                      <a:pt x="134" y="38"/>
                      <a:pt x="134" y="38"/>
                    </a:quadBezTo>
                    <a:quadBezTo>
                      <a:pt x="134" y="39"/>
                      <a:pt x="133" y="39"/>
                    </a:quadBezTo>
                    <a:quadBezTo>
                      <a:pt x="133" y="40"/>
                      <a:pt x="132" y="41"/>
                    </a:quadBezTo>
                    <a:cubicBezTo>
                      <a:pt x="132" y="41"/>
                      <a:pt x="131" y="41"/>
                      <a:pt x="131" y="42"/>
                    </a:cubicBezTo>
                    <a:cubicBezTo>
                      <a:pt x="131" y="42"/>
                      <a:pt x="130" y="42"/>
                      <a:pt x="130" y="42"/>
                    </a:cubicBezTo>
                    <a:quadBezTo>
                      <a:pt x="130" y="43"/>
                      <a:pt x="129" y="43"/>
                    </a:quadBezTo>
                    <a:quadBezTo>
                      <a:pt x="129" y="43"/>
                      <a:pt x="129" y="43"/>
                    </a:quadBezTo>
                    <a:cubicBezTo>
                      <a:pt x="124" y="45"/>
                      <a:pt x="107" y="51"/>
                      <a:pt x="72" y="96"/>
                    </a:cubicBezTo>
                    <a:cubicBezTo>
                      <a:pt x="72" y="97"/>
                      <a:pt x="71" y="98"/>
                      <a:pt x="70" y="99"/>
                    </a:cubicBezTo>
                    <a:quadBezTo>
                      <a:pt x="9" y="99"/>
                      <a:pt x="9" y="99"/>
                    </a:quad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lose/>
                  </a:path>
                </a:pathLst>
              </a:custGeom>
              <a:solidFill>
                <a:srgbClr val="FA9F9C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2" name="フリーフォーム(F) 15"/>
              <p:cNvSpPr/>
              <p:nvPr/>
            </p:nvSpPr>
            <p:spPr>
              <a:xfrm>
                <a:off x="6289675" y="3775075"/>
                <a:ext cx="68263" cy="92075"/>
              </a:xfrm>
              <a:custGeom>
                <a:avLst/>
                <a:gdLst>
                  <a:gd name="T0" fmla="*/ 0 w 12"/>
                  <a:gd name="T1" fmla="*/ 4 h 16"/>
                  <a:gd name="T2" fmla="*/ 6 w 12"/>
                  <a:gd name="T3" fmla="*/ 8 h 16"/>
                  <a:gd name="T4" fmla="*/ 12 w 12"/>
                  <a:gd name="T5" fmla="*/ 16 h 16"/>
                  <a:gd name="T6" fmla="*/ 0 w 12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0" y="4"/>
                    </a:moveTo>
                    <a:cubicBezTo>
                      <a:pt x="0" y="0"/>
                      <a:pt x="4" y="3"/>
                      <a:pt x="6" y="8"/>
                    </a:cubicBezTo>
                    <a:cubicBezTo>
                      <a:pt x="7" y="13"/>
                      <a:pt x="11" y="16"/>
                      <a:pt x="12" y="16"/>
                    </a:cubicBezTo>
                    <a:cubicBezTo>
                      <a:pt x="12" y="16"/>
                      <a:pt x="1" y="14"/>
                      <a:pt x="0" y="4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3" name="フリーフォーム(F) 16"/>
              <p:cNvSpPr/>
              <p:nvPr/>
            </p:nvSpPr>
            <p:spPr>
              <a:xfrm>
                <a:off x="6324600" y="3792538"/>
                <a:ext cx="131763" cy="360363"/>
              </a:xfrm>
              <a:custGeom>
                <a:avLst/>
                <a:gdLst>
                  <a:gd name="T0" fmla="*/ 23 w 23"/>
                  <a:gd name="T1" fmla="*/ 26 h 63"/>
                  <a:gd name="T2" fmla="*/ 21 w 23"/>
                  <a:gd name="T3" fmla="*/ 34 h 63"/>
                  <a:gd name="T4" fmla="*/ 19 w 23"/>
                  <a:gd name="T5" fmla="*/ 54 h 63"/>
                  <a:gd name="T6" fmla="*/ 13 w 23"/>
                  <a:gd name="T7" fmla="*/ 62 h 63"/>
                  <a:gd name="T8" fmla="*/ 10 w 23"/>
                  <a:gd name="T9" fmla="*/ 63 h 63"/>
                  <a:gd name="T10" fmla="*/ 0 w 23"/>
                  <a:gd name="T11" fmla="*/ 62 h 63"/>
                  <a:gd name="T12" fmla="*/ 5 w 23"/>
                  <a:gd name="T13" fmla="*/ 0 h 63"/>
                  <a:gd name="T14" fmla="*/ 13 w 23"/>
                  <a:gd name="T15" fmla="*/ 1 h 63"/>
                  <a:gd name="T16" fmla="*/ 23 w 23"/>
                  <a:gd name="T17" fmla="*/ 2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3">
                    <a:moveTo>
                      <a:pt x="23" y="26"/>
                    </a:moveTo>
                    <a:cubicBezTo>
                      <a:pt x="23" y="29"/>
                      <a:pt x="22" y="31"/>
                      <a:pt x="21" y="34"/>
                    </a:cubicBezTo>
                    <a:cubicBezTo>
                      <a:pt x="21" y="35"/>
                      <a:pt x="20" y="50"/>
                      <a:pt x="19" y="54"/>
                    </a:cubicBezTo>
                    <a:cubicBezTo>
                      <a:pt x="19" y="56"/>
                      <a:pt x="17" y="61"/>
                      <a:pt x="13" y="62"/>
                    </a:cubicBezTo>
                    <a:cubicBezTo>
                      <a:pt x="12" y="63"/>
                      <a:pt x="11" y="63"/>
                      <a:pt x="10" y="63"/>
                    </a:cubicBezTo>
                    <a:cubicBezTo>
                      <a:pt x="3" y="62"/>
                      <a:pt x="0" y="62"/>
                      <a:pt x="0" y="62"/>
                    </a:cubicBezTo>
                    <a:cubicBezTo>
                      <a:pt x="0" y="62"/>
                      <a:pt x="8" y="22"/>
                      <a:pt x="5" y="0"/>
                    </a:cubicBezTo>
                    <a:quadBezTo>
                      <a:pt x="13" y="1"/>
                      <a:pt x="13" y="1"/>
                    </a:quadBezTo>
                    <a:cubicBezTo>
                      <a:pt x="13" y="1"/>
                      <a:pt x="17" y="19"/>
                      <a:pt x="23" y="26"/>
                    </a:cubicBezTo>
                    <a:close/>
                  </a:path>
                </a:pathLst>
              </a:custGeom>
              <a:solidFill>
                <a:srgbClr val="FA9F9C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4" name="フリーフォーム(F) 17"/>
              <p:cNvSpPr/>
              <p:nvPr/>
            </p:nvSpPr>
            <p:spPr>
              <a:xfrm>
                <a:off x="6324600" y="4010025"/>
                <a:ext cx="74613" cy="142875"/>
              </a:xfrm>
              <a:custGeom>
                <a:avLst/>
                <a:gdLst>
                  <a:gd name="T0" fmla="*/ 13 w 13"/>
                  <a:gd name="T1" fmla="*/ 24 h 25"/>
                  <a:gd name="T2" fmla="*/ 10 w 13"/>
                  <a:gd name="T3" fmla="*/ 25 h 25"/>
                  <a:gd name="T4" fmla="*/ 0 w 13"/>
                  <a:gd name="T5" fmla="*/ 24 h 25"/>
                  <a:gd name="T6" fmla="*/ 4 w 13"/>
                  <a:gd name="T7" fmla="*/ 0 h 25"/>
                  <a:gd name="T8" fmla="*/ 13 w 13"/>
                  <a:gd name="T9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5">
                    <a:moveTo>
                      <a:pt x="13" y="24"/>
                    </a:moveTo>
                    <a:cubicBezTo>
                      <a:pt x="12" y="25"/>
                      <a:pt x="11" y="25"/>
                      <a:pt x="10" y="25"/>
                    </a:cubicBezTo>
                    <a:cubicBezTo>
                      <a:pt x="3" y="24"/>
                      <a:pt x="0" y="24"/>
                      <a:pt x="0" y="24"/>
                    </a:cubicBezTo>
                    <a:quadBezTo>
                      <a:pt x="4" y="0"/>
                      <a:pt x="4" y="0"/>
                    </a:quadBezTo>
                    <a:cubicBezTo>
                      <a:pt x="4" y="9"/>
                      <a:pt x="9" y="18"/>
                      <a:pt x="13" y="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4BC3E2">
                      <a:alpha val="63000"/>
                    </a:srgbClr>
                  </a:gs>
                  <a:gs pos="51000">
                    <a:srgbClr val="4BC3E2">
                      <a:alpha val="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5" name="フリーフォーム(F) 18"/>
              <p:cNvSpPr>
                <a:spLocks noEditPoints="1"/>
              </p:cNvSpPr>
              <p:nvPr/>
            </p:nvSpPr>
            <p:spPr>
              <a:xfrm>
                <a:off x="4832350" y="3162300"/>
                <a:ext cx="1503363" cy="2624138"/>
              </a:xfrm>
              <a:custGeom>
                <a:avLst/>
                <a:gdLst>
                  <a:gd name="T0" fmla="*/ 258 w 262"/>
                  <a:gd name="T1" fmla="*/ 413 h 458"/>
                  <a:gd name="T2" fmla="*/ 208 w 262"/>
                  <a:gd name="T3" fmla="*/ 314 h 458"/>
                  <a:gd name="T4" fmla="*/ 214 w 262"/>
                  <a:gd name="T5" fmla="*/ 201 h 458"/>
                  <a:gd name="T6" fmla="*/ 225 w 262"/>
                  <a:gd name="T7" fmla="*/ 192 h 458"/>
                  <a:gd name="T8" fmla="*/ 217 w 262"/>
                  <a:gd name="T9" fmla="*/ 182 h 458"/>
                  <a:gd name="T10" fmla="*/ 216 w 262"/>
                  <a:gd name="T11" fmla="*/ 182 h 458"/>
                  <a:gd name="T12" fmla="*/ 216 w 262"/>
                  <a:gd name="T13" fmla="*/ 182 h 458"/>
                  <a:gd name="T14" fmla="*/ 215 w 262"/>
                  <a:gd name="T15" fmla="*/ 182 h 458"/>
                  <a:gd name="T16" fmla="*/ 215 w 262"/>
                  <a:gd name="T17" fmla="*/ 182 h 458"/>
                  <a:gd name="T18" fmla="*/ 213 w 262"/>
                  <a:gd name="T19" fmla="*/ 151 h 458"/>
                  <a:gd name="T20" fmla="*/ 217 w 262"/>
                  <a:gd name="T21" fmla="*/ 90 h 458"/>
                  <a:gd name="T22" fmla="*/ 222 w 262"/>
                  <a:gd name="T23" fmla="*/ 56 h 458"/>
                  <a:gd name="T24" fmla="*/ 202 w 262"/>
                  <a:gd name="T25" fmla="*/ 1 h 458"/>
                  <a:gd name="T26" fmla="*/ 179 w 262"/>
                  <a:gd name="T27" fmla="*/ 12 h 458"/>
                  <a:gd name="T28" fmla="*/ 145 w 262"/>
                  <a:gd name="T29" fmla="*/ 66 h 458"/>
                  <a:gd name="T30" fmla="*/ 154 w 262"/>
                  <a:gd name="T31" fmla="*/ 93 h 458"/>
                  <a:gd name="T32" fmla="*/ 164 w 262"/>
                  <a:gd name="T33" fmla="*/ 119 h 458"/>
                  <a:gd name="T34" fmla="*/ 171 w 262"/>
                  <a:gd name="T35" fmla="*/ 151 h 458"/>
                  <a:gd name="T36" fmla="*/ 170 w 262"/>
                  <a:gd name="T37" fmla="*/ 180 h 458"/>
                  <a:gd name="T38" fmla="*/ 149 w 262"/>
                  <a:gd name="T39" fmla="*/ 196 h 458"/>
                  <a:gd name="T40" fmla="*/ 94 w 262"/>
                  <a:gd name="T41" fmla="*/ 213 h 458"/>
                  <a:gd name="T42" fmla="*/ 94 w 262"/>
                  <a:gd name="T43" fmla="*/ 213 h 458"/>
                  <a:gd name="T44" fmla="*/ 38 w 262"/>
                  <a:gd name="T45" fmla="*/ 292 h 458"/>
                  <a:gd name="T46" fmla="*/ 23 w 262"/>
                  <a:gd name="T47" fmla="*/ 408 h 458"/>
                  <a:gd name="T48" fmla="*/ 104 w 262"/>
                  <a:gd name="T49" fmla="*/ 409 h 458"/>
                  <a:gd name="T50" fmla="*/ 104 w 262"/>
                  <a:gd name="T51" fmla="*/ 413 h 458"/>
                  <a:gd name="T52" fmla="*/ 109 w 262"/>
                  <a:gd name="T53" fmla="*/ 458 h 458"/>
                  <a:gd name="T54" fmla="*/ 260 w 262"/>
                  <a:gd name="T55" fmla="*/ 458 h 458"/>
                  <a:gd name="T56" fmla="*/ 258 w 262"/>
                  <a:gd name="T57" fmla="*/ 413 h 458"/>
                  <a:gd name="T58" fmla="*/ 76 w 262"/>
                  <a:gd name="T59" fmla="*/ 350 h 458"/>
                  <a:gd name="T60" fmla="*/ 95 w 262"/>
                  <a:gd name="T61" fmla="*/ 329 h 458"/>
                  <a:gd name="T62" fmla="*/ 97 w 262"/>
                  <a:gd name="T63" fmla="*/ 350 h 458"/>
                  <a:gd name="T64" fmla="*/ 76 w 262"/>
                  <a:gd name="T65" fmla="*/ 35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2" h="458">
                    <a:moveTo>
                      <a:pt x="258" y="413"/>
                    </a:moveTo>
                    <a:cubicBezTo>
                      <a:pt x="250" y="382"/>
                      <a:pt x="229" y="355"/>
                      <a:pt x="208" y="314"/>
                    </a:cubicBezTo>
                    <a:cubicBezTo>
                      <a:pt x="177" y="255"/>
                      <a:pt x="214" y="201"/>
                      <a:pt x="214" y="201"/>
                    </a:cubicBezTo>
                    <a:cubicBezTo>
                      <a:pt x="214" y="201"/>
                      <a:pt x="223" y="201"/>
                      <a:pt x="225" y="192"/>
                    </a:cubicBezTo>
                    <a:cubicBezTo>
                      <a:pt x="226" y="185"/>
                      <a:pt x="220" y="183"/>
                      <a:pt x="217" y="182"/>
                    </a:cubicBezTo>
                    <a:cubicBezTo>
                      <a:pt x="217" y="182"/>
                      <a:pt x="216" y="182"/>
                      <a:pt x="216" y="182"/>
                    </a:cubicBezTo>
                    <a:quadBezTo>
                      <a:pt x="216" y="182"/>
                      <a:pt x="216" y="182"/>
                    </a:quadBezTo>
                    <a:cubicBezTo>
                      <a:pt x="216" y="182"/>
                      <a:pt x="215" y="182"/>
                      <a:pt x="215" y="182"/>
                    </a:cubicBezTo>
                    <a:quadBezTo>
                      <a:pt x="215" y="182"/>
                      <a:pt x="215" y="182"/>
                    </a:quadBezTo>
                    <a:cubicBezTo>
                      <a:pt x="214" y="177"/>
                      <a:pt x="213" y="166"/>
                      <a:pt x="213" y="151"/>
                    </a:cubicBezTo>
                    <a:cubicBezTo>
                      <a:pt x="214" y="133"/>
                      <a:pt x="215" y="111"/>
                      <a:pt x="217" y="90"/>
                    </a:cubicBezTo>
                    <a:cubicBezTo>
                      <a:pt x="219" y="78"/>
                      <a:pt x="220" y="66"/>
                      <a:pt x="222" y="56"/>
                    </a:cubicBezTo>
                    <a:cubicBezTo>
                      <a:pt x="229" y="19"/>
                      <a:pt x="202" y="1"/>
                      <a:pt x="202" y="1"/>
                    </a:cubicBezTo>
                    <a:cubicBezTo>
                      <a:pt x="194" y="0"/>
                      <a:pt x="179" y="12"/>
                      <a:pt x="179" y="12"/>
                    </a:cubicBezTo>
                    <a:cubicBezTo>
                      <a:pt x="149" y="27"/>
                      <a:pt x="145" y="65"/>
                      <a:pt x="145" y="66"/>
                    </a:cubicBezTo>
                    <a:cubicBezTo>
                      <a:pt x="145" y="67"/>
                      <a:pt x="149" y="78"/>
                      <a:pt x="154" y="93"/>
                    </a:cubicBezTo>
                    <a:cubicBezTo>
                      <a:pt x="157" y="101"/>
                      <a:pt x="160" y="110"/>
                      <a:pt x="164" y="119"/>
                    </a:cubicBezTo>
                    <a:cubicBezTo>
                      <a:pt x="168" y="129"/>
                      <a:pt x="170" y="141"/>
                      <a:pt x="171" y="151"/>
                    </a:cubicBezTo>
                    <a:cubicBezTo>
                      <a:pt x="172" y="167"/>
                      <a:pt x="170" y="180"/>
                      <a:pt x="170" y="180"/>
                    </a:cubicBezTo>
                    <a:cubicBezTo>
                      <a:pt x="154" y="181"/>
                      <a:pt x="149" y="196"/>
                      <a:pt x="149" y="196"/>
                    </a:cubicBezTo>
                    <a:cubicBezTo>
                      <a:pt x="149" y="196"/>
                      <a:pt x="103" y="205"/>
                      <a:pt x="94" y="213"/>
                    </a:cubicBezTo>
                    <a:quadBezTo>
                      <a:pt x="94" y="213"/>
                      <a:pt x="94" y="213"/>
                    </a:quadBezTo>
                    <a:cubicBezTo>
                      <a:pt x="80" y="219"/>
                      <a:pt x="59" y="238"/>
                      <a:pt x="38" y="292"/>
                    </a:cubicBezTo>
                    <a:cubicBezTo>
                      <a:pt x="5" y="376"/>
                      <a:pt x="0" y="402"/>
                      <a:pt x="23" y="408"/>
                    </a:cubicBezTo>
                    <a:cubicBezTo>
                      <a:pt x="32" y="410"/>
                      <a:pt x="66" y="410"/>
                      <a:pt x="104" y="409"/>
                    </a:cubicBezTo>
                    <a:cubicBezTo>
                      <a:pt x="104" y="410"/>
                      <a:pt x="104" y="411"/>
                      <a:pt x="104" y="413"/>
                    </a:cubicBezTo>
                    <a:cubicBezTo>
                      <a:pt x="107" y="435"/>
                      <a:pt x="109" y="452"/>
                      <a:pt x="109" y="458"/>
                    </a:cubicBezTo>
                    <a:quadBezTo>
                      <a:pt x="260" y="458"/>
                      <a:pt x="260" y="458"/>
                    </a:quadBezTo>
                    <a:cubicBezTo>
                      <a:pt x="262" y="441"/>
                      <a:pt x="261" y="426"/>
                      <a:pt x="258" y="413"/>
                    </a:cubicBezTo>
                    <a:close/>
                    <a:moveTo>
                      <a:pt x="76" y="350"/>
                    </a:moveTo>
                    <a:cubicBezTo>
                      <a:pt x="76" y="350"/>
                      <a:pt x="85" y="341"/>
                      <a:pt x="95" y="329"/>
                    </a:cubicBezTo>
                    <a:cubicBezTo>
                      <a:pt x="96" y="336"/>
                      <a:pt x="97" y="343"/>
                      <a:pt x="97" y="350"/>
                    </a:cubicBezTo>
                    <a:cubicBezTo>
                      <a:pt x="85" y="350"/>
                      <a:pt x="76" y="350"/>
                      <a:pt x="76" y="35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6" name="フリーフォーム(F) 19"/>
              <p:cNvSpPr/>
              <p:nvPr/>
            </p:nvSpPr>
            <p:spPr>
              <a:xfrm>
                <a:off x="5192713" y="5167313"/>
                <a:ext cx="236538" cy="338138"/>
              </a:xfrm>
              <a:custGeom>
                <a:avLst/>
                <a:gdLst>
                  <a:gd name="T0" fmla="*/ 13 w 41"/>
                  <a:gd name="T1" fmla="*/ 0 h 59"/>
                  <a:gd name="T2" fmla="*/ 41 w 41"/>
                  <a:gd name="T3" fmla="*/ 59 h 59"/>
                  <a:gd name="T4" fmla="*/ 34 w 41"/>
                  <a:gd name="T5" fmla="*/ 0 h 59"/>
                  <a:gd name="T6" fmla="*/ 13 w 41"/>
                  <a:gd name="T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9">
                    <a:moveTo>
                      <a:pt x="13" y="0"/>
                    </a:moveTo>
                    <a:cubicBezTo>
                      <a:pt x="13" y="0"/>
                      <a:pt x="0" y="45"/>
                      <a:pt x="41" y="59"/>
                    </a:cubicBezTo>
                    <a:quadBezTo>
                      <a:pt x="34" y="0"/>
                      <a:pt x="34" y="0"/>
                    </a:quad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29CF3">
                  <a:alpha val="26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7" name="フリーフォーム(F) 20"/>
              <p:cNvSpPr/>
              <p:nvPr/>
            </p:nvSpPr>
            <p:spPr>
              <a:xfrm>
                <a:off x="6191250" y="3625850"/>
                <a:ext cx="333375" cy="217488"/>
              </a:xfrm>
              <a:custGeom>
                <a:avLst/>
                <a:gdLst>
                  <a:gd name="T0" fmla="*/ 57 w 58"/>
                  <a:gd name="T1" fmla="*/ 4 h 38"/>
                  <a:gd name="T2" fmla="*/ 57 w 58"/>
                  <a:gd name="T3" fmla="*/ 8 h 38"/>
                  <a:gd name="T4" fmla="*/ 53 w 58"/>
                  <a:gd name="T5" fmla="*/ 18 h 38"/>
                  <a:gd name="T6" fmla="*/ 47 w 58"/>
                  <a:gd name="T7" fmla="*/ 24 h 38"/>
                  <a:gd name="T8" fmla="*/ 46 w 58"/>
                  <a:gd name="T9" fmla="*/ 22 h 38"/>
                  <a:gd name="T10" fmla="*/ 47 w 58"/>
                  <a:gd name="T11" fmla="*/ 21 h 38"/>
                  <a:gd name="T12" fmla="*/ 53 w 58"/>
                  <a:gd name="T13" fmla="*/ 8 h 38"/>
                  <a:gd name="T14" fmla="*/ 46 w 58"/>
                  <a:gd name="T15" fmla="*/ 11 h 38"/>
                  <a:gd name="T16" fmla="*/ 17 w 58"/>
                  <a:gd name="T17" fmla="*/ 23 h 38"/>
                  <a:gd name="T18" fmla="*/ 5 w 58"/>
                  <a:gd name="T19" fmla="*/ 37 h 38"/>
                  <a:gd name="T20" fmla="*/ 0 w 58"/>
                  <a:gd name="T21" fmla="*/ 35 h 38"/>
                  <a:gd name="T22" fmla="*/ 15 w 58"/>
                  <a:gd name="T23" fmla="*/ 20 h 38"/>
                  <a:gd name="T24" fmla="*/ 46 w 58"/>
                  <a:gd name="T25" fmla="*/ 7 h 38"/>
                  <a:gd name="T26" fmla="*/ 52 w 58"/>
                  <a:gd name="T27" fmla="*/ 4 h 38"/>
                  <a:gd name="T28" fmla="*/ 46 w 58"/>
                  <a:gd name="T29" fmla="*/ 2 h 38"/>
                  <a:gd name="T30" fmla="*/ 46 w 58"/>
                  <a:gd name="T31" fmla="*/ 0 h 38"/>
                  <a:gd name="T32" fmla="*/ 53 w 58"/>
                  <a:gd name="T33" fmla="*/ 1 h 38"/>
                  <a:gd name="T34" fmla="*/ 57 w 58"/>
                  <a:gd name="T3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" h="38">
                    <a:moveTo>
                      <a:pt x="57" y="4"/>
                    </a:moveTo>
                    <a:quadBezTo>
                      <a:pt x="57" y="8"/>
                      <a:pt x="57" y="8"/>
                    </a:quadBezTo>
                    <a:cubicBezTo>
                      <a:pt x="57" y="8"/>
                      <a:pt x="56" y="12"/>
                      <a:pt x="53" y="18"/>
                    </a:cubicBezTo>
                    <a:cubicBezTo>
                      <a:pt x="51" y="23"/>
                      <a:pt x="48" y="24"/>
                      <a:pt x="47" y="24"/>
                    </a:cubicBezTo>
                    <a:cubicBezTo>
                      <a:pt x="46" y="23"/>
                      <a:pt x="46" y="22"/>
                      <a:pt x="46" y="22"/>
                    </a:cubicBezTo>
                    <a:quadBezTo>
                      <a:pt x="47" y="21"/>
                      <a:pt x="47" y="21"/>
                    </a:quadBezTo>
                    <a:cubicBezTo>
                      <a:pt x="54" y="20"/>
                      <a:pt x="53" y="8"/>
                      <a:pt x="53" y="8"/>
                    </a:cubicBezTo>
                    <a:quadBezTo>
                      <a:pt x="46" y="11"/>
                      <a:pt x="46" y="11"/>
                    </a:quadBezTo>
                    <a:quadBezTo>
                      <a:pt x="17" y="23"/>
                      <a:pt x="17" y="23"/>
                    </a:quadBezTo>
                    <a:cubicBezTo>
                      <a:pt x="17" y="23"/>
                      <a:pt x="7" y="35"/>
                      <a:pt x="5" y="37"/>
                    </a:cubicBezTo>
                    <a:cubicBezTo>
                      <a:pt x="3" y="38"/>
                      <a:pt x="0" y="38"/>
                      <a:pt x="0" y="35"/>
                    </a:cubicBezTo>
                    <a:cubicBezTo>
                      <a:pt x="0" y="33"/>
                      <a:pt x="15" y="20"/>
                      <a:pt x="15" y="20"/>
                    </a:cubicBezTo>
                    <a:quadBezTo>
                      <a:pt x="46" y="7"/>
                      <a:pt x="46" y="7"/>
                    </a:quadBezTo>
                    <a:quadBezTo>
                      <a:pt x="52" y="4"/>
                      <a:pt x="52" y="4"/>
                    </a:quadBezTo>
                    <a:quadBezTo>
                      <a:pt x="46" y="2"/>
                      <a:pt x="46" y="2"/>
                    </a:quadBezTo>
                    <a:cubicBezTo>
                      <a:pt x="46" y="2"/>
                      <a:pt x="46" y="1"/>
                      <a:pt x="46" y="0"/>
                    </a:cubicBezTo>
                    <a:cubicBezTo>
                      <a:pt x="48" y="0"/>
                      <a:pt x="50" y="1"/>
                      <a:pt x="53" y="1"/>
                    </a:cubicBezTo>
                    <a:cubicBezTo>
                      <a:pt x="58" y="2"/>
                      <a:pt x="57" y="4"/>
                      <a:pt x="57" y="4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8" name="フリーフォーム:図形 24"/>
              <p:cNvSpPr/>
              <p:nvPr/>
            </p:nvSpPr>
            <p:spPr>
              <a:xfrm>
                <a:off x="6538394" y="3930239"/>
                <a:ext cx="104950" cy="82726"/>
              </a:xfrm>
              <a:custGeom>
                <a:avLst/>
                <a:gdLst>
                  <a:gd name="connsiteX0" fmla="*/ 519 w 104950"/>
                  <a:gd name="connsiteY0" fmla="*/ 1205 h 82726"/>
                  <a:gd name="connsiteX1" fmla="*/ 64812 w 104950"/>
                  <a:gd name="connsiteY1" fmla="*/ 36924 h 82726"/>
                  <a:gd name="connsiteX2" fmla="*/ 102912 w 104950"/>
                  <a:gd name="connsiteY2" fmla="*/ 82167 h 82726"/>
                  <a:gd name="connsiteX3" fmla="*/ 519 w 104950"/>
                  <a:gd name="connsiteY3" fmla="*/ 1205 h 8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50" h="82726">
                    <a:moveTo>
                      <a:pt x="519" y="1205"/>
                    </a:moveTo>
                    <a:cubicBezTo>
                      <a:pt x="-5831" y="-6335"/>
                      <a:pt x="47747" y="23430"/>
                      <a:pt x="64812" y="36924"/>
                    </a:cubicBezTo>
                    <a:cubicBezTo>
                      <a:pt x="81877" y="50418"/>
                      <a:pt x="113231" y="87723"/>
                      <a:pt x="102912" y="82167"/>
                    </a:cubicBezTo>
                    <a:cubicBezTo>
                      <a:pt x="92593" y="76611"/>
                      <a:pt x="6869" y="8745"/>
                      <a:pt x="519" y="12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29" name="フリーフォーム:図形 149"/>
              <p:cNvSpPr/>
              <p:nvPr/>
            </p:nvSpPr>
            <p:spPr>
              <a:xfrm>
                <a:off x="6586362" y="3924595"/>
                <a:ext cx="104950" cy="82726"/>
              </a:xfrm>
              <a:custGeom>
                <a:avLst/>
                <a:gdLst>
                  <a:gd name="connsiteX0" fmla="*/ 519 w 104950"/>
                  <a:gd name="connsiteY0" fmla="*/ 1205 h 82726"/>
                  <a:gd name="connsiteX1" fmla="*/ 64812 w 104950"/>
                  <a:gd name="connsiteY1" fmla="*/ 36924 h 82726"/>
                  <a:gd name="connsiteX2" fmla="*/ 102912 w 104950"/>
                  <a:gd name="connsiteY2" fmla="*/ 82167 h 82726"/>
                  <a:gd name="connsiteX3" fmla="*/ 519 w 104950"/>
                  <a:gd name="connsiteY3" fmla="*/ 1205 h 8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50" h="82726">
                    <a:moveTo>
                      <a:pt x="519" y="1205"/>
                    </a:moveTo>
                    <a:cubicBezTo>
                      <a:pt x="-5831" y="-6335"/>
                      <a:pt x="47747" y="23430"/>
                      <a:pt x="64812" y="36924"/>
                    </a:cubicBezTo>
                    <a:cubicBezTo>
                      <a:pt x="81877" y="50418"/>
                      <a:pt x="113231" y="87723"/>
                      <a:pt x="102912" y="82167"/>
                    </a:cubicBezTo>
                    <a:cubicBezTo>
                      <a:pt x="92593" y="76611"/>
                      <a:pt x="6869" y="8745"/>
                      <a:pt x="519" y="12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30" name="フリーフォーム:図形 25"/>
              <p:cNvSpPr/>
              <p:nvPr/>
            </p:nvSpPr>
            <p:spPr>
              <a:xfrm>
                <a:off x="5832786" y="4279895"/>
                <a:ext cx="465015" cy="55559"/>
              </a:xfrm>
              <a:custGeom>
                <a:avLst/>
                <a:gdLst>
                  <a:gd name="connsiteX0" fmla="*/ 456889 w 465015"/>
                  <a:gd name="connsiteY0" fmla="*/ 50805 h 55559"/>
                  <a:gd name="connsiteX1" fmla="*/ 2864 w 465015"/>
                  <a:gd name="connsiteY1" fmla="*/ 5 h 55559"/>
                  <a:gd name="connsiteX2" fmla="*/ 272739 w 465015"/>
                  <a:gd name="connsiteY2" fmla="*/ 47630 h 55559"/>
                  <a:gd name="connsiteX3" fmla="*/ 456889 w 465015"/>
                  <a:gd name="connsiteY3" fmla="*/ 50805 h 55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015" h="55559">
                    <a:moveTo>
                      <a:pt x="456889" y="50805"/>
                    </a:moveTo>
                    <a:cubicBezTo>
                      <a:pt x="411910" y="42867"/>
                      <a:pt x="33556" y="534"/>
                      <a:pt x="2864" y="5"/>
                    </a:cubicBezTo>
                    <a:cubicBezTo>
                      <a:pt x="-27828" y="-524"/>
                      <a:pt x="196539" y="39163"/>
                      <a:pt x="272739" y="47630"/>
                    </a:cubicBezTo>
                    <a:cubicBezTo>
                      <a:pt x="348939" y="56097"/>
                      <a:pt x="501868" y="58743"/>
                      <a:pt x="456889" y="508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3" name="グループ 152"/>
            <p:cNvGrpSpPr/>
            <p:nvPr/>
          </p:nvGrpSpPr>
          <p:grpSpPr>
            <a:xfrm>
              <a:off x="5781285" y="2131718"/>
              <a:ext cx="584970" cy="674403"/>
              <a:chOff x="2686050" y="2895601"/>
              <a:chExt cx="330200" cy="346075"/>
            </a:xfrm>
          </p:grpSpPr>
          <p:sp>
            <p:nvSpPr>
              <p:cNvPr id="34" name="円/楕円 309"/>
              <p:cNvSpPr>
                <a:spLocks noChangeArrowheads="1"/>
              </p:cNvSpPr>
              <p:nvPr/>
            </p:nvSpPr>
            <p:spPr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35" name="フリーフォーム(F) 310"/>
              <p:cNvSpPr/>
              <p:nvPr/>
            </p:nvSpPr>
            <p:spPr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quadBezTo>
                      <a:pt x="0" y="18"/>
                      <a:pt x="0" y="18"/>
                    </a:quad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36" name="円/楕円 311"/>
              <p:cNvSpPr>
                <a:spLocks noChangeArrowheads="1"/>
              </p:cNvSpPr>
              <p:nvPr/>
            </p:nvSpPr>
            <p:spPr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37" name="フリーフォーム(F) 312"/>
              <p:cNvSpPr/>
              <p:nvPr/>
            </p:nvSpPr>
            <p:spPr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quadBezTo>
                      <a:pt x="0" y="14"/>
                      <a:pt x="0" y="14"/>
                    </a:quad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38" name="円/楕円 313"/>
              <p:cNvSpPr>
                <a:spLocks noChangeArrowheads="1"/>
              </p:cNvSpPr>
              <p:nvPr/>
            </p:nvSpPr>
            <p:spPr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39" name="フリーフォーム(F) 314"/>
              <p:cNvSpPr/>
              <p:nvPr/>
            </p:nvSpPr>
            <p:spPr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quadBezTo>
                      <a:pt x="0" y="14"/>
                      <a:pt x="0" y="14"/>
                    </a:quad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40" name="円/楕円 315"/>
              <p:cNvSpPr>
                <a:spLocks noChangeArrowheads="1"/>
              </p:cNvSpPr>
              <p:nvPr/>
            </p:nvSpPr>
            <p:spPr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41" name="フリーフォーム(F) 316"/>
              <p:cNvSpPr/>
              <p:nvPr/>
            </p:nvSpPr>
            <p:spPr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quadBezTo>
                      <a:pt x="0" y="14"/>
                      <a:pt x="0" y="14"/>
                    </a:quad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42" name="円/楕円 317"/>
              <p:cNvSpPr>
                <a:spLocks noChangeArrowheads="1"/>
              </p:cNvSpPr>
              <p:nvPr/>
            </p:nvSpPr>
            <p:spPr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43" name="フリーフォーム(F) 318"/>
              <p:cNvSpPr/>
              <p:nvPr/>
            </p:nvSpPr>
            <p:spPr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quadBezTo>
                      <a:pt x="0" y="14"/>
                      <a:pt x="0" y="14"/>
                    </a:quad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44" name="フリーフォーム(F) 319"/>
              <p:cNvSpPr/>
              <p:nvPr/>
            </p:nvSpPr>
            <p:spPr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45" name="線 320"/>
              <p:cNvSpPr>
                <a:spLocks noChangeShapeType="1"/>
              </p:cNvSpPr>
              <p:nvPr/>
            </p:nvSpPr>
            <p:spPr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46" name="グループ 40" descr="これは 3 人の人物がやり取りしているアイコンの画像です。 "/>
            <p:cNvGrpSpPr/>
            <p:nvPr/>
          </p:nvGrpSpPr>
          <p:grpSpPr>
            <a:xfrm>
              <a:off x="3489321" y="2705193"/>
              <a:ext cx="1397000" cy="1397000"/>
              <a:chOff x="3438525" y="2143125"/>
              <a:chExt cx="1397000" cy="1397000"/>
            </a:xfrm>
          </p:grpSpPr>
          <p:sp>
            <p:nvSpPr>
              <p:cNvPr id="47" name="フリーフォーム(F) 25"/>
              <p:cNvSpPr/>
              <p:nvPr/>
            </p:nvSpPr>
            <p:spPr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solidFill>
                <a:srgbClr val="22578B"/>
              </a:solidFill>
              <a:ln w="12700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grpSp>
            <p:nvGrpSpPr>
              <p:cNvPr id="48" name="グループ 165"/>
              <p:cNvGrpSpPr/>
              <p:nvPr/>
            </p:nvGrpSpPr>
            <p:grpSpPr>
              <a:xfrm>
                <a:off x="3810322" y="2465098"/>
                <a:ext cx="613094" cy="674403"/>
                <a:chOff x="3398838" y="2895601"/>
                <a:chExt cx="346075" cy="346075"/>
              </a:xfrm>
            </p:grpSpPr>
            <p:sp>
              <p:nvSpPr>
                <p:cNvPr id="49" name="フリーフォーム(F) 49"/>
                <p:cNvSpPr/>
                <p:nvPr/>
              </p:nvSpPr>
              <p:spPr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quadBezTo>
                        <a:pt x="14" y="6"/>
                        <a:pt x="14" y="6"/>
                      </a:quadBezTo>
                      <a:quadBezTo>
                        <a:pt x="4" y="9"/>
                        <a:pt x="4" y="9"/>
                      </a:quadBezTo>
                      <a:cubicBezTo>
                        <a:pt x="2" y="10"/>
                        <a:pt x="0" y="12"/>
                        <a:pt x="0" y="14"/>
                      </a:cubicBezTo>
                      <a:quadBezTo>
                        <a:pt x="0" y="16"/>
                        <a:pt x="0" y="16"/>
                      </a:quadBezTo>
                      <a:quadBezTo>
                        <a:pt x="22" y="16"/>
                        <a:pt x="22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フリーフォーム(F) 50"/>
                <p:cNvSpPr/>
                <p:nvPr/>
              </p:nvSpPr>
              <p:spPr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quadBezTo>
                        <a:pt x="8" y="6"/>
                        <a:pt x="8" y="6"/>
                      </a:quadBezTo>
                      <a:quadBezTo>
                        <a:pt x="18" y="9"/>
                        <a:pt x="18" y="9"/>
                      </a:quadBezTo>
                      <a:cubicBezTo>
                        <a:pt x="20" y="10"/>
                        <a:pt x="22" y="12"/>
                        <a:pt x="22" y="14"/>
                      </a:cubicBezTo>
                      <a:quadBezTo>
                        <a:pt x="22" y="16"/>
                        <a:pt x="22" y="16"/>
                      </a:quadBezTo>
                      <a:quadBezTo>
                        <a:pt x="0" y="16"/>
                        <a:pt x="0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円/楕円 51"/>
                <p:cNvSpPr>
                  <a:spLocks noChangeArrowheads="1"/>
                </p:cNvSpPr>
                <p:nvPr/>
              </p:nvSpPr>
              <p:spPr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フリーフォーム(F) 52"/>
                <p:cNvSpPr/>
                <p:nvPr/>
              </p:nvSpPr>
              <p:spPr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フリーフォーム(F) 53"/>
                <p:cNvSpPr/>
                <p:nvPr/>
              </p:nvSpPr>
              <p:spPr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quadBezTo>
                        <a:pt x="14" y="6"/>
                        <a:pt x="14" y="6"/>
                      </a:quadBezTo>
                      <a:quadBezTo>
                        <a:pt x="4" y="9"/>
                        <a:pt x="4" y="9"/>
                      </a:quadBezTo>
                      <a:cubicBezTo>
                        <a:pt x="2" y="10"/>
                        <a:pt x="0" y="12"/>
                        <a:pt x="0" y="14"/>
                      </a:cubicBezTo>
                      <a:quadBezTo>
                        <a:pt x="0" y="16"/>
                        <a:pt x="0" y="16"/>
                      </a:quadBezTo>
                      <a:quadBezTo>
                        <a:pt x="22" y="16"/>
                        <a:pt x="22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4" name="フリーフォーム(F) 54"/>
                <p:cNvSpPr/>
                <p:nvPr/>
              </p:nvSpPr>
              <p:spPr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quadBezTo>
                        <a:pt x="8" y="6"/>
                        <a:pt x="8" y="6"/>
                      </a:quadBezTo>
                      <a:quadBezTo>
                        <a:pt x="18" y="9"/>
                        <a:pt x="18" y="9"/>
                      </a:quadBezTo>
                      <a:cubicBezTo>
                        <a:pt x="20" y="10"/>
                        <a:pt x="22" y="12"/>
                        <a:pt x="22" y="14"/>
                      </a:cubicBezTo>
                      <a:quadBezTo>
                        <a:pt x="22" y="16"/>
                        <a:pt x="22" y="16"/>
                      </a:quadBezTo>
                      <a:quadBezTo>
                        <a:pt x="0" y="16"/>
                        <a:pt x="0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5" name="円/楕円 55"/>
                <p:cNvSpPr>
                  <a:spLocks noChangeArrowheads="1"/>
                </p:cNvSpPr>
                <p:nvPr/>
              </p:nvSpPr>
              <p:spPr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フリーフォーム(F) 56"/>
                <p:cNvSpPr/>
                <p:nvPr/>
              </p:nvSpPr>
              <p:spPr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フリーフォーム(F) 57"/>
                <p:cNvSpPr/>
                <p:nvPr/>
              </p:nvSpPr>
              <p:spPr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quadBezTo>
                        <a:pt x="14" y="6"/>
                        <a:pt x="14" y="6"/>
                      </a:quadBezTo>
                      <a:quadBezTo>
                        <a:pt x="4" y="9"/>
                        <a:pt x="4" y="9"/>
                      </a:quadBezTo>
                      <a:cubicBezTo>
                        <a:pt x="2" y="10"/>
                        <a:pt x="0" y="12"/>
                        <a:pt x="0" y="14"/>
                      </a:cubicBezTo>
                      <a:quadBezTo>
                        <a:pt x="0" y="16"/>
                        <a:pt x="0" y="16"/>
                      </a:quadBezTo>
                      <a:quadBezTo>
                        <a:pt x="22" y="16"/>
                        <a:pt x="22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8" name="フリーフォーム(F) 58"/>
                <p:cNvSpPr/>
                <p:nvPr/>
              </p:nvSpPr>
              <p:spPr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quadBezTo>
                        <a:pt x="8" y="6"/>
                        <a:pt x="8" y="6"/>
                      </a:quadBezTo>
                      <a:quadBezTo>
                        <a:pt x="18" y="9"/>
                        <a:pt x="18" y="9"/>
                      </a:quadBezTo>
                      <a:cubicBezTo>
                        <a:pt x="20" y="10"/>
                        <a:pt x="22" y="12"/>
                        <a:pt x="22" y="14"/>
                      </a:cubicBezTo>
                      <a:quadBezTo>
                        <a:pt x="22" y="16"/>
                        <a:pt x="22" y="16"/>
                      </a:quadBezTo>
                      <a:quadBezTo>
                        <a:pt x="0" y="16"/>
                        <a:pt x="0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59" name="円/楕円 59"/>
                <p:cNvSpPr>
                  <a:spLocks noChangeArrowheads="1"/>
                </p:cNvSpPr>
                <p:nvPr/>
              </p:nvSpPr>
              <p:spPr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60" name="フリーフォーム(F) 60"/>
                <p:cNvSpPr/>
                <p:nvPr/>
              </p:nvSpPr>
              <p:spPr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61" name="線 61"/>
                <p:cNvSpPr>
                  <a:spLocks noChangeShapeType="1"/>
                </p:cNvSpPr>
                <p:nvPr/>
              </p:nvSpPr>
              <p:spPr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62" name="線 62"/>
                <p:cNvSpPr>
                  <a:spLocks noChangeShapeType="1"/>
                </p:cNvSpPr>
                <p:nvPr/>
              </p:nvSpPr>
              <p:spPr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63" name="グループ 180"/>
            <p:cNvGrpSpPr/>
            <p:nvPr/>
          </p:nvGrpSpPr>
          <p:grpSpPr>
            <a:xfrm>
              <a:off x="2892830" y="3854548"/>
              <a:ext cx="584970" cy="615624"/>
              <a:chOff x="4127500" y="2909888"/>
              <a:chExt cx="330200" cy="315913"/>
            </a:xfrm>
          </p:grpSpPr>
          <p:sp>
            <p:nvSpPr>
              <p:cNvPr id="64" name="円/楕円 268"/>
              <p:cNvSpPr>
                <a:spLocks noChangeArrowheads="1"/>
              </p:cNvSpPr>
              <p:nvPr/>
            </p:nvSpPr>
            <p:spPr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65" name="フリーフォーム(F) 269"/>
              <p:cNvSpPr/>
              <p:nvPr/>
            </p:nvSpPr>
            <p:spPr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quadBezTo>
                      <a:pt x="0" y="16"/>
                      <a:pt x="0" y="16"/>
                    </a:quad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66" name="円/楕円 270"/>
              <p:cNvSpPr>
                <a:spLocks noChangeArrowheads="1"/>
              </p:cNvSpPr>
              <p:nvPr/>
            </p:nvSpPr>
            <p:spPr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67" name="フリーフォーム(F) 271"/>
              <p:cNvSpPr/>
              <p:nvPr/>
            </p:nvSpPr>
            <p:spPr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quadBezTo>
                      <a:pt x="7" y="16"/>
                      <a:pt x="7" y="16"/>
                    </a:quad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68" name="円/楕円 272"/>
              <p:cNvSpPr>
                <a:spLocks noChangeArrowheads="1"/>
              </p:cNvSpPr>
              <p:nvPr/>
            </p:nvSpPr>
            <p:spPr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69" name="フリーフォーム(F) 273"/>
              <p:cNvSpPr/>
              <p:nvPr/>
            </p:nvSpPr>
            <p:spPr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70" name="フリーフォーム(F) 274"/>
              <p:cNvSpPr/>
              <p:nvPr/>
            </p:nvSpPr>
            <p:spPr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71" name="フリーフォーム(F) 275"/>
              <p:cNvSpPr/>
              <p:nvPr/>
            </p:nvSpPr>
            <p:spPr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sp>
            <p:nvSpPr>
              <p:cNvPr id="72" name="フリーフォーム(F) 276"/>
              <p:cNvSpPr/>
              <p:nvPr/>
            </p:nvSpPr>
            <p:spPr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quadBezTo>
                      <a:pt x="0" y="23"/>
                      <a:pt x="0" y="23"/>
                    </a:quad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</p:grpSp>
        <p:grpSp>
          <p:nvGrpSpPr>
            <p:cNvPr id="73" name="グループ 41" descr="これは 3 人の人物と地球のアイコンの画像です。 "/>
            <p:cNvGrpSpPr/>
            <p:nvPr/>
          </p:nvGrpSpPr>
          <p:grpSpPr>
            <a:xfrm>
              <a:off x="2741609" y="4724500"/>
              <a:ext cx="1271588" cy="1273175"/>
              <a:chOff x="2690812" y="4162425"/>
              <a:chExt cx="1271588" cy="1273175"/>
            </a:xfrm>
          </p:grpSpPr>
          <p:sp>
            <p:nvSpPr>
              <p:cNvPr id="74" name="円/楕円 24"/>
              <p:cNvSpPr>
                <a:spLocks noChangeArrowheads="1"/>
              </p:cNvSpPr>
              <p:nvPr/>
            </p:nvSpPr>
            <p:spPr>
              <a:xfrm>
                <a:off x="2690812" y="4162425"/>
                <a:ext cx="1271588" cy="1273175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grpSp>
            <p:nvGrpSpPr>
              <p:cNvPr id="75" name="グループ 190"/>
              <p:cNvGrpSpPr/>
              <p:nvPr/>
            </p:nvGrpSpPr>
            <p:grpSpPr>
              <a:xfrm>
                <a:off x="3011364" y="4426325"/>
                <a:ext cx="610282" cy="674403"/>
                <a:chOff x="4841875" y="2895601"/>
                <a:chExt cx="344488" cy="346075"/>
              </a:xfrm>
            </p:grpSpPr>
            <p:sp>
              <p:nvSpPr>
                <p:cNvPr id="76" name="フリーフォーム(F) 258"/>
                <p:cNvSpPr/>
                <p:nvPr/>
              </p:nvSpPr>
              <p:spPr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77" name="フリーフォーム 259"/>
                <p:cNvSpPr/>
                <p:nvPr/>
              </p:nvSpPr>
              <p:spPr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78" name="フリーフォーム(F) 260"/>
                <p:cNvSpPr/>
                <p:nvPr/>
              </p:nvSpPr>
              <p:spPr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79" name="線 261"/>
                <p:cNvSpPr>
                  <a:spLocks noChangeShapeType="1"/>
                </p:cNvSpPr>
                <p:nvPr/>
              </p:nvSpPr>
              <p:spPr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80" name="線 262"/>
                <p:cNvSpPr>
                  <a:spLocks noChangeShapeType="1"/>
                </p:cNvSpPr>
                <p:nvPr/>
              </p:nvSpPr>
              <p:spPr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81" name="線 263"/>
                <p:cNvSpPr>
                  <a:spLocks noChangeShapeType="1"/>
                </p:cNvSpPr>
                <p:nvPr/>
              </p:nvSpPr>
              <p:spPr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82" name="円/楕円 264"/>
                <p:cNvSpPr>
                  <a:spLocks noChangeArrowheads="1"/>
                </p:cNvSpPr>
                <p:nvPr/>
              </p:nvSpPr>
              <p:spPr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83" name="円/楕円 265"/>
                <p:cNvSpPr>
                  <a:spLocks noChangeArrowheads="1"/>
                </p:cNvSpPr>
                <p:nvPr/>
              </p:nvSpPr>
              <p:spPr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84" name="円/楕円 266"/>
                <p:cNvSpPr>
                  <a:spLocks noChangeArrowheads="1"/>
                </p:cNvSpPr>
                <p:nvPr/>
              </p:nvSpPr>
              <p:spPr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85" name="フリーフォーム(F) 267"/>
                <p:cNvSpPr/>
                <p:nvPr/>
              </p:nvSpPr>
              <p:spPr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quadBezTo>
                        <a:pt x="92" y="16"/>
                        <a:pt x="92" y="16"/>
                      </a:quad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86" name="グループ 37" descr="これは 3 人の人物と地球のアイコンの画像です。 "/>
            <p:cNvGrpSpPr/>
            <p:nvPr/>
          </p:nvGrpSpPr>
          <p:grpSpPr>
            <a:xfrm>
              <a:off x="8229604" y="4744326"/>
              <a:ext cx="1271588" cy="1273175"/>
              <a:chOff x="8229600" y="4162425"/>
              <a:chExt cx="1271588" cy="1273175"/>
            </a:xfrm>
          </p:grpSpPr>
          <p:sp>
            <p:nvSpPr>
              <p:cNvPr id="87" name="円/楕円 28"/>
              <p:cNvSpPr>
                <a:spLocks noChangeArrowheads="1"/>
              </p:cNvSpPr>
              <p:nvPr/>
            </p:nvSpPr>
            <p:spPr>
              <a:xfrm>
                <a:off x="8229600" y="4162425"/>
                <a:ext cx="1271588" cy="1273175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grpSp>
            <p:nvGrpSpPr>
              <p:cNvPr id="88" name="グループ 201"/>
              <p:cNvGrpSpPr/>
              <p:nvPr/>
            </p:nvGrpSpPr>
            <p:grpSpPr>
              <a:xfrm>
                <a:off x="856023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89" name="フリーフォーム(F) 258"/>
                <p:cNvSpPr/>
                <p:nvPr/>
              </p:nvSpPr>
              <p:spPr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0" name="フリーフォーム 259"/>
                <p:cNvSpPr/>
                <p:nvPr/>
              </p:nvSpPr>
              <p:spPr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1" name="フリーフォーム(F) 260"/>
                <p:cNvSpPr/>
                <p:nvPr/>
              </p:nvSpPr>
              <p:spPr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2" name="線 261"/>
                <p:cNvSpPr>
                  <a:spLocks noChangeShapeType="1"/>
                </p:cNvSpPr>
                <p:nvPr/>
              </p:nvSpPr>
              <p:spPr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3" name="線 262"/>
                <p:cNvSpPr>
                  <a:spLocks noChangeShapeType="1"/>
                </p:cNvSpPr>
                <p:nvPr/>
              </p:nvSpPr>
              <p:spPr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4" name="線 263"/>
                <p:cNvSpPr>
                  <a:spLocks noChangeShapeType="1"/>
                </p:cNvSpPr>
                <p:nvPr/>
              </p:nvSpPr>
              <p:spPr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5" name="円/楕円 264"/>
                <p:cNvSpPr>
                  <a:spLocks noChangeArrowheads="1"/>
                </p:cNvSpPr>
                <p:nvPr/>
              </p:nvSpPr>
              <p:spPr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6" name="円/楕円 265"/>
                <p:cNvSpPr>
                  <a:spLocks noChangeArrowheads="1"/>
                </p:cNvSpPr>
                <p:nvPr/>
              </p:nvSpPr>
              <p:spPr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7" name="円/楕円 266"/>
                <p:cNvSpPr>
                  <a:spLocks noChangeArrowheads="1"/>
                </p:cNvSpPr>
                <p:nvPr/>
              </p:nvSpPr>
              <p:spPr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8" name="フリーフォーム(F) 267"/>
                <p:cNvSpPr/>
                <p:nvPr/>
              </p:nvSpPr>
              <p:spPr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quadBezTo>
                        <a:pt x="92" y="16"/>
                        <a:pt x="92" y="16"/>
                      </a:quad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99" name="グループ 38" descr="これは 3 人の人物がやり取りしているアイコンの画像です。 "/>
            <p:cNvGrpSpPr/>
            <p:nvPr/>
          </p:nvGrpSpPr>
          <p:grpSpPr>
            <a:xfrm>
              <a:off x="7305665" y="2705193"/>
              <a:ext cx="1397000" cy="1397000"/>
              <a:chOff x="7356475" y="2143125"/>
              <a:chExt cx="1397000" cy="1397000"/>
            </a:xfrm>
          </p:grpSpPr>
          <p:sp>
            <p:nvSpPr>
              <p:cNvPr id="100" name="フリーフォーム(F) 27"/>
              <p:cNvSpPr/>
              <p:nvPr/>
            </p:nvSpPr>
            <p:spPr>
              <a:xfrm>
                <a:off x="7356475" y="2143125"/>
                <a:ext cx="1397000" cy="1397000"/>
              </a:xfrm>
              <a:custGeom>
                <a:avLst/>
                <a:gdLst>
                  <a:gd name="T0" fmla="*/ 60 w 336"/>
                  <a:gd name="T1" fmla="*/ 276 h 336"/>
                  <a:gd name="T2" fmla="*/ 60 w 336"/>
                  <a:gd name="T3" fmla="*/ 60 h 336"/>
                  <a:gd name="T4" fmla="*/ 276 w 336"/>
                  <a:gd name="T5" fmla="*/ 60 h 336"/>
                  <a:gd name="T6" fmla="*/ 276 w 336"/>
                  <a:gd name="T7" fmla="*/ 276 h 336"/>
                  <a:gd name="T8" fmla="*/ 60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60" y="276"/>
                    </a:move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ubicBezTo>
                      <a:pt x="217" y="336"/>
                      <a:pt x="120" y="336"/>
                      <a:pt x="60" y="276"/>
                    </a:cubicBezTo>
                    <a:close/>
                  </a:path>
                </a:pathLst>
              </a:custGeom>
              <a:solidFill>
                <a:srgbClr val="22578B"/>
              </a:solidFill>
              <a:ln w="12700" cap="flat">
                <a:noFill/>
                <a:prstDash val="solid"/>
                <a:miter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rtl="0">
                  <a:defRPr/>
                </a:pPr>
                <a:endParaRPr lang="ja-JP" altLang="en-US">
                  <a:latin typeface="+mj-ea"/>
                  <a:ea typeface="+mj-ea"/>
                </a:endParaRPr>
              </a:p>
            </p:txBody>
          </p:sp>
          <p:grpSp>
            <p:nvGrpSpPr>
              <p:cNvPr id="101" name="グループ 212"/>
              <p:cNvGrpSpPr/>
              <p:nvPr/>
            </p:nvGrpSpPr>
            <p:grpSpPr>
              <a:xfrm>
                <a:off x="7748427" y="2465098"/>
                <a:ext cx="613094" cy="674403"/>
                <a:chOff x="3398838" y="2895601"/>
                <a:chExt cx="346075" cy="346075"/>
              </a:xfrm>
            </p:grpSpPr>
            <p:sp>
              <p:nvSpPr>
                <p:cNvPr id="102" name="フリーフォーム(F) 49"/>
                <p:cNvSpPr/>
                <p:nvPr/>
              </p:nvSpPr>
              <p:spPr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quadBezTo>
                        <a:pt x="14" y="6"/>
                        <a:pt x="14" y="6"/>
                      </a:quadBezTo>
                      <a:quadBezTo>
                        <a:pt x="4" y="9"/>
                        <a:pt x="4" y="9"/>
                      </a:quadBezTo>
                      <a:cubicBezTo>
                        <a:pt x="2" y="10"/>
                        <a:pt x="0" y="12"/>
                        <a:pt x="0" y="14"/>
                      </a:cubicBezTo>
                      <a:quadBezTo>
                        <a:pt x="0" y="16"/>
                        <a:pt x="0" y="16"/>
                      </a:quadBezTo>
                      <a:quadBezTo>
                        <a:pt x="22" y="16"/>
                        <a:pt x="22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3" name="フリーフォーム(F) 50"/>
                <p:cNvSpPr/>
                <p:nvPr/>
              </p:nvSpPr>
              <p:spPr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quadBezTo>
                        <a:pt x="8" y="6"/>
                        <a:pt x="8" y="6"/>
                      </a:quadBezTo>
                      <a:quadBezTo>
                        <a:pt x="18" y="9"/>
                        <a:pt x="18" y="9"/>
                      </a:quadBezTo>
                      <a:cubicBezTo>
                        <a:pt x="20" y="10"/>
                        <a:pt x="22" y="12"/>
                        <a:pt x="22" y="14"/>
                      </a:cubicBezTo>
                      <a:quadBezTo>
                        <a:pt x="22" y="16"/>
                        <a:pt x="22" y="16"/>
                      </a:quadBezTo>
                      <a:quadBezTo>
                        <a:pt x="0" y="16"/>
                        <a:pt x="0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4" name="円/楕円 51"/>
                <p:cNvSpPr>
                  <a:spLocks noChangeArrowheads="1"/>
                </p:cNvSpPr>
                <p:nvPr/>
              </p:nvSpPr>
              <p:spPr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5" name="フリーフォーム(F) 52"/>
                <p:cNvSpPr/>
                <p:nvPr/>
              </p:nvSpPr>
              <p:spPr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6" name="フリーフォーム(F) 53"/>
                <p:cNvSpPr/>
                <p:nvPr/>
              </p:nvSpPr>
              <p:spPr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quadBezTo>
                        <a:pt x="14" y="6"/>
                        <a:pt x="14" y="6"/>
                      </a:quadBezTo>
                      <a:quadBezTo>
                        <a:pt x="4" y="9"/>
                        <a:pt x="4" y="9"/>
                      </a:quadBezTo>
                      <a:cubicBezTo>
                        <a:pt x="2" y="10"/>
                        <a:pt x="0" y="12"/>
                        <a:pt x="0" y="14"/>
                      </a:cubicBezTo>
                      <a:quadBezTo>
                        <a:pt x="0" y="16"/>
                        <a:pt x="0" y="16"/>
                      </a:quadBezTo>
                      <a:quadBezTo>
                        <a:pt x="22" y="16"/>
                        <a:pt x="22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7" name="フリーフォーム(F) 54"/>
                <p:cNvSpPr/>
                <p:nvPr/>
              </p:nvSpPr>
              <p:spPr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quadBezTo>
                        <a:pt x="8" y="6"/>
                        <a:pt x="8" y="6"/>
                      </a:quadBezTo>
                      <a:quadBezTo>
                        <a:pt x="18" y="9"/>
                        <a:pt x="18" y="9"/>
                      </a:quadBezTo>
                      <a:cubicBezTo>
                        <a:pt x="20" y="10"/>
                        <a:pt x="22" y="12"/>
                        <a:pt x="22" y="14"/>
                      </a:cubicBezTo>
                      <a:quadBezTo>
                        <a:pt x="22" y="16"/>
                        <a:pt x="22" y="16"/>
                      </a:quadBezTo>
                      <a:quadBezTo>
                        <a:pt x="0" y="16"/>
                        <a:pt x="0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8" name="円/楕円 55"/>
                <p:cNvSpPr>
                  <a:spLocks noChangeArrowheads="1"/>
                </p:cNvSpPr>
                <p:nvPr/>
              </p:nvSpPr>
              <p:spPr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9" name="フリーフォーム(F) 56"/>
                <p:cNvSpPr/>
                <p:nvPr/>
              </p:nvSpPr>
              <p:spPr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0" name="フリーフォーム(F) 57"/>
                <p:cNvSpPr/>
                <p:nvPr/>
              </p:nvSpPr>
              <p:spPr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quadBezTo>
                        <a:pt x="14" y="6"/>
                        <a:pt x="14" y="6"/>
                      </a:quadBezTo>
                      <a:quadBezTo>
                        <a:pt x="4" y="9"/>
                        <a:pt x="4" y="9"/>
                      </a:quadBezTo>
                      <a:cubicBezTo>
                        <a:pt x="2" y="10"/>
                        <a:pt x="0" y="12"/>
                        <a:pt x="0" y="14"/>
                      </a:cubicBezTo>
                      <a:quadBezTo>
                        <a:pt x="0" y="16"/>
                        <a:pt x="0" y="16"/>
                      </a:quadBezTo>
                      <a:quadBezTo>
                        <a:pt x="22" y="16"/>
                        <a:pt x="22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1" name="フリーフォーム(F) 58"/>
                <p:cNvSpPr/>
                <p:nvPr/>
              </p:nvSpPr>
              <p:spPr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quadBezTo>
                        <a:pt x="8" y="6"/>
                        <a:pt x="8" y="6"/>
                      </a:quadBezTo>
                      <a:quadBezTo>
                        <a:pt x="18" y="9"/>
                        <a:pt x="18" y="9"/>
                      </a:quadBezTo>
                      <a:cubicBezTo>
                        <a:pt x="20" y="10"/>
                        <a:pt x="22" y="12"/>
                        <a:pt x="22" y="14"/>
                      </a:cubicBezTo>
                      <a:quadBezTo>
                        <a:pt x="22" y="16"/>
                        <a:pt x="22" y="16"/>
                      </a:quadBezTo>
                      <a:quadBezTo>
                        <a:pt x="0" y="16"/>
                        <a:pt x="0" y="16"/>
                      </a:quad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2" name="円/楕円 59"/>
                <p:cNvSpPr>
                  <a:spLocks noChangeArrowheads="1"/>
                </p:cNvSpPr>
                <p:nvPr/>
              </p:nvSpPr>
              <p:spPr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3" name="フリーフォーム(F) 60"/>
                <p:cNvSpPr/>
                <p:nvPr/>
              </p:nvSpPr>
              <p:spPr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4" name="線 61"/>
                <p:cNvSpPr>
                  <a:spLocks noChangeShapeType="1"/>
                </p:cNvSpPr>
                <p:nvPr/>
              </p:nvSpPr>
              <p:spPr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5" name="線 62"/>
                <p:cNvSpPr>
                  <a:spLocks noChangeShapeType="1"/>
                </p:cNvSpPr>
                <p:nvPr/>
              </p:nvSpPr>
              <p:spPr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rtl="0">
                    <a:defRPr/>
                  </a:pPr>
                  <a:endParaRPr lang="ja-JP" altLang="en-US">
                    <a:latin typeface="+mj-ea"/>
                    <a:ea typeface="+mj-ea"/>
                  </a:endParaRPr>
                </a:p>
              </p:txBody>
            </p:sp>
          </p:grpSp>
        </p:grpSp>
        <p:sp>
          <p:nvSpPr>
            <p:cNvPr id="117" name="テキスト ボックス 116"/>
            <p:cNvSpPr txBox="1"/>
            <p:nvPr/>
          </p:nvSpPr>
          <p:spPr>
            <a:xfrm>
              <a:off x="9858623" y="4719481"/>
              <a:ext cx="1594605" cy="32140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rtl="0">
                <a:defRPr/>
              </a:pP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Threat</a:t>
              </a:r>
              <a:r>
                <a:rPr lang="ko-KR" altLang="en-US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 </a:t>
              </a: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(</a:t>
              </a:r>
              <a:r>
                <a:rPr lang="ko-KR" altLang="en-US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위협</a:t>
              </a: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)</a:t>
              </a:r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9098880" y="2765619"/>
              <a:ext cx="2354348" cy="32383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Opportunity</a:t>
              </a:r>
              <a:r>
                <a:rPr lang="ko-KR" altLang="en-US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 </a:t>
              </a: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(</a:t>
              </a:r>
              <a:r>
                <a:rPr lang="ko-KR" altLang="en-US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기회</a:t>
              </a: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)</a:t>
              </a:r>
            </a:p>
          </p:txBody>
        </p:sp>
        <p:sp>
          <p:nvSpPr>
            <p:cNvPr id="123" name="テキスト ボックス 122"/>
            <p:cNvSpPr txBox="1"/>
            <p:nvPr/>
          </p:nvSpPr>
          <p:spPr>
            <a:xfrm>
              <a:off x="1150868" y="2726865"/>
              <a:ext cx="1871024" cy="3189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Strength (</a:t>
              </a:r>
              <a:r>
                <a:rPr lang="ko-KR" altLang="en-US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강점</a:t>
              </a: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)</a:t>
              </a:r>
            </a:p>
          </p:txBody>
        </p:sp>
        <p:sp>
          <p:nvSpPr>
            <p:cNvPr id="126" name="テキスト ボックス 125"/>
            <p:cNvSpPr txBox="1"/>
            <p:nvPr/>
          </p:nvSpPr>
          <p:spPr>
            <a:xfrm>
              <a:off x="790649" y="4719481"/>
              <a:ext cx="1764138" cy="32140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Weakness</a:t>
              </a:r>
              <a:r>
                <a:rPr lang="ko-KR" altLang="en-US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 </a:t>
              </a: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(</a:t>
              </a:r>
              <a:r>
                <a:rPr lang="ko-KR" altLang="en-US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약점</a:t>
              </a:r>
              <a:r>
                <a:rPr lang="en-US" altLang="ko-KR" sz="1900" b="1">
                  <a:solidFill>
                    <a:srgbClr val="002060"/>
                  </a:solidFill>
                  <a:latin typeface="+mj-ea"/>
                  <a:ea typeface="+mj-ea"/>
                  <a:cs typeface="Segoe UI"/>
                </a:rPr>
                <a:t>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970227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9220" y="316503"/>
            <a:ext cx="875592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 dirty="0" smtClean="0">
                <a:solidFill>
                  <a:schemeClr val="tx2">
                    <a:lumMod val="75000"/>
                  </a:schemeClr>
                </a:solidFill>
              </a:rPr>
              <a:t>유사프로젝트 및 어플리케이션</a:t>
            </a:r>
            <a:endParaRPr kumimoji="1" lang="ko-KR" altLang="en-US" sz="54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3"/>
          <p:cNvSpPr txBox="1"/>
          <p:nvPr/>
        </p:nvSpPr>
        <p:spPr>
          <a:xfrm>
            <a:off x="407210" y="1849127"/>
            <a:ext cx="112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200" b="1" dirty="0" smtClean="0">
                <a:solidFill>
                  <a:srgbClr val="1F3359"/>
                </a:solidFill>
              </a:rPr>
              <a:t>이름 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: </a:t>
            </a:r>
            <a:r>
              <a:rPr kumimoji="1" lang="ko-KR" altLang="en-US" sz="3200" b="1" dirty="0" err="1" smtClean="0">
                <a:solidFill>
                  <a:srgbClr val="1F3359"/>
                </a:solidFill>
              </a:rPr>
              <a:t>심플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 </a:t>
            </a:r>
            <a:r>
              <a:rPr kumimoji="1" lang="ko-KR" altLang="en-US" sz="3200" b="1" dirty="0" err="1" smtClean="0">
                <a:solidFill>
                  <a:srgbClr val="1F3359"/>
                </a:solidFill>
              </a:rPr>
              <a:t>레시피</a:t>
            </a:r>
            <a:endParaRPr kumimoji="1" lang="en-US" altLang="ko-KR" sz="3200" b="1" dirty="0" smtClean="0">
              <a:solidFill>
                <a:srgbClr val="1F3359"/>
              </a:solidFill>
            </a:endParaRPr>
          </a:p>
        </p:txBody>
      </p:sp>
      <p:sp>
        <p:nvSpPr>
          <p:cNvPr id="10" name="テキスト ボックス 3"/>
          <p:cNvSpPr txBox="1"/>
          <p:nvPr/>
        </p:nvSpPr>
        <p:spPr>
          <a:xfrm>
            <a:off x="479220" y="2708900"/>
            <a:ext cx="112335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200" b="1" dirty="0" smtClean="0">
                <a:solidFill>
                  <a:srgbClr val="1F3359"/>
                </a:solidFill>
              </a:rPr>
              <a:t>장점</a:t>
            </a:r>
            <a:endParaRPr kumimoji="1" lang="en-US" altLang="ko-KR" sz="3200" b="1" dirty="0" smtClean="0">
              <a:solidFill>
                <a:srgbClr val="1F3359"/>
              </a:solidFill>
            </a:endParaRPr>
          </a:p>
          <a:p>
            <a:pPr marL="514350" lvl="0" indent="-514350">
              <a:buAutoNum type="arabicPeriod"/>
              <a:defRPr/>
            </a:pPr>
            <a:r>
              <a:rPr kumimoji="1" lang="ko-KR" altLang="en-US" sz="3200" b="1" dirty="0" smtClean="0">
                <a:solidFill>
                  <a:srgbClr val="1F3359"/>
                </a:solidFill>
              </a:rPr>
              <a:t>다양한 요리정보가 존재</a:t>
            </a:r>
            <a:endParaRPr kumimoji="1" lang="en-US" altLang="ko-KR" sz="3200" b="1" dirty="0" smtClean="0">
              <a:solidFill>
                <a:srgbClr val="1F3359"/>
              </a:solidFill>
            </a:endParaRPr>
          </a:p>
          <a:p>
            <a:pPr marL="514350" lvl="0" indent="-514350">
              <a:buAutoNum type="arabicPeriod"/>
              <a:defRPr/>
            </a:pPr>
            <a:r>
              <a:rPr kumimoji="1" lang="en-US" altLang="ko-KR" sz="3200" b="1" dirty="0" smtClean="0">
                <a:solidFill>
                  <a:srgbClr val="1F3359"/>
                </a:solidFill>
              </a:rPr>
              <a:t>UI 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가 간편하다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. </a:t>
            </a:r>
          </a:p>
        </p:txBody>
      </p:sp>
      <p:sp>
        <p:nvSpPr>
          <p:cNvPr id="11" name="テキスト ボックス 3"/>
          <p:cNvSpPr txBox="1"/>
          <p:nvPr/>
        </p:nvSpPr>
        <p:spPr>
          <a:xfrm>
            <a:off x="479220" y="4509149"/>
            <a:ext cx="112335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200" b="1" dirty="0" smtClean="0">
                <a:solidFill>
                  <a:srgbClr val="1F3359"/>
                </a:solidFill>
              </a:rPr>
              <a:t>단점</a:t>
            </a:r>
            <a:endParaRPr kumimoji="1" lang="en-US" altLang="ko-KR" sz="3200" b="1" dirty="0" smtClean="0">
              <a:solidFill>
                <a:srgbClr val="1F3359"/>
              </a:solidFill>
            </a:endParaRPr>
          </a:p>
          <a:p>
            <a:pPr lvl="0">
              <a:defRPr/>
            </a:pPr>
            <a:r>
              <a:rPr kumimoji="1" lang="en-US" altLang="ko-KR" sz="3200" b="1" dirty="0" smtClean="0">
                <a:solidFill>
                  <a:srgbClr val="1F3359"/>
                </a:solidFill>
              </a:rPr>
              <a:t>1. 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화면전환이 매우 느리다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.</a:t>
            </a:r>
          </a:p>
          <a:p>
            <a:pPr lvl="0">
              <a:defRPr/>
            </a:pPr>
            <a:r>
              <a:rPr kumimoji="1" lang="en-US" altLang="ko-KR" sz="3200" b="1" dirty="0" smtClean="0">
                <a:solidFill>
                  <a:srgbClr val="1F3359"/>
                </a:solidFill>
              </a:rPr>
              <a:t>2. 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쓰이지 않는 기능이 있다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.        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30" y="1849127"/>
            <a:ext cx="2232310" cy="458863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90" y="1843960"/>
            <a:ext cx="2368800" cy="4593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970227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5"/>
              <a:ext cx="184731" cy="7893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endParaRPr kumimoji="1" lang="ko-KR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479220" y="316503"/>
            <a:ext cx="875592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400" b="1" spc="-300" dirty="0" smtClean="0">
                <a:solidFill>
                  <a:schemeClr val="tx2">
                    <a:lumMod val="75000"/>
                  </a:schemeClr>
                </a:solidFill>
              </a:rPr>
              <a:t>유사프로젝트 및 어플리케이션</a:t>
            </a:r>
            <a:endParaRPr kumimoji="1" lang="ko-KR" altLang="en-US" sz="5400" b="1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3"/>
          <p:cNvSpPr txBox="1"/>
          <p:nvPr/>
        </p:nvSpPr>
        <p:spPr>
          <a:xfrm>
            <a:off x="407210" y="1849127"/>
            <a:ext cx="112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200" b="1" dirty="0" smtClean="0">
                <a:solidFill>
                  <a:srgbClr val="1F3359"/>
                </a:solidFill>
              </a:rPr>
              <a:t>이름 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: 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만개의 </a:t>
            </a:r>
            <a:r>
              <a:rPr kumimoji="1" lang="ko-KR" altLang="en-US" sz="3200" b="1" dirty="0" err="1" smtClean="0">
                <a:solidFill>
                  <a:srgbClr val="1F3359"/>
                </a:solidFill>
              </a:rPr>
              <a:t>레시피</a:t>
            </a:r>
            <a:endParaRPr kumimoji="1" lang="en-US" altLang="ko-KR" sz="3200" b="1" dirty="0" smtClean="0">
              <a:solidFill>
                <a:srgbClr val="1F3359"/>
              </a:solidFill>
            </a:endParaRPr>
          </a:p>
        </p:txBody>
      </p:sp>
      <p:sp>
        <p:nvSpPr>
          <p:cNvPr id="10" name="テキスト ボックス 3"/>
          <p:cNvSpPr txBox="1"/>
          <p:nvPr/>
        </p:nvSpPr>
        <p:spPr>
          <a:xfrm>
            <a:off x="480550" y="2708900"/>
            <a:ext cx="112335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200" b="1" dirty="0" smtClean="0">
                <a:solidFill>
                  <a:srgbClr val="1F3359"/>
                </a:solidFill>
              </a:rPr>
              <a:t>장점 </a:t>
            </a:r>
            <a:endParaRPr kumimoji="1" lang="en-US" altLang="ko-KR" sz="3200" b="1" dirty="0">
              <a:solidFill>
                <a:srgbClr val="1F3359"/>
              </a:solidFill>
            </a:endParaRPr>
          </a:p>
          <a:p>
            <a:pPr lvl="0">
              <a:defRPr/>
            </a:pPr>
            <a:r>
              <a:rPr kumimoji="1" lang="en-US" altLang="ko-KR" sz="3200" b="1" dirty="0" smtClean="0">
                <a:solidFill>
                  <a:srgbClr val="1F3359"/>
                </a:solidFill>
              </a:rPr>
              <a:t>1. 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요리 </a:t>
            </a:r>
            <a:r>
              <a:rPr kumimoji="1" lang="ko-KR" altLang="en-US" sz="3200" b="1" dirty="0" err="1" smtClean="0">
                <a:solidFill>
                  <a:srgbClr val="1F3359"/>
                </a:solidFill>
              </a:rPr>
              <a:t>레시피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 제공 기능 외 </a:t>
            </a:r>
            <a:endParaRPr kumimoji="1" lang="en-US" altLang="ko-KR" sz="3200" b="1" dirty="0">
              <a:solidFill>
                <a:srgbClr val="1F3359"/>
              </a:solidFill>
            </a:endParaRPr>
          </a:p>
          <a:p>
            <a:pPr lvl="0">
              <a:defRPr/>
            </a:pPr>
            <a:r>
              <a:rPr kumimoji="1" lang="en-US" altLang="ko-KR" sz="3200" b="1" dirty="0">
                <a:solidFill>
                  <a:srgbClr val="1F3359"/>
                </a:solidFill>
              </a:rPr>
              <a:t> 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   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유용한 기능이 있음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.</a:t>
            </a:r>
          </a:p>
        </p:txBody>
      </p:sp>
      <p:sp>
        <p:nvSpPr>
          <p:cNvPr id="11" name="テキスト ボックス 3"/>
          <p:cNvSpPr txBox="1"/>
          <p:nvPr/>
        </p:nvSpPr>
        <p:spPr>
          <a:xfrm>
            <a:off x="480550" y="4509149"/>
            <a:ext cx="112335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200" b="1" dirty="0" smtClean="0">
                <a:solidFill>
                  <a:srgbClr val="1F3359"/>
                </a:solidFill>
              </a:rPr>
              <a:t>단점</a:t>
            </a:r>
            <a:endParaRPr kumimoji="1" lang="en-US" altLang="ko-KR" sz="3200" b="1" dirty="0" smtClean="0">
              <a:solidFill>
                <a:srgbClr val="1F3359"/>
              </a:solidFill>
            </a:endParaRPr>
          </a:p>
          <a:p>
            <a:pPr marL="514350" lvl="0" indent="-514350">
              <a:buAutoNum type="arabicPeriod"/>
              <a:defRPr/>
            </a:pPr>
            <a:r>
              <a:rPr kumimoji="1" lang="ko-KR" altLang="en-US" sz="3200" b="1" dirty="0" smtClean="0">
                <a:solidFill>
                  <a:srgbClr val="1F3359"/>
                </a:solidFill>
              </a:rPr>
              <a:t>기능이 상당히 많아 처음</a:t>
            </a:r>
            <a:r>
              <a:rPr kumimoji="1" lang="en-US" altLang="ko-KR" sz="3200" b="1" dirty="0">
                <a:solidFill>
                  <a:srgbClr val="1F3359"/>
                </a:solidFill>
              </a:rPr>
              <a:t> </a:t>
            </a:r>
            <a:endParaRPr kumimoji="1" lang="en-US" altLang="ko-KR" sz="3200" b="1" dirty="0" smtClean="0">
              <a:solidFill>
                <a:srgbClr val="1F3359"/>
              </a:solidFill>
            </a:endParaRPr>
          </a:p>
          <a:p>
            <a:pPr lvl="0">
              <a:defRPr/>
            </a:pPr>
            <a:r>
              <a:rPr kumimoji="1" lang="ko-KR" altLang="en-US" sz="3200" b="1" dirty="0" smtClean="0">
                <a:solidFill>
                  <a:srgbClr val="1F3359"/>
                </a:solidFill>
              </a:rPr>
              <a:t>    접할 때 헷갈림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.</a:t>
            </a:r>
            <a:endParaRPr kumimoji="1" lang="en-US" altLang="ko-KR" sz="3200" b="1" dirty="0">
              <a:solidFill>
                <a:srgbClr val="1F3359"/>
              </a:solidFill>
            </a:endParaRPr>
          </a:p>
          <a:p>
            <a:pPr lvl="0">
              <a:defRPr/>
            </a:pPr>
            <a:r>
              <a:rPr kumimoji="1" lang="en-US" altLang="ko-KR" sz="3200" b="1" dirty="0" smtClean="0">
                <a:solidFill>
                  <a:srgbClr val="1F3359"/>
                </a:solidFill>
              </a:rPr>
              <a:t>2. 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쓰이지 않는 기능이 있음</a:t>
            </a:r>
            <a:r>
              <a:rPr kumimoji="1" lang="en-US" altLang="ko-KR" sz="3200" b="1" dirty="0">
                <a:solidFill>
                  <a:srgbClr val="1F3359"/>
                </a:solidFill>
              </a:rPr>
              <a:t>.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 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80" y="1846843"/>
            <a:ext cx="2296094" cy="47200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739" y="1846843"/>
            <a:ext cx="2296093" cy="47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2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69" y="138559"/>
            <a:ext cx="11214405" cy="800926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20771" y="1555994"/>
              <a:ext cx="1373763" cy="590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en-US" altLang="ko-KR" sz="3200" b="1" dirty="0" smtClean="0">
                  <a:solidFill>
                    <a:srgbClr val="1F3359"/>
                  </a:solidFill>
                </a:rPr>
                <a:t>Strength </a:t>
              </a:r>
              <a:r>
                <a:rPr kumimoji="1" lang="ko-KR" altLang="en-US" sz="3200" b="1" dirty="0" smtClean="0">
                  <a:solidFill>
                    <a:srgbClr val="1F3359"/>
                  </a:solidFill>
                </a:rPr>
                <a:t>강점</a:t>
              </a:r>
              <a:endParaRPr kumimoji="1" lang="ko-KR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3"/>
          <p:cNvSpPr txBox="1"/>
          <p:nvPr/>
        </p:nvSpPr>
        <p:spPr>
          <a:xfrm>
            <a:off x="407210" y="1556740"/>
            <a:ext cx="112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3200" b="1" dirty="0" smtClean="0">
                <a:solidFill>
                  <a:srgbClr val="1F3359"/>
                </a:solidFill>
              </a:rPr>
              <a:t>1. 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간단한 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UI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와 편한 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UX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로 처음 접하는 사용자도 사용하기 편함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.</a:t>
            </a:r>
            <a:endParaRPr kumimoji="1" lang="ko-KR" altLang="en-US" sz="3200" b="1" dirty="0">
              <a:solidFill>
                <a:srgbClr val="1F3359"/>
              </a:solidFill>
            </a:endParaRPr>
          </a:p>
        </p:txBody>
      </p:sp>
      <p:sp>
        <p:nvSpPr>
          <p:cNvPr id="7" name="テキスト ボックス 3"/>
          <p:cNvSpPr txBox="1"/>
          <p:nvPr/>
        </p:nvSpPr>
        <p:spPr>
          <a:xfrm>
            <a:off x="444010" y="3055885"/>
            <a:ext cx="112335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3200" b="1" dirty="0" smtClean="0">
                <a:solidFill>
                  <a:srgbClr val="1F3359"/>
                </a:solidFill>
              </a:rPr>
              <a:t>2. 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복잡한 요리가 아닌 간단 요리 </a:t>
            </a:r>
            <a:r>
              <a:rPr kumimoji="1" lang="ko-KR" altLang="en-US" sz="3200" b="1" dirty="0" err="1" smtClean="0">
                <a:solidFill>
                  <a:srgbClr val="1F3359"/>
                </a:solidFill>
              </a:rPr>
              <a:t>레시피를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 제공함으로써 요리                             하는 것에 대해서 쉽게 다가가게 해줌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.</a:t>
            </a:r>
            <a:endParaRPr kumimoji="1" lang="ko-KR" altLang="en-US" sz="3200" b="1" dirty="0">
              <a:solidFill>
                <a:srgbClr val="1F3359"/>
              </a:solidFill>
            </a:endParaRPr>
          </a:p>
        </p:txBody>
      </p:sp>
      <p:sp>
        <p:nvSpPr>
          <p:cNvPr id="8" name="テキスト ボックス 3"/>
          <p:cNvSpPr txBox="1"/>
          <p:nvPr/>
        </p:nvSpPr>
        <p:spPr>
          <a:xfrm>
            <a:off x="479220" y="4581160"/>
            <a:ext cx="11233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3200" b="1" dirty="0">
                <a:solidFill>
                  <a:srgbClr val="1F3359"/>
                </a:solidFill>
              </a:rPr>
              <a:t>3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. 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복잡한 기능 없이 </a:t>
            </a:r>
            <a:r>
              <a:rPr kumimoji="1" lang="ko-KR" altLang="en-US" sz="3200" b="1" dirty="0" err="1" smtClean="0">
                <a:solidFill>
                  <a:srgbClr val="1F3359"/>
                </a:solidFill>
              </a:rPr>
              <a:t>레시피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 </a:t>
            </a:r>
            <a:r>
              <a:rPr kumimoji="1" lang="ko-KR" altLang="en-US" sz="3200" b="1" dirty="0" err="1" smtClean="0">
                <a:solidFill>
                  <a:srgbClr val="1F3359"/>
                </a:solidFill>
              </a:rPr>
              <a:t>어플로써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 필요한 기능만 있음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.</a:t>
            </a:r>
            <a:endParaRPr kumimoji="1" lang="ko-KR" altLang="en-US" sz="3200" b="1" dirty="0">
              <a:solidFill>
                <a:srgbClr val="1F335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1151828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645451" y="1555994"/>
              <a:ext cx="1349083" cy="714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1" lang="en-US" altLang="ko-KR" sz="3200" b="1" dirty="0" smtClean="0">
                  <a:solidFill>
                    <a:srgbClr val="1F3359"/>
                  </a:solidFill>
                </a:rPr>
                <a:t>Weakness </a:t>
              </a:r>
              <a:r>
                <a:rPr kumimoji="1" lang="ko-KR" altLang="en-US" sz="3200" b="1" dirty="0" smtClean="0">
                  <a:solidFill>
                    <a:srgbClr val="1F3359"/>
                  </a:solidFill>
                </a:rPr>
                <a:t>약점</a:t>
              </a:r>
              <a:endParaRPr kumimoji="1" lang="ko-KR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3"/>
          <p:cNvSpPr txBox="1"/>
          <p:nvPr/>
        </p:nvSpPr>
        <p:spPr>
          <a:xfrm>
            <a:off x="765792" y="1556740"/>
            <a:ext cx="1073088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3200" b="1" dirty="0" smtClean="0">
                <a:solidFill>
                  <a:srgbClr val="1F3359"/>
                </a:solidFill>
              </a:rPr>
              <a:t>1. </a:t>
            </a:r>
            <a:r>
              <a:rPr kumimoji="1" lang="ko-KR" altLang="en-US" sz="3200" b="1" dirty="0" smtClean="0">
                <a:solidFill>
                  <a:srgbClr val="1F3359"/>
                </a:solidFill>
              </a:rPr>
              <a:t>프로젝트의 짧은 기간과 시간 부족으로 인해 자료와 정보가 부족하다</a:t>
            </a:r>
            <a:r>
              <a:rPr kumimoji="1" lang="en-US" altLang="ko-KR" sz="3200" b="1" dirty="0" smtClean="0">
                <a:solidFill>
                  <a:srgbClr val="1F3359"/>
                </a:solidFill>
              </a:rPr>
              <a:t>.</a:t>
            </a:r>
            <a:endParaRPr kumimoji="1" lang="ko-KR" altLang="en-US" sz="3200" b="1" dirty="0">
              <a:solidFill>
                <a:srgbClr val="1F3359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670" y="2617978"/>
            <a:ext cx="4320599" cy="35366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492</Words>
  <Application>Microsoft Office PowerPoint</Application>
  <PresentationFormat>사용자 지정</PresentationFormat>
  <Paragraphs>139</Paragraphs>
  <Slides>16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mycom</cp:lastModifiedBy>
  <cp:revision>202</cp:revision>
  <dcterms:created xsi:type="dcterms:W3CDTF">2019-09-15T08:09:04Z</dcterms:created>
  <dcterms:modified xsi:type="dcterms:W3CDTF">2019-09-23T11:13:35Z</dcterms:modified>
  <cp:version>1000.0000.01</cp:version>
</cp:coreProperties>
</file>