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9"/>
    <p:restoredTop sz="94650"/>
  </p:normalViewPr>
  <p:slideViewPr>
    <p:cSldViewPr snapToGrid="0">
      <p:cViewPr>
        <p:scale>
          <a:sx n="153" d="100"/>
          <a:sy n="153" d="100"/>
        </p:scale>
        <p:origin x="1240" y="-1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768A5-841D-B847-A37F-C1D0FF4C567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0B580-2242-9C47-A233-466B9E6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B580-2242-9C47-A233-466B9E63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171-00A7-D74A-9368-7B23AE8894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4C6C-B60D-524B-A5FA-8BBD311C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octaviomontt" TargetMode="External"/><Relationship Id="rId3" Type="http://schemas.openxmlformats.org/officeDocument/2006/relationships/hyperlink" Target="mailto:montt.octavio@gmail.com?subject=Your%20Profile%20Intrigued%20Us%20-%20Created%20from%20CV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acon-tu-drema/" TargetMode="External"/><Relationship Id="rId5" Type="http://schemas.openxmlformats.org/officeDocument/2006/relationships/hyperlink" Target="https://backendfarmacia.independencia.cl/" TargetMode="External"/><Relationship Id="rId4" Type="http://schemas.openxmlformats.org/officeDocument/2006/relationships/hyperlink" Target="https://digital.independencia.cl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A8B8D-A85C-2A51-CCF3-321A7AB35AA7}"/>
              </a:ext>
            </a:extLst>
          </p:cNvPr>
          <p:cNvGrpSpPr/>
          <p:nvPr/>
        </p:nvGrpSpPr>
        <p:grpSpPr>
          <a:xfrm>
            <a:off x="359996" y="155309"/>
            <a:ext cx="6138000" cy="493751"/>
            <a:chOff x="359999" y="203129"/>
            <a:chExt cx="6138000" cy="493751"/>
          </a:xfrm>
        </p:grpSpPr>
        <p:cxnSp>
          <p:nvCxnSpPr>
            <p:cNvPr id="4" name="Conector recto 8">
              <a:extLst>
                <a:ext uri="{FF2B5EF4-FFF2-40B4-BE49-F238E27FC236}">
                  <a16:creationId xmlns:a16="http://schemas.microsoft.com/office/drawing/2014/main" id="{9C70EDB9-AA57-B615-105D-5CD48D340410}"/>
                </a:ext>
              </a:extLst>
            </p:cNvPr>
            <p:cNvCxnSpPr>
              <a:cxnSpLocks/>
            </p:cNvCxnSpPr>
            <p:nvPr/>
          </p:nvCxnSpPr>
          <p:spPr>
            <a:xfrm>
              <a:off x="359999" y="203129"/>
              <a:ext cx="6138000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10">
              <a:extLst>
                <a:ext uri="{FF2B5EF4-FFF2-40B4-BE49-F238E27FC236}">
                  <a16:creationId xmlns:a16="http://schemas.microsoft.com/office/drawing/2014/main" id="{3BB6A055-3BE3-4D80-1211-EA5B73D7C033}"/>
                </a:ext>
              </a:extLst>
            </p:cNvPr>
            <p:cNvCxnSpPr>
              <a:cxnSpLocks/>
            </p:cNvCxnSpPr>
            <p:nvPr/>
          </p:nvCxnSpPr>
          <p:spPr>
            <a:xfrm>
              <a:off x="359999" y="695572"/>
              <a:ext cx="6138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12">
              <a:extLst>
                <a:ext uri="{FF2B5EF4-FFF2-40B4-BE49-F238E27FC236}">
                  <a16:creationId xmlns:a16="http://schemas.microsoft.com/office/drawing/2014/main" id="{B4210C1A-60A6-C77C-9A4A-963EC0538646}"/>
                </a:ext>
              </a:extLst>
            </p:cNvPr>
            <p:cNvSpPr txBox="1"/>
            <p:nvPr/>
          </p:nvSpPr>
          <p:spPr>
            <a:xfrm>
              <a:off x="2128693" y="204437"/>
              <a:ext cx="25727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accent1">
                      <a:lumMod val="75000"/>
                    </a:schemeClr>
                  </a:solidFill>
                  <a:latin typeface="Helvetica" pitchFamily="2" charset="0"/>
                  <a:cs typeface="Calibri" panose="020F0502020204030204" pitchFamily="34" charset="0"/>
                </a:rPr>
                <a:t>Octavio Montt</a:t>
              </a:r>
            </a:p>
          </p:txBody>
        </p:sp>
      </p:grpSp>
      <p:sp>
        <p:nvSpPr>
          <p:cNvPr id="8" name="CuadroTexto 23">
            <a:extLst>
              <a:ext uri="{FF2B5EF4-FFF2-40B4-BE49-F238E27FC236}">
                <a16:creationId xmlns:a16="http://schemas.microsoft.com/office/drawing/2014/main" id="{65447DFB-1AE4-456C-CD30-6C4891C1FFC4}"/>
              </a:ext>
            </a:extLst>
          </p:cNvPr>
          <p:cNvSpPr txBox="1"/>
          <p:nvPr/>
        </p:nvSpPr>
        <p:spPr>
          <a:xfrm>
            <a:off x="2884154" y="714087"/>
            <a:ext cx="106186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50" dirty="0">
                <a:latin typeface="Helvetica" pitchFamily="2" charset="0"/>
                <a:cs typeface="Calibri" panose="020F0502020204030204" pitchFamily="34" charset="0"/>
              </a:rPr>
              <a:t>+447495682266</a:t>
            </a:r>
          </a:p>
        </p:txBody>
      </p:sp>
      <p:sp>
        <p:nvSpPr>
          <p:cNvPr id="9" name="CuadroTexto 25">
            <a:extLst>
              <a:ext uri="{FF2B5EF4-FFF2-40B4-BE49-F238E27FC236}">
                <a16:creationId xmlns:a16="http://schemas.microsoft.com/office/drawing/2014/main" id="{CC93B7C5-EF5D-EFED-306D-1261EB4950CF}"/>
              </a:ext>
            </a:extLst>
          </p:cNvPr>
          <p:cNvSpPr txBox="1"/>
          <p:nvPr/>
        </p:nvSpPr>
        <p:spPr>
          <a:xfrm>
            <a:off x="4544031" y="687025"/>
            <a:ext cx="17158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50" dirty="0">
                <a:latin typeface="Helvetica" pitchFamily="2" charset="0"/>
                <a:cs typeface="Calibri" panose="020F0502020204030204" pitchFamily="34" charset="0"/>
              </a:rPr>
              <a:t>11 Wingfield House, London, SW8 1UH</a:t>
            </a:r>
          </a:p>
        </p:txBody>
      </p:sp>
      <p:sp>
        <p:nvSpPr>
          <p:cNvPr id="14" name="CuadroTexto 23">
            <a:extLst>
              <a:ext uri="{FF2B5EF4-FFF2-40B4-BE49-F238E27FC236}">
                <a16:creationId xmlns:a16="http://schemas.microsoft.com/office/drawing/2014/main" id="{409D3805-AB02-EF0C-CE72-FD8862E6B1BB}"/>
              </a:ext>
            </a:extLst>
          </p:cNvPr>
          <p:cNvSpPr txBox="1"/>
          <p:nvPr/>
        </p:nvSpPr>
        <p:spPr>
          <a:xfrm>
            <a:off x="531788" y="714060"/>
            <a:ext cx="159690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50" dirty="0" err="1">
                <a:latin typeface="Helvetica" pitchFamily="2" charset="0"/>
                <a:cs typeface="Calibri" panose="020F0502020204030204" pitchFamily="34" charset="0"/>
                <a:hlinkClick r:id="rId3"/>
              </a:rPr>
              <a:t>montt.octavio@gmail.com</a:t>
            </a:r>
            <a:endParaRPr lang="en-GB" sz="950" dirty="0">
              <a:latin typeface="Helvetica" pitchFamily="2" charset="0"/>
              <a:cs typeface="Calibri" panose="020F050202020403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1F034-7105-92E5-2727-C0A6B6BB7E83}"/>
              </a:ext>
            </a:extLst>
          </p:cNvPr>
          <p:cNvGrpSpPr/>
          <p:nvPr/>
        </p:nvGrpSpPr>
        <p:grpSpPr>
          <a:xfrm>
            <a:off x="359996" y="951581"/>
            <a:ext cx="6138000" cy="276999"/>
            <a:chOff x="359996" y="1183093"/>
            <a:chExt cx="6138000" cy="276999"/>
          </a:xfrm>
        </p:grpSpPr>
        <p:cxnSp>
          <p:nvCxnSpPr>
            <p:cNvPr id="56" name="Conector recto 10">
              <a:extLst>
                <a:ext uri="{FF2B5EF4-FFF2-40B4-BE49-F238E27FC236}">
                  <a16:creationId xmlns:a16="http://schemas.microsoft.com/office/drawing/2014/main" id="{56FEB7F8-62DA-077D-BEFE-237AA4526373}"/>
                </a:ext>
              </a:extLst>
            </p:cNvPr>
            <p:cNvCxnSpPr>
              <a:cxnSpLocks/>
            </p:cNvCxnSpPr>
            <p:nvPr/>
          </p:nvCxnSpPr>
          <p:spPr>
            <a:xfrm>
              <a:off x="359996" y="1320658"/>
              <a:ext cx="6138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28">
              <a:extLst>
                <a:ext uri="{FF2B5EF4-FFF2-40B4-BE49-F238E27FC236}">
                  <a16:creationId xmlns:a16="http://schemas.microsoft.com/office/drawing/2014/main" id="{D3120D4A-7A67-9409-F44A-A06810FFA274}"/>
                </a:ext>
              </a:extLst>
            </p:cNvPr>
            <p:cNvSpPr txBox="1"/>
            <p:nvPr/>
          </p:nvSpPr>
          <p:spPr>
            <a:xfrm>
              <a:off x="2707239" y="1183093"/>
              <a:ext cx="144351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 HISTORY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DA4DDD-DB62-CD90-11CB-7BB2ED6E17DD}"/>
              </a:ext>
            </a:extLst>
          </p:cNvPr>
          <p:cNvGrpSpPr/>
          <p:nvPr/>
        </p:nvGrpSpPr>
        <p:grpSpPr>
          <a:xfrm>
            <a:off x="346089" y="8460612"/>
            <a:ext cx="6151907" cy="1226821"/>
            <a:chOff x="346089" y="8394108"/>
            <a:chExt cx="6151907" cy="122682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C49F4E-9EE5-3DC4-5F3E-84622C79490C}"/>
                </a:ext>
              </a:extLst>
            </p:cNvPr>
            <p:cNvGrpSpPr/>
            <p:nvPr/>
          </p:nvGrpSpPr>
          <p:grpSpPr>
            <a:xfrm>
              <a:off x="359996" y="8394108"/>
              <a:ext cx="6138000" cy="276999"/>
              <a:chOff x="372133" y="3813788"/>
              <a:chExt cx="6138000" cy="276999"/>
            </a:xfrm>
          </p:grpSpPr>
          <p:cxnSp>
            <p:nvCxnSpPr>
              <p:cNvPr id="30" name="Conector recto 10">
                <a:extLst>
                  <a:ext uri="{FF2B5EF4-FFF2-40B4-BE49-F238E27FC236}">
                    <a16:creationId xmlns:a16="http://schemas.microsoft.com/office/drawing/2014/main" id="{0A3349F0-5259-6B31-9215-4614CBE68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133" y="3967677"/>
                <a:ext cx="61380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uadroTexto 28">
                <a:extLst>
                  <a:ext uri="{FF2B5EF4-FFF2-40B4-BE49-F238E27FC236}">
                    <a16:creationId xmlns:a16="http://schemas.microsoft.com/office/drawing/2014/main" id="{D2E499F5-4D25-955F-5E98-6A660377D2D4}"/>
                  </a:ext>
                </a:extLst>
              </p:cNvPr>
              <p:cNvSpPr txBox="1"/>
              <p:nvPr/>
            </p:nvSpPr>
            <p:spPr>
              <a:xfrm>
                <a:off x="2938699" y="3813788"/>
                <a:ext cx="980592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  <a:cs typeface="Calibri" panose="020F0502020204030204" pitchFamily="34" charset="0"/>
                  </a:rPr>
                  <a:t>Education</a:t>
                </a:r>
              </a:p>
            </p:txBody>
          </p:sp>
        </p:grpSp>
        <p:sp>
          <p:nvSpPr>
            <p:cNvPr id="38" name="CuadroTexto 36">
              <a:extLst>
                <a:ext uri="{FF2B5EF4-FFF2-40B4-BE49-F238E27FC236}">
                  <a16:creationId xmlns:a16="http://schemas.microsoft.com/office/drawing/2014/main" id="{0CE42535-1DDC-AAE2-1626-F60ECD8894CA}"/>
                </a:ext>
              </a:extLst>
            </p:cNvPr>
            <p:cNvSpPr txBox="1"/>
            <p:nvPr/>
          </p:nvSpPr>
          <p:spPr>
            <a:xfrm>
              <a:off x="347867" y="8705446"/>
              <a:ext cx="6138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Helvetica" pitchFamily="2" charset="0"/>
                  <a:cs typeface="Calibri" panose="020F0502020204030204" pitchFamily="34" charset="0"/>
                </a:rPr>
                <a:t>Universidad Diego Portales – Civil </a:t>
              </a:r>
              <a:r>
                <a:rPr lang="en-GB" sz="1000" b="1" dirty="0">
                  <a:effectLst/>
                  <a:latin typeface="Helvetica" pitchFamily="2" charset="0"/>
                </a:rPr>
                <a:t>Engineering, BEng </a:t>
              </a:r>
              <a:r>
                <a:rPr lang="en-GB" sz="1000" dirty="0">
                  <a:effectLst/>
                  <a:latin typeface="Helvetica" pitchFamily="2" charset="0"/>
                </a:rPr>
                <a:t>– January 2014 – December 2020</a:t>
              </a:r>
            </a:p>
            <a:p>
              <a:r>
                <a:rPr lang="en-GB" sz="950" dirty="0">
                  <a:solidFill>
                    <a:schemeClr val="bg1">
                      <a:lumMod val="50000"/>
                    </a:schemeClr>
                  </a:solidFill>
                  <a:effectLst/>
                  <a:latin typeface="Helvetica" pitchFamily="2" charset="0"/>
                </a:rPr>
                <a:t>First Class Honours Degree</a:t>
              </a:r>
            </a:p>
          </p:txBody>
        </p:sp>
        <p:sp>
          <p:nvSpPr>
            <p:cNvPr id="39" name="CuadroTexto 36">
              <a:extLst>
                <a:ext uri="{FF2B5EF4-FFF2-40B4-BE49-F238E27FC236}">
                  <a16:creationId xmlns:a16="http://schemas.microsoft.com/office/drawing/2014/main" id="{DCEF54BF-F77E-C2B2-CCC3-A664973B183E}"/>
                </a:ext>
              </a:extLst>
            </p:cNvPr>
            <p:cNvSpPr txBox="1"/>
            <p:nvPr/>
          </p:nvSpPr>
          <p:spPr>
            <a:xfrm>
              <a:off x="346089" y="9220819"/>
              <a:ext cx="613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Helvetica" pitchFamily="2" charset="0"/>
                  <a:cs typeface="Calibri" panose="020F0502020204030204" pitchFamily="34" charset="0"/>
                </a:rPr>
                <a:t>Universidad Diego Portales – </a:t>
              </a:r>
              <a:r>
                <a:rPr lang="en-GB" sz="1000" b="1" dirty="0">
                  <a:solidFill>
                    <a:srgbClr val="000000"/>
                  </a:solidFill>
                  <a:effectLst/>
                  <a:latin typeface="Helvetica" pitchFamily="2" charset="0"/>
                </a:rPr>
                <a:t>Public Transport Planning, Diploma </a:t>
              </a:r>
              <a:r>
                <a:rPr lang="en-GB" sz="1000" dirty="0">
                  <a:solidFill>
                    <a:srgbClr val="000000"/>
                  </a:solidFill>
                  <a:effectLst/>
                  <a:latin typeface="Helvetica" pitchFamily="2" charset="0"/>
                </a:rPr>
                <a:t>– August 2018 – December 2019</a:t>
              </a:r>
            </a:p>
            <a:p>
              <a:r>
                <a:rPr lang="en-GB" sz="950" dirty="0">
                  <a:solidFill>
                    <a:schemeClr val="bg1">
                      <a:lumMod val="50000"/>
                    </a:schemeClr>
                  </a:solidFill>
                  <a:effectLst/>
                  <a:latin typeface="Helvetica" pitchFamily="2" charset="0"/>
                </a:rPr>
                <a:t>Urban Development Analysis Tools (A)</a:t>
              </a:r>
            </a:p>
          </p:txBody>
        </p:sp>
      </p:grpSp>
      <p:sp>
        <p:nvSpPr>
          <p:cNvPr id="41" name="CuadroTexto 36">
            <a:extLst>
              <a:ext uri="{FF2B5EF4-FFF2-40B4-BE49-F238E27FC236}">
                <a16:creationId xmlns:a16="http://schemas.microsoft.com/office/drawing/2014/main" id="{BA41ACAE-93BD-987E-06DF-8568E0638E47}"/>
              </a:ext>
            </a:extLst>
          </p:cNvPr>
          <p:cNvSpPr txBox="1"/>
          <p:nvPr/>
        </p:nvSpPr>
        <p:spPr>
          <a:xfrm>
            <a:off x="359996" y="3553624"/>
            <a:ext cx="6138000" cy="30162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b="1" dirty="0" err="1">
                <a:latin typeface="Helvetica" pitchFamily="2" charset="0"/>
                <a:cs typeface="Calibri" panose="020F0502020204030204" pitchFamily="34" charset="0"/>
              </a:rPr>
              <a:t>Independencia</a:t>
            </a:r>
            <a:r>
              <a:rPr lang="en-GB" sz="1000" b="1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GB" sz="1000" b="1" dirty="0" err="1">
                <a:latin typeface="Helvetica" pitchFamily="2" charset="0"/>
                <a:cs typeface="Calibri" panose="020F0502020204030204" pitchFamily="34" charset="0"/>
              </a:rPr>
              <a:t>Ciudadana</a:t>
            </a:r>
            <a:r>
              <a:rPr lang="en-GB" sz="1000" b="1" dirty="0">
                <a:latin typeface="Helvetica" pitchFamily="2" charset="0"/>
                <a:cs typeface="Calibri" panose="020F0502020204030204" pitchFamily="34" charset="0"/>
              </a:rPr>
              <a:t> – </a:t>
            </a:r>
            <a:r>
              <a:rPr lang="en-GB" sz="1000" dirty="0">
                <a:latin typeface="Helvetica" pitchFamily="2" charset="0"/>
                <a:cs typeface="Calibri" panose="020F0502020204030204" pitchFamily="34" charset="0"/>
              </a:rPr>
              <a:t>Santiago, Chile</a:t>
            </a:r>
            <a:endParaRPr lang="en-GB" sz="1000" dirty="0">
              <a:latin typeface="Helvetica" pitchFamily="2" charset="0"/>
            </a:endParaRPr>
          </a:p>
          <a:p>
            <a:pPr lvl="1"/>
            <a:r>
              <a:rPr lang="en-GB" sz="1000" b="1" dirty="0">
                <a:latin typeface="Helvetica" pitchFamily="2" charset="0"/>
              </a:rPr>
              <a:t>Digital Consultant, </a:t>
            </a:r>
            <a:r>
              <a:rPr lang="en-GB" sz="1000" dirty="0">
                <a:latin typeface="Helvetica" pitchFamily="2" charset="0"/>
              </a:rPr>
              <a:t>09/2022 – 01/2024</a:t>
            </a:r>
          </a:p>
          <a:p>
            <a:r>
              <a:rPr lang="en-GB" sz="1000" dirty="0">
                <a:latin typeface="Helvetica" pitchFamily="2" charset="0"/>
              </a:rPr>
              <a:t>Led a 2-member team in transforming a Django application into a more scalable architecture, implementing Django Rest as the backend and Angular as the frontend.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Orchestrated the migration from AWS to Azure in response to administrative changes. </a:t>
            </a:r>
            <a:r>
              <a:rPr lang="en-GB" sz="1000" b="0" i="0" dirty="0">
                <a:effectLst/>
                <a:latin typeface="Helvetica" pitchFamily="2" charset="0"/>
              </a:rPr>
              <a:t>Set up Azure Database, Virtual Machine in Azure, and Azure DevOps, where I configured a pipeline to deploy to the Static Web App, committing to the main branch.</a:t>
            </a:r>
            <a:endParaRPr lang="en-GB" sz="1000" dirty="0"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Implemented Scrum methodology with Notion for efficient project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Developed a real-time dashboard for political decision-making.</a:t>
            </a:r>
          </a:p>
          <a:p>
            <a:endParaRPr lang="en-GB" sz="1000" b="1" dirty="0">
              <a:effectLst/>
              <a:latin typeface="Helvetica" pitchFamily="2" charset="0"/>
            </a:endParaRPr>
          </a:p>
          <a:p>
            <a:pPr lvl="1"/>
            <a:r>
              <a:rPr lang="en-GB" sz="1000" b="1" dirty="0">
                <a:latin typeface="Helvetica" pitchFamily="2" charset="0"/>
              </a:rPr>
              <a:t>Django Developer, </a:t>
            </a:r>
            <a:r>
              <a:rPr lang="en-GB" sz="1000" dirty="0">
                <a:latin typeface="Helvetica" pitchFamily="2" charset="0"/>
              </a:rPr>
              <a:t>01/2021 – 02/2022</a:t>
            </a:r>
          </a:p>
          <a:p>
            <a:r>
              <a:rPr lang="en-GB" sz="1000" dirty="0">
                <a:latin typeface="Helvetica" pitchFamily="2" charset="0"/>
              </a:rPr>
              <a:t>Developed the data architecture and web application for a local council in Santiago, following a basic web-app structure and deploying it to AWS web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Managed the development cycle from project scoping, development, and deployment, connecting Django with AWS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Deployed a Django project on an Ubuntu EC2 instance, with a PostgreSQL DB, and an S3 bucket for file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Increased the efficiency of workers in the council by facilitating an interface that saved time in administration protocols.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CCC185-6707-EBE8-8448-4B655962E028}"/>
              </a:ext>
            </a:extLst>
          </p:cNvPr>
          <p:cNvGrpSpPr/>
          <p:nvPr/>
        </p:nvGrpSpPr>
        <p:grpSpPr>
          <a:xfrm>
            <a:off x="372130" y="7961877"/>
            <a:ext cx="2798360" cy="510276"/>
            <a:chOff x="372130" y="7824475"/>
            <a:chExt cx="2798360" cy="51027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FA8F1D-35A8-7151-C80A-E6E39FD0DC72}"/>
                </a:ext>
              </a:extLst>
            </p:cNvPr>
            <p:cNvGrpSpPr/>
            <p:nvPr/>
          </p:nvGrpSpPr>
          <p:grpSpPr>
            <a:xfrm>
              <a:off x="372133" y="7824475"/>
              <a:ext cx="2798357" cy="276999"/>
              <a:chOff x="372133" y="3813789"/>
              <a:chExt cx="6138000" cy="276999"/>
            </a:xfrm>
          </p:grpSpPr>
          <p:cxnSp>
            <p:nvCxnSpPr>
              <p:cNvPr id="36" name="Conector recto 10">
                <a:extLst>
                  <a:ext uri="{FF2B5EF4-FFF2-40B4-BE49-F238E27FC236}">
                    <a16:creationId xmlns:a16="http://schemas.microsoft.com/office/drawing/2014/main" id="{E268E58B-7338-A8AA-5793-210A6CCB4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133" y="3967677"/>
                <a:ext cx="61380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28">
                <a:extLst>
                  <a:ext uri="{FF2B5EF4-FFF2-40B4-BE49-F238E27FC236}">
                    <a16:creationId xmlns:a16="http://schemas.microsoft.com/office/drawing/2014/main" id="{0838BEC8-39AD-42FD-53FA-C923D2EFDC66}"/>
                  </a:ext>
                </a:extLst>
              </p:cNvPr>
              <p:cNvSpPr txBox="1"/>
              <p:nvPr/>
            </p:nvSpPr>
            <p:spPr>
              <a:xfrm>
                <a:off x="2244026" y="3813789"/>
                <a:ext cx="2369940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  <a:cs typeface="Calibri" panose="020F0502020204030204" pitchFamily="34" charset="0"/>
                  </a:rPr>
                  <a:t>Languages</a:t>
                </a:r>
              </a:p>
            </p:txBody>
          </p:sp>
        </p:grpSp>
        <p:sp>
          <p:nvSpPr>
            <p:cNvPr id="45" name="CuadroTexto 36">
              <a:extLst>
                <a:ext uri="{FF2B5EF4-FFF2-40B4-BE49-F238E27FC236}">
                  <a16:creationId xmlns:a16="http://schemas.microsoft.com/office/drawing/2014/main" id="{2FD2739A-A3A6-AFF3-4F75-55DB52DF3284}"/>
                </a:ext>
              </a:extLst>
            </p:cNvPr>
            <p:cNvSpPr txBox="1"/>
            <p:nvPr/>
          </p:nvSpPr>
          <p:spPr>
            <a:xfrm>
              <a:off x="372130" y="8088530"/>
              <a:ext cx="13909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</a:rPr>
                <a:t>English</a:t>
              </a:r>
            </a:p>
          </p:txBody>
        </p:sp>
        <p:sp>
          <p:nvSpPr>
            <p:cNvPr id="46" name="CuadroTexto 36">
              <a:extLst>
                <a:ext uri="{FF2B5EF4-FFF2-40B4-BE49-F238E27FC236}">
                  <a16:creationId xmlns:a16="http://schemas.microsoft.com/office/drawing/2014/main" id="{FD294C53-437C-948D-F95F-4CA12EA1F37A}"/>
                </a:ext>
              </a:extLst>
            </p:cNvPr>
            <p:cNvSpPr txBox="1"/>
            <p:nvPr/>
          </p:nvSpPr>
          <p:spPr>
            <a:xfrm>
              <a:off x="1772788" y="8087506"/>
              <a:ext cx="13909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</a:rPr>
                <a:t>Spanish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630841-1122-222C-35B8-839DA915ACDD}"/>
              </a:ext>
            </a:extLst>
          </p:cNvPr>
          <p:cNvGrpSpPr/>
          <p:nvPr/>
        </p:nvGrpSpPr>
        <p:grpSpPr>
          <a:xfrm>
            <a:off x="346089" y="6497588"/>
            <a:ext cx="2824401" cy="1351834"/>
            <a:chOff x="346089" y="6504955"/>
            <a:chExt cx="2824401" cy="13518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E7C3D89-66B0-E86C-EF6D-82269925F712}"/>
                </a:ext>
              </a:extLst>
            </p:cNvPr>
            <p:cNvGrpSpPr/>
            <p:nvPr/>
          </p:nvGrpSpPr>
          <p:grpSpPr>
            <a:xfrm>
              <a:off x="372133" y="6504955"/>
              <a:ext cx="2798357" cy="276999"/>
              <a:chOff x="372133" y="3813788"/>
              <a:chExt cx="6138000" cy="276999"/>
            </a:xfrm>
          </p:grpSpPr>
          <p:cxnSp>
            <p:nvCxnSpPr>
              <p:cNvPr id="26" name="Conector recto 10">
                <a:extLst>
                  <a:ext uri="{FF2B5EF4-FFF2-40B4-BE49-F238E27FC236}">
                    <a16:creationId xmlns:a16="http://schemas.microsoft.com/office/drawing/2014/main" id="{E3B525A9-220D-64C8-FD36-4E8FDAA9D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133" y="3967677"/>
                <a:ext cx="61380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uadroTexto 28">
                <a:extLst>
                  <a:ext uri="{FF2B5EF4-FFF2-40B4-BE49-F238E27FC236}">
                    <a16:creationId xmlns:a16="http://schemas.microsoft.com/office/drawing/2014/main" id="{8EFC61AF-E184-3DEF-E7EC-8534DFC72970}"/>
                  </a:ext>
                </a:extLst>
              </p:cNvPr>
              <p:cNvSpPr txBox="1"/>
              <p:nvPr/>
            </p:nvSpPr>
            <p:spPr>
              <a:xfrm>
                <a:off x="2565913" y="3813788"/>
                <a:ext cx="1726165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  <a:cs typeface="Calibri" panose="020F0502020204030204" pitchFamily="34" charset="0"/>
                  </a:rPr>
                  <a:t>Skills</a:t>
                </a:r>
              </a:p>
            </p:txBody>
          </p:sp>
        </p:grpSp>
        <p:sp>
          <p:nvSpPr>
            <p:cNvPr id="42" name="CuadroTexto 36">
              <a:extLst>
                <a:ext uri="{FF2B5EF4-FFF2-40B4-BE49-F238E27FC236}">
                  <a16:creationId xmlns:a16="http://schemas.microsoft.com/office/drawing/2014/main" id="{5BEA8105-7B96-8E45-23DA-A041F24DA714}"/>
                </a:ext>
              </a:extLst>
            </p:cNvPr>
            <p:cNvSpPr txBox="1"/>
            <p:nvPr/>
          </p:nvSpPr>
          <p:spPr>
            <a:xfrm>
              <a:off x="346089" y="6841126"/>
              <a:ext cx="142669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Python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MySQL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Git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Docker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Angular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Shell (Bash/</a:t>
              </a:r>
              <a:r>
                <a:rPr lang="en-GB" sz="1000" dirty="0" err="1">
                  <a:latin typeface="Helvetica" pitchFamily="2" charset="0"/>
                  <a:cs typeface="Calibri" panose="020F0502020204030204" pitchFamily="34" charset="0"/>
                </a:rPr>
                <a:t>Zsh</a:t>
              </a: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48" name="CuadroTexto 36">
              <a:extLst>
                <a:ext uri="{FF2B5EF4-FFF2-40B4-BE49-F238E27FC236}">
                  <a16:creationId xmlns:a16="http://schemas.microsoft.com/office/drawing/2014/main" id="{A1A9D476-B9EB-9E39-F880-0C1F2CA5FB8F}"/>
                </a:ext>
              </a:extLst>
            </p:cNvPr>
            <p:cNvSpPr txBox="1"/>
            <p:nvPr/>
          </p:nvSpPr>
          <p:spPr>
            <a:xfrm>
              <a:off x="1771311" y="6837864"/>
              <a:ext cx="13991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CI/CD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Unit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AWS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Azure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Nginx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latin typeface="Helvetica" pitchFamily="2" charset="0"/>
                  <a:cs typeface="Calibri" panose="020F0502020204030204" pitchFamily="34" charset="0"/>
                </a:rPr>
                <a:t>MongoDB</a:t>
              </a:r>
              <a:endParaRPr lang="en-GB" sz="1000" dirty="0">
                <a:latin typeface="Helvetica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6D79FC-1163-4DF2-BCDC-B9125D010509}"/>
              </a:ext>
            </a:extLst>
          </p:cNvPr>
          <p:cNvGrpSpPr/>
          <p:nvPr/>
        </p:nvGrpSpPr>
        <p:grpSpPr>
          <a:xfrm>
            <a:off x="3429000" y="6497587"/>
            <a:ext cx="3273570" cy="2002251"/>
            <a:chOff x="3429000" y="6504954"/>
            <a:chExt cx="3273570" cy="20022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5FC263-23FC-4110-F9B4-DB8FFC3C0EFF}"/>
                </a:ext>
              </a:extLst>
            </p:cNvPr>
            <p:cNvGrpSpPr/>
            <p:nvPr/>
          </p:nvGrpSpPr>
          <p:grpSpPr>
            <a:xfrm>
              <a:off x="3429000" y="6504954"/>
              <a:ext cx="3056867" cy="276999"/>
              <a:chOff x="372133" y="3813788"/>
              <a:chExt cx="6138000" cy="276999"/>
            </a:xfrm>
          </p:grpSpPr>
          <p:cxnSp>
            <p:nvCxnSpPr>
              <p:cNvPr id="33" name="Conector recto 10">
                <a:extLst>
                  <a:ext uri="{FF2B5EF4-FFF2-40B4-BE49-F238E27FC236}">
                    <a16:creationId xmlns:a16="http://schemas.microsoft.com/office/drawing/2014/main" id="{BFA1675A-5B97-C8A6-506B-E08417291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133" y="3967677"/>
                <a:ext cx="61380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adroTexto 28">
                <a:extLst>
                  <a:ext uri="{FF2B5EF4-FFF2-40B4-BE49-F238E27FC236}">
                    <a16:creationId xmlns:a16="http://schemas.microsoft.com/office/drawing/2014/main" id="{57AFF75C-AD3A-1F66-3886-2EE673E5C369}"/>
                  </a:ext>
                </a:extLst>
              </p:cNvPr>
              <p:cNvSpPr txBox="1"/>
              <p:nvPr/>
            </p:nvSpPr>
            <p:spPr>
              <a:xfrm>
                <a:off x="2565913" y="3813788"/>
                <a:ext cx="1726165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  <a:cs typeface="Calibri" panose="020F0502020204030204" pitchFamily="34" charset="0"/>
                  </a:rPr>
                  <a:t>Projects</a:t>
                </a:r>
              </a:p>
            </p:txBody>
          </p:sp>
        </p:grpSp>
        <p:sp>
          <p:nvSpPr>
            <p:cNvPr id="50" name="CuadroTexto 36">
              <a:extLst>
                <a:ext uri="{FF2B5EF4-FFF2-40B4-BE49-F238E27FC236}">
                  <a16:creationId xmlns:a16="http://schemas.microsoft.com/office/drawing/2014/main" id="{EDD26A35-C8C7-B9DA-AF30-7629327B8C71}"/>
                </a:ext>
              </a:extLst>
            </p:cNvPr>
            <p:cNvSpPr txBox="1"/>
            <p:nvPr/>
          </p:nvSpPr>
          <p:spPr>
            <a:xfrm>
              <a:off x="3429000" y="6729795"/>
              <a:ext cx="3273570" cy="1777410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en-GB" sz="1000" b="1" dirty="0">
                  <a:latin typeface="Helvetica" pitchFamily="2" charset="0"/>
                  <a:cs typeface="Calibri" panose="020F0502020204030204" pitchFamily="34" charset="0"/>
                </a:rPr>
                <a:t>Sistema </a:t>
              </a:r>
              <a:r>
                <a:rPr lang="en-GB" sz="1000" b="1" dirty="0" err="1">
                  <a:latin typeface="Helvetica" pitchFamily="2" charset="0"/>
                  <a:cs typeface="Calibri" panose="020F0502020204030204" pitchFamily="34" charset="0"/>
                </a:rPr>
                <a:t>Independencia</a:t>
              </a:r>
              <a:endParaRPr lang="en-GB" sz="1000" b="1" dirty="0"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GB" sz="1000" b="0" i="0" dirty="0">
                  <a:effectLst/>
                  <a:latin typeface="Helvetica" pitchFamily="2" charset="0"/>
                </a:rPr>
                <a:t>Led the build and deployment processes across various cloud environments. Initially, managed an AWS-based project incorporating S3, EC2, and a database. Successfully migrated the project to an Azure environment, primarily utilizing a Virtual Machine, Azure Database for PostgreSQL, and a Static Web App. </a:t>
              </a:r>
              <a:endParaRPr lang="en-GB" sz="1000" dirty="0">
                <a:latin typeface="Helvetica" pitchFamily="2" charset="0"/>
              </a:endParaRPr>
            </a:p>
            <a:p>
              <a:r>
                <a:rPr lang="en-GB" sz="9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Angular  |  Django-Rest  |  Nginx  |  Azure  |  AWS</a:t>
              </a:r>
              <a:endParaRPr lang="en-GB" sz="1000" dirty="0">
                <a:latin typeface="Helvetica" pitchFamily="2" charset="0"/>
              </a:endParaRPr>
            </a:p>
            <a:p>
              <a:r>
                <a:rPr lang="en-GB" sz="1000" dirty="0">
                  <a:latin typeface="Helvetica" pitchFamily="2" charset="0"/>
                  <a:hlinkClick r:id="rId4"/>
                </a:rPr>
                <a:t>https://digital.independencia.cl/</a:t>
              </a:r>
              <a:endParaRPr lang="en-GB" sz="1000" dirty="0">
                <a:latin typeface="Helvetica" pitchFamily="2" charset="0"/>
              </a:endParaRPr>
            </a:p>
            <a:p>
              <a:r>
                <a:rPr lang="en-GB" sz="1000" dirty="0">
                  <a:latin typeface="Helvetica" pitchFamily="2" charset="0"/>
                  <a:hlinkClick r:id="rId5"/>
                </a:rPr>
                <a:t>https://backendfarmacia.independencia.cl/</a:t>
              </a:r>
              <a:endParaRPr lang="en-GB" sz="1000" dirty="0">
                <a:latin typeface="Helvetica" pitchFamily="2" charset="0"/>
              </a:endParaRPr>
            </a:p>
            <a:p>
              <a:endParaRPr lang="en-GB" sz="1000" dirty="0">
                <a:latin typeface="Helvetica" pitchFamily="2" charset="0"/>
              </a:endParaRPr>
            </a:p>
          </p:txBody>
        </p:sp>
      </p:grpSp>
      <p:sp>
        <p:nvSpPr>
          <p:cNvPr id="52" name="CuadroTexto 36">
            <a:extLst>
              <a:ext uri="{FF2B5EF4-FFF2-40B4-BE49-F238E27FC236}">
                <a16:creationId xmlns:a16="http://schemas.microsoft.com/office/drawing/2014/main" id="{05A008DA-DDB4-6990-0D3C-9D42EA362BA3}"/>
              </a:ext>
            </a:extLst>
          </p:cNvPr>
          <p:cNvSpPr txBox="1"/>
          <p:nvPr/>
        </p:nvSpPr>
        <p:spPr>
          <a:xfrm>
            <a:off x="346089" y="1166954"/>
            <a:ext cx="6138000" cy="240065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b="1" dirty="0" err="1">
                <a:latin typeface="Helvetica" pitchFamily="2" charset="0"/>
                <a:cs typeface="Calibri" panose="020F0502020204030204" pitchFamily="34" charset="0"/>
              </a:rPr>
              <a:t>ArtLogic</a:t>
            </a:r>
            <a:r>
              <a:rPr lang="en-GB" sz="1000" b="1" dirty="0">
                <a:latin typeface="Helvetica" pitchFamily="2" charset="0"/>
                <a:cs typeface="Calibri" panose="020F0502020204030204" pitchFamily="34" charset="0"/>
              </a:rPr>
              <a:t> – </a:t>
            </a:r>
            <a:r>
              <a:rPr lang="en-GB" sz="1000" dirty="0">
                <a:latin typeface="Helvetica" pitchFamily="2" charset="0"/>
                <a:cs typeface="Calibri" panose="020F0502020204030204" pitchFamily="34" charset="0"/>
              </a:rPr>
              <a:t>London, UK</a:t>
            </a:r>
          </a:p>
          <a:p>
            <a:r>
              <a:rPr lang="en-GB" sz="1000" b="1" dirty="0">
                <a:latin typeface="Helvetica" pitchFamily="2" charset="0"/>
                <a:cs typeface="Calibri" panose="020F0502020204030204" pitchFamily="34" charset="0"/>
              </a:rPr>
              <a:t>	</a:t>
            </a:r>
            <a:r>
              <a:rPr lang="en-GB" sz="1000" b="1" dirty="0">
                <a:latin typeface="Helvetica" pitchFamily="2" charset="0"/>
              </a:rPr>
              <a:t>Data Migration Specialist, </a:t>
            </a:r>
            <a:r>
              <a:rPr lang="en-GB" sz="1000" dirty="0">
                <a:latin typeface="Helvetica" pitchFamily="2" charset="0"/>
              </a:rPr>
              <a:t>03/2022 – Present day</a:t>
            </a:r>
          </a:p>
          <a:p>
            <a:r>
              <a:rPr lang="en-GB" sz="1000" b="0" i="0" dirty="0">
                <a:effectLst/>
                <a:latin typeface="Helvetica" pitchFamily="2" charset="0"/>
              </a:rPr>
              <a:t>Working collaboratively in a team at the largest art gallery management software company, I specialize in Python scripting, tailoring scripts to meet the specific requirements of clients. I maintain regular communication with project managers, ensuring precise customization for each gallery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Developed customized Python scripts for seamless data migration, transforming non-relational databases (MongoDB) to relational databases (MySQL), significantly enhancing data import efficiency for clients.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Helvetica" pitchFamily="2" charset="0"/>
              </a:rPr>
              <a:t>Pioneered the implementation of Continuous Integration (CI) for scripts, introducing unit testing to identify and rectify bugs at the early development stage. Created a bash script that runs automatically with a git commit, ensuring a streamlined and automated testing process for robust and error-free deployments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  <a:latin typeface="Helvetica" pitchFamily="2" charset="0"/>
              </a:rPr>
              <a:t>Contributed to the development of the "Import App," a platform designed for client use, enabling them to perform their own imports. Primarily focused on facilitating unit testing of the automatic scripts responsible for generating imports.</a:t>
            </a:r>
            <a:endParaRPr lang="en-GB" sz="1000" dirty="0">
              <a:latin typeface="Helvetica" pitchFamily="2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C3ECB3-3A14-809C-AD72-7417B95C8FDC}"/>
              </a:ext>
            </a:extLst>
          </p:cNvPr>
          <p:cNvGrpSpPr/>
          <p:nvPr/>
        </p:nvGrpSpPr>
        <p:grpSpPr>
          <a:xfrm>
            <a:off x="4848396" y="299705"/>
            <a:ext cx="1520164" cy="247786"/>
            <a:chOff x="4848396" y="331870"/>
            <a:chExt cx="1520164" cy="24778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778CFB-9BBF-448E-1C77-2F3A9A3B6937}"/>
                </a:ext>
              </a:extLst>
            </p:cNvPr>
            <p:cNvGrpSpPr/>
            <p:nvPr/>
          </p:nvGrpSpPr>
          <p:grpSpPr>
            <a:xfrm>
              <a:off x="4848396" y="333435"/>
              <a:ext cx="704136" cy="246221"/>
              <a:chOff x="5419526" y="168324"/>
              <a:chExt cx="704136" cy="246221"/>
            </a:xfrm>
          </p:grpSpPr>
          <p:sp>
            <p:nvSpPr>
              <p:cNvPr id="10" name="CuadroTexto 38">
                <a:extLst>
                  <a:ext uri="{FF2B5EF4-FFF2-40B4-BE49-F238E27FC236}">
                    <a16:creationId xmlns:a16="http://schemas.microsoft.com/office/drawing/2014/main" id="{5683D94F-3370-ED21-BC31-2615D49F8F6B}"/>
                  </a:ext>
                </a:extLst>
              </p:cNvPr>
              <p:cNvSpPr txBox="1"/>
              <p:nvPr/>
            </p:nvSpPr>
            <p:spPr>
              <a:xfrm>
                <a:off x="5512254" y="168324"/>
                <a:ext cx="6114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50" dirty="0">
                    <a:latin typeface="Helvetica" pitchFamily="2" charset="0"/>
                    <a:cs typeface="Calibri" panose="020F0502020204030204" pitchFamily="34" charset="0"/>
                    <a:hlinkClick r:id="rId6"/>
                  </a:rPr>
                  <a:t>GitHub</a:t>
                </a:r>
                <a:endParaRPr lang="en-GB" sz="95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028" name="Picture 4" descr="GitHub logo PNG Transparent PNG - 512x512 - Free Download on PNGloc">
                <a:extLst>
                  <a:ext uri="{FF2B5EF4-FFF2-40B4-BE49-F238E27FC236}">
                    <a16:creationId xmlns:a16="http://schemas.microsoft.com/office/drawing/2014/main" id="{71AA0FDC-46EF-5CA8-3438-A9962F0B8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9526" y="197013"/>
                <a:ext cx="185455" cy="185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B0DF92A-0AA7-2E53-B184-8CCBFBBB4BF9}"/>
                </a:ext>
              </a:extLst>
            </p:cNvPr>
            <p:cNvGrpSpPr/>
            <p:nvPr/>
          </p:nvGrpSpPr>
          <p:grpSpPr>
            <a:xfrm>
              <a:off x="5645260" y="331870"/>
              <a:ext cx="723300" cy="246221"/>
              <a:chOff x="5447517" y="460556"/>
              <a:chExt cx="723300" cy="246221"/>
            </a:xfrm>
          </p:grpSpPr>
          <p:sp>
            <p:nvSpPr>
              <p:cNvPr id="16" name="CuadroTexto 38">
                <a:extLst>
                  <a:ext uri="{FF2B5EF4-FFF2-40B4-BE49-F238E27FC236}">
                    <a16:creationId xmlns:a16="http://schemas.microsoft.com/office/drawing/2014/main" id="{200058B7-556A-17E4-9116-87C780166B64}"/>
                  </a:ext>
                </a:extLst>
              </p:cNvPr>
              <p:cNvSpPr txBox="1"/>
              <p:nvPr/>
            </p:nvSpPr>
            <p:spPr>
              <a:xfrm>
                <a:off x="5512254" y="460556"/>
                <a:ext cx="6585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50" dirty="0">
                    <a:latin typeface="Helvetica" pitchFamily="2" charset="0"/>
                    <a:cs typeface="Calibri" panose="020F0502020204030204" pitchFamily="34" charset="0"/>
                    <a:hlinkClick r:id="rId8"/>
                  </a:rPr>
                  <a:t>L</a:t>
                </a:r>
                <a:r>
                  <a:rPr lang="en-GB" sz="950" b="0" i="0" dirty="0">
                    <a:effectLst/>
                    <a:latin typeface="Helvetica" pitchFamily="2" charset="0"/>
                    <a:cs typeface="Calibri" panose="020F0502020204030204" pitchFamily="34" charset="0"/>
                    <a:hlinkClick r:id="rId8"/>
                  </a:rPr>
                  <a:t>inkedIn</a:t>
                </a:r>
                <a:endParaRPr lang="en-GB" sz="95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1D675F10-7DF3-E86F-FC1C-2C10F191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7517" y="505174"/>
                <a:ext cx="129475" cy="128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8352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1853</TotalTime>
  <Words>545</Words>
  <Application>Microsoft Macintosh PowerPoint</Application>
  <PresentationFormat>A4 Paper (210x297 mm)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Octavio Montt</dc:creator>
  <cp:lastModifiedBy>Octavio Montt</cp:lastModifiedBy>
  <cp:revision>8</cp:revision>
  <dcterms:created xsi:type="dcterms:W3CDTF">2024-02-24T19:40:09Z</dcterms:created>
  <dcterms:modified xsi:type="dcterms:W3CDTF">2024-02-26T10:47:11Z</dcterms:modified>
</cp:coreProperties>
</file>