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125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961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580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361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880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02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742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54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125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4291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479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843976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9FC7F86-72E8-4071-835E-840F6EE7E3DD}"/>
              </a:ext>
            </a:extLst>
          </p:cNvPr>
          <p:cNvPicPr>
            <a:picLocks noChangeAspect="1"/>
          </p:cNvPicPr>
          <p:nvPr/>
        </p:nvPicPr>
        <p:blipFill rotWithShape="1">
          <a:blip r:embed="rId2"/>
          <a:srcRect t="9535" b="3926"/>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C696AD">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C696AD">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DC24489-009B-42AA-996D-1343CB6770BE}"/>
              </a:ext>
            </a:extLst>
          </p:cNvPr>
          <p:cNvSpPr>
            <a:spLocks noGrp="1"/>
          </p:cNvSpPr>
          <p:nvPr>
            <p:ph type="ctrTitle"/>
          </p:nvPr>
        </p:nvSpPr>
        <p:spPr>
          <a:xfrm>
            <a:off x="7889065" y="2324906"/>
            <a:ext cx="3403426" cy="1588698"/>
          </a:xfrm>
        </p:spPr>
        <p:txBody>
          <a:bodyPr>
            <a:normAutofit fontScale="90000"/>
          </a:bodyPr>
          <a:lstStyle/>
          <a:p>
            <a:r>
              <a:rPr lang="en-US" dirty="0">
                <a:solidFill>
                  <a:schemeClr val="bg1"/>
                </a:solidFill>
              </a:rPr>
              <a:t>The Battle of Neighborhoods </a:t>
            </a:r>
          </a:p>
        </p:txBody>
      </p:sp>
      <p:sp>
        <p:nvSpPr>
          <p:cNvPr id="3" name="Subtitle 2">
            <a:extLst>
              <a:ext uri="{FF2B5EF4-FFF2-40B4-BE49-F238E27FC236}">
                <a16:creationId xmlns:a16="http://schemas.microsoft.com/office/drawing/2014/main" id="{40478972-F07A-4025-AADA-3544CA47789C}"/>
              </a:ext>
            </a:extLst>
          </p:cNvPr>
          <p:cNvSpPr>
            <a:spLocks noGrp="1"/>
          </p:cNvSpPr>
          <p:nvPr>
            <p:ph type="subTitle" idx="1"/>
          </p:nvPr>
        </p:nvSpPr>
        <p:spPr>
          <a:xfrm>
            <a:off x="7889065" y="3945249"/>
            <a:ext cx="3403426" cy="738820"/>
          </a:xfrm>
        </p:spPr>
        <p:txBody>
          <a:bodyPr>
            <a:normAutofit/>
          </a:bodyPr>
          <a:lstStyle/>
          <a:p>
            <a:r>
              <a:rPr lang="en-US" dirty="0">
                <a:solidFill>
                  <a:schemeClr val="bg1"/>
                </a:solidFill>
              </a:rPr>
              <a:t>Italian Restaurant Recommendations</a:t>
            </a:r>
          </a:p>
        </p:txBody>
      </p:sp>
    </p:spTree>
    <p:extLst>
      <p:ext uri="{BB962C8B-B14F-4D97-AF65-F5344CB8AC3E}">
        <p14:creationId xmlns:p14="http://schemas.microsoft.com/office/powerpoint/2010/main" val="58732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Content Placeholder 3">
            <a:extLst>
              <a:ext uri="{FF2B5EF4-FFF2-40B4-BE49-F238E27FC236}">
                <a16:creationId xmlns:a16="http://schemas.microsoft.com/office/drawing/2014/main" id="{5B8ECB67-A378-4AB7-A0D9-C3586B507BC4}"/>
              </a:ext>
            </a:extLst>
          </p:cNvPr>
          <p:cNvPicPr>
            <a:picLocks noGrp="1" noChangeAspect="1"/>
          </p:cNvPicPr>
          <p:nvPr>
            <p:ph idx="1"/>
          </p:nvPr>
        </p:nvPicPr>
        <p:blipFill rotWithShape="1">
          <a:blip r:embed="rId2"/>
          <a:srcRect l="8992" r="1" b="1"/>
          <a:stretch/>
        </p:blipFill>
        <p:spPr>
          <a:xfrm>
            <a:off x="453302" y="457200"/>
            <a:ext cx="7588885" cy="5899650"/>
          </a:xfrm>
          <a:prstGeom prst="rect">
            <a:avLst/>
          </a:prstGeom>
        </p:spPr>
      </p:pic>
      <p:sp>
        <p:nvSpPr>
          <p:cNvPr id="19" name="Rectangle 18">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15E0EC-4F7E-4EE3-BD90-72CC32C5D5A0}"/>
              </a:ext>
            </a:extLst>
          </p:cNvPr>
          <p:cNvSpPr>
            <a:spLocks noGrp="1"/>
          </p:cNvSpPr>
          <p:nvPr>
            <p:ph type="title"/>
          </p:nvPr>
        </p:nvSpPr>
        <p:spPr>
          <a:xfrm>
            <a:off x="8372723" y="850791"/>
            <a:ext cx="3202016" cy="4198288"/>
          </a:xfrm>
        </p:spPr>
        <p:txBody>
          <a:bodyPr vert="horz" lIns="91440" tIns="45720" rIns="91440" bIns="45720" rtlCol="0" anchor="ctr">
            <a:normAutofit/>
          </a:bodyPr>
          <a:lstStyle/>
          <a:p>
            <a:r>
              <a:rPr lang="en-US" sz="3600" dirty="0">
                <a:solidFill>
                  <a:srgbClr val="FFFFFF"/>
                </a:solidFill>
              </a:rPr>
              <a:t>Business question: Where in berlin can we put a new Italian restaurant?</a:t>
            </a:r>
          </a:p>
        </p:txBody>
      </p:sp>
      <p:sp>
        <p:nvSpPr>
          <p:cNvPr id="21" name="Rectangle 20">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1234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72ECC185-034D-4F0A-9778-F45202997C75}"/>
              </a:ext>
            </a:extLst>
          </p:cNvPr>
          <p:cNvPicPr>
            <a:picLocks noGrp="1"/>
          </p:cNvPicPr>
          <p:nvPr>
            <p:ph idx="1"/>
          </p:nvPr>
        </p:nvPicPr>
        <p:blipFill rotWithShape="1">
          <a:blip r:embed="rId2"/>
          <a:srcRect r="4446" b="-3"/>
          <a:stretch/>
        </p:blipFill>
        <p:spPr>
          <a:xfrm>
            <a:off x="455158" y="541065"/>
            <a:ext cx="5449020" cy="3435892"/>
          </a:xfrm>
          <a:prstGeom prst="rect">
            <a:avLst/>
          </a:prstGeom>
        </p:spPr>
      </p:pic>
      <p:pic>
        <p:nvPicPr>
          <p:cNvPr id="5" name="Picture 4">
            <a:extLst>
              <a:ext uri="{FF2B5EF4-FFF2-40B4-BE49-F238E27FC236}">
                <a16:creationId xmlns:a16="http://schemas.microsoft.com/office/drawing/2014/main" id="{DA52DC14-E0B0-494F-BCB6-2248B81EAC87}"/>
              </a:ext>
            </a:extLst>
          </p:cNvPr>
          <p:cNvPicPr/>
          <p:nvPr/>
        </p:nvPicPr>
        <p:blipFill rotWithShape="1">
          <a:blip r:embed="rId3"/>
          <a:srcRect l="1354" r="3699" b="1"/>
          <a:stretch/>
        </p:blipFill>
        <p:spPr>
          <a:xfrm>
            <a:off x="6275981" y="541064"/>
            <a:ext cx="5437182" cy="3435892"/>
          </a:xfrm>
          <a:prstGeom prst="rect">
            <a:avLst/>
          </a:prstGeom>
        </p:spPr>
      </p:pic>
      <p:sp>
        <p:nvSpPr>
          <p:cNvPr id="41" name="Rectangle 40">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6EEA5E-8F1E-4725-933E-94EA1A4900C1}"/>
              </a:ext>
            </a:extLst>
          </p:cNvPr>
          <p:cNvSpPr>
            <a:spLocks noGrp="1"/>
          </p:cNvSpPr>
          <p:nvPr>
            <p:ph type="title"/>
          </p:nvPr>
        </p:nvSpPr>
        <p:spPr>
          <a:xfrm>
            <a:off x="609599" y="4572000"/>
            <a:ext cx="10965141" cy="450574"/>
          </a:xfrm>
        </p:spPr>
        <p:txBody>
          <a:bodyPr vert="horz" lIns="91440" tIns="45720" rIns="91440" bIns="45720" rtlCol="0" anchor="b">
            <a:normAutofit fontScale="90000"/>
          </a:bodyPr>
          <a:lstStyle/>
          <a:p>
            <a:pPr>
              <a:lnSpc>
                <a:spcPct val="90000"/>
              </a:lnSpc>
            </a:pPr>
            <a:r>
              <a:rPr lang="en-US" sz="2800" dirty="0">
                <a:solidFill>
                  <a:srgbClr val="FFFFFF"/>
                </a:solidFill>
              </a:rPr>
              <a:t>Research and Methodology:</a:t>
            </a:r>
            <a:endParaRPr lang="en-US" sz="2800" dirty="0">
              <a:solidFill>
                <a:srgbClr val="FFFFFF"/>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121DFA0-BDAC-4099-BFAA-CD35F7255676}"/>
              </a:ext>
            </a:extLst>
          </p:cNvPr>
          <p:cNvSpPr txBox="1"/>
          <p:nvPr/>
        </p:nvSpPr>
        <p:spPr>
          <a:xfrm>
            <a:off x="747361" y="5116315"/>
            <a:ext cx="109620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Berlin has a large geographical area that had to be sectioned into smaller areas and then plotted for restaurants.</a:t>
            </a:r>
          </a:p>
          <a:p>
            <a:pPr marL="285750" indent="-285750">
              <a:buFont typeface="Arial" panose="020B0604020202020204" pitchFamily="34" charset="0"/>
              <a:buChar char="•"/>
            </a:pPr>
            <a:r>
              <a:rPr lang="en-US" dirty="0">
                <a:solidFill>
                  <a:schemeClr val="bg1"/>
                </a:solidFill>
              </a:rPr>
              <a:t>Once plotted, a second plotting for Italian and non-Italian was done to provide a visual.</a:t>
            </a:r>
          </a:p>
          <a:p>
            <a:pPr marL="285750" indent="-285750">
              <a:buFont typeface="Arial" panose="020B0604020202020204" pitchFamily="34" charset="0"/>
              <a:buChar char="•"/>
            </a:pPr>
            <a:r>
              <a:rPr lang="en-US" dirty="0">
                <a:solidFill>
                  <a:schemeClr val="bg1"/>
                </a:solidFill>
              </a:rPr>
              <a:t>Analysis showed that lowest concentration in areas south, south-east and east Berlin.</a:t>
            </a:r>
          </a:p>
          <a:p>
            <a:pPr marL="285750" indent="-285750">
              <a:buFont typeface="Arial" panose="020B0604020202020204" pitchFamily="34" charset="0"/>
              <a:buChar char="•"/>
            </a:pPr>
            <a:r>
              <a:rPr lang="en-US" dirty="0">
                <a:solidFill>
                  <a:schemeClr val="bg1"/>
                </a:solidFill>
              </a:rPr>
              <a:t>A deep dive was done on into the 15 “zones” in this area to provide a recommendation.</a:t>
            </a:r>
          </a:p>
        </p:txBody>
      </p:sp>
    </p:spTree>
    <p:extLst>
      <p:ext uri="{BB962C8B-B14F-4D97-AF65-F5344CB8AC3E}">
        <p14:creationId xmlns:p14="http://schemas.microsoft.com/office/powerpoint/2010/main" val="283386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49" name="Rectangle 4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D5E56D5-6757-46C4-9293-7FCE382FE738}"/>
              </a:ext>
            </a:extLst>
          </p:cNvPr>
          <p:cNvSpPr>
            <a:spLocks noGrp="1"/>
          </p:cNvSpPr>
          <p:nvPr>
            <p:ph type="title"/>
          </p:nvPr>
        </p:nvSpPr>
        <p:spPr>
          <a:xfrm>
            <a:off x="638620" y="863695"/>
            <a:ext cx="3511233" cy="3779995"/>
          </a:xfrm>
        </p:spPr>
        <p:txBody>
          <a:bodyPr vert="horz" lIns="91440" tIns="45720" rIns="91440" bIns="45720" rtlCol="0" anchor="ctr">
            <a:normAutofit fontScale="90000"/>
          </a:bodyPr>
          <a:lstStyle/>
          <a:p>
            <a:pPr>
              <a:lnSpc>
                <a:spcPct val="90000"/>
              </a:lnSpc>
            </a:pPr>
            <a:br>
              <a:rPr lang="en-US" sz="1700" dirty="0">
                <a:solidFill>
                  <a:schemeClr val="tx1"/>
                </a:solidFill>
              </a:rPr>
            </a:br>
            <a:br>
              <a:rPr lang="en-US" sz="1700" dirty="0">
                <a:solidFill>
                  <a:schemeClr val="tx1"/>
                </a:solidFill>
              </a:rPr>
            </a:br>
            <a:br>
              <a:rPr lang="en-US" sz="1700" dirty="0">
                <a:solidFill>
                  <a:schemeClr val="tx1"/>
                </a:solidFill>
              </a:rPr>
            </a:br>
            <a:br>
              <a:rPr lang="en-US" sz="1700" dirty="0">
                <a:solidFill>
                  <a:schemeClr val="tx1"/>
                </a:solidFill>
              </a:rPr>
            </a:br>
            <a:br>
              <a:rPr lang="en-US" sz="1700" dirty="0">
                <a:solidFill>
                  <a:schemeClr val="tx1"/>
                </a:solidFill>
              </a:rPr>
            </a:br>
            <a:r>
              <a:rPr lang="en-US" sz="2800" dirty="0">
                <a:solidFill>
                  <a:schemeClr val="tx1"/>
                </a:solidFill>
              </a:rPr>
              <a:t>Recommendation</a:t>
            </a:r>
            <a:br>
              <a:rPr lang="en-US" sz="2800" dirty="0">
                <a:solidFill>
                  <a:schemeClr val="tx1"/>
                </a:solidFill>
              </a:rPr>
            </a:br>
            <a:br>
              <a:rPr lang="en-US" sz="2800" dirty="0">
                <a:solidFill>
                  <a:schemeClr val="tx1"/>
                </a:solidFill>
              </a:rPr>
            </a:br>
            <a:r>
              <a:rPr lang="en-US" sz="2800" dirty="0">
                <a:solidFill>
                  <a:schemeClr val="tx1"/>
                </a:solidFill>
              </a:rPr>
              <a:t>From these 15 “zones” I created to review. Lowest overall concentration level was determined to be south of Alexanderplatz.</a:t>
            </a:r>
            <a:br>
              <a:rPr lang="en-US" sz="2800" dirty="0">
                <a:solidFill>
                  <a:schemeClr val="tx1"/>
                </a:solidFill>
              </a:rPr>
            </a:br>
            <a:br>
              <a:rPr lang="en-US" sz="1700" dirty="0">
                <a:solidFill>
                  <a:schemeClr val="tx1"/>
                </a:solidFill>
              </a:rPr>
            </a:br>
            <a:br>
              <a:rPr lang="en-US" sz="1700" dirty="0">
                <a:solidFill>
                  <a:schemeClr val="tx1"/>
                </a:solidFill>
              </a:rPr>
            </a:br>
            <a:endParaRPr lang="en-US" sz="1700" dirty="0">
              <a:solidFill>
                <a:schemeClr val="tx1"/>
              </a:solidFill>
            </a:endParaRPr>
          </a:p>
        </p:txBody>
      </p:sp>
      <p:sp>
        <p:nvSpPr>
          <p:cNvPr id="51" name="Rectangle 5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6B480E0F-4B6E-4423-AB24-9E05468FCA81}"/>
              </a:ext>
            </a:extLst>
          </p:cNvPr>
          <p:cNvPicPr>
            <a:picLocks noGrp="1"/>
          </p:cNvPicPr>
          <p:nvPr>
            <p:ph idx="1"/>
          </p:nvPr>
        </p:nvPicPr>
        <p:blipFill rotWithShape="1">
          <a:blip r:embed="rId2"/>
          <a:srcRect l="7298" r="19335" b="-1"/>
          <a:stretch/>
        </p:blipFill>
        <p:spPr>
          <a:xfrm>
            <a:off x="4654295" y="10"/>
            <a:ext cx="7537705" cy="6857990"/>
          </a:xfrm>
          <a:prstGeom prst="rect">
            <a:avLst/>
          </a:prstGeom>
        </p:spPr>
      </p:pic>
    </p:spTree>
    <p:extLst>
      <p:ext uri="{BB962C8B-B14F-4D97-AF65-F5344CB8AC3E}">
        <p14:creationId xmlns:p14="http://schemas.microsoft.com/office/powerpoint/2010/main" val="30407435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9A15-A0C9-4F5F-9B05-C755455ADE2A}"/>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A80AC4C4-DE00-44F0-9270-F244D08322FF}"/>
              </a:ext>
            </a:extLst>
          </p:cNvPr>
          <p:cNvSpPr>
            <a:spLocks noGrp="1"/>
          </p:cNvSpPr>
          <p:nvPr>
            <p:ph idx="1"/>
          </p:nvPr>
        </p:nvSpPr>
        <p:spPr/>
        <p:txBody>
          <a:bodyPr/>
          <a:lstStyle/>
          <a:p>
            <a:r>
              <a:rPr lang="en-US" dirty="0"/>
              <a:t>Purpose of this project was to identify Berlin areas close to center with low number of restaurants (particularly Italian restaurants) in order to aid stakeholders in narrowing down the search for optimal location for a new Italian restaurant. </a:t>
            </a:r>
          </a:p>
          <a:p>
            <a:r>
              <a:rPr lang="en-US" dirty="0"/>
              <a:t>By calculating restaurant density distribution from Foursquare data I was able to focus in on the area south and southeast and discover that there is an opportunity to open an Italian restaurant near Alexanderplatz.</a:t>
            </a:r>
          </a:p>
          <a:p>
            <a:endParaRPr lang="en-US" dirty="0"/>
          </a:p>
        </p:txBody>
      </p:sp>
    </p:spTree>
    <p:extLst>
      <p:ext uri="{BB962C8B-B14F-4D97-AF65-F5344CB8AC3E}">
        <p14:creationId xmlns:p14="http://schemas.microsoft.com/office/powerpoint/2010/main" val="420046616"/>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42B41"/>
      </a:dk2>
      <a:lt2>
        <a:srgbClr val="E2E8E5"/>
      </a:lt2>
      <a:accent1>
        <a:srgbClr val="C696AD"/>
      </a:accent1>
      <a:accent2>
        <a:srgbClr val="BA7FB4"/>
      </a:accent2>
      <a:accent3>
        <a:srgbClr val="B796C6"/>
      </a:accent3>
      <a:accent4>
        <a:srgbClr val="8F7FBA"/>
      </a:accent4>
      <a:accent5>
        <a:srgbClr val="969DC6"/>
      </a:accent5>
      <a:accent6>
        <a:srgbClr val="7FA0BA"/>
      </a:accent6>
      <a:hlink>
        <a:srgbClr val="579074"/>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4</TotalTime>
  <Words>207</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Gill Sans MT</vt:lpstr>
      <vt:lpstr>Tw Cen MT</vt:lpstr>
      <vt:lpstr>Wingdings 2</vt:lpstr>
      <vt:lpstr>DividendVTI</vt:lpstr>
      <vt:lpstr>The Battle of Neighborhoods </vt:lpstr>
      <vt:lpstr>Business question: Where in berlin can we put a new Italian restaurant?</vt:lpstr>
      <vt:lpstr>Research and Methodology:</vt:lpstr>
      <vt:lpstr>     Recommendation  From these 15 “zones” I created to review. Lowest overall concentration level was determined to be south of Alexanderplatz.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Lisa Buyaki</dc:creator>
  <cp:lastModifiedBy>Lisa Buyaki</cp:lastModifiedBy>
  <cp:revision>2</cp:revision>
  <dcterms:created xsi:type="dcterms:W3CDTF">2020-06-04T16:45:11Z</dcterms:created>
  <dcterms:modified xsi:type="dcterms:W3CDTF">2020-06-04T16:49:50Z</dcterms:modified>
</cp:coreProperties>
</file>