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66" r:id="rId6"/>
    <p:sldId id="270" r:id="rId7"/>
    <p:sldId id="259" r:id="rId8"/>
    <p:sldId id="260" r:id="rId9"/>
    <p:sldId id="264" r:id="rId10"/>
    <p:sldId id="265" r:id="rId11"/>
    <p:sldId id="271" r:id="rId12"/>
    <p:sldId id="262" r:id="rId13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4"/>
    </p:embeddedFont>
    <p:embeddedFont>
      <p:font typeface="KoPub돋움체 Bold" panose="02020603020101020101" pitchFamily="18" charset="-127"/>
      <p:regular r:id="rId15"/>
    </p:embeddedFont>
    <p:embeddedFont>
      <p:font typeface="KoPub돋움체 Light" panose="02020603020101020101" pitchFamily="18" charset="-127"/>
      <p:regular r:id="rId16"/>
    </p:embeddedFont>
    <p:embeddedFont>
      <p:font typeface="KoPub돋움체 Medium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785182" y="2233183"/>
            <a:ext cx="2379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TabAnalyzer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3304515" y="5304090"/>
            <a:ext cx="563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수원왕갈비통닭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김도형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성휘웅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왕보준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표세승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허준범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홍연경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6F98D9-8746-493B-8EF4-D01BFA3872F0}"/>
              </a:ext>
            </a:extLst>
          </p:cNvPr>
          <p:cNvSpPr txBox="1"/>
          <p:nvPr/>
        </p:nvSpPr>
        <p:spPr>
          <a:xfrm>
            <a:off x="4976095" y="1553910"/>
            <a:ext cx="327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2019 FALL CAPSTONE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5615" y="995678"/>
            <a:ext cx="2340768" cy="747287"/>
          </a:xfrm>
          <a:prstGeom prst="rect">
            <a:avLst/>
          </a:prstGeom>
        </p:spPr>
      </p:pic>
      <p:sp>
        <p:nvSpPr>
          <p:cNvPr id="57" name="직사각형 1"/>
          <p:cNvSpPr/>
          <p:nvPr/>
        </p:nvSpPr>
        <p:spPr>
          <a:xfrm>
            <a:off x="4934435" y="2655570"/>
            <a:ext cx="2323128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HTML </a:t>
            </a:r>
            <a:r>
              <a:rPr lang="ko-KR" altLang="en-US" sz="17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크롤링 및 처리</a:t>
            </a:r>
          </a:p>
        </p:txBody>
      </p:sp>
      <p:sp>
        <p:nvSpPr>
          <p:cNvPr id="58" name="직사각형 1"/>
          <p:cNvSpPr/>
          <p:nvPr/>
        </p:nvSpPr>
        <p:spPr>
          <a:xfrm>
            <a:off x="4934435" y="3542523"/>
            <a:ext cx="2323128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태그 생성</a:t>
            </a:r>
          </a:p>
        </p:txBody>
      </p:sp>
      <p:sp>
        <p:nvSpPr>
          <p:cNvPr id="59" name="직사각형 1"/>
          <p:cNvSpPr/>
          <p:nvPr/>
        </p:nvSpPr>
        <p:spPr>
          <a:xfrm>
            <a:off x="4934435" y="4447398"/>
            <a:ext cx="2323128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유사도 평가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,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 분류</a:t>
            </a:r>
          </a:p>
        </p:txBody>
      </p:sp>
      <p:sp>
        <p:nvSpPr>
          <p:cNvPr id="60" name="직사각형 1"/>
          <p:cNvSpPr/>
          <p:nvPr/>
        </p:nvSpPr>
        <p:spPr>
          <a:xfrm>
            <a:off x="4934436" y="5335405"/>
            <a:ext cx="2323128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저장 및 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GUI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Medium"/>
                <a:ea typeface="KoPub돋움체 Medium"/>
              </a:rPr>
              <a:t> 구현</a:t>
            </a:r>
          </a:p>
        </p:txBody>
      </p:sp>
      <p:sp>
        <p:nvSpPr>
          <p:cNvPr id="61" name="TextBox 13"/>
          <p:cNvSpPr txBox="1"/>
          <p:nvPr/>
        </p:nvSpPr>
        <p:spPr>
          <a:xfrm>
            <a:off x="978217" y="3392497"/>
            <a:ext cx="29312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Chrome Extension APIs</a:t>
            </a:r>
          </a:p>
          <a:p>
            <a:pPr lvl="0" algn="ctr">
              <a:defRPr/>
            </a:pPr>
            <a:endParaRPr lang="en-US" altLang="ko-KR" sz="20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lvl="0" algn="ctr">
              <a:defRPr/>
            </a:pPr>
            <a:r>
              <a:rPr lang="en-US" altLang="ko-KR" sz="20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Javascript</a:t>
            </a:r>
            <a:endParaRPr lang="en-US" altLang="ko-KR" sz="20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lvl="0" algn="ctr">
              <a:defRPr/>
            </a:pPr>
            <a:endParaRPr lang="en-US" altLang="ko-KR" sz="20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lvl="0" algn="ctr">
              <a:defRPr/>
            </a:pPr>
            <a:r>
              <a:rPr lang="en-US" altLang="ko-KR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HTML</a:t>
            </a:r>
            <a:r>
              <a:rPr lang="ko-KR" altLang="en-US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 </a:t>
            </a:r>
            <a:r>
              <a:rPr lang="en-US" altLang="ko-KR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/</a:t>
            </a:r>
            <a:r>
              <a:rPr lang="ko-KR" altLang="en-US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 </a:t>
            </a:r>
            <a:r>
              <a:rPr lang="en-US" altLang="ko-KR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CSS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77902" y="1659252"/>
            <a:ext cx="3695699" cy="45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크롬 확장 프로그램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33524" y="3241710"/>
            <a:ext cx="28802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Python (</a:t>
            </a:r>
            <a:r>
              <a:rPr lang="en-US" altLang="ko-KR" sz="20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Tensorflow</a:t>
            </a:r>
            <a:r>
              <a:rPr lang="en-US" altLang="ko-KR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)</a:t>
            </a:r>
          </a:p>
          <a:p>
            <a:pPr algn="ctr">
              <a:defRPr/>
            </a:pPr>
            <a:endParaRPr lang="en-US" altLang="ko-KR" sz="20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en-US" altLang="ko-KR" sz="20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Javascript</a:t>
            </a:r>
            <a:endParaRPr lang="en-US" altLang="ko-KR" sz="20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20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그 외 </a:t>
            </a:r>
            <a:r>
              <a:rPr lang="ko-KR" altLang="en-US" sz="20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텍스트마이닝</a:t>
            </a:r>
            <a:endParaRPr lang="ko-KR" altLang="en-US" sz="20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오픈소스 라이브러리</a:t>
            </a:r>
          </a:p>
        </p:txBody>
      </p:sp>
      <p:grpSp>
        <p:nvGrpSpPr>
          <p:cNvPr id="66" name="그룹 5"/>
          <p:cNvGrpSpPr/>
          <p:nvPr/>
        </p:nvGrpSpPr>
        <p:grpSpPr>
          <a:xfrm>
            <a:off x="159191" y="182880"/>
            <a:ext cx="1852488" cy="854227"/>
            <a:chOff x="640080" y="-971550"/>
            <a:chExt cx="1660746" cy="765810"/>
          </a:xfrm>
        </p:grpSpPr>
        <p:sp>
          <p:nvSpPr>
            <p:cNvPr id="67" name="TextBox 17"/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/>
                  <a:ea typeface="KoPub돋움체 Light"/>
                </a:rPr>
                <a:t>수행 방법</a:t>
              </a:r>
            </a:p>
          </p:txBody>
        </p:sp>
        <p:sp>
          <p:nvSpPr>
            <p:cNvPr id="68" name="직사각형 4"/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1" name="오른쪽 중괄호 2"/>
          <p:cNvSpPr/>
          <p:nvPr/>
        </p:nvSpPr>
        <p:spPr>
          <a:xfrm flipH="1">
            <a:off x="4027465" y="2841856"/>
            <a:ext cx="670877" cy="2732499"/>
          </a:xfrm>
          <a:prstGeom prst="rightBrace">
            <a:avLst>
              <a:gd name="adj1" fmla="val 22784"/>
              <a:gd name="adj2" fmla="val 50266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오른쪽 중괄호 2"/>
          <p:cNvSpPr/>
          <p:nvPr/>
        </p:nvSpPr>
        <p:spPr>
          <a:xfrm>
            <a:off x="7543013" y="3742649"/>
            <a:ext cx="378816" cy="944131"/>
          </a:xfrm>
          <a:prstGeom prst="rightBrace">
            <a:avLst>
              <a:gd name="adj1" fmla="val 22784"/>
              <a:gd name="adj2" fmla="val 50266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TextBox 29"/>
          <p:cNvSpPr txBox="1"/>
          <p:nvPr/>
        </p:nvSpPr>
        <p:spPr>
          <a:xfrm>
            <a:off x="2388870" y="422305"/>
            <a:ext cx="396329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세부 구성 및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CCBC6-2D19-4778-B1EB-6BC9F2A7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99" y="834752"/>
            <a:ext cx="4938362" cy="28615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7C6BA9-3A52-433D-93E9-2BEA1D6F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8" y="4210846"/>
            <a:ext cx="7584981" cy="2320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3CEAB2-21C1-4FF4-8BEC-42EF97F6C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55" y="4210846"/>
            <a:ext cx="4239466" cy="23096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870CD6-68C6-4AC0-BB2A-1E04B4E1241C}"/>
              </a:ext>
            </a:extLst>
          </p:cNvPr>
          <p:cNvSpPr txBox="1"/>
          <p:nvPr/>
        </p:nvSpPr>
        <p:spPr>
          <a:xfrm>
            <a:off x="2346324" y="5163361"/>
            <a:ext cx="104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제안서 작성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81C858-4A72-4EDC-8070-5779072376DA}"/>
              </a:ext>
            </a:extLst>
          </p:cNvPr>
          <p:cNvSpPr txBox="1"/>
          <p:nvPr/>
        </p:nvSpPr>
        <p:spPr>
          <a:xfrm>
            <a:off x="4909203" y="5600682"/>
            <a:ext cx="1303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HTML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크롤링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32E5D5-204E-413B-9BB3-A32965D40895}"/>
              </a:ext>
            </a:extLst>
          </p:cNvPr>
          <p:cNvSpPr txBox="1"/>
          <p:nvPr/>
        </p:nvSpPr>
        <p:spPr>
          <a:xfrm>
            <a:off x="6381097" y="5754570"/>
            <a:ext cx="104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태그 생성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BC0CA1-D63B-4520-BED3-BB359FD453C6}"/>
              </a:ext>
            </a:extLst>
          </p:cNvPr>
          <p:cNvSpPr txBox="1"/>
          <p:nvPr/>
        </p:nvSpPr>
        <p:spPr>
          <a:xfrm>
            <a:off x="5824070" y="4906267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중간발표 준비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7CEC42-0F66-4375-B029-9444A6A7AA55}"/>
              </a:ext>
            </a:extLst>
          </p:cNvPr>
          <p:cNvSpPr txBox="1"/>
          <p:nvPr/>
        </p:nvSpPr>
        <p:spPr>
          <a:xfrm>
            <a:off x="9704715" y="5668267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최종발표 준비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0F3F83-3C47-45AE-923C-BD11CA02F57F}"/>
              </a:ext>
            </a:extLst>
          </p:cNvPr>
          <p:cNvSpPr txBox="1"/>
          <p:nvPr/>
        </p:nvSpPr>
        <p:spPr>
          <a:xfrm>
            <a:off x="7305488" y="5922973"/>
            <a:ext cx="104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유사도 분석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AB10E9-0056-4107-9FAC-F6EFF1F05E65}"/>
              </a:ext>
            </a:extLst>
          </p:cNvPr>
          <p:cNvSpPr txBox="1"/>
          <p:nvPr/>
        </p:nvSpPr>
        <p:spPr>
          <a:xfrm>
            <a:off x="8626125" y="6292304"/>
            <a:ext cx="104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GUI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DE3576-B71F-40E0-BA89-EF99009E0AB1}"/>
              </a:ext>
            </a:extLst>
          </p:cNvPr>
          <p:cNvSpPr txBox="1"/>
          <p:nvPr/>
        </p:nvSpPr>
        <p:spPr>
          <a:xfrm>
            <a:off x="10584810" y="6529414"/>
            <a:ext cx="104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최종 보고서</a:t>
            </a:r>
          </a:p>
        </p:txBody>
      </p:sp>
      <p:grpSp>
        <p:nvGrpSpPr>
          <p:cNvPr id="18" name="그룹 5">
            <a:extLst>
              <a:ext uri="{FF2B5EF4-FFF2-40B4-BE49-F238E27FC236}">
                <a16:creationId xmlns:a16="http://schemas.microsoft.com/office/drawing/2014/main" id="{E99A715F-635F-4220-AE5A-85484005552F}"/>
              </a:ext>
            </a:extLst>
          </p:cNvPr>
          <p:cNvGrpSpPr/>
          <p:nvPr/>
        </p:nvGrpSpPr>
        <p:grpSpPr>
          <a:xfrm>
            <a:off x="159191" y="182880"/>
            <a:ext cx="1852488" cy="854227"/>
            <a:chOff x="640080" y="-971550"/>
            <a:chExt cx="1660746" cy="765810"/>
          </a:xfrm>
        </p:grpSpPr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8DBF2956-9E80-4FD3-A06F-412D25CA3D8D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/>
                  <a:ea typeface="KoPub돋움체 Light"/>
                </a:rPr>
                <a:t>일정</a:t>
              </a:r>
            </a:p>
          </p:txBody>
        </p:sp>
        <p:sp>
          <p:nvSpPr>
            <p:cNvPr id="20" name="직사각형 4">
              <a:extLst>
                <a:ext uri="{FF2B5EF4-FFF2-40B4-BE49-F238E27FC236}">
                  <a16:creationId xmlns:a16="http://schemas.microsoft.com/office/drawing/2014/main" id="{105BA263-A81A-43EA-9DCF-04AE72110C8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07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742215" y="1531620"/>
            <a:ext cx="1576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 개요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제안 배경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내용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742214" y="2516713"/>
            <a:ext cx="2510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 목표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수행 평가 기준</a:t>
            </a:r>
          </a:p>
          <a:p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742213" y="3501806"/>
            <a:ext cx="25102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 및 활용방안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과제물의 효과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과제물의 활용방안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742213" y="4495864"/>
            <a:ext cx="19992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수행방법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크롬 확장 프로그램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세부 구성 및 방법</a:t>
            </a:r>
          </a:p>
        </p:txBody>
      </p:sp>
    </p:spTree>
    <p:extLst>
      <p:ext uri="{BB962C8B-B14F-4D97-AF65-F5344CB8AC3E}">
        <p14:creationId xmlns:p14="http://schemas.microsoft.com/office/powerpoint/2010/main" val="34806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801C9B87-52D3-47E0-8E1F-C62451B7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1602029"/>
            <a:ext cx="7539316" cy="25338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69" y="422305"/>
            <a:ext cx="39760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제안 배경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2214-DC03-402F-BFA5-4B5507FF7E0E}"/>
              </a:ext>
            </a:extLst>
          </p:cNvPr>
          <p:cNvSpPr/>
          <p:nvPr/>
        </p:nvSpPr>
        <p:spPr>
          <a:xfrm>
            <a:off x="412377" y="1470212"/>
            <a:ext cx="7126942" cy="4616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CAE189-93E6-4E09-8BE2-FCD7A2B323F8}"/>
              </a:ext>
            </a:extLst>
          </p:cNvPr>
          <p:cNvCxnSpPr>
            <a:cxnSpLocks/>
          </p:cNvCxnSpPr>
          <p:nvPr/>
        </p:nvCxnSpPr>
        <p:spPr>
          <a:xfrm>
            <a:off x="6629401" y="1971201"/>
            <a:ext cx="1627093" cy="14577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938860F8-6A9D-4A35-BA7C-BCBC9EDC0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250" y1="15251" x2="47250" y2="152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8179" y="5056094"/>
            <a:ext cx="1418666" cy="16279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308B196-855F-44BE-ADB0-FD4A53F562D7}"/>
              </a:ext>
            </a:extLst>
          </p:cNvPr>
          <p:cNvSpPr txBox="1"/>
          <p:nvPr/>
        </p:nvSpPr>
        <p:spPr>
          <a:xfrm>
            <a:off x="7442947" y="4366059"/>
            <a:ext cx="4472057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과제 한번에 생겨나는 수 많은 탭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정리해서 나중에도 참고하고 싶은데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한번에 정리하고 분류되는 기능은 없을까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7" name="말풍선: 타원형 36">
            <a:extLst>
              <a:ext uri="{FF2B5EF4-FFF2-40B4-BE49-F238E27FC236}">
                <a16:creationId xmlns:a16="http://schemas.microsoft.com/office/drawing/2014/main" id="{93395450-F689-4C87-A055-D1D042F6BF97}"/>
              </a:ext>
            </a:extLst>
          </p:cNvPr>
          <p:cNvSpPr/>
          <p:nvPr/>
        </p:nvSpPr>
        <p:spPr>
          <a:xfrm>
            <a:off x="6964790" y="3429000"/>
            <a:ext cx="4814833" cy="3254188"/>
          </a:xfrm>
          <a:prstGeom prst="wedgeEllipseCallout">
            <a:avLst>
              <a:gd name="adj1" fmla="val -61919"/>
              <a:gd name="adj2" fmla="val 3247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525203-217F-43AF-BA79-45C0E8620FC4}"/>
              </a:ext>
            </a:extLst>
          </p:cNvPr>
          <p:cNvSpPr txBox="1"/>
          <p:nvPr/>
        </p:nvSpPr>
        <p:spPr>
          <a:xfrm>
            <a:off x="5281788" y="6519446"/>
            <a:ext cx="119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컴공생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D12A00-A132-45D3-A7FE-2D249419626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0DCBA7-729A-4C6A-A73B-21428B3ADF5C}"/>
                </a:ext>
              </a:extLst>
            </p:cNvPr>
            <p:cNvSpPr txBox="1"/>
            <p:nvPr/>
          </p:nvSpPr>
          <p:spPr>
            <a:xfrm>
              <a:off x="682196" y="-800140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과제 개요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C03D16-27C2-4CD2-97B0-6D953DD0BBD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19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00140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과제 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69" y="422305"/>
            <a:ext cx="39760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내용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크롬 확장 프로그램 개발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8F4CC9-B3A7-4156-8C9D-058CA9051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44" y="1408888"/>
            <a:ext cx="3329185" cy="2115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F03FAF-E502-4D27-AE0E-68D1BCFCCC62}"/>
              </a:ext>
            </a:extLst>
          </p:cNvPr>
          <p:cNvSpPr txBox="1"/>
          <p:nvPr/>
        </p:nvSpPr>
        <p:spPr>
          <a:xfrm>
            <a:off x="522093" y="2183392"/>
            <a:ext cx="1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OneTab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24D7DE-C2D4-4C01-83CA-82D67B81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44" y="4185900"/>
            <a:ext cx="3329185" cy="21630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AB5D7A-14D3-49A7-972E-A1AB9945F7F8}"/>
              </a:ext>
            </a:extLst>
          </p:cNvPr>
          <p:cNvSpPr txBox="1"/>
          <p:nvPr/>
        </p:nvSpPr>
        <p:spPr>
          <a:xfrm>
            <a:off x="286873" y="4898111"/>
            <a:ext cx="1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cottonTracks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A9A5F-B69B-4600-9A97-57C98CCF4C7F}"/>
              </a:ext>
            </a:extLst>
          </p:cNvPr>
          <p:cNvSpPr txBox="1"/>
          <p:nvPr/>
        </p:nvSpPr>
        <p:spPr>
          <a:xfrm>
            <a:off x="1870344" y="3674476"/>
            <a:ext cx="48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아이콘 클릭 시 모든 탭 정리하여 목록화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7B1C5-B98A-4C2C-BDCC-92CFE1D75642}"/>
              </a:ext>
            </a:extLst>
          </p:cNvPr>
          <p:cNvSpPr txBox="1"/>
          <p:nvPr/>
        </p:nvSpPr>
        <p:spPr>
          <a:xfrm>
            <a:off x="1870344" y="6448623"/>
            <a:ext cx="566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사용 기록 분석하여 카테고리별로 자동 분류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16E2D607-3F20-45FB-9131-E10055B690A9}"/>
              </a:ext>
            </a:extLst>
          </p:cNvPr>
          <p:cNvSpPr/>
          <p:nvPr/>
        </p:nvSpPr>
        <p:spPr>
          <a:xfrm>
            <a:off x="6105667" y="2552725"/>
            <a:ext cx="884225" cy="2714718"/>
          </a:xfrm>
          <a:prstGeom prst="rightBrace">
            <a:avLst>
              <a:gd name="adj1" fmla="val 22784"/>
              <a:gd name="adj2" fmla="val 50266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D9C0C-FC6E-4F46-A2E1-3FF68315F897}"/>
              </a:ext>
            </a:extLst>
          </p:cNvPr>
          <p:cNvSpPr txBox="1"/>
          <p:nvPr/>
        </p:nvSpPr>
        <p:spPr>
          <a:xfrm>
            <a:off x="8898871" y="2183392"/>
            <a:ext cx="1476371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TabAnalyzer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795E49-18ED-4CCE-B047-BF2A75016C33}"/>
              </a:ext>
            </a:extLst>
          </p:cNvPr>
          <p:cNvSpPr txBox="1"/>
          <p:nvPr/>
        </p:nvSpPr>
        <p:spPr>
          <a:xfrm>
            <a:off x="7588614" y="2907823"/>
            <a:ext cx="4096887" cy="1533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탭으로 띄워 놓은 웹 페이지 모두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크롤링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페이지 내용 분석 태그 추출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 구조로 자동 분류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7694911D-DD67-4860-8E7A-375FBEC27127}"/>
              </a:ext>
            </a:extLst>
          </p:cNvPr>
          <p:cNvSpPr/>
          <p:nvPr/>
        </p:nvSpPr>
        <p:spPr>
          <a:xfrm>
            <a:off x="9388688" y="4361138"/>
            <a:ext cx="496736" cy="471583"/>
          </a:xfrm>
          <a:prstGeom prst="mathPlus">
            <a:avLst>
              <a:gd name="adj1" fmla="val 179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24E5C-D90C-4B98-81D3-A3D242DCA7D2}"/>
              </a:ext>
            </a:extLst>
          </p:cNvPr>
          <p:cNvSpPr txBox="1"/>
          <p:nvPr/>
        </p:nvSpPr>
        <p:spPr>
          <a:xfrm>
            <a:off x="8474310" y="5172212"/>
            <a:ext cx="259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사용자를 위한 보기 좋은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GUI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86E35D4-FC39-4664-85E1-5B6B054E6319}"/>
              </a:ext>
            </a:extLst>
          </p:cNvPr>
          <p:cNvSpPr txBox="1"/>
          <p:nvPr/>
        </p:nvSpPr>
        <p:spPr>
          <a:xfrm>
            <a:off x="866966" y="1917886"/>
            <a:ext cx="983359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기존의 북마크 기능에 자동 분류 기능 제공</a:t>
            </a:r>
            <a:b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</a:b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접근성 및 사용 편의성 강화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데이터 분석을 통해 기존의 서비스보다 더 높은 분류 정확성 제공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endParaRPr lang="ko-KR" altLang="en-US" sz="1400" dirty="0">
              <a:latin typeface="KoPub돋움체 Medium"/>
              <a:ea typeface="KoPub돋움체 Medium"/>
            </a:endParaRPr>
          </a:p>
          <a:p>
            <a:pPr lvl="0">
              <a:defRPr/>
            </a:pP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lvl="0">
              <a:defRPr/>
            </a:pP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2.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북마크 다이어그램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GUI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제공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(Ex.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마인드 맵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)</a:t>
            </a:r>
            <a:b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</a:b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한눈에 웹 이용 현황 파악 가능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defRPr/>
            </a:pP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다이어그램을 통한 사용자 가시성 향상</a:t>
            </a:r>
            <a:b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</a:b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</p:txBody>
      </p:sp>
      <p:pic>
        <p:nvPicPr>
          <p:cNvPr id="29" name="그림 28" descr="그리기이(가) 표시된 사진&#10;&#10;자동 생성된 설명">
            <a:extLst>
              <a:ext uri="{FF2B5EF4-FFF2-40B4-BE49-F238E27FC236}">
                <a16:creationId xmlns:a16="http://schemas.microsoft.com/office/drawing/2014/main" id="{11246718-2D0F-4942-9585-1C5699AC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31" y="1195546"/>
            <a:ext cx="2945918" cy="22334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CF5231D-1FFD-4AFB-A6F7-0BA51D025D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31" y="3672212"/>
            <a:ext cx="2945918" cy="207231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6328088-6599-4351-94E1-56A4CD2D688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04E7F-BE29-4E1F-9EDC-3AACA2E36543}"/>
                </a:ext>
              </a:extLst>
            </p:cNvPr>
            <p:cNvSpPr txBox="1"/>
            <p:nvPr/>
          </p:nvSpPr>
          <p:spPr>
            <a:xfrm>
              <a:off x="682196" y="-800140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과제 목표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D7E773-5BDD-4872-A228-F0CB2406440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07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86E35D4-FC39-4664-85E1-5B6B054E6319}"/>
              </a:ext>
            </a:extLst>
          </p:cNvPr>
          <p:cNvSpPr txBox="1"/>
          <p:nvPr/>
        </p:nvSpPr>
        <p:spPr>
          <a:xfrm>
            <a:off x="866966" y="1917886"/>
            <a:ext cx="98335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기존의 북마크 기능에 자동 분류 기능 제공</a:t>
            </a:r>
            <a:b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</a:b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기능과의 </a:t>
            </a:r>
            <a:r>
              <a:rPr lang="ko-KR" altLang="en-US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차별점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여부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분류 결과의 적절성 여부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분류 연산의 처리 속도</a:t>
            </a:r>
            <a:r>
              <a:rPr lang="en-US" altLang="ko-KR" sz="1400" dirty="0">
                <a:latin typeface="KoPub돋움체 Medium"/>
                <a:ea typeface="KoPub돋움체 Medium"/>
              </a:rPr>
              <a:t> </a:t>
            </a:r>
            <a:endParaRPr lang="ko-KR" altLang="en-US" sz="1400" dirty="0">
              <a:latin typeface="KoPub돋움체 Medium"/>
              <a:ea typeface="KoPub돋움체 Medium"/>
            </a:endParaRPr>
          </a:p>
          <a:p>
            <a:pPr lvl="0">
              <a:defRPr/>
            </a:pP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  <a:p>
            <a:pPr lvl="0">
              <a:defRPr/>
            </a:pP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2.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북마크 다이어그램 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GUI 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제공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(Ex.</a:t>
            </a: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마인드 맵</a:t>
            </a:r>
            <a:r>
              <a:rPr lang="en-US" altLang="ko-KR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)</a:t>
            </a:r>
            <a:b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</a:b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다이어그램 생성 결과의 적절성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defRPr/>
            </a:pP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다이어그램의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GUI</a:t>
            </a:r>
          </a:p>
          <a:p>
            <a:pPr lvl="0">
              <a:defRPr/>
            </a:pP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lvl="0"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다이어그램의 다양성</a:t>
            </a:r>
            <a:b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</a:b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Medium"/>
              <a:ea typeface="KoPub돋움체 Medium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328088-6599-4351-94E1-56A4CD2D688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04E7F-BE29-4E1F-9EDC-3AACA2E36543}"/>
                </a:ext>
              </a:extLst>
            </p:cNvPr>
            <p:cNvSpPr txBox="1"/>
            <p:nvPr/>
          </p:nvSpPr>
          <p:spPr>
            <a:xfrm>
              <a:off x="682196" y="-800140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평가 기준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D7E773-5BDD-4872-A228-F0CB2406440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4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32962" y="4492000"/>
            <a:ext cx="16962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북마크 자동 분류</a:t>
            </a:r>
            <a:endParaRPr lang="ko-KR" altLang="en-US" b="1" dirty="0">
              <a:latin typeface="KoPub돋움체 Medium"/>
              <a:ea typeface="KoPub돋움체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2963" y="2308603"/>
            <a:ext cx="5619052" cy="1326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많은 사이트를 동시 방문 시 컴퓨터 메모리 사용에 대한 부담감 존재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해당 기능은 사이트를 분석해 링크를 저장하므로 부족한 메모리를 반환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  <a:p>
            <a:pPr algn="just">
              <a:lnSpc>
                <a:spcPct val="200000"/>
              </a:lnSpc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북마크 서비스 이용 유도 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8870" y="422305"/>
            <a:ext cx="396329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과제물의 효과</a:t>
            </a:r>
            <a:endParaRPr lang="ko-KR" altLang="en-US" dirty="0">
              <a:latin typeface="KoPub돋움체 Light"/>
              <a:ea typeface="KoPub돋움체 Light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726454" y="1574888"/>
            <a:ext cx="2149155" cy="21615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유용성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2962" y="1829198"/>
            <a:ext cx="19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웹 이용환경 향상 </a:t>
            </a:r>
            <a:endParaRPr lang="ko-KR" altLang="en-US" b="1" dirty="0">
              <a:latin typeface="KoPub돋움체 Medium"/>
              <a:ea typeface="KoPub돋움체 Medium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2962" y="4971406"/>
            <a:ext cx="5484829" cy="1326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현재 페이지의 데이터를 분석해 가장 알맞은 카테고리를 선별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자동으로 해당 페이지에 맞는 카테고리로 북마크 저장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  <a:p>
            <a:pPr algn="just">
              <a:lnSpc>
                <a:spcPct val="200000"/>
              </a:lnSpc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- GUI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를 통한 사용성 향상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36" name="타원 2"/>
          <p:cNvSpPr/>
          <p:nvPr/>
        </p:nvSpPr>
        <p:spPr>
          <a:xfrm>
            <a:off x="1726454" y="4274182"/>
            <a:ext cx="2149155" cy="21615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편의성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4418EE-51EC-42C2-9069-81FDF7FAF7F1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13C8BE-B0AC-42CC-9577-2A77C7C06D6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기대 효과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6C8A72-AF21-4463-A2B8-16B1CFDE58A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9"/>
          <p:cNvSpPr txBox="1"/>
          <p:nvPr/>
        </p:nvSpPr>
        <p:spPr>
          <a:xfrm>
            <a:off x="2388870" y="422305"/>
            <a:ext cx="396329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과제물의 활용방안</a:t>
            </a:r>
            <a:endParaRPr lang="ko-KR" altLang="en-US" dirty="0">
              <a:latin typeface="KoPub돋움체 Light"/>
              <a:ea typeface="KoPub돋움체 Light"/>
            </a:endParaRPr>
          </a:p>
        </p:txBody>
      </p:sp>
      <p:sp>
        <p:nvSpPr>
          <p:cNvPr id="41" name="오른쪽 중괄호 2"/>
          <p:cNvSpPr/>
          <p:nvPr/>
        </p:nvSpPr>
        <p:spPr>
          <a:xfrm rot="5400000">
            <a:off x="5567238" y="-3599767"/>
            <a:ext cx="1025894" cy="12160373"/>
          </a:xfrm>
          <a:prstGeom prst="rightBrace">
            <a:avLst>
              <a:gd name="adj1" fmla="val 22784"/>
              <a:gd name="adj2" fmla="val 50266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2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1630" y="1499983"/>
            <a:ext cx="12223630" cy="444037"/>
          </a:xfrm>
          <a:prstGeom prst="rect">
            <a:avLst/>
          </a:prstGeom>
        </p:spPr>
      </p:pic>
      <p:sp>
        <p:nvSpPr>
          <p:cNvPr id="43" name="TextBox 15"/>
          <p:cNvSpPr txBox="1"/>
          <p:nvPr/>
        </p:nvSpPr>
        <p:spPr>
          <a:xfrm>
            <a:off x="623643" y="1967472"/>
            <a:ext cx="21252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장고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,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AWS,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 웹 배포</a:t>
            </a:r>
            <a:endParaRPr lang="ko-KR" altLang="en-US" dirty="0">
              <a:solidFill>
                <a:srgbClr val="FF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4" name="TextBox 16"/>
          <p:cNvSpPr txBox="1"/>
          <p:nvPr/>
        </p:nvSpPr>
        <p:spPr>
          <a:xfrm>
            <a:off x="3453107" y="1967472"/>
            <a:ext cx="21247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장고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,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AWS,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 웹 배포</a:t>
            </a:r>
            <a:endParaRPr lang="ko-KR" altLang="en-US" dirty="0">
              <a:solidFill>
                <a:srgbClr val="FF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5" name="TextBox 18"/>
          <p:cNvSpPr txBox="1"/>
          <p:nvPr/>
        </p:nvSpPr>
        <p:spPr>
          <a:xfrm>
            <a:off x="6352162" y="1968945"/>
            <a:ext cx="28356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정렬 알고리즘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,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 프로그래밍</a:t>
            </a:r>
            <a:endParaRPr lang="ko-KR" altLang="en-US">
              <a:solidFill>
                <a:srgbClr val="FF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9621573" y="1967472"/>
            <a:ext cx="18331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장고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,</a:t>
            </a: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 배포</a:t>
            </a:r>
            <a:r>
              <a: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Medium"/>
                <a:ea typeface="KoPub돋움체 Medium"/>
              </a:rPr>
              <a:t>, AWS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47" name="모서리가 둥근 직사각형 7"/>
          <p:cNvSpPr/>
          <p:nvPr/>
        </p:nvSpPr>
        <p:spPr>
          <a:xfrm>
            <a:off x="909224" y="3170207"/>
            <a:ext cx="2337758" cy="51758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장고</a:t>
            </a:r>
          </a:p>
        </p:txBody>
      </p:sp>
      <p:sp>
        <p:nvSpPr>
          <p:cNvPr id="48" name="모서리가 둥근 직사각형 20"/>
          <p:cNvSpPr/>
          <p:nvPr/>
        </p:nvSpPr>
        <p:spPr>
          <a:xfrm>
            <a:off x="3583413" y="3170207"/>
            <a:ext cx="2337758" cy="51758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AWS</a:t>
            </a:r>
          </a:p>
        </p:txBody>
      </p:sp>
      <p:sp>
        <p:nvSpPr>
          <p:cNvPr id="49" name="모서리가 둥근 직사각형 21"/>
          <p:cNvSpPr/>
          <p:nvPr/>
        </p:nvSpPr>
        <p:spPr>
          <a:xfrm>
            <a:off x="6171337" y="3170207"/>
            <a:ext cx="2337758" cy="51758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웹 배포</a:t>
            </a:r>
          </a:p>
        </p:txBody>
      </p:sp>
      <p:sp>
        <p:nvSpPr>
          <p:cNvPr id="50" name="모서리가 둥근 직사각형 22"/>
          <p:cNvSpPr/>
          <p:nvPr/>
        </p:nvSpPr>
        <p:spPr>
          <a:xfrm>
            <a:off x="8897284" y="3170207"/>
            <a:ext cx="2337758" cy="51758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정렬 알고리즘</a:t>
            </a:r>
          </a:p>
        </p:txBody>
      </p:sp>
      <p:sp>
        <p:nvSpPr>
          <p:cNvPr id="51" name="모서리가 둥근 직사각형 24"/>
          <p:cNvSpPr/>
          <p:nvPr/>
        </p:nvSpPr>
        <p:spPr>
          <a:xfrm>
            <a:off x="904049" y="4974115"/>
            <a:ext cx="2337758" cy="51758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프로그래밍</a:t>
            </a:r>
          </a:p>
        </p:txBody>
      </p:sp>
      <p:pic>
        <p:nvPicPr>
          <p:cNvPr id="52" name="그림 28"/>
          <p:cNvPicPr>
            <a:picLocks noChangeAspect="1"/>
          </p:cNvPicPr>
          <p:nvPr/>
        </p:nvPicPr>
        <p:blipFill rotWithShape="1">
          <a:blip r:embed="rId2"/>
          <a:srcRect t="16820" r="75280"/>
          <a:stretch>
            <a:fillRect/>
          </a:stretch>
        </p:blipFill>
        <p:spPr>
          <a:xfrm>
            <a:off x="1081537" y="3797244"/>
            <a:ext cx="1993132" cy="244230"/>
          </a:xfrm>
          <a:prstGeom prst="rect">
            <a:avLst/>
          </a:prstGeom>
        </p:spPr>
      </p:pic>
      <p:pic>
        <p:nvPicPr>
          <p:cNvPr id="53" name="그림 33"/>
          <p:cNvPicPr>
            <a:picLocks noChangeAspect="1"/>
          </p:cNvPicPr>
          <p:nvPr/>
        </p:nvPicPr>
        <p:blipFill rotWithShape="1">
          <a:blip r:embed="rId2"/>
          <a:srcRect t="16820" r="75280"/>
          <a:stretch>
            <a:fillRect/>
          </a:stretch>
        </p:blipFill>
        <p:spPr>
          <a:xfrm>
            <a:off x="3755726" y="3797244"/>
            <a:ext cx="1993132" cy="244230"/>
          </a:xfrm>
          <a:prstGeom prst="rect">
            <a:avLst/>
          </a:prstGeom>
        </p:spPr>
      </p:pic>
      <p:pic>
        <p:nvPicPr>
          <p:cNvPr id="54" name="그림 34"/>
          <p:cNvPicPr>
            <a:picLocks noChangeAspect="1"/>
          </p:cNvPicPr>
          <p:nvPr/>
        </p:nvPicPr>
        <p:blipFill rotWithShape="1">
          <a:blip r:embed="rId2"/>
          <a:srcRect t="16820" r="75280"/>
          <a:stretch>
            <a:fillRect/>
          </a:stretch>
        </p:blipFill>
        <p:spPr>
          <a:xfrm>
            <a:off x="6343650" y="3797244"/>
            <a:ext cx="1993132" cy="244230"/>
          </a:xfrm>
          <a:prstGeom prst="rect">
            <a:avLst/>
          </a:prstGeom>
        </p:spPr>
      </p:pic>
      <p:pic>
        <p:nvPicPr>
          <p:cNvPr id="55" name="그림 35"/>
          <p:cNvPicPr>
            <a:picLocks noChangeAspect="1"/>
          </p:cNvPicPr>
          <p:nvPr/>
        </p:nvPicPr>
        <p:blipFill rotWithShape="1">
          <a:blip r:embed="rId2"/>
          <a:srcRect l="25660" t="16820" r="49880"/>
          <a:stretch>
            <a:fillRect/>
          </a:stretch>
        </p:blipFill>
        <p:spPr>
          <a:xfrm>
            <a:off x="1084987" y="4150926"/>
            <a:ext cx="1989682" cy="246371"/>
          </a:xfrm>
          <a:prstGeom prst="rect">
            <a:avLst/>
          </a:prstGeom>
        </p:spPr>
      </p:pic>
      <p:pic>
        <p:nvPicPr>
          <p:cNvPr id="56" name="그림 36"/>
          <p:cNvPicPr>
            <a:picLocks noChangeAspect="1"/>
          </p:cNvPicPr>
          <p:nvPr/>
        </p:nvPicPr>
        <p:blipFill rotWithShape="1">
          <a:blip r:embed="rId2"/>
          <a:srcRect l="25660" t="16820" r="49880"/>
          <a:stretch>
            <a:fillRect/>
          </a:stretch>
        </p:blipFill>
        <p:spPr>
          <a:xfrm>
            <a:off x="3750549" y="4150926"/>
            <a:ext cx="1989682" cy="246371"/>
          </a:xfrm>
          <a:prstGeom prst="rect">
            <a:avLst/>
          </a:prstGeom>
        </p:spPr>
      </p:pic>
      <p:pic>
        <p:nvPicPr>
          <p:cNvPr id="57" name="그림 37"/>
          <p:cNvPicPr>
            <a:picLocks noChangeAspect="1"/>
          </p:cNvPicPr>
          <p:nvPr/>
        </p:nvPicPr>
        <p:blipFill rotWithShape="1">
          <a:blip r:embed="rId2"/>
          <a:srcRect l="25660" t="16820" r="49880"/>
          <a:stretch>
            <a:fillRect/>
          </a:stretch>
        </p:blipFill>
        <p:spPr>
          <a:xfrm>
            <a:off x="6347100" y="4150926"/>
            <a:ext cx="1989682" cy="246371"/>
          </a:xfrm>
          <a:prstGeom prst="rect">
            <a:avLst/>
          </a:prstGeom>
        </p:spPr>
      </p:pic>
      <p:pic>
        <p:nvPicPr>
          <p:cNvPr id="58" name="그림 39"/>
          <p:cNvPicPr>
            <a:picLocks noChangeAspect="1"/>
          </p:cNvPicPr>
          <p:nvPr/>
        </p:nvPicPr>
        <p:blipFill rotWithShape="1">
          <a:blip r:embed="rId2"/>
          <a:srcRect l="50120" t="16820" r="24930"/>
          <a:stretch>
            <a:fillRect/>
          </a:stretch>
        </p:blipFill>
        <p:spPr>
          <a:xfrm>
            <a:off x="9086636" y="3801865"/>
            <a:ext cx="1989683" cy="241578"/>
          </a:xfrm>
          <a:prstGeom prst="rect">
            <a:avLst/>
          </a:prstGeom>
        </p:spPr>
      </p:pic>
      <p:pic>
        <p:nvPicPr>
          <p:cNvPr id="59" name="그림 40"/>
          <p:cNvPicPr>
            <a:picLocks noChangeAspect="1"/>
          </p:cNvPicPr>
          <p:nvPr/>
        </p:nvPicPr>
        <p:blipFill rotWithShape="1">
          <a:blip r:embed="rId2"/>
          <a:srcRect l="50120" t="16820" r="24930"/>
          <a:stretch>
            <a:fillRect/>
          </a:stretch>
        </p:blipFill>
        <p:spPr>
          <a:xfrm>
            <a:off x="1081537" y="5648127"/>
            <a:ext cx="1989683" cy="241578"/>
          </a:xfrm>
          <a:prstGeom prst="rect">
            <a:avLst/>
          </a:prstGeom>
        </p:spPr>
      </p:pic>
      <p:pic>
        <p:nvPicPr>
          <p:cNvPr id="60" name="그림 41"/>
          <p:cNvPicPr>
            <a:picLocks noChangeAspect="1"/>
          </p:cNvPicPr>
          <p:nvPr/>
        </p:nvPicPr>
        <p:blipFill rotWithShape="1">
          <a:blip r:embed="rId2"/>
          <a:srcRect l="75350"/>
          <a:stretch>
            <a:fillRect/>
          </a:stretch>
        </p:blipFill>
        <p:spPr>
          <a:xfrm>
            <a:off x="1078087" y="4523668"/>
            <a:ext cx="1989682" cy="294020"/>
          </a:xfrm>
          <a:prstGeom prst="rect">
            <a:avLst/>
          </a:prstGeom>
        </p:spPr>
      </p:pic>
      <p:pic>
        <p:nvPicPr>
          <p:cNvPr id="61" name="그림 42"/>
          <p:cNvPicPr>
            <a:picLocks noChangeAspect="1"/>
          </p:cNvPicPr>
          <p:nvPr/>
        </p:nvPicPr>
        <p:blipFill rotWithShape="1">
          <a:blip r:embed="rId2"/>
          <a:srcRect l="75350"/>
          <a:stretch>
            <a:fillRect/>
          </a:stretch>
        </p:blipFill>
        <p:spPr>
          <a:xfrm>
            <a:off x="3752275" y="4523668"/>
            <a:ext cx="1989682" cy="294020"/>
          </a:xfrm>
          <a:prstGeom prst="rect">
            <a:avLst/>
          </a:prstGeom>
        </p:spPr>
      </p:pic>
      <p:pic>
        <p:nvPicPr>
          <p:cNvPr id="62" name="그림 43"/>
          <p:cNvPicPr>
            <a:picLocks noChangeAspect="1"/>
          </p:cNvPicPr>
          <p:nvPr/>
        </p:nvPicPr>
        <p:blipFill rotWithShape="1">
          <a:blip r:embed="rId2"/>
          <a:srcRect l="75350"/>
          <a:stretch>
            <a:fillRect/>
          </a:stretch>
        </p:blipFill>
        <p:spPr>
          <a:xfrm>
            <a:off x="6343650" y="4506749"/>
            <a:ext cx="1989682" cy="29402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7655AE-931E-47F7-8ACC-D7DE2BE9FD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CA4742-B8F8-4D6C-98CC-2FCFEEE26C5D}"/>
                </a:ext>
              </a:extLst>
            </p:cNvPr>
            <p:cNvSpPr txBox="1"/>
            <p:nvPr/>
          </p:nvSpPr>
          <p:spPr>
            <a:xfrm>
              <a:off x="681794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 방안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C163A39-B187-4218-97C6-813542E34F7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"/>
          <p:cNvGrpSpPr/>
          <p:nvPr/>
        </p:nvGrpSpPr>
        <p:grpSpPr>
          <a:xfrm>
            <a:off x="159191" y="182880"/>
            <a:ext cx="1852488" cy="854227"/>
            <a:chOff x="640080" y="-971550"/>
            <a:chExt cx="1660746" cy="765810"/>
          </a:xfrm>
        </p:grpSpPr>
        <p:sp>
          <p:nvSpPr>
            <p:cNvPr id="55" name="TextBox 17"/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/>
                  <a:ea typeface="KoPub돋움체 Light"/>
                </a:rPr>
                <a:t>수행 방법</a:t>
              </a:r>
            </a:p>
          </p:txBody>
        </p:sp>
        <p:sp>
          <p:nvSpPr>
            <p:cNvPr id="56" name="직사각형 4"/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 </a:t>
              </a:r>
            </a:p>
          </p:txBody>
        </p:sp>
      </p:grpSp>
      <p:sp>
        <p:nvSpPr>
          <p:cNvPr id="67" name="TextBox 29"/>
          <p:cNvSpPr txBox="1"/>
          <p:nvPr/>
        </p:nvSpPr>
        <p:spPr>
          <a:xfrm>
            <a:off x="2388870" y="422305"/>
            <a:ext cx="396329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크롬 확장 프로그램</a:t>
            </a:r>
          </a:p>
        </p:txBody>
      </p:sp>
      <p:sp>
        <p:nvSpPr>
          <p:cNvPr id="73" name="TextBox 20"/>
          <p:cNvSpPr txBox="1"/>
          <p:nvPr/>
        </p:nvSpPr>
        <p:spPr>
          <a:xfrm>
            <a:off x="1464142" y="3429000"/>
            <a:ext cx="8956580" cy="286527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구글에서 제공하는 크롬 브라우저 확장 프로그램 개발도구</a:t>
            </a:r>
          </a:p>
          <a:p>
            <a:pPr>
              <a:lnSpc>
                <a:spcPct val="150000"/>
              </a:lnSpc>
              <a:defRPr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Javascript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,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 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HTML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로 동작하는 웹 기술 기반의 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API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별도의 설치 없이 크롬 브라우저를 통해 자유롭게 활용 가능</a:t>
            </a:r>
          </a:p>
          <a:p>
            <a:pPr>
              <a:lnSpc>
                <a:spcPct val="150000"/>
              </a:lnSpc>
              <a:defRPr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확장 프로그램의 권한 설정을 통해 크롬 브라우저의 창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,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 각 탭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,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 북마크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,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 캐시 등을 활용가능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9416" y="1433052"/>
            <a:ext cx="2340768" cy="747287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621703" y="2096626"/>
            <a:ext cx="3695699" cy="45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크롬 확장 프로그램</a:t>
            </a: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40625" y="719007"/>
            <a:ext cx="2690241" cy="250996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59450" y="1803400"/>
            <a:ext cx="1075111" cy="61955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441103" y="1277477"/>
            <a:ext cx="3695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Medium"/>
                <a:ea typeface="KoPub돋움체 Medium"/>
              </a:rPr>
              <a:t>Chrome Extension APIs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353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KoPub돋움체 Medium</vt:lpstr>
      <vt:lpstr>KoPub돋움체 Light</vt:lpstr>
      <vt:lpstr>210 옴니고딕 030</vt:lpstr>
      <vt:lpstr>Arial</vt:lpstr>
      <vt:lpstr>맑은 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표 세승</cp:lastModifiedBy>
  <cp:revision>76</cp:revision>
  <dcterms:created xsi:type="dcterms:W3CDTF">2017-11-16T00:50:54Z</dcterms:created>
  <dcterms:modified xsi:type="dcterms:W3CDTF">2019-10-03T12:09:05Z</dcterms:modified>
</cp:coreProperties>
</file>