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theme/theme4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  <p:sldMasterId id="2147483716" r:id="rId30"/>
    <p:sldMasterId id="2147483718" r:id="rId31"/>
    <p:sldMasterId id="2147483720" r:id="rId32"/>
    <p:sldMasterId id="2147483722" r:id="rId33"/>
    <p:sldMasterId id="2147483724" r:id="rId34"/>
    <p:sldMasterId id="2147483726" r:id="rId35"/>
    <p:sldMasterId id="2147483728" r:id="rId36"/>
    <p:sldMasterId id="2147483730" r:id="rId37"/>
    <p:sldMasterId id="2147483732" r:id="rId38"/>
    <p:sldMasterId id="2147483734" r:id="rId39"/>
    <p:sldMasterId id="2147483736" r:id="rId40"/>
    <p:sldMasterId id="2147483738" r:id="rId41"/>
    <p:sldMasterId id="2147483740" r:id="rId42"/>
    <p:sldMasterId id="2147483742" r:id="rId43"/>
    <p:sldMasterId id="2147483744" r:id="rId44"/>
  </p:sldMasterIdLst>
  <p:notesMasterIdLst>
    <p:notesMasterId r:id="rId88"/>
  </p:notes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293" r:id="rId82"/>
    <p:sldId id="294" r:id="rId83"/>
    <p:sldId id="295" r:id="rId84"/>
    <p:sldId id="296" r:id="rId85"/>
    <p:sldId id="297" r:id="rId86"/>
    <p:sldId id="298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3.xml"/><Relationship Id="rId63" Type="http://schemas.openxmlformats.org/officeDocument/2006/relationships/slide" Target="slides/slide19.xml"/><Relationship Id="rId68" Type="http://schemas.openxmlformats.org/officeDocument/2006/relationships/slide" Target="slides/slide24.xml"/><Relationship Id="rId84" Type="http://schemas.openxmlformats.org/officeDocument/2006/relationships/slide" Target="slides/slide40.xml"/><Relationship Id="rId89" Type="http://schemas.openxmlformats.org/officeDocument/2006/relationships/presProps" Target="pres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74" Type="http://schemas.openxmlformats.org/officeDocument/2006/relationships/slide" Target="slides/slide30.xml"/><Relationship Id="rId79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slide" Target="slides/slide20.xml"/><Relationship Id="rId69" Type="http://schemas.openxmlformats.org/officeDocument/2006/relationships/slide" Target="slides/slide25.xml"/><Relationship Id="rId77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7.xml"/><Relationship Id="rId72" Type="http://schemas.openxmlformats.org/officeDocument/2006/relationships/slide" Target="slides/slide28.xml"/><Relationship Id="rId80" Type="http://schemas.openxmlformats.org/officeDocument/2006/relationships/slide" Target="slides/slide36.xml"/><Relationship Id="rId85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2.xml"/><Relationship Id="rId59" Type="http://schemas.openxmlformats.org/officeDocument/2006/relationships/slide" Target="slides/slide15.xml"/><Relationship Id="rId67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0.xml"/><Relationship Id="rId62" Type="http://schemas.openxmlformats.org/officeDocument/2006/relationships/slide" Target="slides/slide18.xml"/><Relationship Id="rId70" Type="http://schemas.openxmlformats.org/officeDocument/2006/relationships/slide" Target="slides/slide26.xml"/><Relationship Id="rId75" Type="http://schemas.openxmlformats.org/officeDocument/2006/relationships/slide" Target="slides/slide31.xml"/><Relationship Id="rId83" Type="http://schemas.openxmlformats.org/officeDocument/2006/relationships/slide" Target="slides/slide3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8.xml"/><Relationship Id="rId60" Type="http://schemas.openxmlformats.org/officeDocument/2006/relationships/slide" Target="slides/slide16.xml"/><Relationship Id="rId65" Type="http://schemas.openxmlformats.org/officeDocument/2006/relationships/slide" Target="slides/slide21.xml"/><Relationship Id="rId73" Type="http://schemas.openxmlformats.org/officeDocument/2006/relationships/slide" Target="slides/slide29.xml"/><Relationship Id="rId78" Type="http://schemas.openxmlformats.org/officeDocument/2006/relationships/slide" Target="slides/slide34.xml"/><Relationship Id="rId81" Type="http://schemas.openxmlformats.org/officeDocument/2006/relationships/slide" Target="slides/slide37.xml"/><Relationship Id="rId86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76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1.xml"/><Relationship Id="rId66" Type="http://schemas.openxmlformats.org/officeDocument/2006/relationships/slide" Target="slides/slide22.xml"/><Relationship Id="rId87" Type="http://schemas.openxmlformats.org/officeDocument/2006/relationships/slide" Target="slides/slide43.xml"/><Relationship Id="rId61" Type="http://schemas.openxmlformats.org/officeDocument/2006/relationships/slide" Target="slides/slide17.xml"/><Relationship Id="rId82" Type="http://schemas.openxmlformats.org/officeDocument/2006/relationships/slide" Target="slides/slide38.xml"/><Relationship Id="rId19" Type="http://schemas.openxmlformats.org/officeDocument/2006/relationships/slideMaster" Target="slideMasters/slideMaster1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8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4" Type="http://schemas.openxmlformats.org/officeDocument/2006/relationships/image" Target="../media/image22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1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4469-B143-43D9-8E65-29660283B88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87B9-3C8E-4B7D-81B7-7DE825A89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8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05CBC9-3972-4FA6-94C7-3B28D529235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394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A2E34-0C37-453C-AA78-809ED2480D3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00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2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D50F9-B23C-4961-9F40-C49DE6BB206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51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D50F9-B23C-4961-9F40-C49DE6BB206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9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D50F9-B23C-4961-9F40-C49DE6BB206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1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34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38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567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50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49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72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600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799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02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105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52EA4B-5E4E-48FA-9780-C3C72388CB4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194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449612-996B-45A1-8F03-D57A79950D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65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449612-996B-45A1-8F03-D57A79950DE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09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6145C2-B68A-4154-9B29-0EB2D280D6C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986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60E8A-2365-401A-9CDE-27C38413D05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026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60E8A-2365-401A-9CDE-27C38413D05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613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60E8A-2365-401A-9CDE-27C38413D05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07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60E8A-2365-401A-9CDE-27C38413D05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424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43889-CB81-4079-8959-8D3B0CB459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72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92169-307F-4D7C-BD0D-825A58E0222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92169-307F-4D7C-BD0D-825A58E0222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391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92169-307F-4D7C-BD0D-825A58E0222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093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D3323A-17EF-4CD0-9EDE-3CC0280C192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2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73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D3323A-17EF-4CD0-9EDE-3CC0280C192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501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43889-CB81-4079-8959-8D3B0CB459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3346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43889-CB81-4079-8959-8D3B0CB459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76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47129-3695-4E31-831D-E056B369567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7896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47129-3695-4E31-831D-E056B369567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9293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47129-3695-4E31-831D-E056B369567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156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47129-3695-4E31-831D-E056B369567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27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43889-CB81-4079-8959-8D3B0CB459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85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47129-3695-4E31-831D-E056B369567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8653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933ED5-B589-4B94-92C9-81A2A9902EA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832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933ED5-B589-4B94-92C9-81A2A9902EA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267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933ED5-B589-4B94-92C9-81A2A9902EA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7967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933ED5-B589-4B94-92C9-81A2A9902EA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6086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C2576-5D06-4587-87E3-DB24216144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643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453188"/>
            <a:ext cx="3860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453188"/>
            <a:ext cx="2844800" cy="36036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ECF80C-387B-40B4-B62A-447E3A05E66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1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1115-891B-4C89-AE92-B7BC4CF2D7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ED99-8B42-4E68-99F2-3B4893772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5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31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3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2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81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0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3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8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A8DC0-1147-43ED-9DBF-25622FF152F9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75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4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3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3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0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6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81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61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14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6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4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8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4185D-9727-4D30-957C-B9B37CAB820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3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2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5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5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4C2AD-DF2E-486C-BC82-FFDF1976429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1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1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6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5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2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C010FC-91C8-45F8-AA33-60285906311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 userDrawn="1"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 userDrawn="1"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 userDrawn="1"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 userDrawn="1"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 userDrawn="1"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 userDrawn="1"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68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3.bin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1.wmf"/><Relationship Id="rId3" Type="http://schemas.openxmlformats.org/officeDocument/2006/relationships/oleObject" Target="../embeddings/oleObject178.bin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8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8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0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1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6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9.wmf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19" Type="http://schemas.openxmlformats.org/officeDocument/2006/relationships/image" Target="../media/image3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3071813" y="2276475"/>
            <a:ext cx="3859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  <a:hlinkClick r:id="" action="ppaction://noaction"/>
              </a:rPr>
              <a:t>一、无偏性</a:t>
            </a:r>
            <a:endParaRPr lang="zh-CN" altLang="en-US" sz="3600" b="1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071813" y="3429000"/>
            <a:ext cx="3656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  <a:hlinkClick r:id="" action="ppaction://noaction"/>
              </a:rPr>
              <a:t>二、有效性</a:t>
            </a:r>
            <a:endParaRPr lang="zh-CN" altLang="en-US" sz="3600" b="1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3143250" y="4508500"/>
            <a:ext cx="4789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  <a:hlinkClick r:id="" action="ppaction://noaction"/>
              </a:rPr>
              <a:t>三、一致性</a:t>
            </a:r>
            <a:endParaRPr lang="zh-CN" altLang="en-US" sz="3600" b="1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51089" y="1125539"/>
            <a:ext cx="77057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srgbClr val="AD1F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§2.2</a:t>
            </a:r>
            <a:r>
              <a:rPr lang="zh-CN" altLang="en-US" sz="4000" b="1" dirty="0">
                <a:solidFill>
                  <a:srgbClr val="AD1F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  评价估计量好坏的标准</a:t>
            </a:r>
          </a:p>
        </p:txBody>
      </p:sp>
    </p:spTree>
    <p:extLst>
      <p:ext uri="{BB962C8B-B14F-4D97-AF65-F5344CB8AC3E}">
        <p14:creationId xmlns:p14="http://schemas.microsoft.com/office/powerpoint/2010/main" val="13226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200525" y="1443038"/>
          <a:ext cx="30162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443038"/>
                        <a:ext cx="30162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2133601" y="3203576"/>
            <a:ext cx="7707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都是总体参数</a:t>
            </a:r>
            <a:r>
              <a:rPr lang="zh-CN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的无偏估计量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endParaRPr lang="zh-CN" altLang="en-US" sz="2800" b="1">
              <a:solidFill>
                <a:srgbClr val="4E3B3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4308" name="Object 3"/>
          <p:cNvGraphicFramePr>
            <a:graphicFrameLocks noChangeAspect="1"/>
          </p:cNvGraphicFramePr>
          <p:nvPr/>
        </p:nvGraphicFramePr>
        <p:xfrm>
          <a:off x="4529138" y="4019551"/>
          <a:ext cx="24304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952500" imgH="241300" progId="Equation.3">
                  <p:embed/>
                </p:oleObj>
              </mc:Choice>
              <mc:Fallback>
                <p:oleObj r:id="rId5" imgW="952500" imgH="241300" progId="Equation.3">
                  <p:embed/>
                  <p:pic>
                    <p:nvPicPr>
                      <p:cNvPr id="3543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019551"/>
                        <a:ext cx="24304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24113" y="5013325"/>
            <a:ext cx="4679950" cy="609600"/>
            <a:chOff x="0" y="0"/>
            <a:chExt cx="2948" cy="384"/>
          </a:xfrm>
        </p:grpSpPr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0" y="16"/>
              <a:ext cx="2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则称    比   更有效</a:t>
              </a:r>
              <a:r>
                <a:rPr lang="en-US" altLang="zh-CN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1515" name="Object 5"/>
            <p:cNvGraphicFramePr>
              <a:graphicFrameLocks noChangeAspect="1"/>
            </p:cNvGraphicFramePr>
            <p:nvPr/>
          </p:nvGraphicFramePr>
          <p:xfrm>
            <a:off x="680" y="0"/>
            <a:ext cx="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r:id="rId7" imgW="165172" imgH="241405" progId="Equation.3">
                    <p:embed/>
                  </p:oleObj>
                </mc:Choice>
                <mc:Fallback>
                  <p:oleObj r:id="rId7" imgW="165172" imgH="241405" progId="Equation.3">
                    <p:embed/>
                    <p:pic>
                      <p:nvPicPr>
                        <p:cNvPr id="2151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2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6"/>
            <p:cNvGraphicFramePr>
              <a:graphicFrameLocks noChangeAspect="1"/>
            </p:cNvGraphicFramePr>
            <p:nvPr/>
          </p:nvGraphicFramePr>
          <p:xfrm>
            <a:off x="1224" y="45"/>
            <a:ext cx="28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r:id="rId9" imgW="177723" imgH="241195" progId="Equation.3">
                    <p:embed/>
                  </p:oleObj>
                </mc:Choice>
                <mc:Fallback>
                  <p:oleObj r:id="rId9" imgW="177723" imgH="241195" progId="Equation.3">
                    <p:embed/>
                    <p:pic>
                      <p:nvPicPr>
                        <p:cNvPr id="2151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45"/>
                          <a:ext cx="28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3276600" y="1301750"/>
            <a:ext cx="70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FFFF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354314" name="Object 4"/>
          <p:cNvGraphicFramePr>
            <a:graphicFrameLocks noChangeAspect="1"/>
          </p:cNvGraphicFramePr>
          <p:nvPr/>
        </p:nvGraphicFramePr>
        <p:xfrm>
          <a:off x="4178301" y="2265363"/>
          <a:ext cx="31400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295400" imgH="254000" progId="Equation.DSMT4">
                  <p:embed/>
                </p:oleObj>
              </mc:Choice>
              <mc:Fallback>
                <p:oleObj name="Equation" r:id="rId11" imgW="1295400" imgH="254000" progId="Equation.DSMT4">
                  <p:embed/>
                  <p:pic>
                    <p:nvPicPr>
                      <p:cNvPr id="354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1" y="2265363"/>
                        <a:ext cx="31400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2135188" y="4762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有效性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1992314" y="1341439"/>
            <a:ext cx="1443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80422169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utoUpdateAnimBg="0"/>
      <p:bldP spid="354315" grpId="0" autoUpdateAnimBg="0"/>
      <p:bldP spid="3543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1992314" y="4340226"/>
            <a:ext cx="727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）试判断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哪一个更有效？</a:t>
            </a:r>
          </a:p>
        </p:txBody>
      </p:sp>
      <p:sp>
        <p:nvSpPr>
          <p:cNvPr id="22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AutoShape 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19289" y="404813"/>
            <a:ext cx="8497887" cy="1281112"/>
            <a:chOff x="0" y="0"/>
            <a:chExt cx="5353" cy="807"/>
          </a:xfrm>
        </p:grpSpPr>
        <p:sp>
          <p:nvSpPr>
            <p:cNvPr id="22542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35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4.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已知总体的数学期望    和方差    都存在，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             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是总体的样本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22543" name="Object 5"/>
            <p:cNvGraphicFramePr>
              <a:graphicFrameLocks noChangeAspect="1"/>
            </p:cNvGraphicFramePr>
            <p:nvPr/>
          </p:nvGraphicFramePr>
          <p:xfrm>
            <a:off x="2518" y="159"/>
            <a:ext cx="22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2254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59"/>
                          <a:ext cx="22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6"/>
            <p:cNvGraphicFramePr>
              <a:graphicFrameLocks noChangeAspect="1"/>
            </p:cNvGraphicFramePr>
            <p:nvPr/>
          </p:nvGraphicFramePr>
          <p:xfrm>
            <a:off x="3402" y="91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228699" imgH="254110" progId="Equation.DSMT4">
                    <p:embed/>
                  </p:oleObj>
                </mc:Choice>
                <mc:Fallback>
                  <p:oleObj name="Equation" r:id="rId5" imgW="228699" imgH="254110" progId="Equation.DSMT4">
                    <p:embed/>
                    <p:pic>
                      <p:nvPicPr>
                        <p:cNvPr id="2254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91"/>
                          <a:ext cx="28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9289" y="3357563"/>
            <a:ext cx="5832475" cy="519112"/>
            <a:chOff x="0" y="0"/>
            <a:chExt cx="3674" cy="327"/>
          </a:xfrm>
        </p:grpSpPr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36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（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1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）证明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1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2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都是     的无偏估计</a:t>
              </a:r>
            </a:p>
          </p:txBody>
        </p:sp>
        <p:graphicFrame>
          <p:nvGraphicFramePr>
            <p:cNvPr id="22541" name="Object 4"/>
            <p:cNvGraphicFramePr>
              <a:graphicFrameLocks noChangeAspect="1"/>
            </p:cNvGraphicFramePr>
            <p:nvPr/>
          </p:nvGraphicFramePr>
          <p:xfrm>
            <a:off x="2151" y="64"/>
            <a:ext cx="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2254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64"/>
                          <a:ext cx="19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2466975" y="1916113"/>
            <a:ext cx="7016750" cy="1111250"/>
            <a:chOff x="209" y="0"/>
            <a:chExt cx="4420" cy="700"/>
          </a:xfrm>
        </p:grpSpPr>
        <p:graphicFrame>
          <p:nvGraphicFramePr>
            <p:cNvPr id="22538" name="Object 2"/>
            <p:cNvGraphicFramePr>
              <a:graphicFrameLocks noChangeAspect="1"/>
            </p:cNvGraphicFramePr>
            <p:nvPr/>
          </p:nvGraphicFramePr>
          <p:xfrm>
            <a:off x="2686" y="0"/>
            <a:ext cx="1943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1345616" imgH="406224" progId="Equation.DSMT4">
                    <p:embed/>
                  </p:oleObj>
                </mc:Choice>
                <mc:Fallback>
                  <p:oleObj name="Equation" r:id="rId9" imgW="1345616" imgH="406224" progId="Equation.DSMT4">
                    <p:embed/>
                    <p:pic>
                      <p:nvPicPr>
                        <p:cNvPr id="225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" y="0"/>
                          <a:ext cx="1943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3"/>
            <p:cNvGraphicFramePr>
              <a:graphicFrameLocks noChangeAspect="1"/>
            </p:cNvGraphicFramePr>
            <p:nvPr/>
          </p:nvGraphicFramePr>
          <p:xfrm>
            <a:off x="209" y="46"/>
            <a:ext cx="1997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1" imgW="1383699" imgH="406224" progId="Equation.DSMT4">
                    <p:embed/>
                  </p:oleObj>
                </mc:Choice>
                <mc:Fallback>
                  <p:oleObj name="Equation" r:id="rId11" imgW="1383699" imgH="406224" progId="Equation.DSMT4">
                    <p:embed/>
                    <p:pic>
                      <p:nvPicPr>
                        <p:cNvPr id="225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" y="46"/>
                          <a:ext cx="1997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2544764" y="1125539"/>
          <a:ext cx="1165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225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4" y="1125539"/>
                        <a:ext cx="1165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79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1847850" y="188914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56358" name="Object 2"/>
          <p:cNvGraphicFramePr>
            <a:graphicFrameLocks noChangeAspect="1"/>
          </p:cNvGraphicFramePr>
          <p:nvPr/>
        </p:nvGraphicFramePr>
        <p:xfrm>
          <a:off x="3578225" y="490538"/>
          <a:ext cx="3594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90700" imgH="393700" progId="Equation.DSMT4">
                  <p:embed/>
                </p:oleObj>
              </mc:Choice>
              <mc:Fallback>
                <p:oleObj name="Equation" r:id="rId3" imgW="1790700" imgH="393700" progId="Equation.DSMT4">
                  <p:embed/>
                  <p:pic>
                    <p:nvPicPr>
                      <p:cNvPr id="3563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90538"/>
                        <a:ext cx="3594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3"/>
          <p:cNvGraphicFramePr>
            <a:graphicFrameLocks noChangeAspect="1"/>
          </p:cNvGraphicFramePr>
          <p:nvPr/>
        </p:nvGraphicFramePr>
        <p:xfrm>
          <a:off x="2930525" y="1427164"/>
          <a:ext cx="38100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815312" imgH="393529" progId="Equation.DSMT4">
                  <p:embed/>
                </p:oleObj>
              </mc:Choice>
              <mc:Fallback>
                <p:oleObj name="Equation" r:id="rId5" imgW="1815312" imgH="393529" progId="Equation.DSMT4">
                  <p:embed/>
                  <p:pic>
                    <p:nvPicPr>
                      <p:cNvPr id="3563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427164"/>
                        <a:ext cx="38100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2711451" y="692151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356361" name="Object 4"/>
          <p:cNvGraphicFramePr>
            <a:graphicFrameLocks noChangeAspect="1"/>
          </p:cNvGraphicFramePr>
          <p:nvPr/>
        </p:nvGraphicFramePr>
        <p:xfrm>
          <a:off x="2762250" y="2435226"/>
          <a:ext cx="22034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28254" imgH="393529" progId="Equation.DSMT4">
                  <p:embed/>
                </p:oleObj>
              </mc:Choice>
              <mc:Fallback>
                <p:oleObj name="Equation" r:id="rId7" imgW="1028254" imgH="393529" progId="Equation.DSMT4">
                  <p:embed/>
                  <p:pic>
                    <p:nvPicPr>
                      <p:cNvPr id="3563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435226"/>
                        <a:ext cx="22034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5"/>
          <p:cNvGraphicFramePr>
            <a:graphicFrameLocks noChangeAspect="1"/>
          </p:cNvGraphicFramePr>
          <p:nvPr/>
        </p:nvGraphicFramePr>
        <p:xfrm>
          <a:off x="5122864" y="2744789"/>
          <a:ext cx="7207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53890" imgH="139639" progId="Equation.DSMT4">
                  <p:embed/>
                </p:oleObj>
              </mc:Choice>
              <mc:Fallback>
                <p:oleObj name="Equation" r:id="rId9" imgW="253890" imgH="139639" progId="Equation.DSMT4">
                  <p:embed/>
                  <p:pic>
                    <p:nvPicPr>
                      <p:cNvPr id="3563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4" y="2744789"/>
                        <a:ext cx="7207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6"/>
          <p:cNvGraphicFramePr>
            <a:graphicFrameLocks noChangeAspect="1"/>
          </p:cNvGraphicFramePr>
          <p:nvPr/>
        </p:nvGraphicFramePr>
        <p:xfrm>
          <a:off x="2703514" y="3443289"/>
          <a:ext cx="3832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815312" imgH="393529" progId="Equation.DSMT4">
                  <p:embed/>
                </p:oleObj>
              </mc:Choice>
              <mc:Fallback>
                <p:oleObj name="Equation" r:id="rId11" imgW="1815312" imgH="393529" progId="Equation.DSMT4">
                  <p:embed/>
                  <p:pic>
                    <p:nvPicPr>
                      <p:cNvPr id="3563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3443289"/>
                        <a:ext cx="3832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4" name="Object 7"/>
          <p:cNvGraphicFramePr>
            <a:graphicFrameLocks noChangeAspect="1"/>
          </p:cNvGraphicFramePr>
          <p:nvPr/>
        </p:nvGraphicFramePr>
        <p:xfrm>
          <a:off x="2706688" y="4378326"/>
          <a:ext cx="38989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828800" imgH="393700" progId="Equation.DSMT4">
                  <p:embed/>
                </p:oleObj>
              </mc:Choice>
              <mc:Fallback>
                <p:oleObj name="Equation" r:id="rId13" imgW="1828800" imgH="393700" progId="Equation.DSMT4">
                  <p:embed/>
                  <p:pic>
                    <p:nvPicPr>
                      <p:cNvPr id="3563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4378326"/>
                        <a:ext cx="38989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8"/>
          <p:cNvGraphicFramePr>
            <a:graphicFrameLocks noChangeAspect="1"/>
          </p:cNvGraphicFramePr>
          <p:nvPr/>
        </p:nvGraphicFramePr>
        <p:xfrm>
          <a:off x="2511426" y="5389563"/>
          <a:ext cx="24098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054100" imgH="393700" progId="Equation.DSMT4">
                  <p:embed/>
                </p:oleObj>
              </mc:Choice>
              <mc:Fallback>
                <p:oleObj name="Equation" r:id="rId15" imgW="1054100" imgH="393700" progId="Equation.DSMT4">
                  <p:embed/>
                  <p:pic>
                    <p:nvPicPr>
                      <p:cNvPr id="3563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5389563"/>
                        <a:ext cx="24098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6" name="Object 9"/>
          <p:cNvGraphicFramePr>
            <a:graphicFrameLocks noChangeAspect="1"/>
          </p:cNvGraphicFramePr>
          <p:nvPr/>
        </p:nvGraphicFramePr>
        <p:xfrm>
          <a:off x="4943475" y="5732464"/>
          <a:ext cx="7191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253890" imgH="139639" progId="Equation.DSMT4">
                  <p:embed/>
                </p:oleObj>
              </mc:Choice>
              <mc:Fallback>
                <p:oleObj name="Equation" r:id="rId17" imgW="253890" imgH="139639" progId="Equation.DSMT4">
                  <p:embed/>
                  <p:pic>
                    <p:nvPicPr>
                      <p:cNvPr id="3563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732464"/>
                        <a:ext cx="7191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08889" y="2781301"/>
            <a:ext cx="2879725" cy="1374775"/>
            <a:chOff x="0" y="0"/>
            <a:chExt cx="1814" cy="866"/>
          </a:xfrm>
        </p:grpSpPr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1814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所以，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1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2 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都是  的无偏估计</a:t>
              </a:r>
            </a:p>
          </p:txBody>
        </p:sp>
        <p:graphicFrame>
          <p:nvGraphicFramePr>
            <p:cNvPr id="23569" name="Object 10"/>
            <p:cNvGraphicFramePr>
              <a:graphicFrameLocks noChangeAspect="1"/>
            </p:cNvGraphicFramePr>
            <p:nvPr/>
          </p:nvGraphicFramePr>
          <p:xfrm>
            <a:off x="294" y="612"/>
            <a:ext cx="22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235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612"/>
                          <a:ext cx="22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27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10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autoUpdateAnimBg="0"/>
      <p:bldP spid="3563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7381" name="Object 2"/>
          <p:cNvGraphicFramePr>
            <a:graphicFrameLocks noChangeAspect="1"/>
          </p:cNvGraphicFramePr>
          <p:nvPr/>
        </p:nvGraphicFramePr>
        <p:xfrm>
          <a:off x="5087938" y="1341439"/>
          <a:ext cx="9588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393871" imgH="470104" progId="Equation.3">
                  <p:embed/>
                </p:oleObj>
              </mc:Choice>
              <mc:Fallback>
                <p:oleObj r:id="rId3" imgW="393871" imgH="470104" progId="Equation.3">
                  <p:embed/>
                  <p:pic>
                    <p:nvPicPr>
                      <p:cNvPr id="3573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1341439"/>
                        <a:ext cx="9588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3"/>
          <p:cNvGraphicFramePr>
            <a:graphicFrameLocks noChangeAspect="1"/>
          </p:cNvGraphicFramePr>
          <p:nvPr/>
        </p:nvGraphicFramePr>
        <p:xfrm>
          <a:off x="2081213" y="549275"/>
          <a:ext cx="3778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790700" imgH="406400" progId="Equation.DSMT4">
                  <p:embed/>
                </p:oleObj>
              </mc:Choice>
              <mc:Fallback>
                <p:oleObj name="Equation" r:id="rId5" imgW="1790700" imgH="406400" progId="Equation.DSMT4">
                  <p:embed/>
                  <p:pic>
                    <p:nvPicPr>
                      <p:cNvPr id="3573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49275"/>
                        <a:ext cx="37782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4"/>
          <p:cNvGraphicFramePr>
            <a:graphicFrameLocks noChangeAspect="1"/>
          </p:cNvGraphicFramePr>
          <p:nvPr/>
        </p:nvGraphicFramePr>
        <p:xfrm>
          <a:off x="5962650" y="606426"/>
          <a:ext cx="38544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853396" imgH="406224" progId="Equation.DSMT4">
                  <p:embed/>
                </p:oleObj>
              </mc:Choice>
              <mc:Fallback>
                <p:oleObj name="Equation" r:id="rId7" imgW="1853396" imgH="406224" progId="Equation.DSMT4">
                  <p:embed/>
                  <p:pic>
                    <p:nvPicPr>
                      <p:cNvPr id="3573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606426"/>
                        <a:ext cx="38544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1847850" y="0"/>
            <a:ext cx="60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57385" name="Object 5"/>
          <p:cNvGraphicFramePr>
            <a:graphicFrameLocks noChangeAspect="1"/>
          </p:cNvGraphicFramePr>
          <p:nvPr/>
        </p:nvGraphicFramePr>
        <p:xfrm>
          <a:off x="1847850" y="1557339"/>
          <a:ext cx="30241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9" imgW="1307532" imgH="406224" progId="Equation.3">
                  <p:embed/>
                </p:oleObj>
              </mc:Choice>
              <mc:Fallback>
                <p:oleObj r:id="rId9" imgW="1307532" imgH="406224" progId="Equation.3">
                  <p:embed/>
                  <p:pic>
                    <p:nvPicPr>
                      <p:cNvPr id="3573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557339"/>
                        <a:ext cx="30241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6" name="Object 6"/>
          <p:cNvGraphicFramePr>
            <a:graphicFrameLocks noChangeAspect="1"/>
          </p:cNvGraphicFramePr>
          <p:nvPr/>
        </p:nvGraphicFramePr>
        <p:xfrm>
          <a:off x="5905501" y="2693988"/>
          <a:ext cx="41005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993035" imgH="406224" progId="Equation.DSMT4">
                  <p:embed/>
                </p:oleObj>
              </mc:Choice>
              <mc:Fallback>
                <p:oleObj name="Equation" r:id="rId11" imgW="1993035" imgH="406224" progId="Equation.DSMT4">
                  <p:embed/>
                  <p:pic>
                    <p:nvPicPr>
                      <p:cNvPr id="3573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1" y="2693988"/>
                        <a:ext cx="41005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7" name="Object 7"/>
          <p:cNvGraphicFramePr>
            <a:graphicFrameLocks noChangeAspect="1"/>
          </p:cNvGraphicFramePr>
          <p:nvPr/>
        </p:nvGraphicFramePr>
        <p:xfrm>
          <a:off x="1960563" y="2708275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828800" imgH="406400" progId="Equation.DSMT4">
                  <p:embed/>
                </p:oleObj>
              </mc:Choice>
              <mc:Fallback>
                <p:oleObj name="Equation" r:id="rId13" imgW="1828800" imgH="406400" progId="Equation.DSMT4">
                  <p:embed/>
                  <p:pic>
                    <p:nvPicPr>
                      <p:cNvPr id="3573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708275"/>
                        <a:ext cx="373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8" name="Object 8"/>
          <p:cNvGraphicFramePr>
            <a:graphicFrameLocks noChangeAspect="1"/>
          </p:cNvGraphicFramePr>
          <p:nvPr/>
        </p:nvGraphicFramePr>
        <p:xfrm>
          <a:off x="1774826" y="3716339"/>
          <a:ext cx="32416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15" imgW="1472561" imgH="406224" progId="Equation.3">
                  <p:embed/>
                </p:oleObj>
              </mc:Choice>
              <mc:Fallback>
                <p:oleObj r:id="rId15" imgW="1472561" imgH="406224" progId="Equation.3">
                  <p:embed/>
                  <p:pic>
                    <p:nvPicPr>
                      <p:cNvPr id="357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716339"/>
                        <a:ext cx="32416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9"/>
          <p:cNvGraphicFramePr>
            <a:graphicFrameLocks noChangeAspect="1"/>
          </p:cNvGraphicFramePr>
          <p:nvPr/>
        </p:nvGraphicFramePr>
        <p:xfrm>
          <a:off x="5159376" y="3644900"/>
          <a:ext cx="12239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17" imgW="533400" imgH="406400" progId="Equation.3">
                  <p:embed/>
                </p:oleObj>
              </mc:Choice>
              <mc:Fallback>
                <p:oleObj r:id="rId17" imgW="533400" imgH="406400" progId="Equation.3">
                  <p:embed/>
                  <p:pic>
                    <p:nvPicPr>
                      <p:cNvPr id="3573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644900"/>
                        <a:ext cx="12239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51089" y="5013326"/>
            <a:ext cx="3240087" cy="519113"/>
            <a:chOff x="0" y="0"/>
            <a:chExt cx="2041" cy="327"/>
          </a:xfrm>
        </p:grpSpPr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24593" name="Object 10"/>
            <p:cNvGraphicFramePr>
              <a:graphicFrameLocks noChangeAspect="1"/>
            </p:cNvGraphicFramePr>
            <p:nvPr/>
          </p:nvGraphicFramePr>
          <p:xfrm>
            <a:off x="726" y="0"/>
            <a:ext cx="131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r:id="rId19" imgW="989741" imgH="215713" progId="Equation.3">
                    <p:embed/>
                  </p:oleObj>
                </mc:Choice>
                <mc:Fallback>
                  <p:oleObj r:id="rId19" imgW="989741" imgH="215713" progId="Equation.3">
                    <p:embed/>
                    <p:pic>
                      <p:nvPicPr>
                        <p:cNvPr id="2459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0"/>
                          <a:ext cx="131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5880101" y="5013326"/>
            <a:ext cx="3103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800" b="1" i="1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较</a:t>
            </a:r>
            <a:r>
              <a:rPr lang="en-US" altLang="zh-CN" sz="2800" b="1" i="1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F0A22E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更有效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4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utoUpdateAnimBg="0"/>
      <p:bldP spid="3573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248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9220201" y="6184614"/>
            <a:ext cx="184731" cy="584775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1" y="3789364"/>
            <a:ext cx="8893175" cy="1374775"/>
            <a:chOff x="0" y="0"/>
            <a:chExt cx="5602" cy="866"/>
          </a:xfrm>
        </p:grpSpPr>
        <p:sp>
          <p:nvSpPr>
            <p:cNvPr id="2561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602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(2)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求常数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1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en-US" altLang="zh-CN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2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，使得它在所有形如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的无偏估计量中方差最小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5617" name="Object 7"/>
            <p:cNvGraphicFramePr>
              <a:graphicFrameLocks noChangeAspect="1"/>
            </p:cNvGraphicFramePr>
            <p:nvPr/>
          </p:nvGraphicFramePr>
          <p:xfrm>
            <a:off x="3811" y="91"/>
            <a:ext cx="137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r:id="rId3" imgW="749300" imgH="241300" progId="Equation.3">
                    <p:embed/>
                  </p:oleObj>
                </mc:Choice>
                <mc:Fallback>
                  <p:oleObj r:id="rId3" imgW="749300" imgH="241300" progId="Equation.3">
                    <p:embed/>
                    <p:pic>
                      <p:nvPicPr>
                        <p:cNvPr id="2561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91"/>
                          <a:ext cx="137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2492376"/>
            <a:ext cx="8496300" cy="1374775"/>
            <a:chOff x="0" y="0"/>
            <a:chExt cx="5352" cy="866"/>
          </a:xfrm>
        </p:grpSpPr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352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(1)常数</a:t>
              </a:r>
              <a:r>
                <a:rPr lang="zh-CN" altLang="en-US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zh-CN" altLang="en-US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1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</a:t>
              </a:r>
              <a:r>
                <a:rPr lang="zh-CN" altLang="en-US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</a:t>
              </a:r>
              <a:r>
                <a:rPr lang="zh-CN" altLang="en-US" sz="2800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2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为何值时，                          也是</a:t>
              </a:r>
              <a:r>
                <a:rPr lang="el-GR" altLang="en-US" sz="2800" b="1" i="1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的无偏估计量.</a:t>
              </a:r>
            </a:p>
          </p:txBody>
        </p:sp>
        <p:graphicFrame>
          <p:nvGraphicFramePr>
            <p:cNvPr id="25615" name="Object 6"/>
            <p:cNvGraphicFramePr>
              <a:graphicFrameLocks noChangeAspect="1"/>
            </p:cNvGraphicFramePr>
            <p:nvPr/>
          </p:nvGraphicFramePr>
          <p:xfrm>
            <a:off x="2404" y="91"/>
            <a:ext cx="1497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r:id="rId5" imgW="749300" imgH="241300" progId="Equation.3">
                    <p:embed/>
                  </p:oleObj>
                </mc:Choice>
                <mc:Fallback>
                  <p:oleObj r:id="rId5" imgW="749300" imgH="241300" progId="Equation.3">
                    <p:embed/>
                    <p:pic>
                      <p:nvPicPr>
                        <p:cNvPr id="256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91"/>
                          <a:ext cx="1497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1" y="981076"/>
            <a:ext cx="8748713" cy="1477963"/>
            <a:chOff x="0" y="0"/>
            <a:chExt cx="5511" cy="931"/>
          </a:xfrm>
        </p:grpSpPr>
        <p:grpSp>
          <p:nvGrpSpPr>
            <p:cNvPr id="25608" name="Group 12"/>
            <p:cNvGrpSpPr>
              <a:grpSpLocks/>
            </p:cNvGrpSpPr>
            <p:nvPr/>
          </p:nvGrpSpPr>
          <p:grpSpPr bwMode="auto">
            <a:xfrm>
              <a:off x="0" y="0"/>
              <a:ext cx="5511" cy="931"/>
              <a:chOff x="0" y="0"/>
              <a:chExt cx="5511" cy="931"/>
            </a:xfrm>
          </p:grpSpPr>
          <p:sp>
            <p:nvSpPr>
              <p:cNvPr id="358413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511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3200" b="1" dirty="0">
                    <a:solidFill>
                      <a:prstClr val="black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例5.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设      和      是参数</a:t>
                </a:r>
                <a:r>
                  <a:rPr lang="el-GR" altLang="en-US" sz="2800" b="1" i="1" dirty="0">
                    <a:solidFill>
                      <a:srgbClr val="4E3B3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anose="02020404030301010803" pitchFamily="18" charset="0"/>
                    <a:ea typeface="楷体_GB2312" pitchFamily="49" charset="-122"/>
                  </a:rPr>
                  <a:t>θ</a:t>
                </a:r>
                <a:r>
                  <a:rPr lang="zh-CN" altLang="en-US" sz="2800" b="1" dirty="0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的两个相互独立的无偏估计量，且      的方差为      的方差的两倍.</a:t>
                </a:r>
              </a:p>
            </p:txBody>
          </p:sp>
          <p:graphicFrame>
            <p:nvGraphicFramePr>
              <p:cNvPr id="25612" name="Object 4"/>
              <p:cNvGraphicFramePr>
                <a:graphicFrameLocks noChangeAspect="1"/>
              </p:cNvGraphicFramePr>
              <p:nvPr/>
            </p:nvGraphicFramePr>
            <p:xfrm>
              <a:off x="771" y="137"/>
              <a:ext cx="28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6" r:id="rId6" imgW="165172" imgH="241405" progId="Equation.3">
                      <p:embed/>
                    </p:oleObj>
                  </mc:Choice>
                  <mc:Fallback>
                    <p:oleObj r:id="rId6" imgW="165172" imgH="241405" progId="Equation.3">
                      <p:embed/>
                      <p:pic>
                        <p:nvPicPr>
                          <p:cNvPr id="2561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" y="137"/>
                            <a:ext cx="280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5"/>
              <p:cNvGraphicFramePr>
                <a:graphicFrameLocks noChangeAspect="1"/>
              </p:cNvGraphicFramePr>
              <p:nvPr/>
            </p:nvGraphicFramePr>
            <p:xfrm>
              <a:off x="1316" y="137"/>
              <a:ext cx="326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" r:id="rId8" imgW="177723" imgH="241195" progId="Equation.3">
                      <p:embed/>
                    </p:oleObj>
                  </mc:Choice>
                  <mc:Fallback>
                    <p:oleObj r:id="rId8" imgW="177723" imgH="241195" progId="Equation.3">
                      <p:embed/>
                      <p:pic>
                        <p:nvPicPr>
                          <p:cNvPr id="2561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6" y="137"/>
                            <a:ext cx="326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09" name="Object 2"/>
            <p:cNvGraphicFramePr>
              <a:graphicFrameLocks noChangeAspect="1"/>
            </p:cNvGraphicFramePr>
            <p:nvPr/>
          </p:nvGraphicFramePr>
          <p:xfrm>
            <a:off x="271" y="544"/>
            <a:ext cx="28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r:id="rId10" imgW="165172" imgH="241405" progId="Equation.3">
                    <p:embed/>
                  </p:oleObj>
                </mc:Choice>
                <mc:Fallback>
                  <p:oleObj r:id="rId10" imgW="165172" imgH="241405" progId="Equation.3">
                    <p:embed/>
                    <p:pic>
                      <p:nvPicPr>
                        <p:cNvPr id="2560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544"/>
                          <a:ext cx="28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3"/>
            <p:cNvGraphicFramePr>
              <a:graphicFrameLocks noChangeAspect="1"/>
            </p:cNvGraphicFramePr>
            <p:nvPr/>
          </p:nvGraphicFramePr>
          <p:xfrm>
            <a:off x="1565" y="544"/>
            <a:ext cx="32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1" imgW="177723" imgH="241195" progId="Equation.DSMT4">
                    <p:embed/>
                  </p:oleObj>
                </mc:Choice>
                <mc:Fallback>
                  <p:oleObj name="Equation" r:id="rId11" imgW="177723" imgH="241195" progId="Equation.DSMT4">
                    <p:embed/>
                    <p:pic>
                      <p:nvPicPr>
                        <p:cNvPr id="2561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544"/>
                          <a:ext cx="32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57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5448301" y="2420938"/>
          <a:ext cx="3597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1473200" imgH="241300" progId="Equation.3">
                  <p:embed/>
                </p:oleObj>
              </mc:Choice>
              <mc:Fallback>
                <p:oleObj r:id="rId3" imgW="1473200" imgH="241300" progId="Equation.3">
                  <p:embed/>
                  <p:pic>
                    <p:nvPicPr>
                      <p:cNvPr id="359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2420938"/>
                        <a:ext cx="3597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1847850" y="188914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782889" y="404813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由题意知：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424113" y="1412876"/>
            <a:ext cx="6030912" cy="581025"/>
            <a:chOff x="0" y="0"/>
            <a:chExt cx="3799" cy="366"/>
          </a:xfrm>
        </p:grpSpPr>
        <p:graphicFrame>
          <p:nvGraphicFramePr>
            <p:cNvPr id="26636" name="Object 8"/>
            <p:cNvGraphicFramePr>
              <a:graphicFrameLocks noChangeAspect="1"/>
            </p:cNvGraphicFramePr>
            <p:nvPr/>
          </p:nvGraphicFramePr>
          <p:xfrm>
            <a:off x="2132" y="0"/>
            <a:ext cx="166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r:id="rId5" imgW="1079500" imgH="241300" progId="Equation.3">
                    <p:embed/>
                  </p:oleObj>
                </mc:Choice>
                <mc:Fallback>
                  <p:oleObj r:id="rId5" imgW="1079500" imgH="241300" progId="Equation.3">
                    <p:embed/>
                    <p:pic>
                      <p:nvPicPr>
                        <p:cNvPr id="2663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0"/>
                          <a:ext cx="166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9"/>
            <p:cNvGraphicFramePr>
              <a:graphicFrameLocks noChangeAspect="1"/>
            </p:cNvGraphicFramePr>
            <p:nvPr/>
          </p:nvGraphicFramePr>
          <p:xfrm>
            <a:off x="0" y="0"/>
            <a:ext cx="196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r:id="rId7" imgW="1308100" imgH="241300" progId="Equation.3">
                    <p:embed/>
                  </p:oleObj>
                </mc:Choice>
                <mc:Fallback>
                  <p:oleObj r:id="rId7" imgW="1308100" imgH="241300" progId="Equation.3">
                    <p:embed/>
                    <p:pic>
                      <p:nvPicPr>
                        <p:cNvPr id="2663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6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432" name="Object 3"/>
          <p:cNvGraphicFramePr>
            <a:graphicFrameLocks noChangeAspect="1"/>
          </p:cNvGraphicFramePr>
          <p:nvPr/>
        </p:nvGraphicFramePr>
        <p:xfrm>
          <a:off x="2711450" y="2420938"/>
          <a:ext cx="26289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9" imgW="1079500" imgH="241300" progId="Equation.3">
                  <p:embed/>
                </p:oleObj>
              </mc:Choice>
              <mc:Fallback>
                <p:oleObj r:id="rId9" imgW="1079500" imgH="241300" progId="Equation.3">
                  <p:embed/>
                  <p:pic>
                    <p:nvPicPr>
                      <p:cNvPr id="3594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420938"/>
                        <a:ext cx="26289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4"/>
          <p:cNvGraphicFramePr>
            <a:graphicFrameLocks noChangeAspect="1"/>
          </p:cNvGraphicFramePr>
          <p:nvPr/>
        </p:nvGraphicFramePr>
        <p:xfrm>
          <a:off x="2044700" y="3644900"/>
          <a:ext cx="20780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11" imgW="850162" imgH="215713" progId="Equation.3">
                  <p:embed/>
                </p:oleObj>
              </mc:Choice>
              <mc:Fallback>
                <p:oleObj r:id="rId11" imgW="850162" imgH="215713" progId="Equation.3">
                  <p:embed/>
                  <p:pic>
                    <p:nvPicPr>
                      <p:cNvPr id="3594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644900"/>
                        <a:ext cx="20780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4" name="Object 5"/>
          <p:cNvGraphicFramePr>
            <a:graphicFrameLocks noChangeAspect="1"/>
          </p:cNvGraphicFramePr>
          <p:nvPr/>
        </p:nvGraphicFramePr>
        <p:xfrm>
          <a:off x="4295776" y="3644900"/>
          <a:ext cx="2327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13" imgW="951674" imgH="215713" progId="Equation.3">
                  <p:embed/>
                </p:oleObj>
              </mc:Choice>
              <mc:Fallback>
                <p:oleObj r:id="rId13" imgW="951674" imgH="215713" progId="Equation.3">
                  <p:embed/>
                  <p:pic>
                    <p:nvPicPr>
                      <p:cNvPr id="359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644900"/>
                        <a:ext cx="2327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5" name="Object 6"/>
          <p:cNvGraphicFramePr>
            <a:graphicFrameLocks noChangeAspect="1"/>
          </p:cNvGraphicFramePr>
          <p:nvPr/>
        </p:nvGraphicFramePr>
        <p:xfrm>
          <a:off x="6724651" y="3644901"/>
          <a:ext cx="588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15" imgW="241405" imgH="203288" progId="Equation.3">
                  <p:embed/>
                </p:oleObj>
              </mc:Choice>
              <mc:Fallback>
                <p:oleObj r:id="rId15" imgW="241405" imgH="203288" progId="Equation.3">
                  <p:embed/>
                  <p:pic>
                    <p:nvPicPr>
                      <p:cNvPr id="3594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1" y="3644901"/>
                        <a:ext cx="5889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7"/>
          <p:cNvGraphicFramePr>
            <a:graphicFrameLocks noChangeAspect="1"/>
          </p:cNvGraphicFramePr>
          <p:nvPr/>
        </p:nvGraphicFramePr>
        <p:xfrm>
          <a:off x="4151314" y="4581525"/>
          <a:ext cx="2327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17" imgW="951674" imgH="215713" progId="Equation.3">
                  <p:embed/>
                </p:oleObj>
              </mc:Choice>
              <mc:Fallback>
                <p:oleObj r:id="rId17" imgW="951674" imgH="215713" progId="Equation.3">
                  <p:embed/>
                  <p:pic>
                    <p:nvPicPr>
                      <p:cNvPr id="3594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4581525"/>
                        <a:ext cx="2327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1919288" y="2420938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502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10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1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10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utoUpdateAnimBg="0"/>
      <p:bldP spid="359428" grpId="0" autoUpdateAnimBg="0"/>
      <p:bldP spid="3594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4656138" y="404813"/>
          <a:ext cx="3689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1511300" imgH="241300" progId="Equation.3">
                  <p:embed/>
                </p:oleObj>
              </mc:Choice>
              <mc:Fallback>
                <p:oleObj r:id="rId3" imgW="1511300" imgH="241300" progId="Equation.3">
                  <p:embed/>
                  <p:pic>
                    <p:nvPicPr>
                      <p:cNvPr id="36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04813"/>
                        <a:ext cx="3689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2063750" y="404813"/>
          <a:ext cx="26289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1079500" imgH="241300" progId="Equation.3">
                  <p:embed/>
                </p:oleObj>
              </mc:Choice>
              <mc:Fallback>
                <p:oleObj r:id="rId5" imgW="1079500" imgH="241300" progId="Equation.3">
                  <p:embed/>
                  <p:pic>
                    <p:nvPicPr>
                      <p:cNvPr id="360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04813"/>
                        <a:ext cx="26289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847851" y="1341438"/>
          <a:ext cx="4837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7" imgW="1981200" imgH="241300" progId="Equation.3">
                  <p:embed/>
                </p:oleObj>
              </mc:Choice>
              <mc:Fallback>
                <p:oleObj r:id="rId7" imgW="1981200" imgH="241300" progId="Equation.3">
                  <p:embed/>
                  <p:pic>
                    <p:nvPicPr>
                      <p:cNvPr id="360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341438"/>
                        <a:ext cx="4837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6635750" y="1341438"/>
          <a:ext cx="4032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9" imgW="1651000" imgH="241300" progId="Equation.3">
                  <p:embed/>
                </p:oleObj>
              </mc:Choice>
              <mc:Fallback>
                <p:oleObj r:id="rId9" imgW="1651000" imgH="241300" progId="Equation.3">
                  <p:embed/>
                  <p:pic>
                    <p:nvPicPr>
                      <p:cNvPr id="360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1341438"/>
                        <a:ext cx="40322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1776413" y="2205039"/>
          <a:ext cx="2844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11" imgW="1168907" imgH="470104" progId="Equation.3">
                  <p:embed/>
                </p:oleObj>
              </mc:Choice>
              <mc:Fallback>
                <p:oleObj r:id="rId11" imgW="1168907" imgH="470104" progId="Equation.3">
                  <p:embed/>
                  <p:pic>
                    <p:nvPicPr>
                      <p:cNvPr id="360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205039"/>
                        <a:ext cx="28448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4656138" y="2420938"/>
          <a:ext cx="4000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13" imgW="1638300" imgH="241300" progId="Equation.3">
                  <p:embed/>
                </p:oleObj>
              </mc:Choice>
              <mc:Fallback>
                <p:oleObj r:id="rId13" imgW="1638300" imgH="241300" progId="Equation.3">
                  <p:embed/>
                  <p:pic>
                    <p:nvPicPr>
                      <p:cNvPr id="360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420938"/>
                        <a:ext cx="40005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1992313" y="3355975"/>
          <a:ext cx="2760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15" imgW="1130300" imgH="241300" progId="Equation.3">
                  <p:embed/>
                </p:oleObj>
              </mc:Choice>
              <mc:Fallback>
                <p:oleObj r:id="rId15" imgW="1130300" imgH="241300" progId="Equation.3">
                  <p:embed/>
                  <p:pic>
                    <p:nvPicPr>
                      <p:cNvPr id="360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355975"/>
                        <a:ext cx="2760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9288" y="4219576"/>
            <a:ext cx="4152900" cy="1120775"/>
            <a:chOff x="0" y="0"/>
            <a:chExt cx="2616" cy="706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357" y="0"/>
            <a:ext cx="225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r:id="rId17" imgW="1473840" imgH="470104" progId="Equation.3">
                    <p:embed/>
                  </p:oleObj>
                </mc:Choice>
                <mc:Fallback>
                  <p:oleObj r:id="rId17" imgW="1473840" imgH="470104" progId="Equation.3">
                    <p:embed/>
                    <p:pic>
                      <p:nvPicPr>
                        <p:cNvPr id="276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0"/>
                          <a:ext cx="2259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11"/>
            <p:cNvSpPr txBox="1">
              <a:spLocks noChangeArrowheads="1"/>
            </p:cNvSpPr>
            <p:nvPr/>
          </p:nvSpPr>
          <p:spPr bwMode="auto">
            <a:xfrm>
              <a:off x="0" y="136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令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311900" y="4292601"/>
            <a:ext cx="3384550" cy="887413"/>
            <a:chOff x="0" y="0"/>
            <a:chExt cx="2132" cy="559"/>
          </a:xfrm>
        </p:grpSpPr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0" y="136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27661" name="Object 9"/>
            <p:cNvGraphicFramePr>
              <a:graphicFrameLocks noChangeAspect="1"/>
            </p:cNvGraphicFramePr>
            <p:nvPr/>
          </p:nvGraphicFramePr>
          <p:xfrm>
            <a:off x="454" y="0"/>
            <a:ext cx="1678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r:id="rId19" imgW="1193282" imgH="406224" progId="Equation.3">
                    <p:embed/>
                  </p:oleObj>
                </mc:Choice>
                <mc:Fallback>
                  <p:oleObj r:id="rId19" imgW="1193282" imgH="406224" progId="Equation.3">
                    <p:embed/>
                    <p:pic>
                      <p:nvPicPr>
                        <p:cNvPr id="276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0"/>
                          <a:ext cx="1678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1524001" y="404813"/>
            <a:ext cx="122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8230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FCACA7-87BB-4212-99B4-4B4E5AC703A3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2178051" y="692151"/>
          <a:ext cx="68357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959100" imgH="279400" progId="Equation.DSMT4">
                  <p:embed/>
                </p:oleObj>
              </mc:Choice>
              <mc:Fallback>
                <p:oleObj name="Equation" r:id="rId3" imgW="2959100" imgH="279400" progId="Equation.DSMT4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692151"/>
                        <a:ext cx="68357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35188" y="1557339"/>
          <a:ext cx="53387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311400" imgH="254000" progId="Equation.DSMT4">
                  <p:embed/>
                </p:oleObj>
              </mc:Choice>
              <mc:Fallback>
                <p:oleObj name="Equation" r:id="rId5" imgW="2311400" imgH="2540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57339"/>
                        <a:ext cx="53387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9651" y="2276476"/>
          <a:ext cx="24796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422400" imgH="431800" progId="Equation.DSMT4">
                  <p:embed/>
                </p:oleObj>
              </mc:Choice>
              <mc:Fallback>
                <p:oleObj name="Equation" r:id="rId7" imgW="1422400" imgH="431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276476"/>
                        <a:ext cx="24796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6"/>
          <p:cNvGraphicFramePr>
            <a:graphicFrameLocks noChangeAspect="1"/>
          </p:cNvGraphicFramePr>
          <p:nvPr/>
        </p:nvGraphicFramePr>
        <p:xfrm>
          <a:off x="5303838" y="2276476"/>
          <a:ext cx="21256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1065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276476"/>
                        <a:ext cx="212566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135188" y="3500439"/>
          <a:ext cx="8247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556000" imgH="215900" progId="Equation.DSMT4">
                  <p:embed/>
                </p:oleObj>
              </mc:Choice>
              <mc:Fallback>
                <p:oleObj name="Equation" r:id="rId11" imgW="3556000" imgH="21590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00439"/>
                        <a:ext cx="82470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135188" y="4292600"/>
          <a:ext cx="654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2832100" imgH="406400" progId="Equation.DSMT4">
                  <p:embed/>
                </p:oleObj>
              </mc:Choice>
              <mc:Fallback>
                <p:oleObj name="Equation" r:id="rId13" imgW="2832100" imgH="4064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292600"/>
                        <a:ext cx="654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566989" y="5300663"/>
          <a:ext cx="5807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2514600" imgH="406400" progId="Equation.DSMT4">
                  <p:embed/>
                </p:oleObj>
              </mc:Choice>
              <mc:Fallback>
                <p:oleObj name="Equation" r:id="rId15" imgW="2514600" imgH="4064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300663"/>
                        <a:ext cx="58070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6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87580-9449-444E-9D4C-ECFF3E86C91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3685" name="Object 2"/>
          <p:cNvGraphicFramePr>
            <a:graphicFrameLocks noChangeAspect="1"/>
          </p:cNvGraphicFramePr>
          <p:nvPr/>
        </p:nvGraphicFramePr>
        <p:xfrm>
          <a:off x="1958975" y="717551"/>
          <a:ext cx="58372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527300" imgH="419100" progId="Equation.DSMT4">
                  <p:embed/>
                </p:oleObj>
              </mc:Choice>
              <mc:Fallback>
                <p:oleObj name="Equation" r:id="rId3" imgW="2527300" imgH="419100" progId="Equation.DSMT4">
                  <p:embed/>
                  <p:pic>
                    <p:nvPicPr>
                      <p:cNvPr id="5836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717551"/>
                        <a:ext cx="58372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47851" y="1916114"/>
          <a:ext cx="67468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921000" imgH="431800" progId="Equation.DSMT4">
                  <p:embed/>
                </p:oleObj>
              </mc:Choice>
              <mc:Fallback>
                <p:oleObj name="Equation" r:id="rId5" imgW="2921000" imgH="4318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916114"/>
                        <a:ext cx="67468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47850" y="3141663"/>
          <a:ext cx="77724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365500" imgH="444500" progId="Equation.DSMT4">
                  <p:embed/>
                </p:oleObj>
              </mc:Choice>
              <mc:Fallback>
                <p:oleObj name="Equation" r:id="rId7" imgW="3365500" imgH="4445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141663"/>
                        <a:ext cx="77724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78025" y="4306888"/>
          <a:ext cx="56911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463800" imgH="419100" progId="Equation.DSMT4">
                  <p:embed/>
                </p:oleObj>
              </mc:Choice>
              <mc:Fallback>
                <p:oleObj name="Equation" r:id="rId9" imgW="2463800" imgH="4191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306888"/>
                        <a:ext cx="56911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992313" y="5589588"/>
          <a:ext cx="37703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625600" imgH="241300" progId="Equation.DSMT4">
                  <p:embed/>
                </p:oleObj>
              </mc:Choice>
              <mc:Fallback>
                <p:oleObj name="Equation" r:id="rId11" imgW="1625600" imgH="2413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589588"/>
                        <a:ext cx="37703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1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744D7-DD6C-4DFA-849F-B68598C2B28B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2763838" y="15557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1774826" y="0"/>
            <a:ext cx="5184775" cy="60483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Rao - Cramer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不等式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2259013" y="123507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1919288" y="692150"/>
            <a:ext cx="1223962" cy="579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定理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46824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992313" y="692151"/>
          <a:ext cx="838676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111500" imgH="2044700" progId="Equation.DSMT4">
                  <p:embed/>
                </p:oleObj>
              </mc:Choice>
              <mc:Fallback>
                <p:oleObj name="Equation" r:id="rId3" imgW="3111500" imgH="2044700" progId="Equation.DSMT4">
                  <p:embed/>
                  <p:pic>
                    <p:nvPicPr>
                      <p:cNvPr id="5468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92151"/>
                        <a:ext cx="8386762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3543300" y="4859338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437454" imgH="680484" progId="Equation.DSMT4">
                  <p:embed/>
                </p:oleObj>
              </mc:Choice>
              <mc:Fallback>
                <p:oleObj name="Equation" r:id="rId5" imgW="437454" imgH="680484" progId="Equation.DSMT4">
                  <p:embed/>
                  <p:pic>
                    <p:nvPicPr>
                      <p:cNvPr id="163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859338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3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1" grpId="0" animBg="1"/>
      <p:bldP spid="546821" grpId="1" animBg="1"/>
      <p:bldP spid="5468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1919289" y="333376"/>
            <a:ext cx="57610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2.2.1</a:t>
            </a:r>
            <a:r>
              <a:rPr lang="zh-CN" altLang="en-US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、无偏性与有效性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1919288" y="2276476"/>
            <a:ext cx="800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随机变量，每次抽样后得到的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θ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的估计值不一定与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1919289" y="4724401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提出了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无偏性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的衡量标准。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79651" y="1341438"/>
            <a:ext cx="7813675" cy="558800"/>
            <a:chOff x="0" y="0"/>
            <a:chExt cx="4922" cy="352"/>
          </a:xfrm>
        </p:grpSpPr>
        <p:graphicFrame>
          <p:nvGraphicFramePr>
            <p:cNvPr id="13328" name="Object 5"/>
            <p:cNvGraphicFramePr>
              <a:graphicFrameLocks noChangeAspect="1"/>
            </p:cNvGraphicFramePr>
            <p:nvPr/>
          </p:nvGraphicFramePr>
          <p:xfrm>
            <a:off x="2858" y="4"/>
            <a:ext cx="163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205977" imgH="253890" progId="Equation.DSMT4">
                    <p:embed/>
                  </p:oleObj>
                </mc:Choice>
                <mc:Fallback>
                  <p:oleObj name="Equation" r:id="rId3" imgW="1205977" imgH="253890" progId="Equation.DSMT4">
                    <p:embed/>
                    <p:pic>
                      <p:nvPicPr>
                        <p:cNvPr id="1332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4"/>
                          <a:ext cx="163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由于未知参数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的估计量</a:t>
              </a: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Rectangle 8"/>
            <p:cNvSpPr>
              <a:spLocks noChangeArrowheads="1"/>
            </p:cNvSpPr>
            <p:nvPr/>
          </p:nvSpPr>
          <p:spPr bwMode="auto">
            <a:xfrm>
              <a:off x="4581" y="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47850" y="3068638"/>
            <a:ext cx="8362950" cy="523874"/>
            <a:chOff x="0" y="0"/>
            <a:chExt cx="5268" cy="330"/>
          </a:xfrm>
        </p:grpSpPr>
        <p:graphicFrame>
          <p:nvGraphicFramePr>
            <p:cNvPr id="13325" name="Object 4"/>
            <p:cNvGraphicFramePr>
              <a:graphicFrameLocks noChangeAspect="1"/>
            </p:cNvGraphicFramePr>
            <p:nvPr/>
          </p:nvGraphicFramePr>
          <p:xfrm>
            <a:off x="2540" y="0"/>
            <a:ext cx="6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5" imgW="520926" imgH="241405" progId="Equation.3">
                    <p:embed/>
                  </p:oleObj>
                </mc:Choice>
                <mc:Fallback>
                  <p:oleObj r:id="rId5" imgW="520926" imgH="241405" progId="Equation.3">
                    <p:embed/>
                    <p:pic>
                      <p:nvPicPr>
                        <p:cNvPr id="133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0"/>
                          <a:ext cx="68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2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真值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相吻合，其误差为</a:t>
              </a: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3334" y="0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我们自然希望平均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19289" y="3933825"/>
            <a:ext cx="8023225" cy="592138"/>
            <a:chOff x="0" y="0"/>
            <a:chExt cx="5211" cy="373"/>
          </a:xfrm>
        </p:grpSpPr>
        <p:graphicFrame>
          <p:nvGraphicFramePr>
            <p:cNvPr id="13320" name="Object 2"/>
            <p:cNvGraphicFramePr>
              <a:graphicFrameLocks noChangeAspect="1"/>
            </p:cNvGraphicFramePr>
            <p:nvPr/>
          </p:nvGraphicFramePr>
          <p:xfrm>
            <a:off x="1407" y="0"/>
            <a:ext cx="12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7" imgW="889000" imgH="241300" progId="Equation.3">
                    <p:embed/>
                  </p:oleObj>
                </mc:Choice>
                <mc:Fallback>
                  <p:oleObj r:id="rId7" imgW="889000" imgH="241300" progId="Equation.3">
                    <p:embed/>
                    <p:pic>
                      <p:nvPicPr>
                        <p:cNvPr id="1332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0"/>
                          <a:ext cx="122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15"/>
            <p:cNvSpPr>
              <a:spLocks noChangeArrowheads="1"/>
            </p:cNvSpPr>
            <p:nvPr/>
          </p:nvSpPr>
          <p:spPr bwMode="auto">
            <a:xfrm>
              <a:off x="0" y="1"/>
              <a:ext cx="1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误差为零，即</a:t>
              </a:r>
            </a:p>
          </p:txBody>
        </p:sp>
        <p:sp>
          <p:nvSpPr>
            <p:cNvPr id="13322" name="Rectangle 16"/>
            <p:cNvSpPr>
              <a:spLocks noChangeArrowheads="1"/>
            </p:cNvSpPr>
            <p:nvPr/>
          </p:nvSpPr>
          <p:spPr bwMode="auto">
            <a:xfrm>
              <a:off x="2586" y="1"/>
              <a:ext cx="10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也就是说</a:t>
              </a:r>
            </a:p>
          </p:txBody>
        </p:sp>
        <p:graphicFrame>
          <p:nvGraphicFramePr>
            <p:cNvPr id="13323" name="Object 3"/>
            <p:cNvGraphicFramePr>
              <a:graphicFrameLocks noChangeAspect="1"/>
            </p:cNvGraphicFramePr>
            <p:nvPr/>
          </p:nvGraphicFramePr>
          <p:xfrm>
            <a:off x="3601" y="0"/>
            <a:ext cx="108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660687" imgH="241405" progId="Equation.DSMT4">
                    <p:embed/>
                  </p:oleObj>
                </mc:Choice>
                <mc:Fallback>
                  <p:oleObj name="Equation" r:id="rId9" imgW="660687" imgH="241405" progId="Equation.DSMT4">
                    <p:embed/>
                    <p:pic>
                      <p:nvPicPr>
                        <p:cNvPr id="133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0"/>
                          <a:ext cx="108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Rectangle 18"/>
            <p:cNvSpPr>
              <a:spLocks noChangeArrowheads="1"/>
            </p:cNvSpPr>
            <p:nvPr/>
          </p:nvSpPr>
          <p:spPr bwMode="auto">
            <a:xfrm>
              <a:off x="4627" y="46"/>
              <a:ext cx="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这就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1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utoUpdateAnimBg="0"/>
      <p:bldP spid="344067" grpId="0" autoUpdateAnimBg="0"/>
      <p:bldP spid="3440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C67E2-C73C-4AA7-8B74-3908CFF766B0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2474913" y="11114"/>
            <a:ext cx="1841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2187575" y="80327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8396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92314" y="1131888"/>
          <a:ext cx="73818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3606800" imgH="939800" progId="Equation.DSMT4">
                  <p:embed/>
                </p:oleObj>
              </mc:Choice>
              <mc:Fallback>
                <p:oleObj name="Equation" r:id="rId4" imgW="3606800" imgH="939800" progId="Equation.DSMT4">
                  <p:embed/>
                  <p:pic>
                    <p:nvPicPr>
                      <p:cNvPr id="5283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131888"/>
                        <a:ext cx="738187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135188" y="3141663"/>
          <a:ext cx="6602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3124200" imgH="457200" progId="Equation.DSMT4">
                  <p:embed/>
                </p:oleObj>
              </mc:Choice>
              <mc:Fallback>
                <p:oleObj name="Equation" r:id="rId6" imgW="3124200" imgH="457200" progId="Equation.DSMT4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141663"/>
                        <a:ext cx="6602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2208213" y="4149726"/>
          <a:ext cx="5556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2628900" imgH="203200" progId="Equation.DSMT4">
                  <p:embed/>
                </p:oleObj>
              </mc:Choice>
              <mc:Fallback>
                <p:oleObj name="Equation" r:id="rId8" imgW="2628900" imgH="203200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49726"/>
                        <a:ext cx="5556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2208214" y="4724400"/>
          <a:ext cx="67341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3289300" imgH="698500" progId="Equation.DSMT4">
                  <p:embed/>
                </p:oleObj>
              </mc:Choice>
              <mc:Fallback>
                <p:oleObj name="Equation" r:id="rId10" imgW="3289300" imgH="698500" progId="Equation.DSMT4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724400"/>
                        <a:ext cx="673417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476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CC9C23-47CE-491B-81B3-D388AB44ADCC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28396" name="Object 3"/>
          <p:cNvGraphicFramePr>
            <a:graphicFrameLocks noChangeAspect="1"/>
          </p:cNvGraphicFramePr>
          <p:nvPr/>
        </p:nvGraphicFramePr>
        <p:xfrm>
          <a:off x="1857376" y="1412876"/>
          <a:ext cx="8810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4305300" imgH="254000" progId="Equation.DSMT4">
                  <p:embed/>
                </p:oleObj>
              </mc:Choice>
              <mc:Fallback>
                <p:oleObj name="Equation" r:id="rId3" imgW="4305300" imgH="254000" progId="Equation.DSMT4">
                  <p:embed/>
                  <p:pic>
                    <p:nvPicPr>
                      <p:cNvPr id="5283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6" y="1412876"/>
                        <a:ext cx="88106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3522664" y="2133601"/>
          <a:ext cx="39004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905000" imgH="330200" progId="Equation.DSMT4">
                  <p:embed/>
                </p:oleObj>
              </mc:Choice>
              <mc:Fallback>
                <p:oleObj name="Equation" r:id="rId5" imgW="1905000" imgH="330200" progId="Equation.DSMT4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4" y="2133601"/>
                        <a:ext cx="39004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33613" y="2962275"/>
          <a:ext cx="29892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459866" imgH="406224" progId="Equation.DSMT4">
                  <p:embed/>
                </p:oleObj>
              </mc:Choice>
              <mc:Fallback>
                <p:oleObj name="Equation" r:id="rId7" imgW="1459866" imgH="406224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62275"/>
                        <a:ext cx="29892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184775" y="2962275"/>
          <a:ext cx="45227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209800" imgH="406400" progId="Equation.DSMT4">
                  <p:embed/>
                </p:oleObj>
              </mc:Choice>
              <mc:Fallback>
                <p:oleObj name="Equation" r:id="rId9" imgW="2209800" imgH="40640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962275"/>
                        <a:ext cx="45227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566988" y="3933825"/>
          <a:ext cx="41846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2044700" imgH="444500" progId="Equation.DSMT4">
                  <p:embed/>
                </p:oleObj>
              </mc:Choice>
              <mc:Fallback>
                <p:oleObj name="Equation" r:id="rId11" imgW="2044700" imgH="44450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933825"/>
                        <a:ext cx="41846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065338" y="5013325"/>
          <a:ext cx="80311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3924300" imgH="431800" progId="Equation.DSMT4">
                  <p:embed/>
                </p:oleObj>
              </mc:Choice>
              <mc:Fallback>
                <p:oleObj name="Equation" r:id="rId13" imgW="3924300" imgH="4318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013325"/>
                        <a:ext cx="80311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0C67D-624A-465C-82E4-823067DA3824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28396" name="Object 2"/>
          <p:cNvGraphicFramePr>
            <a:graphicFrameLocks noChangeAspect="1"/>
          </p:cNvGraphicFramePr>
          <p:nvPr/>
        </p:nvGraphicFramePr>
        <p:xfrm>
          <a:off x="2641600" y="1243014"/>
          <a:ext cx="67325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3289300" imgH="457200" progId="Equation.DSMT4">
                  <p:embed/>
                </p:oleObj>
              </mc:Choice>
              <mc:Fallback>
                <p:oleObj name="Equation" r:id="rId3" imgW="3289300" imgH="457200" progId="Equation.DSMT4">
                  <p:embed/>
                  <p:pic>
                    <p:nvPicPr>
                      <p:cNvPr id="5283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243014"/>
                        <a:ext cx="67325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503614" y="2276475"/>
          <a:ext cx="44973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197100" imgH="431800" progId="Equation.DSMT4">
                  <p:embed/>
                </p:oleObj>
              </mc:Choice>
              <mc:Fallback>
                <p:oleObj name="Equation" r:id="rId5" imgW="2197100" imgH="4318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276475"/>
                        <a:ext cx="44973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241550" y="3141664"/>
          <a:ext cx="64468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3149600" imgH="431800" progId="Equation.DSMT4">
                  <p:embed/>
                </p:oleObj>
              </mc:Choice>
              <mc:Fallback>
                <p:oleObj name="Equation" r:id="rId7" imgW="3149600" imgH="4318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141664"/>
                        <a:ext cx="64468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66939" y="4186238"/>
          <a:ext cx="58753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2870200" imgH="254000" progId="Equation.DSMT4">
                  <p:embed/>
                </p:oleObj>
              </mc:Choice>
              <mc:Fallback>
                <p:oleObj name="Equation" r:id="rId9" imgW="2870200" imgH="2540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4186238"/>
                        <a:ext cx="58753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208213" y="4868864"/>
          <a:ext cx="6083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2971800" imgH="342900" progId="Equation.DSMT4">
                  <p:embed/>
                </p:oleObj>
              </mc:Choice>
              <mc:Fallback>
                <p:oleObj name="Equation" r:id="rId11" imgW="2971800" imgH="342900" progId="Equation.DSMT4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68864"/>
                        <a:ext cx="6083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3556001" y="5732464"/>
          <a:ext cx="56927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2781300" imgH="304800" progId="Equation.DSMT4">
                  <p:embed/>
                </p:oleObj>
              </mc:Choice>
              <mc:Fallback>
                <p:oleObj name="Equation" r:id="rId13" imgW="2781300" imgH="304800" progId="Equation.DSMT4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5732464"/>
                        <a:ext cx="56927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DA9BA-0313-424A-A5DF-19A0D8B1D623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2208214" y="1196976"/>
          <a:ext cx="5235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476500" imgH="203200" progId="Equation.DSMT4">
                  <p:embed/>
                </p:oleObj>
              </mc:Choice>
              <mc:Fallback>
                <p:oleObj name="Equation" r:id="rId3" imgW="2476500" imgH="203200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196976"/>
                        <a:ext cx="5235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2135188" y="1844675"/>
          <a:ext cx="7383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3606800" imgH="279400" progId="Equation.DSMT4">
                  <p:embed/>
                </p:oleObj>
              </mc:Choice>
              <mc:Fallback>
                <p:oleObj name="Equation" r:id="rId5" imgW="3606800" imgH="279400" progId="Equation.DSMT4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44675"/>
                        <a:ext cx="73834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6" name="Object 4"/>
          <p:cNvGraphicFramePr>
            <a:graphicFrameLocks noChangeAspect="1"/>
          </p:cNvGraphicFramePr>
          <p:nvPr/>
        </p:nvGraphicFramePr>
        <p:xfrm>
          <a:off x="1947864" y="2708275"/>
          <a:ext cx="72532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3543300" imgH="431800" progId="Equation.DSMT4">
                  <p:embed/>
                </p:oleObj>
              </mc:Choice>
              <mc:Fallback>
                <p:oleObj name="Equation" r:id="rId7" imgW="3543300" imgH="431800" progId="Equation.DSMT4">
                  <p:embed/>
                  <p:pic>
                    <p:nvPicPr>
                      <p:cNvPr id="528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4" y="2708275"/>
                        <a:ext cx="72532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32126" y="3789364"/>
          <a:ext cx="51736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2527300" imgH="431800" progId="Equation.DSMT4">
                  <p:embed/>
                </p:oleObj>
              </mc:Choice>
              <mc:Fallback>
                <p:oleObj name="Equation" r:id="rId9" imgW="2527300" imgH="431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6" y="3789364"/>
                        <a:ext cx="517366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503614" y="4797426"/>
          <a:ext cx="45751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2235200" imgH="482600" progId="Equation.DSMT4">
                  <p:embed/>
                </p:oleObj>
              </mc:Choice>
              <mc:Fallback>
                <p:oleObj name="Equation" r:id="rId11" imgW="2235200" imgH="4826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797426"/>
                        <a:ext cx="45751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7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09617E-0130-4B2E-B36E-BC279E1B05CC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495550" y="549276"/>
          <a:ext cx="64087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870200" imgH="698500" progId="Equation.DSMT4">
                  <p:embed/>
                </p:oleObj>
              </mc:Choice>
              <mc:Fallback>
                <p:oleObj name="Equation" r:id="rId3" imgW="2870200" imgH="6985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49276"/>
                        <a:ext cx="640873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08213" y="2492375"/>
          <a:ext cx="2806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371600" imgH="406400" progId="Equation.DSMT4">
                  <p:embed/>
                </p:oleObj>
              </mc:Choice>
              <mc:Fallback>
                <p:oleObj name="Equation" r:id="rId5" imgW="1371600" imgH="4064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492375"/>
                        <a:ext cx="28067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087938" y="2492375"/>
          <a:ext cx="4235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070100" imgH="406400" progId="Equation.DSMT4">
                  <p:embed/>
                </p:oleObj>
              </mc:Choice>
              <mc:Fallback>
                <p:oleObj name="Equation" r:id="rId7" imgW="2070100" imgH="4064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492375"/>
                        <a:ext cx="42354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711450" y="3500439"/>
          <a:ext cx="48847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2387600" imgH="469900" progId="Equation.DSMT4">
                  <p:embed/>
                </p:oleObj>
              </mc:Choice>
              <mc:Fallback>
                <p:oleObj name="Equation" r:id="rId9" imgW="2387600" imgH="46990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500439"/>
                        <a:ext cx="48847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919289" y="4508500"/>
          <a:ext cx="43132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2108200" imgH="419100" progId="Equation.DSMT4">
                  <p:embed/>
                </p:oleObj>
              </mc:Choice>
              <mc:Fallback>
                <p:oleObj name="Equation" r:id="rId11" imgW="2108200" imgH="41910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508500"/>
                        <a:ext cx="43132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311900" y="4508500"/>
          <a:ext cx="30670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1498600" imgH="469900" progId="Equation.DSMT4">
                  <p:embed/>
                </p:oleObj>
              </mc:Choice>
              <mc:Fallback>
                <p:oleObj name="Equation" r:id="rId13" imgW="1498600" imgH="469900" progId="Equation.DSMT4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508500"/>
                        <a:ext cx="30670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239963" y="5432425"/>
          <a:ext cx="25717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1256755" imgH="482391" progId="Equation.DSMT4">
                  <p:embed/>
                </p:oleObj>
              </mc:Choice>
              <mc:Fallback>
                <p:oleObj name="Equation" r:id="rId15" imgW="1256755" imgH="482391" progId="Equation.DSMT4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432425"/>
                        <a:ext cx="25717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800600" y="5445125"/>
          <a:ext cx="37671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1841500" imgH="482600" progId="Equation.DSMT4">
                  <p:embed/>
                </p:oleObj>
              </mc:Choice>
              <mc:Fallback>
                <p:oleObj name="Equation" r:id="rId17" imgW="1841500" imgH="482600" progId="Equation.DSMT4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45125"/>
                        <a:ext cx="376713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4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7C8C64-7760-40D7-8A92-EC7C669ADDC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196976"/>
            <a:ext cx="8208962" cy="1871663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FF00"/>
              </a:buClr>
              <a:buSzTx/>
              <a:buFont typeface="Wingdings" pitchFamily="2" charset="2"/>
              <a:buChar char="Ø"/>
              <a:defRPr/>
            </a:pPr>
            <a:r>
              <a:rPr lang="en-US" altLang="zh-CN" sz="2600" dirty="0">
                <a:ea typeface="楷体_GB2312" pitchFamily="49" charset="-122"/>
              </a:rPr>
              <a:t> </a:t>
            </a:r>
            <a:r>
              <a:rPr lang="zh-CN" altLang="en-US" sz="2800" b="1" dirty="0"/>
              <a:t>上式</a:t>
            </a:r>
            <a:r>
              <a:rPr lang="zh-CN" altLang="en-US" sz="2800" b="1" dirty="0">
                <a:latin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罗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克拉美</a:t>
            </a: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R-C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不等式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;</a:t>
            </a:r>
            <a:r>
              <a:rPr lang="en-US" altLang="zh-CN" sz="2800" b="1" dirty="0">
                <a:latin typeface="楷体_GB2312" pitchFamily="49" charset="-122"/>
              </a:rPr>
              <a:t>                   </a:t>
            </a: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00FF00"/>
              </a:buClr>
              <a:buSzTx/>
              <a:buFont typeface="Wingdings" pitchFamily="2" charset="2"/>
              <a:buChar char="Ø"/>
              <a:defRPr/>
            </a:pPr>
            <a:r>
              <a:rPr lang="en-US" altLang="zh-CN" sz="2800" b="1" dirty="0"/>
              <a:t>  [g</a:t>
            </a:r>
            <a:r>
              <a:rPr lang="en-US" altLang="zh-CN" sz="2800" b="1" baseline="30000" dirty="0">
                <a:latin typeface="Times New Roman"/>
              </a:rPr>
              <a:t>’</a:t>
            </a:r>
            <a:r>
              <a:rPr lang="en-US" altLang="zh-CN" sz="2800" b="1" dirty="0"/>
              <a:t>(θ)]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/(</a:t>
            </a:r>
            <a:r>
              <a:rPr lang="en-US" altLang="zh-CN" sz="2800" b="1" dirty="0" err="1"/>
              <a:t>nI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sz="2800" b="1" dirty="0"/>
              <a:t>))</a:t>
            </a:r>
            <a:r>
              <a:rPr lang="zh-CN" altLang="en-US" sz="2800" b="1" dirty="0">
                <a:latin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</a:rPr>
              <a:t>g(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的无偏估计的方差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SzTx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FF00"/>
                </a:solidFill>
                <a:latin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</a:rPr>
              <a:t>R-C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下界，</a:t>
            </a:r>
            <a:r>
              <a:rPr lang="zh-CN" altLang="en-US" sz="2800" b="1" dirty="0">
                <a:latin typeface="楷体_GB2312" pitchFamily="49" charset="-122"/>
              </a:rPr>
              <a:t>简称</a:t>
            </a:r>
            <a:r>
              <a:rPr lang="en-US" altLang="zh-CN" sz="2800" b="1" dirty="0"/>
              <a:t>g(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_GB2312" pitchFamily="49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</a:rPr>
              <a:t>R-C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下界。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2135188" y="3573463"/>
            <a:ext cx="7391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dirty="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 dirty="0">
                <a:solidFill>
                  <a:prstClr val="black"/>
                </a:solidFill>
                <a:latin typeface="楷体_GB2312" pitchFamily="49" charset="-122"/>
                <a:ea typeface="宋体" panose="02010600030101010101" pitchFamily="2" charset="-122"/>
              </a:rPr>
              <a:t>如果等号成立，则称 </a:t>
            </a:r>
            <a:r>
              <a:rPr lang="zh-CN" altLang="en-US" sz="3200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prstClr val="black"/>
                </a:solidFill>
                <a:latin typeface="楷体_GB2312" pitchFamily="49" charset="-122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g(</a:t>
            </a: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sym typeface="Symbol" pitchFamily="18" charset="2"/>
              </a:rPr>
              <a:t> </a:t>
            </a:r>
            <a:r>
              <a:rPr lang="en-US" altLang="zh-CN" sz="32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的有效估计量。</a:t>
            </a:r>
            <a:r>
              <a:rPr lang="zh-CN" altLang="en-US" sz="2800" dirty="0">
                <a:solidFill>
                  <a:prstClr val="black"/>
                </a:solidFill>
                <a:latin typeface="楷体_GB2312" pitchFamily="49" charset="-122"/>
                <a:ea typeface="黑体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defRPr/>
            </a:pPr>
            <a:endParaRPr lang="en-US" altLang="zh-CN" sz="2800" dirty="0">
              <a:solidFill>
                <a:prstClr val="black"/>
              </a:solidFill>
              <a:latin typeface="楷体_GB2312" pitchFamily="49" charset="-122"/>
              <a:ea typeface="黑体" pitchFamily="49" charset="-122"/>
            </a:endParaRPr>
          </a:p>
        </p:txBody>
      </p:sp>
      <p:graphicFrame>
        <p:nvGraphicFramePr>
          <p:cNvPr id="53146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7677150" y="3656014"/>
          <a:ext cx="400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5314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656014"/>
                        <a:ext cx="400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176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6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F6ED12-AE0B-449B-9706-DBDCF42F3CEB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2266950" y="1268413"/>
          <a:ext cx="44021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082800" imgH="215900" progId="Equation.DSMT4">
                  <p:embed/>
                </p:oleObj>
              </mc:Choice>
              <mc:Fallback>
                <p:oleObj name="Equation" r:id="rId3" imgW="2082800" imgH="215900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268413"/>
                        <a:ext cx="44021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109789" y="1844676"/>
          <a:ext cx="8105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3835400" imgH="254000" progId="Equation.DSMT4">
                  <p:embed/>
                </p:oleObj>
              </mc:Choice>
              <mc:Fallback>
                <p:oleObj name="Equation" r:id="rId5" imgW="3835400" imgH="2540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9" y="1844676"/>
                        <a:ext cx="81057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51051" y="2492375"/>
          <a:ext cx="81057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835400" imgH="406400" progId="Equation.DSMT4">
                  <p:embed/>
                </p:oleObj>
              </mc:Choice>
              <mc:Fallback>
                <p:oleObj name="Equation" r:id="rId7" imgW="3835400" imgH="4064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1" y="2492375"/>
                        <a:ext cx="81057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36764" y="3357564"/>
          <a:ext cx="6575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3111500" imgH="254000" progId="Equation.DSMT4">
                  <p:embed/>
                </p:oleObj>
              </mc:Choice>
              <mc:Fallback>
                <p:oleObj name="Equation" r:id="rId9" imgW="3111500" imgH="254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4" y="3357564"/>
                        <a:ext cx="65754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108201" y="3933825"/>
          <a:ext cx="3971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879600" imgH="254000" progId="Equation.DSMT4">
                  <p:embed/>
                </p:oleObj>
              </mc:Choice>
              <mc:Fallback>
                <p:oleObj name="Equation" r:id="rId11" imgW="1879600" imgH="25400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3933825"/>
                        <a:ext cx="3971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6" name="Object 7"/>
          <p:cNvGraphicFramePr>
            <a:graphicFrameLocks noChangeAspect="1"/>
          </p:cNvGraphicFramePr>
          <p:nvPr/>
        </p:nvGraphicFramePr>
        <p:xfrm>
          <a:off x="2855913" y="4508501"/>
          <a:ext cx="36893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1803400" imgH="482600" progId="Equation.DSMT4">
                  <p:embed/>
                </p:oleObj>
              </mc:Choice>
              <mc:Fallback>
                <p:oleObj name="Equation" r:id="rId13" imgW="1803400" imgH="482600" progId="Equation.DSMT4">
                  <p:embed/>
                  <p:pic>
                    <p:nvPicPr>
                      <p:cNvPr id="5283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08501"/>
                        <a:ext cx="36893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743701" y="4508501"/>
          <a:ext cx="27543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1346200" imgH="431800" progId="Equation.DSMT4">
                  <p:embed/>
                </p:oleObj>
              </mc:Choice>
              <mc:Fallback>
                <p:oleObj name="Equation" r:id="rId15" imgW="1346200" imgH="4318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508501"/>
                        <a:ext cx="27543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919288" y="5516563"/>
          <a:ext cx="84264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3987800" imgH="482600" progId="Equation.DSMT4">
                  <p:embed/>
                </p:oleObj>
              </mc:Choice>
              <mc:Fallback>
                <p:oleObj name="Equation" r:id="rId17" imgW="39878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516563"/>
                        <a:ext cx="84264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3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CA9B4-7755-4297-AB0A-07B97BB6C8CE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35200" y="1125538"/>
          <a:ext cx="6065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603500" imgH="254000" progId="Equation.DSMT4">
                  <p:embed/>
                </p:oleObj>
              </mc:Choice>
              <mc:Fallback>
                <p:oleObj name="Equation" r:id="rId3" imgW="2603500" imgH="2540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125538"/>
                        <a:ext cx="60658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238376" y="1844676"/>
          <a:ext cx="6778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098800" imgH="469900" progId="Equation.DSMT4">
                  <p:embed/>
                </p:oleObj>
              </mc:Choice>
              <mc:Fallback>
                <p:oleObj name="Equation" r:id="rId5" imgW="3098800" imgH="4699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1844676"/>
                        <a:ext cx="6778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08213" y="2997200"/>
          <a:ext cx="31940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511300" imgH="406400" progId="Equation.DSMT4">
                  <p:embed/>
                </p:oleObj>
              </mc:Choice>
              <mc:Fallback>
                <p:oleObj name="Equation" r:id="rId7" imgW="1511300" imgH="4064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997200"/>
                        <a:ext cx="31940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6" name="Object 8"/>
          <p:cNvGraphicFramePr>
            <a:graphicFrameLocks noChangeAspect="1"/>
          </p:cNvGraphicFramePr>
          <p:nvPr/>
        </p:nvGraphicFramePr>
        <p:xfrm>
          <a:off x="5880101" y="2997201"/>
          <a:ext cx="24431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193800" imgH="482600" progId="Equation.DSMT4">
                  <p:embed/>
                </p:oleObj>
              </mc:Choice>
              <mc:Fallback>
                <p:oleObj name="Equation" r:id="rId9" imgW="1193800" imgH="482600" progId="Equation.DSMT4">
                  <p:embed/>
                  <p:pic>
                    <p:nvPicPr>
                      <p:cNvPr id="5283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997201"/>
                        <a:ext cx="24431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495551" y="4149726"/>
          <a:ext cx="5222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2552700" imgH="304800" progId="Equation.DSMT4">
                  <p:embed/>
                </p:oleObj>
              </mc:Choice>
              <mc:Fallback>
                <p:oleObj name="Equation" r:id="rId11" imgW="2552700" imgH="3048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149726"/>
                        <a:ext cx="52228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359151" y="4724400"/>
          <a:ext cx="43926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2146300" imgH="482600" progId="Equation.DSMT4">
                  <p:embed/>
                </p:oleObj>
              </mc:Choice>
              <mc:Fallback>
                <p:oleObj name="Equation" r:id="rId13" imgW="2146300" imgH="482600" progId="Equation.DSMT4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724400"/>
                        <a:ext cx="43926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732088" y="5915025"/>
          <a:ext cx="285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1396394" imgH="253890" progId="Equation.DSMT4">
                  <p:embed/>
                </p:oleObj>
              </mc:Choice>
              <mc:Fallback>
                <p:oleObj name="Equation" r:id="rId15" imgW="1396394" imgH="25389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915025"/>
                        <a:ext cx="285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6024563" y="5589588"/>
          <a:ext cx="36893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1803400" imgH="482600" progId="Equation.DSMT4">
                  <p:embed/>
                </p:oleObj>
              </mc:Choice>
              <mc:Fallback>
                <p:oleObj name="Equation" r:id="rId17" imgW="1803400" imgH="482600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589588"/>
                        <a:ext cx="36893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6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37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351088" y="188913"/>
          <a:ext cx="6481762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400300" imgH="698500" progId="Equation.DSMT4">
                  <p:embed/>
                </p:oleObj>
              </mc:Choice>
              <mc:Fallback>
                <p:oleObj name="Equation" r:id="rId3" imgW="2400300" imgH="698500" progId="Equation.DSMT4">
                  <p:embed/>
                  <p:pic>
                    <p:nvPicPr>
                      <p:cNvPr id="570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8913"/>
                        <a:ext cx="6481762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263776" y="1773239"/>
          <a:ext cx="6469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832100" imgH="279400" progId="Equation.DSMT4">
                  <p:embed/>
                </p:oleObj>
              </mc:Choice>
              <mc:Fallback>
                <p:oleObj name="Equation" r:id="rId5" imgW="2832100" imgH="279400" progId="Equation.DSMT4">
                  <p:embed/>
                  <p:pic>
                    <p:nvPicPr>
                      <p:cNvPr id="570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1773239"/>
                        <a:ext cx="64690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287713" y="3429001"/>
          <a:ext cx="48958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298700" imgH="304800" progId="Equation.DSMT4">
                  <p:embed/>
                </p:oleObj>
              </mc:Choice>
              <mc:Fallback>
                <p:oleObj name="Equation" r:id="rId7" imgW="2298700" imgH="304800" progId="Equation.DSMT4">
                  <p:embed/>
                  <p:pic>
                    <p:nvPicPr>
                      <p:cNvPr id="570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429001"/>
                        <a:ext cx="48958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80" name="Object 12"/>
          <p:cNvGraphicFramePr>
            <a:graphicFrameLocks noChangeAspect="1"/>
          </p:cNvGraphicFramePr>
          <p:nvPr>
            <p:ph sz="quarter" idx="4"/>
          </p:nvPr>
        </p:nvGraphicFramePr>
        <p:xfrm>
          <a:off x="3000376" y="4221164"/>
          <a:ext cx="61198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2806700" imgH="482600" progId="Equation.DSMT4">
                  <p:embed/>
                </p:oleObj>
              </mc:Choice>
              <mc:Fallback>
                <p:oleObj name="Equation" r:id="rId9" imgW="2806700" imgH="482600" progId="Equation.DSMT4">
                  <p:embed/>
                  <p:pic>
                    <p:nvPicPr>
                      <p:cNvPr id="570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221164"/>
                        <a:ext cx="61198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E876BB-BC17-4BA2-AA74-B6E576A0555F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70383" name="Object 15"/>
          <p:cNvGraphicFramePr>
            <a:graphicFrameLocks noChangeAspect="1"/>
          </p:cNvGraphicFramePr>
          <p:nvPr/>
        </p:nvGraphicFramePr>
        <p:xfrm>
          <a:off x="1728789" y="5373688"/>
          <a:ext cx="87328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4254500" imgH="482600" progId="Equation.DSMT4">
                  <p:embed/>
                </p:oleObj>
              </mc:Choice>
              <mc:Fallback>
                <p:oleObj name="Equation" r:id="rId11" imgW="4254500" imgH="482600" progId="Equation.DSMT4">
                  <p:embed/>
                  <p:pic>
                    <p:nvPicPr>
                      <p:cNvPr id="5703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5373688"/>
                        <a:ext cx="8732837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495550" y="2349501"/>
          <a:ext cx="64087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2806700" imgH="508000" progId="Equation.DSMT4">
                  <p:embed/>
                </p:oleObj>
              </mc:Choice>
              <mc:Fallback>
                <p:oleObj name="Equation" r:id="rId13" imgW="2806700" imgH="508000" progId="Equation.DSMT4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349501"/>
                        <a:ext cx="64087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4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Rectangle 6"/>
          <p:cNvGraphicFramePr>
            <a:graphicFrameLocks/>
          </p:cNvGraphicFramePr>
          <p:nvPr>
            <p:ph sz="quarter" idx="2"/>
          </p:nvPr>
        </p:nvGraphicFramePr>
        <p:xfrm>
          <a:off x="8191500" y="182562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21506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182562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0" name="Object 12"/>
          <p:cNvGraphicFramePr>
            <a:graphicFrameLocks noChangeAspect="1"/>
          </p:cNvGraphicFramePr>
          <p:nvPr>
            <p:ph sz="quarter" idx="4"/>
          </p:nvPr>
        </p:nvGraphicFramePr>
        <p:xfrm>
          <a:off x="2135188" y="333376"/>
          <a:ext cx="7632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4" imgW="3441700" imgH="254000" progId="Equation.DSMT4">
                  <p:embed/>
                </p:oleObj>
              </mc:Choice>
              <mc:Fallback>
                <p:oleObj name="Equation" r:id="rId4" imgW="3441700" imgH="254000" progId="Equation.DSMT4">
                  <p:embed/>
                  <p:pic>
                    <p:nvPicPr>
                      <p:cNvPr id="575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33376"/>
                        <a:ext cx="76327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B271D5-DD54-4013-8FA0-68306976C43B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75503" name="Object 15"/>
          <p:cNvGraphicFramePr>
            <a:graphicFrameLocks noChangeAspect="1"/>
          </p:cNvGraphicFramePr>
          <p:nvPr/>
        </p:nvGraphicFramePr>
        <p:xfrm>
          <a:off x="2351089" y="1125539"/>
          <a:ext cx="60801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6" imgW="2641600" imgH="444500" progId="Equation.DSMT4">
                  <p:embed/>
                </p:oleObj>
              </mc:Choice>
              <mc:Fallback>
                <p:oleObj name="Equation" r:id="rId6" imgW="2641600" imgH="444500" progId="Equation.DSMT4">
                  <p:embed/>
                  <p:pic>
                    <p:nvPicPr>
                      <p:cNvPr id="5755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125539"/>
                        <a:ext cx="60801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1847851" y="5229225"/>
          <a:ext cx="84677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8" imgW="3848100" imgH="457200" progId="Equation.DSMT4">
                  <p:embed/>
                </p:oleObj>
              </mc:Choice>
              <mc:Fallback>
                <p:oleObj name="Equation" r:id="rId8" imgW="3848100" imgH="457200" progId="Equation.DSMT4">
                  <p:embed/>
                  <p:pic>
                    <p:nvPicPr>
                      <p:cNvPr id="575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229225"/>
                        <a:ext cx="84677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4" name="Object 8"/>
          <p:cNvGraphicFramePr>
            <a:graphicFrameLocks noChangeAspect="1"/>
          </p:cNvGraphicFramePr>
          <p:nvPr/>
        </p:nvGraphicFramePr>
        <p:xfrm>
          <a:off x="3000375" y="1989138"/>
          <a:ext cx="46116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0" imgW="2019300" imgH="685800" progId="Equation.DSMT4">
                  <p:embed/>
                </p:oleObj>
              </mc:Choice>
              <mc:Fallback>
                <p:oleObj name="Equation" r:id="rId10" imgW="2019300" imgH="685800" progId="Equation.DSMT4">
                  <p:embed/>
                  <p:pic>
                    <p:nvPicPr>
                      <p:cNvPr id="5703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989138"/>
                        <a:ext cx="4611688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7" name="Object 9"/>
          <p:cNvGraphicFramePr>
            <a:graphicFrameLocks noChangeAspect="1"/>
          </p:cNvGraphicFramePr>
          <p:nvPr/>
        </p:nvGraphicFramePr>
        <p:xfrm>
          <a:off x="3071813" y="3068639"/>
          <a:ext cx="441166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2" imgW="2159000" imgH="431800" progId="Equation.DSMT4">
                  <p:embed/>
                </p:oleObj>
              </mc:Choice>
              <mc:Fallback>
                <p:oleObj name="Equation" r:id="rId12" imgW="2159000" imgH="431800" progId="Equation.DSMT4">
                  <p:embed/>
                  <p:pic>
                    <p:nvPicPr>
                      <p:cNvPr id="570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068639"/>
                        <a:ext cx="441166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80" name="Object 10"/>
          <p:cNvGraphicFramePr>
            <a:graphicFrameLocks noChangeAspect="1"/>
          </p:cNvGraphicFramePr>
          <p:nvPr/>
        </p:nvGraphicFramePr>
        <p:xfrm>
          <a:off x="3143251" y="4076700"/>
          <a:ext cx="44037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4" imgW="2019300" imgH="457200" progId="Equation.DSMT4">
                  <p:embed/>
                </p:oleObj>
              </mc:Choice>
              <mc:Fallback>
                <p:oleObj name="Equation" r:id="rId14" imgW="2019300" imgH="457200" progId="Equation.DSMT4">
                  <p:embed/>
                  <p:pic>
                    <p:nvPicPr>
                      <p:cNvPr id="5703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076700"/>
                        <a:ext cx="44037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6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1919288" y="188914"/>
            <a:ext cx="208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定义：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4" y="836613"/>
            <a:ext cx="8459787" cy="596900"/>
            <a:chOff x="0" y="0"/>
            <a:chExt cx="5329" cy="376"/>
          </a:xfrm>
        </p:grpSpPr>
        <p:grpSp>
          <p:nvGrpSpPr>
            <p:cNvPr id="14349" name="Group 4"/>
            <p:cNvGrpSpPr>
              <a:grpSpLocks/>
            </p:cNvGrpSpPr>
            <p:nvPr/>
          </p:nvGrpSpPr>
          <p:grpSpPr bwMode="auto">
            <a:xfrm>
              <a:off x="0" y="0"/>
              <a:ext cx="4428" cy="376"/>
              <a:chOff x="0" y="0"/>
              <a:chExt cx="4428" cy="376"/>
            </a:xfrm>
          </p:grpSpPr>
          <p:graphicFrame>
            <p:nvGraphicFramePr>
              <p:cNvPr id="14351" name="Object 7"/>
              <p:cNvGraphicFramePr>
                <a:graphicFrameLocks noChangeAspect="1"/>
              </p:cNvGraphicFramePr>
              <p:nvPr/>
            </p:nvGraphicFramePr>
            <p:xfrm>
              <a:off x="3266" y="0"/>
              <a:ext cx="1162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r:id="rId3" imgW="660687" imgH="241405" progId="Equation.3">
                      <p:embed/>
                    </p:oleObj>
                  </mc:Choice>
                  <mc:Fallback>
                    <p:oleObj r:id="rId3" imgW="660687" imgH="241405" progId="Equation.3">
                      <p:embed/>
                      <p:pic>
                        <p:nvPicPr>
                          <p:cNvPr id="1435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6" y="0"/>
                            <a:ext cx="1162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2" name="Text Box 6"/>
              <p:cNvSpPr txBox="1">
                <a:spLocks noChangeArrowheads="1"/>
              </p:cNvSpPr>
              <p:nvPr/>
            </p:nvSpPr>
            <p:spPr bwMode="auto">
              <a:xfrm>
                <a:off x="0" y="45"/>
                <a:ext cx="7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设</a:t>
                </a:r>
              </a:p>
            </p:txBody>
          </p:sp>
          <p:graphicFrame>
            <p:nvGraphicFramePr>
              <p:cNvPr id="14353" name="Object 8"/>
              <p:cNvGraphicFramePr>
                <a:graphicFrameLocks noChangeAspect="1"/>
              </p:cNvGraphicFramePr>
              <p:nvPr/>
            </p:nvGraphicFramePr>
            <p:xfrm>
              <a:off x="317" y="0"/>
              <a:ext cx="309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r:id="rId5" imgW="126945" imgH="215806" progId="Equation.3">
                      <p:embed/>
                    </p:oleObj>
                  </mc:Choice>
                  <mc:Fallback>
                    <p:oleObj r:id="rId5" imgW="126945" imgH="215806" progId="Equation.3">
                      <p:embed/>
                      <p:pic>
                        <p:nvPicPr>
                          <p:cNvPr id="14353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" y="0"/>
                            <a:ext cx="309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4" name="Text Box 8"/>
              <p:cNvSpPr txBox="1">
                <a:spLocks noChangeArrowheads="1"/>
              </p:cNvSpPr>
              <p:nvPr/>
            </p:nvSpPr>
            <p:spPr bwMode="auto">
              <a:xfrm>
                <a:off x="544" y="45"/>
                <a:ext cx="27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是未知参数</a:t>
                </a:r>
                <a:r>
                  <a:rPr lang="zh-CN" altLang="en-US" sz="2800" b="1" i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  <a:sym typeface="Symbol" panose="05050102010706020507" pitchFamily="18" charset="2"/>
                  </a:rPr>
                  <a:t> </a:t>
                </a: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的估计量，若</a:t>
                </a:r>
              </a:p>
            </p:txBody>
          </p:sp>
        </p:grpSp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4490" y="0"/>
              <a:ext cx="8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则称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47850" y="1557339"/>
            <a:ext cx="3603626" cy="541337"/>
            <a:chOff x="0" y="0"/>
            <a:chExt cx="2270" cy="341"/>
          </a:xfrm>
        </p:grpSpPr>
        <p:sp>
          <p:nvSpPr>
            <p:cNvPr id="345099" name="Text Box 11"/>
            <p:cNvSpPr txBox="1">
              <a:spLocks noChangeArrowheads="1"/>
            </p:cNvSpPr>
            <p:nvPr/>
          </p:nvSpPr>
          <p:spPr bwMode="auto">
            <a:xfrm>
              <a:off x="273" y="0"/>
              <a:ext cx="19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  <a:r>
                <a:rPr lang="zh-CN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</a:t>
              </a:r>
              <a:r>
                <a:rPr lang="zh-CN" altLang="en-US" sz="2800" b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的无偏估计量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4348" name="Object 6"/>
            <p:cNvGraphicFramePr>
              <a:graphicFrameLocks noChangeAspect="1"/>
            </p:cNvGraphicFramePr>
            <p:nvPr/>
          </p:nvGraphicFramePr>
          <p:xfrm>
            <a:off x="0" y="0"/>
            <a:ext cx="30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r:id="rId7" imgW="126945" imgH="215806" progId="Equation.3">
                    <p:embed/>
                  </p:oleObj>
                </mc:Choice>
                <mc:Fallback>
                  <p:oleObj r:id="rId7" imgW="126945" imgH="215806" progId="Equation.3">
                    <p:embed/>
                    <p:pic>
                      <p:nvPicPr>
                        <p:cNvPr id="1434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09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19288" y="2133601"/>
            <a:ext cx="5040312" cy="574675"/>
            <a:chOff x="0" y="0"/>
            <a:chExt cx="3175" cy="362"/>
          </a:xfrm>
        </p:grpSpPr>
        <p:sp>
          <p:nvSpPr>
            <p:cNvPr id="14345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记</a:t>
              </a:r>
            </a:p>
          </p:txBody>
        </p:sp>
        <p:graphicFrame>
          <p:nvGraphicFramePr>
            <p:cNvPr id="14346" name="Object 4"/>
            <p:cNvGraphicFramePr>
              <a:graphicFrameLocks noChangeAspect="1"/>
            </p:cNvGraphicFramePr>
            <p:nvPr/>
          </p:nvGraphicFramePr>
          <p:xfrm>
            <a:off x="771" y="0"/>
            <a:ext cx="151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8" imgW="850531" imgH="253890" progId="Equation.DSMT4">
                    <p:embed/>
                  </p:oleObj>
                </mc:Choice>
                <mc:Fallback>
                  <p:oleObj name="Equation" r:id="rId8" imgW="850531" imgH="253890" progId="Equation.DSMT4">
                    <p:embed/>
                    <p:pic>
                      <p:nvPicPr>
                        <p:cNvPr id="1434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0"/>
                          <a:ext cx="151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1992313" y="2852738"/>
          <a:ext cx="737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2616200" imgH="266700" progId="Equation.DSMT4">
                  <p:embed/>
                </p:oleObj>
              </mc:Choice>
              <mc:Fallback>
                <p:oleObj name="Equation" r:id="rId10" imgW="2616200" imgH="266700" progId="Equation.DSMT4">
                  <p:embed/>
                  <p:pic>
                    <p:nvPicPr>
                      <p:cNvPr id="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852738"/>
                        <a:ext cx="73707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2063750" y="3573464"/>
          <a:ext cx="705643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2" imgW="2286000" imgH="482600" progId="Equation.DSMT4">
                  <p:embed/>
                </p:oleObj>
              </mc:Choice>
              <mc:Fallback>
                <p:oleObj name="Equation" r:id="rId12" imgW="2286000" imgH="482600" progId="Equation.DSMT4">
                  <p:embed/>
                  <p:pic>
                    <p:nvPicPr>
                      <p:cNvPr id="172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73464"/>
                        <a:ext cx="705643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2063751" y="5013325"/>
          <a:ext cx="79422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4" imgW="2819400" imgH="279400" progId="Equation.DSMT4">
                  <p:embed/>
                </p:oleObj>
              </mc:Choice>
              <mc:Fallback>
                <p:oleObj name="Equation" r:id="rId14" imgW="2819400" imgH="279400" progId="Equation.DSMT4">
                  <p:embed/>
                  <p:pic>
                    <p:nvPicPr>
                      <p:cNvPr id="172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013325"/>
                        <a:ext cx="79422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17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8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876426" y="1452563"/>
          <a:ext cx="7656513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3098800" imgH="1092200" progId="Equation.DSMT4">
                  <p:embed/>
                </p:oleObj>
              </mc:Choice>
              <mc:Fallback>
                <p:oleObj name="Equation" r:id="rId3" imgW="3098800" imgH="1092200" progId="Equation.DSMT4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6" y="1452563"/>
                        <a:ext cx="7656513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078038" y="4221163"/>
          <a:ext cx="622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3111500" imgH="444500" progId="Equation.DSMT4">
                  <p:embed/>
                </p:oleObj>
              </mc:Choice>
              <mc:Fallback>
                <p:oleObj name="Equation" r:id="rId5" imgW="3111500" imgH="444500" progId="Equation.DSMT4">
                  <p:embed/>
                  <p:pic>
                    <p:nvPicPr>
                      <p:cNvPr id="583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221163"/>
                        <a:ext cx="622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18788-F961-4FD5-9B74-52A081C61AD5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1524000" y="549275"/>
            <a:ext cx="9144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注意：有效估计一定为最优估计，但反之不成立。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19288" y="5300663"/>
          <a:ext cx="835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4178300" imgH="469900" progId="Equation.DSMT4">
                  <p:embed/>
                </p:oleObj>
              </mc:Choice>
              <mc:Fallback>
                <p:oleObj name="Equation" r:id="rId7" imgW="4178300" imgH="4699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300663"/>
                        <a:ext cx="835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0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78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063750" y="3789363"/>
          <a:ext cx="66690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895600" imgH="419100" progId="Equation.DSMT4">
                  <p:embed/>
                </p:oleObj>
              </mc:Choice>
              <mc:Fallback>
                <p:oleObj name="Equation" r:id="rId3" imgW="2895600" imgH="4191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789363"/>
                        <a:ext cx="66690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8B79B8-2CE7-406B-884B-49FA95318D7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70377" name="Object 6"/>
          <p:cNvGraphicFramePr>
            <a:graphicFrameLocks noChangeAspect="1"/>
          </p:cNvGraphicFramePr>
          <p:nvPr/>
        </p:nvGraphicFramePr>
        <p:xfrm>
          <a:off x="2208213" y="1125538"/>
          <a:ext cx="59674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2921000" imgH="495300" progId="Equation.DSMT4">
                  <p:embed/>
                </p:oleObj>
              </mc:Choice>
              <mc:Fallback>
                <p:oleObj name="Equation" r:id="rId5" imgW="2921000" imgH="495300" progId="Equation.DSMT4">
                  <p:embed/>
                  <p:pic>
                    <p:nvPicPr>
                      <p:cNvPr id="5703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125538"/>
                        <a:ext cx="59674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351088" y="2492376"/>
          <a:ext cx="53705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628900" imgH="469900" progId="Equation.DSMT4">
                  <p:embed/>
                </p:oleObj>
              </mc:Choice>
              <mc:Fallback>
                <p:oleObj name="Equation" r:id="rId7" imgW="2628900" imgH="46990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492376"/>
                        <a:ext cx="53705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895475" y="4797426"/>
          <a:ext cx="852328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4635500" imgH="508000" progId="Equation.DSMT4">
                  <p:embed/>
                </p:oleObj>
              </mc:Choice>
              <mc:Fallback>
                <p:oleObj name="Equation" r:id="rId9" imgW="4635500" imgH="508000" progId="Equation.DSMT4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797426"/>
                        <a:ext cx="8523288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00E70B-8106-4DF5-A7AE-842856EBE651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7789" name="Object 13"/>
          <p:cNvGraphicFramePr>
            <a:graphicFrameLocks noChangeAspect="1"/>
          </p:cNvGraphicFramePr>
          <p:nvPr/>
        </p:nvGraphicFramePr>
        <p:xfrm>
          <a:off x="2154239" y="3429001"/>
          <a:ext cx="76660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3187700" imgH="660400" progId="Equation.DSMT4">
                  <p:embed/>
                </p:oleObj>
              </mc:Choice>
              <mc:Fallback>
                <p:oleObj name="Equation" r:id="rId3" imgW="3187700" imgH="660400" progId="Equation.DSMT4">
                  <p:embed/>
                  <p:pic>
                    <p:nvPicPr>
                      <p:cNvPr id="587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3429001"/>
                        <a:ext cx="766603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08214" y="1196976"/>
          <a:ext cx="79216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3505200" imgH="977900" progId="Equation.DSMT4">
                  <p:embed/>
                </p:oleObj>
              </mc:Choice>
              <mc:Fallback>
                <p:oleObj name="Equation" r:id="rId5" imgW="3505200" imgH="97790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196976"/>
                        <a:ext cx="79216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4A9F3-C958-4FAF-9F19-74DE13B3EA17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2452688" y="404813"/>
          <a:ext cx="6407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2781300" imgH="254000" progId="Equation.DSMT4">
                  <p:embed/>
                </p:oleObj>
              </mc:Choice>
              <mc:Fallback>
                <p:oleObj name="Equation" r:id="rId3" imgW="2781300" imgH="2540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04813"/>
                        <a:ext cx="6407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80" name="Object 10"/>
          <p:cNvGraphicFramePr>
            <a:graphicFrameLocks noChangeAspect="1"/>
          </p:cNvGraphicFramePr>
          <p:nvPr/>
        </p:nvGraphicFramePr>
        <p:xfrm>
          <a:off x="2351089" y="1125538"/>
          <a:ext cx="64547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2959100" imgH="406400" progId="Equation.DSMT4">
                  <p:embed/>
                </p:oleObj>
              </mc:Choice>
              <mc:Fallback>
                <p:oleObj name="Equation" r:id="rId5" imgW="2959100" imgH="406400" progId="Equation.DSMT4">
                  <p:embed/>
                  <p:pic>
                    <p:nvPicPr>
                      <p:cNvPr id="5703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125538"/>
                        <a:ext cx="64547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9" name="Object 13"/>
          <p:cNvGraphicFramePr>
            <a:graphicFrameLocks noChangeAspect="1"/>
          </p:cNvGraphicFramePr>
          <p:nvPr/>
        </p:nvGraphicFramePr>
        <p:xfrm>
          <a:off x="2711450" y="2276475"/>
          <a:ext cx="40005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1663700" imgH="203200" progId="Equation.DSMT4">
                  <p:embed/>
                </p:oleObj>
              </mc:Choice>
              <mc:Fallback>
                <p:oleObj name="Equation" r:id="rId7" imgW="1663700" imgH="203200" progId="Equation.DSMT4">
                  <p:embed/>
                  <p:pic>
                    <p:nvPicPr>
                      <p:cNvPr id="587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40005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40013" y="2852738"/>
          <a:ext cx="5497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2387600" imgH="419100" progId="Equation.DSMT4">
                  <p:embed/>
                </p:oleObj>
              </mc:Choice>
              <mc:Fallback>
                <p:oleObj name="Equation" r:id="rId9" imgW="2387600" imgH="4191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852738"/>
                        <a:ext cx="5497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566988" y="3860801"/>
          <a:ext cx="70850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3352800" imgH="685800" progId="Equation.DSMT4">
                  <p:embed/>
                </p:oleObj>
              </mc:Choice>
              <mc:Fallback>
                <p:oleObj name="Equation" r:id="rId11" imgW="3352800" imgH="6858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860801"/>
                        <a:ext cx="70850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782889" y="5373689"/>
          <a:ext cx="6383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2654300" imgH="254000" progId="Equation.DSMT4">
                  <p:embed/>
                </p:oleObj>
              </mc:Choice>
              <mc:Fallback>
                <p:oleObj name="Equation" r:id="rId13" imgW="2654300" imgH="2540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373689"/>
                        <a:ext cx="63833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927351" y="5949951"/>
          <a:ext cx="5222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5" imgW="2171700" imgH="279400" progId="Equation.DSMT4">
                  <p:embed/>
                </p:oleObj>
              </mc:Choice>
              <mc:Fallback>
                <p:oleObj name="Equation" r:id="rId15" imgW="2171700" imgH="27940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949951"/>
                        <a:ext cx="5222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7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616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2495551" y="1119189"/>
          <a:ext cx="40862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816100" imgH="952500" progId="Equation.DSMT4">
                  <p:embed/>
                </p:oleObj>
              </mc:Choice>
              <mc:Fallback>
                <p:oleObj name="Equation" r:id="rId3" imgW="1816100" imgH="952500" progId="Equation.DSMT4">
                  <p:embed/>
                  <p:pic>
                    <p:nvPicPr>
                      <p:cNvPr id="580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119189"/>
                        <a:ext cx="408622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2063751" y="3357563"/>
          <a:ext cx="7777163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3378200" imgH="1041400" progId="Equation.DSMT4">
                  <p:embed/>
                </p:oleObj>
              </mc:Choice>
              <mc:Fallback>
                <p:oleObj name="Equation" r:id="rId5" imgW="3378200" imgH="1041400" progId="Equation.DSMT4">
                  <p:embed/>
                  <p:pic>
                    <p:nvPicPr>
                      <p:cNvPr id="580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357563"/>
                        <a:ext cx="7777163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AADF4-3AAC-4492-A676-E4BA21B076D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332038" y="15557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971675" y="660400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1992313" y="1052514"/>
            <a:ext cx="1223962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定义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0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C64167-CDAD-47AB-B1A6-B011002843A1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2640014" y="3644901"/>
          <a:ext cx="6772275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2819400" imgH="1117600" progId="Equation.DSMT4">
                  <p:embed/>
                </p:oleObj>
              </mc:Choice>
              <mc:Fallback>
                <p:oleObj name="Equation" r:id="rId3" imgW="2819400" imgH="1117600" progId="Equation.DSMT4">
                  <p:embed/>
                  <p:pic>
                    <p:nvPicPr>
                      <p:cNvPr id="592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644901"/>
                        <a:ext cx="6772275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2711450" y="1196975"/>
          <a:ext cx="46799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2032000" imgH="406400" progId="Equation.DSMT4">
                  <p:embed/>
                </p:oleObj>
              </mc:Choice>
              <mc:Fallback>
                <p:oleObj name="Equation" r:id="rId5" imgW="2032000" imgH="4064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196975"/>
                        <a:ext cx="46799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9" name="Object 13"/>
          <p:cNvGraphicFramePr>
            <a:graphicFrameLocks noChangeAspect="1"/>
          </p:cNvGraphicFramePr>
          <p:nvPr/>
        </p:nvGraphicFramePr>
        <p:xfrm>
          <a:off x="2640014" y="2420938"/>
          <a:ext cx="48228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2133600" imgH="508000" progId="Equation.DSMT4">
                  <p:embed/>
                </p:oleObj>
              </mc:Choice>
              <mc:Fallback>
                <p:oleObj name="Equation" r:id="rId7" imgW="2133600" imgH="508000" progId="Equation.DSMT4">
                  <p:embed/>
                  <p:pic>
                    <p:nvPicPr>
                      <p:cNvPr id="5877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420938"/>
                        <a:ext cx="48228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6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52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1992314" y="1268413"/>
          <a:ext cx="835183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3644900" imgH="520700" progId="Equation.DSMT4">
                  <p:embed/>
                </p:oleObj>
              </mc:Choice>
              <mc:Fallback>
                <p:oleObj name="Equation" r:id="rId3" imgW="3644900" imgH="520700" progId="Equation.DSMT4">
                  <p:embed/>
                  <p:pic>
                    <p:nvPicPr>
                      <p:cNvPr id="492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268413"/>
                        <a:ext cx="835183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4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1703388" y="2565401"/>
          <a:ext cx="871061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3683000" imgH="774700" progId="Equation.DSMT4">
                  <p:embed/>
                </p:oleObj>
              </mc:Choice>
              <mc:Fallback>
                <p:oleObj name="Equation" r:id="rId5" imgW="3683000" imgH="774700" progId="Equation.DSMT4">
                  <p:embed/>
                  <p:pic>
                    <p:nvPicPr>
                      <p:cNvPr id="492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565401"/>
                        <a:ext cx="871061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CE7123-3705-402B-A5B1-2F9902624FFB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403475" y="227014"/>
            <a:ext cx="1841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1847850" y="404814"/>
            <a:ext cx="5761038" cy="60483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2.2.2  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一致最小方差无偏估计 </a:t>
            </a:r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2332038" y="1092200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08214" y="4437064"/>
          <a:ext cx="3640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1562100" imgH="203200" progId="Equation.DSMT4">
                  <p:embed/>
                </p:oleObj>
              </mc:Choice>
              <mc:Fallback>
                <p:oleObj name="Equation" r:id="rId7" imgW="1562100" imgH="203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437064"/>
                        <a:ext cx="36401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2038351" y="5229226"/>
          <a:ext cx="72374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3289300" imgH="279400" progId="Equation.DSMT4">
                  <p:embed/>
                </p:oleObj>
              </mc:Choice>
              <mc:Fallback>
                <p:oleObj name="Equation" r:id="rId9" imgW="3289300" imgH="279400" progId="Equation.DSMT4">
                  <p:embed/>
                  <p:pic>
                    <p:nvPicPr>
                      <p:cNvPr id="575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1" y="5229226"/>
                        <a:ext cx="72374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847850" y="5876926"/>
          <a:ext cx="76009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3454400" imgH="279400" progId="Equation.DSMT4">
                  <p:embed/>
                </p:oleObj>
              </mc:Choice>
              <mc:Fallback>
                <p:oleObj name="Equation" r:id="rId11" imgW="3454400" imgH="2794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876926"/>
                        <a:ext cx="76009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646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2279650" y="1125539"/>
          <a:ext cx="74930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3213100" imgH="939800" progId="Equation.DSMT4">
                  <p:embed/>
                </p:oleObj>
              </mc:Choice>
              <mc:Fallback>
                <p:oleObj name="Equation" r:id="rId3" imgW="3213100" imgH="939800" progId="Equation.DSMT4">
                  <p:embed/>
                  <p:pic>
                    <p:nvPicPr>
                      <p:cNvPr id="496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125539"/>
                        <a:ext cx="74930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919288" y="3429000"/>
          <a:ext cx="81835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3263900" imgH="254000" progId="Equation.DSMT4">
                  <p:embed/>
                </p:oleObj>
              </mc:Choice>
              <mc:Fallback>
                <p:oleObj name="Equation" r:id="rId5" imgW="3263900" imgH="254000" progId="Equation.DSMT4">
                  <p:embed/>
                  <p:pic>
                    <p:nvPicPr>
                      <p:cNvPr id="496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429000"/>
                        <a:ext cx="8183562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3CA746-ED35-4A5B-AB92-88F3C4D173A6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2043113" y="37147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847851" y="1052514"/>
            <a:ext cx="1439863" cy="5857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定理 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03475" y="3756025"/>
            <a:ext cx="1841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08214" y="4221164"/>
          <a:ext cx="74056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3175000" imgH="254000" progId="Equation.DSMT4">
                  <p:embed/>
                </p:oleObj>
              </mc:Choice>
              <mc:Fallback>
                <p:oleObj name="Equation" r:id="rId7" imgW="3175000" imgH="2540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1164"/>
                        <a:ext cx="74056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208214" y="4941888"/>
          <a:ext cx="394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9" imgW="1689100" imgH="228600" progId="Equation.DSMT4">
                  <p:embed/>
                </p:oleObj>
              </mc:Choice>
              <mc:Fallback>
                <p:oleObj name="Equation" r:id="rId9" imgW="1689100" imgH="22860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941888"/>
                        <a:ext cx="3940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ADB49-68DC-46D9-93A5-A10FE5F44150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135188" y="1125538"/>
          <a:ext cx="77898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3340100" imgH="431800" progId="Equation.DSMT4">
                  <p:embed/>
                </p:oleObj>
              </mc:Choice>
              <mc:Fallback>
                <p:oleObj name="Equation" r:id="rId3" imgW="3340100" imgH="4318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125538"/>
                        <a:ext cx="77898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2208214" y="2420939"/>
          <a:ext cx="56356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2247900" imgH="228600" progId="Equation.DSMT4">
                  <p:embed/>
                </p:oleObj>
              </mc:Choice>
              <mc:Fallback>
                <p:oleObj name="Equation" r:id="rId5" imgW="2247900" imgH="228600" progId="Equation.DSMT4">
                  <p:embed/>
                  <p:pic>
                    <p:nvPicPr>
                      <p:cNvPr id="496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420939"/>
                        <a:ext cx="56356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2154239" y="3025775"/>
          <a:ext cx="74882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3403600" imgH="254000" progId="Equation.DSMT4">
                  <p:embed/>
                </p:oleObj>
              </mc:Choice>
              <mc:Fallback>
                <p:oleObj name="Equation" r:id="rId7" imgW="3403600" imgH="254000" progId="Equation.DSMT4">
                  <p:embed/>
                  <p:pic>
                    <p:nvPicPr>
                      <p:cNvPr id="575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3025775"/>
                        <a:ext cx="748823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06639" y="3802063"/>
          <a:ext cx="74326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3378200" imgH="304800" progId="Equation.DSMT4">
                  <p:embed/>
                </p:oleObj>
              </mc:Choice>
              <mc:Fallback>
                <p:oleObj name="Equation" r:id="rId9" imgW="3378200" imgH="30480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9" y="3802063"/>
                        <a:ext cx="74326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44926" y="4667250"/>
          <a:ext cx="4443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2019300" imgH="292100" progId="Equation.DSMT4">
                  <p:embed/>
                </p:oleObj>
              </mc:Choice>
              <mc:Fallback>
                <p:oleObj name="Equation" r:id="rId11" imgW="2019300" imgH="2921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6" y="4667250"/>
                        <a:ext cx="4443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F7065-4BD4-45AC-8BBC-AC3DF233A1E7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1860551" y="1125538"/>
          <a:ext cx="83994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4000500" imgH="279400" progId="Equation.DSMT4">
                  <p:embed/>
                </p:oleObj>
              </mc:Choice>
              <mc:Fallback>
                <p:oleObj name="Equation" r:id="rId3" imgW="4000500" imgH="279400" progId="Equation.DSMT4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1" y="1125538"/>
                        <a:ext cx="83994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1933575" y="1773239"/>
          <a:ext cx="54117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2349500" imgH="304800" progId="Equation.DSMT4">
                  <p:embed/>
                </p:oleObj>
              </mc:Choice>
              <mc:Fallback>
                <p:oleObj name="Equation" r:id="rId5" imgW="2349500" imgH="3048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773239"/>
                        <a:ext cx="54117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063750" y="2565400"/>
          <a:ext cx="69738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3086100" imgH="431800" progId="Equation.DSMT4">
                  <p:embed/>
                </p:oleObj>
              </mc:Choice>
              <mc:Fallback>
                <p:oleObj name="Equation" r:id="rId7" imgW="3086100" imgH="4318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565400"/>
                        <a:ext cx="69738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648076" y="3500439"/>
          <a:ext cx="39608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9" imgW="1752600" imgH="457200" progId="Equation.DSMT4">
                  <p:embed/>
                </p:oleObj>
              </mc:Choice>
              <mc:Fallback>
                <p:oleObj name="Equation" r:id="rId9" imgW="1752600" imgH="4572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3500439"/>
                        <a:ext cx="39608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135188" y="4508501"/>
          <a:ext cx="74041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1" imgW="3276600" imgH="457200" progId="Equation.DSMT4">
                  <p:embed/>
                </p:oleObj>
              </mc:Choice>
              <mc:Fallback>
                <p:oleObj name="Equation" r:id="rId11" imgW="3276600" imgH="457200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508501"/>
                        <a:ext cx="74041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063751" y="5373688"/>
          <a:ext cx="5280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3" imgW="2336800" imgH="533400" progId="Equation.DSMT4">
                  <p:embed/>
                </p:oleObj>
              </mc:Choice>
              <mc:Fallback>
                <p:oleObj name="Equation" r:id="rId13" imgW="2336800" imgH="533400" progId="Equation.DSMT4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373688"/>
                        <a:ext cx="52800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1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1919288" y="188914"/>
            <a:ext cx="208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定义：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47850" y="3789363"/>
            <a:ext cx="7799388" cy="1009650"/>
            <a:chOff x="0" y="0"/>
            <a:chExt cx="4913" cy="636"/>
          </a:xfrm>
        </p:grpSpPr>
        <p:graphicFrame>
          <p:nvGraphicFramePr>
            <p:cNvPr id="15379" name="Object 5"/>
            <p:cNvGraphicFramePr>
              <a:graphicFrameLocks noChangeAspect="1"/>
            </p:cNvGraphicFramePr>
            <p:nvPr/>
          </p:nvGraphicFramePr>
          <p:xfrm>
            <a:off x="3659" y="0"/>
            <a:ext cx="1254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837836" imgH="431613" progId="Equation.DSMT4">
                    <p:embed/>
                  </p:oleObj>
                </mc:Choice>
                <mc:Fallback>
                  <p:oleObj name="Equation" r:id="rId3" imgW="837836" imgH="431613" progId="Equation.DSMT4">
                    <p:embed/>
                    <p:pic>
                      <p:nvPicPr>
                        <p:cNvPr id="1537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0"/>
                          <a:ext cx="1254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Rectangle 15"/>
            <p:cNvSpPr>
              <a:spLocks noChangeArrowheads="1"/>
            </p:cNvSpPr>
            <p:nvPr/>
          </p:nvSpPr>
          <p:spPr bwMode="auto">
            <a:xfrm>
              <a:off x="0" y="136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总体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服从什么分布，样本的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19288" y="2349500"/>
            <a:ext cx="8369300" cy="579438"/>
            <a:chOff x="0" y="0"/>
            <a:chExt cx="5272" cy="365"/>
          </a:xfrm>
        </p:grpSpPr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1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设总体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  <p:graphicFrame>
          <p:nvGraphicFramePr>
            <p:cNvPr id="15377" name="Object 4"/>
            <p:cNvGraphicFramePr>
              <a:graphicFrameLocks noChangeAspect="1"/>
            </p:cNvGraphicFramePr>
            <p:nvPr/>
          </p:nvGraphicFramePr>
          <p:xfrm>
            <a:off x="2357" y="0"/>
            <a:ext cx="178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143000" imgH="241300" progId="Equation.DSMT4">
                    <p:embed/>
                  </p:oleObj>
                </mc:Choice>
                <mc:Fallback>
                  <p:oleObj name="Equation" r:id="rId5" imgW="1143000" imgH="241300" progId="Equation.DSMT4">
                    <p:embed/>
                    <p:pic>
                      <p:nvPicPr>
                        <p:cNvPr id="1537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0"/>
                          <a:ext cx="178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9"/>
            <p:cNvSpPr>
              <a:spLocks noChangeArrowheads="1"/>
            </p:cNvSpPr>
            <p:nvPr/>
          </p:nvSpPr>
          <p:spPr bwMode="auto">
            <a:xfrm>
              <a:off x="4264" y="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存在，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93913" y="2997201"/>
            <a:ext cx="8323262" cy="733425"/>
            <a:chOff x="19" y="0"/>
            <a:chExt cx="5243" cy="462"/>
          </a:xfrm>
        </p:grpSpPr>
        <p:graphicFrame>
          <p:nvGraphicFramePr>
            <p:cNvPr id="15374" name="Object 7"/>
            <p:cNvGraphicFramePr>
              <a:graphicFrameLocks noChangeAspect="1"/>
            </p:cNvGraphicFramePr>
            <p:nvPr/>
          </p:nvGraphicFramePr>
          <p:xfrm>
            <a:off x="19" y="91"/>
            <a:ext cx="103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723586" imgH="228501" progId="Equation.DSMT4">
                    <p:embed/>
                  </p:oleObj>
                </mc:Choice>
                <mc:Fallback>
                  <p:oleObj name="Equation" r:id="rId7" imgW="723586" imgH="228501" progId="Equation.DSMT4">
                    <p:embed/>
                    <p:pic>
                      <p:nvPicPr>
                        <p:cNvPr id="153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" y="91"/>
                          <a:ext cx="103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22"/>
            <p:cNvSpPr>
              <a:spLocks noChangeArrowheads="1"/>
            </p:cNvSpPr>
            <p:nvPr/>
          </p:nvSpPr>
          <p:spPr bwMode="auto">
            <a:xfrm>
              <a:off x="1044" y="0"/>
              <a:ext cx="421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是总体的 一个样本，试证明：不论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19289" y="4652964"/>
            <a:ext cx="4889499" cy="733425"/>
            <a:chOff x="0" y="0"/>
            <a:chExt cx="3080" cy="462"/>
          </a:xfrm>
        </p:grpSpPr>
        <p:sp>
          <p:nvSpPr>
            <p:cNvPr id="15371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158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是总体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  <p:sp>
          <p:nvSpPr>
            <p:cNvPr id="15372" name="Rectangle 25"/>
            <p:cNvSpPr>
              <a:spLocks noChangeArrowheads="1"/>
            </p:cNvSpPr>
            <p:nvPr/>
          </p:nvSpPr>
          <p:spPr bwMode="auto">
            <a:xfrm>
              <a:off x="1769" y="91"/>
              <a:ext cx="1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3" name="Object 2"/>
            <p:cNvGraphicFramePr>
              <a:graphicFrameLocks noChangeAspect="1"/>
            </p:cNvGraphicFramePr>
            <p:nvPr/>
          </p:nvGraphicFramePr>
          <p:xfrm>
            <a:off x="1497" y="91"/>
            <a:ext cx="29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9" imgW="203288" imgH="228699" progId="Equation.3">
                    <p:embed/>
                  </p:oleObj>
                </mc:Choice>
                <mc:Fallback>
                  <p:oleObj r:id="rId9" imgW="203288" imgH="228699" progId="Equation.3">
                    <p:embed/>
                    <p:pic>
                      <p:nvPicPr>
                        <p:cNvPr id="153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91"/>
                          <a:ext cx="29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2246313" y="692150"/>
          <a:ext cx="69088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552700" imgH="508000" progId="Equation.DSMT4">
                  <p:embed/>
                </p:oleObj>
              </mc:Choice>
              <mc:Fallback>
                <p:oleObj name="Equation" r:id="rId11" imgW="2552700" imgH="508000" progId="Equation.DSMT4">
                  <p:embed/>
                  <p:pic>
                    <p:nvPicPr>
                      <p:cNvPr id="173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692150"/>
                        <a:ext cx="69088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2389188" y="1773239"/>
          <a:ext cx="3721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320227" imgH="215806" progId="Equation.DSMT4">
                  <p:embed/>
                </p:oleObj>
              </mc:Choice>
              <mc:Fallback>
                <p:oleObj name="Equation" r:id="rId13" imgW="1320227" imgH="215806" progId="Equation.DSMT4">
                  <p:embed/>
                  <p:pic>
                    <p:nvPicPr>
                      <p:cNvPr id="173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773239"/>
                        <a:ext cx="37211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3"/>
          <p:cNvGraphicFramePr>
            <a:graphicFrameLocks noChangeAspect="1"/>
          </p:cNvGraphicFramePr>
          <p:nvPr/>
        </p:nvGraphicFramePr>
        <p:xfrm>
          <a:off x="3719514" y="2420938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1484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420938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640014" y="407670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26835" imgH="202936" progId="Equation.DSMT4">
                  <p:embed/>
                </p:oleObj>
              </mc:Choice>
              <mc:Fallback>
                <p:oleObj name="Equation" r:id="rId17" imgW="126835" imgH="202936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7670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7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D6408B-D30F-4E14-B7D2-19E58E516245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2063751" y="1268414"/>
          <a:ext cx="80438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3492500" imgH="368300" progId="Equation.DSMT4">
                  <p:embed/>
                </p:oleObj>
              </mc:Choice>
              <mc:Fallback>
                <p:oleObj name="Equation" r:id="rId3" imgW="3492500" imgH="3683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268414"/>
                        <a:ext cx="80438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92314" y="2349500"/>
          <a:ext cx="84597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4787900" imgH="469900" progId="Equation.DSMT4">
                  <p:embed/>
                </p:oleObj>
              </mc:Choice>
              <mc:Fallback>
                <p:oleObj name="Equation" r:id="rId5" imgW="4787900" imgH="4699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349500"/>
                        <a:ext cx="84597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135189" y="3429001"/>
          <a:ext cx="2574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1117115" imgH="203112" progId="Equation.DSMT4">
                  <p:embed/>
                </p:oleObj>
              </mc:Choice>
              <mc:Fallback>
                <p:oleObj name="Equation" r:id="rId7" imgW="1117115" imgH="203112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429001"/>
                        <a:ext cx="2574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17701" y="4005263"/>
          <a:ext cx="8499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9" imgW="4953000" imgH="469900" progId="Equation.DSMT4">
                  <p:embed/>
                </p:oleObj>
              </mc:Choice>
              <mc:Fallback>
                <p:oleObj name="Equation" r:id="rId9" imgW="4953000" imgH="46990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1" y="4005263"/>
                        <a:ext cx="84994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208214" y="5157788"/>
          <a:ext cx="7324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1" imgW="4267200" imgH="457200" progId="Equation.DSMT4">
                  <p:embed/>
                </p:oleObj>
              </mc:Choice>
              <mc:Fallback>
                <p:oleObj name="Equation" r:id="rId11" imgW="4267200" imgH="45720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57788"/>
                        <a:ext cx="7324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4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E2A25B-96C0-4C1A-ACE4-38E41DD8E090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587783" name="Object 7"/>
          <p:cNvGraphicFramePr>
            <a:graphicFrameLocks noChangeAspect="1"/>
          </p:cNvGraphicFramePr>
          <p:nvPr/>
        </p:nvGraphicFramePr>
        <p:xfrm>
          <a:off x="2495551" y="1268413"/>
          <a:ext cx="45053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1955800" imgH="292100" progId="Equation.DSMT4">
                  <p:embed/>
                </p:oleObj>
              </mc:Choice>
              <mc:Fallback>
                <p:oleObj name="Equation" r:id="rId3" imgW="1955800" imgH="292100" progId="Equation.DSMT4">
                  <p:embed/>
                  <p:pic>
                    <p:nvPicPr>
                      <p:cNvPr id="587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268413"/>
                        <a:ext cx="45053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2406651" y="2249488"/>
          <a:ext cx="73056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3479800" imgH="241300" progId="Equation.DSMT4">
                  <p:embed/>
                </p:oleObj>
              </mc:Choice>
              <mc:Fallback>
                <p:oleObj name="Equation" r:id="rId5" imgW="3479800" imgH="241300" progId="Equation.DSMT4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2249488"/>
                        <a:ext cx="73056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1847850" y="908051"/>
            <a:ext cx="84963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参数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g(</a:t>
            </a:r>
            <a:r>
              <a:rPr lang="zh-CN" altLang="en-US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的估计量是样本的函数，与样本容量</a:t>
            </a:r>
            <a:r>
              <a:rPr lang="en-US" altLang="zh-CN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有关，我们当然希望，样本容量</a:t>
            </a:r>
            <a:r>
              <a:rPr lang="en-US" altLang="zh-CN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越大</a:t>
            </a:r>
            <a:r>
              <a:rPr lang="zh-CN" altLang="en-US" sz="2800" b="1" i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估计量与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参数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g(</a:t>
            </a:r>
            <a:r>
              <a:rPr lang="zh-CN" altLang="en-US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 </a:t>
            </a:r>
            <a:r>
              <a:rPr lang="en-US" altLang="zh-CN" sz="2800" b="1" i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b="1" dirty="0">
                <a:solidFill>
                  <a:srgbClr val="4E3B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的真值的偏差越小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.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itchFamily="18" charset="2"/>
              </a:rPr>
              <a:t>这就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有了</a:t>
            </a:r>
            <a:r>
              <a:rPr lang="zh-CN" altLang="en-US" sz="2800" b="1" dirty="0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一致性</a:t>
            </a:r>
            <a:r>
              <a:rPr lang="zh-CN" altLang="en-US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的衡量标准</a:t>
            </a:r>
            <a:r>
              <a:rPr lang="en-US" altLang="zh-CN" sz="2800" b="1" dirty="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1774825" y="260351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2.2.3</a:t>
            </a:r>
            <a:r>
              <a:rPr lang="zh-CN" altLang="en-US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一致性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6726" y="3214689"/>
            <a:ext cx="7661275" cy="523875"/>
            <a:chOff x="0" y="45"/>
            <a:chExt cx="4596" cy="330"/>
          </a:xfrm>
        </p:grpSpPr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0" y="45"/>
              <a:ext cx="45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                                 是总体参数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g(</a:t>
              </a:r>
              <a:r>
                <a:rPr lang="zh-CN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en-US" altLang="zh-CN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的估计量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17426" name="Object 5"/>
            <p:cNvGraphicFramePr>
              <a:graphicFrameLocks noChangeAspect="1"/>
            </p:cNvGraphicFramePr>
            <p:nvPr/>
          </p:nvGraphicFramePr>
          <p:xfrm>
            <a:off x="353" y="45"/>
            <a:ext cx="150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1193800" imgH="228600" progId="Equation.DSMT4">
                    <p:embed/>
                  </p:oleObj>
                </mc:Choice>
                <mc:Fallback>
                  <p:oleObj name="Equation" r:id="rId3" imgW="1193800" imgH="228600" progId="Equation.DSMT4">
                    <p:embed/>
                    <p:pic>
                      <p:nvPicPr>
                        <p:cNvPr id="174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45"/>
                          <a:ext cx="150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63750" y="5205414"/>
            <a:ext cx="7632700" cy="542925"/>
            <a:chOff x="0" y="30"/>
            <a:chExt cx="4808" cy="342"/>
          </a:xfrm>
        </p:grpSpPr>
        <p:sp>
          <p:nvSpPr>
            <p:cNvPr id="17422" name="Text Box 8"/>
            <p:cNvSpPr txBox="1">
              <a:spLocks noChangeArrowheads="1"/>
            </p:cNvSpPr>
            <p:nvPr/>
          </p:nvSpPr>
          <p:spPr bwMode="auto">
            <a:xfrm>
              <a:off x="0" y="3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则称</a:t>
              </a:r>
            </a:p>
          </p:txBody>
        </p:sp>
        <p:graphicFrame>
          <p:nvGraphicFramePr>
            <p:cNvPr id="17423" name="Object 4"/>
            <p:cNvGraphicFramePr>
              <a:graphicFrameLocks noChangeAspect="1"/>
            </p:cNvGraphicFramePr>
            <p:nvPr/>
          </p:nvGraphicFramePr>
          <p:xfrm>
            <a:off x="578" y="45"/>
            <a:ext cx="24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174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45"/>
                          <a:ext cx="24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02" name="Rectangle 10"/>
            <p:cNvSpPr>
              <a:spLocks noChangeArrowheads="1"/>
            </p:cNvSpPr>
            <p:nvPr/>
          </p:nvSpPr>
          <p:spPr bwMode="auto">
            <a:xfrm>
              <a:off x="861" y="45"/>
              <a:ext cx="39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g(</a:t>
              </a:r>
              <a:r>
                <a:rPr lang="zh-CN" altLang="en-US" sz="2800" b="1" i="1" dirty="0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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  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的弱一致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或弱相合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zh-CN" altLang="en-US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估计量</a:t>
              </a:r>
              <a:r>
                <a:rPr lang="en-US" altLang="zh-CN" sz="2800" b="1" dirty="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47850" y="3859214"/>
            <a:ext cx="8820150" cy="525463"/>
            <a:chOff x="0" y="44"/>
            <a:chExt cx="5556" cy="331"/>
          </a:xfrm>
        </p:grpSpPr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0" y="45"/>
              <a:ext cx="36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若对于任意的  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当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n 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时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,      </a:t>
              </a:r>
              <a:endPara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0" name="Object 3"/>
            <p:cNvGraphicFramePr>
              <a:graphicFrameLocks noChangeAspect="1"/>
            </p:cNvGraphicFramePr>
            <p:nvPr/>
          </p:nvGraphicFramePr>
          <p:xfrm>
            <a:off x="3208" y="44"/>
            <a:ext cx="26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Equation" r:id="rId7" imgW="139579" imgH="164957" progId="Equation.DSMT4">
                    <p:embed/>
                  </p:oleObj>
                </mc:Choice>
                <mc:Fallback>
                  <p:oleObj name="Equation" r:id="rId7" imgW="139579" imgH="164957" progId="Equation.DSMT4">
                    <p:embed/>
                    <p:pic>
                      <p:nvPicPr>
                        <p:cNvPr id="1742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44"/>
                          <a:ext cx="26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Text Box 14"/>
            <p:cNvSpPr txBox="1">
              <a:spLocks noChangeArrowheads="1"/>
            </p:cNvSpPr>
            <p:nvPr/>
          </p:nvSpPr>
          <p:spPr bwMode="auto">
            <a:xfrm>
              <a:off x="3492" y="45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依概率收敛于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g(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), </a:t>
              </a:r>
              <a:endPara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endParaRPr>
            </a:p>
          </p:txBody>
        </p:sp>
      </p:grpSp>
      <p:sp>
        <p:nvSpPr>
          <p:cNvPr id="366607" name="Text Box 15"/>
          <p:cNvSpPr txBox="1">
            <a:spLocks noChangeArrowheads="1"/>
          </p:cNvSpPr>
          <p:nvPr/>
        </p:nvSpPr>
        <p:spPr bwMode="auto">
          <a:xfrm>
            <a:off x="1703389" y="3068639"/>
            <a:ext cx="1081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定义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19288" y="4538664"/>
            <a:ext cx="8062912" cy="714375"/>
            <a:chOff x="0" y="19"/>
            <a:chExt cx="5079" cy="450"/>
          </a:xfrm>
        </p:grpSpPr>
        <p:graphicFrame>
          <p:nvGraphicFramePr>
            <p:cNvPr id="17417" name="Object 2"/>
            <p:cNvGraphicFramePr>
              <a:graphicFrameLocks noChangeAspect="1"/>
            </p:cNvGraphicFramePr>
            <p:nvPr/>
          </p:nvGraphicFramePr>
          <p:xfrm>
            <a:off x="2334" y="19"/>
            <a:ext cx="274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Equation" r:id="rId9" imgW="1524000" imgH="292100" progId="Equation.DSMT4">
                    <p:embed/>
                  </p:oleObj>
                </mc:Choice>
                <mc:Fallback>
                  <p:oleObj name="Equation" r:id="rId9" imgW="1524000" imgH="292100" progId="Equation.DSMT4">
                    <p:embed/>
                    <p:pic>
                      <p:nvPicPr>
                        <p:cNvPr id="1741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9"/>
                          <a:ext cx="2745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10" name="Rectangle 18"/>
            <p:cNvSpPr>
              <a:spLocks noChangeArrowheads="1"/>
            </p:cNvSpPr>
            <p:nvPr/>
          </p:nvSpPr>
          <p:spPr bwMode="auto">
            <a:xfrm>
              <a:off x="0" y="45"/>
              <a:ext cx="2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即对于任意正数</a:t>
              </a:r>
              <a:r>
                <a:rPr lang="el-GR" altLang="en-US" sz="2800" b="1" i="1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ε</a:t>
              </a:r>
              <a:r>
                <a:rPr lang="zh-CN" altLang="en-US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，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93158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  <p:bldP spid="366595" grpId="0" autoUpdateAnimBg="0"/>
      <p:bldP spid="36660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719" name="Object 7"/>
          <p:cNvGraphicFramePr>
            <a:graphicFrameLocks noChangeAspect="1"/>
          </p:cNvGraphicFramePr>
          <p:nvPr>
            <p:ph sz="quarter" idx="4"/>
          </p:nvPr>
        </p:nvGraphicFramePr>
        <p:xfrm>
          <a:off x="2095501" y="2143125"/>
          <a:ext cx="5572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094591" imgH="215806" progId="Equation.DSMT4">
                  <p:embed/>
                </p:oleObj>
              </mc:Choice>
              <mc:Fallback>
                <p:oleObj name="Equation" r:id="rId3" imgW="2094591" imgH="215806" progId="Equation.DSMT4">
                  <p:embed/>
                  <p:pic>
                    <p:nvPicPr>
                      <p:cNvPr id="6277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2143125"/>
                        <a:ext cx="5572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0E39D-E301-44C1-98A4-38FE0F6FE3D2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881189" y="1214438"/>
          <a:ext cx="8378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3644900" imgH="381000" progId="Equation.DSMT4">
                  <p:embed/>
                </p:oleObj>
              </mc:Choice>
              <mc:Fallback>
                <p:oleObj name="Equation" r:id="rId5" imgW="3644900" imgH="381000" progId="Equation.DSMT4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1214438"/>
                        <a:ext cx="8378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2054226" y="2786064"/>
          <a:ext cx="85836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3733800" imgH="368300" progId="Equation.DSMT4">
                  <p:embed/>
                </p:oleObj>
              </mc:Choice>
              <mc:Fallback>
                <p:oleObj name="Equation" r:id="rId7" imgW="3733800" imgH="3683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2786064"/>
                        <a:ext cx="85836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63739" y="3714750"/>
          <a:ext cx="5978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2247900" imgH="215900" progId="Equation.DSMT4">
                  <p:embed/>
                </p:oleObj>
              </mc:Choice>
              <mc:Fallback>
                <p:oleObj name="Equation" r:id="rId9" imgW="2247900" imgH="21590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9" y="3714750"/>
                        <a:ext cx="5978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063751" y="4508500"/>
          <a:ext cx="5133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1" imgW="1930400" imgH="215900" progId="Equation.DSMT4">
                  <p:embed/>
                </p:oleObj>
              </mc:Choice>
              <mc:Fallback>
                <p:oleObj name="Equation" r:id="rId11" imgW="1930400" imgH="2159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508500"/>
                        <a:ext cx="51339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992313" y="5157788"/>
          <a:ext cx="5675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3" imgW="2133600" imgH="215900" progId="Equation.DSMT4">
                  <p:embed/>
                </p:oleObj>
              </mc:Choice>
              <mc:Fallback>
                <p:oleObj name="Equation" r:id="rId13" imgW="2133600" imgH="2159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157788"/>
                        <a:ext cx="56753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6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1774825" y="188914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证明：</a:t>
            </a:r>
          </a:p>
        </p:txBody>
      </p:sp>
      <p:graphicFrame>
        <p:nvGraphicFramePr>
          <p:cNvPr id="346115" name="Object 2"/>
          <p:cNvGraphicFramePr>
            <a:graphicFrameLocks noChangeAspect="1"/>
          </p:cNvGraphicFramePr>
          <p:nvPr/>
        </p:nvGraphicFramePr>
        <p:xfrm>
          <a:off x="1992313" y="2636838"/>
          <a:ext cx="9445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57597" imgH="228799" progId="Equation.3">
                  <p:embed/>
                </p:oleObj>
              </mc:Choice>
              <mc:Fallback>
                <p:oleObj r:id="rId3" imgW="457597" imgH="228799" progId="Equation.3">
                  <p:embed/>
                  <p:pic>
                    <p:nvPicPr>
                      <p:cNvPr id="3461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636838"/>
                        <a:ext cx="9445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3"/>
          <p:cNvGraphicFramePr>
            <a:graphicFrameLocks noChangeAspect="1"/>
          </p:cNvGraphicFramePr>
          <p:nvPr/>
        </p:nvGraphicFramePr>
        <p:xfrm>
          <a:off x="3482976" y="1557338"/>
          <a:ext cx="33512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346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6" y="1557338"/>
                        <a:ext cx="33512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919288" y="836614"/>
            <a:ext cx="7561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由于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和总体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同分布，因而</a:t>
            </a:r>
          </a:p>
        </p:txBody>
      </p:sp>
      <p:graphicFrame>
        <p:nvGraphicFramePr>
          <p:cNvPr id="346118" name="Object 4"/>
          <p:cNvGraphicFramePr>
            <a:graphicFrameLocks noChangeAspect="1"/>
          </p:cNvGraphicFramePr>
          <p:nvPr/>
        </p:nvGraphicFramePr>
        <p:xfrm>
          <a:off x="8256588" y="2565401"/>
          <a:ext cx="8493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330487" imgH="228799" progId="Equation.3">
                  <p:embed/>
                </p:oleObj>
              </mc:Choice>
              <mc:Fallback>
                <p:oleObj r:id="rId7" imgW="330487" imgH="228799" progId="Equation.3">
                  <p:embed/>
                  <p:pic>
                    <p:nvPicPr>
                      <p:cNvPr id="3461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2565401"/>
                        <a:ext cx="8493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5"/>
          <p:cNvGraphicFramePr>
            <a:graphicFrameLocks noChangeAspect="1"/>
          </p:cNvGraphicFramePr>
          <p:nvPr/>
        </p:nvGraphicFramePr>
        <p:xfrm>
          <a:off x="5097464" y="2420939"/>
          <a:ext cx="1565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850531" imgH="431613" progId="Equation.DSMT4">
                  <p:embed/>
                </p:oleObj>
              </mc:Choice>
              <mc:Fallback>
                <p:oleObj name="Equation" r:id="rId9" imgW="850531" imgH="431613" progId="Equation.DSMT4">
                  <p:embed/>
                  <p:pic>
                    <p:nvPicPr>
                      <p:cNvPr id="3461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4" y="2420939"/>
                        <a:ext cx="1565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0" name="Object 6"/>
          <p:cNvGraphicFramePr>
            <a:graphicFrameLocks noChangeAspect="1"/>
          </p:cNvGraphicFramePr>
          <p:nvPr/>
        </p:nvGraphicFramePr>
        <p:xfrm>
          <a:off x="6816726" y="2420939"/>
          <a:ext cx="14081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1" imgW="710891" imgH="406224" progId="Equation.3">
                  <p:embed/>
                </p:oleObj>
              </mc:Choice>
              <mc:Fallback>
                <p:oleObj r:id="rId11" imgW="710891" imgH="406224" progId="Equation.3">
                  <p:embed/>
                  <p:pic>
                    <p:nvPicPr>
                      <p:cNvPr id="3461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2420939"/>
                        <a:ext cx="14081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1" name="Object 7"/>
          <p:cNvGraphicFramePr>
            <a:graphicFrameLocks noChangeAspect="1"/>
          </p:cNvGraphicFramePr>
          <p:nvPr/>
        </p:nvGraphicFramePr>
        <p:xfrm>
          <a:off x="3092450" y="2420939"/>
          <a:ext cx="17605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850531" imgH="431613" progId="Equation.DSMT4">
                  <p:embed/>
                </p:oleObj>
              </mc:Choice>
              <mc:Fallback>
                <p:oleObj name="Equation" r:id="rId13" imgW="850531" imgH="431613" progId="Equation.DSMT4">
                  <p:embed/>
                  <p:pic>
                    <p:nvPicPr>
                      <p:cNvPr id="3461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420939"/>
                        <a:ext cx="17605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92314" y="3500438"/>
            <a:ext cx="7686675" cy="1009650"/>
            <a:chOff x="0" y="0"/>
            <a:chExt cx="4842" cy="636"/>
          </a:xfrm>
        </p:grpSpPr>
        <p:sp>
          <p:nvSpPr>
            <p:cNvPr id="16400" name="Rectangle 11"/>
            <p:cNvSpPr>
              <a:spLocks noChangeArrowheads="1"/>
            </p:cNvSpPr>
            <p:nvPr/>
          </p:nvSpPr>
          <p:spPr bwMode="auto">
            <a:xfrm>
              <a:off x="0" y="91"/>
              <a:ext cx="21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所以样本的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  <p:graphicFrame>
          <p:nvGraphicFramePr>
            <p:cNvPr id="16401" name="Object 9"/>
            <p:cNvGraphicFramePr>
              <a:graphicFrameLocks noChangeAspect="1"/>
            </p:cNvGraphicFramePr>
            <p:nvPr/>
          </p:nvGraphicFramePr>
          <p:xfrm>
            <a:off x="2026" y="0"/>
            <a:ext cx="1254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5" imgW="837836" imgH="431613" progId="Equation.DSMT4">
                    <p:embed/>
                  </p:oleObj>
                </mc:Choice>
                <mc:Fallback>
                  <p:oleObj name="Equation" r:id="rId15" imgW="837836" imgH="431613" progId="Equation.DSMT4">
                    <p:embed/>
                    <p:pic>
                      <p:nvPicPr>
                        <p:cNvPr id="164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0"/>
                          <a:ext cx="1254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Rectangle 13"/>
            <p:cNvSpPr>
              <a:spLocks noChangeArrowheads="1"/>
            </p:cNvSpPr>
            <p:nvPr/>
          </p:nvSpPr>
          <p:spPr bwMode="auto">
            <a:xfrm>
              <a:off x="3356" y="91"/>
              <a:ext cx="148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是总体 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k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阶矩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62189" y="4437063"/>
            <a:ext cx="4770437" cy="690562"/>
            <a:chOff x="64" y="0"/>
            <a:chExt cx="2397" cy="435"/>
          </a:xfrm>
        </p:grpSpPr>
        <p:sp>
          <p:nvSpPr>
            <p:cNvPr id="16398" name="Rectangle 15"/>
            <p:cNvSpPr>
              <a:spLocks noChangeArrowheads="1"/>
            </p:cNvSpPr>
            <p:nvPr/>
          </p:nvSpPr>
          <p:spPr bwMode="auto">
            <a:xfrm>
              <a:off x="1225" y="0"/>
              <a:ext cx="123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</a:t>
              </a:r>
            </a:p>
          </p:txBody>
        </p:sp>
        <p:graphicFrame>
          <p:nvGraphicFramePr>
            <p:cNvPr id="16399" name="Object 8"/>
            <p:cNvGraphicFramePr>
              <a:graphicFrameLocks noChangeAspect="1"/>
            </p:cNvGraphicFramePr>
            <p:nvPr/>
          </p:nvGraphicFramePr>
          <p:xfrm>
            <a:off x="64" y="91"/>
            <a:ext cx="108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7" imgW="748975" imgH="241195" progId="Equation.DSMT4">
                    <p:embed/>
                  </p:oleObj>
                </mc:Choice>
                <mc:Fallback>
                  <p:oleObj name="Equation" r:id="rId17" imgW="748975" imgH="241195" progId="Equation.DSMT4">
                    <p:embed/>
                    <p:pic>
                      <p:nvPicPr>
                        <p:cNvPr id="1639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" y="91"/>
                          <a:ext cx="108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89" name="Object 10"/>
          <p:cNvGraphicFramePr>
            <a:graphicFrameLocks noChangeAspect="1"/>
          </p:cNvGraphicFramePr>
          <p:nvPr/>
        </p:nvGraphicFramePr>
        <p:xfrm>
          <a:off x="6096001" y="9080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126835" imgH="202936" progId="Equation.DSMT4">
                  <p:embed/>
                </p:oleObj>
              </mc:Choice>
              <mc:Fallback>
                <p:oleObj name="Equation" r:id="rId19" imgW="126835" imgH="202936" progId="Equation.DSMT4">
                  <p:embed/>
                  <p:pic>
                    <p:nvPicPr>
                      <p:cNvPr id="14848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9080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782889" y="908050"/>
          <a:ext cx="22113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863225" imgH="228501" progId="Equation.DSMT4">
                  <p:embed/>
                </p:oleObj>
              </mc:Choice>
              <mc:Fallback>
                <p:oleObj name="Equation" r:id="rId21" imgW="863225" imgH="228501" progId="Equation.DSMT4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908050"/>
                        <a:ext cx="22113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5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utoUpdateAnimBg="0"/>
      <p:bldP spid="3461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1919289" y="549275"/>
            <a:ext cx="792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例2.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设总体  的期望与方差存在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的样本为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63750" y="1916113"/>
            <a:ext cx="8604250" cy="969962"/>
            <a:chOff x="0" y="0"/>
            <a:chExt cx="5420" cy="611"/>
          </a:xfrm>
        </p:grpSpPr>
        <p:sp>
          <p:nvSpPr>
            <p:cNvPr id="17430" name="Text Box 4"/>
            <p:cNvSpPr txBox="1">
              <a:spLocks noChangeArrowheads="1"/>
            </p:cNvSpPr>
            <p:nvPr/>
          </p:nvSpPr>
          <p:spPr bwMode="auto">
            <a:xfrm>
              <a:off x="0" y="137"/>
              <a:ext cx="5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(1)                          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不是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D(   )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的无偏估量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;      </a:t>
              </a:r>
            </a:p>
          </p:txBody>
        </p:sp>
        <p:graphicFrame>
          <p:nvGraphicFramePr>
            <p:cNvPr id="17431" name="Object 5"/>
            <p:cNvGraphicFramePr>
              <a:graphicFrameLocks noChangeAspect="1"/>
            </p:cNvGraphicFramePr>
            <p:nvPr/>
          </p:nvGraphicFramePr>
          <p:xfrm>
            <a:off x="537" y="0"/>
            <a:ext cx="135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231366" imgH="431613" progId="Equation.DSMT4">
                    <p:embed/>
                  </p:oleObj>
                </mc:Choice>
                <mc:Fallback>
                  <p:oleObj name="Equation" r:id="rId3" imgW="1231366" imgH="431613" progId="Equation.DSMT4">
                    <p:embed/>
                    <p:pic>
                      <p:nvPicPr>
                        <p:cNvPr id="1743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0"/>
                          <a:ext cx="135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92313" y="2781301"/>
            <a:ext cx="7231062" cy="944563"/>
            <a:chOff x="0" y="0"/>
            <a:chExt cx="4555" cy="595"/>
          </a:xfrm>
        </p:grpSpPr>
        <p:sp>
          <p:nvSpPr>
            <p:cNvPr id="17428" name="Text Box 7"/>
            <p:cNvSpPr txBox="1">
              <a:spLocks noChangeArrowheads="1"/>
            </p:cNvSpPr>
            <p:nvPr/>
          </p:nvSpPr>
          <p:spPr bwMode="auto">
            <a:xfrm>
              <a:off x="0" y="131"/>
              <a:ext cx="45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(2)                             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 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D(   )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的无偏估计量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17429" name="Object 4"/>
            <p:cNvGraphicFramePr>
              <a:graphicFrameLocks noChangeAspect="1"/>
            </p:cNvGraphicFramePr>
            <p:nvPr/>
          </p:nvGraphicFramePr>
          <p:xfrm>
            <a:off x="463" y="0"/>
            <a:ext cx="1612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422400" imgH="431800" progId="Equation.DSMT4">
                    <p:embed/>
                  </p:oleObj>
                </mc:Choice>
                <mc:Fallback>
                  <p:oleObj name="Equation" r:id="rId5" imgW="1422400" imgH="431800" progId="Equation.DSMT4">
                    <p:embed/>
                    <p:pic>
                      <p:nvPicPr>
                        <p:cNvPr id="174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0"/>
                          <a:ext cx="1612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1847851" y="4005264"/>
            <a:ext cx="2124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证明：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1613" y="3932239"/>
            <a:ext cx="4849812" cy="814387"/>
            <a:chOff x="0" y="23"/>
            <a:chExt cx="3055" cy="513"/>
          </a:xfrm>
        </p:grpSpPr>
        <p:graphicFrame>
          <p:nvGraphicFramePr>
            <p:cNvPr id="17426" name="Object 15"/>
            <p:cNvGraphicFramePr>
              <a:graphicFrameLocks noChangeAspect="1"/>
            </p:cNvGraphicFramePr>
            <p:nvPr/>
          </p:nvGraphicFramePr>
          <p:xfrm>
            <a:off x="211" y="23"/>
            <a:ext cx="284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803400" imgH="431800" progId="Equation.DSMT4">
                    <p:embed/>
                  </p:oleObj>
                </mc:Choice>
                <mc:Fallback>
                  <p:oleObj name="Equation" r:id="rId7" imgW="1803400" imgH="431800" progId="Equation.DSMT4">
                    <p:embed/>
                    <p:pic>
                      <p:nvPicPr>
                        <p:cNvPr id="1742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" y="23"/>
                          <a:ext cx="2844" cy="513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38823"/>
                          </a:srgbClr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0" y="45"/>
              <a:ext cx="10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317750" y="1196975"/>
            <a:ext cx="4718050" cy="584200"/>
            <a:chOff x="115" y="0"/>
            <a:chExt cx="2972" cy="368"/>
          </a:xfrm>
        </p:grpSpPr>
        <p:graphicFrame>
          <p:nvGraphicFramePr>
            <p:cNvPr id="17423" name="Object 2"/>
            <p:cNvGraphicFramePr>
              <a:graphicFrameLocks noChangeAspect="1"/>
            </p:cNvGraphicFramePr>
            <p:nvPr/>
          </p:nvGraphicFramePr>
          <p:xfrm>
            <a:off x="115" y="45"/>
            <a:ext cx="97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863225" imgH="228501" progId="Equation.DSMT4">
                    <p:embed/>
                  </p:oleObj>
                </mc:Choice>
                <mc:Fallback>
                  <p:oleObj name="Equation" r:id="rId9" imgW="863225" imgH="228501" progId="Equation.DSMT4">
                    <p:embed/>
                    <p:pic>
                      <p:nvPicPr>
                        <p:cNvPr id="1742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" y="45"/>
                          <a:ext cx="97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1316" y="0"/>
              <a:ext cx="9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n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&gt; 1) . </a:t>
              </a:r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2223" y="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证明</a:t>
              </a:r>
            </a:p>
          </p:txBody>
        </p:sp>
      </p:grpSp>
      <p:graphicFrame>
        <p:nvGraphicFramePr>
          <p:cNvPr id="148489" name="Object 3"/>
          <p:cNvGraphicFramePr>
            <a:graphicFrameLocks noChangeAspect="1"/>
          </p:cNvGraphicFramePr>
          <p:nvPr/>
        </p:nvGraphicFramePr>
        <p:xfrm>
          <a:off x="3792539" y="62071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26835" imgH="202936" progId="Equation.DSMT4">
                  <p:embed/>
                </p:oleObj>
              </mc:Choice>
              <mc:Fallback>
                <p:oleObj name="Equation" r:id="rId11" imgW="126835" imgH="202936" progId="Equation.DSMT4">
                  <p:embed/>
                  <p:pic>
                    <p:nvPicPr>
                      <p:cNvPr id="14848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62071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175501" y="69215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26835" imgH="202936" progId="Equation.DSMT4">
                  <p:embed/>
                </p:oleObj>
              </mc:Choice>
              <mc:Fallback>
                <p:oleObj name="Equation" r:id="rId13" imgW="126835" imgH="202936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69215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311901" y="2205038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4" imgW="126835" imgH="202936" progId="Equation.DSMT4">
                  <p:embed/>
                </p:oleObj>
              </mc:Choice>
              <mc:Fallback>
                <p:oleObj name="Equation" r:id="rId14" imgW="126835" imgH="202936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2205038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240464" y="3068638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3068638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727326" y="5119688"/>
          <a:ext cx="1819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6" imgW="914400" imgH="393700" progId="Equation.DSMT4">
                  <p:embed/>
                </p:oleObj>
              </mc:Choice>
              <mc:Fallback>
                <p:oleObj name="Equation" r:id="rId16" imgW="914400" imgH="39370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5119688"/>
                        <a:ext cx="18192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041900" y="5037139"/>
          <a:ext cx="2984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8" imgW="1269449" imgH="393529" progId="Equation.DSMT4">
                  <p:embed/>
                </p:oleObj>
              </mc:Choice>
              <mc:Fallback>
                <p:oleObj name="Equation" r:id="rId18" imgW="1269449" imgH="393529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037139"/>
                        <a:ext cx="29845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7967663" y="5087939"/>
          <a:ext cx="9699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20" imgW="355754" imgH="228699" progId="Equation.3">
                  <p:embed/>
                </p:oleObj>
              </mc:Choice>
              <mc:Fallback>
                <p:oleObj r:id="rId20" imgW="355754" imgH="228699" progId="Equation.3">
                  <p:embed/>
                  <p:pic>
                    <p:nvPicPr>
                      <p:cNvPr id="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5087939"/>
                        <a:ext cx="9699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2946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utoUpdateAnimBg="0"/>
      <p:bldP spid="3471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734425" y="566738"/>
          <a:ext cx="446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90335" imgH="215713" progId="Equation.DSMT4">
                  <p:embed/>
                </p:oleObj>
              </mc:Choice>
              <mc:Fallback>
                <p:oleObj name="Equation" r:id="rId3" imgW="190335" imgH="215713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4425" y="566738"/>
                        <a:ext cx="446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76250"/>
            <a:ext cx="7956550" cy="592138"/>
            <a:chOff x="0" y="0"/>
            <a:chExt cx="5012" cy="373"/>
          </a:xfrm>
        </p:grpSpPr>
        <p:graphicFrame>
          <p:nvGraphicFramePr>
            <p:cNvPr id="18457" name="Object 10"/>
            <p:cNvGraphicFramePr>
              <a:graphicFrameLocks noChangeAspect="1"/>
            </p:cNvGraphicFramePr>
            <p:nvPr/>
          </p:nvGraphicFramePr>
          <p:xfrm>
            <a:off x="1988" y="46"/>
            <a:ext cx="55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355292" imgH="203024" progId="Equation.DSMT4">
                    <p:embed/>
                  </p:oleObj>
                </mc:Choice>
                <mc:Fallback>
                  <p:oleObj name="Equation" r:id="rId5" imgW="355292" imgH="203024" progId="Equation.DSMT4">
                    <p:embed/>
                    <p:pic>
                      <p:nvPicPr>
                        <p:cNvPr id="1845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46"/>
                          <a:ext cx="55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1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prstClr val="black"/>
                  </a:solidFill>
                  <a:latin typeface="Garamond" panose="02020404030301010803" pitchFamily="18" charset="0"/>
                  <a:ea typeface="楷体_GB2312" pitchFamily="49" charset="-122"/>
                </a:rPr>
                <a:t>3.</a:t>
              </a: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已知泊松总体</a:t>
              </a:r>
            </a:p>
          </p:txBody>
        </p:sp>
        <p:sp>
          <p:nvSpPr>
            <p:cNvPr id="18459" name="Rectangle 6"/>
            <p:cNvSpPr>
              <a:spLocks noChangeArrowheads="1"/>
            </p:cNvSpPr>
            <p:nvPr/>
          </p:nvSpPr>
          <p:spPr bwMode="auto">
            <a:xfrm>
              <a:off x="2472" y="46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，验证修正样本方差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47851" y="1341439"/>
            <a:ext cx="7548563" cy="573087"/>
            <a:chOff x="0" y="0"/>
            <a:chExt cx="4755" cy="361"/>
          </a:xfrm>
        </p:grpSpPr>
        <p:graphicFrame>
          <p:nvGraphicFramePr>
            <p:cNvPr id="18455" name="Object 9"/>
            <p:cNvGraphicFramePr>
              <a:graphicFrameLocks noChangeAspect="1"/>
            </p:cNvGraphicFramePr>
            <p:nvPr/>
          </p:nvGraphicFramePr>
          <p:xfrm>
            <a:off x="3492" y="45"/>
            <a:ext cx="126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r:id="rId7" imgW="762000" imgH="203200" progId="Equation.3">
                    <p:embed/>
                  </p:oleObj>
                </mc:Choice>
                <mc:Fallback>
                  <p:oleObj r:id="rId7" imgW="762000" imgH="203200" progId="Equation.3">
                    <p:embed/>
                    <p:pic>
                      <p:nvPicPr>
                        <p:cNvPr id="1845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45"/>
                          <a:ext cx="126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λ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的无偏估计，并对于任一值</a:t>
              </a:r>
              <a:r>
                <a:rPr lang="en-US" altLang="zh-CN" sz="2800" b="1" i="1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α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76450" y="2152651"/>
            <a:ext cx="5468938" cy="644525"/>
            <a:chOff x="53" y="0"/>
            <a:chExt cx="3445" cy="406"/>
          </a:xfrm>
        </p:grpSpPr>
        <p:graphicFrame>
          <p:nvGraphicFramePr>
            <p:cNvPr id="18453" name="Object 8"/>
            <p:cNvGraphicFramePr>
              <a:graphicFrameLocks noChangeAspect="1"/>
            </p:cNvGraphicFramePr>
            <p:nvPr/>
          </p:nvGraphicFramePr>
          <p:xfrm>
            <a:off x="53" y="0"/>
            <a:ext cx="157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927100" imgH="241300" progId="Equation.DSMT4">
                    <p:embed/>
                  </p:oleObj>
                </mc:Choice>
                <mc:Fallback>
                  <p:oleObj name="Equation" r:id="rId9" imgW="927100" imgH="241300" progId="Equation.DSMT4">
                    <p:embed/>
                    <p:pic>
                      <p:nvPicPr>
                        <p:cNvPr id="1845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" y="0"/>
                          <a:ext cx="157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12"/>
            <p:cNvSpPr>
              <a:spLocks noChangeArrowheads="1"/>
            </p:cNvSpPr>
            <p:nvPr/>
          </p:nvSpPr>
          <p:spPr bwMode="auto">
            <a:xfrm>
              <a:off x="1632" y="51"/>
              <a:ext cx="18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也是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λ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5" name="Group 13"/>
          <p:cNvGrpSpPr>
            <a:grpSpLocks noChangeAspect="1"/>
          </p:cNvGrpSpPr>
          <p:nvPr/>
        </p:nvGrpSpPr>
        <p:grpSpPr bwMode="auto">
          <a:xfrm>
            <a:off x="5953126" y="3271838"/>
            <a:ext cx="3319463" cy="512762"/>
            <a:chOff x="46" y="-9"/>
            <a:chExt cx="2091" cy="324"/>
          </a:xfrm>
        </p:grpSpPr>
        <p:graphicFrame>
          <p:nvGraphicFramePr>
            <p:cNvPr id="18451" name="Object 6"/>
            <p:cNvGraphicFramePr>
              <a:graphicFrameLocks noChangeAspect="1"/>
            </p:cNvGraphicFramePr>
            <p:nvPr/>
          </p:nvGraphicFramePr>
          <p:xfrm>
            <a:off x="46" y="23"/>
            <a:ext cx="9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647419" imgH="203112" progId="Equation.DSMT4">
                    <p:embed/>
                  </p:oleObj>
                </mc:Choice>
                <mc:Fallback>
                  <p:oleObj name="Equation" r:id="rId11" imgW="647419" imgH="203112" progId="Equation.DSMT4">
                    <p:embed/>
                    <p:pic>
                      <p:nvPicPr>
                        <p:cNvPr id="1845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23"/>
                          <a:ext cx="9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7"/>
            <p:cNvGraphicFramePr>
              <a:graphicFrameLocks noChangeAspect="1"/>
            </p:cNvGraphicFramePr>
            <p:nvPr/>
          </p:nvGraphicFramePr>
          <p:xfrm>
            <a:off x="1155" y="-9"/>
            <a:ext cx="9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609336" imgH="203112" progId="Equation.DSMT4">
                    <p:embed/>
                  </p:oleObj>
                </mc:Choice>
                <mc:Fallback>
                  <p:oleObj name="Equation" r:id="rId13" imgW="609336" imgH="203112" progId="Equation.DSMT4">
                    <p:embed/>
                    <p:pic>
                      <p:nvPicPr>
                        <p:cNvPr id="1845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-9"/>
                          <a:ext cx="9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82888" y="3213100"/>
            <a:ext cx="3886200" cy="560388"/>
            <a:chOff x="0" y="0"/>
            <a:chExt cx="2448" cy="353"/>
          </a:xfrm>
        </p:grpSpPr>
        <p:graphicFrame>
          <p:nvGraphicFramePr>
            <p:cNvPr id="18448" name="Object 5"/>
            <p:cNvGraphicFramePr>
              <a:graphicFrameLocks noChangeAspect="1"/>
            </p:cNvGraphicFramePr>
            <p:nvPr/>
          </p:nvGraphicFramePr>
          <p:xfrm>
            <a:off x="968" y="26"/>
            <a:ext cx="55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355292" imgH="203024" progId="Equation.DSMT4">
                    <p:embed/>
                  </p:oleObj>
                </mc:Choice>
                <mc:Fallback>
                  <p:oleObj name="Equation" r:id="rId15" imgW="355292" imgH="203024" progId="Equation.DSMT4">
                    <p:embed/>
                    <p:pic>
                      <p:nvPicPr>
                        <p:cNvPr id="1844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6"/>
                          <a:ext cx="55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由总体为</a:t>
              </a:r>
            </a:p>
          </p:txBody>
        </p:sp>
        <p:sp>
          <p:nvSpPr>
            <p:cNvPr id="18450" name="Rectangle 19"/>
            <p:cNvSpPr>
              <a:spLocks noChangeArrowheads="1"/>
            </p:cNvSpPr>
            <p:nvPr/>
          </p:nvSpPr>
          <p:spPr bwMode="auto">
            <a:xfrm flipH="1">
              <a:off x="1497" y="26"/>
              <a:ext cx="9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知：</a:t>
              </a:r>
            </a:p>
          </p:txBody>
        </p:sp>
      </p:grp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1524001" y="312102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prstClr val="black"/>
                </a:solidFill>
                <a:latin typeface="Garamond" panose="02020404030301010803" pitchFamily="18" charset="0"/>
                <a:ea typeface="楷体_GB2312" pitchFamily="49" charset="-122"/>
              </a:rPr>
              <a:t>证明：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135188" y="4027488"/>
            <a:ext cx="5518150" cy="652462"/>
            <a:chOff x="0" y="0"/>
            <a:chExt cx="3476" cy="411"/>
          </a:xfrm>
        </p:grpSpPr>
        <p:graphicFrame>
          <p:nvGraphicFramePr>
            <p:cNvPr id="18446" name="Object 4"/>
            <p:cNvGraphicFramePr>
              <a:graphicFrameLocks noChangeAspect="1"/>
            </p:cNvGraphicFramePr>
            <p:nvPr/>
          </p:nvGraphicFramePr>
          <p:xfrm>
            <a:off x="1604" y="21"/>
            <a:ext cx="187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17" imgW="1155700" imgH="241300" progId="Equation.DSMT4">
                    <p:embed/>
                  </p:oleObj>
                </mc:Choice>
                <mc:Fallback>
                  <p:oleObj name="Equation" r:id="rId17" imgW="1155700" imgH="241300" progId="Equation.DSMT4">
                    <p:embed/>
                    <p:pic>
                      <p:nvPicPr>
                        <p:cNvPr id="1844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21"/>
                          <a:ext cx="187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由上例可知：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208214" y="4899026"/>
            <a:ext cx="6480175" cy="561975"/>
            <a:chOff x="0" y="0"/>
            <a:chExt cx="4082" cy="354"/>
          </a:xfrm>
        </p:grpSpPr>
        <p:sp>
          <p:nvSpPr>
            <p:cNvPr id="18443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所以样本方差</a:t>
              </a:r>
            </a:p>
          </p:txBody>
        </p:sp>
        <p:sp>
          <p:nvSpPr>
            <p:cNvPr id="18444" name="Rectangle 26"/>
            <p:cNvSpPr>
              <a:spLocks noChangeArrowheads="1"/>
            </p:cNvSpPr>
            <p:nvPr/>
          </p:nvSpPr>
          <p:spPr bwMode="auto">
            <a:xfrm>
              <a:off x="1905" y="27"/>
              <a:ext cx="21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是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λ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</a:t>
              </a:r>
            </a:p>
          </p:txBody>
        </p:sp>
        <p:graphicFrame>
          <p:nvGraphicFramePr>
            <p:cNvPr id="18445" name="Object 3"/>
            <p:cNvGraphicFramePr>
              <a:graphicFrameLocks noChangeAspect="1"/>
            </p:cNvGraphicFramePr>
            <p:nvPr/>
          </p:nvGraphicFramePr>
          <p:xfrm>
            <a:off x="1561" y="18"/>
            <a:ext cx="28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19" imgW="190335" imgH="215713" progId="Equation.DSMT4">
                    <p:embed/>
                  </p:oleObj>
                </mc:Choice>
                <mc:Fallback>
                  <p:oleObj name="Equation" r:id="rId19" imgW="190335" imgH="215713" progId="Equation.DSMT4">
                    <p:embed/>
                    <p:pic>
                      <p:nvPicPr>
                        <p:cNvPr id="1844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18"/>
                          <a:ext cx="28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0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5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/>
          <p:cNvGraphicFramePr>
            <a:graphicFrameLocks noChangeAspect="1"/>
          </p:cNvGraphicFramePr>
          <p:nvPr/>
        </p:nvGraphicFramePr>
        <p:xfrm>
          <a:off x="2379664" y="1412876"/>
          <a:ext cx="3038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43000" imgH="241300" progId="Equation.DSMT4">
                  <p:embed/>
                </p:oleObj>
              </mc:Choice>
              <mc:Fallback>
                <p:oleObj name="Equation" r:id="rId3" imgW="1143000" imgH="241300" progId="Equation.DSMT4">
                  <p:embed/>
                  <p:pic>
                    <p:nvPicPr>
                      <p:cNvPr id="352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4" y="1412876"/>
                        <a:ext cx="3038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63751" y="476250"/>
            <a:ext cx="3521075" cy="566738"/>
            <a:chOff x="0" y="0"/>
            <a:chExt cx="2218" cy="357"/>
          </a:xfrm>
        </p:grpSpPr>
        <p:graphicFrame>
          <p:nvGraphicFramePr>
            <p:cNvPr id="19468" name="Object 7"/>
            <p:cNvGraphicFramePr>
              <a:graphicFrameLocks noChangeAspect="1"/>
            </p:cNvGraphicFramePr>
            <p:nvPr/>
          </p:nvGraphicFramePr>
          <p:xfrm>
            <a:off x="548" y="0"/>
            <a:ext cx="167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117600" imgH="241300" progId="Equation.DSMT4">
                    <p:embed/>
                  </p:oleObj>
                </mc:Choice>
                <mc:Fallback>
                  <p:oleObj name="Equation" r:id="rId5" imgW="1117600" imgH="241300" progId="Equation.DSMT4">
                    <p:embed/>
                    <p:pic>
                      <p:nvPicPr>
                        <p:cNvPr id="194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0"/>
                          <a:ext cx="167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又</a:t>
              </a:r>
            </a:p>
          </p:txBody>
        </p:sp>
      </p:grp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5951538" y="476251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52263" name="Object 3"/>
          <p:cNvGraphicFramePr>
            <a:graphicFrameLocks noChangeAspect="1"/>
          </p:cNvGraphicFramePr>
          <p:nvPr/>
        </p:nvGraphicFramePr>
        <p:xfrm>
          <a:off x="2238376" y="2349500"/>
          <a:ext cx="41116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497950" imgH="241195" progId="Equation.DSMT4">
                  <p:embed/>
                </p:oleObj>
              </mc:Choice>
              <mc:Fallback>
                <p:oleObj name="Equation" r:id="rId7" imgW="1497950" imgH="241195" progId="Equation.DSMT4">
                  <p:embed/>
                  <p:pic>
                    <p:nvPicPr>
                      <p:cNvPr id="3522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2349500"/>
                        <a:ext cx="41116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4"/>
          <p:cNvGraphicFramePr>
            <a:graphicFrameLocks noChangeAspect="1"/>
          </p:cNvGraphicFramePr>
          <p:nvPr/>
        </p:nvGraphicFramePr>
        <p:xfrm>
          <a:off x="2208214" y="3429000"/>
          <a:ext cx="2879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3522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429000"/>
                        <a:ext cx="2879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5"/>
          <p:cNvGraphicFramePr>
            <a:graphicFrameLocks noChangeAspect="1"/>
          </p:cNvGraphicFramePr>
          <p:nvPr/>
        </p:nvGraphicFramePr>
        <p:xfrm>
          <a:off x="5087938" y="3357564"/>
          <a:ext cx="863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53890" imgH="177723" progId="Equation.DSMT4">
                  <p:embed/>
                </p:oleObj>
              </mc:Choice>
              <mc:Fallback>
                <p:oleObj name="Equation" r:id="rId11" imgW="253890" imgH="177723" progId="Equation.DSMT4">
                  <p:embed/>
                  <p:pic>
                    <p:nvPicPr>
                      <p:cNvPr id="3522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357564"/>
                        <a:ext cx="8636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47851" y="4437064"/>
            <a:ext cx="7273925" cy="625475"/>
            <a:chOff x="0" y="0"/>
            <a:chExt cx="4582" cy="394"/>
          </a:xfrm>
        </p:grpSpPr>
        <p:graphicFrame>
          <p:nvGraphicFramePr>
            <p:cNvPr id="19465" name="Object 6"/>
            <p:cNvGraphicFramePr>
              <a:graphicFrameLocks noChangeAspect="1"/>
            </p:cNvGraphicFramePr>
            <p:nvPr/>
          </p:nvGraphicFramePr>
          <p:xfrm>
            <a:off x="687" y="0"/>
            <a:ext cx="152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3" imgW="927100" imgH="241300" progId="Equation.DSMT4">
                    <p:embed/>
                  </p:oleObj>
                </mc:Choice>
                <mc:Fallback>
                  <p:oleObj name="Equation" r:id="rId13" imgW="927100" imgH="241300" progId="Equation.DSMT4">
                    <p:embed/>
                    <p:pic>
                      <p:nvPicPr>
                        <p:cNvPr id="1946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0"/>
                          <a:ext cx="1529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0" y="19"/>
              <a:ext cx="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所以</a:t>
              </a:r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2268" y="19"/>
              <a:ext cx="2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也是</a:t>
              </a:r>
              <a:r>
                <a:rPr lang="en-US" altLang="zh-CN" sz="2800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λ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4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847851" y="520700"/>
            <a:ext cx="820737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由上例我们可知，一个未知参数有时会有多个无偏估计，这就又产生了一个问题：哪一个无偏估计量更优呢？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51089" y="2636839"/>
            <a:ext cx="7680325" cy="655637"/>
            <a:chOff x="0" y="0"/>
            <a:chExt cx="4838" cy="413"/>
          </a:xfrm>
        </p:grpSpPr>
        <p:sp>
          <p:nvSpPr>
            <p:cNvPr id="353284" name="Rectangle 4"/>
            <p:cNvSpPr>
              <a:spLocks noChangeArrowheads="1"/>
            </p:cNvSpPr>
            <p:nvPr/>
          </p:nvSpPr>
          <p:spPr bwMode="auto">
            <a:xfrm>
              <a:off x="0" y="30"/>
              <a:ext cx="48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      和      都是</a:t>
              </a:r>
              <a:r>
                <a:rPr lang="en-US" altLang="zh-CN" sz="2800" b="1" i="1">
                  <a:solidFill>
                    <a:srgbClr val="4E3B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的无偏估计量，即两个估计量</a:t>
              </a:r>
            </a:p>
          </p:txBody>
        </p:sp>
        <p:graphicFrame>
          <p:nvGraphicFramePr>
            <p:cNvPr id="20491" name="Object 4"/>
            <p:cNvGraphicFramePr>
              <a:graphicFrameLocks noChangeAspect="1"/>
            </p:cNvGraphicFramePr>
            <p:nvPr/>
          </p:nvGraphicFramePr>
          <p:xfrm>
            <a:off x="318" y="0"/>
            <a:ext cx="28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r:id="rId3" imgW="165172" imgH="241405" progId="Equation.3">
                    <p:embed/>
                  </p:oleObj>
                </mc:Choice>
                <mc:Fallback>
                  <p:oleObj r:id="rId3" imgW="165172" imgH="241405" progId="Equation.3">
                    <p:embed/>
                    <p:pic>
                      <p:nvPicPr>
                        <p:cNvPr id="2049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0"/>
                          <a:ext cx="28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5"/>
            <p:cNvGraphicFramePr>
              <a:graphicFrameLocks noChangeAspect="1"/>
            </p:cNvGraphicFramePr>
            <p:nvPr/>
          </p:nvGraphicFramePr>
          <p:xfrm>
            <a:off x="862" y="0"/>
            <a:ext cx="31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r:id="rId5" imgW="177723" imgH="241195" progId="Equation.3">
                    <p:embed/>
                  </p:oleObj>
                </mc:Choice>
                <mc:Fallback>
                  <p:oleObj r:id="rId5" imgW="177723" imgH="241195" progId="Equation.3">
                    <p:embed/>
                    <p:pic>
                      <p:nvPicPr>
                        <p:cNvPr id="204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0"/>
                          <a:ext cx="31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1847851" y="422116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小的那一个，这就有了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有效性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的衡量标准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74825" y="3357564"/>
            <a:ext cx="8642350" cy="655637"/>
            <a:chOff x="0" y="0"/>
            <a:chExt cx="5444" cy="413"/>
          </a:xfrm>
        </p:grpSpPr>
        <p:sp>
          <p:nvSpPr>
            <p:cNvPr id="20486" name="Rectangle 9"/>
            <p:cNvSpPr>
              <a:spLocks noChangeArrowheads="1"/>
            </p:cNvSpPr>
            <p:nvPr/>
          </p:nvSpPr>
          <p:spPr bwMode="auto">
            <a:xfrm>
              <a:off x="0" y="45"/>
              <a:ext cx="19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        </a:t>
              </a:r>
            </a:p>
          </p:txBody>
        </p:sp>
        <p:sp>
          <p:nvSpPr>
            <p:cNvPr id="20487" name="Rectangle 10"/>
            <p:cNvSpPr>
              <a:spLocks noChangeArrowheads="1"/>
            </p:cNvSpPr>
            <p:nvPr/>
          </p:nvSpPr>
          <p:spPr bwMode="auto">
            <a:xfrm>
              <a:off x="1044" y="45"/>
              <a:ext cx="4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都围绕着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θ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波动，我们自然选择波动幅度</a:t>
              </a:r>
            </a:p>
          </p:txBody>
        </p:sp>
        <p:graphicFrame>
          <p:nvGraphicFramePr>
            <p:cNvPr id="20488" name="Object 2"/>
            <p:cNvGraphicFramePr>
              <a:graphicFrameLocks noChangeAspect="1"/>
            </p:cNvGraphicFramePr>
            <p:nvPr/>
          </p:nvGraphicFramePr>
          <p:xfrm>
            <a:off x="137" y="0"/>
            <a:ext cx="28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r:id="rId7" imgW="165172" imgH="241405" progId="Equation.3">
                    <p:embed/>
                  </p:oleObj>
                </mc:Choice>
                <mc:Fallback>
                  <p:oleObj r:id="rId7" imgW="165172" imgH="241405" progId="Equation.3">
                    <p:embed/>
                    <p:pic>
                      <p:nvPicPr>
                        <p:cNvPr id="2048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0"/>
                          <a:ext cx="28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3"/>
            <p:cNvGraphicFramePr>
              <a:graphicFrameLocks noChangeAspect="1"/>
            </p:cNvGraphicFramePr>
            <p:nvPr/>
          </p:nvGraphicFramePr>
          <p:xfrm>
            <a:off x="726" y="0"/>
            <a:ext cx="31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8" imgW="177723" imgH="241195" progId="Equation.3">
                    <p:embed/>
                  </p:oleObj>
                </mc:Choice>
                <mc:Fallback>
                  <p:oleObj r:id="rId8" imgW="177723" imgH="241195" progId="Equation.3">
                    <p:embed/>
                    <p:pic>
                      <p:nvPicPr>
                        <p:cNvPr id="2048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0"/>
                          <a:ext cx="31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35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utoUpdateAnimBg="0"/>
      <p:bldP spid="353287" grpId="0" autoUpdateAnimBg="0"/>
    </p:bld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3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3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3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4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4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713</Words>
  <Application>Microsoft Office PowerPoint</Application>
  <PresentationFormat>宽屏</PresentationFormat>
  <Paragraphs>129</Paragraphs>
  <Slides>43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106" baseType="lpstr"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Franklin Gothic Book</vt:lpstr>
      <vt:lpstr>Franklin Gothic Medium</vt:lpstr>
      <vt:lpstr>Garamond</vt:lpstr>
      <vt:lpstr>Symbol</vt:lpstr>
      <vt:lpstr>Tahoma</vt:lpstr>
      <vt:lpstr>Times New Roman</vt:lpstr>
      <vt:lpstr>Wingdings</vt:lpstr>
      <vt:lpstr>Wingdings 2</vt:lpstr>
      <vt:lpstr>Office 主题​​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24_跋涉</vt:lpstr>
      <vt:lpstr>25_跋涉</vt:lpstr>
      <vt:lpstr>26_跋涉</vt:lpstr>
      <vt:lpstr>27_跋涉</vt:lpstr>
      <vt:lpstr>28_跋涉</vt:lpstr>
      <vt:lpstr>29_跋涉</vt:lpstr>
      <vt:lpstr>30_跋涉</vt:lpstr>
      <vt:lpstr>31_跋涉</vt:lpstr>
      <vt:lpstr>32_跋涉</vt:lpstr>
      <vt:lpstr>33_跋涉</vt:lpstr>
      <vt:lpstr>34_跋涉</vt:lpstr>
      <vt:lpstr>35_跋涉</vt:lpstr>
      <vt:lpstr>36_跋涉</vt:lpstr>
      <vt:lpstr>37_跋涉</vt:lpstr>
      <vt:lpstr>38_跋涉</vt:lpstr>
      <vt:lpstr>39_跋涉</vt:lpstr>
      <vt:lpstr>40_跋涉</vt:lpstr>
      <vt:lpstr>41_跋涉</vt:lpstr>
      <vt:lpstr>42_跋涉</vt:lpstr>
      <vt:lpstr>MathType 6.0 Equation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2020-06-25T16:38:02Z</dcterms:created>
  <dcterms:modified xsi:type="dcterms:W3CDTF">2020-06-25T16:39:30Z</dcterms:modified>
</cp:coreProperties>
</file>