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  <p:sldMasterId id="2147483716" r:id="rId30"/>
    <p:sldMasterId id="2147483718" r:id="rId31"/>
    <p:sldMasterId id="2147483720" r:id="rId32"/>
    <p:sldMasterId id="2147483722" r:id="rId33"/>
    <p:sldMasterId id="2147483724" r:id="rId34"/>
    <p:sldMasterId id="2147483726" r:id="rId35"/>
    <p:sldMasterId id="2147483728" r:id="rId36"/>
    <p:sldMasterId id="2147483730" r:id="rId37"/>
    <p:sldMasterId id="2147483732" r:id="rId38"/>
    <p:sldMasterId id="2147483734" r:id="rId39"/>
    <p:sldMasterId id="2147483736" r:id="rId40"/>
  </p:sldMasterIdLst>
  <p:sldIdLst>
    <p:sldId id="256" r:id="rId41"/>
    <p:sldId id="257" r:id="rId42"/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279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1" r:id="rId76"/>
    <p:sldId id="292" r:id="rId77"/>
    <p:sldId id="293" r:id="rId78"/>
    <p:sldId id="29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63" Type="http://schemas.openxmlformats.org/officeDocument/2006/relationships/slide" Target="slides/slide23.xml"/><Relationship Id="rId68" Type="http://schemas.openxmlformats.org/officeDocument/2006/relationships/slide" Target="slides/slide28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3.xml"/><Relationship Id="rId58" Type="http://schemas.openxmlformats.org/officeDocument/2006/relationships/slide" Target="slides/slide18.xml"/><Relationship Id="rId74" Type="http://schemas.openxmlformats.org/officeDocument/2006/relationships/slide" Target="slides/slide34.xml"/><Relationship Id="rId79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1.xml"/><Relationship Id="rId82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slide" Target="slides/slide24.xml"/><Relationship Id="rId69" Type="http://schemas.openxmlformats.org/officeDocument/2006/relationships/slide" Target="slides/slide29.xml"/><Relationship Id="rId77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1.xml"/><Relationship Id="rId72" Type="http://schemas.openxmlformats.org/officeDocument/2006/relationships/slide" Target="slides/slide32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6.xml"/><Relationship Id="rId59" Type="http://schemas.openxmlformats.org/officeDocument/2006/relationships/slide" Target="slides/slide19.xml"/><Relationship Id="rId67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slide" Target="slides/slide22.xml"/><Relationship Id="rId70" Type="http://schemas.openxmlformats.org/officeDocument/2006/relationships/slide" Target="slides/slide30.xml"/><Relationship Id="rId75" Type="http://schemas.openxmlformats.org/officeDocument/2006/relationships/slide" Target="slides/slide35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slide" Target="slides/slide20.xml"/><Relationship Id="rId65" Type="http://schemas.openxmlformats.org/officeDocument/2006/relationships/slide" Target="slides/slide25.xml"/><Relationship Id="rId73" Type="http://schemas.openxmlformats.org/officeDocument/2006/relationships/slide" Target="slides/slide33.xml"/><Relationship Id="rId78" Type="http://schemas.openxmlformats.org/officeDocument/2006/relationships/slide" Target="slides/slide38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0.xml"/><Relationship Id="rId55" Type="http://schemas.openxmlformats.org/officeDocument/2006/relationships/slide" Target="slides/slide15.xml"/><Relationship Id="rId76" Type="http://schemas.openxmlformats.org/officeDocument/2006/relationships/slide" Target="slides/slide3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5.xml"/><Relationship Id="rId66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4.wmf"/><Relationship Id="rId7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e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7.wmf"/><Relationship Id="rId5" Type="http://schemas.openxmlformats.org/officeDocument/2006/relationships/image" Target="../media/image133.wmf"/><Relationship Id="rId4" Type="http://schemas.openxmlformats.org/officeDocument/2006/relationships/image" Target="../media/image1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5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49.wmf"/><Relationship Id="rId1" Type="http://schemas.openxmlformats.org/officeDocument/2006/relationships/image" Target="../media/image164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1.wmf"/><Relationship Id="rId7" Type="http://schemas.openxmlformats.org/officeDocument/2006/relationships/image" Target="../media/image174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18.wmf"/><Relationship Id="rId9" Type="http://schemas.openxmlformats.org/officeDocument/2006/relationships/image" Target="../media/image1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8FF1D5-A727-4CD8-8E81-2690A95F3BCE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12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06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4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606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47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0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794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0501" y="357189"/>
            <a:ext cx="11391900" cy="5768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5E7905-167A-48A7-A37A-067D93C45CC2}" type="slidenum">
              <a:rPr lang="zh-CN" altLang="en-US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65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D1078-AB6E-4FBB-8182-9CE034F9891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1D1078-AB6E-4FBB-8182-9CE034F98916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9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76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862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419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894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355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219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795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58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524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52CE9A-0656-4EAF-A14A-DED47964306B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206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202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72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8D01E-DD35-4407-B67B-0A97B4BB378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6740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582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524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34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328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129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9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76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B2DDB-244A-45BC-A053-5564FAE153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809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9928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B2DDB-244A-45BC-A053-5564FAE153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619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77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141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21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5237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3752C-413A-4396-ADB6-C6641000D9E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4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5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B2DDB-244A-45BC-A053-5564FAE15352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4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7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C952-55CF-437E-AE27-38B8D6BE73A6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BE7E-27E2-4DBA-AFF2-F0BC7CC7C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1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1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3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2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1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4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6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0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2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58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5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0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7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37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8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8E6A37-1433-4772-99A1-2C9FEACE38BD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4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1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3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8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5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49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53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1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24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98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2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58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5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4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7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9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3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1618E-F188-4256-B81C-ACFFFDEA801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9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26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6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9815-1389-4D31-9090-14B31A03B75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5.wmf"/><Relationship Id="rId12" Type="http://schemas.openxmlformats.org/officeDocument/2006/relationships/image" Target="../media/image5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53.png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6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4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53.png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73.wmf"/><Relationship Id="rId2" Type="http://schemas.openxmlformats.org/officeDocument/2006/relationships/tags" Target="../tags/tag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2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53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75.wmf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6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9.bin"/><Relationship Id="rId2" Type="http://schemas.openxmlformats.org/officeDocument/2006/relationships/tags" Target="../tags/tag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wmf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5.bin"/><Relationship Id="rId3" Type="http://schemas.openxmlformats.org/officeDocument/2006/relationships/image" Target="../media/image93.wmf"/><Relationship Id="rId7" Type="http://schemas.openxmlformats.org/officeDocument/2006/relationships/image" Target="../media/image88.wmf"/><Relationship Id="rId12" Type="http://schemas.openxmlformats.org/officeDocument/2006/relationships/image" Target="../media/image90.wmf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4.bin"/><Relationship Id="rId5" Type="http://schemas.openxmlformats.org/officeDocument/2006/relationships/image" Target="../media/image87.wmf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9.wmf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Relationship Id="rId22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w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6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98.wmf"/><Relationship Id="rId12" Type="http://schemas.openxmlformats.org/officeDocument/2006/relationships/image" Target="../media/image5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53.png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53.png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8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8.emf"/><Relationship Id="rId22" Type="http://schemas.openxmlformats.org/officeDocument/2006/relationships/image" Target="../media/image1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11" Type="http://schemas.openxmlformats.org/officeDocument/2006/relationships/image" Target="../media/image152.wmf"/><Relationship Id="rId5" Type="http://schemas.openxmlformats.org/officeDocument/2006/relationships/oleObject" Target="../embeddings/oleObject146.bin"/><Relationship Id="rId10" Type="http://schemas.openxmlformats.org/officeDocument/2006/relationships/oleObject" Target="../embeddings/oleObject149.bin"/><Relationship Id="rId4" Type="http://schemas.openxmlformats.org/officeDocument/2006/relationships/image" Target="../media/image149.wmf"/><Relationship Id="rId9" Type="http://schemas.openxmlformats.org/officeDocument/2006/relationships/image" Target="../media/image1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6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8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2062164" y="328613"/>
            <a:ext cx="5762625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600" b="1">
                <a:solidFill>
                  <a:srgbClr val="4E3B30"/>
                </a:solidFill>
                <a:latin typeface="黑体" pitchFamily="49" charset="-122"/>
                <a:ea typeface="黑体" pitchFamily="49" charset="-122"/>
              </a:rPr>
              <a:t>§2.4  </a:t>
            </a:r>
            <a:r>
              <a:rPr lang="zh-CN" altLang="en-US" sz="36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1" charset="-122"/>
              </a:rPr>
              <a:t>区间估计</a:t>
            </a:r>
          </a:p>
        </p:txBody>
      </p:sp>
      <p:sp>
        <p:nvSpPr>
          <p:cNvPr id="30834" name="Rectangle 114"/>
          <p:cNvSpPr>
            <a:spLocks noChangeArrowheads="1"/>
          </p:cNvSpPr>
          <p:nvPr/>
        </p:nvSpPr>
        <p:spPr bwMode="auto">
          <a:xfrm>
            <a:off x="1992313" y="2284413"/>
            <a:ext cx="82915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前面，我们讨论了参数点估计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它是用样本算得的一个值去估计未知参数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但是，点估计值仅仅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是未知参数的一个近似值，它没有反映出这个近似值的误差范围，使用起来把握不大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区间估计正好弥补了点估计的这个缺陷 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300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3333CC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300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300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0" grpId="0"/>
      <p:bldP spid="308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文本框 495617"/>
          <p:cNvSpPr txBox="1">
            <a:spLocks noChangeArrowheads="1"/>
          </p:cNvSpPr>
          <p:nvPr/>
        </p:nvSpPr>
        <p:spPr bwMode="auto">
          <a:xfrm>
            <a:off x="2170113" y="1066801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这说明</a:t>
            </a:r>
          </a:p>
        </p:txBody>
      </p:sp>
      <p:sp>
        <p:nvSpPr>
          <p:cNvPr id="495619" name="文本框 495618"/>
          <p:cNvSpPr txBox="1">
            <a:spLocks noChangeArrowheads="1"/>
          </p:cNvSpPr>
          <p:nvPr/>
        </p:nvSpPr>
        <p:spPr bwMode="auto">
          <a:xfrm>
            <a:off x="2135188" y="283686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495620" name="文本框 495619"/>
          <p:cNvSpPr txBox="1">
            <a:spLocks noChangeArrowheads="1"/>
          </p:cNvSpPr>
          <p:nvPr/>
        </p:nvSpPr>
        <p:spPr bwMode="auto">
          <a:xfrm>
            <a:off x="2078039" y="3860801"/>
            <a:ext cx="2236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称随机区间</a:t>
            </a:r>
          </a:p>
        </p:txBody>
      </p:sp>
      <p:sp>
        <p:nvSpPr>
          <p:cNvPr id="495621" name="文本框 495620"/>
          <p:cNvSpPr txBox="1">
            <a:spLocks noChangeArrowheads="1"/>
          </p:cNvSpPr>
          <p:nvPr/>
        </p:nvSpPr>
        <p:spPr bwMode="auto">
          <a:xfrm>
            <a:off x="1847850" y="5805489"/>
            <a:ext cx="6664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为未知参数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的置信度为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0.95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的置信区间</a:t>
            </a:r>
            <a:r>
              <a:rPr lang="en-US" altLang="zh-CN" sz="36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5622" name="对象 495621"/>
          <p:cNvGraphicFramePr>
            <a:graphicFrameLocks/>
          </p:cNvGraphicFramePr>
          <p:nvPr/>
        </p:nvGraphicFramePr>
        <p:xfrm>
          <a:off x="3052764" y="2708275"/>
          <a:ext cx="6402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2678537" imgH="380835" progId="Equation.DSMT4">
                  <p:embed/>
                </p:oleObj>
              </mc:Choice>
              <mc:Fallback>
                <p:oleObj r:id="rId3" imgW="2678537" imgH="380835" progId="Equation.DSMT4">
                  <p:embed/>
                  <p:pic>
                    <p:nvPicPr>
                      <p:cNvPr id="495622" name="对象 4956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4" y="2708275"/>
                        <a:ext cx="64023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对象 495622"/>
          <p:cNvGraphicFramePr>
            <a:graphicFrameLocks/>
          </p:cNvGraphicFramePr>
          <p:nvPr/>
        </p:nvGraphicFramePr>
        <p:xfrm>
          <a:off x="3935414" y="642939"/>
          <a:ext cx="4916487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1624895" imgH="710891" progId="Equation.DSMT4">
                  <p:embed/>
                </p:oleObj>
              </mc:Choice>
              <mc:Fallback>
                <p:oleObj r:id="rId5" imgW="1624895" imgH="710891" progId="Equation.DSMT4">
                  <p:embed/>
                  <p:pic>
                    <p:nvPicPr>
                      <p:cNvPr id="495623" name="对象 4956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642939"/>
                        <a:ext cx="4916487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对象 495623"/>
          <p:cNvGraphicFramePr>
            <a:graphicFrameLocks/>
          </p:cNvGraphicFramePr>
          <p:nvPr/>
        </p:nvGraphicFramePr>
        <p:xfrm>
          <a:off x="4656138" y="3714750"/>
          <a:ext cx="4824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7" imgW="1993035" imgH="380835" progId="Equation.DSMT4">
                  <p:embed/>
                </p:oleObj>
              </mc:Choice>
              <mc:Fallback>
                <p:oleObj r:id="rId7" imgW="1993035" imgH="380835" progId="Equation.DSMT4">
                  <p:embed/>
                  <p:pic>
                    <p:nvPicPr>
                      <p:cNvPr id="495624" name="对象 49562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714750"/>
                        <a:ext cx="48244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对象 495624"/>
          <p:cNvGraphicFramePr>
            <a:graphicFrameLocks/>
          </p:cNvGraphicFramePr>
          <p:nvPr/>
        </p:nvGraphicFramePr>
        <p:xfrm>
          <a:off x="4381501" y="4857751"/>
          <a:ext cx="35734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9" imgW="1371005" imgH="380835" progId="Equation.DSMT4">
                  <p:embed/>
                </p:oleObj>
              </mc:Choice>
              <mc:Fallback>
                <p:oleObj r:id="rId9" imgW="1371005" imgH="380835" progId="Equation.DSMT4">
                  <p:embed/>
                  <p:pic>
                    <p:nvPicPr>
                      <p:cNvPr id="495625" name="对象 49562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57751"/>
                        <a:ext cx="35734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0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/>
      <p:bldP spid="495619" grpId="0"/>
      <p:bldP spid="495620" grpId="0"/>
      <p:bldP spid="4956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文本框 496641"/>
          <p:cNvSpPr txBox="1">
            <a:spLocks noChangeArrowheads="1"/>
          </p:cNvSpPr>
          <p:nvPr/>
        </p:nvSpPr>
        <p:spPr bwMode="auto">
          <a:xfrm>
            <a:off x="1752600" y="1773239"/>
            <a:ext cx="8686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反复抽取容量为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的样本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都可得一个区间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此区间不一定包含未知参数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的真值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而包含真值的区间占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95%.</a:t>
            </a:r>
          </a:p>
        </p:txBody>
      </p:sp>
      <p:sp>
        <p:nvSpPr>
          <p:cNvPr id="496643" name="文本框 496642"/>
          <p:cNvSpPr txBox="1">
            <a:spLocks noChangeArrowheads="1"/>
          </p:cNvSpPr>
          <p:nvPr/>
        </p:nvSpPr>
        <p:spPr bwMode="auto">
          <a:xfrm>
            <a:off x="3962401" y="836613"/>
            <a:ext cx="3427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置信区间的意义</a:t>
            </a:r>
          </a:p>
        </p:txBody>
      </p:sp>
      <p:sp>
        <p:nvSpPr>
          <p:cNvPr id="496644" name="文本框 496643"/>
          <p:cNvSpPr txBox="1">
            <a:spLocks noChangeArrowheads="1"/>
          </p:cNvSpPr>
          <p:nvPr/>
        </p:nvSpPr>
        <p:spPr bwMode="auto">
          <a:xfrm>
            <a:off x="1828800" y="3543300"/>
            <a:ext cx="334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若测得 一组样本值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496645" name="文本框 496644"/>
          <p:cNvSpPr txBox="1">
            <a:spLocks noChangeArrowheads="1"/>
          </p:cNvSpPr>
          <p:nvPr/>
        </p:nvSpPr>
        <p:spPr bwMode="auto">
          <a:xfrm>
            <a:off x="1828801" y="4929189"/>
            <a:ext cx="631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它可能包含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也可能不包含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的真值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反复</a:t>
            </a:r>
          </a:p>
        </p:txBody>
      </p:sp>
      <p:sp>
        <p:nvSpPr>
          <p:cNvPr id="496646" name="文本框 496645"/>
          <p:cNvSpPr txBox="1">
            <a:spLocks noChangeArrowheads="1"/>
          </p:cNvSpPr>
          <p:nvPr/>
        </p:nvSpPr>
        <p:spPr bwMode="auto">
          <a:xfrm>
            <a:off x="1828801" y="4176714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则得一区间</a:t>
            </a:r>
          </a:p>
        </p:txBody>
      </p:sp>
      <p:sp>
        <p:nvSpPr>
          <p:cNvPr id="496647" name="文本框 496646"/>
          <p:cNvSpPr txBox="1">
            <a:spLocks noChangeArrowheads="1"/>
          </p:cNvSpPr>
          <p:nvPr/>
        </p:nvSpPr>
        <p:spPr bwMode="auto">
          <a:xfrm>
            <a:off x="4310064" y="4149726"/>
            <a:ext cx="557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(1.86 – 0.877, 1.86 + 0.877)</a:t>
            </a:r>
          </a:p>
        </p:txBody>
      </p:sp>
      <p:sp>
        <p:nvSpPr>
          <p:cNvPr id="496648" name="矩形 496647"/>
          <p:cNvSpPr>
            <a:spLocks noChangeArrowheads="1"/>
          </p:cNvSpPr>
          <p:nvPr/>
        </p:nvSpPr>
        <p:spPr bwMode="auto">
          <a:xfrm>
            <a:off x="1828800" y="5557838"/>
            <a:ext cx="6275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抽样得到的区间中有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95%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包含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的真值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496649" name="对象 496648"/>
          <p:cNvGraphicFramePr>
            <a:graphicFrameLocks/>
          </p:cNvGraphicFramePr>
          <p:nvPr/>
        </p:nvGraphicFramePr>
        <p:xfrm>
          <a:off x="6672264" y="3643314"/>
          <a:ext cx="1895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545154" imgH="177492" progId="Equation.DSMT4">
                  <p:embed/>
                </p:oleObj>
              </mc:Choice>
              <mc:Fallback>
                <p:oleObj r:id="rId3" imgW="545154" imgH="177492" progId="Equation.DSMT4">
                  <p:embed/>
                  <p:pic>
                    <p:nvPicPr>
                      <p:cNvPr id="496649" name="对象 49664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3643314"/>
                        <a:ext cx="1895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0" name="矩形 496649"/>
          <p:cNvSpPr>
            <a:spLocks noChangeArrowheads="1"/>
          </p:cNvSpPr>
          <p:nvPr/>
        </p:nvSpPr>
        <p:spPr bwMode="auto">
          <a:xfrm>
            <a:off x="5448301" y="3643314"/>
            <a:ext cx="1152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算得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327342"/>
      </p:ext>
    </p:extLst>
  </p:cSld>
  <p:clrMapOvr>
    <a:masterClrMapping/>
  </p:clrMapOvr>
  <p:transition spd="slow" advTm="1321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/>
      <p:bldP spid="496643" grpId="0"/>
      <p:bldP spid="496644" grpId="0"/>
      <p:bldP spid="496645" grpId="0"/>
      <p:bldP spid="496646" grpId="0"/>
      <p:bldP spid="496647" grpId="0"/>
      <p:bldP spid="496648" grpId="0"/>
      <p:bldP spid="4966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文本框 502785"/>
          <p:cNvSpPr txBox="1">
            <a:spLocks noChangeArrowheads="1"/>
          </p:cNvSpPr>
          <p:nvPr/>
        </p:nvSpPr>
        <p:spPr bwMode="auto">
          <a:xfrm>
            <a:off x="1981200" y="1049338"/>
            <a:ext cx="4059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寻找一个子样的函数</a:t>
            </a:r>
          </a:p>
        </p:txBody>
      </p:sp>
      <p:graphicFrame>
        <p:nvGraphicFramePr>
          <p:cNvPr id="502787" name="对象 502786"/>
          <p:cNvGraphicFramePr>
            <a:graphicFrameLocks/>
          </p:cNvGraphicFramePr>
          <p:nvPr/>
        </p:nvGraphicFramePr>
        <p:xfrm>
          <a:off x="3938588" y="1752601"/>
          <a:ext cx="27305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4" imgW="1091726" imgH="228501" progId="Equation.DSMT4">
                  <p:embed/>
                </p:oleObj>
              </mc:Choice>
              <mc:Fallback>
                <p:oleObj r:id="rId4" imgW="1091726" imgH="228501" progId="Equation.DSMT4">
                  <p:embed/>
                  <p:pic>
                    <p:nvPicPr>
                      <p:cNvPr id="502787" name="对象 50278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752601"/>
                        <a:ext cx="27305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文本框 502787"/>
          <p:cNvSpPr txBox="1">
            <a:spLocks noChangeArrowheads="1"/>
          </p:cNvSpPr>
          <p:nvPr/>
        </p:nvSpPr>
        <p:spPr bwMode="auto">
          <a:xfrm>
            <a:off x="2271714" y="2352675"/>
            <a:ext cx="7864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它含有待估参数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不含其它未知参数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它的分布已知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且分布不依赖于待估参数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常由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的点估计出发考虑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502789" name="对象 502788"/>
          <p:cNvGraphicFramePr>
            <a:graphicFrameLocks/>
          </p:cNvGraphicFramePr>
          <p:nvPr/>
        </p:nvGraphicFramePr>
        <p:xfrm>
          <a:off x="3952875" y="4071938"/>
          <a:ext cx="2228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6" imgW="888614" imgH="241195" progId="Equation.DSMT4">
                  <p:embed/>
                </p:oleObj>
              </mc:Choice>
              <mc:Fallback>
                <p:oleObj r:id="rId6" imgW="888614" imgH="241195" progId="Equation.DSMT4">
                  <p:embed/>
                  <p:pic>
                    <p:nvPicPr>
                      <p:cNvPr id="502789" name="对象 50278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071938"/>
                        <a:ext cx="22288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对象 502789"/>
          <p:cNvGraphicFramePr>
            <a:graphicFrameLocks/>
          </p:cNvGraphicFramePr>
          <p:nvPr/>
        </p:nvGraphicFramePr>
        <p:xfrm>
          <a:off x="3309939" y="5572126"/>
          <a:ext cx="35004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8" imgW="1637589" imgH="444307" progId="Equation.DSMT4">
                  <p:embed/>
                </p:oleObj>
              </mc:Choice>
              <mc:Fallback>
                <p:oleObj r:id="rId8" imgW="1637589" imgH="444307" progId="Equation.DSMT4">
                  <p:embed/>
                  <p:pic>
                    <p:nvPicPr>
                      <p:cNvPr id="502790" name="对象 50278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5572126"/>
                        <a:ext cx="35004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1" name="矩形 502790"/>
          <p:cNvSpPr>
            <a:spLocks noChangeArrowheads="1"/>
          </p:cNvSpPr>
          <p:nvPr/>
        </p:nvSpPr>
        <p:spPr bwMode="auto">
          <a:xfrm>
            <a:off x="2246314" y="4041776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例如</a:t>
            </a:r>
          </a:p>
        </p:txBody>
      </p:sp>
      <p:sp>
        <p:nvSpPr>
          <p:cNvPr id="502792" name="矩形 502791"/>
          <p:cNvSpPr>
            <a:spLocks noChangeArrowheads="1"/>
          </p:cNvSpPr>
          <p:nvPr/>
        </p:nvSpPr>
        <p:spPr bwMode="auto">
          <a:xfrm>
            <a:off x="2057400" y="404813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86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求置信区间的步骤</a:t>
            </a:r>
            <a:endParaRPr lang="zh-CN" altLang="en-US">
              <a:solidFill>
                <a:srgbClr val="000086"/>
              </a:solidFill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502793" name="文本框 502792"/>
          <p:cNvSpPr txBox="1">
            <a:spLocks noChangeArrowheads="1"/>
          </p:cNvSpPr>
          <p:nvPr/>
        </p:nvSpPr>
        <p:spPr bwMode="auto">
          <a:xfrm>
            <a:off x="7010401" y="1676401"/>
            <a:ext cx="2557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枢轴量</a:t>
            </a:r>
          </a:p>
        </p:txBody>
      </p:sp>
      <p:graphicFrame>
        <p:nvGraphicFramePr>
          <p:cNvPr id="502794" name="对象 502793"/>
          <p:cNvGraphicFramePr>
            <a:graphicFrameLocks/>
          </p:cNvGraphicFramePr>
          <p:nvPr/>
        </p:nvGraphicFramePr>
        <p:xfrm>
          <a:off x="6738939" y="5786439"/>
          <a:ext cx="1774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10" imgW="596382" imgH="203024" progId="Equation.3">
                  <p:embed/>
                </p:oleObj>
              </mc:Choice>
              <mc:Fallback>
                <p:oleObj r:id="rId10" imgW="596382" imgH="203024" progId="Equation.3">
                  <p:embed/>
                  <p:pic>
                    <p:nvPicPr>
                      <p:cNvPr id="502794" name="对象 50279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9" y="5786439"/>
                        <a:ext cx="17748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5" name="文本框 502794"/>
          <p:cNvSpPr txBox="1">
            <a:spLocks noChangeArrowheads="1"/>
          </p:cNvSpPr>
          <p:nvPr/>
        </p:nvSpPr>
        <p:spPr bwMode="auto">
          <a:xfrm>
            <a:off x="2178050" y="4921251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取枢轴量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23456801"/>
      </p:ext>
    </p:extLst>
  </p:cSld>
  <p:clrMapOvr>
    <a:masterClrMapping/>
  </p:clrMapOvr>
  <p:transition spd="slow" advTm="1299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/>
      <p:bldP spid="502788" grpId="0"/>
      <p:bldP spid="502791" grpId="0"/>
      <p:bldP spid="502792" grpId="0"/>
      <p:bldP spid="502793" grpId="0"/>
      <p:bldP spid="5027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文本框 503809"/>
          <p:cNvSpPr txBox="1">
            <a:spLocks noChangeArrowheads="1"/>
          </p:cNvSpPr>
          <p:nvPr/>
        </p:nvSpPr>
        <p:spPr bwMode="auto">
          <a:xfrm>
            <a:off x="2041526" y="265113"/>
            <a:ext cx="6562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q"/>
            </a:pP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给定置信度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 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查表计算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b 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3811" name="对象 503810"/>
          <p:cNvGraphicFramePr>
            <a:graphicFrameLocks/>
          </p:cNvGraphicFramePr>
          <p:nvPr/>
        </p:nvGraphicFramePr>
        <p:xfrm>
          <a:off x="2667001" y="990600"/>
          <a:ext cx="56435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2222500" imgH="228600" progId="Equation.DSMT4">
                  <p:embed/>
                </p:oleObj>
              </mc:Choice>
              <mc:Fallback>
                <p:oleObj r:id="rId3" imgW="2222500" imgH="228600" progId="Equation.DSMT4">
                  <p:embed/>
                  <p:pic>
                    <p:nvPicPr>
                      <p:cNvPr id="503811" name="对象 5038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990600"/>
                        <a:ext cx="56435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2" name="文本框 503811"/>
          <p:cNvSpPr txBox="1">
            <a:spLocks noChangeArrowheads="1"/>
          </p:cNvSpPr>
          <p:nvPr/>
        </p:nvSpPr>
        <p:spPr bwMode="auto">
          <a:xfrm>
            <a:off x="2667000" y="1676401"/>
            <a:ext cx="1455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引例中</a:t>
            </a:r>
          </a:p>
        </p:txBody>
      </p:sp>
      <p:graphicFrame>
        <p:nvGraphicFramePr>
          <p:cNvPr id="503813" name="对象 503812"/>
          <p:cNvGraphicFramePr>
            <a:graphicFrameLocks/>
          </p:cNvGraphicFramePr>
          <p:nvPr/>
        </p:nvGraphicFramePr>
        <p:xfrm>
          <a:off x="4440238" y="1700213"/>
          <a:ext cx="3084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5" imgW="1230832" imgH="203024" progId="Equation.3">
                  <p:embed/>
                </p:oleObj>
              </mc:Choice>
              <mc:Fallback>
                <p:oleObj r:id="rId5" imgW="1230832" imgH="203024" progId="Equation.3">
                  <p:embed/>
                  <p:pic>
                    <p:nvPicPr>
                      <p:cNvPr id="503813" name="对象 5038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700213"/>
                        <a:ext cx="30845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4" name="文本框 503813"/>
          <p:cNvSpPr txBox="1">
            <a:spLocks noChangeArrowheads="1"/>
          </p:cNvSpPr>
          <p:nvPr/>
        </p:nvSpPr>
        <p:spPr bwMode="auto">
          <a:xfrm>
            <a:off x="2117725" y="2508251"/>
            <a:ext cx="1111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q"/>
            </a:pP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</a:t>
            </a:r>
          </a:p>
        </p:txBody>
      </p:sp>
      <p:graphicFrame>
        <p:nvGraphicFramePr>
          <p:cNvPr id="503815" name="对象 503814"/>
          <p:cNvGraphicFramePr>
            <a:graphicFrameLocks/>
          </p:cNvGraphicFramePr>
          <p:nvPr/>
        </p:nvGraphicFramePr>
        <p:xfrm>
          <a:off x="3287714" y="2565401"/>
          <a:ext cx="3165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7" imgW="1511300" imgH="228600" progId="Equation.DSMT4">
                  <p:embed/>
                </p:oleObj>
              </mc:Choice>
              <mc:Fallback>
                <p:oleObj r:id="rId7" imgW="1511300" imgH="228600" progId="Equation.DSMT4">
                  <p:embed/>
                  <p:pic>
                    <p:nvPicPr>
                      <p:cNvPr id="503815" name="对象 5038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565401"/>
                        <a:ext cx="31654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6" name="文本框 503815"/>
          <p:cNvSpPr txBox="1">
            <a:spLocks noChangeArrowheads="1"/>
          </p:cNvSpPr>
          <p:nvPr/>
        </p:nvSpPr>
        <p:spPr bwMode="auto">
          <a:xfrm>
            <a:off x="6596064" y="2571751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解出</a:t>
            </a:r>
          </a:p>
        </p:txBody>
      </p:sp>
      <p:sp>
        <p:nvSpPr>
          <p:cNvPr id="503817" name="文本框 503816"/>
          <p:cNvSpPr txBox="1">
            <a:spLocks noChangeArrowheads="1"/>
          </p:cNvSpPr>
          <p:nvPr/>
        </p:nvSpPr>
        <p:spPr bwMode="auto">
          <a:xfrm>
            <a:off x="2667001" y="3390901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得置信区间</a:t>
            </a:r>
          </a:p>
        </p:txBody>
      </p:sp>
      <p:graphicFrame>
        <p:nvGraphicFramePr>
          <p:cNvPr id="503818" name="对象 503817"/>
          <p:cNvGraphicFramePr>
            <a:graphicFrameLocks/>
          </p:cNvGraphicFramePr>
          <p:nvPr/>
        </p:nvGraphicFramePr>
        <p:xfrm>
          <a:off x="4954588" y="3392489"/>
          <a:ext cx="14271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9" imgW="583440" imgH="215619" progId="Equation.3">
                  <p:embed/>
                </p:oleObj>
              </mc:Choice>
              <mc:Fallback>
                <p:oleObj r:id="rId9" imgW="583440" imgH="215619" progId="Equation.3">
                  <p:embed/>
                  <p:pic>
                    <p:nvPicPr>
                      <p:cNvPr id="503818" name="对象 5038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392489"/>
                        <a:ext cx="14271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文本框 503818"/>
          <p:cNvSpPr txBox="1">
            <a:spLocks noChangeArrowheads="1"/>
          </p:cNvSpPr>
          <p:nvPr/>
        </p:nvSpPr>
        <p:spPr bwMode="auto">
          <a:xfrm>
            <a:off x="2025650" y="4292601"/>
            <a:ext cx="1646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引例中</a:t>
            </a: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03820" name="对象 503819"/>
          <p:cNvGraphicFramePr>
            <a:graphicFrameLocks/>
          </p:cNvGraphicFramePr>
          <p:nvPr/>
        </p:nvGraphicFramePr>
        <p:xfrm>
          <a:off x="2452689" y="4929188"/>
          <a:ext cx="56721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11" imgW="2615065" imgH="342751" progId="Equation.DSMT4">
                  <p:embed/>
                </p:oleObj>
              </mc:Choice>
              <mc:Fallback>
                <p:oleObj r:id="rId11" imgW="2615065" imgH="342751" progId="Equation.DSMT4">
                  <p:embed/>
                  <p:pic>
                    <p:nvPicPr>
                      <p:cNvPr id="503820" name="对象 5038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4929188"/>
                        <a:ext cx="567213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1" name="对象 503820"/>
          <p:cNvGraphicFramePr>
            <a:graphicFrameLocks/>
          </p:cNvGraphicFramePr>
          <p:nvPr/>
        </p:nvGraphicFramePr>
        <p:xfrm>
          <a:off x="7524750" y="2571751"/>
          <a:ext cx="9286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13" imgW="418555" imgH="215619" progId="Equation.3">
                  <p:embed/>
                </p:oleObj>
              </mc:Choice>
              <mc:Fallback>
                <p:oleObj r:id="rId13" imgW="418555" imgH="215619" progId="Equation.3">
                  <p:embed/>
                  <p:pic>
                    <p:nvPicPr>
                      <p:cNvPr id="503821" name="对象 5038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571751"/>
                        <a:ext cx="9286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228789"/>
      </p:ext>
    </p:extLst>
  </p:cSld>
  <p:clrMapOvr>
    <a:masterClrMapping/>
  </p:clrMapOvr>
  <p:transition spd="slow" advTm="1099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03812" grpId="0"/>
      <p:bldP spid="503814" grpId="0"/>
      <p:bldP spid="503816" grpId="0"/>
      <p:bldP spid="503817" grpId="0"/>
      <p:bldP spid="5038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文本框 508929"/>
          <p:cNvSpPr txBox="1">
            <a:spLocks noChangeArrowheads="1"/>
          </p:cNvSpPr>
          <p:nvPr/>
        </p:nvSpPr>
        <p:spPr bwMode="auto">
          <a:xfrm>
            <a:off x="2057400" y="1035050"/>
            <a:ext cx="485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2.4.1  </a:t>
            </a:r>
            <a:r>
              <a:rPr lang="zh-CN" altLang="en-US" b="1">
                <a:solidFill>
                  <a:srgbClr val="00007E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一个正态总体的情形</a:t>
            </a:r>
          </a:p>
        </p:txBody>
      </p:sp>
      <p:sp>
        <p:nvSpPr>
          <p:cNvPr id="508931" name="文本框 508930"/>
          <p:cNvSpPr txBox="1">
            <a:spLocks noChangeArrowheads="1"/>
          </p:cNvSpPr>
          <p:nvPr/>
        </p:nvSpPr>
        <p:spPr bwMode="auto">
          <a:xfrm>
            <a:off x="2209801" y="1712913"/>
            <a:ext cx="4829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(1) </a:t>
            </a:r>
            <a:r>
              <a:rPr lang="zh-CN" altLang="zh-CN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方差</a:t>
            </a:r>
            <a:r>
              <a:rPr lang="zh-CN" altLang="en-US" sz="2800" b="1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已知</a:t>
            </a:r>
            <a:r>
              <a:rPr lang="en-US" altLang="zh-CN" sz="2800" b="1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</a:t>
            </a:r>
            <a:endParaRPr lang="zh-CN" altLang="en-US" sz="2800" b="1">
              <a:solidFill>
                <a:srgbClr val="003366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08932" name="对象 508931"/>
          <p:cNvGraphicFramePr>
            <a:graphicFrameLocks/>
          </p:cNvGraphicFramePr>
          <p:nvPr/>
        </p:nvGraphicFramePr>
        <p:xfrm>
          <a:off x="2351088" y="2492376"/>
          <a:ext cx="77009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4" imgW="2565400" imgH="419100" progId="Equation.DSMT4">
                  <p:embed/>
                </p:oleObj>
              </mc:Choice>
              <mc:Fallback>
                <p:oleObj r:id="rId4" imgW="2565400" imgH="419100" progId="Equation.DSMT4">
                  <p:embed/>
                  <p:pic>
                    <p:nvPicPr>
                      <p:cNvPr id="508932" name="对象 50893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492376"/>
                        <a:ext cx="77009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08932"/>
          <p:cNvGrpSpPr>
            <a:grpSpLocks/>
          </p:cNvGrpSpPr>
          <p:nvPr/>
        </p:nvGrpSpPr>
        <p:grpSpPr bwMode="auto">
          <a:xfrm>
            <a:off x="2057400" y="3876675"/>
            <a:ext cx="7924800" cy="76200"/>
            <a:chOff x="336" y="2442"/>
            <a:chExt cx="4992" cy="48"/>
          </a:xfrm>
        </p:grpSpPr>
        <p:sp>
          <p:nvSpPr>
            <p:cNvPr id="15373" name="直接连接符 508933"/>
            <p:cNvSpPr>
              <a:spLocks noChangeShapeType="1"/>
            </p:cNvSpPr>
            <p:nvPr/>
          </p:nvSpPr>
          <p:spPr bwMode="auto">
            <a:xfrm>
              <a:off x="336" y="2442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直接连接符 508934"/>
            <p:cNvSpPr>
              <a:spLocks noChangeShapeType="1"/>
            </p:cNvSpPr>
            <p:nvPr/>
          </p:nvSpPr>
          <p:spPr bwMode="auto">
            <a:xfrm>
              <a:off x="336" y="2490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8936" name="文本框 508935"/>
          <p:cNvSpPr txBox="1">
            <a:spLocks noChangeArrowheads="1"/>
          </p:cNvSpPr>
          <p:nvPr/>
        </p:nvSpPr>
        <p:spPr bwMode="auto">
          <a:xfrm>
            <a:off x="2238376" y="4143376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推导</a:t>
            </a:r>
          </a:p>
        </p:txBody>
      </p:sp>
      <p:graphicFrame>
        <p:nvGraphicFramePr>
          <p:cNvPr id="508937" name="对象 508936"/>
          <p:cNvGraphicFramePr>
            <a:graphicFrameLocks/>
          </p:cNvGraphicFramePr>
          <p:nvPr/>
        </p:nvGraphicFramePr>
        <p:xfrm>
          <a:off x="4032251" y="5162551"/>
          <a:ext cx="3635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6" imgW="1332921" imgH="444307" progId="Equation.DSMT4">
                  <p:embed/>
                </p:oleObj>
              </mc:Choice>
              <mc:Fallback>
                <p:oleObj r:id="rId6" imgW="1332921" imgH="444307" progId="Equation.DSMT4">
                  <p:embed/>
                  <p:pic>
                    <p:nvPicPr>
                      <p:cNvPr id="508937" name="对象 50893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1" y="5162551"/>
                        <a:ext cx="3635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8" name="对象 508937"/>
          <p:cNvGraphicFramePr>
            <a:graphicFrameLocks/>
          </p:cNvGraphicFramePr>
          <p:nvPr/>
        </p:nvGraphicFramePr>
        <p:xfrm>
          <a:off x="4079875" y="4005264"/>
          <a:ext cx="229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8" imgW="901309" imgH="418918" progId="Equation.DSMT4">
                  <p:embed/>
                </p:oleObj>
              </mc:Choice>
              <mc:Fallback>
                <p:oleObj r:id="rId8" imgW="901309" imgH="418918" progId="Equation.DSMT4">
                  <p:embed/>
                  <p:pic>
                    <p:nvPicPr>
                      <p:cNvPr id="508938" name="对象 50893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005264"/>
                        <a:ext cx="2292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9" name="文本框 508938"/>
          <p:cNvSpPr txBox="1">
            <a:spLocks noChangeArrowheads="1"/>
          </p:cNvSpPr>
          <p:nvPr/>
        </p:nvSpPr>
        <p:spPr bwMode="auto">
          <a:xfrm>
            <a:off x="3413126" y="4198938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</a:t>
            </a:r>
          </a:p>
        </p:txBody>
      </p:sp>
      <p:sp>
        <p:nvSpPr>
          <p:cNvPr id="508940" name="文本框 508939"/>
          <p:cNvSpPr txBox="1">
            <a:spLocks noChangeArrowheads="1"/>
          </p:cNvSpPr>
          <p:nvPr/>
        </p:nvSpPr>
        <p:spPr bwMode="auto">
          <a:xfrm>
            <a:off x="6775450" y="4149726"/>
            <a:ext cx="2236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选取</a:t>
            </a:r>
          </a:p>
        </p:txBody>
      </p:sp>
      <p:sp>
        <p:nvSpPr>
          <p:cNvPr id="508942" name="文本框 508941"/>
          <p:cNvSpPr txBox="1">
            <a:spLocks noChangeArrowheads="1"/>
          </p:cNvSpPr>
          <p:nvPr/>
        </p:nvSpPr>
        <p:spPr bwMode="auto">
          <a:xfrm>
            <a:off x="2051051" y="349250"/>
            <a:ext cx="327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7E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7E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正态总体的情形</a:t>
            </a: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753202795"/>
      </p:ext>
    </p:extLst>
  </p:cSld>
  <p:clrMapOvr>
    <a:masterClrMapping/>
  </p:clrMapOvr>
  <p:transition spd="slow" advTm="1298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1" grpId="0"/>
      <p:bldP spid="508936" grpId="0"/>
      <p:bldP spid="508939" grpId="0"/>
      <p:bldP spid="508940" grpId="0"/>
      <p:bldP spid="5089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文本框 509953"/>
          <p:cNvSpPr txBox="1">
            <a:spLocks noChangeArrowheads="1"/>
          </p:cNvSpPr>
          <p:nvPr/>
        </p:nvSpPr>
        <p:spPr bwMode="auto">
          <a:xfrm>
            <a:off x="2063751" y="928689"/>
            <a:ext cx="79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</a:t>
            </a:r>
          </a:p>
        </p:txBody>
      </p:sp>
      <p:sp>
        <p:nvSpPr>
          <p:cNvPr id="509955" name="文本框 509954"/>
          <p:cNvSpPr txBox="1">
            <a:spLocks noChangeArrowheads="1"/>
          </p:cNvSpPr>
          <p:nvPr/>
        </p:nvSpPr>
        <p:spPr bwMode="auto">
          <a:xfrm>
            <a:off x="6953251" y="90805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确定</a:t>
            </a:r>
          </a:p>
        </p:txBody>
      </p:sp>
      <p:graphicFrame>
        <p:nvGraphicFramePr>
          <p:cNvPr id="509956" name="对象 509955"/>
          <p:cNvGraphicFramePr>
            <a:graphicFrameLocks/>
          </p:cNvGraphicFramePr>
          <p:nvPr/>
        </p:nvGraphicFramePr>
        <p:xfrm>
          <a:off x="2711450" y="620713"/>
          <a:ext cx="42418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1764534" imgH="533169" progId="Equation.DSMT4">
                  <p:embed/>
                </p:oleObj>
              </mc:Choice>
              <mc:Fallback>
                <p:oleObj r:id="rId3" imgW="1764534" imgH="533169" progId="Equation.DSMT4">
                  <p:embed/>
                  <p:pic>
                    <p:nvPicPr>
                      <p:cNvPr id="509956" name="对象 50995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620713"/>
                        <a:ext cx="42418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7" name="对象 509956"/>
          <p:cNvGraphicFramePr>
            <a:graphicFrameLocks/>
          </p:cNvGraphicFramePr>
          <p:nvPr/>
        </p:nvGraphicFramePr>
        <p:xfrm>
          <a:off x="7953375" y="857251"/>
          <a:ext cx="8524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5" imgW="266353" imgH="342454" progId="Equation.DSMT4">
                  <p:embed/>
                </p:oleObj>
              </mc:Choice>
              <mc:Fallback>
                <p:oleObj r:id="rId5" imgW="266353" imgH="342454" progId="Equation.DSMT4">
                  <p:embed/>
                  <p:pic>
                    <p:nvPicPr>
                      <p:cNvPr id="509957" name="对象 5099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857251"/>
                        <a:ext cx="8524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8" name="对象 509957"/>
          <p:cNvGraphicFramePr>
            <a:graphicFrameLocks/>
          </p:cNvGraphicFramePr>
          <p:nvPr/>
        </p:nvGraphicFramePr>
        <p:xfrm>
          <a:off x="3095625" y="4500564"/>
          <a:ext cx="4000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1866090" imgH="431613" progId="Equation.DSMT4">
                  <p:embed/>
                </p:oleObj>
              </mc:Choice>
              <mc:Fallback>
                <p:oleObj r:id="rId7" imgW="1866090" imgH="431613" progId="Equation.DSMT4">
                  <p:embed/>
                  <p:pic>
                    <p:nvPicPr>
                      <p:cNvPr id="509958" name="对象 5099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500564"/>
                        <a:ext cx="40005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59" name="文本框 509958"/>
          <p:cNvSpPr txBox="1">
            <a:spLocks noChangeArrowheads="1"/>
          </p:cNvSpPr>
          <p:nvPr/>
        </p:nvSpPr>
        <p:spPr bwMode="auto">
          <a:xfrm>
            <a:off x="2346326" y="2420939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09960" name="对象 509959"/>
          <p:cNvGraphicFramePr>
            <a:graphicFrameLocks/>
          </p:cNvGraphicFramePr>
          <p:nvPr/>
        </p:nvGraphicFramePr>
        <p:xfrm>
          <a:off x="3071814" y="2133600"/>
          <a:ext cx="28098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9" imgW="1016000" imgH="508000" progId="Equation.DSMT4">
                  <p:embed/>
                </p:oleObj>
              </mc:Choice>
              <mc:Fallback>
                <p:oleObj r:id="rId9" imgW="1016000" imgH="508000" progId="Equation.DSMT4">
                  <p:embed/>
                  <p:pic>
                    <p:nvPicPr>
                      <p:cNvPr id="509960" name="对象 5099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133600"/>
                        <a:ext cx="28098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09960"/>
          <p:cNvGrpSpPr>
            <a:grpSpLocks/>
          </p:cNvGrpSpPr>
          <p:nvPr/>
        </p:nvGrpSpPr>
        <p:grpSpPr bwMode="auto">
          <a:xfrm>
            <a:off x="2057400" y="5842000"/>
            <a:ext cx="7924800" cy="76200"/>
            <a:chOff x="336" y="3680"/>
            <a:chExt cx="4992" cy="48"/>
          </a:xfrm>
        </p:grpSpPr>
        <p:sp>
          <p:nvSpPr>
            <p:cNvPr id="16398" name="直接连接符 509961"/>
            <p:cNvSpPr>
              <a:spLocks noChangeShapeType="1"/>
            </p:cNvSpPr>
            <p:nvPr/>
          </p:nvSpPr>
          <p:spPr bwMode="auto">
            <a:xfrm>
              <a:off x="336" y="3680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509962"/>
            <p:cNvSpPr>
              <a:spLocks noChangeShapeType="1"/>
            </p:cNvSpPr>
            <p:nvPr/>
          </p:nvSpPr>
          <p:spPr bwMode="auto">
            <a:xfrm>
              <a:off x="336" y="3728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509963"/>
          <p:cNvGrpSpPr>
            <a:grpSpLocks/>
          </p:cNvGrpSpPr>
          <p:nvPr/>
        </p:nvGrpSpPr>
        <p:grpSpPr bwMode="auto">
          <a:xfrm>
            <a:off x="2279650" y="3716338"/>
            <a:ext cx="6116638" cy="584200"/>
            <a:chOff x="537" y="2352"/>
            <a:chExt cx="3853" cy="368"/>
          </a:xfrm>
        </p:grpSpPr>
        <p:sp>
          <p:nvSpPr>
            <p:cNvPr id="16396" name="文本框 509964"/>
            <p:cNvSpPr txBox="1">
              <a:spLocks noChangeArrowheads="1"/>
            </p:cNvSpPr>
            <p:nvPr/>
          </p:nvSpPr>
          <p:spPr bwMode="auto">
            <a:xfrm>
              <a:off x="537" y="2352"/>
              <a:ext cx="385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得 </a:t>
              </a:r>
              <a:r>
                <a:rPr lang="en-US" altLang="zh-CN" i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的置信概率为          的置信区间为</a:t>
              </a:r>
            </a:p>
          </p:txBody>
        </p:sp>
        <p:graphicFrame>
          <p:nvGraphicFramePr>
            <p:cNvPr id="16397" name="对象 509965"/>
            <p:cNvGraphicFramePr>
              <a:graphicFrameLocks/>
            </p:cNvGraphicFramePr>
            <p:nvPr/>
          </p:nvGraphicFramePr>
          <p:xfrm>
            <a:off x="2401" y="2396"/>
            <a:ext cx="45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r:id="rId11" imgW="329628" imgH="177492" progId="Equation.3">
                    <p:embed/>
                  </p:oleObj>
                </mc:Choice>
                <mc:Fallback>
                  <p:oleObj r:id="rId11" imgW="329628" imgH="177492" progId="Equation.3">
                    <p:embed/>
                    <p:pic>
                      <p:nvPicPr>
                        <p:cNvPr id="16397" name="对象 5099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" y="2396"/>
                          <a:ext cx="45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音频 3">
            <a:hlinkClick r:id="" action="ppaction://media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99712"/>
      </p:ext>
    </p:extLst>
  </p:cSld>
  <p:clrMapOvr>
    <a:masterClrMapping/>
  </p:clrMapOvr>
  <p:transition spd="slow" advTm="1373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/>
      <p:bldP spid="509955" grpId="0"/>
      <p:bldP spid="5099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7665"/>
          <p:cNvGrpSpPr>
            <a:grpSpLocks/>
          </p:cNvGrpSpPr>
          <p:nvPr/>
        </p:nvGrpSpPr>
        <p:grpSpPr bwMode="auto">
          <a:xfrm>
            <a:off x="5519738" y="4149726"/>
            <a:ext cx="4076700" cy="646113"/>
            <a:chOff x="2043" y="1680"/>
            <a:chExt cx="3229" cy="423"/>
          </a:xfrm>
        </p:grpSpPr>
        <p:graphicFrame>
          <p:nvGraphicFramePr>
            <p:cNvPr id="17426" name="对象 497666"/>
            <p:cNvGraphicFramePr>
              <a:graphicFrameLocks/>
            </p:cNvGraphicFramePr>
            <p:nvPr/>
          </p:nvGraphicFramePr>
          <p:xfrm>
            <a:off x="2043" y="1680"/>
            <a:ext cx="250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r:id="rId4" imgW="1891479" imgH="342751" progId="Equation.DSMT4">
                    <p:embed/>
                  </p:oleObj>
                </mc:Choice>
                <mc:Fallback>
                  <p:oleObj r:id="rId4" imgW="1891479" imgH="342751" progId="Equation.DSMT4">
                    <p:embed/>
                    <p:pic>
                      <p:nvPicPr>
                        <p:cNvPr id="17426" name="对象 4976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1680"/>
                          <a:ext cx="2505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文本框 497667"/>
            <p:cNvSpPr txBox="1">
              <a:spLocks noChangeArrowheads="1"/>
            </p:cNvSpPr>
            <p:nvPr/>
          </p:nvSpPr>
          <p:spPr bwMode="auto">
            <a:xfrm>
              <a:off x="4818" y="1680"/>
              <a:ext cx="45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时</a:t>
              </a:r>
              <a:r>
                <a:rPr lang="en-US" altLang="zh-CN" sz="36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,</a:t>
              </a:r>
            </a:p>
          </p:txBody>
        </p:sp>
      </p:grpSp>
      <p:sp>
        <p:nvSpPr>
          <p:cNvPr id="497669" name="文本框 497668"/>
          <p:cNvSpPr txBox="1">
            <a:spLocks noChangeArrowheads="1"/>
          </p:cNvSpPr>
          <p:nvPr/>
        </p:nvSpPr>
        <p:spPr bwMode="auto">
          <a:xfrm>
            <a:off x="2211389" y="5319714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区间的长度为</a:t>
            </a:r>
          </a:p>
        </p:txBody>
      </p:sp>
      <p:graphicFrame>
        <p:nvGraphicFramePr>
          <p:cNvPr id="497670" name="对象 497669"/>
          <p:cNvGraphicFramePr>
            <a:graphicFrameLocks/>
          </p:cNvGraphicFramePr>
          <p:nvPr/>
        </p:nvGraphicFramePr>
        <p:xfrm>
          <a:off x="4876801" y="5221289"/>
          <a:ext cx="19399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6" imgW="672808" imgH="342751" progId="Equation.DSMT4">
                  <p:embed/>
                </p:oleObj>
              </mc:Choice>
              <mc:Fallback>
                <p:oleObj r:id="rId6" imgW="672808" imgH="342751" progId="Equation.DSMT4">
                  <p:embed/>
                  <p:pic>
                    <p:nvPicPr>
                      <p:cNvPr id="497670" name="对象 49766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5221289"/>
                        <a:ext cx="19399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1" name="文本框 497670"/>
          <p:cNvSpPr txBox="1">
            <a:spLocks noChangeArrowheads="1"/>
          </p:cNvSpPr>
          <p:nvPr/>
        </p:nvSpPr>
        <p:spPr bwMode="auto">
          <a:xfrm>
            <a:off x="6926263" y="5286376"/>
            <a:ext cx="2741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——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达到最短</a:t>
            </a:r>
            <a:r>
              <a:rPr lang="en-US" altLang="zh-CN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7672" name="文本框 497671"/>
          <p:cNvSpPr txBox="1">
            <a:spLocks noChangeArrowheads="1"/>
          </p:cNvSpPr>
          <p:nvPr/>
        </p:nvSpPr>
        <p:spPr bwMode="auto">
          <a:xfrm>
            <a:off x="2238376" y="4219576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当置信区间为</a:t>
            </a:r>
          </a:p>
        </p:txBody>
      </p:sp>
      <p:sp>
        <p:nvSpPr>
          <p:cNvPr id="497673" name="文本框 497672"/>
          <p:cNvSpPr txBox="1">
            <a:spLocks noChangeArrowheads="1"/>
          </p:cNvSpPr>
          <p:nvPr/>
        </p:nvSpPr>
        <p:spPr bwMode="auto">
          <a:xfrm>
            <a:off x="2133600" y="152401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问题</a:t>
            </a:r>
          </a:p>
        </p:txBody>
      </p:sp>
      <p:grpSp>
        <p:nvGrpSpPr>
          <p:cNvPr id="3" name="组合 497673"/>
          <p:cNvGrpSpPr>
            <a:grpSpLocks/>
          </p:cNvGrpSpPr>
          <p:nvPr/>
        </p:nvGrpSpPr>
        <p:grpSpPr bwMode="auto">
          <a:xfrm>
            <a:off x="2209800" y="1649413"/>
            <a:ext cx="3741738" cy="762000"/>
            <a:chOff x="1152" y="960"/>
            <a:chExt cx="2357" cy="480"/>
          </a:xfrm>
        </p:grpSpPr>
        <p:sp>
          <p:nvSpPr>
            <p:cNvPr id="17424" name="文本框 497674"/>
            <p:cNvSpPr txBox="1">
              <a:spLocks noChangeArrowheads="1"/>
            </p:cNvSpPr>
            <p:nvPr/>
          </p:nvSpPr>
          <p:spPr bwMode="auto">
            <a:xfrm>
              <a:off x="1152" y="971"/>
              <a:ext cx="124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40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2.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为何要取</a:t>
              </a:r>
            </a:p>
          </p:txBody>
        </p:sp>
        <p:sp>
          <p:nvSpPr>
            <p:cNvPr id="17425" name="文本框 497676"/>
            <p:cNvSpPr txBox="1">
              <a:spLocks noChangeArrowheads="1"/>
            </p:cNvSpPr>
            <p:nvPr/>
          </p:nvSpPr>
          <p:spPr bwMode="auto">
            <a:xfrm>
              <a:off x="2883" y="960"/>
              <a:ext cx="62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44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？</a:t>
              </a:r>
            </a:p>
          </p:txBody>
        </p:sp>
      </p:grpSp>
      <p:grpSp>
        <p:nvGrpSpPr>
          <p:cNvPr id="4" name="组合 497677"/>
          <p:cNvGrpSpPr>
            <a:grpSpLocks/>
          </p:cNvGrpSpPr>
          <p:nvPr/>
        </p:nvGrpSpPr>
        <p:grpSpPr bwMode="auto">
          <a:xfrm>
            <a:off x="2144714" y="798513"/>
            <a:ext cx="6016625" cy="723900"/>
            <a:chOff x="1152" y="264"/>
            <a:chExt cx="3790" cy="456"/>
          </a:xfrm>
        </p:grpSpPr>
        <p:sp>
          <p:nvSpPr>
            <p:cNvPr id="17422" name="文本框 497678"/>
            <p:cNvSpPr txBox="1">
              <a:spLocks noChangeArrowheads="1"/>
            </p:cNvSpPr>
            <p:nvPr/>
          </p:nvSpPr>
          <p:spPr bwMode="auto">
            <a:xfrm>
              <a:off x="1152" y="264"/>
              <a:ext cx="379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40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.        </a:t>
              </a:r>
              <a:r>
                <a:rPr lang="el-GR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α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确定后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置信区间是否唯一？</a:t>
              </a:r>
            </a:p>
          </p:txBody>
        </p:sp>
        <p:sp>
          <p:nvSpPr>
            <p:cNvPr id="17423" name="文本框 497682"/>
            <p:cNvSpPr txBox="1">
              <a:spLocks noChangeArrowheads="1"/>
            </p:cNvSpPr>
            <p:nvPr/>
          </p:nvSpPr>
          <p:spPr bwMode="auto">
            <a:xfrm>
              <a:off x="1413" y="278"/>
              <a:ext cx="7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40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与</a:t>
              </a:r>
            </a:p>
          </p:txBody>
        </p:sp>
      </p:grpSp>
      <p:sp>
        <p:nvSpPr>
          <p:cNvPr id="497684" name="文本框 497683"/>
          <p:cNvSpPr txBox="1">
            <a:spLocks noChangeArrowheads="1"/>
          </p:cNvSpPr>
          <p:nvPr/>
        </p:nvSpPr>
        <p:spPr bwMode="auto">
          <a:xfrm>
            <a:off x="2133600" y="25146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答复</a:t>
            </a:r>
          </a:p>
        </p:txBody>
      </p:sp>
      <p:sp>
        <p:nvSpPr>
          <p:cNvPr id="497685" name="文本框 497684"/>
          <p:cNvSpPr txBox="1">
            <a:spLocks noChangeArrowheads="1"/>
          </p:cNvSpPr>
          <p:nvPr/>
        </p:nvSpPr>
        <p:spPr bwMode="auto">
          <a:xfrm>
            <a:off x="2209801" y="3457575"/>
            <a:ext cx="168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不唯一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/>
        </p:nvGraphicFramePr>
        <p:xfrm>
          <a:off x="4146550" y="1820864"/>
          <a:ext cx="7683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266353" imgH="266353" progId="Equation.DSMT4">
                  <p:embed/>
                </p:oleObj>
              </mc:Choice>
              <mc:Fallback>
                <p:oleObj name="Equation" r:id="rId8" imgW="266353" imgH="266353" progId="Equation.DSMT4">
                  <p:embed/>
                  <p:pic>
                    <p:nvPicPr>
                      <p:cNvPr id="19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1820864"/>
                        <a:ext cx="7683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音频 4">
            <a:hlinkClick r:id="" action="ppaction://media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6835779"/>
      </p:ext>
    </p:extLst>
  </p:cSld>
  <p:clrMapOvr>
    <a:masterClrMapping/>
  </p:clrMapOvr>
  <p:transition spd="slow" advTm="110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9" grpId="0"/>
      <p:bldP spid="497671" grpId="0"/>
      <p:bldP spid="497672" grpId="0"/>
      <p:bldP spid="497673" grpId="0"/>
      <p:bldP spid="497684" grpId="0"/>
      <p:bldP spid="4976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690" name="对象 498689"/>
          <p:cNvGraphicFramePr>
            <a:graphicFrameLocks/>
          </p:cNvGraphicFramePr>
          <p:nvPr/>
        </p:nvGraphicFramePr>
        <p:xfrm>
          <a:off x="6188076" y="4365625"/>
          <a:ext cx="40116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1624895" imgH="482391" progId="Equation.DSMT4">
                  <p:embed/>
                </p:oleObj>
              </mc:Choice>
              <mc:Fallback>
                <p:oleObj r:id="rId3" imgW="1624895" imgH="482391" progId="Equation.DSMT4">
                  <p:embed/>
                  <p:pic>
                    <p:nvPicPr>
                      <p:cNvPr id="498690" name="对象 49868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6" y="4365625"/>
                        <a:ext cx="40116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1" name="对象 498690"/>
          <p:cNvGraphicFramePr>
            <a:graphicFrameLocks/>
          </p:cNvGraphicFramePr>
          <p:nvPr/>
        </p:nvGraphicFramePr>
        <p:xfrm>
          <a:off x="5915026" y="1600200"/>
          <a:ext cx="44291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1866090" imgH="482391" progId="Equation.DSMT4">
                  <p:embed/>
                </p:oleObj>
              </mc:Choice>
              <mc:Fallback>
                <p:oleObj r:id="rId5" imgW="1866090" imgH="482391" progId="Equation.DSMT4">
                  <p:embed/>
                  <p:pic>
                    <p:nvPicPr>
                      <p:cNvPr id="498691" name="对象 4986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6" y="1600200"/>
                        <a:ext cx="44291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8692" name="图片 49869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44900"/>
            <a:ext cx="43434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3" name="任意多边形 498692"/>
          <p:cNvSpPr>
            <a:spLocks noChangeArrowheads="1"/>
          </p:cNvSpPr>
          <p:nvPr/>
        </p:nvSpPr>
        <p:spPr bwMode="auto">
          <a:xfrm>
            <a:off x="2370139" y="5713413"/>
            <a:ext cx="409575" cy="214312"/>
          </a:xfrm>
          <a:custGeom>
            <a:avLst/>
            <a:gdLst>
              <a:gd name="T0" fmla="*/ 2147483646 w 213"/>
              <a:gd name="T1" fmla="*/ 0 h 113"/>
              <a:gd name="T2" fmla="*/ 2147483646 w 213"/>
              <a:gd name="T3" fmla="*/ 2147483646 h 113"/>
              <a:gd name="T4" fmla="*/ 0 w 213"/>
              <a:gd name="T5" fmla="*/ 2147483646 h 113"/>
              <a:gd name="T6" fmla="*/ 2147483646 w 213"/>
              <a:gd name="T7" fmla="*/ 2147483646 h 113"/>
              <a:gd name="T8" fmla="*/ 2147483646 w 213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3"/>
              <a:gd name="T17" fmla="*/ 213 w 213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3">
                <a:moveTo>
                  <a:pt x="213" y="0"/>
                </a:moveTo>
                <a:lnTo>
                  <a:pt x="210" y="113"/>
                </a:lnTo>
                <a:lnTo>
                  <a:pt x="0" y="101"/>
                </a:lnTo>
                <a:lnTo>
                  <a:pt x="105" y="54"/>
                </a:lnTo>
                <a:lnTo>
                  <a:pt x="213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8694" name="对象 498693"/>
          <p:cNvGraphicFramePr>
            <a:graphicFrameLocks/>
          </p:cNvGraphicFramePr>
          <p:nvPr/>
        </p:nvGraphicFramePr>
        <p:xfrm>
          <a:off x="4851401" y="5897564"/>
          <a:ext cx="88741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8" imgW="304536" imgH="279158" progId="Equation.DSMT4">
                  <p:embed/>
                </p:oleObj>
              </mc:Choice>
              <mc:Fallback>
                <p:oleObj r:id="rId8" imgW="304536" imgH="279158" progId="Equation.DSMT4">
                  <p:embed/>
                  <p:pic>
                    <p:nvPicPr>
                      <p:cNvPr id="498694" name="对象 49869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5897564"/>
                        <a:ext cx="88741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5" name="对象 498694"/>
          <p:cNvGraphicFramePr>
            <a:graphicFrameLocks/>
          </p:cNvGraphicFramePr>
          <p:nvPr/>
        </p:nvGraphicFramePr>
        <p:xfrm>
          <a:off x="2624138" y="5872164"/>
          <a:ext cx="514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10" imgW="177492" imgH="278916" progId="Equation.DSMT4">
                  <p:embed/>
                </p:oleObj>
              </mc:Choice>
              <mc:Fallback>
                <p:oleObj r:id="rId10" imgW="177492" imgH="278916" progId="Equation.DSMT4">
                  <p:embed/>
                  <p:pic>
                    <p:nvPicPr>
                      <p:cNvPr id="498695" name="对象 49869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872164"/>
                        <a:ext cx="514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6" name="任意多边形 498695"/>
          <p:cNvSpPr>
            <a:spLocks noChangeArrowheads="1"/>
          </p:cNvSpPr>
          <p:nvPr/>
        </p:nvSpPr>
        <p:spPr bwMode="auto">
          <a:xfrm>
            <a:off x="5165726" y="5194301"/>
            <a:ext cx="739775" cy="727075"/>
          </a:xfrm>
          <a:custGeom>
            <a:avLst/>
            <a:gdLst>
              <a:gd name="T0" fmla="*/ 0 w 384"/>
              <a:gd name="T1" fmla="*/ 0 h 385"/>
              <a:gd name="T2" fmla="*/ 2147483646 w 384"/>
              <a:gd name="T3" fmla="*/ 2147483646 h 385"/>
              <a:gd name="T4" fmla="*/ 2147483646 w 384"/>
              <a:gd name="T5" fmla="*/ 2147483646 h 385"/>
              <a:gd name="T6" fmla="*/ 2147483646 w 384"/>
              <a:gd name="T7" fmla="*/ 2147483646 h 385"/>
              <a:gd name="T8" fmla="*/ 2147483646 w 384"/>
              <a:gd name="T9" fmla="*/ 2147483646 h 385"/>
              <a:gd name="T10" fmla="*/ 0 w 384"/>
              <a:gd name="T11" fmla="*/ 2147483646 h 385"/>
              <a:gd name="T12" fmla="*/ 0 w 384"/>
              <a:gd name="T13" fmla="*/ 0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385"/>
              <a:gd name="T23" fmla="*/ 384 w 384"/>
              <a:gd name="T24" fmla="*/ 385 h 3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385">
                <a:moveTo>
                  <a:pt x="0" y="0"/>
                </a:moveTo>
                <a:lnTo>
                  <a:pt x="111" y="192"/>
                </a:lnTo>
                <a:lnTo>
                  <a:pt x="192" y="273"/>
                </a:lnTo>
                <a:lnTo>
                  <a:pt x="288" y="329"/>
                </a:lnTo>
                <a:lnTo>
                  <a:pt x="384" y="385"/>
                </a:lnTo>
                <a:lnTo>
                  <a:pt x="0" y="385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8697" name="任意多边形 498696"/>
          <p:cNvSpPr>
            <a:spLocks noChangeArrowheads="1"/>
          </p:cNvSpPr>
          <p:nvPr/>
        </p:nvSpPr>
        <p:spPr bwMode="auto">
          <a:xfrm>
            <a:off x="5283201" y="2433639"/>
            <a:ext cx="658813" cy="447675"/>
          </a:xfrm>
          <a:custGeom>
            <a:avLst/>
            <a:gdLst>
              <a:gd name="T0" fmla="*/ 2147483646 w 363"/>
              <a:gd name="T1" fmla="*/ 0 h 234"/>
              <a:gd name="T2" fmla="*/ 0 w 363"/>
              <a:gd name="T3" fmla="*/ 2147483646 h 234"/>
              <a:gd name="T4" fmla="*/ 2147483646 w 363"/>
              <a:gd name="T5" fmla="*/ 2147483646 h 234"/>
              <a:gd name="T6" fmla="*/ 2147483646 w 363"/>
              <a:gd name="T7" fmla="*/ 2147483646 h 234"/>
              <a:gd name="T8" fmla="*/ 2147483646 w 363"/>
              <a:gd name="T9" fmla="*/ 2147483646 h 234"/>
              <a:gd name="T10" fmla="*/ 2147483646 w 363"/>
              <a:gd name="T11" fmla="*/ 0 h 2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"/>
              <a:gd name="T19" fmla="*/ 0 h 234"/>
              <a:gd name="T20" fmla="*/ 363 w 363"/>
              <a:gd name="T21" fmla="*/ 234 h 2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" h="234">
                <a:moveTo>
                  <a:pt x="12" y="0"/>
                </a:moveTo>
                <a:lnTo>
                  <a:pt x="0" y="234"/>
                </a:lnTo>
                <a:lnTo>
                  <a:pt x="363" y="222"/>
                </a:lnTo>
                <a:lnTo>
                  <a:pt x="164" y="133"/>
                </a:lnTo>
                <a:lnTo>
                  <a:pt x="82" y="63"/>
                </a:lnTo>
                <a:lnTo>
                  <a:pt x="12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8698" name="任意多边形 498697"/>
          <p:cNvSpPr>
            <a:spLocks noChangeArrowheads="1"/>
          </p:cNvSpPr>
          <p:nvPr/>
        </p:nvSpPr>
        <p:spPr bwMode="auto">
          <a:xfrm>
            <a:off x="2270125" y="2411413"/>
            <a:ext cx="636588" cy="469900"/>
          </a:xfrm>
          <a:custGeom>
            <a:avLst/>
            <a:gdLst>
              <a:gd name="T0" fmla="*/ 2147483646 w 351"/>
              <a:gd name="T1" fmla="*/ 0 h 246"/>
              <a:gd name="T2" fmla="*/ 2147483646 w 351"/>
              <a:gd name="T3" fmla="*/ 2147483646 h 246"/>
              <a:gd name="T4" fmla="*/ 0 w 351"/>
              <a:gd name="T5" fmla="*/ 2147483646 h 246"/>
              <a:gd name="T6" fmla="*/ 2147483646 w 351"/>
              <a:gd name="T7" fmla="*/ 2147483646 h 246"/>
              <a:gd name="T8" fmla="*/ 2147483646 w 351"/>
              <a:gd name="T9" fmla="*/ 2147483646 h 246"/>
              <a:gd name="T10" fmla="*/ 2147483646 w 351"/>
              <a:gd name="T11" fmla="*/ 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1"/>
              <a:gd name="T19" fmla="*/ 0 h 246"/>
              <a:gd name="T20" fmla="*/ 351 w 351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1" h="246">
                <a:moveTo>
                  <a:pt x="328" y="0"/>
                </a:moveTo>
                <a:lnTo>
                  <a:pt x="351" y="234"/>
                </a:lnTo>
                <a:lnTo>
                  <a:pt x="0" y="246"/>
                </a:lnTo>
                <a:lnTo>
                  <a:pt x="197" y="145"/>
                </a:lnTo>
                <a:lnTo>
                  <a:pt x="279" y="75"/>
                </a:lnTo>
                <a:lnTo>
                  <a:pt x="328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498699" name="图片 4986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42672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8700" name="对象 498699"/>
          <p:cNvGraphicFramePr>
            <a:graphicFrameLocks/>
          </p:cNvGraphicFramePr>
          <p:nvPr/>
        </p:nvGraphicFramePr>
        <p:xfrm>
          <a:off x="4997450" y="2787651"/>
          <a:ext cx="7254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12" imgW="266353" imgH="279037" progId="Equation.DSMT4">
                  <p:embed/>
                </p:oleObj>
              </mc:Choice>
              <mc:Fallback>
                <p:oleObj r:id="rId12" imgW="266353" imgH="279037" progId="Equation.DSMT4">
                  <p:embed/>
                  <p:pic>
                    <p:nvPicPr>
                      <p:cNvPr id="498700" name="对象 49869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787651"/>
                        <a:ext cx="7254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1" name="对象 498700"/>
          <p:cNvGraphicFramePr>
            <a:graphicFrameLocks/>
          </p:cNvGraphicFramePr>
          <p:nvPr/>
        </p:nvGraphicFramePr>
        <p:xfrm>
          <a:off x="2351088" y="2924175"/>
          <a:ext cx="8620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14" imgW="355292" imgH="279158" progId="Equation.DSMT4">
                  <p:embed/>
                </p:oleObj>
              </mc:Choice>
              <mc:Fallback>
                <p:oleObj r:id="rId14" imgW="355292" imgH="279158" progId="Equation.DSMT4">
                  <p:embed/>
                  <p:pic>
                    <p:nvPicPr>
                      <p:cNvPr id="498701" name="对象 49870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924175"/>
                        <a:ext cx="8620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2" name="文本框 498701"/>
          <p:cNvSpPr txBox="1">
            <a:spLocks noChangeArrowheads="1"/>
          </p:cNvSpPr>
          <p:nvPr/>
        </p:nvSpPr>
        <p:spPr bwMode="auto">
          <a:xfrm>
            <a:off x="6324601" y="762000"/>
            <a:ext cx="2682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取  </a:t>
            </a:r>
            <a:r>
              <a:rPr lang="zh-CN" altLang="en-US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0.05</a:t>
            </a:r>
            <a:endParaRPr lang="en-US" altLang="zh-CN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33692"/>
      </p:ext>
    </p:extLst>
  </p:cSld>
  <p:clrMapOvr>
    <a:masterClrMapping/>
  </p:clrMapOvr>
  <p:transition spd="slow" advTm="1810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38" presetID="23" presetClass="entr" presetSubtype="3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文本框 510977"/>
          <p:cNvSpPr txBox="1">
            <a:spLocks noChangeArrowheads="1"/>
          </p:cNvSpPr>
          <p:nvPr/>
        </p:nvSpPr>
        <p:spPr bwMode="auto">
          <a:xfrm>
            <a:off x="2041525" y="187325"/>
            <a:ext cx="516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(2) 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方差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en-US" altLang="zh-CN" sz="2800" b="1" i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未知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 </a:t>
            </a:r>
            <a:endParaRPr lang="zh-CN" altLang="en-US" sz="2800" b="1" baseline="30000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0979" name="对象 510978"/>
          <p:cNvGraphicFramePr>
            <a:graphicFrameLocks/>
          </p:cNvGraphicFramePr>
          <p:nvPr/>
        </p:nvGraphicFramePr>
        <p:xfrm>
          <a:off x="4452939" y="2571750"/>
          <a:ext cx="3279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4" imgW="1396394" imgH="444307" progId="Equation.DSMT4">
                  <p:embed/>
                </p:oleObj>
              </mc:Choice>
              <mc:Fallback>
                <p:oleObj r:id="rId4" imgW="1396394" imgH="444307" progId="Equation.DSMT4">
                  <p:embed/>
                  <p:pic>
                    <p:nvPicPr>
                      <p:cNvPr id="510979" name="对象 51097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9" y="2571750"/>
                        <a:ext cx="3279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0" name="文本框 510979"/>
          <p:cNvSpPr txBox="1">
            <a:spLocks noChangeArrowheads="1"/>
          </p:cNvSpPr>
          <p:nvPr/>
        </p:nvSpPr>
        <p:spPr bwMode="auto">
          <a:xfrm>
            <a:off x="1774825" y="4071939"/>
            <a:ext cx="649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</a:t>
            </a:r>
          </a:p>
        </p:txBody>
      </p:sp>
      <p:graphicFrame>
        <p:nvGraphicFramePr>
          <p:cNvPr id="510981" name="对象 510980"/>
          <p:cNvGraphicFramePr>
            <a:graphicFrameLocks/>
          </p:cNvGraphicFramePr>
          <p:nvPr/>
        </p:nvGraphicFramePr>
        <p:xfrm>
          <a:off x="2279651" y="3789364"/>
          <a:ext cx="47529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6" imgW="2159000" imgH="508000" progId="Equation.DSMT4">
                  <p:embed/>
                </p:oleObj>
              </mc:Choice>
              <mc:Fallback>
                <p:oleObj r:id="rId6" imgW="2159000" imgH="508000" progId="Equation.DSMT4">
                  <p:embed/>
                  <p:pic>
                    <p:nvPicPr>
                      <p:cNvPr id="510981" name="对象 51098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789364"/>
                        <a:ext cx="47529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2" name="文本框 510981"/>
          <p:cNvSpPr txBox="1">
            <a:spLocks noChangeArrowheads="1"/>
          </p:cNvSpPr>
          <p:nvPr/>
        </p:nvSpPr>
        <p:spPr bwMode="auto">
          <a:xfrm>
            <a:off x="7032626" y="4076701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确定</a:t>
            </a:r>
          </a:p>
        </p:txBody>
      </p:sp>
      <p:graphicFrame>
        <p:nvGraphicFramePr>
          <p:cNvPr id="510983" name="对象 510982"/>
          <p:cNvGraphicFramePr>
            <a:graphicFrameLocks/>
          </p:cNvGraphicFramePr>
          <p:nvPr/>
        </p:nvGraphicFramePr>
        <p:xfrm>
          <a:off x="8040689" y="3933826"/>
          <a:ext cx="17097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8" imgW="634725" imgH="279279" progId="Equation.DSMT4">
                  <p:embed/>
                </p:oleObj>
              </mc:Choice>
              <mc:Fallback>
                <p:oleObj r:id="rId8" imgW="634725" imgH="279279" progId="Equation.DSMT4">
                  <p:embed/>
                  <p:pic>
                    <p:nvPicPr>
                      <p:cNvPr id="510983" name="对象 51098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3933826"/>
                        <a:ext cx="17097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4" name="文本框 510983"/>
          <p:cNvSpPr txBox="1">
            <a:spLocks noChangeArrowheads="1"/>
          </p:cNvSpPr>
          <p:nvPr/>
        </p:nvSpPr>
        <p:spPr bwMode="auto">
          <a:xfrm>
            <a:off x="2057400" y="5386388"/>
            <a:ext cx="2876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故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的置信区间为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0985" name="对象 510984"/>
          <p:cNvGraphicFramePr>
            <a:graphicFrameLocks/>
          </p:cNvGraphicFramePr>
          <p:nvPr/>
        </p:nvGraphicFramePr>
        <p:xfrm>
          <a:off x="4881563" y="5143500"/>
          <a:ext cx="4572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10" imgW="2424648" imgH="482391" progId="Equation.DSMT4">
                  <p:embed/>
                </p:oleObj>
              </mc:Choice>
              <mc:Fallback>
                <p:oleObj r:id="rId10" imgW="2424648" imgH="482391" progId="Equation.DSMT4">
                  <p:embed/>
                  <p:pic>
                    <p:nvPicPr>
                      <p:cNvPr id="510985" name="对象 51098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5143500"/>
                        <a:ext cx="45720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6" name="文本框 510985"/>
          <p:cNvSpPr txBox="1">
            <a:spLocks noChangeArrowheads="1"/>
          </p:cNvSpPr>
          <p:nvPr/>
        </p:nvSpPr>
        <p:spPr bwMode="auto">
          <a:xfrm>
            <a:off x="2019300" y="2635251"/>
            <a:ext cx="207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推导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选取</a:t>
            </a:r>
          </a:p>
        </p:txBody>
      </p:sp>
      <p:graphicFrame>
        <p:nvGraphicFramePr>
          <p:cNvPr id="510987" name="对象 510986"/>
          <p:cNvGraphicFramePr>
            <a:graphicFrameLocks/>
          </p:cNvGraphicFramePr>
          <p:nvPr/>
        </p:nvGraphicFramePr>
        <p:xfrm>
          <a:off x="1878013" y="1052513"/>
          <a:ext cx="7575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12" imgW="3325956" imgH="482391" progId="Equation.DSMT4">
                  <p:embed/>
                </p:oleObj>
              </mc:Choice>
              <mc:Fallback>
                <p:oleObj r:id="rId12" imgW="3325956" imgH="482391" progId="Equation.DSMT4">
                  <p:embed/>
                  <p:pic>
                    <p:nvPicPr>
                      <p:cNvPr id="510987" name="对象 51098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052513"/>
                        <a:ext cx="75755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10987"/>
          <p:cNvGrpSpPr>
            <a:grpSpLocks/>
          </p:cNvGrpSpPr>
          <p:nvPr/>
        </p:nvGrpSpPr>
        <p:grpSpPr bwMode="auto">
          <a:xfrm>
            <a:off x="2057400" y="2362200"/>
            <a:ext cx="7924800" cy="76200"/>
            <a:chOff x="336" y="1392"/>
            <a:chExt cx="4992" cy="48"/>
          </a:xfrm>
        </p:grpSpPr>
        <p:sp>
          <p:nvSpPr>
            <p:cNvPr id="19473" name="直接连接符 510988"/>
            <p:cNvSpPr>
              <a:spLocks noChangeShapeType="1"/>
            </p:cNvSpPr>
            <p:nvPr/>
          </p:nvSpPr>
          <p:spPr bwMode="auto">
            <a:xfrm>
              <a:off x="336" y="1392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直接连接符 510989"/>
            <p:cNvSpPr>
              <a:spLocks noChangeShapeType="1"/>
            </p:cNvSpPr>
            <p:nvPr/>
          </p:nvSpPr>
          <p:spPr bwMode="auto">
            <a:xfrm>
              <a:off x="336" y="1440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510990"/>
          <p:cNvGrpSpPr>
            <a:grpSpLocks/>
          </p:cNvGrpSpPr>
          <p:nvPr/>
        </p:nvGrpSpPr>
        <p:grpSpPr bwMode="auto">
          <a:xfrm>
            <a:off x="2057400" y="6400800"/>
            <a:ext cx="7924800" cy="76200"/>
            <a:chOff x="336" y="4128"/>
            <a:chExt cx="4992" cy="48"/>
          </a:xfrm>
        </p:grpSpPr>
        <p:sp>
          <p:nvSpPr>
            <p:cNvPr id="19471" name="直接连接符 510991"/>
            <p:cNvSpPr>
              <a:spLocks noChangeShapeType="1"/>
            </p:cNvSpPr>
            <p:nvPr/>
          </p:nvSpPr>
          <p:spPr bwMode="auto">
            <a:xfrm>
              <a:off x="336" y="4128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直接连接符 510992"/>
            <p:cNvSpPr>
              <a:spLocks noChangeShapeType="1"/>
            </p:cNvSpPr>
            <p:nvPr/>
          </p:nvSpPr>
          <p:spPr bwMode="auto">
            <a:xfrm>
              <a:off x="336" y="4176"/>
              <a:ext cx="49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4" name="音频 3">
            <a:hlinkClick r:id="" action="ppaction://media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11442144"/>
      </p:ext>
    </p:extLst>
  </p:cSld>
  <p:clrMapOvr>
    <a:masterClrMapping/>
  </p:clrMapOvr>
  <p:transition spd="slow" advTm="2804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/>
      <p:bldP spid="510980" grpId="0"/>
      <p:bldP spid="510982" grpId="0"/>
      <p:bldP spid="510984" grpId="0"/>
      <p:bldP spid="510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文本框 512001"/>
          <p:cNvSpPr txBox="1">
            <a:spLocks noChangeArrowheads="1"/>
          </p:cNvSpPr>
          <p:nvPr/>
        </p:nvSpPr>
        <p:spPr bwMode="auto">
          <a:xfrm>
            <a:off x="2041526" y="265113"/>
            <a:ext cx="5942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(3)  </a:t>
            </a:r>
            <a:r>
              <a:rPr lang="zh-CN" altLang="zh-CN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</a:t>
            </a:r>
            <a:r>
              <a:rPr lang="zh-CN" altLang="zh-CN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未知时</a:t>
            </a:r>
            <a:r>
              <a:rPr lang="en-US" altLang="zh-CN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方差</a:t>
            </a:r>
            <a:r>
              <a:rPr lang="zh-CN" altLang="en-US" sz="2800" b="1" i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en-US" altLang="zh-CN" sz="2800" b="1" i="1" baseline="30000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zh-CN" sz="2800" b="1">
                <a:solidFill>
                  <a:srgbClr val="003366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</a:t>
            </a:r>
            <a:endParaRPr lang="zh-CN" altLang="en-US" sz="2800" b="1" i="1" baseline="30000">
              <a:solidFill>
                <a:srgbClr val="003366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512003" name="图片 512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0"/>
            <a:ext cx="33528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04" name="任意多边形 512003"/>
          <p:cNvSpPr>
            <a:spLocks noChangeArrowheads="1"/>
          </p:cNvSpPr>
          <p:nvPr/>
        </p:nvSpPr>
        <p:spPr bwMode="auto">
          <a:xfrm>
            <a:off x="7858126" y="2865438"/>
            <a:ext cx="371475" cy="1225550"/>
          </a:xfrm>
          <a:custGeom>
            <a:avLst/>
            <a:gdLst>
              <a:gd name="T0" fmla="*/ 2147483646 w 234"/>
              <a:gd name="T1" fmla="*/ 0 h 772"/>
              <a:gd name="T2" fmla="*/ 2147483646 w 234"/>
              <a:gd name="T3" fmla="*/ 2147483646 h 772"/>
              <a:gd name="T4" fmla="*/ 0 w 234"/>
              <a:gd name="T5" fmla="*/ 2147483646 h 772"/>
              <a:gd name="T6" fmla="*/ 2147483646 w 234"/>
              <a:gd name="T7" fmla="*/ 2147483646 h 772"/>
              <a:gd name="T8" fmla="*/ 2147483646 w 234"/>
              <a:gd name="T9" fmla="*/ 2147483646 h 772"/>
              <a:gd name="T10" fmla="*/ 2147483646 w 234"/>
              <a:gd name="T11" fmla="*/ 2147483646 h 772"/>
              <a:gd name="T12" fmla="*/ 2147483646 w 234"/>
              <a:gd name="T13" fmla="*/ 2147483646 h 772"/>
              <a:gd name="T14" fmla="*/ 2147483646 w 234"/>
              <a:gd name="T15" fmla="*/ 2147483646 h 772"/>
              <a:gd name="T16" fmla="*/ 2147483646 w 234"/>
              <a:gd name="T17" fmla="*/ 0 h 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4"/>
              <a:gd name="T28" fmla="*/ 0 h 772"/>
              <a:gd name="T29" fmla="*/ 234 w 234"/>
              <a:gd name="T30" fmla="*/ 772 h 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4" h="772">
                <a:moveTo>
                  <a:pt x="211" y="0"/>
                </a:moveTo>
                <a:lnTo>
                  <a:pt x="234" y="761"/>
                </a:lnTo>
                <a:lnTo>
                  <a:pt x="0" y="772"/>
                </a:lnTo>
                <a:lnTo>
                  <a:pt x="16" y="758"/>
                </a:lnTo>
                <a:lnTo>
                  <a:pt x="24" y="632"/>
                </a:lnTo>
                <a:lnTo>
                  <a:pt x="55" y="518"/>
                </a:lnTo>
                <a:lnTo>
                  <a:pt x="96" y="422"/>
                </a:lnTo>
                <a:lnTo>
                  <a:pt x="117" y="304"/>
                </a:lnTo>
                <a:lnTo>
                  <a:pt x="211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2005" name="直接连接符 512004"/>
          <p:cNvSpPr>
            <a:spLocks noChangeShapeType="1"/>
          </p:cNvSpPr>
          <p:nvPr/>
        </p:nvSpPr>
        <p:spPr bwMode="auto">
          <a:xfrm flipV="1">
            <a:off x="7543800" y="3810000"/>
            <a:ext cx="45720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06" name="对象 512005"/>
          <p:cNvGraphicFramePr>
            <a:graphicFrameLocks/>
          </p:cNvGraphicFramePr>
          <p:nvPr/>
        </p:nvGraphicFramePr>
        <p:xfrm>
          <a:off x="7189789" y="4114800"/>
          <a:ext cx="396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4" imgW="177492" imgH="393018" progId="Equation.3">
                  <p:embed/>
                </p:oleObj>
              </mc:Choice>
              <mc:Fallback>
                <p:oleObj r:id="rId4" imgW="177492" imgH="393018" progId="Equation.3">
                  <p:embed/>
                  <p:pic>
                    <p:nvPicPr>
                      <p:cNvPr id="512006" name="对象 51200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9" y="4114800"/>
                        <a:ext cx="3968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对象 512006"/>
          <p:cNvGraphicFramePr>
            <a:graphicFrameLocks/>
          </p:cNvGraphicFramePr>
          <p:nvPr/>
        </p:nvGraphicFramePr>
        <p:xfrm>
          <a:off x="3322638" y="1196976"/>
          <a:ext cx="40687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6" imgW="1663700" imgH="419100" progId="Equation.DSMT4">
                  <p:embed/>
                </p:oleObj>
              </mc:Choice>
              <mc:Fallback>
                <p:oleObj r:id="rId6" imgW="1663700" imgH="419100" progId="Equation.DSMT4">
                  <p:embed/>
                  <p:pic>
                    <p:nvPicPr>
                      <p:cNvPr id="512007" name="对象 51200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196976"/>
                        <a:ext cx="40687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8" name="文本框 512007"/>
          <p:cNvSpPr txBox="1">
            <a:spLocks noChangeArrowheads="1"/>
          </p:cNvSpPr>
          <p:nvPr/>
        </p:nvSpPr>
        <p:spPr bwMode="auto">
          <a:xfrm>
            <a:off x="2279650" y="1319214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选取</a:t>
            </a:r>
          </a:p>
        </p:txBody>
      </p:sp>
      <p:sp>
        <p:nvSpPr>
          <p:cNvPr id="512009" name="文本框 512008"/>
          <p:cNvSpPr txBox="1">
            <a:spLocks noChangeArrowheads="1"/>
          </p:cNvSpPr>
          <p:nvPr/>
        </p:nvSpPr>
        <p:spPr bwMode="auto">
          <a:xfrm>
            <a:off x="2438401" y="3865564"/>
            <a:ext cx="3355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得 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en-US" altLang="zh-CN" sz="2800" b="1" i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的置信区间为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12010" name="对象 512009"/>
          <p:cNvGraphicFramePr>
            <a:graphicFrameLocks/>
          </p:cNvGraphicFramePr>
          <p:nvPr/>
        </p:nvGraphicFramePr>
        <p:xfrm>
          <a:off x="2559050" y="4797425"/>
          <a:ext cx="72088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8" imgW="2514600" imgH="609600" progId="Equation.DSMT4">
                  <p:embed/>
                </p:oleObj>
              </mc:Choice>
              <mc:Fallback>
                <p:oleObj r:id="rId8" imgW="2514600" imgH="609600" progId="Equation.DSMT4">
                  <p:embed/>
                  <p:pic>
                    <p:nvPicPr>
                      <p:cNvPr id="512010" name="对象 51200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797425"/>
                        <a:ext cx="72088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1" name="任意多边形 512010"/>
          <p:cNvSpPr>
            <a:spLocks noChangeArrowheads="1"/>
          </p:cNvSpPr>
          <p:nvPr/>
        </p:nvSpPr>
        <p:spPr bwMode="auto">
          <a:xfrm>
            <a:off x="9829800" y="3633788"/>
            <a:ext cx="609600" cy="457200"/>
          </a:xfrm>
          <a:custGeom>
            <a:avLst/>
            <a:gdLst>
              <a:gd name="T0" fmla="*/ 0 w 384"/>
              <a:gd name="T1" fmla="*/ 0 h 336"/>
              <a:gd name="T2" fmla="*/ 0 w 384"/>
              <a:gd name="T3" fmla="*/ 2147483646 h 336"/>
              <a:gd name="T4" fmla="*/ 2147483646 w 384"/>
              <a:gd name="T5" fmla="*/ 2147483646 h 336"/>
              <a:gd name="T6" fmla="*/ 2147483646 w 384"/>
              <a:gd name="T7" fmla="*/ 2147483646 h 336"/>
              <a:gd name="T8" fmla="*/ 2147483646 w 384"/>
              <a:gd name="T9" fmla="*/ 2147483646 h 336"/>
              <a:gd name="T10" fmla="*/ 2147483646 w 384"/>
              <a:gd name="T11" fmla="*/ 2147483646 h 336"/>
              <a:gd name="T12" fmla="*/ 2147483646 w 384"/>
              <a:gd name="T13" fmla="*/ 2147483646 h 336"/>
              <a:gd name="T14" fmla="*/ 0 w 384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336"/>
              <a:gd name="T26" fmla="*/ 384 w 384"/>
              <a:gd name="T27" fmla="*/ 336 h 3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336">
                <a:moveTo>
                  <a:pt x="0" y="0"/>
                </a:moveTo>
                <a:lnTo>
                  <a:pt x="0" y="336"/>
                </a:lnTo>
                <a:lnTo>
                  <a:pt x="384" y="336"/>
                </a:lnTo>
                <a:lnTo>
                  <a:pt x="384" y="144"/>
                </a:lnTo>
                <a:lnTo>
                  <a:pt x="288" y="144"/>
                </a:lnTo>
                <a:lnTo>
                  <a:pt x="192" y="119"/>
                </a:lnTo>
                <a:lnTo>
                  <a:pt x="96" y="64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rgbClr val="FF0000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12" name="对象 512011"/>
          <p:cNvGraphicFramePr>
            <a:graphicFrameLocks/>
          </p:cNvGraphicFramePr>
          <p:nvPr/>
        </p:nvGraphicFramePr>
        <p:xfrm>
          <a:off x="9982201" y="2420938"/>
          <a:ext cx="396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10" imgW="177492" imgH="393018" progId="Equation.3">
                  <p:embed/>
                </p:oleObj>
              </mc:Choice>
              <mc:Fallback>
                <p:oleObj r:id="rId10" imgW="177492" imgH="393018" progId="Equation.3">
                  <p:embed/>
                  <p:pic>
                    <p:nvPicPr>
                      <p:cNvPr id="512012" name="对象 5120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1" y="2420938"/>
                        <a:ext cx="3968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3" name="直接连接符 512012"/>
          <p:cNvSpPr>
            <a:spLocks noChangeShapeType="1"/>
          </p:cNvSpPr>
          <p:nvPr/>
        </p:nvSpPr>
        <p:spPr bwMode="auto">
          <a:xfrm flipH="1">
            <a:off x="10134600" y="3252788"/>
            <a:ext cx="76200" cy="762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14" name="对象 512013"/>
          <p:cNvGraphicFramePr>
            <a:graphicFrameLocks/>
          </p:cNvGraphicFramePr>
          <p:nvPr/>
        </p:nvGraphicFramePr>
        <p:xfrm>
          <a:off x="9547226" y="4221163"/>
          <a:ext cx="684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11" imgW="291973" imgH="291973" progId="Equation.DSMT4">
                  <p:embed/>
                </p:oleObj>
              </mc:Choice>
              <mc:Fallback>
                <p:oleObj r:id="rId11" imgW="291973" imgH="291973" progId="Equation.DSMT4">
                  <p:embed/>
                  <p:pic>
                    <p:nvPicPr>
                      <p:cNvPr id="512014" name="对象 5120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226" y="4221163"/>
                        <a:ext cx="684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5" name="文本框 512014"/>
          <p:cNvSpPr txBox="1">
            <a:spLocks noChangeArrowheads="1"/>
          </p:cNvSpPr>
          <p:nvPr/>
        </p:nvSpPr>
        <p:spPr bwMode="auto">
          <a:xfrm>
            <a:off x="9702800" y="3810001"/>
            <a:ext cx="330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•</a:t>
            </a:r>
          </a:p>
        </p:txBody>
      </p:sp>
      <p:graphicFrame>
        <p:nvGraphicFramePr>
          <p:cNvPr id="512016" name="对象 512015"/>
          <p:cNvGraphicFramePr>
            <a:graphicFrameLocks/>
          </p:cNvGraphicFramePr>
          <p:nvPr/>
        </p:nvGraphicFramePr>
        <p:xfrm>
          <a:off x="7951789" y="4221164"/>
          <a:ext cx="5349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13" imgW="228501" imgH="291973" progId="Equation.DSMT4">
                  <p:embed/>
                </p:oleObj>
              </mc:Choice>
              <mc:Fallback>
                <p:oleObj r:id="rId13" imgW="228501" imgH="291973" progId="Equation.DSMT4">
                  <p:embed/>
                  <p:pic>
                    <p:nvPicPr>
                      <p:cNvPr id="512016" name="对象 5120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9" y="4221164"/>
                        <a:ext cx="5349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7" name="文本框 512016"/>
          <p:cNvSpPr txBox="1">
            <a:spLocks noChangeArrowheads="1"/>
          </p:cNvSpPr>
          <p:nvPr/>
        </p:nvSpPr>
        <p:spPr bwMode="auto">
          <a:xfrm>
            <a:off x="8035925" y="3811589"/>
            <a:ext cx="330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•</a:t>
            </a:r>
          </a:p>
        </p:txBody>
      </p:sp>
      <p:graphicFrame>
        <p:nvGraphicFramePr>
          <p:cNvPr id="512018" name="对象 512017"/>
          <p:cNvGraphicFramePr>
            <a:graphicFrameLocks/>
          </p:cNvGraphicFramePr>
          <p:nvPr/>
        </p:nvGraphicFramePr>
        <p:xfrm>
          <a:off x="2351088" y="2492375"/>
          <a:ext cx="45640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15" imgW="2032000" imgH="419100" progId="Equation.DSMT4">
                  <p:embed/>
                </p:oleObj>
              </mc:Choice>
              <mc:Fallback>
                <p:oleObj r:id="rId15" imgW="2032000" imgH="419100" progId="Equation.DSMT4">
                  <p:embed/>
                  <p:pic>
                    <p:nvPicPr>
                      <p:cNvPr id="512018" name="对象 51201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492375"/>
                        <a:ext cx="45640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9" name="文本框 512018"/>
          <p:cNvSpPr txBox="1">
            <a:spLocks noChangeArrowheads="1"/>
          </p:cNvSpPr>
          <p:nvPr/>
        </p:nvSpPr>
        <p:spPr bwMode="auto">
          <a:xfrm>
            <a:off x="7718426" y="1371601"/>
            <a:ext cx="111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则由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606731"/>
      </p:ext>
    </p:extLst>
  </p:cSld>
  <p:clrMapOvr>
    <a:masterClrMapping/>
  </p:clrMapOvr>
  <p:transition spd="slow" advTm="321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9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/>
      <p:bldP spid="512008" grpId="0"/>
      <p:bldP spid="512009" grpId="0"/>
      <p:bldP spid="512015" grpId="0"/>
      <p:bldP spid="512017" grpId="0"/>
      <p:bldP spid="5120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062164" y="328613"/>
            <a:ext cx="55467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1" charset="-122"/>
              </a:rPr>
              <a:t>一、区间估计的基本概念</a:t>
            </a:r>
          </a:p>
        </p:txBody>
      </p:sp>
      <p:sp>
        <p:nvSpPr>
          <p:cNvPr id="32897" name="Rectangle 129"/>
          <p:cNvSpPr>
            <a:spLocks noChangeArrowheads="1"/>
          </p:cNvSpPr>
          <p:nvPr/>
        </p:nvSpPr>
        <p:spPr bwMode="auto">
          <a:xfrm>
            <a:off x="2208213" y="1114426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A564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A5644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置信区间定义</a:t>
            </a:r>
          </a:p>
        </p:txBody>
      </p:sp>
      <p:sp>
        <p:nvSpPr>
          <p:cNvPr id="32900" name="Rectangle 132"/>
          <p:cNvSpPr>
            <a:spLocks noChangeArrowheads="1"/>
          </p:cNvSpPr>
          <p:nvPr/>
        </p:nvSpPr>
        <p:spPr bwMode="auto">
          <a:xfrm>
            <a:off x="1905001" y="37734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1919288" y="1700214"/>
            <a:ext cx="8237538" cy="1214437"/>
            <a:chOff x="249" y="1071"/>
            <a:chExt cx="5189" cy="765"/>
          </a:xfrm>
        </p:grpSpPr>
        <p:sp>
          <p:nvSpPr>
            <p:cNvPr id="14355" name="Rectangle 133"/>
            <p:cNvSpPr>
              <a:spLocks noChangeArrowheads="1"/>
            </p:cNvSpPr>
            <p:nvPr/>
          </p:nvSpPr>
          <p:spPr bwMode="auto">
            <a:xfrm>
              <a:off x="720" y="1100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    是 一个待估参数，给定</a:t>
              </a:r>
            </a:p>
          </p:txBody>
        </p:sp>
        <p:graphicFrame>
          <p:nvGraphicFramePr>
            <p:cNvPr id="14356" name="Object 11"/>
            <p:cNvGraphicFramePr>
              <a:graphicFrameLocks/>
            </p:cNvGraphicFramePr>
            <p:nvPr/>
          </p:nvGraphicFramePr>
          <p:xfrm>
            <a:off x="1042" y="1104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3" imgW="114185" imgH="152512" progId="Equation.DSMT4">
                    <p:embed/>
                  </p:oleObj>
                </mc:Choice>
                <mc:Fallback>
                  <p:oleObj r:id="rId3" imgW="114185" imgH="152512" progId="Equation.DSMT4">
                    <p:embed/>
                    <p:pic>
                      <p:nvPicPr>
                        <p:cNvPr id="14356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104"/>
                          <a:ext cx="25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2"/>
            <p:cNvGraphicFramePr>
              <a:graphicFrameLocks/>
            </p:cNvGraphicFramePr>
            <p:nvPr/>
          </p:nvGraphicFramePr>
          <p:xfrm>
            <a:off x="3696" y="1071"/>
            <a:ext cx="67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5" imgW="352543" imgH="152512" progId="Equation.DSMT4">
                    <p:embed/>
                  </p:oleObj>
                </mc:Choice>
                <mc:Fallback>
                  <p:oleObj r:id="rId5" imgW="352543" imgH="152512" progId="Equation.DSMT4">
                    <p:embed/>
                    <p:pic>
                      <p:nvPicPr>
                        <p:cNvPr id="14357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71"/>
                          <a:ext cx="67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Rectangle 135"/>
            <p:cNvSpPr>
              <a:spLocks noChangeArrowheads="1"/>
            </p:cNvSpPr>
            <p:nvPr/>
          </p:nvSpPr>
          <p:spPr bwMode="auto">
            <a:xfrm>
              <a:off x="249" y="1506"/>
              <a:ext cx="40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 i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l-GR" altLang="zh-CN" sz="2800" b="1" i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ξ</a:t>
              </a:r>
              <a:r>
                <a:rPr lang="en-US" altLang="zh-CN" sz="2800" b="1" baseline="-25000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l-GR" altLang="zh-CN" sz="2800" b="1" i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ξ </a:t>
              </a:r>
              <a:r>
                <a:rPr lang="en-US" altLang="zh-CN" sz="2800" b="1" baseline="-25000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,…</a:t>
              </a:r>
              <a:r>
                <a:rPr lang="el-GR" altLang="zh-CN" sz="2800" b="1" i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ξ </a:t>
              </a:r>
              <a:r>
                <a:rPr lang="en-US" altLang="zh-CN" sz="2800" b="1" i="1" baseline="-25000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确定的两个统计量</a:t>
              </a:r>
            </a:p>
          </p:txBody>
        </p:sp>
        <p:sp>
          <p:nvSpPr>
            <p:cNvPr id="14359" name="Rectangle 140"/>
            <p:cNvSpPr>
              <a:spLocks noChangeArrowheads="1"/>
            </p:cNvSpPr>
            <p:nvPr/>
          </p:nvSpPr>
          <p:spPr bwMode="auto">
            <a:xfrm>
              <a:off x="4413" y="1107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若由样本</a:t>
              </a:r>
            </a:p>
          </p:txBody>
        </p:sp>
      </p:grpSp>
      <p:graphicFrame>
        <p:nvGraphicFramePr>
          <p:cNvPr id="32912" name="Object 4"/>
          <p:cNvGraphicFramePr>
            <a:graphicFrameLocks/>
          </p:cNvGraphicFramePr>
          <p:nvPr/>
        </p:nvGraphicFramePr>
        <p:xfrm>
          <a:off x="8680450" y="3736975"/>
          <a:ext cx="10033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971517" imgH="457267" progId="Equation.DSMT4">
                  <p:embed/>
                </p:oleObj>
              </mc:Choice>
              <mc:Fallback>
                <p:oleObj r:id="rId7" imgW="971517" imgH="457267" progId="Equation.DSMT4">
                  <p:embed/>
                  <p:pic>
                    <p:nvPicPr>
                      <p:cNvPr id="329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0" y="3736975"/>
                        <a:ext cx="10033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2979738" y="5734051"/>
            <a:ext cx="5924550" cy="519113"/>
            <a:chOff x="917" y="3612"/>
            <a:chExt cx="3732" cy="327"/>
          </a:xfrm>
        </p:grpSpPr>
        <p:sp>
          <p:nvSpPr>
            <p:cNvPr id="14352" name="Rectangle 139"/>
            <p:cNvSpPr>
              <a:spLocks noChangeArrowheads="1"/>
            </p:cNvSpPr>
            <p:nvPr/>
          </p:nvSpPr>
          <p:spPr bwMode="auto">
            <a:xfrm>
              <a:off x="917" y="3612"/>
              <a:ext cx="3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   分别称为置信下限和置信上限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  <p:graphicFrame>
          <p:nvGraphicFramePr>
            <p:cNvPr id="14353" name="Object 9"/>
            <p:cNvGraphicFramePr>
              <a:graphicFrameLocks/>
            </p:cNvGraphicFramePr>
            <p:nvPr/>
          </p:nvGraphicFramePr>
          <p:xfrm>
            <a:off x="930" y="3657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9" imgW="200026" imgH="380876" progId="Equation.DSMT4">
                    <p:embed/>
                  </p:oleObj>
                </mc:Choice>
                <mc:Fallback>
                  <p:oleObj r:id="rId9" imgW="200026" imgH="380876" progId="Equation.DSMT4">
                    <p:embed/>
                    <p:pic>
                      <p:nvPicPr>
                        <p:cNvPr id="14353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657"/>
                          <a:ext cx="1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0"/>
            <p:cNvGraphicFramePr>
              <a:graphicFrameLocks/>
            </p:cNvGraphicFramePr>
            <p:nvPr/>
          </p:nvGraphicFramePr>
          <p:xfrm>
            <a:off x="1330" y="3628"/>
            <a:ext cx="1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11" imgW="200026" imgH="380876" progId="Equation.DSMT4">
                    <p:embed/>
                  </p:oleObj>
                </mc:Choice>
                <mc:Fallback>
                  <p:oleObj r:id="rId11" imgW="200026" imgH="380876" progId="Equation.DSMT4">
                    <p:embed/>
                    <p:pic>
                      <p:nvPicPr>
                        <p:cNvPr id="14354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3628"/>
                          <a:ext cx="1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1905000" y="4437063"/>
            <a:ext cx="8064500" cy="1160462"/>
            <a:chOff x="240" y="2795"/>
            <a:chExt cx="5080" cy="731"/>
          </a:xfrm>
        </p:grpSpPr>
        <p:sp>
          <p:nvSpPr>
            <p:cNvPr id="14348" name="Text Box 136"/>
            <p:cNvSpPr txBox="1">
              <a:spLocks noChangeArrowheads="1"/>
            </p:cNvSpPr>
            <p:nvPr/>
          </p:nvSpPr>
          <p:spPr bwMode="auto">
            <a:xfrm>
              <a:off x="240" y="2795"/>
              <a:ext cx="508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则称区间            是    的置信度 为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的置信区间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4349" name="Object 6"/>
            <p:cNvGraphicFramePr>
              <a:graphicFrameLocks/>
            </p:cNvGraphicFramePr>
            <p:nvPr/>
          </p:nvGraphicFramePr>
          <p:xfrm>
            <a:off x="2099" y="2800"/>
            <a:ext cx="25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13" imgW="114185" imgH="152512" progId="Equation.3">
                    <p:embed/>
                  </p:oleObj>
                </mc:Choice>
                <mc:Fallback>
                  <p:oleObj r:id="rId13" imgW="114185" imgH="152512" progId="Equation.3">
                    <p:embed/>
                    <p:pic>
                      <p:nvPicPr>
                        <p:cNvPr id="14349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9" y="2800"/>
                          <a:ext cx="25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7"/>
            <p:cNvGraphicFramePr>
              <a:graphicFrameLocks/>
            </p:cNvGraphicFramePr>
            <p:nvPr/>
          </p:nvGraphicFramePr>
          <p:xfrm>
            <a:off x="3606" y="2795"/>
            <a:ext cx="61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15" imgW="314211" imgH="152512" progId="Equation.3">
                    <p:embed/>
                  </p:oleObj>
                </mc:Choice>
                <mc:Fallback>
                  <p:oleObj r:id="rId15" imgW="314211" imgH="152512" progId="Equation.3">
                    <p:embed/>
                    <p:pic>
                      <p:nvPicPr>
                        <p:cNvPr id="1435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795"/>
                          <a:ext cx="61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8"/>
            <p:cNvGraphicFramePr>
              <a:graphicFrameLocks/>
            </p:cNvGraphicFramePr>
            <p:nvPr/>
          </p:nvGraphicFramePr>
          <p:xfrm>
            <a:off x="1283" y="2800"/>
            <a:ext cx="5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r:id="rId17" imgW="838166" imgH="457267" progId="Equation.DSMT4">
                    <p:embed/>
                  </p:oleObj>
                </mc:Choice>
                <mc:Fallback>
                  <p:oleObj r:id="rId17" imgW="838166" imgH="457267" progId="Equation.DSMT4">
                    <p:embed/>
                    <p:pic>
                      <p:nvPicPr>
                        <p:cNvPr id="14351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2800"/>
                          <a:ext cx="54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17" name="Object 5"/>
          <p:cNvGraphicFramePr>
            <a:graphicFrameLocks/>
          </p:cNvGraphicFramePr>
          <p:nvPr>
            <p:ph/>
          </p:nvPr>
        </p:nvGraphicFramePr>
        <p:xfrm>
          <a:off x="4583113" y="3789363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9" imgW="2894344" imgH="482391" progId="Equation.DSMT4">
                  <p:embed/>
                </p:oleObj>
              </mc:Choice>
              <mc:Fallback>
                <p:oleObj r:id="rId19" imgW="2894344" imgH="482391" progId="Equation.DSMT4">
                  <p:embed/>
                  <p:pic>
                    <p:nvPicPr>
                      <p:cNvPr id="329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789363"/>
                        <a:ext cx="289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Object 8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068639"/>
            <a:ext cx="3168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Object 11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6" y="3068638"/>
            <a:ext cx="3167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97" grpId="0"/>
      <p:bldP spid="329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513025"/>
          <p:cNvSpPr txBox="1">
            <a:spLocks noChangeArrowheads="1"/>
          </p:cNvSpPr>
          <p:nvPr/>
        </p:nvSpPr>
        <p:spPr bwMode="auto">
          <a:xfrm>
            <a:off x="2063751" y="260350"/>
            <a:ext cx="936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78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(4)*</a:t>
            </a:r>
          </a:p>
        </p:txBody>
      </p:sp>
      <p:sp>
        <p:nvSpPr>
          <p:cNvPr id="513027" name="文本框 513026"/>
          <p:cNvSpPr txBox="1">
            <a:spLocks noChangeArrowheads="1"/>
          </p:cNvSpPr>
          <p:nvPr/>
        </p:nvSpPr>
        <p:spPr bwMode="auto">
          <a:xfrm>
            <a:off x="3143251" y="260350"/>
            <a:ext cx="6081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 </a:t>
            </a:r>
            <a:r>
              <a:rPr lang="en-US" altLang="zh-CN" i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i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已知时</a:t>
            </a:r>
            <a:r>
              <a:rPr lang="en-US" altLang="zh-CN" sz="2800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方差</a:t>
            </a:r>
            <a:r>
              <a:rPr lang="zh-CN" altLang="en-US" sz="2800" b="1" i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lang="en-US" altLang="zh-CN" sz="2800" b="1" i="1" baseline="30000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zh-CN" sz="2800" b="1">
                <a:solidFill>
                  <a:srgbClr val="00007E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 置信区间</a:t>
            </a:r>
            <a:endParaRPr lang="zh-CN" altLang="en-US" sz="2800" b="1" i="1" baseline="30000">
              <a:solidFill>
                <a:srgbClr val="00007E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3028" name="对象 513027"/>
          <p:cNvGraphicFramePr>
            <a:graphicFrameLocks/>
          </p:cNvGraphicFramePr>
          <p:nvPr/>
        </p:nvGraphicFramePr>
        <p:xfrm>
          <a:off x="3130551" y="4365626"/>
          <a:ext cx="5846763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2348481" imgH="863225" progId="Equation.DSMT4">
                  <p:embed/>
                </p:oleObj>
              </mc:Choice>
              <mc:Fallback>
                <p:oleObj r:id="rId3" imgW="2348481" imgH="863225" progId="Equation.DSMT4">
                  <p:embed/>
                  <p:pic>
                    <p:nvPicPr>
                      <p:cNvPr id="513028" name="对象 513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1" y="4365626"/>
                        <a:ext cx="5846763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9" name="对象 513028"/>
          <p:cNvGraphicFramePr>
            <a:graphicFrameLocks/>
          </p:cNvGraphicFramePr>
          <p:nvPr/>
        </p:nvGraphicFramePr>
        <p:xfrm>
          <a:off x="3452813" y="714376"/>
          <a:ext cx="41894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5" imgW="1612200" imgH="482391" progId="Equation.DSMT4">
                  <p:embed/>
                </p:oleObj>
              </mc:Choice>
              <mc:Fallback>
                <p:oleObj r:id="rId5" imgW="1612200" imgH="482391" progId="Equation.DSMT4">
                  <p:embed/>
                  <p:pic>
                    <p:nvPicPr>
                      <p:cNvPr id="513029" name="对象 51302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714376"/>
                        <a:ext cx="41894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0" name="文本框 513029"/>
          <p:cNvSpPr txBox="1">
            <a:spLocks noChangeArrowheads="1"/>
          </p:cNvSpPr>
          <p:nvPr/>
        </p:nvSpPr>
        <p:spPr bwMode="auto">
          <a:xfrm>
            <a:off x="2171700" y="928689"/>
            <a:ext cx="220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取</a:t>
            </a:r>
          </a:p>
        </p:txBody>
      </p:sp>
      <p:grpSp>
        <p:nvGrpSpPr>
          <p:cNvPr id="2" name="组合 513030"/>
          <p:cNvGrpSpPr>
            <a:grpSpLocks/>
          </p:cNvGrpSpPr>
          <p:nvPr/>
        </p:nvGrpSpPr>
        <p:grpSpPr bwMode="auto">
          <a:xfrm>
            <a:off x="2171700" y="3724276"/>
            <a:ext cx="5689600" cy="523875"/>
            <a:chOff x="576" y="2531"/>
            <a:chExt cx="3584" cy="330"/>
          </a:xfrm>
        </p:grpSpPr>
        <p:sp>
          <p:nvSpPr>
            <p:cNvPr id="21516" name="文本框 513031"/>
            <p:cNvSpPr txBox="1">
              <a:spLocks noChangeArrowheads="1"/>
            </p:cNvSpPr>
            <p:nvPr/>
          </p:nvSpPr>
          <p:spPr bwMode="auto">
            <a:xfrm>
              <a:off x="576" y="2531"/>
              <a:ext cx="35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得 </a:t>
              </a:r>
              <a:r>
                <a:rPr lang="zh-CN" altLang="en-US" sz="2800" b="1" i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800" b="1" baseline="300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800" b="1" i="1" baseline="30000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的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置信度为          </a:t>
              </a:r>
              <a:r>
                <a:rPr lang="zh-CN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置信区间为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1517" name="对象 513032"/>
            <p:cNvGraphicFramePr>
              <a:graphicFrameLocks/>
            </p:cNvGraphicFramePr>
            <p:nvPr/>
          </p:nvGraphicFramePr>
          <p:xfrm>
            <a:off x="2328" y="2570"/>
            <a:ext cx="49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r:id="rId7" imgW="329628" imgH="177492" progId="Equation.3">
                    <p:embed/>
                  </p:oleObj>
                </mc:Choice>
                <mc:Fallback>
                  <p:oleObj r:id="rId7" imgW="329628" imgH="177492" progId="Equation.3">
                    <p:embed/>
                    <p:pic>
                      <p:nvPicPr>
                        <p:cNvPr id="21517" name="对象 513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2570"/>
                          <a:ext cx="49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034" name="对象 513033"/>
          <p:cNvGraphicFramePr>
            <a:graphicFrameLocks/>
          </p:cNvGraphicFramePr>
          <p:nvPr/>
        </p:nvGraphicFramePr>
        <p:xfrm>
          <a:off x="2551114" y="1773239"/>
          <a:ext cx="60658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9" imgW="2640454" imgH="863225" progId="Equation.DSMT4">
                  <p:embed/>
                </p:oleObj>
              </mc:Choice>
              <mc:Fallback>
                <p:oleObj r:id="rId9" imgW="2640454" imgH="863225" progId="Equation.DSMT4">
                  <p:embed/>
                  <p:pic>
                    <p:nvPicPr>
                      <p:cNvPr id="513034" name="对象 51303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1773239"/>
                        <a:ext cx="60658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5" name="文本框 513034"/>
          <p:cNvSpPr txBox="1">
            <a:spLocks noChangeArrowheads="1"/>
          </p:cNvSpPr>
          <p:nvPr/>
        </p:nvSpPr>
        <p:spPr bwMode="auto">
          <a:xfrm>
            <a:off x="7881938" y="908051"/>
            <a:ext cx="187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由概率</a:t>
            </a:r>
          </a:p>
        </p:txBody>
      </p:sp>
      <p:sp>
        <p:nvSpPr>
          <p:cNvPr id="513036" name="文本框 513035"/>
          <p:cNvSpPr txBox="1">
            <a:spLocks noChangeArrowheads="1"/>
          </p:cNvSpPr>
          <p:nvPr/>
        </p:nvSpPr>
        <p:spPr bwMode="auto">
          <a:xfrm>
            <a:off x="9158289" y="4857750"/>
            <a:ext cx="68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Batang" pitchFamily="18" charset="-127"/>
              </a:rPr>
              <a:t>①</a:t>
            </a:r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331623"/>
      </p:ext>
    </p:extLst>
  </p:cSld>
  <p:clrMapOvr>
    <a:masterClrMapping/>
  </p:clrMapOvr>
  <p:transition spd="slow" advTm="1352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/>
      <p:bldP spid="513030" grpId="0"/>
      <p:bldP spid="513035" grpId="0"/>
      <p:bldP spid="5130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文本框 514049"/>
          <p:cNvSpPr txBox="1">
            <a:spLocks noChangeArrowheads="1"/>
          </p:cNvSpPr>
          <p:nvPr/>
        </p:nvSpPr>
        <p:spPr bwMode="auto">
          <a:xfrm>
            <a:off x="1828800" y="406401"/>
            <a:ext cx="6764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某工厂生产一批滚珠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其直径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ξ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服从</a:t>
            </a:r>
          </a:p>
        </p:txBody>
      </p:sp>
      <p:sp>
        <p:nvSpPr>
          <p:cNvPr id="514051" name="文本框 514050"/>
          <p:cNvSpPr txBox="1">
            <a:spLocks noChangeArrowheads="1"/>
          </p:cNvSpPr>
          <p:nvPr/>
        </p:nvSpPr>
        <p:spPr bwMode="auto">
          <a:xfrm>
            <a:off x="1828800" y="4770438"/>
            <a:ext cx="113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解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514052" name="对象 514051"/>
          <p:cNvGraphicFramePr>
            <a:graphicFrameLocks/>
          </p:cNvGraphicFramePr>
          <p:nvPr/>
        </p:nvGraphicFramePr>
        <p:xfrm>
          <a:off x="3143250" y="4797425"/>
          <a:ext cx="32400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4" imgW="1129810" imgH="241195" progId="Equation.DSMT4">
                  <p:embed/>
                </p:oleObj>
              </mc:Choice>
              <mc:Fallback>
                <p:oleObj r:id="rId4" imgW="1129810" imgH="241195" progId="Equation.DSMT4">
                  <p:embed/>
                  <p:pic>
                    <p:nvPicPr>
                      <p:cNvPr id="514052" name="对象 51405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797425"/>
                        <a:ext cx="32400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3" name="对象 514052"/>
          <p:cNvGraphicFramePr>
            <a:graphicFrameLocks/>
          </p:cNvGraphicFramePr>
          <p:nvPr/>
        </p:nvGraphicFramePr>
        <p:xfrm>
          <a:off x="7248526" y="4941889"/>
          <a:ext cx="180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6" imgW="672516" imgH="203024" progId="Equation.DSMT4">
                  <p:embed/>
                </p:oleObj>
              </mc:Choice>
              <mc:Fallback>
                <p:oleObj r:id="rId6" imgW="672516" imgH="203024" progId="Equation.DSMT4">
                  <p:embed/>
                  <p:pic>
                    <p:nvPicPr>
                      <p:cNvPr id="514053" name="对象 51405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4941889"/>
                        <a:ext cx="180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4" name="文本框 514053"/>
          <p:cNvSpPr txBox="1">
            <a:spLocks noChangeArrowheads="1"/>
          </p:cNvSpPr>
          <p:nvPr/>
        </p:nvSpPr>
        <p:spPr bwMode="auto">
          <a:xfrm>
            <a:off x="6527800" y="4876801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514055" name="对象 514054"/>
          <p:cNvGraphicFramePr>
            <a:graphicFrameLocks/>
          </p:cNvGraphicFramePr>
          <p:nvPr/>
        </p:nvGraphicFramePr>
        <p:xfrm>
          <a:off x="2693988" y="5543550"/>
          <a:ext cx="28257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8" imgW="952087" imgH="418918" progId="Equation.DSMT4">
                  <p:embed/>
                </p:oleObj>
              </mc:Choice>
              <mc:Fallback>
                <p:oleObj r:id="rId8" imgW="952087" imgH="418918" progId="Equation.DSMT4">
                  <p:embed/>
                  <p:pic>
                    <p:nvPicPr>
                      <p:cNvPr id="514055" name="对象 51405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543550"/>
                        <a:ext cx="28257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6" name="对象 514055"/>
          <p:cNvGraphicFramePr>
            <a:graphicFrameLocks/>
          </p:cNvGraphicFramePr>
          <p:nvPr/>
        </p:nvGraphicFramePr>
        <p:xfrm>
          <a:off x="5664201" y="5661026"/>
          <a:ext cx="3095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10" imgW="1155700" imgH="279400" progId="Equation.DSMT4">
                  <p:embed/>
                </p:oleObj>
              </mc:Choice>
              <mc:Fallback>
                <p:oleObj r:id="rId10" imgW="1155700" imgH="279400" progId="Equation.DSMT4">
                  <p:embed/>
                  <p:pic>
                    <p:nvPicPr>
                      <p:cNvPr id="514056" name="对象 51405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5661026"/>
                        <a:ext cx="30956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7" name="文本框 514056"/>
          <p:cNvSpPr txBox="1">
            <a:spLocks noChangeArrowheads="1"/>
          </p:cNvSpPr>
          <p:nvPr/>
        </p:nvSpPr>
        <p:spPr bwMode="auto">
          <a:xfrm>
            <a:off x="1981200" y="990600"/>
            <a:ext cx="6916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正态分布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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), 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现从某天的产品中随机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4058" name="文本框 514057"/>
          <p:cNvSpPr txBox="1">
            <a:spLocks noChangeArrowheads="1"/>
          </p:cNvSpPr>
          <p:nvPr/>
        </p:nvSpPr>
        <p:spPr bwMode="auto">
          <a:xfrm>
            <a:off x="1911351" y="2781301"/>
            <a:ext cx="839946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zh-CN" sz="36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(1) 若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0.06,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求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度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95置信区间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(2)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未知,求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度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95置信区间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(3) 求方差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度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95置信区间.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4059" name="文本框 514058"/>
          <p:cNvSpPr txBox="1">
            <a:spLocks noChangeArrowheads="1"/>
          </p:cNvSpPr>
          <p:nvPr/>
        </p:nvSpPr>
        <p:spPr bwMode="auto">
          <a:xfrm>
            <a:off x="1828801" y="1600201"/>
            <a:ext cx="729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抽取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件,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测得直径为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14060" name="文本框 514059"/>
          <p:cNvSpPr txBox="1">
            <a:spLocks noChangeArrowheads="1"/>
          </p:cNvSpPr>
          <p:nvPr/>
        </p:nvSpPr>
        <p:spPr bwMode="auto">
          <a:xfrm>
            <a:off x="2940050" y="2133601"/>
            <a:ext cx="5424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15.1 ,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14.8 ,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15.2 ,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14.9 ,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14.6 ,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15.1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04277135"/>
      </p:ext>
    </p:extLst>
  </p:cSld>
  <p:clrMapOvr>
    <a:masterClrMapping/>
  </p:clrMapOvr>
  <p:transition spd="slow" advTm="1171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/>
      <p:bldP spid="514051" grpId="0"/>
      <p:bldP spid="514054" grpId="0"/>
      <p:bldP spid="514057" grpId="0"/>
      <p:bldP spid="514058" grpId="0"/>
      <p:bldP spid="514059" grpId="0"/>
      <p:bldP spid="5140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文本框 515073"/>
          <p:cNvSpPr txBox="1">
            <a:spLocks noChangeArrowheads="1"/>
          </p:cNvSpPr>
          <p:nvPr/>
        </p:nvSpPr>
        <p:spPr bwMode="auto">
          <a:xfrm>
            <a:off x="2133600" y="500064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由给定数据算得</a:t>
            </a:r>
          </a:p>
        </p:txBody>
      </p:sp>
      <p:graphicFrame>
        <p:nvGraphicFramePr>
          <p:cNvPr id="515075" name="对象 515074"/>
          <p:cNvGraphicFramePr>
            <a:graphicFrameLocks/>
          </p:cNvGraphicFramePr>
          <p:nvPr/>
        </p:nvGraphicFramePr>
        <p:xfrm>
          <a:off x="5087939" y="333375"/>
          <a:ext cx="34559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1218671" imgH="431613" progId="Equation.3">
                  <p:embed/>
                </p:oleObj>
              </mc:Choice>
              <mc:Fallback>
                <p:oleObj r:id="rId3" imgW="1218671" imgH="431613" progId="Equation.3">
                  <p:embed/>
                  <p:pic>
                    <p:nvPicPr>
                      <p:cNvPr id="515075" name="对象 5150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33375"/>
                        <a:ext cx="34559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6" name="文本框 515075"/>
          <p:cNvSpPr txBox="1">
            <a:spLocks noChangeArrowheads="1"/>
          </p:cNvSpPr>
          <p:nvPr/>
        </p:nvSpPr>
        <p:spPr bwMode="auto">
          <a:xfrm>
            <a:off x="2133601" y="1427163"/>
            <a:ext cx="4854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由公式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(3)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得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的置信区间为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5077" name="对象 515076"/>
          <p:cNvGraphicFramePr>
            <a:graphicFrameLocks/>
          </p:cNvGraphicFramePr>
          <p:nvPr/>
        </p:nvGraphicFramePr>
        <p:xfrm>
          <a:off x="2895600" y="2209800"/>
          <a:ext cx="64404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5" imgW="2564287" imgH="431613" progId="Equation.3">
                  <p:embed/>
                </p:oleObj>
              </mc:Choice>
              <mc:Fallback>
                <p:oleObj r:id="rId5" imgW="2564287" imgH="431613" progId="Equation.3">
                  <p:embed/>
                  <p:pic>
                    <p:nvPicPr>
                      <p:cNvPr id="515077" name="对象 5150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64404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8" name="文本框 515077"/>
          <p:cNvSpPr txBox="1">
            <a:spLocks noChangeArrowheads="1"/>
          </p:cNvSpPr>
          <p:nvPr/>
        </p:nvSpPr>
        <p:spPr bwMode="auto">
          <a:xfrm>
            <a:off x="2041526" y="3770314"/>
            <a:ext cx="114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取</a:t>
            </a:r>
          </a:p>
        </p:txBody>
      </p:sp>
      <p:graphicFrame>
        <p:nvGraphicFramePr>
          <p:cNvPr id="515079" name="对象 515078"/>
          <p:cNvGraphicFramePr>
            <a:graphicFrameLocks/>
          </p:cNvGraphicFramePr>
          <p:nvPr/>
        </p:nvGraphicFramePr>
        <p:xfrm>
          <a:off x="3359151" y="3573464"/>
          <a:ext cx="300831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7" imgW="1040948" imgH="596641" progId="Equation.DSMT4">
                  <p:embed/>
                </p:oleObj>
              </mc:Choice>
              <mc:Fallback>
                <p:oleObj r:id="rId7" imgW="1040948" imgH="596641" progId="Equation.DSMT4">
                  <p:embed/>
                  <p:pic>
                    <p:nvPicPr>
                      <p:cNvPr id="515079" name="对象 51507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573464"/>
                        <a:ext cx="300831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对象 515079"/>
          <p:cNvGraphicFramePr>
            <a:graphicFrameLocks/>
          </p:cNvGraphicFramePr>
          <p:nvPr/>
        </p:nvGraphicFramePr>
        <p:xfrm>
          <a:off x="7535863" y="3789364"/>
          <a:ext cx="2736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9" imgW="1066800" imgH="228600" progId="Equation.DSMT4">
                  <p:embed/>
                </p:oleObj>
              </mc:Choice>
              <mc:Fallback>
                <p:oleObj r:id="rId9" imgW="1066800" imgH="228600" progId="Equation.DSMT4">
                  <p:embed/>
                  <p:pic>
                    <p:nvPicPr>
                      <p:cNvPr id="515080" name="对象 51507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3789364"/>
                        <a:ext cx="27368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文本框 515080"/>
          <p:cNvSpPr txBox="1">
            <a:spLocks noChangeArrowheads="1"/>
          </p:cNvSpPr>
          <p:nvPr/>
        </p:nvSpPr>
        <p:spPr bwMode="auto">
          <a:xfrm>
            <a:off x="6521450" y="3786189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查表</a:t>
            </a:r>
          </a:p>
        </p:txBody>
      </p:sp>
      <p:sp>
        <p:nvSpPr>
          <p:cNvPr id="515082" name="文本框 515081"/>
          <p:cNvSpPr txBox="1">
            <a:spLocks noChangeArrowheads="1"/>
          </p:cNvSpPr>
          <p:nvPr/>
        </p:nvSpPr>
        <p:spPr bwMode="auto">
          <a:xfrm>
            <a:off x="1981200" y="4881564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由给定数据算得</a:t>
            </a:r>
          </a:p>
        </p:txBody>
      </p:sp>
      <p:graphicFrame>
        <p:nvGraphicFramePr>
          <p:cNvPr id="515083" name="对象 515082"/>
          <p:cNvGraphicFramePr>
            <a:graphicFrameLocks/>
          </p:cNvGraphicFramePr>
          <p:nvPr/>
        </p:nvGraphicFramePr>
        <p:xfrm>
          <a:off x="4943475" y="4941889"/>
          <a:ext cx="1981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11" imgW="608544" imgH="177492" progId="Equation.3">
                  <p:embed/>
                </p:oleObj>
              </mc:Choice>
              <mc:Fallback>
                <p:oleObj r:id="rId11" imgW="608544" imgH="177492" progId="Equation.3">
                  <p:embed/>
                  <p:pic>
                    <p:nvPicPr>
                      <p:cNvPr id="515083" name="对象 51508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941889"/>
                        <a:ext cx="1981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4" name="对象 515083"/>
          <p:cNvGraphicFramePr>
            <a:graphicFrameLocks/>
          </p:cNvGraphicFramePr>
          <p:nvPr/>
        </p:nvGraphicFramePr>
        <p:xfrm>
          <a:off x="2559050" y="5516563"/>
          <a:ext cx="67770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13" imgW="2589676" imgH="431613" progId="Equation.DSMT4">
                  <p:embed/>
                </p:oleObj>
              </mc:Choice>
              <mc:Fallback>
                <p:oleObj r:id="rId13" imgW="2589676" imgH="431613" progId="Equation.DSMT4">
                  <p:embed/>
                  <p:pic>
                    <p:nvPicPr>
                      <p:cNvPr id="515084" name="对象 51508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516563"/>
                        <a:ext cx="67770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609414"/>
      </p:ext>
    </p:extLst>
  </p:cSld>
  <p:clrMapOvr>
    <a:masterClrMapping/>
  </p:clrMapOvr>
  <p:transition spd="slow" advTm="1091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9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/>
      <p:bldP spid="515076" grpId="0"/>
      <p:bldP spid="515078" grpId="0"/>
      <p:bldP spid="515081" grpId="0"/>
      <p:bldP spid="5150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098" name="对象 516097"/>
          <p:cNvGraphicFramePr>
            <a:graphicFrameLocks/>
          </p:cNvGraphicFramePr>
          <p:nvPr/>
        </p:nvGraphicFramePr>
        <p:xfrm>
          <a:off x="2720975" y="828675"/>
          <a:ext cx="602773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298600" imgH="660240" progId="Equation.DSMT4">
                  <p:embed/>
                </p:oleObj>
              </mc:Choice>
              <mc:Fallback>
                <p:oleObj name="Equation" r:id="rId3" imgW="2298600" imgH="660240" progId="Equation.DSMT4">
                  <p:embed/>
                  <p:pic>
                    <p:nvPicPr>
                      <p:cNvPr id="516098" name="对象 51609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828675"/>
                        <a:ext cx="602773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99" name="文本框 516098"/>
          <p:cNvSpPr txBox="1">
            <a:spLocks noChangeArrowheads="1"/>
          </p:cNvSpPr>
          <p:nvPr/>
        </p:nvSpPr>
        <p:spPr bwMode="auto">
          <a:xfrm>
            <a:off x="2133600" y="4597401"/>
            <a:ext cx="499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由公式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得</a:t>
            </a:r>
            <a:r>
              <a:rPr lang="zh-CN" altLang="en-US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baseline="30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的置信区间为</a:t>
            </a:r>
          </a:p>
        </p:txBody>
      </p:sp>
      <p:sp>
        <p:nvSpPr>
          <p:cNvPr id="516100" name="文本框 516099"/>
          <p:cNvSpPr txBox="1">
            <a:spLocks noChangeArrowheads="1"/>
          </p:cNvSpPr>
          <p:nvPr/>
        </p:nvSpPr>
        <p:spPr bwMode="auto">
          <a:xfrm>
            <a:off x="1905000" y="2940051"/>
            <a:ext cx="1506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(3)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选取</a:t>
            </a:r>
          </a:p>
        </p:txBody>
      </p:sp>
      <p:graphicFrame>
        <p:nvGraphicFramePr>
          <p:cNvPr id="516101" name="对象 516100"/>
          <p:cNvGraphicFramePr>
            <a:graphicFrameLocks/>
          </p:cNvGraphicFramePr>
          <p:nvPr/>
        </p:nvGraphicFramePr>
        <p:xfrm>
          <a:off x="3881439" y="2857500"/>
          <a:ext cx="2492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5" imgW="1206500" imgH="419100" progId="Equation.DSMT4">
                  <p:embed/>
                </p:oleObj>
              </mc:Choice>
              <mc:Fallback>
                <p:oleObj r:id="rId5" imgW="1206500" imgH="419100" progId="Equation.DSMT4">
                  <p:embed/>
                  <p:pic>
                    <p:nvPicPr>
                      <p:cNvPr id="516101" name="对象 51610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9" y="2857500"/>
                        <a:ext cx="2492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2" name="对象 516101"/>
          <p:cNvGraphicFramePr>
            <a:graphicFrameLocks/>
          </p:cNvGraphicFramePr>
          <p:nvPr/>
        </p:nvGraphicFramePr>
        <p:xfrm>
          <a:off x="3908425" y="3810001"/>
          <a:ext cx="62817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r:id="rId7" imgW="2272314" imgH="241195" progId="Equation.DSMT4">
                  <p:embed/>
                </p:oleObj>
              </mc:Choice>
              <mc:Fallback>
                <p:oleObj r:id="rId7" imgW="2272314" imgH="241195" progId="Equation.DSMT4">
                  <p:embed/>
                  <p:pic>
                    <p:nvPicPr>
                      <p:cNvPr id="516102" name="对象 51610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810001"/>
                        <a:ext cx="62817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3" name="对象 516102"/>
          <p:cNvGraphicFramePr>
            <a:graphicFrameLocks/>
          </p:cNvGraphicFramePr>
          <p:nvPr/>
        </p:nvGraphicFramePr>
        <p:xfrm>
          <a:off x="2420939" y="5334000"/>
          <a:ext cx="67706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9" imgW="2933700" imgH="457200" progId="Equation.DSMT4">
                  <p:embed/>
                </p:oleObj>
              </mc:Choice>
              <mc:Fallback>
                <p:oleObj r:id="rId9" imgW="2933700" imgH="457200" progId="Equation.DSMT4">
                  <p:embed/>
                  <p:pic>
                    <p:nvPicPr>
                      <p:cNvPr id="516103" name="对象 51610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9" y="5334000"/>
                        <a:ext cx="677068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4" name="文本框 516103"/>
          <p:cNvSpPr txBox="1">
            <a:spLocks noChangeArrowheads="1"/>
          </p:cNvSpPr>
          <p:nvPr/>
        </p:nvSpPr>
        <p:spPr bwMode="auto">
          <a:xfrm>
            <a:off x="2362201" y="3833814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查表得</a:t>
            </a:r>
          </a:p>
        </p:txBody>
      </p:sp>
      <p:graphicFrame>
        <p:nvGraphicFramePr>
          <p:cNvPr id="516105" name="对象 516104"/>
          <p:cNvGraphicFramePr>
            <a:graphicFrameLocks/>
          </p:cNvGraphicFramePr>
          <p:nvPr/>
        </p:nvGraphicFramePr>
        <p:xfrm>
          <a:off x="6881814" y="3071814"/>
          <a:ext cx="2003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11" imgW="748326" imgH="215619" progId="Equation.DSMT4">
                  <p:embed/>
                </p:oleObj>
              </mc:Choice>
              <mc:Fallback>
                <p:oleObj r:id="rId11" imgW="748326" imgH="215619" progId="Equation.DSMT4">
                  <p:embed/>
                  <p:pic>
                    <p:nvPicPr>
                      <p:cNvPr id="516105" name="对象 51610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3071814"/>
                        <a:ext cx="2003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6" name="文本框 516105"/>
          <p:cNvSpPr txBox="1">
            <a:spLocks noChangeArrowheads="1"/>
          </p:cNvSpPr>
          <p:nvPr/>
        </p:nvSpPr>
        <p:spPr bwMode="auto">
          <a:xfrm>
            <a:off x="2133601" y="284163"/>
            <a:ext cx="4829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由公式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(4)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得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的置信区间为</a:t>
            </a:r>
            <a:endParaRPr lang="zh-CN" altLang="en-US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207139"/>
      </p:ext>
    </p:extLst>
  </p:cSld>
  <p:clrMapOvr>
    <a:masterClrMapping/>
  </p:clrMapOvr>
  <p:transition spd="slow" advTm="1642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/>
      <p:bldP spid="516100" grpId="0"/>
      <p:bldP spid="516104" grpId="0"/>
      <p:bldP spid="516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6" name="矩形 517125"/>
          <p:cNvSpPr>
            <a:spLocks noChangeArrowheads="1"/>
          </p:cNvSpPr>
          <p:nvPr/>
        </p:nvSpPr>
        <p:spPr bwMode="auto">
          <a:xfrm>
            <a:off x="2063750" y="4702175"/>
            <a:ext cx="3455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置信概率为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17129" name="矩形 517128"/>
          <p:cNvSpPr>
            <a:spLocks noChangeArrowheads="1"/>
          </p:cNvSpPr>
          <p:nvPr/>
        </p:nvSpPr>
        <p:spPr bwMode="auto">
          <a:xfrm>
            <a:off x="2209800" y="606425"/>
            <a:ext cx="488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2.4.2 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两个正态总体的情形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063750" y="1354138"/>
          <a:ext cx="7189788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3175000" imgH="762000" progId="Equation.DSMT4">
                  <p:embed/>
                </p:oleObj>
              </mc:Choice>
              <mc:Fallback>
                <p:oleObj name="Equation" r:id="rId3" imgW="3175000" imgH="76200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354138"/>
                        <a:ext cx="7189788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082800" y="3300413"/>
          <a:ext cx="74247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3187700" imgH="508000" progId="Equation.DSMT4">
                  <p:embed/>
                </p:oleObj>
              </mc:Choice>
              <mc:Fallback>
                <p:oleObj name="Equation" r:id="rId5" imgW="3187700" imgH="50800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300413"/>
                        <a:ext cx="742473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/>
      <p:bldP spid="517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46" name="对象 518145"/>
          <p:cNvGraphicFramePr>
            <a:graphicFrameLocks/>
          </p:cNvGraphicFramePr>
          <p:nvPr/>
        </p:nvGraphicFramePr>
        <p:xfrm>
          <a:off x="2646364" y="881064"/>
          <a:ext cx="41560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930400" imgH="457200" progId="Equation.DSMT4">
                  <p:embed/>
                </p:oleObj>
              </mc:Choice>
              <mc:Fallback>
                <p:oleObj name="Equation" r:id="rId3" imgW="1930400" imgH="457200" progId="Equation.DSMT4">
                  <p:embed/>
                  <p:pic>
                    <p:nvPicPr>
                      <p:cNvPr id="518146" name="对象 51814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4" y="881064"/>
                        <a:ext cx="41560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7" name="对象 518146"/>
          <p:cNvGraphicFramePr>
            <a:graphicFrameLocks/>
          </p:cNvGraphicFramePr>
          <p:nvPr/>
        </p:nvGraphicFramePr>
        <p:xfrm>
          <a:off x="7242175" y="1219201"/>
          <a:ext cx="698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5" imgW="279279" imgH="241195" progId="Equation.DSMT4">
                  <p:embed/>
                </p:oleObj>
              </mc:Choice>
              <mc:Fallback>
                <p:oleObj r:id="rId5" imgW="279279" imgH="241195" progId="Equation.DSMT4">
                  <p:embed/>
                  <p:pic>
                    <p:nvPicPr>
                      <p:cNvPr id="518147" name="对象 5181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219201"/>
                        <a:ext cx="6985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48" name="文本框 518147"/>
          <p:cNvSpPr txBox="1">
            <a:spLocks noChangeArrowheads="1"/>
          </p:cNvSpPr>
          <p:nvPr/>
        </p:nvSpPr>
        <p:spPr bwMode="auto">
          <a:xfrm>
            <a:off x="8061325" y="1341439"/>
            <a:ext cx="212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相互独立</a:t>
            </a:r>
            <a:r>
              <a:rPr lang="en-US" altLang="zh-CN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 </a:t>
            </a:r>
          </a:p>
        </p:txBody>
      </p:sp>
      <p:graphicFrame>
        <p:nvGraphicFramePr>
          <p:cNvPr id="518149" name="对象 518148"/>
          <p:cNvGraphicFramePr>
            <a:graphicFrameLocks/>
          </p:cNvGraphicFramePr>
          <p:nvPr/>
        </p:nvGraphicFramePr>
        <p:xfrm>
          <a:off x="2640014" y="4005264"/>
          <a:ext cx="1133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7" imgW="444307" imgH="228501" progId="Equation.DSMT4">
                  <p:embed/>
                </p:oleObj>
              </mc:Choice>
              <mc:Fallback>
                <p:oleObj r:id="rId7" imgW="444307" imgH="228501" progId="Equation.DSMT4">
                  <p:embed/>
                  <p:pic>
                    <p:nvPicPr>
                      <p:cNvPr id="518149" name="对象 51814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05264"/>
                        <a:ext cx="11334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0" name="文本框 518149"/>
          <p:cNvSpPr txBox="1">
            <a:spLocks noChangeArrowheads="1"/>
          </p:cNvSpPr>
          <p:nvPr/>
        </p:nvSpPr>
        <p:spPr bwMode="auto">
          <a:xfrm>
            <a:off x="3810000" y="3924301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518151" name="对象 518150"/>
          <p:cNvGraphicFramePr>
            <a:graphicFrameLocks/>
          </p:cNvGraphicFramePr>
          <p:nvPr/>
        </p:nvGraphicFramePr>
        <p:xfrm>
          <a:off x="3922714" y="2032001"/>
          <a:ext cx="39131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1675673" imgH="723586" progId="Equation.DSMT4">
                  <p:embed/>
                </p:oleObj>
              </mc:Choice>
              <mc:Fallback>
                <p:oleObj name="Equation" r:id="rId9" imgW="1675673" imgH="723586" progId="Equation.DSMT4">
                  <p:embed/>
                  <p:pic>
                    <p:nvPicPr>
                      <p:cNvPr id="518151" name="对象 51815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4" y="2032001"/>
                        <a:ext cx="39131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2" name="文本框 518151"/>
          <p:cNvSpPr txBox="1">
            <a:spLocks noChangeArrowheads="1"/>
          </p:cNvSpPr>
          <p:nvPr/>
        </p:nvSpPr>
        <p:spPr bwMode="auto">
          <a:xfrm>
            <a:off x="2041526" y="287338"/>
            <a:ext cx="741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Batang" pitchFamily="18" charset="-127"/>
              </a:rPr>
              <a:t>(1)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18153" name="对象 518152"/>
          <p:cNvGraphicFramePr>
            <a:graphicFrameLocks/>
          </p:cNvGraphicFramePr>
          <p:nvPr/>
        </p:nvGraphicFramePr>
        <p:xfrm>
          <a:off x="2703514" y="319089"/>
          <a:ext cx="1120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11" imgW="444307" imgH="228501" progId="Equation.3">
                  <p:embed/>
                </p:oleObj>
              </mc:Choice>
              <mc:Fallback>
                <p:oleObj r:id="rId11" imgW="444307" imgH="228501" progId="Equation.3">
                  <p:embed/>
                  <p:pic>
                    <p:nvPicPr>
                      <p:cNvPr id="518153" name="对象 51815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319089"/>
                        <a:ext cx="1120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18153"/>
          <p:cNvGrpSpPr>
            <a:grpSpLocks/>
          </p:cNvGrpSpPr>
          <p:nvPr/>
        </p:nvGrpSpPr>
        <p:grpSpPr bwMode="auto">
          <a:xfrm>
            <a:off x="3894138" y="225426"/>
            <a:ext cx="5435600" cy="709613"/>
            <a:chOff x="1493" y="142"/>
            <a:chExt cx="3424" cy="447"/>
          </a:xfrm>
        </p:grpSpPr>
        <p:sp>
          <p:nvSpPr>
            <p:cNvPr id="13326" name="文本框 518154"/>
            <p:cNvSpPr txBox="1">
              <a:spLocks noChangeArrowheads="1"/>
            </p:cNvSpPr>
            <p:nvPr/>
          </p:nvSpPr>
          <p:spPr bwMode="auto">
            <a:xfrm>
              <a:off x="1493" y="181"/>
              <a:ext cx="34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已知</a:t>
              </a: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, </a:t>
              </a: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考虑             的置信区间</a:t>
              </a:r>
            </a:p>
          </p:txBody>
        </p:sp>
        <p:graphicFrame>
          <p:nvGraphicFramePr>
            <p:cNvPr id="13327" name="对象 518155"/>
            <p:cNvGraphicFramePr>
              <a:graphicFrameLocks/>
            </p:cNvGraphicFramePr>
            <p:nvPr/>
          </p:nvGraphicFramePr>
          <p:xfrm>
            <a:off x="2774" y="142"/>
            <a:ext cx="711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r:id="rId13" imgW="444307" imgH="228501" progId="Equation.DSMT4">
                    <p:embed/>
                  </p:oleObj>
                </mc:Choice>
                <mc:Fallback>
                  <p:oleObj r:id="rId13" imgW="444307" imgH="228501" progId="Equation.DSMT4">
                    <p:embed/>
                    <p:pic>
                      <p:nvPicPr>
                        <p:cNvPr id="13327" name="对象 518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42"/>
                          <a:ext cx="711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8157" name="右箭头 518156"/>
          <p:cNvSpPr>
            <a:spLocks noChangeArrowheads="1"/>
          </p:cNvSpPr>
          <p:nvPr/>
        </p:nvSpPr>
        <p:spPr bwMode="auto">
          <a:xfrm>
            <a:off x="2743200" y="2667001"/>
            <a:ext cx="1066800" cy="180975"/>
          </a:xfrm>
          <a:prstGeom prst="rightArrow">
            <a:avLst>
              <a:gd name="adj1" fmla="val 50000"/>
              <a:gd name="adj2" fmla="val 147314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18158" name="对象 518157"/>
          <p:cNvGraphicFramePr>
            <a:graphicFrameLocks/>
          </p:cNvGraphicFramePr>
          <p:nvPr/>
        </p:nvGraphicFramePr>
        <p:xfrm>
          <a:off x="2233614" y="4719639"/>
          <a:ext cx="693737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3289300" imgH="533400" progId="Equation.DSMT4">
                  <p:embed/>
                </p:oleObj>
              </mc:Choice>
              <mc:Fallback>
                <p:oleObj name="Equation" r:id="rId15" imgW="3289300" imgH="533400" progId="Equation.DSMT4">
                  <p:embed/>
                  <p:pic>
                    <p:nvPicPr>
                      <p:cNvPr id="518158" name="对象 51815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4" y="4719639"/>
                        <a:ext cx="6937375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9" name="对象 518158"/>
          <p:cNvGraphicFramePr>
            <a:graphicFrameLocks/>
          </p:cNvGraphicFramePr>
          <p:nvPr/>
        </p:nvGraphicFramePr>
        <p:xfrm>
          <a:off x="6692901" y="6149976"/>
          <a:ext cx="293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r:id="rId17" imgW="786717" imgH="203024" progId="Equation.3">
                  <p:embed/>
                </p:oleObj>
              </mc:Choice>
              <mc:Fallback>
                <p:oleObj r:id="rId17" imgW="786717" imgH="203024" progId="Equation.3">
                  <p:embed/>
                  <p:pic>
                    <p:nvPicPr>
                      <p:cNvPr id="518159" name="对象 51815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1" y="6149976"/>
                        <a:ext cx="293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5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/>
      <p:bldP spid="518150" grpId="0"/>
      <p:bldP spid="518152" grpId="0"/>
      <p:bldP spid="5181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170" name="对象 519169"/>
          <p:cNvGraphicFramePr>
            <a:graphicFrameLocks/>
          </p:cNvGraphicFramePr>
          <p:nvPr/>
        </p:nvGraphicFramePr>
        <p:xfrm>
          <a:off x="2101851" y="1397001"/>
          <a:ext cx="3567113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1714500" imgH="1168400" progId="Equation.DSMT4">
                  <p:embed/>
                </p:oleObj>
              </mc:Choice>
              <mc:Fallback>
                <p:oleObj name="Equation" r:id="rId3" imgW="1714500" imgH="1168400" progId="Equation.DSMT4">
                  <p:embed/>
                  <p:pic>
                    <p:nvPicPr>
                      <p:cNvPr id="519170" name="对象 5191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1" y="1397001"/>
                        <a:ext cx="3567113" cy="269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对象 519170"/>
          <p:cNvGraphicFramePr>
            <a:graphicFrameLocks/>
          </p:cNvGraphicFramePr>
          <p:nvPr/>
        </p:nvGraphicFramePr>
        <p:xfrm>
          <a:off x="6234113" y="1425575"/>
          <a:ext cx="330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371600" imgH="419100" progId="Equation.DSMT4">
                  <p:embed/>
                </p:oleObj>
              </mc:Choice>
              <mc:Fallback>
                <p:oleObj name="Equation" r:id="rId5" imgW="1371600" imgH="419100" progId="Equation.DSMT4">
                  <p:embed/>
                  <p:pic>
                    <p:nvPicPr>
                      <p:cNvPr id="519171" name="对象 51917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1425575"/>
                        <a:ext cx="3308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2" name="直接连接符 519171"/>
          <p:cNvSpPr>
            <a:spLocks noChangeShapeType="1"/>
          </p:cNvSpPr>
          <p:nvPr/>
        </p:nvSpPr>
        <p:spPr bwMode="auto">
          <a:xfrm>
            <a:off x="5943600" y="1295400"/>
            <a:ext cx="0" cy="3048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9173" name="对象 519172"/>
          <p:cNvGraphicFramePr>
            <a:graphicFrameLocks/>
          </p:cNvGraphicFramePr>
          <p:nvPr/>
        </p:nvGraphicFramePr>
        <p:xfrm>
          <a:off x="2609850" y="4681539"/>
          <a:ext cx="805180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594100" imgH="584200" progId="Equation.DSMT4">
                  <p:embed/>
                </p:oleObj>
              </mc:Choice>
              <mc:Fallback>
                <p:oleObj name="Equation" r:id="rId7" imgW="3594100" imgH="584200" progId="Equation.DSMT4">
                  <p:embed/>
                  <p:pic>
                    <p:nvPicPr>
                      <p:cNvPr id="519173" name="对象 51917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81539"/>
                        <a:ext cx="8051800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19173"/>
          <p:cNvGrpSpPr>
            <a:grpSpLocks/>
          </p:cNvGrpSpPr>
          <p:nvPr/>
        </p:nvGrpSpPr>
        <p:grpSpPr bwMode="auto">
          <a:xfrm>
            <a:off x="1676400" y="381001"/>
            <a:ext cx="8991600" cy="746125"/>
            <a:chOff x="145" y="48"/>
            <a:chExt cx="5664" cy="470"/>
          </a:xfrm>
        </p:grpSpPr>
        <p:graphicFrame>
          <p:nvGraphicFramePr>
            <p:cNvPr id="14346" name="对象 519174"/>
            <p:cNvGraphicFramePr>
              <a:graphicFrameLocks/>
            </p:cNvGraphicFramePr>
            <p:nvPr/>
          </p:nvGraphicFramePr>
          <p:xfrm>
            <a:off x="528" y="48"/>
            <a:ext cx="67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r:id="rId9" imgW="444307" imgH="228501" progId="Equation.3">
                    <p:embed/>
                  </p:oleObj>
                </mc:Choice>
                <mc:Fallback>
                  <p:oleObj r:id="rId9" imgW="444307" imgH="228501" progId="Equation.3">
                    <p:embed/>
                    <p:pic>
                      <p:nvPicPr>
                        <p:cNvPr id="14346" name="对象 5191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8"/>
                          <a:ext cx="679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对象 519175"/>
            <p:cNvGraphicFramePr>
              <a:graphicFrameLocks/>
            </p:cNvGraphicFramePr>
            <p:nvPr/>
          </p:nvGraphicFramePr>
          <p:xfrm>
            <a:off x="2256" y="68"/>
            <a:ext cx="112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r:id="rId11" imgW="850531" imgH="228501" progId="Equation.3">
                    <p:embed/>
                  </p:oleObj>
                </mc:Choice>
                <mc:Fallback>
                  <p:oleObj r:id="rId11" imgW="850531" imgH="228501" progId="Equation.3">
                    <p:embed/>
                    <p:pic>
                      <p:nvPicPr>
                        <p:cNvPr id="14347" name="对象 5191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8"/>
                          <a:ext cx="112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8" name="组合 519176"/>
            <p:cNvGrpSpPr>
              <a:grpSpLocks/>
            </p:cNvGrpSpPr>
            <p:nvPr/>
          </p:nvGrpSpPr>
          <p:grpSpPr bwMode="auto">
            <a:xfrm>
              <a:off x="145" y="63"/>
              <a:ext cx="5664" cy="450"/>
              <a:chOff x="96" y="207"/>
              <a:chExt cx="5664" cy="450"/>
            </a:xfrm>
          </p:grpSpPr>
          <p:sp>
            <p:nvSpPr>
              <p:cNvPr id="14349" name="文本框 519177"/>
              <p:cNvSpPr txBox="1">
                <a:spLocks noChangeArrowheads="1"/>
              </p:cNvSpPr>
              <p:nvPr/>
            </p:nvSpPr>
            <p:spPr bwMode="auto">
              <a:xfrm>
                <a:off x="96" y="240"/>
                <a:ext cx="566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zh-CN" sz="3600" b="1">
                    <a:solidFill>
                      <a:srgbClr val="4E3B30"/>
                    </a:solidFill>
                    <a:latin typeface="Garamond" panose="02020404030301010803" pitchFamily="18" charset="0"/>
                    <a:ea typeface="Batang" pitchFamily="18" charset="-127"/>
                  </a:rPr>
                  <a:t>(</a:t>
                </a:r>
                <a:r>
                  <a:rPr lang="en-US" altLang="zh-CN" b="1">
                    <a:solidFill>
                      <a:srgbClr val="4E3B30"/>
                    </a:solidFill>
                    <a:latin typeface="Garamond" panose="02020404030301010803" pitchFamily="18" charset="0"/>
                    <a:ea typeface="Batang" pitchFamily="18" charset="-127"/>
                  </a:rPr>
                  <a:t>2)           </a:t>
                </a:r>
                <a:r>
                  <a:rPr lang="zh-CN" altLang="en-US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未知</a:t>
                </a:r>
                <a:r>
                  <a:rPr lang="en-US" altLang="zh-CN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  (</a:t>
                </a:r>
                <a:r>
                  <a:rPr lang="zh-CN" altLang="en-US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但                    </a:t>
                </a:r>
                <a:r>
                  <a:rPr lang="en-US" altLang="zh-CN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)            </a:t>
                </a:r>
                <a:r>
                  <a:rPr lang="zh-CN" altLang="en-US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的置信区间</a:t>
                </a:r>
              </a:p>
            </p:txBody>
          </p:sp>
          <p:graphicFrame>
            <p:nvGraphicFramePr>
              <p:cNvPr id="14350" name="对象 519178"/>
              <p:cNvGraphicFramePr>
                <a:graphicFrameLocks/>
              </p:cNvGraphicFramePr>
              <p:nvPr/>
            </p:nvGraphicFramePr>
            <p:xfrm>
              <a:off x="3470" y="207"/>
              <a:ext cx="748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7" r:id="rId13" imgW="444307" imgH="228501" progId="Equation.DSMT4">
                      <p:embed/>
                    </p:oleObj>
                  </mc:Choice>
                  <mc:Fallback>
                    <p:oleObj r:id="rId13" imgW="444307" imgH="228501" progId="Equation.DSMT4">
                      <p:embed/>
                      <p:pic>
                        <p:nvPicPr>
                          <p:cNvPr id="14350" name="对象 51917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207"/>
                            <a:ext cx="748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9180" name="对象 519179"/>
          <p:cNvGraphicFramePr>
            <a:graphicFrameLocks/>
          </p:cNvGraphicFramePr>
          <p:nvPr/>
        </p:nvGraphicFramePr>
        <p:xfrm>
          <a:off x="5975350" y="3371851"/>
          <a:ext cx="44910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2400300" imgH="419100" progId="Equation.DSMT4">
                  <p:embed/>
                </p:oleObj>
              </mc:Choice>
              <mc:Fallback>
                <p:oleObj name="Equation" r:id="rId15" imgW="2400300" imgH="419100" progId="Equation.DSMT4">
                  <p:embed/>
                  <p:pic>
                    <p:nvPicPr>
                      <p:cNvPr id="519180" name="对象 51917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3371851"/>
                        <a:ext cx="44910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1" name="对象 519180"/>
          <p:cNvGraphicFramePr>
            <a:graphicFrameLocks/>
          </p:cNvGraphicFramePr>
          <p:nvPr/>
        </p:nvGraphicFramePr>
        <p:xfrm>
          <a:off x="6359525" y="2362200"/>
          <a:ext cx="3054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1397000" imgH="419100" progId="Equation.DSMT4">
                  <p:embed/>
                </p:oleObj>
              </mc:Choice>
              <mc:Fallback>
                <p:oleObj name="Equation" r:id="rId17" imgW="1397000" imgH="419100" progId="Equation.DSMT4">
                  <p:embed/>
                  <p:pic>
                    <p:nvPicPr>
                      <p:cNvPr id="519181" name="对象 51918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2362200"/>
                        <a:ext cx="30543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2" name="右箭头 519181"/>
          <p:cNvSpPr>
            <a:spLocks noChangeArrowheads="1"/>
          </p:cNvSpPr>
          <p:nvPr/>
        </p:nvSpPr>
        <p:spPr bwMode="auto">
          <a:xfrm>
            <a:off x="1992313" y="5084763"/>
            <a:ext cx="762000" cy="228600"/>
          </a:xfrm>
          <a:prstGeom prst="rightArrow">
            <a:avLst>
              <a:gd name="adj1" fmla="val 50000"/>
              <a:gd name="adj2" fmla="val 83302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对象 520193"/>
          <p:cNvGraphicFramePr>
            <a:graphicFrameLocks/>
          </p:cNvGraphicFramePr>
          <p:nvPr/>
        </p:nvGraphicFramePr>
        <p:xfrm>
          <a:off x="2208213" y="2924175"/>
          <a:ext cx="12620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3" imgW="444307" imgH="228501" progId="Equation.DSMT4">
                  <p:embed/>
                </p:oleObj>
              </mc:Choice>
              <mc:Fallback>
                <p:oleObj r:id="rId3" imgW="444307" imgH="228501" progId="Equation.DSMT4">
                  <p:embed/>
                  <p:pic>
                    <p:nvPicPr>
                      <p:cNvPr id="520194" name="对象 52019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924175"/>
                        <a:ext cx="12620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5" name="文本框 520194"/>
          <p:cNvSpPr txBox="1">
            <a:spLocks noChangeArrowheads="1"/>
          </p:cNvSpPr>
          <p:nvPr/>
        </p:nvSpPr>
        <p:spPr bwMode="auto">
          <a:xfrm>
            <a:off x="3473451" y="2940050"/>
            <a:ext cx="264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520196" name="对象 520195"/>
          <p:cNvGraphicFramePr>
            <a:graphicFrameLocks/>
          </p:cNvGraphicFramePr>
          <p:nvPr/>
        </p:nvGraphicFramePr>
        <p:xfrm>
          <a:off x="2057401" y="981075"/>
          <a:ext cx="8150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937000" imgH="685800" progId="Equation.DSMT4">
                  <p:embed/>
                </p:oleObj>
              </mc:Choice>
              <mc:Fallback>
                <p:oleObj name="Equation" r:id="rId5" imgW="3937000" imgH="685800" progId="Equation.DSMT4">
                  <p:embed/>
                  <p:pic>
                    <p:nvPicPr>
                      <p:cNvPr id="520196" name="对象 52019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981075"/>
                        <a:ext cx="81502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7" name="对象 520196"/>
          <p:cNvGraphicFramePr>
            <a:graphicFrameLocks/>
          </p:cNvGraphicFramePr>
          <p:nvPr/>
        </p:nvGraphicFramePr>
        <p:xfrm>
          <a:off x="1524001" y="3644901"/>
          <a:ext cx="903287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4229100" imgH="533400" progId="Equation.DSMT4">
                  <p:embed/>
                </p:oleObj>
              </mc:Choice>
              <mc:Fallback>
                <p:oleObj name="Equation" r:id="rId7" imgW="4229100" imgH="533400" progId="Equation.DSMT4">
                  <p:embed/>
                  <p:pic>
                    <p:nvPicPr>
                      <p:cNvPr id="520197" name="对象 52019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644901"/>
                        <a:ext cx="9032875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8" name="对象 520197"/>
          <p:cNvGraphicFramePr>
            <a:graphicFrameLocks/>
          </p:cNvGraphicFramePr>
          <p:nvPr/>
        </p:nvGraphicFramePr>
        <p:xfrm>
          <a:off x="8112125" y="5445126"/>
          <a:ext cx="1817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9" imgW="520248" imgH="203024" progId="Equation.3">
                  <p:embed/>
                </p:oleObj>
              </mc:Choice>
              <mc:Fallback>
                <p:oleObj r:id="rId9" imgW="520248" imgH="203024" progId="Equation.3">
                  <p:embed/>
                  <p:pic>
                    <p:nvPicPr>
                      <p:cNvPr id="520198" name="对象 52019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5445126"/>
                        <a:ext cx="18176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4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32482"/>
          <p:cNvGrpSpPr>
            <a:grpSpLocks/>
          </p:cNvGrpSpPr>
          <p:nvPr/>
        </p:nvGrpSpPr>
        <p:grpSpPr bwMode="auto">
          <a:xfrm>
            <a:off x="2227263" y="4708525"/>
            <a:ext cx="7294562" cy="622300"/>
            <a:chOff x="443" y="2864"/>
            <a:chExt cx="4595" cy="392"/>
          </a:xfrm>
        </p:grpSpPr>
        <p:sp>
          <p:nvSpPr>
            <p:cNvPr id="16396" name="文本框 532483"/>
            <p:cNvSpPr txBox="1">
              <a:spLocks noChangeArrowheads="1"/>
            </p:cNvSpPr>
            <p:nvPr/>
          </p:nvSpPr>
          <p:spPr bwMode="auto">
            <a:xfrm>
              <a:off x="443" y="2897"/>
              <a:ext cx="45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依单个</a:t>
              </a:r>
              <a:r>
                <a:rPr lang="zh-CN" altLang="en-US" sz="28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Math4"/>
                </a:rPr>
                <a:t>正态母体</a:t>
              </a:r>
              <a:r>
                <a:rPr lang="zh-CN" altLang="en-US" sz="28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公式</a:t>
              </a:r>
              <a:r>
                <a:rPr lang="en-US" altLang="zh-CN" sz="28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(4)               </a:t>
              </a:r>
              <a:r>
                <a:rPr lang="zh-CN" altLang="en-US" sz="28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的置信区间为</a:t>
              </a:r>
            </a:p>
          </p:txBody>
        </p:sp>
        <p:graphicFrame>
          <p:nvGraphicFramePr>
            <p:cNvPr id="16397" name="对象 532484"/>
            <p:cNvGraphicFramePr>
              <a:graphicFrameLocks/>
            </p:cNvGraphicFramePr>
            <p:nvPr/>
          </p:nvGraphicFramePr>
          <p:xfrm>
            <a:off x="2552" y="2864"/>
            <a:ext cx="7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r:id="rId3" imgW="444307" imgH="228501" progId="Equation.DSMT4">
                    <p:embed/>
                  </p:oleObj>
                </mc:Choice>
                <mc:Fallback>
                  <p:oleObj r:id="rId3" imgW="444307" imgH="228501" progId="Equation.DSMT4">
                    <p:embed/>
                    <p:pic>
                      <p:nvPicPr>
                        <p:cNvPr id="16397" name="对象 5324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2864"/>
                          <a:ext cx="7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486" name="对象 532485"/>
          <p:cNvGraphicFramePr>
            <a:graphicFrameLocks/>
          </p:cNvGraphicFramePr>
          <p:nvPr/>
        </p:nvGraphicFramePr>
        <p:xfrm>
          <a:off x="4646614" y="3343276"/>
          <a:ext cx="34877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532486" name="对象 53248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4" y="3343276"/>
                        <a:ext cx="34877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2" name="对象 532491"/>
          <p:cNvGraphicFramePr>
            <a:graphicFrameLocks/>
          </p:cNvGraphicFramePr>
          <p:nvPr/>
        </p:nvGraphicFramePr>
        <p:xfrm>
          <a:off x="2119314" y="5373689"/>
          <a:ext cx="50561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7" imgW="1765300" imgH="508000" progId="Equation.DSMT4">
                  <p:embed/>
                </p:oleObj>
              </mc:Choice>
              <mc:Fallback>
                <p:oleObj r:id="rId7" imgW="1765300" imgH="508000" progId="Equation.DSMT4">
                  <p:embed/>
                  <p:pic>
                    <p:nvPicPr>
                      <p:cNvPr id="532492" name="对象 5324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4" y="5373689"/>
                        <a:ext cx="505618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3" name="对象 532492"/>
          <p:cNvGraphicFramePr>
            <a:graphicFrameLocks/>
          </p:cNvGraphicFramePr>
          <p:nvPr/>
        </p:nvGraphicFramePr>
        <p:xfrm>
          <a:off x="7175500" y="5732464"/>
          <a:ext cx="2592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9" imgW="659827" imgH="203024" progId="Equation.3">
                  <p:embed/>
                </p:oleObj>
              </mc:Choice>
              <mc:Fallback>
                <p:oleObj r:id="rId9" imgW="659827" imgH="203024" progId="Equation.3">
                  <p:embed/>
                  <p:pic>
                    <p:nvPicPr>
                      <p:cNvPr id="532493" name="对象 53249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5732464"/>
                        <a:ext cx="25923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5" name="对象 532494"/>
          <p:cNvGraphicFramePr>
            <a:graphicFrameLocks/>
          </p:cNvGraphicFramePr>
          <p:nvPr/>
        </p:nvGraphicFramePr>
        <p:xfrm>
          <a:off x="2424114" y="3470276"/>
          <a:ext cx="1889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11" imgW="660113" imgH="241195" progId="Equation.DSMT4">
                  <p:embed/>
                </p:oleObj>
              </mc:Choice>
              <mc:Fallback>
                <p:oleObj r:id="rId11" imgW="660113" imgH="241195" progId="Equation.DSMT4">
                  <p:embed/>
                  <p:pic>
                    <p:nvPicPr>
                      <p:cNvPr id="532495" name="对象 53249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470276"/>
                        <a:ext cx="1889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855789" y="515938"/>
          <a:ext cx="6988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3019559" imgH="209468" progId="Equation.DSMT4">
                  <p:embed/>
                </p:oleObj>
              </mc:Choice>
              <mc:Fallback>
                <p:oleObj name="Equation" r:id="rId13" imgW="3019559" imgH="209468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9" y="515938"/>
                        <a:ext cx="69881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/>
          </p:cNvGraphicFramePr>
          <p:nvPr/>
        </p:nvGraphicFramePr>
        <p:xfrm>
          <a:off x="2028826" y="1970088"/>
          <a:ext cx="45958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2133600" imgH="241300" progId="Equation.DSMT4">
                  <p:embed/>
                </p:oleObj>
              </mc:Choice>
              <mc:Fallback>
                <p:oleObj name="Equation" r:id="rId15" imgW="2133600" imgH="241300" progId="Equation.DSMT4">
                  <p:embed/>
                  <p:pic>
                    <p:nvPicPr>
                      <p:cNvPr id="1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1970088"/>
                        <a:ext cx="45958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/>
          </p:cNvGraphicFramePr>
          <p:nvPr/>
        </p:nvGraphicFramePr>
        <p:xfrm>
          <a:off x="2028826" y="1243013"/>
          <a:ext cx="41306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1917700" imgH="241300" progId="Equation.DSMT4">
                  <p:embed/>
                </p:oleObj>
              </mc:Choice>
              <mc:Fallback>
                <p:oleObj name="Equation" r:id="rId17" imgW="1917700" imgH="241300" progId="Equation.DSMT4">
                  <p:embed/>
                  <p:pic>
                    <p:nvPicPr>
                      <p:cNvPr id="19" name="对象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1243013"/>
                        <a:ext cx="41306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/>
          </p:cNvGraphicFramePr>
          <p:nvPr/>
        </p:nvGraphicFramePr>
        <p:xfrm>
          <a:off x="6624638" y="1204913"/>
          <a:ext cx="32559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9" imgW="1511300" imgH="241300" progId="Equation.DSMT4">
                  <p:embed/>
                </p:oleObj>
              </mc:Choice>
              <mc:Fallback>
                <p:oleObj name="Equation" r:id="rId19" imgW="1511300" imgH="241300" progId="Equation.DSMT4">
                  <p:embed/>
                  <p:pic>
                    <p:nvPicPr>
                      <p:cNvPr id="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204913"/>
                        <a:ext cx="32559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/>
          </p:cNvGraphicFramePr>
          <p:nvPr/>
        </p:nvGraphicFramePr>
        <p:xfrm>
          <a:off x="2028826" y="2674938"/>
          <a:ext cx="4924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21" imgW="2286000" imgH="241300" progId="Equation.DSMT4">
                  <p:embed/>
                </p:oleObj>
              </mc:Choice>
              <mc:Fallback>
                <p:oleObj name="Equation" r:id="rId21" imgW="2286000" imgH="241300" progId="Equation.DSMT4">
                  <p:embed/>
                  <p:pic>
                    <p:nvPicPr>
                      <p:cNvPr id="2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6" y="2674938"/>
                        <a:ext cx="49244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8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BCF3BC5-97AA-49B8-9E8E-1B3CC065D4B4}" type="slidenum">
              <a:rPr lang="en-US" altLang="zh-CN" sz="1200" b="1">
                <a:solidFill>
                  <a:srgbClr val="D38E2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29</a:t>
            </a:fld>
            <a:endParaRPr lang="en-US" altLang="zh-CN" sz="1200" b="1">
              <a:solidFill>
                <a:srgbClr val="D38E2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847850" y="171451"/>
          <a:ext cx="86360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3035300" imgH="609600" progId="Equation.DSMT4">
                  <p:embed/>
                </p:oleObj>
              </mc:Choice>
              <mc:Fallback>
                <p:oleObj name="Equation" r:id="rId3" imgW="3035300" imgH="6096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71451"/>
                        <a:ext cx="86360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024063" y="1606551"/>
          <a:ext cx="8001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3111500" imgH="482600" progId="Equation.DSMT4">
                  <p:embed/>
                </p:oleObj>
              </mc:Choice>
              <mc:Fallback>
                <p:oleObj name="Equation" r:id="rId5" imgW="3111500" imgH="48260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606551"/>
                        <a:ext cx="80010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024063" y="2535239"/>
          <a:ext cx="71437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921000" imgH="482600" progId="Equation.DSMT4">
                  <p:embed/>
                </p:oleObj>
              </mc:Choice>
              <mc:Fallback>
                <p:oleObj name="Equation" r:id="rId7" imgW="2921000" imgH="482600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535239"/>
                        <a:ext cx="714375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135189" y="3751264"/>
          <a:ext cx="6950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2501900" imgH="457200" progId="Equation.DSMT4">
                  <p:embed/>
                </p:oleObj>
              </mc:Choice>
              <mc:Fallback>
                <p:oleObj name="Equation" r:id="rId9" imgW="2501900" imgH="457200" progId="Equation.DSMT4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751264"/>
                        <a:ext cx="69500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532483"/>
          <p:cNvSpPr txBox="1">
            <a:spLocks noChangeArrowheads="1"/>
          </p:cNvSpPr>
          <p:nvPr/>
        </p:nvSpPr>
        <p:spPr bwMode="auto">
          <a:xfrm>
            <a:off x="2227263" y="4760914"/>
            <a:ext cx="729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依单个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Math4"/>
              </a:rPr>
              <a:t>正态母体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公式</a:t>
            </a:r>
            <a:r>
              <a:rPr lang="en-US" altLang="zh-CN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(4)               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17416" name="对象 532484"/>
          <p:cNvGraphicFramePr>
            <a:graphicFrameLocks/>
          </p:cNvGraphicFramePr>
          <p:nvPr/>
        </p:nvGraphicFramePr>
        <p:xfrm>
          <a:off x="6024564" y="4656138"/>
          <a:ext cx="1133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r:id="rId11" imgW="444307" imgH="228501" progId="Equation.DSMT4">
                  <p:embed/>
                </p:oleObj>
              </mc:Choice>
              <mc:Fallback>
                <p:oleObj r:id="rId11" imgW="444307" imgH="228501" progId="Equation.DSMT4">
                  <p:embed/>
                  <p:pic>
                    <p:nvPicPr>
                      <p:cNvPr id="17416" name="对象 53248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4656138"/>
                        <a:ext cx="11334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/>
        </p:nvGraphicFramePr>
        <p:xfrm>
          <a:off x="2065339" y="5345114"/>
          <a:ext cx="5165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1803400" imgH="533400" progId="Equation.DSMT4">
                  <p:embed/>
                </p:oleObj>
              </mc:Choice>
              <mc:Fallback>
                <p:oleObj name="Equation" r:id="rId13" imgW="1803400" imgH="533400" progId="Equation.DSMT4">
                  <p:embed/>
                  <p:pic>
                    <p:nvPicPr>
                      <p:cNvPr id="11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9" y="5345114"/>
                        <a:ext cx="51657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/>
        </p:nvGraphicFramePr>
        <p:xfrm>
          <a:off x="7464426" y="5684839"/>
          <a:ext cx="2663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939392" imgH="241195" progId="Equation.DSMT4">
                  <p:embed/>
                </p:oleObj>
              </mc:Choice>
              <mc:Fallback>
                <p:oleObj name="Equation" r:id="rId15" imgW="939392" imgH="241195" progId="Equation.DSMT4">
                  <p:embed/>
                  <p:pic>
                    <p:nvPicPr>
                      <p:cNvPr id="12" name="对象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5684839"/>
                        <a:ext cx="2663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8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122141" y="5860584"/>
            <a:ext cx="2829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这里有两个要求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305118" y="128223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可见，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8214" y="1838325"/>
            <a:ext cx="7623175" cy="1416050"/>
            <a:chOff x="431" y="957"/>
            <a:chExt cx="4802" cy="892"/>
          </a:xfrm>
        </p:grpSpPr>
        <p:sp>
          <p:nvSpPr>
            <p:cNvPr id="15372" name="Rectangle 6"/>
            <p:cNvSpPr>
              <a:spLocks noChangeArrowheads="1"/>
            </p:cNvSpPr>
            <p:nvPr/>
          </p:nvSpPr>
          <p:spPr bwMode="auto">
            <a:xfrm>
              <a:off x="431" y="957"/>
              <a:ext cx="4802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对参数   作区间估计，就是要设法找出两个</a:t>
              </a:r>
            </a:p>
            <a:p>
              <a:pPr fontAlgn="base">
                <a:lnSpc>
                  <a:spcPct val="15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只依赖于样本的界限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构造统计量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).</a:t>
              </a:r>
            </a:p>
          </p:txBody>
        </p:sp>
        <p:graphicFrame>
          <p:nvGraphicFramePr>
            <p:cNvPr id="15373" name="Object 7"/>
            <p:cNvGraphicFramePr>
              <a:graphicFrameLocks/>
            </p:cNvGraphicFramePr>
            <p:nvPr/>
          </p:nvGraphicFramePr>
          <p:xfrm>
            <a:off x="1610" y="112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3" imgW="114185" imgH="152512" progId="Equation.3">
                    <p:embed/>
                  </p:oleObj>
                </mc:Choice>
                <mc:Fallback>
                  <p:oleObj r:id="rId3" imgW="114185" imgH="152512" progId="Equation.3">
                    <p:embed/>
                    <p:pic>
                      <p:nvPicPr>
                        <p:cNvPr id="15373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120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35188" y="3706812"/>
            <a:ext cx="7772400" cy="1868144"/>
            <a:chOff x="384" y="2409"/>
            <a:chExt cx="4896" cy="884"/>
          </a:xfrm>
        </p:grpSpPr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384" y="3021"/>
              <a:ext cx="48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一旦有了样本，就把     估计在区间              内 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5369" name="Object 2"/>
            <p:cNvGraphicFramePr>
              <a:graphicFrameLocks/>
            </p:cNvGraphicFramePr>
            <p:nvPr/>
          </p:nvGraphicFramePr>
          <p:xfrm>
            <a:off x="2561" y="3036"/>
            <a:ext cx="25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5" imgW="114185" imgH="152512" progId="Equation.DSMT4">
                    <p:embed/>
                  </p:oleObj>
                </mc:Choice>
                <mc:Fallback>
                  <p:oleObj r:id="rId5" imgW="114185" imgH="152512" progId="Equation.DSMT4">
                    <p:embed/>
                    <p:pic>
                      <p:nvPicPr>
                        <p:cNvPr id="15369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3036"/>
                          <a:ext cx="25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5"/>
            <p:cNvGraphicFramePr>
              <a:graphicFrameLocks/>
            </p:cNvGraphicFramePr>
            <p:nvPr/>
          </p:nvGraphicFramePr>
          <p:xfrm>
            <a:off x="3786" y="2409"/>
            <a:ext cx="6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r:id="rId7" imgW="971517" imgH="457267" progId="Equation.DSMT4">
                    <p:embed/>
                  </p:oleObj>
                </mc:Choice>
                <mc:Fallback>
                  <p:oleObj r:id="rId7" imgW="971517" imgH="457267" progId="Equation.DSMT4">
                    <p:embed/>
                    <p:pic>
                      <p:nvPicPr>
                        <p:cNvPr id="1537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409"/>
                          <a:ext cx="6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6"/>
            <p:cNvGraphicFramePr>
              <a:graphicFrameLocks/>
            </p:cNvGraphicFramePr>
            <p:nvPr/>
          </p:nvGraphicFramePr>
          <p:xfrm>
            <a:off x="4013" y="3023"/>
            <a:ext cx="5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9" imgW="838166" imgH="457267" progId="Equation.DSMT4">
                    <p:embed/>
                  </p:oleObj>
                </mc:Choice>
                <mc:Fallback>
                  <p:oleObj r:id="rId9" imgW="838166" imgH="457267" progId="Equation.DSMT4">
                    <p:embed/>
                    <p:pic>
                      <p:nvPicPr>
                        <p:cNvPr id="15371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3023"/>
                          <a:ext cx="54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Object 8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3357564"/>
            <a:ext cx="31670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Object 11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4149726"/>
            <a:ext cx="31670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8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/>
      <p:bldP spid="1597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文本框 521217"/>
          <p:cNvSpPr txBox="1">
            <a:spLocks noChangeArrowheads="1"/>
          </p:cNvSpPr>
          <p:nvPr/>
        </p:nvSpPr>
        <p:spPr bwMode="auto">
          <a:xfrm>
            <a:off x="2209801" y="1654175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取统计量</a:t>
            </a:r>
          </a:p>
        </p:txBody>
      </p:sp>
      <p:sp>
        <p:nvSpPr>
          <p:cNvPr id="521219" name="文本框 521218"/>
          <p:cNvSpPr txBox="1">
            <a:spLocks noChangeArrowheads="1"/>
          </p:cNvSpPr>
          <p:nvPr/>
        </p:nvSpPr>
        <p:spPr bwMode="auto">
          <a:xfrm>
            <a:off x="2057400" y="441325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(5)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方差比</a:t>
            </a:r>
          </a:p>
        </p:txBody>
      </p:sp>
      <p:graphicFrame>
        <p:nvGraphicFramePr>
          <p:cNvPr id="521220" name="对象 521219"/>
          <p:cNvGraphicFramePr>
            <a:graphicFrameLocks/>
          </p:cNvGraphicFramePr>
          <p:nvPr/>
        </p:nvGraphicFramePr>
        <p:xfrm>
          <a:off x="3863975" y="260351"/>
          <a:ext cx="8461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3" imgW="253780" imgH="456803" progId="Equation.3">
                  <p:embed/>
                </p:oleObj>
              </mc:Choice>
              <mc:Fallback>
                <p:oleObj r:id="rId3" imgW="253780" imgH="456803" progId="Equation.3">
                  <p:embed/>
                  <p:pic>
                    <p:nvPicPr>
                      <p:cNvPr id="521220" name="对象 5212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60351"/>
                        <a:ext cx="8461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1" name="文本框 521220"/>
          <p:cNvSpPr txBox="1">
            <a:spLocks noChangeArrowheads="1"/>
          </p:cNvSpPr>
          <p:nvPr/>
        </p:nvSpPr>
        <p:spPr bwMode="auto">
          <a:xfrm>
            <a:off x="4713289" y="455613"/>
            <a:ext cx="4668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,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未知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521222" name="对象 521221"/>
          <p:cNvGraphicFramePr>
            <a:graphicFrameLocks/>
          </p:cNvGraphicFramePr>
          <p:nvPr/>
        </p:nvGraphicFramePr>
        <p:xfrm>
          <a:off x="4335464" y="1584325"/>
          <a:ext cx="54641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2413000" imgH="457200" progId="Equation.DSMT4">
                  <p:embed/>
                </p:oleObj>
              </mc:Choice>
              <mc:Fallback>
                <p:oleObj name="Equation" r:id="rId5" imgW="2413000" imgH="457200" progId="Equation.DSMT4">
                  <p:embed/>
                  <p:pic>
                    <p:nvPicPr>
                      <p:cNvPr id="521222" name="对象 5212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4" y="1584325"/>
                        <a:ext cx="54641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3" name="矩形 521222"/>
          <p:cNvSpPr>
            <a:spLocks noChangeArrowheads="1"/>
          </p:cNvSpPr>
          <p:nvPr/>
        </p:nvSpPr>
        <p:spPr bwMode="auto">
          <a:xfrm>
            <a:off x="2362201" y="3200400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因此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方差比</a:t>
            </a:r>
          </a:p>
        </p:txBody>
      </p:sp>
      <p:graphicFrame>
        <p:nvGraphicFramePr>
          <p:cNvPr id="521224" name="对象 521223"/>
          <p:cNvGraphicFramePr>
            <a:graphicFrameLocks/>
          </p:cNvGraphicFramePr>
          <p:nvPr/>
        </p:nvGraphicFramePr>
        <p:xfrm>
          <a:off x="4727575" y="2924175"/>
          <a:ext cx="615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7" imgW="253780" imgH="456803" progId="Equation.3">
                  <p:embed/>
                </p:oleObj>
              </mc:Choice>
              <mc:Fallback>
                <p:oleObj r:id="rId7" imgW="253780" imgH="456803" progId="Equation.3">
                  <p:embed/>
                  <p:pic>
                    <p:nvPicPr>
                      <p:cNvPr id="521224" name="对象 5212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924175"/>
                        <a:ext cx="615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5" name="文本框 521224"/>
          <p:cNvSpPr txBox="1">
            <a:spLocks noChangeArrowheads="1"/>
          </p:cNvSpPr>
          <p:nvPr/>
        </p:nvSpPr>
        <p:spPr bwMode="auto">
          <a:xfrm>
            <a:off x="5519738" y="3171825"/>
            <a:ext cx="283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521226" name="对象 521225"/>
          <p:cNvGraphicFramePr>
            <a:graphicFrameLocks/>
          </p:cNvGraphicFramePr>
          <p:nvPr/>
        </p:nvGraphicFramePr>
        <p:xfrm>
          <a:off x="2265364" y="4133851"/>
          <a:ext cx="73691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8" imgW="2832100" imgH="558800" progId="Equation.DSMT4">
                  <p:embed/>
                </p:oleObj>
              </mc:Choice>
              <mc:Fallback>
                <p:oleObj name="Equation" r:id="rId8" imgW="2832100" imgH="558800" progId="Equation.DSMT4">
                  <p:embed/>
                  <p:pic>
                    <p:nvPicPr>
                      <p:cNvPr id="521226" name="对象 52122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4" y="4133851"/>
                        <a:ext cx="736917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7" name="对象 521226"/>
          <p:cNvGraphicFramePr>
            <a:graphicFrameLocks/>
          </p:cNvGraphicFramePr>
          <p:nvPr/>
        </p:nvGraphicFramePr>
        <p:xfrm>
          <a:off x="7585076" y="5692776"/>
          <a:ext cx="30067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10" imgW="735961" imgH="203024" progId="Equation.3">
                  <p:embed/>
                </p:oleObj>
              </mc:Choice>
              <mc:Fallback>
                <p:oleObj r:id="rId10" imgW="735961" imgH="203024" progId="Equation.3">
                  <p:embed/>
                  <p:pic>
                    <p:nvPicPr>
                      <p:cNvPr id="521227" name="对象 52122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5692776"/>
                        <a:ext cx="30067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8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/>
      <p:bldP spid="521219" grpId="0"/>
      <p:bldP spid="521221" grpId="0"/>
      <p:bldP spid="521223" grpId="0"/>
      <p:bldP spid="5212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文本框 522241"/>
          <p:cNvSpPr txBox="1">
            <a:spLocks noChangeArrowheads="1"/>
          </p:cNvSpPr>
          <p:nvPr/>
        </p:nvSpPr>
        <p:spPr bwMode="auto">
          <a:xfrm>
            <a:off x="2590801" y="1492250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522243" name="对象 522242"/>
          <p:cNvGraphicFramePr>
            <a:graphicFrameLocks/>
          </p:cNvGraphicFramePr>
          <p:nvPr/>
        </p:nvGraphicFramePr>
        <p:xfrm>
          <a:off x="2282826" y="2174875"/>
          <a:ext cx="70977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3124200" imgH="1524000" progId="Equation.DSMT4">
                  <p:embed/>
                </p:oleObj>
              </mc:Choice>
              <mc:Fallback>
                <p:oleObj name="Equation" r:id="rId3" imgW="3124200" imgH="1524000" progId="Equation.DSMT4">
                  <p:embed/>
                  <p:pic>
                    <p:nvPicPr>
                      <p:cNvPr id="522243" name="对象 52224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6" y="2174875"/>
                        <a:ext cx="7097713" cy="35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22243"/>
          <p:cNvGrpSpPr>
            <a:grpSpLocks/>
          </p:cNvGrpSpPr>
          <p:nvPr/>
        </p:nvGrpSpPr>
        <p:grpSpPr bwMode="auto">
          <a:xfrm>
            <a:off x="2057401" y="228600"/>
            <a:ext cx="7326313" cy="1143000"/>
            <a:chOff x="336" y="96"/>
            <a:chExt cx="4102" cy="720"/>
          </a:xfrm>
        </p:grpSpPr>
        <p:sp>
          <p:nvSpPr>
            <p:cNvPr id="19461" name="文本框 522244"/>
            <p:cNvSpPr txBox="1">
              <a:spLocks noChangeArrowheads="1"/>
            </p:cNvSpPr>
            <p:nvPr/>
          </p:nvSpPr>
          <p:spPr bwMode="auto">
            <a:xfrm>
              <a:off x="336" y="278"/>
              <a:ext cx="12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(6)* </a:t>
              </a: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方差比</a:t>
              </a:r>
            </a:p>
          </p:txBody>
        </p:sp>
        <p:graphicFrame>
          <p:nvGraphicFramePr>
            <p:cNvPr id="19462" name="对象 522245"/>
            <p:cNvGraphicFramePr>
              <a:graphicFrameLocks/>
            </p:cNvGraphicFramePr>
            <p:nvPr/>
          </p:nvGraphicFramePr>
          <p:xfrm>
            <a:off x="1527" y="96"/>
            <a:ext cx="39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3" r:id="rId5" imgW="253780" imgH="456803" progId="Equation.DSMT4">
                    <p:embed/>
                  </p:oleObj>
                </mc:Choice>
                <mc:Fallback>
                  <p:oleObj r:id="rId5" imgW="253780" imgH="456803" progId="Equation.DSMT4">
                    <p:embed/>
                    <p:pic>
                      <p:nvPicPr>
                        <p:cNvPr id="19462" name="对象 5222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96"/>
                          <a:ext cx="393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文本框 522246"/>
            <p:cNvSpPr txBox="1">
              <a:spLocks noChangeArrowheads="1"/>
            </p:cNvSpPr>
            <p:nvPr/>
          </p:nvSpPr>
          <p:spPr bwMode="auto">
            <a:xfrm>
              <a:off x="1824" y="287"/>
              <a:ext cx="26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的置信区间 </a:t>
              </a: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</a:t>
              </a:r>
              <a:r>
                <a:rPr lang="en-US" altLang="zh-CN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1 </a:t>
              </a:r>
              <a:r>
                <a:rPr lang="en-US" altLang="zh-CN" b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,</a:t>
              </a:r>
              <a:r>
                <a:rPr lang="en-US" altLang="zh-CN" b="1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lang="en-US" altLang="zh-CN" i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i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2 </a:t>
              </a:r>
              <a:r>
                <a:rPr lang="en-US" altLang="zh-CN" b="1" i="1" baseline="-25000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已</a:t>
              </a:r>
              <a:r>
                <a:rPr lang="zh-CN" altLang="zh-CN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  <a:sym typeface="Symbol" panose="05050102010706020507" pitchFamily="18" charset="2"/>
                </a:rPr>
                <a:t>知</a:t>
              </a: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文本框 523265"/>
          <p:cNvSpPr txBox="1">
            <a:spLocks noChangeArrowheads="1"/>
          </p:cNvSpPr>
          <p:nvPr/>
        </p:nvSpPr>
        <p:spPr bwMode="auto">
          <a:xfrm>
            <a:off x="1981200" y="460376"/>
            <a:ext cx="7558088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某厂利用两条自动化流水线罐装番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茄酱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现分别 从两条流水线上抽取了容量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分别为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13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17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的两个相互独立的子样</a:t>
            </a:r>
          </a:p>
        </p:txBody>
      </p:sp>
      <p:graphicFrame>
        <p:nvGraphicFramePr>
          <p:cNvPr id="523267" name="对象 523266"/>
          <p:cNvGraphicFramePr>
            <a:graphicFrameLocks/>
          </p:cNvGraphicFramePr>
          <p:nvPr/>
        </p:nvGraphicFramePr>
        <p:xfrm>
          <a:off x="3017839" y="2281238"/>
          <a:ext cx="2357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761669" imgH="228501" progId="Equation.DSMT4">
                  <p:embed/>
                </p:oleObj>
              </mc:Choice>
              <mc:Fallback>
                <p:oleObj r:id="rId3" imgW="761669" imgH="228501" progId="Equation.DSMT4">
                  <p:embed/>
                  <p:pic>
                    <p:nvPicPr>
                      <p:cNvPr id="523267" name="对象 5232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9" y="2281238"/>
                        <a:ext cx="23574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8" name="对象 523267"/>
          <p:cNvGraphicFramePr>
            <a:graphicFrameLocks/>
          </p:cNvGraphicFramePr>
          <p:nvPr/>
        </p:nvGraphicFramePr>
        <p:xfrm>
          <a:off x="6096000" y="2349501"/>
          <a:ext cx="2952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r:id="rId5" imgW="787400" imgH="228600" progId="Equation.DSMT4">
                  <p:embed/>
                </p:oleObj>
              </mc:Choice>
              <mc:Fallback>
                <p:oleObj r:id="rId5" imgW="787400" imgH="228600" progId="Equation.DSMT4">
                  <p:embed/>
                  <p:pic>
                    <p:nvPicPr>
                      <p:cNvPr id="523268" name="对象 52326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49501"/>
                        <a:ext cx="2952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9" name="文本框 523268"/>
          <p:cNvSpPr txBox="1">
            <a:spLocks noChangeArrowheads="1"/>
          </p:cNvSpPr>
          <p:nvPr/>
        </p:nvSpPr>
        <p:spPr bwMode="auto">
          <a:xfrm>
            <a:off x="5375276" y="2363789"/>
            <a:ext cx="7207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sz="36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与</a:t>
            </a:r>
          </a:p>
        </p:txBody>
      </p:sp>
      <p:sp>
        <p:nvSpPr>
          <p:cNvPr id="523270" name="文本框 523269"/>
          <p:cNvSpPr txBox="1">
            <a:spLocks noChangeArrowheads="1"/>
          </p:cNvSpPr>
          <p:nvPr/>
        </p:nvSpPr>
        <p:spPr bwMode="auto">
          <a:xfrm>
            <a:off x="2574925" y="3154364"/>
            <a:ext cx="10048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523271" name="对象 523270"/>
          <p:cNvGraphicFramePr>
            <a:graphicFrameLocks/>
          </p:cNvGraphicFramePr>
          <p:nvPr/>
        </p:nvGraphicFramePr>
        <p:xfrm>
          <a:off x="3987800" y="3141663"/>
          <a:ext cx="42687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7" imgW="1523339" imgH="482391" progId="Equation.DSMT4">
                  <p:embed/>
                </p:oleObj>
              </mc:Choice>
              <mc:Fallback>
                <p:oleObj r:id="rId7" imgW="1523339" imgH="482391" progId="Equation.DSMT4">
                  <p:embed/>
                  <p:pic>
                    <p:nvPicPr>
                      <p:cNvPr id="523271" name="对象 5232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141663"/>
                        <a:ext cx="42687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2" name="文本框 523271"/>
          <p:cNvSpPr txBox="1">
            <a:spLocks noChangeArrowheads="1"/>
          </p:cNvSpPr>
          <p:nvPr/>
        </p:nvSpPr>
        <p:spPr bwMode="auto">
          <a:xfrm>
            <a:off x="1992313" y="4652963"/>
            <a:ext cx="7366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假设两条流水线上罐装的番茄酱的重量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都服从正态分布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其均值分别为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en-US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与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en-US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lang="en-US" altLang="zh-CN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2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/>
      <p:bldP spid="523269" grpId="0"/>
      <p:bldP spid="523270" grpId="0"/>
      <p:bldP spid="5232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文本框 524289"/>
          <p:cNvSpPr txBox="1">
            <a:spLocks noChangeArrowheads="1"/>
          </p:cNvSpPr>
          <p:nvPr/>
        </p:nvSpPr>
        <p:spPr bwMode="auto">
          <a:xfrm>
            <a:off x="1752601" y="1268413"/>
            <a:ext cx="4105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(1)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若它们的方差相同</a:t>
            </a:r>
          </a:p>
        </p:txBody>
      </p:sp>
      <p:graphicFrame>
        <p:nvGraphicFramePr>
          <p:cNvPr id="524291" name="对象 524290"/>
          <p:cNvGraphicFramePr>
            <a:graphicFrameLocks/>
          </p:cNvGraphicFramePr>
          <p:nvPr/>
        </p:nvGraphicFramePr>
        <p:xfrm>
          <a:off x="5664201" y="1196975"/>
          <a:ext cx="2016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3" imgW="2310397" imgH="520474" progId="Equation.3">
                  <p:embed/>
                </p:oleObj>
              </mc:Choice>
              <mc:Fallback>
                <p:oleObj r:id="rId3" imgW="2310397" imgH="520474" progId="Equation.3">
                  <p:embed/>
                  <p:pic>
                    <p:nvPicPr>
                      <p:cNvPr id="524291" name="对象 52429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1196975"/>
                        <a:ext cx="2016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2" name="文本框 524291"/>
          <p:cNvSpPr txBox="1">
            <a:spLocks noChangeArrowheads="1"/>
          </p:cNvSpPr>
          <p:nvPr/>
        </p:nvSpPr>
        <p:spPr bwMode="auto">
          <a:xfrm>
            <a:off x="7680325" y="1268413"/>
            <a:ext cx="19446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求均值差</a:t>
            </a:r>
          </a:p>
        </p:txBody>
      </p:sp>
      <p:sp>
        <p:nvSpPr>
          <p:cNvPr id="524293" name="文本框 524292"/>
          <p:cNvSpPr txBox="1">
            <a:spLocks noChangeArrowheads="1"/>
          </p:cNvSpPr>
          <p:nvPr/>
        </p:nvSpPr>
        <p:spPr bwMode="auto">
          <a:xfrm>
            <a:off x="1758951" y="2924176"/>
            <a:ext cx="76104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arenBoth" startAt="2"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若不知它们的方差是否相同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求它们的</a:t>
            </a:r>
          </a:p>
        </p:txBody>
      </p:sp>
      <p:sp>
        <p:nvSpPr>
          <p:cNvPr id="524294" name="文本框 524293"/>
          <p:cNvSpPr txBox="1">
            <a:spLocks noChangeArrowheads="1"/>
          </p:cNvSpPr>
          <p:nvPr/>
        </p:nvSpPr>
        <p:spPr bwMode="auto">
          <a:xfrm>
            <a:off x="2514600" y="3644901"/>
            <a:ext cx="68024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方差比的置信概率为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0.95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</a:t>
            </a:r>
          </a:p>
        </p:txBody>
      </p:sp>
      <p:graphicFrame>
        <p:nvGraphicFramePr>
          <p:cNvPr id="524295" name="对象 524294"/>
          <p:cNvGraphicFramePr>
            <a:graphicFrameLocks/>
          </p:cNvGraphicFramePr>
          <p:nvPr/>
        </p:nvGraphicFramePr>
        <p:xfrm>
          <a:off x="2640014" y="1844676"/>
          <a:ext cx="11334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5" imgW="444307" imgH="228501" progId="Equation.DSMT4">
                  <p:embed/>
                </p:oleObj>
              </mc:Choice>
              <mc:Fallback>
                <p:oleObj r:id="rId5" imgW="444307" imgH="228501" progId="Equation.DSMT4">
                  <p:embed/>
                  <p:pic>
                    <p:nvPicPr>
                      <p:cNvPr id="524295" name="对象 52429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844676"/>
                        <a:ext cx="11334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6" name="文本框 524295"/>
          <p:cNvSpPr txBox="1">
            <a:spLocks noChangeArrowheads="1"/>
          </p:cNvSpPr>
          <p:nvPr/>
        </p:nvSpPr>
        <p:spPr bwMode="auto">
          <a:xfrm>
            <a:off x="3810000" y="2060576"/>
            <a:ext cx="55578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的置信概率为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0.95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55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  <p:bldP spid="524292" grpId="0"/>
      <p:bldP spid="524293" grpId="0"/>
      <p:bldP spid="524294" grpId="0"/>
      <p:bldP spid="5242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文本框 525314"/>
          <p:cNvSpPr txBox="1">
            <a:spLocks noChangeArrowheads="1"/>
          </p:cNvSpPr>
          <p:nvPr/>
        </p:nvSpPr>
        <p:spPr bwMode="auto">
          <a:xfrm>
            <a:off x="2133600" y="22860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25316" name="文本框 525315"/>
          <p:cNvSpPr txBox="1">
            <a:spLocks noChangeArrowheads="1"/>
          </p:cNvSpPr>
          <p:nvPr/>
        </p:nvSpPr>
        <p:spPr bwMode="auto">
          <a:xfrm>
            <a:off x="2133600" y="2865438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查表得</a:t>
            </a:r>
          </a:p>
        </p:txBody>
      </p:sp>
      <p:graphicFrame>
        <p:nvGraphicFramePr>
          <p:cNvPr id="525317" name="对象 525316"/>
          <p:cNvGraphicFramePr>
            <a:graphicFrameLocks/>
          </p:cNvGraphicFramePr>
          <p:nvPr/>
        </p:nvGraphicFramePr>
        <p:xfrm>
          <a:off x="3663950" y="2781300"/>
          <a:ext cx="2990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130300" imgH="228600" progId="Equation.DSMT4">
                  <p:embed/>
                </p:oleObj>
              </mc:Choice>
              <mc:Fallback>
                <p:oleObj name="Equation" r:id="rId3" imgW="1130300" imgH="228600" progId="Equation.DSMT4">
                  <p:embed/>
                  <p:pic>
                    <p:nvPicPr>
                      <p:cNvPr id="525317" name="对象 5253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781300"/>
                        <a:ext cx="29908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25317"/>
          <p:cNvGrpSpPr>
            <a:grpSpLocks/>
          </p:cNvGrpSpPr>
          <p:nvPr/>
        </p:nvGrpSpPr>
        <p:grpSpPr bwMode="auto">
          <a:xfrm>
            <a:off x="2135188" y="3573464"/>
            <a:ext cx="6265862" cy="719137"/>
            <a:chOff x="385" y="2611"/>
            <a:chExt cx="3947" cy="457"/>
          </a:xfrm>
        </p:grpSpPr>
        <p:graphicFrame>
          <p:nvGraphicFramePr>
            <p:cNvPr id="22538" name="对象 525318"/>
            <p:cNvGraphicFramePr>
              <a:graphicFrameLocks/>
            </p:cNvGraphicFramePr>
            <p:nvPr/>
          </p:nvGraphicFramePr>
          <p:xfrm>
            <a:off x="1428" y="2611"/>
            <a:ext cx="81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r:id="rId5" imgW="444307" imgH="228501" progId="Equation.DSMT4">
                    <p:embed/>
                  </p:oleObj>
                </mc:Choice>
                <mc:Fallback>
                  <p:oleObj r:id="rId5" imgW="444307" imgH="228501" progId="Equation.DSMT4">
                    <p:embed/>
                    <p:pic>
                      <p:nvPicPr>
                        <p:cNvPr id="22538" name="对象 5253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611"/>
                          <a:ext cx="81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文本框 525319"/>
            <p:cNvSpPr txBox="1">
              <a:spLocks noChangeArrowheads="1"/>
            </p:cNvSpPr>
            <p:nvPr/>
          </p:nvSpPr>
          <p:spPr bwMode="auto">
            <a:xfrm>
              <a:off x="385" y="2683"/>
              <a:ext cx="394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zh-CN" altLang="en-US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由公式</a:t>
              </a:r>
              <a:r>
                <a:rPr lang="en-US" altLang="zh-CN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(7)             </a:t>
              </a:r>
              <a:r>
                <a:rPr lang="zh-CN" altLang="en-US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的置信区间为</a:t>
              </a:r>
            </a:p>
          </p:txBody>
        </p:sp>
      </p:grpSp>
      <p:sp>
        <p:nvSpPr>
          <p:cNvPr id="525322" name="矩形 525321"/>
          <p:cNvSpPr>
            <a:spLocks noChangeArrowheads="1"/>
          </p:cNvSpPr>
          <p:nvPr/>
        </p:nvSpPr>
        <p:spPr bwMode="auto">
          <a:xfrm>
            <a:off x="2819400" y="295275"/>
            <a:ext cx="246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(1)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取枢轴量</a:t>
            </a:r>
          </a:p>
        </p:txBody>
      </p:sp>
      <p:graphicFrame>
        <p:nvGraphicFramePr>
          <p:cNvPr id="525323" name="对象 525322"/>
          <p:cNvGraphicFramePr>
            <a:graphicFrameLocks/>
          </p:cNvGraphicFramePr>
          <p:nvPr/>
        </p:nvGraphicFramePr>
        <p:xfrm>
          <a:off x="2362201" y="5791200"/>
          <a:ext cx="49688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7" imgW="1497300" imgH="203024" progId="Equation.3">
                  <p:embed/>
                </p:oleObj>
              </mc:Choice>
              <mc:Fallback>
                <p:oleObj r:id="rId7" imgW="1497300" imgH="203024" progId="Equation.3">
                  <p:embed/>
                  <p:pic>
                    <p:nvPicPr>
                      <p:cNvPr id="525323" name="对象 5253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791200"/>
                        <a:ext cx="49688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对象 519172"/>
          <p:cNvGraphicFramePr>
            <a:graphicFrameLocks/>
          </p:cNvGraphicFramePr>
          <p:nvPr/>
        </p:nvGraphicFramePr>
        <p:xfrm>
          <a:off x="2106613" y="1196975"/>
          <a:ext cx="80518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3594100" imgH="584200" progId="Equation.DSMT4">
                  <p:embed/>
                </p:oleObj>
              </mc:Choice>
              <mc:Fallback>
                <p:oleObj name="Equation" r:id="rId9" imgW="3594100" imgH="584200" progId="Equation.DSMT4">
                  <p:embed/>
                  <p:pic>
                    <p:nvPicPr>
                      <p:cNvPr id="519173" name="对象 51917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196975"/>
                        <a:ext cx="80518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7" name="对象 520196"/>
          <p:cNvGraphicFramePr>
            <a:graphicFrameLocks/>
          </p:cNvGraphicFramePr>
          <p:nvPr/>
        </p:nvGraphicFramePr>
        <p:xfrm>
          <a:off x="1635126" y="4221163"/>
          <a:ext cx="917257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4229100" imgH="533400" progId="Equation.DSMT4">
                  <p:embed/>
                </p:oleObj>
              </mc:Choice>
              <mc:Fallback>
                <p:oleObj name="Equation" r:id="rId11" imgW="4229100" imgH="533400" progId="Equation.DSMT4">
                  <p:embed/>
                  <p:pic>
                    <p:nvPicPr>
                      <p:cNvPr id="520197" name="对象 52019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221163"/>
                        <a:ext cx="9172575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5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/>
      <p:bldP spid="525316" grpId="0"/>
      <p:bldP spid="5253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文本框 526337"/>
          <p:cNvSpPr txBox="1">
            <a:spLocks noChangeArrowheads="1"/>
          </p:cNvSpPr>
          <p:nvPr/>
        </p:nvSpPr>
        <p:spPr bwMode="auto">
          <a:xfrm>
            <a:off x="2041525" y="587375"/>
            <a:ext cx="246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(2)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统计量为</a:t>
            </a:r>
          </a:p>
        </p:txBody>
      </p:sp>
      <p:sp>
        <p:nvSpPr>
          <p:cNvPr id="526339" name="文本框 526338"/>
          <p:cNvSpPr txBox="1">
            <a:spLocks noChangeArrowheads="1"/>
          </p:cNvSpPr>
          <p:nvPr/>
        </p:nvSpPr>
        <p:spPr bwMode="auto">
          <a:xfrm>
            <a:off x="2133600" y="1752600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查表得</a:t>
            </a:r>
          </a:p>
        </p:txBody>
      </p:sp>
      <p:graphicFrame>
        <p:nvGraphicFramePr>
          <p:cNvPr id="526340" name="对象 526339"/>
          <p:cNvGraphicFramePr>
            <a:graphicFrameLocks/>
          </p:cNvGraphicFramePr>
          <p:nvPr/>
        </p:nvGraphicFramePr>
        <p:xfrm>
          <a:off x="3749676" y="1700213"/>
          <a:ext cx="3305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r:id="rId3" imgW="1282700" imgH="228600" progId="Equation.DSMT4">
                  <p:embed/>
                </p:oleObj>
              </mc:Choice>
              <mc:Fallback>
                <p:oleObj r:id="rId3" imgW="1282700" imgH="228600" progId="Equation.DSMT4">
                  <p:embed/>
                  <p:pic>
                    <p:nvPicPr>
                      <p:cNvPr id="526340" name="对象 5263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6" y="1700213"/>
                        <a:ext cx="3305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26340"/>
          <p:cNvGrpSpPr>
            <a:grpSpLocks/>
          </p:cNvGrpSpPr>
          <p:nvPr/>
        </p:nvGrpSpPr>
        <p:grpSpPr bwMode="auto">
          <a:xfrm>
            <a:off x="2133601" y="3500438"/>
            <a:ext cx="7058025" cy="1212850"/>
            <a:chOff x="384" y="2301"/>
            <a:chExt cx="4446" cy="764"/>
          </a:xfrm>
        </p:grpSpPr>
        <p:graphicFrame>
          <p:nvGraphicFramePr>
            <p:cNvPr id="23562" name="对象 526341"/>
            <p:cNvGraphicFramePr>
              <a:graphicFrameLocks/>
            </p:cNvGraphicFramePr>
            <p:nvPr/>
          </p:nvGraphicFramePr>
          <p:xfrm>
            <a:off x="2562" y="2301"/>
            <a:ext cx="616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9" r:id="rId5" imgW="253780" imgH="456803" progId="Equation.3">
                    <p:embed/>
                  </p:oleObj>
                </mc:Choice>
                <mc:Fallback>
                  <p:oleObj r:id="rId5" imgW="253780" imgH="456803" progId="Equation.3">
                    <p:embed/>
                    <p:pic>
                      <p:nvPicPr>
                        <p:cNvPr id="23562" name="对象 5263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301"/>
                          <a:ext cx="616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文本框 526342"/>
            <p:cNvSpPr txBox="1">
              <a:spLocks noChangeArrowheads="1"/>
            </p:cNvSpPr>
            <p:nvPr/>
          </p:nvSpPr>
          <p:spPr bwMode="auto">
            <a:xfrm>
              <a:off x="384" y="2444"/>
              <a:ext cx="44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由公式</a:t>
              </a:r>
              <a:r>
                <a:rPr lang="en-US" altLang="zh-CN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(10)</a:t>
              </a:r>
              <a:r>
                <a:rPr lang="zh-CN" altLang="en-US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得方差比         的置信区间为</a:t>
              </a:r>
            </a:p>
          </p:txBody>
        </p:sp>
      </p:grpSp>
      <p:graphicFrame>
        <p:nvGraphicFramePr>
          <p:cNvPr id="526344" name="对象 526343"/>
          <p:cNvGraphicFramePr>
            <a:graphicFrameLocks/>
          </p:cNvGraphicFramePr>
          <p:nvPr/>
        </p:nvGraphicFramePr>
        <p:xfrm>
          <a:off x="3124201" y="5889626"/>
          <a:ext cx="3692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r:id="rId7" imgW="1370410" imgH="203024" progId="Equation.3">
                  <p:embed/>
                </p:oleObj>
              </mc:Choice>
              <mc:Fallback>
                <p:oleObj r:id="rId7" imgW="1370410" imgH="203024" progId="Equation.3">
                  <p:embed/>
                  <p:pic>
                    <p:nvPicPr>
                      <p:cNvPr id="526344" name="对象 52634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889626"/>
                        <a:ext cx="36925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5" name="对象 526344"/>
          <p:cNvGraphicFramePr>
            <a:graphicFrameLocks/>
          </p:cNvGraphicFramePr>
          <p:nvPr/>
        </p:nvGraphicFramePr>
        <p:xfrm>
          <a:off x="4440239" y="404813"/>
          <a:ext cx="36718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9" imgW="1587500" imgH="469900" progId="Equation.DSMT4">
                  <p:embed/>
                </p:oleObj>
              </mc:Choice>
              <mc:Fallback>
                <p:oleObj r:id="rId9" imgW="1587500" imgH="469900" progId="Equation.DSMT4">
                  <p:embed/>
                  <p:pic>
                    <p:nvPicPr>
                      <p:cNvPr id="526345" name="对象 52634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04813"/>
                        <a:ext cx="36718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7" name="对象 526346"/>
          <p:cNvGraphicFramePr>
            <a:graphicFrameLocks/>
          </p:cNvGraphicFramePr>
          <p:nvPr/>
        </p:nvGraphicFramePr>
        <p:xfrm>
          <a:off x="2463801" y="2601914"/>
          <a:ext cx="55038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11" imgW="2323092" imgH="431613" progId="Equation.DSMT4">
                  <p:embed/>
                </p:oleObj>
              </mc:Choice>
              <mc:Fallback>
                <p:oleObj r:id="rId11" imgW="2323092" imgH="431613" progId="Equation.DSMT4">
                  <p:embed/>
                  <p:pic>
                    <p:nvPicPr>
                      <p:cNvPr id="526347" name="对象 52634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2601914"/>
                        <a:ext cx="55038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对象 521225"/>
          <p:cNvGraphicFramePr>
            <a:graphicFrameLocks/>
          </p:cNvGraphicFramePr>
          <p:nvPr/>
        </p:nvGraphicFramePr>
        <p:xfrm>
          <a:off x="2125664" y="4276726"/>
          <a:ext cx="73691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2832100" imgH="558800" progId="Equation.DSMT4">
                  <p:embed/>
                </p:oleObj>
              </mc:Choice>
              <mc:Fallback>
                <p:oleObj name="Equation" r:id="rId13" imgW="2832100" imgH="558800" progId="Equation.DSMT4">
                  <p:embed/>
                  <p:pic>
                    <p:nvPicPr>
                      <p:cNvPr id="521226" name="对象 52122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4276726"/>
                        <a:ext cx="73691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  <p:bldP spid="5263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1458" name="对象 531457"/>
          <p:cNvGraphicFramePr>
            <a:graphicFrameLocks/>
          </p:cNvGraphicFramePr>
          <p:nvPr/>
        </p:nvGraphicFramePr>
        <p:xfrm>
          <a:off x="2354263" y="4365626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3" imgW="279279" imgH="241195" progId="Equation.DSMT4">
                  <p:embed/>
                </p:oleObj>
              </mc:Choice>
              <mc:Fallback>
                <p:oleObj r:id="rId3" imgW="279279" imgH="241195" progId="Equation.DSMT4">
                  <p:embed/>
                  <p:pic>
                    <p:nvPicPr>
                      <p:cNvPr id="531458" name="对象 5314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365626"/>
                        <a:ext cx="7604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59" name="文本框 531458"/>
          <p:cNvSpPr txBox="1">
            <a:spLocks noChangeArrowheads="1"/>
          </p:cNvSpPr>
          <p:nvPr/>
        </p:nvSpPr>
        <p:spPr bwMode="auto">
          <a:xfrm>
            <a:off x="3182938" y="4354513"/>
            <a:ext cx="2120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相互独立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 </a:t>
            </a:r>
          </a:p>
        </p:txBody>
      </p:sp>
      <p:graphicFrame>
        <p:nvGraphicFramePr>
          <p:cNvPr id="531460" name="对象 531459"/>
          <p:cNvGraphicFramePr>
            <a:graphicFrameLocks/>
          </p:cNvGraphicFramePr>
          <p:nvPr/>
        </p:nvGraphicFramePr>
        <p:xfrm>
          <a:off x="2130426" y="5186363"/>
          <a:ext cx="577056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1637589" imgH="533169" progId="Equation.DSMT4">
                  <p:embed/>
                </p:oleObj>
              </mc:Choice>
              <mc:Fallback>
                <p:oleObj name="Equation" r:id="rId5" imgW="1637589" imgH="533169" progId="Equation.DSMT4">
                  <p:embed/>
                  <p:pic>
                    <p:nvPicPr>
                      <p:cNvPr id="531460" name="对象 5314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5186363"/>
                        <a:ext cx="577056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对象 531460"/>
          <p:cNvGraphicFramePr>
            <a:graphicFrameLocks/>
          </p:cNvGraphicFramePr>
          <p:nvPr/>
        </p:nvGraphicFramePr>
        <p:xfrm>
          <a:off x="4040188" y="2538414"/>
          <a:ext cx="33147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1104900" imgH="723900" progId="Equation.DSMT4">
                  <p:embed/>
                </p:oleObj>
              </mc:Choice>
              <mc:Fallback>
                <p:oleObj name="Equation" r:id="rId7" imgW="1104900" imgH="723900" progId="Equation.DSMT4">
                  <p:embed/>
                  <p:pic>
                    <p:nvPicPr>
                      <p:cNvPr id="531461" name="对象 53146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538414"/>
                        <a:ext cx="33147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531461"/>
          <p:cNvGraphicFramePr>
            <a:graphicFrameLocks/>
          </p:cNvGraphicFramePr>
          <p:nvPr/>
        </p:nvGraphicFramePr>
        <p:xfrm>
          <a:off x="2279650" y="765175"/>
          <a:ext cx="9350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r:id="rId9" imgW="444307" imgH="228501" progId="Equation.3">
                  <p:embed/>
                </p:oleObj>
              </mc:Choice>
              <mc:Fallback>
                <p:oleObj r:id="rId9" imgW="444307" imgH="228501" progId="Equation.3">
                  <p:embed/>
                  <p:pic>
                    <p:nvPicPr>
                      <p:cNvPr id="24582" name="对象 53146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765175"/>
                        <a:ext cx="9350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文本框 531462"/>
          <p:cNvSpPr txBox="1">
            <a:spLocks noChangeArrowheads="1"/>
          </p:cNvSpPr>
          <p:nvPr/>
        </p:nvSpPr>
        <p:spPr bwMode="auto">
          <a:xfrm>
            <a:off x="3143251" y="765175"/>
            <a:ext cx="6202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未知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样本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&gt; 50,          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</a:t>
            </a:r>
          </a:p>
        </p:txBody>
      </p:sp>
      <p:graphicFrame>
        <p:nvGraphicFramePr>
          <p:cNvPr id="24584" name="对象 531463"/>
          <p:cNvGraphicFramePr>
            <a:graphicFrameLocks/>
          </p:cNvGraphicFramePr>
          <p:nvPr/>
        </p:nvGraphicFramePr>
        <p:xfrm>
          <a:off x="6138863" y="747714"/>
          <a:ext cx="9953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r:id="rId11" imgW="444307" imgH="228501" progId="Equation.DSMT4">
                  <p:embed/>
                </p:oleObj>
              </mc:Choice>
              <mc:Fallback>
                <p:oleObj r:id="rId11" imgW="444307" imgH="228501" progId="Equation.DSMT4">
                  <p:embed/>
                  <p:pic>
                    <p:nvPicPr>
                      <p:cNvPr id="24584" name="对象 53146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747714"/>
                        <a:ext cx="9953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5" name="对象 531464"/>
          <p:cNvGraphicFramePr>
            <a:graphicFrameLocks/>
          </p:cNvGraphicFramePr>
          <p:nvPr/>
        </p:nvGraphicFramePr>
        <p:xfrm>
          <a:off x="6240463" y="443706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13" imgW="444307" imgH="228501" progId="Equation.DSMT4">
                  <p:embed/>
                </p:oleObj>
              </mc:Choice>
              <mc:Fallback>
                <p:oleObj r:id="rId13" imgW="444307" imgH="228501" progId="Equation.DSMT4">
                  <p:embed/>
                  <p:pic>
                    <p:nvPicPr>
                      <p:cNvPr id="531465" name="对象 53146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43706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6" name="文本框 531465"/>
          <p:cNvSpPr txBox="1">
            <a:spLocks noChangeArrowheads="1"/>
          </p:cNvSpPr>
          <p:nvPr/>
        </p:nvSpPr>
        <p:spPr bwMode="auto">
          <a:xfrm>
            <a:off x="7319963" y="4352925"/>
            <a:ext cx="2800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</a:p>
        </p:txBody>
      </p:sp>
      <p:sp>
        <p:nvSpPr>
          <p:cNvPr id="531467" name="矩形 531466"/>
          <p:cNvSpPr>
            <a:spLocks noChangeArrowheads="1"/>
          </p:cNvSpPr>
          <p:nvPr/>
        </p:nvSpPr>
        <p:spPr bwMode="auto">
          <a:xfrm>
            <a:off x="5240339" y="4360863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531468" name="对象 531467"/>
          <p:cNvGraphicFramePr>
            <a:graphicFrameLocks/>
          </p:cNvGraphicFramePr>
          <p:nvPr/>
        </p:nvGraphicFramePr>
        <p:xfrm>
          <a:off x="2109788" y="1228726"/>
          <a:ext cx="44005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5" imgW="1675673" imgH="583947" progId="Equation.DSMT4">
                  <p:embed/>
                </p:oleObj>
              </mc:Choice>
              <mc:Fallback>
                <p:oleObj name="Equation" r:id="rId15" imgW="1675673" imgH="583947" progId="Equation.DSMT4">
                  <p:embed/>
                  <p:pic>
                    <p:nvPicPr>
                      <p:cNvPr id="531468" name="对象 53146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228726"/>
                        <a:ext cx="44005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9" name="右箭头 531468"/>
          <p:cNvSpPr>
            <a:spLocks noChangeArrowheads="1"/>
          </p:cNvSpPr>
          <p:nvPr/>
        </p:nvSpPr>
        <p:spPr bwMode="auto">
          <a:xfrm>
            <a:off x="2725738" y="3025776"/>
            <a:ext cx="1066800" cy="180975"/>
          </a:xfrm>
          <a:prstGeom prst="rightArrow">
            <a:avLst>
              <a:gd name="adj1" fmla="val 50000"/>
              <a:gd name="adj2" fmla="val 147314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31470" name="对象 531469"/>
          <p:cNvGraphicFramePr>
            <a:graphicFrameLocks/>
          </p:cNvGraphicFramePr>
          <p:nvPr/>
        </p:nvGraphicFramePr>
        <p:xfrm>
          <a:off x="7896225" y="5516563"/>
          <a:ext cx="1828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17" imgW="532937" imgH="203024" progId="Equation.3">
                  <p:embed/>
                </p:oleObj>
              </mc:Choice>
              <mc:Fallback>
                <p:oleObj r:id="rId17" imgW="532937" imgH="203024" progId="Equation.3">
                  <p:embed/>
                  <p:pic>
                    <p:nvPicPr>
                      <p:cNvPr id="531470" name="对象 53146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5516563"/>
                        <a:ext cx="1828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31471"/>
          <p:cNvGrpSpPr>
            <a:grpSpLocks/>
          </p:cNvGrpSpPr>
          <p:nvPr/>
        </p:nvGrpSpPr>
        <p:grpSpPr bwMode="auto">
          <a:xfrm>
            <a:off x="7450136" y="2636838"/>
            <a:ext cx="1009048" cy="735012"/>
            <a:chOff x="3936" y="1497"/>
            <a:chExt cx="677" cy="497"/>
          </a:xfrm>
        </p:grpSpPr>
        <p:sp>
          <p:nvSpPr>
            <p:cNvPr id="24594" name="文本框 531472"/>
            <p:cNvSpPr txBox="1">
              <a:spLocks noChangeArrowheads="1"/>
            </p:cNvSpPr>
            <p:nvPr/>
          </p:nvSpPr>
          <p:spPr bwMode="auto">
            <a:xfrm>
              <a:off x="3936" y="1497"/>
              <a:ext cx="677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近似</a:t>
              </a:r>
            </a:p>
          </p:txBody>
        </p:sp>
        <p:graphicFrame>
          <p:nvGraphicFramePr>
            <p:cNvPr id="24595" name="对象 531473"/>
            <p:cNvGraphicFramePr>
              <a:graphicFrameLocks/>
            </p:cNvGraphicFramePr>
            <p:nvPr/>
          </p:nvGraphicFramePr>
          <p:xfrm>
            <a:off x="4032" y="1776"/>
            <a:ext cx="49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0" r:id="rId19" imgW="139277" imgH="75969" progId="Equation.3">
                    <p:embed/>
                  </p:oleObj>
                </mc:Choice>
                <mc:Fallback>
                  <p:oleObj r:id="rId19" imgW="139277" imgH="75969" progId="Equation.3">
                    <p:embed/>
                    <p:pic>
                      <p:nvPicPr>
                        <p:cNvPr id="24595" name="对象 5314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76"/>
                          <a:ext cx="49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1475" name="对象 531474"/>
          <p:cNvGraphicFramePr>
            <a:graphicFrameLocks/>
          </p:cNvGraphicFramePr>
          <p:nvPr/>
        </p:nvGraphicFramePr>
        <p:xfrm>
          <a:off x="8472488" y="2997200"/>
          <a:ext cx="1631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21" imgW="444114" imgH="203024" progId="Equation.3">
                  <p:embed/>
                </p:oleObj>
              </mc:Choice>
              <mc:Fallback>
                <p:oleObj r:id="rId21" imgW="444114" imgH="203024" progId="Equation.3">
                  <p:embed/>
                  <p:pic>
                    <p:nvPicPr>
                      <p:cNvPr id="531475" name="对象 5314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2997200"/>
                        <a:ext cx="1631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矩形 531475"/>
          <p:cNvSpPr>
            <a:spLocks noChangeArrowheads="1"/>
          </p:cNvSpPr>
          <p:nvPr/>
        </p:nvSpPr>
        <p:spPr bwMode="auto">
          <a:xfrm>
            <a:off x="3287713" y="0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大样本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的特例</a:t>
            </a:r>
            <a:endParaRPr lang="en-US" altLang="zh-CN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/>
      <p:bldP spid="531466" grpId="0"/>
      <p:bldP spid="531467" grpId="0"/>
      <p:bldP spid="5314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文本框 533505"/>
          <p:cNvSpPr txBox="1">
            <a:spLocks noChangeArrowheads="1"/>
          </p:cNvSpPr>
          <p:nvPr/>
        </p:nvSpPr>
        <p:spPr bwMode="auto">
          <a:xfrm>
            <a:off x="2089150" y="11430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若母体</a:t>
            </a:r>
            <a:r>
              <a:rPr lang="zh-CN" altLang="en-US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l-GR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ξ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的分布未知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但样本容量很大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533507" name="对象 533506"/>
          <p:cNvGraphicFramePr>
            <a:graphicFrameLocks/>
          </p:cNvGraphicFramePr>
          <p:nvPr/>
        </p:nvGraphicFramePr>
        <p:xfrm>
          <a:off x="7248526" y="1773238"/>
          <a:ext cx="1655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889000" imgH="419100" progId="Equation.DSMT4">
                  <p:embed/>
                </p:oleObj>
              </mc:Choice>
              <mc:Fallback>
                <p:oleObj r:id="rId3" imgW="889000" imgH="419100" progId="Equation.DSMT4">
                  <p:embed/>
                  <p:pic>
                    <p:nvPicPr>
                      <p:cNvPr id="533507" name="对象 53350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1773238"/>
                        <a:ext cx="16557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8" name="文本框 533507"/>
          <p:cNvSpPr txBox="1">
            <a:spLocks noChangeArrowheads="1"/>
          </p:cNvSpPr>
          <p:nvPr/>
        </p:nvSpPr>
        <p:spPr bwMode="auto">
          <a:xfrm>
            <a:off x="1844675" y="3030539"/>
            <a:ext cx="782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b="1" i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 baseline="30000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已知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则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的置信度为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- 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的置信区间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可取为</a:t>
            </a:r>
            <a:endParaRPr lang="zh-CN" altLang="en-US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33509" name="对象 533508"/>
          <p:cNvGraphicFramePr>
            <a:graphicFrameLocks/>
          </p:cNvGraphicFramePr>
          <p:nvPr/>
        </p:nvGraphicFramePr>
        <p:xfrm>
          <a:off x="3216276" y="3644901"/>
          <a:ext cx="2365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5" imgW="749300" imgH="419100" progId="Equation.DSMT4">
                  <p:embed/>
                </p:oleObj>
              </mc:Choice>
              <mc:Fallback>
                <p:oleObj r:id="rId5" imgW="749300" imgH="419100" progId="Equation.DSMT4">
                  <p:embed/>
                  <p:pic>
                    <p:nvPicPr>
                      <p:cNvPr id="533509" name="对象 5335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644901"/>
                        <a:ext cx="2365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0" name="文本框 533509"/>
          <p:cNvSpPr txBox="1">
            <a:spLocks noChangeArrowheads="1"/>
          </p:cNvSpPr>
          <p:nvPr/>
        </p:nvSpPr>
        <p:spPr bwMode="auto">
          <a:xfrm>
            <a:off x="1844675" y="4935539"/>
            <a:ext cx="7924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b="1" i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 baseline="30000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4E3B3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未知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, 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则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的置信度为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- 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的置信区间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可取为</a:t>
            </a:r>
            <a:endParaRPr lang="zh-CN" altLang="en-US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33511" name="对象 533510"/>
          <p:cNvGraphicFramePr>
            <a:graphicFrameLocks/>
          </p:cNvGraphicFramePr>
          <p:nvPr/>
        </p:nvGraphicFramePr>
        <p:xfrm>
          <a:off x="3143250" y="5589588"/>
          <a:ext cx="2376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7" imgW="723586" imgH="418918" progId="Equation.DSMT4">
                  <p:embed/>
                </p:oleObj>
              </mc:Choice>
              <mc:Fallback>
                <p:oleObj r:id="rId7" imgW="723586" imgH="418918" progId="Equation.DSMT4">
                  <p:embed/>
                  <p:pic>
                    <p:nvPicPr>
                      <p:cNvPr id="533511" name="对象 5335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589588"/>
                        <a:ext cx="2376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2" name="文本框 533511"/>
          <p:cNvSpPr txBox="1">
            <a:spLocks noChangeArrowheads="1"/>
          </p:cNvSpPr>
          <p:nvPr/>
        </p:nvSpPr>
        <p:spPr bwMode="auto">
          <a:xfrm>
            <a:off x="2692401" y="268288"/>
            <a:ext cx="5127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非正态母体均值的区间估计</a:t>
            </a:r>
            <a:endParaRPr lang="en-US" altLang="zh-CN" sz="4000" b="1">
              <a:solidFill>
                <a:srgbClr val="4E3B3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3514" name="文本框 533513"/>
          <p:cNvSpPr txBox="1">
            <a:spLocks noChangeArrowheads="1"/>
          </p:cNvSpPr>
          <p:nvPr/>
        </p:nvSpPr>
        <p:spPr bwMode="auto">
          <a:xfrm>
            <a:off x="2012951" y="1981200"/>
            <a:ext cx="5300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由中心极限定理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可近似地视</a:t>
            </a:r>
          </a:p>
        </p:txBody>
      </p:sp>
    </p:spTree>
    <p:extLst>
      <p:ext uri="{BB962C8B-B14F-4D97-AF65-F5344CB8AC3E}">
        <p14:creationId xmlns:p14="http://schemas.microsoft.com/office/powerpoint/2010/main" val="20105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/>
      <p:bldP spid="533508" grpId="0"/>
      <p:bldP spid="533510" grpId="0"/>
      <p:bldP spid="533512" grpId="0"/>
      <p:bldP spid="5335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文本框 534529"/>
          <p:cNvSpPr txBox="1">
            <a:spLocks noChangeArrowheads="1"/>
          </p:cNvSpPr>
          <p:nvPr/>
        </p:nvSpPr>
        <p:spPr bwMode="auto">
          <a:xfrm>
            <a:off x="1828801" y="142876"/>
            <a:ext cx="676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ξ </a:t>
            </a:r>
            <a:r>
              <a:rPr lang="zh-CN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服从参数为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0-1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分布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样本为</a:t>
            </a:r>
          </a:p>
        </p:txBody>
      </p:sp>
      <p:sp>
        <p:nvSpPr>
          <p:cNvPr id="534531" name="文本框 534530"/>
          <p:cNvSpPr txBox="1">
            <a:spLocks noChangeArrowheads="1"/>
          </p:cNvSpPr>
          <p:nvPr/>
        </p:nvSpPr>
        <p:spPr bwMode="auto">
          <a:xfrm>
            <a:off x="1905000" y="1519238"/>
            <a:ext cx="748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推导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的置信度为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 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 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的置信区间公式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34532" name="文本框 534531"/>
          <p:cNvSpPr txBox="1">
            <a:spLocks noChangeArrowheads="1"/>
          </p:cNvSpPr>
          <p:nvPr/>
        </p:nvSpPr>
        <p:spPr bwMode="auto">
          <a:xfrm>
            <a:off x="1905000" y="25749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34533" name="对象 534532"/>
          <p:cNvGraphicFramePr>
            <a:graphicFrameLocks/>
          </p:cNvGraphicFramePr>
          <p:nvPr/>
        </p:nvGraphicFramePr>
        <p:xfrm>
          <a:off x="2620964" y="2276476"/>
          <a:ext cx="2378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990170" imgH="431613" progId="Equation.DSMT4">
                  <p:embed/>
                </p:oleObj>
              </mc:Choice>
              <mc:Fallback>
                <p:oleObj r:id="rId3" imgW="990170" imgH="431613" progId="Equation.DSMT4">
                  <p:embed/>
                  <p:pic>
                    <p:nvPicPr>
                      <p:cNvPr id="534533" name="对象 5345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4" y="2276476"/>
                        <a:ext cx="23780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对象 534533"/>
          <p:cNvGraphicFramePr>
            <a:graphicFrameLocks/>
          </p:cNvGraphicFramePr>
          <p:nvPr/>
        </p:nvGraphicFramePr>
        <p:xfrm>
          <a:off x="2811464" y="3716338"/>
          <a:ext cx="58769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2285008" imgH="495085" progId="Equation.DSMT4">
                  <p:embed/>
                </p:oleObj>
              </mc:Choice>
              <mc:Fallback>
                <p:oleObj r:id="rId5" imgW="2285008" imgH="495085" progId="Equation.DSMT4">
                  <p:embed/>
                  <p:pic>
                    <p:nvPicPr>
                      <p:cNvPr id="534534" name="对象 53453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4" y="3716338"/>
                        <a:ext cx="58769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5" name="对象 534534"/>
          <p:cNvGraphicFramePr>
            <a:graphicFrameLocks/>
          </p:cNvGraphicFramePr>
          <p:nvPr/>
        </p:nvGraphicFramePr>
        <p:xfrm>
          <a:off x="3941764" y="908051"/>
          <a:ext cx="1862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7" imgW="736600" imgH="228600" progId="Equation.DSMT4">
                  <p:embed/>
                </p:oleObj>
              </mc:Choice>
              <mc:Fallback>
                <p:oleObj r:id="rId7" imgW="736600" imgH="228600" progId="Equation.DSMT4">
                  <p:embed/>
                  <p:pic>
                    <p:nvPicPr>
                      <p:cNvPr id="534535" name="对象 53453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4" y="908051"/>
                        <a:ext cx="1862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6" name="文本框 534535"/>
          <p:cNvSpPr txBox="1">
            <a:spLocks noChangeArrowheads="1"/>
          </p:cNvSpPr>
          <p:nvPr/>
        </p:nvSpPr>
        <p:spPr bwMode="auto">
          <a:xfrm>
            <a:off x="6629401" y="806450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 </a:t>
            </a:r>
            <a:r>
              <a:rPr lang="en-US" altLang="zh-CN" sz="3600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&gt; 50 )</a:t>
            </a:r>
          </a:p>
        </p:txBody>
      </p:sp>
      <p:graphicFrame>
        <p:nvGraphicFramePr>
          <p:cNvPr id="534537" name="对象 534536"/>
          <p:cNvGraphicFramePr>
            <a:graphicFrameLocks/>
          </p:cNvGraphicFramePr>
          <p:nvPr/>
        </p:nvGraphicFramePr>
        <p:xfrm>
          <a:off x="5808664" y="2349501"/>
          <a:ext cx="21304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9" imgW="698197" imgH="495085" progId="Equation.DSMT4">
                  <p:embed/>
                </p:oleObj>
              </mc:Choice>
              <mc:Fallback>
                <p:oleObj r:id="rId9" imgW="698197" imgH="495085" progId="Equation.DSMT4">
                  <p:embed/>
                  <p:pic>
                    <p:nvPicPr>
                      <p:cNvPr id="534537" name="对象 53453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2349501"/>
                        <a:ext cx="213042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右箭头 534537"/>
          <p:cNvSpPr>
            <a:spLocks noChangeArrowheads="1"/>
          </p:cNvSpPr>
          <p:nvPr/>
        </p:nvSpPr>
        <p:spPr bwMode="auto">
          <a:xfrm>
            <a:off x="5181600" y="2800350"/>
            <a:ext cx="609600" cy="247650"/>
          </a:xfrm>
          <a:prstGeom prst="rightArrow">
            <a:avLst>
              <a:gd name="adj1" fmla="val 50000"/>
              <a:gd name="adj2" fmla="val 61516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34539" name="对象 534538"/>
          <p:cNvGraphicFramePr>
            <a:graphicFrameLocks/>
          </p:cNvGraphicFramePr>
          <p:nvPr/>
        </p:nvGraphicFramePr>
        <p:xfrm>
          <a:off x="3852863" y="5311776"/>
          <a:ext cx="317976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11" imgW="1269449" imgH="444307" progId="Equation.DSMT4">
                  <p:embed/>
                </p:oleObj>
              </mc:Choice>
              <mc:Fallback>
                <p:oleObj r:id="rId11" imgW="1269449" imgH="444307" progId="Equation.DSMT4">
                  <p:embed/>
                  <p:pic>
                    <p:nvPicPr>
                      <p:cNvPr id="534539" name="对象 5345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311776"/>
                        <a:ext cx="317976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右箭头 534539"/>
          <p:cNvSpPr>
            <a:spLocks noChangeArrowheads="1"/>
          </p:cNvSpPr>
          <p:nvPr/>
        </p:nvSpPr>
        <p:spPr bwMode="auto">
          <a:xfrm>
            <a:off x="3048000" y="5791200"/>
            <a:ext cx="609600" cy="228600"/>
          </a:xfrm>
          <a:prstGeom prst="rightArrow">
            <a:avLst>
              <a:gd name="adj1" fmla="val 50000"/>
              <a:gd name="adj2" fmla="val 66642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pSp>
        <p:nvGrpSpPr>
          <p:cNvPr id="2" name="组合 534540"/>
          <p:cNvGrpSpPr>
            <a:grpSpLocks/>
          </p:cNvGrpSpPr>
          <p:nvPr/>
        </p:nvGrpSpPr>
        <p:grpSpPr bwMode="auto">
          <a:xfrm>
            <a:off x="7896229" y="2492376"/>
            <a:ext cx="1008063" cy="766763"/>
            <a:chOff x="4272" y="1545"/>
            <a:chExt cx="635" cy="483"/>
          </a:xfrm>
        </p:grpSpPr>
        <p:sp>
          <p:nvSpPr>
            <p:cNvPr id="26639" name="文本框 534541"/>
            <p:cNvSpPr txBox="1">
              <a:spLocks noChangeArrowheads="1"/>
            </p:cNvSpPr>
            <p:nvPr/>
          </p:nvSpPr>
          <p:spPr bwMode="auto">
            <a:xfrm>
              <a:off x="4272" y="1545"/>
              <a:ext cx="6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近似</a:t>
              </a:r>
            </a:p>
          </p:txBody>
        </p:sp>
        <p:graphicFrame>
          <p:nvGraphicFramePr>
            <p:cNvPr id="26640" name="对象 534542"/>
            <p:cNvGraphicFramePr>
              <a:graphicFrameLocks/>
            </p:cNvGraphicFramePr>
            <p:nvPr/>
          </p:nvGraphicFramePr>
          <p:xfrm>
            <a:off x="4363" y="1817"/>
            <a:ext cx="45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5" r:id="rId13" imgW="139277" imgH="75969" progId="Equation.3">
                    <p:embed/>
                  </p:oleObj>
                </mc:Choice>
                <mc:Fallback>
                  <p:oleObj r:id="rId13" imgW="139277" imgH="75969" progId="Equation.3">
                    <p:embed/>
                    <p:pic>
                      <p:nvPicPr>
                        <p:cNvPr id="26640" name="对象 5345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817"/>
                          <a:ext cx="45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4544" name="对象 534543"/>
          <p:cNvGraphicFramePr>
            <a:graphicFrameLocks/>
          </p:cNvGraphicFramePr>
          <p:nvPr/>
        </p:nvGraphicFramePr>
        <p:xfrm>
          <a:off x="8839201" y="2716214"/>
          <a:ext cx="1292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r:id="rId15" imgW="469492" imgH="203024" progId="Equation.3">
                  <p:embed/>
                </p:oleObj>
              </mc:Choice>
              <mc:Fallback>
                <p:oleObj r:id="rId15" imgW="469492" imgH="203024" progId="Equation.3">
                  <p:embed/>
                  <p:pic>
                    <p:nvPicPr>
                      <p:cNvPr id="534544" name="对象 53454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716214"/>
                        <a:ext cx="12922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0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/>
      <p:bldP spid="534531" grpId="0"/>
      <p:bldP spid="534532" grpId="0"/>
      <p:bldP spid="534536" grpId="0"/>
      <p:bldP spid="5345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554" name="对象 535553"/>
          <p:cNvGraphicFramePr>
            <a:graphicFrameLocks/>
          </p:cNvGraphicFramePr>
          <p:nvPr/>
        </p:nvGraphicFramePr>
        <p:xfrm>
          <a:off x="3071814" y="1196975"/>
          <a:ext cx="6421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r:id="rId3" imgW="2297703" imgH="330057" progId="Equation.DSMT4">
                  <p:embed/>
                </p:oleObj>
              </mc:Choice>
              <mc:Fallback>
                <p:oleObj r:id="rId3" imgW="2297703" imgH="330057" progId="Equation.DSMT4">
                  <p:embed/>
                  <p:pic>
                    <p:nvPicPr>
                      <p:cNvPr id="535554" name="对象 53555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196975"/>
                        <a:ext cx="64214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5" name="右箭头 535554"/>
          <p:cNvSpPr>
            <a:spLocks noChangeArrowheads="1"/>
          </p:cNvSpPr>
          <p:nvPr/>
        </p:nvSpPr>
        <p:spPr bwMode="auto">
          <a:xfrm>
            <a:off x="2292350" y="1412875"/>
            <a:ext cx="609600" cy="287338"/>
          </a:xfrm>
          <a:prstGeom prst="rightArrow">
            <a:avLst>
              <a:gd name="adj1" fmla="val 50000"/>
              <a:gd name="adj2" fmla="val 66809"/>
            </a:avLst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535556" name="文本框 535555"/>
          <p:cNvSpPr txBox="1">
            <a:spLocks noChangeArrowheads="1"/>
          </p:cNvSpPr>
          <p:nvPr/>
        </p:nvSpPr>
        <p:spPr bwMode="auto">
          <a:xfrm>
            <a:off x="2133601" y="2276475"/>
            <a:ext cx="595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35557" name="对象 535556"/>
          <p:cNvGraphicFramePr>
            <a:graphicFrameLocks/>
          </p:cNvGraphicFramePr>
          <p:nvPr/>
        </p:nvGraphicFramePr>
        <p:xfrm>
          <a:off x="2711450" y="2060575"/>
          <a:ext cx="698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5" imgW="2513509" imgH="330057" progId="Equation.DSMT4">
                  <p:embed/>
                </p:oleObj>
              </mc:Choice>
              <mc:Fallback>
                <p:oleObj r:id="rId5" imgW="2513509" imgH="330057" progId="Equation.DSMT4">
                  <p:embed/>
                  <p:pic>
                    <p:nvPicPr>
                      <p:cNvPr id="535557" name="对象 53555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060575"/>
                        <a:ext cx="698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文本框 535558"/>
          <p:cNvSpPr txBox="1">
            <a:spLocks noChangeArrowheads="1"/>
          </p:cNvSpPr>
          <p:nvPr/>
        </p:nvSpPr>
        <p:spPr bwMode="auto">
          <a:xfrm>
            <a:off x="2260600" y="5318125"/>
            <a:ext cx="5888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所以参数</a:t>
            </a:r>
            <a:r>
              <a:rPr lang="zh-CN" altLang="en-US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 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的置信区间为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)</a:t>
            </a:r>
          </a:p>
        </p:txBody>
      </p:sp>
      <p:sp>
        <p:nvSpPr>
          <p:cNvPr id="535560" name="文本框 535559"/>
          <p:cNvSpPr txBox="1">
            <a:spLocks noChangeArrowheads="1"/>
          </p:cNvSpPr>
          <p:nvPr/>
        </p:nvSpPr>
        <p:spPr bwMode="auto">
          <a:xfrm>
            <a:off x="2139950" y="2924175"/>
            <a:ext cx="2236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代入上式得</a:t>
            </a:r>
          </a:p>
        </p:txBody>
      </p:sp>
      <p:sp>
        <p:nvSpPr>
          <p:cNvPr id="535561" name="矩形 535560"/>
          <p:cNvSpPr>
            <a:spLocks noChangeArrowheads="1"/>
          </p:cNvSpPr>
          <p:nvPr/>
        </p:nvSpPr>
        <p:spPr bwMode="auto">
          <a:xfrm>
            <a:off x="2135188" y="3716339"/>
            <a:ext cx="7632700" cy="12969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aphicFrame>
        <p:nvGraphicFramePr>
          <p:cNvPr id="534535" name="对象 534534"/>
          <p:cNvGraphicFramePr>
            <a:graphicFrameLocks/>
          </p:cNvGraphicFramePr>
          <p:nvPr/>
        </p:nvGraphicFramePr>
        <p:xfrm>
          <a:off x="2279650" y="3860801"/>
          <a:ext cx="70310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r:id="rId7" imgW="2780093" imgH="444307" progId="Equation.DSMT4">
                  <p:embed/>
                </p:oleObj>
              </mc:Choice>
              <mc:Fallback>
                <p:oleObj r:id="rId7" imgW="2780093" imgH="444307" progId="Equation.DSMT4">
                  <p:embed/>
                  <p:pic>
                    <p:nvPicPr>
                      <p:cNvPr id="534535" name="对象 53453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860801"/>
                        <a:ext cx="703103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57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/>
      <p:bldP spid="535559" grpId="0"/>
      <p:bldP spid="5355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2927350" y="5038726"/>
            <a:ext cx="5715000" cy="1558925"/>
          </a:xfrm>
          <a:prstGeom prst="wedgeRectCallout">
            <a:avLst>
              <a:gd name="adj1" fmla="val -22028"/>
              <a:gd name="adj2" fmla="val 5305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AD1F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可靠度与精度是一对矛盾，一般是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AD1F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在保证可靠度的条件下尽可能提高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AD1F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精度</a:t>
            </a:r>
            <a:r>
              <a:rPr lang="en-US" altLang="zh-CN" sz="2800" b="1">
                <a:solidFill>
                  <a:srgbClr val="AD1F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1" y="1270000"/>
            <a:ext cx="7942263" cy="1836738"/>
            <a:chOff x="144" y="528"/>
            <a:chExt cx="5003" cy="1157"/>
          </a:xfrm>
        </p:grpSpPr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144" y="528"/>
              <a:ext cx="49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要求    以很大的可能被包含在区间</a:t>
              </a:r>
            </a:p>
          </p:txBody>
        </p:sp>
        <p:grpSp>
          <p:nvGrpSpPr>
            <p:cNvPr id="16394" name="Group 6"/>
            <p:cNvGrpSpPr>
              <a:grpSpLocks/>
            </p:cNvGrpSpPr>
            <p:nvPr/>
          </p:nvGrpSpPr>
          <p:grpSpPr bwMode="auto">
            <a:xfrm>
              <a:off x="344" y="528"/>
              <a:ext cx="4803" cy="1157"/>
              <a:chOff x="344" y="528"/>
              <a:chExt cx="4803" cy="1157"/>
            </a:xfrm>
          </p:grpSpPr>
          <p:graphicFrame>
            <p:nvGraphicFramePr>
              <p:cNvPr id="16395" name="Object 3"/>
              <p:cNvGraphicFramePr>
                <a:graphicFrameLocks/>
              </p:cNvGraphicFramePr>
              <p:nvPr/>
            </p:nvGraphicFramePr>
            <p:xfrm>
              <a:off x="1497" y="532"/>
              <a:ext cx="249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r:id="rId3" imgW="114185" imgH="152512" progId="Equation.DSMT4">
                      <p:embed/>
                    </p:oleObj>
                  </mc:Choice>
                  <mc:Fallback>
                    <p:oleObj r:id="rId3" imgW="114185" imgH="152512" progId="Equation.DSMT4">
                      <p:embed/>
                      <p:pic>
                        <p:nvPicPr>
                          <p:cNvPr id="16395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7" y="532"/>
                            <a:ext cx="249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6" name="Rectangle 8"/>
              <p:cNvSpPr>
                <a:spLocks noChangeArrowheads="1"/>
              </p:cNvSpPr>
              <p:nvPr/>
            </p:nvSpPr>
            <p:spPr bwMode="auto">
              <a:xfrm>
                <a:off x="385" y="947"/>
                <a:ext cx="476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00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内，就是说，概率                            要尽可能大 </a:t>
                </a:r>
                <a:r>
                  <a:rPr lang="en-US" altLang="zh-CN" sz="2800" b="1">
                    <a:solidFill>
                      <a:srgbClr val="00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16397" name="Rectangle 9"/>
              <p:cNvSpPr>
                <a:spLocks noChangeArrowheads="1"/>
              </p:cNvSpPr>
              <p:nvPr/>
            </p:nvSpPr>
            <p:spPr bwMode="auto">
              <a:xfrm>
                <a:off x="344" y="1355"/>
                <a:ext cx="227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00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即要求估计尽量可靠</a:t>
                </a:r>
                <a:r>
                  <a:rPr lang="en-US" altLang="zh-CN" sz="2800" b="1">
                    <a:solidFill>
                      <a:srgbClr val="000808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</a:p>
            </p:txBody>
          </p:sp>
          <p:graphicFrame>
            <p:nvGraphicFramePr>
              <p:cNvPr id="16398" name="Object 4"/>
              <p:cNvGraphicFramePr>
                <a:graphicFrameLocks/>
              </p:cNvGraphicFramePr>
              <p:nvPr/>
            </p:nvGraphicFramePr>
            <p:xfrm>
              <a:off x="4414" y="528"/>
              <a:ext cx="53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r:id="rId5" imgW="819271" imgH="457267" progId="Equation.DSMT4">
                      <p:embed/>
                    </p:oleObj>
                  </mc:Choice>
                  <mc:Fallback>
                    <p:oleObj r:id="rId5" imgW="819271" imgH="457267" progId="Equation.DSMT4">
                      <p:embed/>
                      <p:pic>
                        <p:nvPicPr>
                          <p:cNvPr id="16398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4" y="528"/>
                            <a:ext cx="536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79651" y="3378201"/>
            <a:ext cx="7954963" cy="1217613"/>
            <a:chOff x="476" y="1856"/>
            <a:chExt cx="5011" cy="767"/>
          </a:xfrm>
        </p:grpSpPr>
        <p:sp>
          <p:nvSpPr>
            <p:cNvPr id="16390" name="Rectangle 13"/>
            <p:cNvSpPr>
              <a:spLocks noChangeArrowheads="1"/>
            </p:cNvSpPr>
            <p:nvPr/>
          </p:nvSpPr>
          <p:spPr bwMode="auto">
            <a:xfrm>
              <a:off x="507" y="1856"/>
              <a:ext cx="49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估计的精度要尽可能的高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</a:t>
              </a: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如要求区间长度</a:t>
              </a:r>
            </a:p>
          </p:txBody>
        </p:sp>
        <p:sp>
          <p:nvSpPr>
            <p:cNvPr id="16391" name="Rectangle 14"/>
            <p:cNvSpPr>
              <a:spLocks noChangeArrowheads="1"/>
            </p:cNvSpPr>
            <p:nvPr/>
          </p:nvSpPr>
          <p:spPr bwMode="auto">
            <a:xfrm>
              <a:off x="1020" y="2242"/>
              <a:ext cx="411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尽可能短，或能体现该要求的其它准则</a:t>
              </a:r>
              <a:r>
                <a:rPr lang="en-US" altLang="zh-CN" sz="28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6392" name="Object 2"/>
            <p:cNvGraphicFramePr>
              <a:graphicFrameLocks/>
            </p:cNvGraphicFramePr>
            <p:nvPr/>
          </p:nvGraphicFramePr>
          <p:xfrm>
            <a:off x="476" y="2312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r:id="rId7" imgW="723981" imgH="438102" progId="Equation.DSMT4">
                    <p:embed/>
                  </p:oleObj>
                </mc:Choice>
                <mc:Fallback>
                  <p:oleObj r:id="rId7" imgW="723981" imgH="438102" progId="Equation.DSMT4">
                    <p:embed/>
                    <p:pic>
                      <p:nvPicPr>
                        <p:cNvPr id="16392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312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2" name="Object 6"/>
          <p:cNvGraphicFramePr>
            <a:graphicFrameLocks/>
          </p:cNvGraphicFramePr>
          <p:nvPr/>
        </p:nvGraphicFramePr>
        <p:xfrm>
          <a:off x="5375275" y="1989138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9" imgW="1878785" imgH="482391" progId="Equation.DSMT4">
                  <p:embed/>
                </p:oleObj>
              </mc:Choice>
              <mc:Fallback>
                <p:oleObj r:id="rId9" imgW="1878785" imgH="482391" progId="Equation.DSMT4">
                  <p:embed/>
                  <p:pic>
                    <p:nvPicPr>
                      <p:cNvPr id="6554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989138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366963" y="1343026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关于定义的说明</a:t>
            </a:r>
          </a:p>
        </p:txBody>
      </p:sp>
      <p:graphicFrame>
        <p:nvGraphicFramePr>
          <p:cNvPr id="157700" name="Object 2"/>
          <p:cNvGraphicFramePr>
            <a:graphicFrameLocks/>
          </p:cNvGraphicFramePr>
          <p:nvPr/>
        </p:nvGraphicFramePr>
        <p:xfrm>
          <a:off x="2419350" y="2105025"/>
          <a:ext cx="773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7730945" imgH="990170" progId="Equation.DSMT4">
                  <p:embed/>
                </p:oleObj>
              </mc:Choice>
              <mc:Fallback>
                <p:oleObj r:id="rId3" imgW="7730945" imgH="990170" progId="Equation.DSMT4">
                  <p:embed/>
                  <p:pic>
                    <p:nvPicPr>
                      <p:cNvPr id="15770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105025"/>
                        <a:ext cx="7734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3"/>
          <p:cNvGraphicFramePr>
            <a:graphicFrameLocks/>
          </p:cNvGraphicFramePr>
          <p:nvPr/>
        </p:nvGraphicFramePr>
        <p:xfrm>
          <a:off x="2495550" y="3213101"/>
          <a:ext cx="7488238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3060700" imgH="698500" progId="Equation.DSMT4">
                  <p:embed/>
                </p:oleObj>
              </mc:Choice>
              <mc:Fallback>
                <p:oleObj r:id="rId5" imgW="3060700" imgH="698500" progId="Equation.DSMT4">
                  <p:embed/>
                  <p:pic>
                    <p:nvPicPr>
                      <p:cNvPr id="15770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213101"/>
                        <a:ext cx="7488238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4"/>
          <p:cNvGraphicFramePr>
            <a:graphicFrameLocks/>
          </p:cNvGraphicFramePr>
          <p:nvPr/>
        </p:nvGraphicFramePr>
        <p:xfrm>
          <a:off x="2432050" y="5076825"/>
          <a:ext cx="768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7" imgW="7683500" imgH="1016000" progId="Equation.DSMT4">
                  <p:embed/>
                </p:oleObj>
              </mc:Choice>
              <mc:Fallback>
                <p:oleObj r:id="rId7" imgW="7683500" imgH="1016000" progId="Equation.DSMT4">
                  <p:embed/>
                  <p:pic>
                    <p:nvPicPr>
                      <p:cNvPr id="15770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076825"/>
                        <a:ext cx="7683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3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2495550" y="1484314"/>
          <a:ext cx="38877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390735" imgH="657288" progId="Equation.DSMT4">
                  <p:embed/>
                </p:oleObj>
              </mc:Choice>
              <mc:Fallback>
                <p:oleObj r:id="rId3" imgW="1390735" imgH="657288" progId="Equation.DSMT4">
                  <p:embed/>
                  <p:pic>
                    <p:nvPicPr>
                      <p:cNvPr id="184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484314"/>
                        <a:ext cx="38877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335214" y="3148013"/>
            <a:ext cx="833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若反复抽样多次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各次得到的样本容量相等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en-US" altLang="zh-CN" sz="2800" b="1" i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56677" name="Object 3"/>
          <p:cNvGraphicFramePr>
            <a:graphicFrameLocks/>
          </p:cNvGraphicFramePr>
          <p:nvPr/>
        </p:nvGraphicFramePr>
        <p:xfrm>
          <a:off x="2419350" y="3770313"/>
          <a:ext cx="496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4965700" imgH="457200" progId="Equation.DSMT4">
                  <p:embed/>
                </p:oleObj>
              </mc:Choice>
              <mc:Fallback>
                <p:oleObj r:id="rId5" imgW="4965700" imgH="457200" progId="Equation.DSMT4">
                  <p:embed/>
                  <p:pic>
                    <p:nvPicPr>
                      <p:cNvPr id="15667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770313"/>
                        <a:ext cx="496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355850" y="4933951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伯努利大数定理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在这样多的区间中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56679" name="Object 4"/>
          <p:cNvGraphicFramePr>
            <a:graphicFrameLocks/>
          </p:cNvGraphicFramePr>
          <p:nvPr/>
        </p:nvGraphicFramePr>
        <p:xfrm>
          <a:off x="2432051" y="5661025"/>
          <a:ext cx="8056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8213335" imgH="431613" progId="Equation.3">
                  <p:embed/>
                </p:oleObj>
              </mc:Choice>
              <mc:Fallback>
                <p:oleObj r:id="rId7" imgW="8213335" imgH="431613" progId="Equation.3">
                  <p:embed/>
                  <p:pic>
                    <p:nvPicPr>
                      <p:cNvPr id="15667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5661025"/>
                        <a:ext cx="8056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5"/>
          <p:cNvGraphicFramePr>
            <a:graphicFrameLocks/>
          </p:cNvGraphicFramePr>
          <p:nvPr/>
        </p:nvGraphicFramePr>
        <p:xfrm>
          <a:off x="2436813" y="4414838"/>
          <a:ext cx="805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9" imgW="8289502" imgH="431613" progId="Equation.3">
                  <p:embed/>
                </p:oleObj>
              </mc:Choice>
              <mc:Fallback>
                <p:oleObj r:id="rId9" imgW="8289502" imgH="431613" progId="Equation.3">
                  <p:embed/>
                  <p:pic>
                    <p:nvPicPr>
                      <p:cNvPr id="15668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414838"/>
                        <a:ext cx="805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0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969555" y="1926759"/>
            <a:ext cx="5684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在求置信区间时，要查表求分位点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2366171" y="1159997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A5644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A5644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、置信区间的求法</a:t>
            </a:r>
          </a:p>
        </p:txBody>
      </p:sp>
      <p:graphicFrame>
        <p:nvGraphicFramePr>
          <p:cNvPr id="154629" name="Object 2"/>
          <p:cNvGraphicFramePr>
            <a:graphicFrameLocks/>
          </p:cNvGraphicFramePr>
          <p:nvPr/>
        </p:nvGraphicFramePr>
        <p:xfrm>
          <a:off x="3841750" y="2559050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3057620" imgH="380876" progId="Equation.DSMT4">
                  <p:embed/>
                </p:oleObj>
              </mc:Choice>
              <mc:Fallback>
                <p:oleObj r:id="rId3" imgW="3057620" imgH="380876" progId="Equation.DSMT4">
                  <p:embed/>
                  <p:pic>
                    <p:nvPicPr>
                      <p:cNvPr id="15462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2559050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3"/>
          <p:cNvGraphicFramePr>
            <a:graphicFrameLocks/>
          </p:cNvGraphicFramePr>
          <p:nvPr/>
        </p:nvGraphicFramePr>
        <p:xfrm>
          <a:off x="2698750" y="3068638"/>
          <a:ext cx="283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2800367" imgH="590615" progId="Equation.DSMT4">
                  <p:embed/>
                </p:oleObj>
              </mc:Choice>
              <mc:Fallback>
                <p:oleObj r:id="rId5" imgW="2800367" imgH="590615" progId="Equation.DSMT4">
                  <p:embed/>
                  <p:pic>
                    <p:nvPicPr>
                      <p:cNvPr id="1546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068638"/>
                        <a:ext cx="2832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4"/>
          <p:cNvGraphicFramePr>
            <a:graphicFrameLocks/>
          </p:cNvGraphicFramePr>
          <p:nvPr/>
        </p:nvGraphicFramePr>
        <p:xfrm>
          <a:off x="5772150" y="3068638"/>
          <a:ext cx="229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7" imgW="2266963" imgH="590615" progId="Equation.DSMT4">
                  <p:embed/>
                </p:oleObj>
              </mc:Choice>
              <mc:Fallback>
                <p:oleObj r:id="rId7" imgW="2266963" imgH="590615" progId="Equation.DSMT4">
                  <p:embed/>
                  <p:pic>
                    <p:nvPicPr>
                      <p:cNvPr id="1546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068638"/>
                        <a:ext cx="229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155951" y="3951288"/>
            <a:ext cx="540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l-GR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ξ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为连续型随机变量 </a:t>
            </a:r>
            <a:r>
              <a:rPr lang="en-US" altLang="zh-CN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154650" name="Object 5"/>
          <p:cNvGraphicFramePr>
            <a:graphicFrameLocks/>
          </p:cNvGraphicFramePr>
          <p:nvPr/>
        </p:nvGraphicFramePr>
        <p:xfrm>
          <a:off x="3894138" y="4652963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9" imgW="1295446" imgH="457267" progId="Equation.DSMT4">
                  <p:embed/>
                </p:oleObj>
              </mc:Choice>
              <mc:Fallback>
                <p:oleObj r:id="rId9" imgW="1295446" imgH="457267" progId="Equation.DSMT4">
                  <p:embed/>
                  <p:pic>
                    <p:nvPicPr>
                      <p:cNvPr id="15465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4652963"/>
                        <a:ext cx="132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1" name="Object 6"/>
          <p:cNvGraphicFramePr>
            <a:graphicFrameLocks/>
          </p:cNvGraphicFramePr>
          <p:nvPr/>
        </p:nvGraphicFramePr>
        <p:xfrm>
          <a:off x="5581650" y="469265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11" imgW="1486024" imgH="457267" progId="Equation.DSMT4">
                  <p:embed/>
                </p:oleObj>
              </mc:Choice>
              <mc:Fallback>
                <p:oleObj r:id="rId11" imgW="1486024" imgH="457267" progId="Equation.DSMT4">
                  <p:embed/>
                  <p:pic>
                    <p:nvPicPr>
                      <p:cNvPr id="15465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69265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3225801" y="5248276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所求置信区间为</a:t>
            </a:r>
          </a:p>
        </p:txBody>
      </p:sp>
      <p:graphicFrame>
        <p:nvGraphicFramePr>
          <p:cNvPr id="154653" name="Object 7"/>
          <p:cNvGraphicFramePr>
            <a:graphicFrameLocks/>
          </p:cNvGraphicFramePr>
          <p:nvPr/>
        </p:nvGraphicFramePr>
        <p:xfrm>
          <a:off x="6027738" y="5319713"/>
          <a:ext cx="180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13" imgW="1771622" imgH="457267" progId="Equation.DSMT4">
                  <p:embed/>
                </p:oleObj>
              </mc:Choice>
              <mc:Fallback>
                <p:oleObj r:id="rId13" imgW="1771622" imgH="457267" progId="Equation.DSMT4">
                  <p:embed/>
                  <p:pic>
                    <p:nvPicPr>
                      <p:cNvPr id="15465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5319713"/>
                        <a:ext cx="1803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5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28" grpId="0"/>
      <p:bldP spid="154649" grpId="0"/>
      <p:bldP spid="1546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3" name="Object 2"/>
          <p:cNvGraphicFramePr>
            <a:graphicFrameLocks/>
          </p:cNvGraphicFramePr>
          <p:nvPr/>
        </p:nvGraphicFramePr>
        <p:xfrm>
          <a:off x="3986213" y="2236788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3057620" imgH="380876" progId="Equation.DSMT4">
                  <p:embed/>
                </p:oleObj>
              </mc:Choice>
              <mc:Fallback>
                <p:oleObj r:id="rId3" imgW="3057620" imgH="380876" progId="Equation.DSMT4">
                  <p:embed/>
                  <p:pic>
                    <p:nvPicPr>
                      <p:cNvPr id="16384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236788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3"/>
          <p:cNvGraphicFramePr>
            <a:graphicFrameLocks/>
          </p:cNvGraphicFramePr>
          <p:nvPr/>
        </p:nvGraphicFramePr>
        <p:xfrm>
          <a:off x="2927350" y="2886075"/>
          <a:ext cx="283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2800367" imgH="590615" progId="Equation.DSMT4">
                  <p:embed/>
                </p:oleObj>
              </mc:Choice>
              <mc:Fallback>
                <p:oleObj r:id="rId5" imgW="2800367" imgH="590615" progId="Equation.DSMT4">
                  <p:embed/>
                  <p:pic>
                    <p:nvPicPr>
                      <p:cNvPr id="16384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886075"/>
                        <a:ext cx="2832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4"/>
          <p:cNvGraphicFramePr>
            <a:graphicFrameLocks/>
          </p:cNvGraphicFramePr>
          <p:nvPr/>
        </p:nvGraphicFramePr>
        <p:xfrm>
          <a:off x="5842000" y="2886075"/>
          <a:ext cx="2476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7" imgW="2447824" imgH="590615" progId="Equation.DSMT4">
                  <p:embed/>
                </p:oleObj>
              </mc:Choice>
              <mc:Fallback>
                <p:oleObj r:id="rId7" imgW="2447824" imgH="590615" progId="Equation.DSMT4">
                  <p:embed/>
                  <p:pic>
                    <p:nvPicPr>
                      <p:cNvPr id="1638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886075"/>
                        <a:ext cx="2476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2873376" y="4730751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所求置信区间为</a:t>
            </a:r>
          </a:p>
        </p:txBody>
      </p:sp>
      <p:graphicFrame>
        <p:nvGraphicFramePr>
          <p:cNvPr id="163852" name="Object 5"/>
          <p:cNvGraphicFramePr>
            <a:graphicFrameLocks/>
          </p:cNvGraphicFramePr>
          <p:nvPr/>
        </p:nvGraphicFramePr>
        <p:xfrm>
          <a:off x="3878263" y="3852863"/>
          <a:ext cx="1397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9" imgW="1371570" imgH="571449" progId="Equation.DSMT4">
                  <p:embed/>
                </p:oleObj>
              </mc:Choice>
              <mc:Fallback>
                <p:oleObj r:id="rId9" imgW="1371570" imgH="571449" progId="Equation.DSMT4">
                  <p:embed/>
                  <p:pic>
                    <p:nvPicPr>
                      <p:cNvPr id="16385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3852863"/>
                        <a:ext cx="1397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Object 6"/>
          <p:cNvGraphicFramePr>
            <a:graphicFrameLocks/>
          </p:cNvGraphicFramePr>
          <p:nvPr/>
        </p:nvGraphicFramePr>
        <p:xfrm>
          <a:off x="5524500" y="3868738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11" imgW="1486024" imgH="457267" progId="Equation.DSMT4">
                  <p:embed/>
                </p:oleObj>
              </mc:Choice>
              <mc:Fallback>
                <p:oleObj r:id="rId11" imgW="1486024" imgH="457267" progId="Equation.DSMT4">
                  <p:embed/>
                  <p:pic>
                    <p:nvPicPr>
                      <p:cNvPr id="16385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868738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Object 7"/>
          <p:cNvGraphicFramePr>
            <a:graphicFrameLocks/>
          </p:cNvGraphicFramePr>
          <p:nvPr/>
        </p:nvGraphicFramePr>
        <p:xfrm>
          <a:off x="5618163" y="4818063"/>
          <a:ext cx="1917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13" imgW="1886077" imgH="457267" progId="Equation.DSMT4">
                  <p:embed/>
                </p:oleObj>
              </mc:Choice>
              <mc:Fallback>
                <p:oleObj r:id="rId13" imgW="1886077" imgH="457267" progId="Equation.DSMT4">
                  <p:embed/>
                  <p:pic>
                    <p:nvPicPr>
                      <p:cNvPr id="16385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818063"/>
                        <a:ext cx="1917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924800" y="4540251"/>
            <a:ext cx="2209800" cy="1570038"/>
            <a:chOff x="4032" y="1008"/>
            <a:chExt cx="1392" cy="989"/>
          </a:xfrm>
        </p:grpSpPr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4032" y="1008"/>
              <a:ext cx="1392" cy="98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400" b="1">
                  <a:solidFill>
                    <a:srgbClr val="0008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由此可见，置信水平为        的置信区间是不唯一的。</a:t>
              </a:r>
            </a:p>
          </p:txBody>
        </p:sp>
        <p:graphicFrame>
          <p:nvGraphicFramePr>
            <p:cNvPr id="20492" name="Object 8"/>
            <p:cNvGraphicFramePr>
              <a:graphicFrameLocks/>
            </p:cNvGraphicFramePr>
            <p:nvPr/>
          </p:nvGraphicFramePr>
          <p:xfrm>
            <a:off x="4896" y="1296"/>
            <a:ext cx="38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r:id="rId15" imgW="780939" imgH="361981" progId="Equation.DSMT4">
                    <p:embed/>
                  </p:oleObj>
                </mc:Choice>
                <mc:Fallback>
                  <p:oleObj r:id="rId15" imgW="780939" imgH="361981" progId="Equation.DSMT4">
                    <p:embed/>
                    <p:pic>
                      <p:nvPicPr>
                        <p:cNvPr id="20492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296"/>
                          <a:ext cx="38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18"/>
            <p:cNvSpPr>
              <a:spLocks noChangeArrowheads="1"/>
            </p:cNvSpPr>
            <p:nvPr/>
          </p:nvSpPr>
          <p:spPr bwMode="auto">
            <a:xfrm>
              <a:off x="4032" y="1008"/>
              <a:ext cx="139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0" name="Text Box 19"/>
          <p:cNvSpPr txBox="1">
            <a:spLocks noChangeArrowheads="1"/>
          </p:cNvSpPr>
          <p:nvPr/>
        </p:nvSpPr>
        <p:spPr bwMode="auto">
          <a:xfrm>
            <a:off x="2279650" y="1628776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同样对于</a:t>
            </a:r>
          </a:p>
        </p:txBody>
      </p:sp>
    </p:spTree>
    <p:extLst>
      <p:ext uri="{BB962C8B-B14F-4D97-AF65-F5344CB8AC3E}">
        <p14:creationId xmlns:p14="http://schemas.microsoft.com/office/powerpoint/2010/main" val="24465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文本框 494593"/>
          <p:cNvSpPr txBox="1">
            <a:spLocks noChangeArrowheads="1"/>
          </p:cNvSpPr>
          <p:nvPr/>
        </p:nvSpPr>
        <p:spPr bwMode="auto">
          <a:xfrm>
            <a:off x="2079626" y="2205038"/>
            <a:ext cx="8283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要找一个区间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使其包含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的真值的概率为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0.95.   (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设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 =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5 )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94595" name="对象 494594"/>
          <p:cNvGraphicFramePr>
            <a:graphicFrameLocks/>
          </p:cNvGraphicFramePr>
          <p:nvPr/>
        </p:nvGraphicFramePr>
        <p:xfrm>
          <a:off x="2424114" y="3500439"/>
          <a:ext cx="26368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914003" imgH="431613" progId="Equation.DSMT4">
                  <p:embed/>
                </p:oleObj>
              </mc:Choice>
              <mc:Fallback>
                <p:oleObj r:id="rId3" imgW="914003" imgH="431613" progId="Equation.DSMT4">
                  <p:embed/>
                  <p:pic>
                    <p:nvPicPr>
                      <p:cNvPr id="494595" name="对象 4945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500439"/>
                        <a:ext cx="263683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6" name="对象 494595"/>
          <p:cNvGraphicFramePr>
            <a:graphicFrameLocks/>
          </p:cNvGraphicFramePr>
          <p:nvPr/>
        </p:nvGraphicFramePr>
        <p:xfrm>
          <a:off x="5303839" y="3429000"/>
          <a:ext cx="43973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1574800" imgH="558800" progId="Equation.DSMT4">
                  <p:embed/>
                </p:oleObj>
              </mc:Choice>
              <mc:Fallback>
                <p:oleObj r:id="rId5" imgW="1574800" imgH="558800" progId="Equation.DSMT4">
                  <p:embed/>
                  <p:pic>
                    <p:nvPicPr>
                      <p:cNvPr id="494596" name="对象 49459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3429000"/>
                        <a:ext cx="43973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7" name="文本框 494596"/>
          <p:cNvSpPr txBox="1">
            <a:spLocks noChangeArrowheads="1"/>
          </p:cNvSpPr>
          <p:nvPr/>
        </p:nvSpPr>
        <p:spPr bwMode="auto">
          <a:xfrm>
            <a:off x="2566988" y="4724401"/>
            <a:ext cx="576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取</a:t>
            </a:r>
          </a:p>
        </p:txBody>
      </p:sp>
      <p:graphicFrame>
        <p:nvGraphicFramePr>
          <p:cNvPr id="494598" name="对象 494597"/>
          <p:cNvGraphicFramePr>
            <a:graphicFrameLocks/>
          </p:cNvGraphicFramePr>
          <p:nvPr/>
        </p:nvGraphicFramePr>
        <p:xfrm>
          <a:off x="3648075" y="4868863"/>
          <a:ext cx="16208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7" imgW="1396394" imgH="342751" progId="Equation.3">
                  <p:embed/>
                </p:oleObj>
              </mc:Choice>
              <mc:Fallback>
                <p:oleObj r:id="rId7" imgW="1396394" imgH="342751" progId="Equation.3">
                  <p:embed/>
                  <p:pic>
                    <p:nvPicPr>
                      <p:cNvPr id="494598" name="对象 49459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868863"/>
                        <a:ext cx="16208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9" name="文本框 494598"/>
          <p:cNvSpPr txBox="1">
            <a:spLocks noChangeArrowheads="1"/>
          </p:cNvSpPr>
          <p:nvPr/>
        </p:nvSpPr>
        <p:spPr bwMode="auto">
          <a:xfrm>
            <a:off x="2286000" y="5805489"/>
            <a:ext cx="1555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查表得</a:t>
            </a:r>
          </a:p>
        </p:txBody>
      </p:sp>
      <p:graphicFrame>
        <p:nvGraphicFramePr>
          <p:cNvPr id="494600" name="对象 494599"/>
          <p:cNvGraphicFramePr>
            <a:graphicFrameLocks/>
          </p:cNvGraphicFramePr>
          <p:nvPr/>
        </p:nvGraphicFramePr>
        <p:xfrm>
          <a:off x="3935413" y="5715000"/>
          <a:ext cx="2303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9" imgW="787400" imgH="228600" progId="Equation.DSMT4">
                  <p:embed/>
                </p:oleObj>
              </mc:Choice>
              <mc:Fallback>
                <p:oleObj r:id="rId9" imgW="787400" imgH="228600" progId="Equation.DSMT4">
                  <p:embed/>
                  <p:pic>
                    <p:nvPicPr>
                      <p:cNvPr id="494600" name="对象 49459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715000"/>
                        <a:ext cx="23034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493570"/>
          <p:cNvSpPr txBox="1">
            <a:spLocks noChangeArrowheads="1"/>
          </p:cNvSpPr>
          <p:nvPr/>
        </p:nvSpPr>
        <p:spPr bwMode="auto">
          <a:xfrm>
            <a:off x="1981200" y="620713"/>
            <a:ext cx="4821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引例</a:t>
            </a:r>
            <a:r>
              <a:rPr lang="zh-CN" altLang="en-US" sz="28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ξ ~ N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 </a:t>
            </a:r>
            <a:r>
              <a:rPr lang="en-US" altLang="zh-CN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,1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),</a:t>
            </a:r>
          </a:p>
        </p:txBody>
      </p:sp>
      <p:sp>
        <p:nvSpPr>
          <p:cNvPr id="11" name="文本框 493572"/>
          <p:cNvSpPr txBox="1">
            <a:spLocks noChangeArrowheads="1"/>
          </p:cNvSpPr>
          <p:nvPr/>
        </p:nvSpPr>
        <p:spPr bwMode="auto">
          <a:xfrm>
            <a:off x="2495551" y="1412876"/>
            <a:ext cx="6264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的无偏、有效点估计为</a:t>
            </a:r>
            <a:endParaRPr lang="zh-CN" altLang="en-US" sz="2800" b="1" i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93574" name="对象 493573"/>
          <p:cNvGraphicFramePr>
            <a:graphicFrameLocks/>
          </p:cNvGraphicFramePr>
          <p:nvPr/>
        </p:nvGraphicFramePr>
        <p:xfrm>
          <a:off x="6586538" y="1474788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11" imgW="126725" imgH="240777" progId="Equation.DSMT4">
                  <p:embed/>
                </p:oleObj>
              </mc:Choice>
              <mc:Fallback>
                <p:oleObj r:id="rId11" imgW="126725" imgH="240777" progId="Equation.DSMT4">
                  <p:embed/>
                  <p:pic>
                    <p:nvPicPr>
                      <p:cNvPr id="493574" name="对象 49357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1474788"/>
                        <a:ext cx="43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8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/>
      <p:bldP spid="494597" grpId="0"/>
      <p:bldP spid="49459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2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1222</Words>
  <Application>Microsoft Office PowerPoint</Application>
  <PresentationFormat>宽屏</PresentationFormat>
  <Paragraphs>180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40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100" baseType="lpstr">
      <vt:lpstr>Batang</vt:lpstr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Franklin Gothic Book</vt:lpstr>
      <vt:lpstr>Franklin Gothic Medium</vt:lpstr>
      <vt:lpstr>Garamond</vt:lpstr>
      <vt:lpstr>Math4</vt:lpstr>
      <vt:lpstr>Symbol</vt:lpstr>
      <vt:lpstr>Tahoma</vt:lpstr>
      <vt:lpstr>Times New Roman</vt:lpstr>
      <vt:lpstr>Wingdings</vt:lpstr>
      <vt:lpstr>Wingdings 2</vt:lpstr>
      <vt:lpstr>Office 主题​​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24_跋涉</vt:lpstr>
      <vt:lpstr>25_跋涉</vt:lpstr>
      <vt:lpstr>26_跋涉</vt:lpstr>
      <vt:lpstr>27_跋涉</vt:lpstr>
      <vt:lpstr>28_跋涉</vt:lpstr>
      <vt:lpstr>29_跋涉</vt:lpstr>
      <vt:lpstr>30_跋涉</vt:lpstr>
      <vt:lpstr>31_跋涉</vt:lpstr>
      <vt:lpstr>32_跋涉</vt:lpstr>
      <vt:lpstr>33_跋涉</vt:lpstr>
      <vt:lpstr>34_跋涉</vt:lpstr>
      <vt:lpstr>35_跋涉</vt:lpstr>
      <vt:lpstr>36_跋涉</vt:lpstr>
      <vt:lpstr>37_跋涉</vt:lpstr>
      <vt:lpstr>38_跋涉</vt:lpstr>
      <vt:lpstr>MathType 6.0 Equation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</cp:revision>
  <dcterms:created xsi:type="dcterms:W3CDTF">2020-06-25T16:41:16Z</dcterms:created>
  <dcterms:modified xsi:type="dcterms:W3CDTF">2020-06-25T16:42:33Z</dcterms:modified>
</cp:coreProperties>
</file>