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viewProps" Target="viewProps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e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3" Type="http://schemas.openxmlformats.org/officeDocument/2006/relationships/image" Target="../media/image92.e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8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22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61385E-693C-4C78-B54B-99DA882220A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67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45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93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6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68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875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4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7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905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38BD1-A47C-4756-8416-E01FFC827C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914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471525-B9CC-48D1-B180-39896262ED5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99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F353D-CE1D-48A3-ABED-63DAB85CFB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696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F353D-CE1D-48A3-ABED-63DAB85CFB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787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F353D-CE1D-48A3-ABED-63DAB85CFB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031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F353D-CE1D-48A3-ABED-63DAB85CFB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8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471525-B9CC-48D1-B180-39896262ED5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850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F353D-CE1D-48A3-ABED-63DAB85CFB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113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CF353D-CE1D-48A3-ABED-63DAB85CFB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3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1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0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34F-2659-407B-A42A-FF2847554F9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584A-D180-4D29-AAA1-E53634AB1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1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7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82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8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6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8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16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9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3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66AC8D-385E-44C2-B9A2-B290CCF769D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0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0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9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24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8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23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8FD58-C938-422C-8DDF-8B85D5030D7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1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84.e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3.emf"/><Relationship Id="rId22" Type="http://schemas.openxmlformats.org/officeDocument/2006/relationships/image" Target="../media/image8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102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9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9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981200" y="866776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4000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假设检验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81400" y="288925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二、参数假设检验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3602038" y="3611564"/>
            <a:ext cx="5922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三、非参数假设检验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581400" y="2209800"/>
            <a:ext cx="6872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一、假设检验的基本思想与基本概念</a:t>
            </a:r>
          </a:p>
        </p:txBody>
      </p:sp>
    </p:spTree>
    <p:extLst>
      <p:ext uri="{BB962C8B-B14F-4D97-AF65-F5344CB8AC3E}">
        <p14:creationId xmlns:p14="http://schemas.microsoft.com/office/powerpoint/2010/main" val="19270645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343650" y="3752850"/>
          <a:ext cx="296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3" imgW="2692400" imgH="457200" progId="Equation.3">
                  <p:embed/>
                </p:oleObj>
              </mc:Choice>
              <mc:Fallback>
                <p:oleObj name="公式" r:id="rId3" imgW="2692400" imgH="45720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3752850"/>
                        <a:ext cx="296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438400" y="278130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5" imgW="926698" imgH="444307" progId="Equation.3">
                  <p:embed/>
                </p:oleObj>
              </mc:Choice>
              <mc:Fallback>
                <p:oleObj name="公式" r:id="rId5" imgW="926698" imgH="444307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81300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146301" y="785814"/>
          <a:ext cx="7972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7" imgW="3263900" imgH="457200" progId="Equation.DSMT4">
                  <p:embed/>
                </p:oleObj>
              </mc:Choice>
              <mc:Fallback>
                <p:oleObj name="Equation" r:id="rId7" imgW="3263900" imgH="457200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1" y="785814"/>
                        <a:ext cx="79724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309814" y="1928813"/>
          <a:ext cx="653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9" imgW="6362700" imgH="457200" progId="Equation.3">
                  <p:embed/>
                </p:oleObj>
              </mc:Choice>
              <mc:Fallback>
                <p:oleObj name="公式" r:id="rId9" imgW="6362700" imgH="457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1928813"/>
                        <a:ext cx="6537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953500" y="1928813"/>
          <a:ext cx="1054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11" imgW="1054100" imgH="368300" progId="Equation.3">
                  <p:embed/>
                </p:oleObj>
              </mc:Choice>
              <mc:Fallback>
                <p:oleObj name="公式" r:id="rId11" imgW="1054100" imgH="3683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0" y="1928813"/>
                        <a:ext cx="1054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451226" y="2571751"/>
          <a:ext cx="68611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13" imgW="2984500" imgH="457200" progId="Equation.DSMT4">
                  <p:embed/>
                </p:oleObj>
              </mc:Choice>
              <mc:Fallback>
                <p:oleObj name="Equation" r:id="rId13" imgW="2984500" imgH="457200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6" y="2571751"/>
                        <a:ext cx="68611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309814" y="3733800"/>
          <a:ext cx="4040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15" imgW="3911600" imgH="457200" progId="Equation.3">
                  <p:embed/>
                </p:oleObj>
              </mc:Choice>
              <mc:Fallback>
                <p:oleObj name="公式" r:id="rId15" imgW="3911600" imgH="45720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3733800"/>
                        <a:ext cx="40401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9725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285730"/>
            <a:ext cx="770255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假设检验的相关概念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38414" y="1400175"/>
            <a:ext cx="423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1.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显著性水平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3238500" y="3143250"/>
          <a:ext cx="247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3" imgW="2429000" imgH="409727" progId="Equation.3">
                  <p:embed/>
                </p:oleObj>
              </mc:Choice>
              <mc:Fallback>
                <p:oleObj name="公式" r:id="rId3" imgW="2429000" imgH="409727" progId="Equation.3">
                  <p:embed/>
                  <p:pic>
                    <p:nvPicPr>
                      <p:cNvPr id="184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143250"/>
                        <a:ext cx="247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3200400" y="2139950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5" imgW="748975" imgH="380835" progId="Equation.3">
                  <p:embed/>
                </p:oleObj>
              </mc:Choice>
              <mc:Fallback>
                <p:oleObj name="公式" r:id="rId5" imgW="748975" imgH="380835" progId="Equation.3">
                  <p:embed/>
                  <p:pic>
                    <p:nvPicPr>
                      <p:cNvPr id="184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9950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3952875" y="1785938"/>
          <a:ext cx="25733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1130300" imgH="457200" progId="Equation.DSMT4">
                  <p:embed/>
                </p:oleObj>
              </mc:Choice>
              <mc:Fallback>
                <p:oleObj name="Equation" r:id="rId7" imgW="1130300" imgH="457200" progId="Equation.DSMT4">
                  <p:embed/>
                  <p:pic>
                    <p:nvPicPr>
                      <p:cNvPr id="184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85938"/>
                        <a:ext cx="25733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5"/>
          <p:cNvGraphicFramePr>
            <a:graphicFrameLocks noChangeAspect="1"/>
          </p:cNvGraphicFramePr>
          <p:nvPr/>
        </p:nvGraphicFramePr>
        <p:xfrm>
          <a:off x="6356350" y="2060576"/>
          <a:ext cx="33670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1562100" imgH="228600" progId="Equation.DSMT4">
                  <p:embed/>
                </p:oleObj>
              </mc:Choice>
              <mc:Fallback>
                <p:oleObj name="Equation" r:id="rId9" imgW="1562100" imgH="228600" progId="Equation.DSMT4">
                  <p:embed/>
                  <p:pic>
                    <p:nvPicPr>
                      <p:cNvPr id="184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060576"/>
                        <a:ext cx="33670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6"/>
          <p:cNvGraphicFramePr>
            <a:graphicFrameLocks noChangeAspect="1"/>
          </p:cNvGraphicFramePr>
          <p:nvPr/>
        </p:nvGraphicFramePr>
        <p:xfrm>
          <a:off x="2406650" y="3143250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11" imgW="812447" imgH="418918" progId="Equation.3">
                  <p:embed/>
                </p:oleObj>
              </mc:Choice>
              <mc:Fallback>
                <p:oleObj name="公式" r:id="rId11" imgW="812447" imgH="418918" progId="Equation.3">
                  <p:embed/>
                  <p:pic>
                    <p:nvPicPr>
                      <p:cNvPr id="184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143250"/>
                        <a:ext cx="81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7"/>
          <p:cNvGraphicFramePr>
            <a:graphicFrameLocks noChangeAspect="1"/>
          </p:cNvGraphicFramePr>
          <p:nvPr/>
        </p:nvGraphicFramePr>
        <p:xfrm>
          <a:off x="7239000" y="3857625"/>
          <a:ext cx="252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13" imgW="2476657" imgH="409727" progId="Equation.3">
                  <p:embed/>
                </p:oleObj>
              </mc:Choice>
              <mc:Fallback>
                <p:oleObj name="公式" r:id="rId13" imgW="2476657" imgH="409727" progId="Equation.3">
                  <p:embed/>
                  <p:pic>
                    <p:nvPicPr>
                      <p:cNvPr id="184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57625"/>
                        <a:ext cx="252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8"/>
          <p:cNvGraphicFramePr>
            <a:graphicFrameLocks noChangeAspect="1"/>
          </p:cNvGraphicFramePr>
          <p:nvPr/>
        </p:nvGraphicFramePr>
        <p:xfrm>
          <a:off x="2738438" y="5929313"/>
          <a:ext cx="341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15" imgW="3371930" imgH="390397" progId="Equation.3">
                  <p:embed/>
                </p:oleObj>
              </mc:Choice>
              <mc:Fallback>
                <p:oleObj name="公式" r:id="rId15" imgW="3371930" imgH="390397" progId="Equation.3">
                  <p:embed/>
                  <p:pic>
                    <p:nvPicPr>
                      <p:cNvPr id="184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929313"/>
                        <a:ext cx="341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9"/>
          <p:cNvGraphicFramePr>
            <a:graphicFrameLocks noChangeAspect="1"/>
          </p:cNvGraphicFramePr>
          <p:nvPr/>
        </p:nvGraphicFramePr>
        <p:xfrm>
          <a:off x="5791200" y="31813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17" imgW="952087" imgH="393529" progId="Equation.3">
                  <p:embed/>
                </p:oleObj>
              </mc:Choice>
              <mc:Fallback>
                <p:oleObj name="公式" r:id="rId17" imgW="952087" imgH="393529" progId="Equation.3">
                  <p:embed/>
                  <p:pic>
                    <p:nvPicPr>
                      <p:cNvPr id="1844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813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0"/>
          <p:cNvGraphicFramePr>
            <a:graphicFrameLocks noChangeAspect="1"/>
          </p:cNvGraphicFramePr>
          <p:nvPr/>
        </p:nvGraphicFramePr>
        <p:xfrm>
          <a:off x="6629400" y="3162300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19" imgW="748975" imgH="380835" progId="Equation.3">
                  <p:embed/>
                </p:oleObj>
              </mc:Choice>
              <mc:Fallback>
                <p:oleObj name="公式" r:id="rId19" imgW="748975" imgH="380835" progId="Equation.3">
                  <p:embed/>
                  <p:pic>
                    <p:nvPicPr>
                      <p:cNvPr id="184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62300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1"/>
          <p:cNvGraphicFramePr>
            <a:graphicFrameLocks noChangeAspect="1"/>
          </p:cNvGraphicFramePr>
          <p:nvPr/>
        </p:nvGraphicFramePr>
        <p:xfrm>
          <a:off x="7453313" y="2714626"/>
          <a:ext cx="25717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21" imgW="1143000" imgH="457200" progId="Equation.DSMT4">
                  <p:embed/>
                </p:oleObj>
              </mc:Choice>
              <mc:Fallback>
                <p:oleObj name="Equation" r:id="rId21" imgW="1143000" imgH="457200" progId="Equation.DSMT4">
                  <p:embed/>
                  <p:pic>
                    <p:nvPicPr>
                      <p:cNvPr id="1844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2714626"/>
                        <a:ext cx="25717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2"/>
          <p:cNvGraphicFramePr>
            <a:graphicFrameLocks noChangeAspect="1"/>
          </p:cNvGraphicFramePr>
          <p:nvPr/>
        </p:nvGraphicFramePr>
        <p:xfrm>
          <a:off x="2333625" y="3857626"/>
          <a:ext cx="50244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23" imgW="2019300" imgH="228600" progId="Equation.DSMT4">
                  <p:embed/>
                </p:oleObj>
              </mc:Choice>
              <mc:Fallback>
                <p:oleObj name="Equation" r:id="rId23" imgW="2019300" imgH="228600" progId="Equation.DSMT4">
                  <p:embed/>
                  <p:pic>
                    <p:nvPicPr>
                      <p:cNvPr id="184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857626"/>
                        <a:ext cx="50244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524126" y="4429125"/>
          <a:ext cx="42148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25" imgW="1473200" imgH="609600" progId="Equation.DSMT4">
                  <p:embed/>
                </p:oleObj>
              </mc:Choice>
              <mc:Fallback>
                <p:oleObj name="Equation" r:id="rId25" imgW="1473200" imgH="609600" progId="Equation.DSMT4">
                  <p:embed/>
                  <p:pic>
                    <p:nvPicPr>
                      <p:cNvPr id="798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4429125"/>
                        <a:ext cx="42148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3354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97139" y="762000"/>
            <a:ext cx="499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2.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检验统计量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497139" y="2362200"/>
            <a:ext cx="499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3.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原假设与备择假设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5907088" y="1589088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3" imgW="2952850" imgH="380921" progId="Equation.3">
                  <p:embed/>
                </p:oleObj>
              </mc:Choice>
              <mc:Fallback>
                <p:oleObj name="公式" r:id="rId3" imgW="2952850" imgH="380921" progId="Equation.3">
                  <p:embed/>
                  <p:pic>
                    <p:nvPicPr>
                      <p:cNvPr id="194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1589088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2935288" y="1608138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5" imgW="1104900" imgH="393700" progId="Equation.3">
                  <p:embed/>
                </p:oleObj>
              </mc:Choice>
              <mc:Fallback>
                <p:oleObj name="公式" r:id="rId5" imgW="1104900" imgH="393700" progId="Equation.3">
                  <p:embed/>
                  <p:pic>
                    <p:nvPicPr>
                      <p:cNvPr id="194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608138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00375" y="3019426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前面的检验问题通常叙述成</a:t>
            </a:r>
            <a:r>
              <a:rPr kumimoji="1" lang="en-US" altLang="zh-CN" sz="2800">
                <a:solidFill>
                  <a:srgbClr val="4E3B30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9465" name="Object 6"/>
          <p:cNvGraphicFramePr>
            <a:graphicFrameLocks noChangeAspect="1"/>
          </p:cNvGraphicFramePr>
          <p:nvPr/>
        </p:nvGraphicFramePr>
        <p:xfrm>
          <a:off x="2419350" y="3686175"/>
          <a:ext cx="62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7" imgW="571507" imgH="323688" progId="Equation.3">
                  <p:embed/>
                </p:oleObj>
              </mc:Choice>
              <mc:Fallback>
                <p:oleObj name="公式" r:id="rId7" imgW="571507" imgH="323688" progId="Equation.3">
                  <p:embed/>
                  <p:pic>
                    <p:nvPicPr>
                      <p:cNvPr id="194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686175"/>
                        <a:ext cx="62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7"/>
          <p:cNvGraphicFramePr>
            <a:graphicFrameLocks noChangeAspect="1"/>
          </p:cNvGraphicFramePr>
          <p:nvPr/>
        </p:nvGraphicFramePr>
        <p:xfrm>
          <a:off x="7239000" y="4786313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9" imgW="2857500" imgH="444500" progId="Equation.3">
                  <p:embed/>
                </p:oleObj>
              </mc:Choice>
              <mc:Fallback>
                <p:oleObj name="公式" r:id="rId9" imgW="2857500" imgH="444500" progId="Equation.3">
                  <p:embed/>
                  <p:pic>
                    <p:nvPicPr>
                      <p:cNvPr id="194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786313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8"/>
          <p:cNvGraphicFramePr>
            <a:graphicFrameLocks noChangeAspect="1"/>
          </p:cNvGraphicFramePr>
          <p:nvPr/>
        </p:nvGraphicFramePr>
        <p:xfrm>
          <a:off x="7824788" y="3140075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11" imgW="2462731" imgH="406224" progId="Equation.3">
                  <p:embed/>
                </p:oleObj>
              </mc:Choice>
              <mc:Fallback>
                <p:oleObj name="公式" r:id="rId11" imgW="2462731" imgH="406224" progId="Equation.3">
                  <p:embed/>
                  <p:pic>
                    <p:nvPicPr>
                      <p:cNvPr id="194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140075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9"/>
          <p:cNvGraphicFramePr>
            <a:graphicFrameLocks noChangeAspect="1"/>
          </p:cNvGraphicFramePr>
          <p:nvPr/>
        </p:nvGraphicFramePr>
        <p:xfrm>
          <a:off x="3162300" y="3686175"/>
          <a:ext cx="148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13" imgW="1485900" imgH="368300" progId="Equation.3">
                  <p:embed/>
                </p:oleObj>
              </mc:Choice>
              <mc:Fallback>
                <p:oleObj name="公式" r:id="rId13" imgW="1485900" imgH="368300" progId="Equation.3">
                  <p:embed/>
                  <p:pic>
                    <p:nvPicPr>
                      <p:cNvPr id="194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686175"/>
                        <a:ext cx="148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0"/>
          <p:cNvGraphicFramePr>
            <a:graphicFrameLocks noChangeAspect="1"/>
          </p:cNvGraphicFramePr>
          <p:nvPr/>
        </p:nvGraphicFramePr>
        <p:xfrm>
          <a:off x="3667125" y="4143375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5" imgW="711200" imgH="228600" progId="Equation.DSMT4">
                  <p:embed/>
                </p:oleObj>
              </mc:Choice>
              <mc:Fallback>
                <p:oleObj name="Equation" r:id="rId15" imgW="711200" imgH="228600" progId="Equation.DSMT4">
                  <p:embed/>
                  <p:pic>
                    <p:nvPicPr>
                      <p:cNvPr id="194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143375"/>
                        <a:ext cx="2286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1"/>
          <p:cNvGraphicFramePr>
            <a:graphicFrameLocks noChangeAspect="1"/>
          </p:cNvGraphicFramePr>
          <p:nvPr/>
        </p:nvGraphicFramePr>
        <p:xfrm>
          <a:off x="5881688" y="4143375"/>
          <a:ext cx="1928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7" imgW="774364" imgH="228501" progId="Equation.DSMT4">
                  <p:embed/>
                </p:oleObj>
              </mc:Choice>
              <mc:Fallback>
                <p:oleObj name="Equation" r:id="rId17" imgW="774364" imgH="228501" progId="Equation.DSMT4">
                  <p:embed/>
                  <p:pic>
                    <p:nvPicPr>
                      <p:cNvPr id="1947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143375"/>
                        <a:ext cx="19288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2"/>
          <p:cNvGraphicFramePr>
            <a:graphicFrameLocks noChangeAspect="1"/>
          </p:cNvGraphicFramePr>
          <p:nvPr/>
        </p:nvGraphicFramePr>
        <p:xfrm>
          <a:off x="2463800" y="4829175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19" imgW="1473200" imgH="406400" progId="Equation.3">
                  <p:embed/>
                </p:oleObj>
              </mc:Choice>
              <mc:Fallback>
                <p:oleObj name="公式" r:id="rId19" imgW="1473200" imgH="406400" progId="Equation.3">
                  <p:embed/>
                  <p:pic>
                    <p:nvPicPr>
                      <p:cNvPr id="194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829175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3"/>
          <p:cNvGraphicFramePr>
            <a:graphicFrameLocks noChangeAspect="1"/>
          </p:cNvGraphicFramePr>
          <p:nvPr/>
        </p:nvGraphicFramePr>
        <p:xfrm>
          <a:off x="4024314" y="4786313"/>
          <a:ext cx="328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21" imgW="3009900" imgH="419100" progId="Equation.3">
                  <p:embed/>
                </p:oleObj>
              </mc:Choice>
              <mc:Fallback>
                <p:oleObj name="公式" r:id="rId21" imgW="3009900" imgH="419100" progId="Equation.3">
                  <p:embed/>
                  <p:pic>
                    <p:nvPicPr>
                      <p:cNvPr id="194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4" y="4786313"/>
                        <a:ext cx="3286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4"/>
          <p:cNvGraphicFramePr>
            <a:graphicFrameLocks noChangeAspect="1"/>
          </p:cNvGraphicFramePr>
          <p:nvPr/>
        </p:nvGraphicFramePr>
        <p:xfrm>
          <a:off x="3175000" y="5419725"/>
          <a:ext cx="383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23" imgW="3835400" imgH="457200" progId="Equation.3">
                  <p:embed/>
                </p:oleObj>
              </mc:Choice>
              <mc:Fallback>
                <p:oleObj name="公式" r:id="rId23" imgW="3835400" imgH="457200" progId="Equation.3">
                  <p:embed/>
                  <p:pic>
                    <p:nvPicPr>
                      <p:cNvPr id="1947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419725"/>
                        <a:ext cx="383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5"/>
          <p:cNvGraphicFramePr>
            <a:graphicFrameLocks noChangeAspect="1"/>
          </p:cNvGraphicFramePr>
          <p:nvPr/>
        </p:nvGraphicFramePr>
        <p:xfrm>
          <a:off x="6991350" y="5400675"/>
          <a:ext cx="290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25" imgW="2908300" imgH="444500" progId="Equation.3">
                  <p:embed/>
                </p:oleObj>
              </mc:Choice>
              <mc:Fallback>
                <p:oleObj name="公式" r:id="rId25" imgW="2908300" imgH="444500" progId="Equation.3">
                  <p:embed/>
                  <p:pic>
                    <p:nvPicPr>
                      <p:cNvPr id="1947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400675"/>
                        <a:ext cx="290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4095750" y="1214438"/>
          <a:ext cx="1822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27" imgW="800100" imgH="457200" progId="Equation.DSMT4">
                  <p:embed/>
                </p:oleObj>
              </mc:Choice>
              <mc:Fallback>
                <p:oleObj name="Equation" r:id="rId27" imgW="800100" imgH="457200" progId="Equation.DSMT4">
                  <p:embed/>
                  <p:pic>
                    <p:nvPicPr>
                      <p:cNvPr id="809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1214438"/>
                        <a:ext cx="18224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7848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395539" y="830264"/>
            <a:ext cx="4994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4.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拒绝域与临界点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33713" y="1435101"/>
            <a:ext cx="593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当检验统计量取某个区域</a:t>
            </a:r>
            <a:r>
              <a:rPr kumimoji="1" lang="en-US" altLang="zh-CN" sz="2800" i="1">
                <a:solidFill>
                  <a:srgbClr val="4E3B30"/>
                </a:solidFill>
              </a:rPr>
              <a:t>C</a:t>
            </a:r>
            <a:r>
              <a:rPr kumimoji="1" lang="zh-CN" altLang="en-US" sz="2800">
                <a:solidFill>
                  <a:srgbClr val="4E3B30"/>
                </a:solidFill>
              </a:rPr>
              <a:t>中的值时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812213" y="1416051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我们拒</a:t>
            </a:r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/>
        </p:nvGraphicFramePr>
        <p:xfrm>
          <a:off x="2424113" y="21209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2005729" imgH="444307" progId="Equation.3">
                  <p:embed/>
                </p:oleObj>
              </mc:Choice>
              <mc:Fallback>
                <p:oleObj name="公式" r:id="rId3" imgW="2005729" imgH="444307" progId="Equation.3">
                  <p:embed/>
                  <p:pic>
                    <p:nvPicPr>
                      <p:cNvPr id="204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120900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386264" y="2044701"/>
            <a:ext cx="340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则称区域</a:t>
            </a:r>
            <a:r>
              <a:rPr kumimoji="1" lang="en-US" altLang="zh-CN" sz="2800" i="1">
                <a:solidFill>
                  <a:srgbClr val="4E3B30"/>
                </a:solidFill>
              </a:rPr>
              <a:t>C</a:t>
            </a:r>
            <a:r>
              <a:rPr kumimoji="1" lang="zh-CN" altLang="en-US" sz="2800">
                <a:solidFill>
                  <a:srgbClr val="4E3B30"/>
                </a:solidFill>
              </a:rPr>
              <a:t>为拒绝域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681914" y="2025651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拒绝域的边界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351089" y="2636839"/>
            <a:ext cx="244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点称为临界点</a:t>
            </a:r>
            <a:r>
              <a:rPr kumimoji="1" lang="en-US" altLang="zh-CN" sz="2800">
                <a:solidFill>
                  <a:srgbClr val="4E3B30"/>
                </a:solidFill>
              </a:rPr>
              <a:t>.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124201" y="3376613"/>
            <a:ext cx="2339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如在上例中</a:t>
            </a:r>
            <a:r>
              <a:rPr kumimoji="1" lang="en-US" altLang="zh-CN" sz="2800">
                <a:solidFill>
                  <a:srgbClr val="4E3B30"/>
                </a:solidFill>
                <a:latin typeface="楷体_GB2312" pitchFamily="49" charset="-122"/>
              </a:rPr>
              <a:t>,</a:t>
            </a:r>
            <a:r>
              <a:rPr kumimoji="1" lang="en-US" altLang="zh-CN" sz="2800">
                <a:solidFill>
                  <a:srgbClr val="4E3B30"/>
                </a:solidFill>
              </a:rPr>
              <a:t> </a:t>
            </a:r>
          </a:p>
        </p:txBody>
      </p:sp>
      <p:graphicFrame>
        <p:nvGraphicFramePr>
          <p:cNvPr id="20491" name="Object 3"/>
          <p:cNvGraphicFramePr>
            <a:graphicFrameLocks noChangeAspect="1"/>
          </p:cNvGraphicFramePr>
          <p:nvPr/>
        </p:nvGraphicFramePr>
        <p:xfrm>
          <a:off x="4024313" y="4000500"/>
          <a:ext cx="1928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20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000500"/>
                        <a:ext cx="19288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4"/>
          <p:cNvGraphicFramePr>
            <a:graphicFrameLocks noChangeAspect="1"/>
          </p:cNvGraphicFramePr>
          <p:nvPr/>
        </p:nvGraphicFramePr>
        <p:xfrm>
          <a:off x="2501900" y="4081463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7" imgW="1435100" imgH="381000" progId="Equation.3">
                  <p:embed/>
                </p:oleObj>
              </mc:Choice>
              <mc:Fallback>
                <p:oleObj name="公式" r:id="rId7" imgW="1435100" imgH="381000" progId="Equation.3">
                  <p:embed/>
                  <p:pic>
                    <p:nvPicPr>
                      <p:cNvPr id="20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081463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5"/>
          <p:cNvGraphicFramePr>
            <a:graphicFrameLocks noChangeAspect="1"/>
          </p:cNvGraphicFramePr>
          <p:nvPr/>
        </p:nvGraphicFramePr>
        <p:xfrm>
          <a:off x="5381626" y="4572000"/>
          <a:ext cx="1571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9" imgW="711200" imgH="228600" progId="Equation.DSMT4">
                  <p:embed/>
                </p:oleObj>
              </mc:Choice>
              <mc:Fallback>
                <p:oleObj name="Equation" r:id="rId9" imgW="711200" imgH="228600" progId="Equation.DSMT4">
                  <p:embed/>
                  <p:pic>
                    <p:nvPicPr>
                      <p:cNvPr id="20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6" y="4572000"/>
                        <a:ext cx="1571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6"/>
          <p:cNvGraphicFramePr>
            <a:graphicFrameLocks noChangeAspect="1"/>
          </p:cNvGraphicFramePr>
          <p:nvPr/>
        </p:nvGraphicFramePr>
        <p:xfrm>
          <a:off x="2540000" y="4652963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11" imgW="1409088" imgH="393529" progId="Equation.3">
                  <p:embed/>
                </p:oleObj>
              </mc:Choice>
              <mc:Fallback>
                <p:oleObj name="公式" r:id="rId11" imgW="1409088" imgH="393529" progId="Equation.3">
                  <p:embed/>
                  <p:pic>
                    <p:nvPicPr>
                      <p:cNvPr id="20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652963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7"/>
          <p:cNvGraphicFramePr>
            <a:graphicFrameLocks noChangeAspect="1"/>
          </p:cNvGraphicFramePr>
          <p:nvPr/>
        </p:nvGraphicFramePr>
        <p:xfrm>
          <a:off x="4167189" y="4572000"/>
          <a:ext cx="12144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3" imgW="634725" imgH="228501" progId="Equation.DSMT4">
                  <p:embed/>
                </p:oleObj>
              </mc:Choice>
              <mc:Fallback>
                <p:oleObj name="Equation" r:id="rId13" imgW="634725" imgH="228501" progId="Equation.DSMT4">
                  <p:embed/>
                  <p:pic>
                    <p:nvPicPr>
                      <p:cNvPr id="20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4572000"/>
                        <a:ext cx="12144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1049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7" grpId="0"/>
      <p:bldP spid="20488" grpId="0"/>
      <p:bldP spid="20489" grpId="0"/>
      <p:bldP spid="204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51089" y="762000"/>
            <a:ext cx="499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5.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两类错误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351089" y="2852738"/>
            <a:ext cx="115252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两类</a:t>
            </a:r>
            <a:r>
              <a:rPr kumimoji="1" lang="en-US" altLang="zh-CN" sz="2800">
                <a:solidFill>
                  <a:srgbClr val="4E3B30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00376" y="1412876"/>
            <a:ext cx="314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假设检验的依据是</a:t>
            </a:r>
            <a:r>
              <a:rPr kumimoji="1" lang="en-US" altLang="zh-CN" sz="2800">
                <a:solidFill>
                  <a:srgbClr val="4E3B30"/>
                </a:solidFill>
              </a:rPr>
              <a:t>: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67438" y="1341438"/>
            <a:ext cx="3790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小概率事件在一次试验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351088" y="1901826"/>
            <a:ext cx="2081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中很难发生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352926" y="1916114"/>
            <a:ext cx="424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但很难发生不等于不发生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543925" y="1882776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因而假设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351088" y="2420939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检验所作出的结论有可能是错误的</a:t>
            </a:r>
            <a:r>
              <a:rPr kumimoji="1" lang="en-US" altLang="zh-CN" sz="2800">
                <a:solidFill>
                  <a:srgbClr val="4E3B30"/>
                </a:solidFill>
              </a:rPr>
              <a:t>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8040688" y="2420939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这种错误有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438400" y="3419476"/>
            <a:ext cx="3657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4E3B30"/>
                </a:solidFill>
              </a:rPr>
              <a:t>(1)   </a:t>
            </a: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当原假设</a:t>
            </a:r>
            <a:r>
              <a:rPr kumimoji="1" lang="en-US" altLang="zh-CN" sz="2800" i="1">
                <a:solidFill>
                  <a:srgbClr val="4E3B30"/>
                </a:solidFill>
                <a:cs typeface="Times New Roman" panose="02020603050405020304" pitchFamily="18" charset="0"/>
              </a:rPr>
              <a:t>H</a:t>
            </a:r>
            <a:r>
              <a:rPr kumimoji="1" lang="en-US" altLang="zh-CN" sz="2800" baseline="-25000">
                <a:solidFill>
                  <a:srgbClr val="4E3B30"/>
                </a:solidFill>
              </a:rPr>
              <a:t>0</a:t>
            </a: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为</a:t>
            </a:r>
            <a:r>
              <a:rPr kumimoji="1" lang="zh-CN" altLang="en-US">
                <a:solidFill>
                  <a:srgbClr val="4E3B30"/>
                </a:solidFill>
                <a:latin typeface="楷体_GB2312" pitchFamily="49" charset="-122"/>
              </a:rPr>
              <a:t>真</a:t>
            </a:r>
            <a:r>
              <a:rPr kumimoji="1" lang="en-US" altLang="zh-CN">
                <a:solidFill>
                  <a:srgbClr val="4E3B30"/>
                </a:solidFill>
                <a:latin typeface="楷体_GB2312" pitchFamily="49" charset="-122"/>
              </a:rPr>
              <a:t>,</a:t>
            </a:r>
            <a:r>
              <a:rPr kumimoji="1" lang="en-US" altLang="zh-CN">
                <a:solidFill>
                  <a:srgbClr val="4E3B30"/>
                </a:solidFill>
              </a:rPr>
              <a:t>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38400" y="5262564"/>
            <a:ext cx="3657600" cy="604837"/>
            <a:chOff x="576" y="3315"/>
            <a:chExt cx="2304" cy="381"/>
          </a:xfrm>
        </p:grpSpPr>
        <p:graphicFrame>
          <p:nvGraphicFramePr>
            <p:cNvPr id="13334" name="Object 2"/>
            <p:cNvGraphicFramePr>
              <a:graphicFrameLocks noChangeAspect="1"/>
            </p:cNvGraphicFramePr>
            <p:nvPr/>
          </p:nvGraphicFramePr>
          <p:xfrm>
            <a:off x="2656" y="3468"/>
            <a:ext cx="2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3" imgW="355446" imgH="228501" progId="Equation.3">
                    <p:embed/>
                  </p:oleObj>
                </mc:Choice>
                <mc:Fallback>
                  <p:oleObj name="Equation" r:id="rId3" imgW="355446" imgH="228501" progId="Equation.3">
                    <p:embed/>
                    <p:pic>
                      <p:nvPicPr>
                        <p:cNvPr id="133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468"/>
                          <a:ext cx="22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Rectangle 24"/>
            <p:cNvSpPr>
              <a:spLocks noChangeArrowheads="1"/>
            </p:cNvSpPr>
            <p:nvPr/>
          </p:nvSpPr>
          <p:spPr bwMode="auto">
            <a:xfrm>
              <a:off x="576" y="3315"/>
              <a:ext cx="214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4E3B30"/>
                  </a:solidFill>
                </a:rPr>
                <a:t>的概率是显著性水平</a:t>
              </a:r>
            </a:p>
          </p:txBody>
        </p:sp>
      </p:grp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448550" y="4648201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犯第一类错误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33801" y="4667251"/>
            <a:ext cx="424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这类错误是“以真为假</a:t>
            </a:r>
            <a:r>
              <a:rPr kumimoji="1" lang="zh-CN" altLang="en-US" sz="2400">
                <a:solidFill>
                  <a:srgbClr val="4E3B30"/>
                </a:solidFill>
              </a:rPr>
              <a:t>”</a:t>
            </a:r>
            <a:r>
              <a:rPr kumimoji="1" lang="en-US" altLang="zh-CN" sz="2400">
                <a:solidFill>
                  <a:srgbClr val="4E3B30"/>
                </a:solidFill>
              </a:rPr>
              <a:t>.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2438400" y="4652964"/>
            <a:ext cx="135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FF"/>
                </a:solidFill>
              </a:rPr>
              <a:t>真错误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8574089" y="3992563"/>
            <a:ext cx="126669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又叫</a:t>
            </a:r>
            <a:r>
              <a:rPr kumimoji="1" lang="zh-CN" altLang="en-US" sz="2800">
                <a:solidFill>
                  <a:srgbClr val="0000FF"/>
                </a:solidFill>
              </a:rPr>
              <a:t>弃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5895975" y="4081464"/>
            <a:ext cx="2801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称做</a:t>
            </a:r>
            <a:r>
              <a:rPr kumimoji="1" lang="zh-CN" altLang="en-US" sz="2800">
                <a:solidFill>
                  <a:srgbClr val="FF0000"/>
                </a:solidFill>
              </a:rPr>
              <a:t>第一类错误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452688" y="4071939"/>
            <a:ext cx="3586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作出了拒绝</a:t>
            </a:r>
            <a:r>
              <a:rPr kumimoji="1" lang="en-US" altLang="zh-CN" sz="2800" i="1">
                <a:solidFill>
                  <a:srgbClr val="4E3B30"/>
                </a:solidFill>
              </a:rPr>
              <a:t>H</a:t>
            </a:r>
            <a:r>
              <a:rPr kumimoji="1" lang="en-US" altLang="zh-CN" sz="2800" baseline="-25000">
                <a:solidFill>
                  <a:srgbClr val="4E3B30"/>
                </a:solidFill>
              </a:rPr>
              <a:t>0</a:t>
            </a:r>
            <a:r>
              <a:rPr kumimoji="1" lang="zh-CN" altLang="en-US" sz="2800">
                <a:solidFill>
                  <a:srgbClr val="4E3B30"/>
                </a:solidFill>
              </a:rPr>
              <a:t>的判断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9296400" y="347662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而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867400" y="3505201"/>
            <a:ext cx="352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观察值却落入拒绝域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399363" name="Object 24"/>
          <p:cNvGraphicFramePr>
            <a:graphicFrameLocks noChangeAspect="1"/>
          </p:cNvGraphicFramePr>
          <p:nvPr/>
        </p:nvGraphicFramePr>
        <p:xfrm>
          <a:off x="3984625" y="5973763"/>
          <a:ext cx="3454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1586811" imgH="253890" progId="Equation.DSMT4">
                  <p:embed/>
                </p:oleObj>
              </mc:Choice>
              <mc:Fallback>
                <p:oleObj name="Equation" r:id="rId5" imgW="1586811" imgH="253890" progId="Equation.DSMT4">
                  <p:embed/>
                  <p:pic>
                    <p:nvPicPr>
                      <p:cNvPr id="39936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973763"/>
                        <a:ext cx="3454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1986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0" grpId="0"/>
      <p:bldP spid="21511" grpId="0"/>
      <p:bldP spid="21512" grpId="0"/>
      <p:bldP spid="21513" grpId="0"/>
      <p:bldP spid="21514" grpId="0"/>
      <p:bldP spid="21526" grpId="0"/>
      <p:bldP spid="21529" grpId="0"/>
      <p:bldP spid="21530" grpId="0"/>
      <p:bldP spid="21531" grpId="0"/>
      <p:bldP spid="21532" grpId="0"/>
      <p:bldP spid="21533" grpId="0"/>
      <p:bldP spid="21534" grpId="0"/>
      <p:bldP spid="21535" grpId="0"/>
      <p:bldP spid="215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362201" y="2438401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犯第</a:t>
            </a:r>
            <a:r>
              <a:rPr lang="en-US" altLang="zh-CN" sz="2800">
                <a:solidFill>
                  <a:srgbClr val="4E3B30"/>
                </a:solidFill>
              </a:rPr>
              <a:t>Ⅱ</a:t>
            </a:r>
            <a:r>
              <a:rPr lang="zh-CN" altLang="en-US" sz="2800">
                <a:solidFill>
                  <a:srgbClr val="4E3B30"/>
                </a:solidFill>
              </a:rPr>
              <a:t>类错误的概率记为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135314" y="3638551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一般来说，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724401" y="3657601"/>
            <a:ext cx="3541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当样本容量 </a:t>
            </a:r>
            <a:r>
              <a:rPr kumimoji="1" lang="en-US" altLang="zh-CN" sz="2800" i="1">
                <a:solidFill>
                  <a:srgbClr val="4E3B30"/>
                </a:solidFill>
              </a:rPr>
              <a:t>n </a:t>
            </a:r>
            <a:r>
              <a:rPr kumimoji="1" lang="zh-CN" altLang="en-US" sz="2800">
                <a:solidFill>
                  <a:srgbClr val="4E3B30"/>
                </a:solidFill>
              </a:rPr>
              <a:t>一定时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8183564" y="3657601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sym typeface="Math1" pitchFamily="2" charset="2"/>
              </a:rPr>
              <a:t>若减少犯第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362201" y="4227514"/>
            <a:ext cx="289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sym typeface="Math1" pitchFamily="2" charset="2"/>
              </a:rPr>
              <a:t>一类错误的概率</a:t>
            </a:r>
            <a:r>
              <a:rPr kumimoji="1" lang="en-US" altLang="zh-CN" sz="2800">
                <a:solidFill>
                  <a:srgbClr val="4E3B30"/>
                </a:solidFill>
                <a:sym typeface="Math1" pitchFamily="2" charset="2"/>
              </a:rPr>
              <a:t>,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089526" y="4171950"/>
            <a:ext cx="532709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sym typeface="Math1" pitchFamily="2" charset="2"/>
              </a:rPr>
              <a:t>则犯第二类错误的概率往往增大</a:t>
            </a:r>
            <a:r>
              <a:rPr kumimoji="1" lang="en-US" altLang="zh-CN" sz="2800">
                <a:solidFill>
                  <a:srgbClr val="4E3B30"/>
                </a:solidFill>
                <a:sym typeface="Math1" pitchFamily="2" charset="2"/>
              </a:rPr>
              <a:t>.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108325" y="4795839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sym typeface="Math1" pitchFamily="2" charset="2"/>
              </a:rPr>
              <a:t>若要使犯两类错误的概率都减小</a:t>
            </a:r>
            <a:r>
              <a:rPr kumimoji="1" lang="en-US" altLang="zh-CN" sz="2800">
                <a:solidFill>
                  <a:srgbClr val="4E3B30"/>
                </a:solidFill>
                <a:sym typeface="Math1" pitchFamily="2" charset="2"/>
              </a:rPr>
              <a:t>,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8382000" y="478155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sym typeface="Math1" pitchFamily="2" charset="2"/>
              </a:rPr>
              <a:t>除非增加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349500" y="5353050"/>
            <a:ext cx="1720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  <a:sym typeface="Math1" pitchFamily="2" charset="2"/>
              </a:rPr>
              <a:t>样本容量</a:t>
            </a:r>
            <a:r>
              <a:rPr kumimoji="1" lang="en-US" altLang="zh-CN" sz="2800">
                <a:solidFill>
                  <a:srgbClr val="4E3B30"/>
                </a:solidFill>
                <a:sym typeface="Math1" pitchFamily="2" charset="2"/>
              </a:rPr>
              <a:t>.</a:t>
            </a:r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2438400" y="685801"/>
            <a:ext cx="4038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4E3B30"/>
                </a:solidFill>
              </a:rPr>
              <a:t>(</a:t>
            </a:r>
            <a:r>
              <a:rPr kumimoji="1" lang="en-US" altLang="zh-CN" sz="2800">
                <a:solidFill>
                  <a:srgbClr val="4E3B30"/>
                </a:solidFill>
              </a:rPr>
              <a:t>2)   </a:t>
            </a: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当原假设 </a:t>
            </a:r>
            <a:r>
              <a:rPr kumimoji="1" lang="en-US" altLang="zh-CN" sz="2800" i="1">
                <a:solidFill>
                  <a:srgbClr val="4E3B30"/>
                </a:solidFill>
                <a:cs typeface="Times New Roman" panose="02020603050405020304" pitchFamily="18" charset="0"/>
              </a:rPr>
              <a:t>H</a:t>
            </a:r>
            <a:r>
              <a:rPr kumimoji="1" lang="en-US" altLang="zh-CN" sz="2800" baseline="-25000">
                <a:solidFill>
                  <a:srgbClr val="4E3B30"/>
                </a:solidFill>
              </a:rPr>
              <a:t>0 </a:t>
            </a:r>
            <a:r>
              <a:rPr kumimoji="1" lang="zh-CN" altLang="en-US" sz="2800">
                <a:solidFill>
                  <a:srgbClr val="4E3B30"/>
                </a:solidFill>
                <a:latin typeface="楷体_GB2312" pitchFamily="49" charset="-122"/>
              </a:rPr>
              <a:t>不</a:t>
            </a:r>
            <a:r>
              <a:rPr kumimoji="1" lang="zh-CN" altLang="en-US">
                <a:solidFill>
                  <a:srgbClr val="4E3B30"/>
                </a:solidFill>
                <a:latin typeface="楷体_GB2312" pitchFamily="49" charset="-122"/>
              </a:rPr>
              <a:t>真</a:t>
            </a:r>
            <a:r>
              <a:rPr kumimoji="1" lang="en-US" altLang="zh-CN">
                <a:solidFill>
                  <a:srgbClr val="4E3B30"/>
                </a:solidFill>
                <a:latin typeface="楷体_GB2312" pitchFamily="49" charset="-122"/>
              </a:rPr>
              <a:t>,</a:t>
            </a:r>
            <a:r>
              <a:rPr kumimoji="1" lang="en-US" altLang="zh-CN">
                <a:solidFill>
                  <a:srgbClr val="4E3B30"/>
                </a:solidFill>
              </a:rPr>
              <a:t> 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084638" y="1785938"/>
            <a:ext cx="44243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这类错误是“以假为真”</a:t>
            </a:r>
            <a:r>
              <a:rPr kumimoji="1" lang="en-US" altLang="zh-CN" sz="2800">
                <a:solidFill>
                  <a:srgbClr val="4E3B30"/>
                </a:solidFill>
              </a:rPr>
              <a:t>. </a:t>
            </a:r>
            <a:r>
              <a:rPr kumimoji="1" lang="en-US" altLang="zh-CN" sz="2800">
                <a:solidFill>
                  <a:srgbClr val="4E3B30"/>
                </a:solidFill>
                <a:sym typeface="Math1" pitchFamily="2" charset="2"/>
              </a:rPr>
              <a:t> 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362200" y="1752600"/>
            <a:ext cx="1809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FF"/>
                </a:solidFill>
              </a:rPr>
              <a:t>取伪错误</a:t>
            </a:r>
            <a:r>
              <a:rPr kumimoji="1" lang="en-US" altLang="zh-CN" sz="2800">
                <a:solidFill>
                  <a:srgbClr val="4E3B30"/>
                </a:solidFill>
              </a:rPr>
              <a:t>, 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9144001" y="12906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又叫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370639" y="1323976"/>
            <a:ext cx="2801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称做</a:t>
            </a:r>
            <a:r>
              <a:rPr kumimoji="1" lang="zh-CN" altLang="en-US" sz="2800">
                <a:solidFill>
                  <a:srgbClr val="FF0000"/>
                </a:solidFill>
              </a:rPr>
              <a:t>第二类错误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362201" y="1309689"/>
            <a:ext cx="412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而作出了接受 </a:t>
            </a:r>
            <a:r>
              <a:rPr kumimoji="1" lang="en-US" altLang="zh-CN" sz="2800" i="1">
                <a:solidFill>
                  <a:srgbClr val="4E3B30"/>
                </a:solidFill>
              </a:rPr>
              <a:t>H</a:t>
            </a:r>
            <a:r>
              <a:rPr kumimoji="1" lang="en-US" altLang="zh-CN" sz="2800" baseline="-25000">
                <a:solidFill>
                  <a:srgbClr val="4E3B30"/>
                </a:solidFill>
              </a:rPr>
              <a:t>0</a:t>
            </a:r>
            <a:r>
              <a:rPr kumimoji="1" lang="en-US" altLang="zh-CN" sz="2800">
                <a:solidFill>
                  <a:srgbClr val="4E3B30"/>
                </a:solidFill>
              </a:rPr>
              <a:t> </a:t>
            </a:r>
            <a:r>
              <a:rPr kumimoji="1" lang="zh-CN" altLang="en-US" sz="2800">
                <a:solidFill>
                  <a:srgbClr val="4E3B30"/>
                </a:solidFill>
              </a:rPr>
              <a:t>的判断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6096001" y="762001"/>
            <a:ext cx="3884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4E3B30"/>
                </a:solidFill>
              </a:rPr>
              <a:t>而观察值却落入接受域</a:t>
            </a:r>
            <a:r>
              <a:rPr kumimoji="1" lang="en-US" altLang="zh-CN" sz="2800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399365" name="Object 3"/>
          <p:cNvGraphicFramePr>
            <a:graphicFrameLocks noChangeAspect="1"/>
          </p:cNvGraphicFramePr>
          <p:nvPr/>
        </p:nvGraphicFramePr>
        <p:xfrm>
          <a:off x="4270375" y="3044825"/>
          <a:ext cx="3454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1586811" imgH="253890" progId="Equation.DSMT4">
                  <p:embed/>
                </p:oleObj>
              </mc:Choice>
              <mc:Fallback>
                <p:oleObj name="Equation" r:id="rId3" imgW="1586811" imgH="253890" progId="Equation.DSMT4">
                  <p:embed/>
                  <p:pic>
                    <p:nvPicPr>
                      <p:cNvPr id="3993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044825"/>
                        <a:ext cx="3454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6718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4" grpId="0"/>
      <p:bldP spid="22535" grpId="0"/>
      <p:bldP spid="22536" grpId="0"/>
      <p:bldP spid="22537" grpId="0"/>
      <p:bldP spid="22538" grpId="0"/>
      <p:bldP spid="22539" grpId="0"/>
      <p:bldP spid="22540" grpId="0"/>
      <p:bldP spid="22541" grpId="0"/>
      <p:bldP spid="22543" grpId="0"/>
      <p:bldP spid="22544" grpId="0"/>
      <p:bldP spid="22545" grpId="0"/>
      <p:bldP spid="22546" grpId="0"/>
      <p:bldP spid="22547" grpId="0"/>
      <p:bldP spid="225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428605"/>
            <a:ext cx="7631112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假设检验的一般步骤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2438400" y="2319338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3" imgW="1168400" imgH="419100" progId="Equation.3">
                  <p:embed/>
                </p:oleObj>
              </mc:Choice>
              <mc:Fallback>
                <p:oleObj name="公式" r:id="rId3" imgW="1168400" imgH="419100" progId="Equation.3">
                  <p:embed/>
                  <p:pic>
                    <p:nvPicPr>
                      <p:cNvPr id="29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19338"/>
                        <a:ext cx="116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2438400" y="2909888"/>
          <a:ext cx="628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5" imgW="6286500" imgH="444500" progId="Equation.3">
                  <p:embed/>
                </p:oleObj>
              </mc:Choice>
              <mc:Fallback>
                <p:oleObj name="公式" r:id="rId5" imgW="6286500" imgH="444500" progId="Equation.3">
                  <p:embed/>
                  <p:pic>
                    <p:nvPicPr>
                      <p:cNvPr id="297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09888"/>
                        <a:ext cx="628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324100" y="3386138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4E3B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1" charset="-122"/>
              </a:rPr>
              <a:t>3</a:t>
            </a:r>
            <a:r>
              <a:rPr kumimoji="1" lang="en-US" altLang="zh-CN" dirty="0">
                <a:solidFill>
                  <a:srgbClr val="4E3B30"/>
                </a:solidFill>
                <a:latin typeface="楷体_GB2312" pitchFamily="1" charset="-122"/>
              </a:rPr>
              <a:t>. </a:t>
            </a:r>
            <a:r>
              <a:rPr kumimoji="1" lang="zh-CN" altLang="en-US" sz="2800" dirty="0">
                <a:solidFill>
                  <a:srgbClr val="4E3B30"/>
                </a:solidFill>
                <a:latin typeface="楷体_GB2312" pitchFamily="1" charset="-122"/>
              </a:rPr>
              <a:t>确定检验统计量以及拒绝域形式</a:t>
            </a:r>
            <a:r>
              <a:rPr kumimoji="1" lang="en-US" altLang="zh-CN" dirty="0">
                <a:solidFill>
                  <a:srgbClr val="4E3B30"/>
                </a:solidFill>
                <a:latin typeface="楷体_GB2312" pitchFamily="1" charset="-122"/>
              </a:rPr>
              <a:t>;</a:t>
            </a: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2425700" y="4071938"/>
          <a:ext cx="709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7" imgW="7099300" imgH="457200" progId="Equation.3">
                  <p:embed/>
                </p:oleObj>
              </mc:Choice>
              <mc:Fallback>
                <p:oleObj name="公式" r:id="rId7" imgW="7099300" imgH="457200" progId="Equation.3">
                  <p:embed/>
                  <p:pic>
                    <p:nvPicPr>
                      <p:cNvPr id="297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071938"/>
                        <a:ext cx="7099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2438400" y="4700588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9" imgW="1574800" imgH="444500" progId="Equation.3">
                  <p:embed/>
                </p:oleObj>
              </mc:Choice>
              <mc:Fallback>
                <p:oleObj name="公式" r:id="rId9" imgW="1574800" imgH="444500" progId="Equation.3">
                  <p:embed/>
                  <p:pic>
                    <p:nvPicPr>
                      <p:cNvPr id="297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00588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6"/>
          <p:cNvGraphicFramePr>
            <a:graphicFrameLocks noChangeAspect="1"/>
          </p:cNvGraphicFramePr>
          <p:nvPr/>
        </p:nvGraphicFramePr>
        <p:xfrm>
          <a:off x="2438400" y="1709738"/>
          <a:ext cx="391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11" imgW="3911600" imgH="444500" progId="Equation.3">
                  <p:embed/>
                </p:oleObj>
              </mc:Choice>
              <mc:Fallback>
                <p:oleObj name="公式" r:id="rId11" imgW="3911600" imgH="444500" progId="Equation.3">
                  <p:embed/>
                  <p:pic>
                    <p:nvPicPr>
                      <p:cNvPr id="297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09738"/>
                        <a:ext cx="391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7"/>
          <p:cNvGraphicFramePr>
            <a:graphicFrameLocks noChangeAspect="1"/>
          </p:cNvGraphicFramePr>
          <p:nvPr/>
        </p:nvGraphicFramePr>
        <p:xfrm>
          <a:off x="6248400" y="1709738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13" imgW="3911600" imgH="457200" progId="Equation.3">
                  <p:embed/>
                </p:oleObj>
              </mc:Choice>
              <mc:Fallback>
                <p:oleObj name="公式" r:id="rId13" imgW="3911600" imgH="457200" progId="Equation.3">
                  <p:embed/>
                  <p:pic>
                    <p:nvPicPr>
                      <p:cNvPr id="2970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09738"/>
                        <a:ext cx="391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8"/>
          <p:cNvGraphicFramePr>
            <a:graphicFrameLocks noChangeAspect="1"/>
          </p:cNvGraphicFramePr>
          <p:nvPr/>
        </p:nvGraphicFramePr>
        <p:xfrm>
          <a:off x="3797300" y="4700588"/>
          <a:ext cx="618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15" imgW="6184900" imgH="457200" progId="Equation.3">
                  <p:embed/>
                </p:oleObj>
              </mc:Choice>
              <mc:Fallback>
                <p:oleObj name="公式" r:id="rId15" imgW="6184900" imgH="457200" progId="Equation.3">
                  <p:embed/>
                  <p:pic>
                    <p:nvPicPr>
                      <p:cNvPr id="297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700588"/>
                        <a:ext cx="618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9433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C9F332-6DCF-4CB4-BFED-E926ECD39E00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595564" y="762000"/>
            <a:ext cx="833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252663" y="857250"/>
          <a:ext cx="79438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3517900" imgH="1231900" progId="Equation.DSMT4">
                  <p:embed/>
                </p:oleObj>
              </mc:Choice>
              <mc:Fallback>
                <p:oleObj name="Equation" r:id="rId3" imgW="3517900" imgH="1231900" progId="Equation.DSMT4">
                  <p:embed/>
                  <p:pic>
                    <p:nvPicPr>
                      <p:cNvPr id="163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857250"/>
                        <a:ext cx="794385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376488" y="4413251"/>
            <a:ext cx="1281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09605" name="Object 3"/>
          <p:cNvGraphicFramePr>
            <a:graphicFrameLocks noChangeAspect="1"/>
          </p:cNvGraphicFramePr>
          <p:nvPr/>
        </p:nvGraphicFramePr>
        <p:xfrm>
          <a:off x="3160713" y="4362450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5" imgW="2590800" imgH="495300" progId="Equation.DSMT4">
                  <p:embed/>
                </p:oleObj>
              </mc:Choice>
              <mc:Fallback>
                <p:oleObj name="Equation" r:id="rId5" imgW="2590800" imgH="495300" progId="Equation.DSMT4">
                  <p:embed/>
                  <p:pic>
                    <p:nvPicPr>
                      <p:cNvPr id="4096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362450"/>
                        <a:ext cx="2590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4"/>
          <p:cNvGraphicFramePr>
            <a:graphicFrameLocks noChangeAspect="1"/>
          </p:cNvGraphicFramePr>
          <p:nvPr/>
        </p:nvGraphicFramePr>
        <p:xfrm>
          <a:off x="5792789" y="3916363"/>
          <a:ext cx="28924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7" imgW="1320227" imgH="533169" progId="Equation.DSMT4">
                  <p:embed/>
                </p:oleObj>
              </mc:Choice>
              <mc:Fallback>
                <p:oleObj name="Equation" r:id="rId7" imgW="1320227" imgH="533169" progId="Equation.DSMT4">
                  <p:embed/>
                  <p:pic>
                    <p:nvPicPr>
                      <p:cNvPr id="4096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9" y="3916363"/>
                        <a:ext cx="28924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5"/>
          <p:cNvGraphicFramePr>
            <a:graphicFrameLocks noChangeAspect="1"/>
          </p:cNvGraphicFramePr>
          <p:nvPr/>
        </p:nvGraphicFramePr>
        <p:xfrm>
          <a:off x="3238501" y="5072063"/>
          <a:ext cx="5000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9" imgW="2197100" imgH="330200" progId="Equation.DSMT4">
                  <p:embed/>
                </p:oleObj>
              </mc:Choice>
              <mc:Fallback>
                <p:oleObj name="Equation" r:id="rId9" imgW="2197100" imgH="330200" progId="Equation.DSMT4">
                  <p:embed/>
                  <p:pic>
                    <p:nvPicPr>
                      <p:cNvPr id="4096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5072063"/>
                        <a:ext cx="50006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15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E1F9E5-8FA4-4EAB-B48F-9F851545D270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952751" y="642938"/>
          <a:ext cx="30003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308100" imgH="609600" progId="Equation.DSMT4">
                  <p:embed/>
                </p:oleObj>
              </mc:Choice>
              <mc:Fallback>
                <p:oleObj name="Equation" r:id="rId3" imgW="1308100" imgH="609600" progId="Equation.DSMT4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1" y="642938"/>
                        <a:ext cx="30003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6024563" y="1125539"/>
          <a:ext cx="1223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469696" imgH="203112" progId="Equation.DSMT4">
                  <p:embed/>
                </p:oleObj>
              </mc:Choice>
              <mc:Fallback>
                <p:oleObj name="Equation" r:id="rId5" imgW="469696" imgH="203112" progId="Equation.DSMT4">
                  <p:embed/>
                  <p:pic>
                    <p:nvPicPr>
                      <p:cNvPr id="410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125539"/>
                        <a:ext cx="12239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3095625" y="1928814"/>
          <a:ext cx="23574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7" imgW="1129810" imgH="393529" progId="Equation.DSMT4">
                  <p:embed/>
                </p:oleObj>
              </mc:Choice>
              <mc:Fallback>
                <p:oleObj name="Equation" r:id="rId7" imgW="1129810" imgH="393529" progId="Equation.DSMT4">
                  <p:embed/>
                  <p:pic>
                    <p:nvPicPr>
                      <p:cNvPr id="410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928814"/>
                        <a:ext cx="23574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5738813" y="1928814"/>
          <a:ext cx="2286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9" imgW="1104900" imgH="393700" progId="Equation.DSMT4">
                  <p:embed/>
                </p:oleObj>
              </mc:Choice>
              <mc:Fallback>
                <p:oleObj name="Equation" r:id="rId9" imgW="1104900" imgH="393700" progId="Equation.DSMT4">
                  <p:embed/>
                  <p:pic>
                    <p:nvPicPr>
                      <p:cNvPr id="410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1928814"/>
                        <a:ext cx="2286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 noChangeAspect="1"/>
          </p:cNvGraphicFramePr>
          <p:nvPr/>
        </p:nvGraphicFramePr>
        <p:xfrm>
          <a:off x="2809875" y="3214688"/>
          <a:ext cx="29289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1" imgW="1193800" imgH="228600" progId="Equation.DSMT4">
                  <p:embed/>
                </p:oleObj>
              </mc:Choice>
              <mc:Fallback>
                <p:oleObj name="Equation" r:id="rId11" imgW="1193800" imgH="228600" progId="Equation.DSMT4">
                  <p:embed/>
                  <p:pic>
                    <p:nvPicPr>
                      <p:cNvPr id="410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3214688"/>
                        <a:ext cx="29289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2667000" y="4786313"/>
          <a:ext cx="29289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3" imgW="1422400" imgH="254000" progId="Equation.DSMT4">
                  <p:embed/>
                </p:oleObj>
              </mc:Choice>
              <mc:Fallback>
                <p:oleObj name="Equation" r:id="rId13" imgW="1422400" imgH="254000" progId="Equation.DSMT4">
                  <p:embed/>
                  <p:pic>
                    <p:nvPicPr>
                      <p:cNvPr id="411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86313"/>
                        <a:ext cx="29289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13"/>
          <p:cNvGraphicFramePr>
            <a:graphicFrameLocks noChangeAspect="1"/>
          </p:cNvGraphicFramePr>
          <p:nvPr/>
        </p:nvGraphicFramePr>
        <p:xfrm>
          <a:off x="5595939" y="4714876"/>
          <a:ext cx="23574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5" imgW="1066800" imgH="330200" progId="Equation.DSMT4">
                  <p:embed/>
                </p:oleObj>
              </mc:Choice>
              <mc:Fallback>
                <p:oleObj name="Equation" r:id="rId15" imgW="1066800" imgH="330200" progId="Equation.DSMT4">
                  <p:embed/>
                  <p:pic>
                    <p:nvPicPr>
                      <p:cNvPr id="41165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9" y="4714876"/>
                        <a:ext cx="23574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15"/>
          <p:cNvGraphicFramePr>
            <a:graphicFrameLocks noChangeAspect="1"/>
          </p:cNvGraphicFramePr>
          <p:nvPr/>
        </p:nvGraphicFramePr>
        <p:xfrm>
          <a:off x="2881313" y="3643313"/>
          <a:ext cx="48387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7" imgW="2209800" imgH="533400" progId="Equation.DSMT4">
                  <p:embed/>
                </p:oleObj>
              </mc:Choice>
              <mc:Fallback>
                <p:oleObj name="Equation" r:id="rId17" imgW="2209800" imgH="533400" progId="Equation.DSMT4">
                  <p:embed/>
                  <p:pic>
                    <p:nvPicPr>
                      <p:cNvPr id="40960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643313"/>
                        <a:ext cx="48387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2498725" y="5199063"/>
          <a:ext cx="269398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9" imgW="1219200" imgH="609600" progId="Equation.DSMT4">
                  <p:embed/>
                </p:oleObj>
              </mc:Choice>
              <mc:Fallback>
                <p:oleObj name="Equation" r:id="rId19" imgW="1219200" imgH="609600" progId="Equation.DSMT4">
                  <p:embed/>
                  <p:pic>
                    <p:nvPicPr>
                      <p:cNvPr id="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5199063"/>
                        <a:ext cx="2693988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5" name="Object 17"/>
          <p:cNvGraphicFramePr>
            <a:graphicFrameLocks noChangeAspect="1"/>
          </p:cNvGraphicFramePr>
          <p:nvPr/>
        </p:nvGraphicFramePr>
        <p:xfrm>
          <a:off x="5167314" y="5572125"/>
          <a:ext cx="48339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21" imgW="2489200" imgH="254000" progId="Equation.DSMT4">
                  <p:embed/>
                </p:oleObj>
              </mc:Choice>
              <mc:Fallback>
                <p:oleObj name="Equation" r:id="rId21" imgW="2489200" imgH="254000" progId="Equation.DSMT4">
                  <p:embed/>
                  <p:pic>
                    <p:nvPicPr>
                      <p:cNvPr id="41165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4" y="5572125"/>
                        <a:ext cx="48339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0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214291"/>
            <a:ext cx="7173912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一、假设检验的基本思想与基本概念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686300" y="4786313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还是拒绝</a:t>
            </a:r>
            <a:r>
              <a:rPr kumimoji="1" lang="en-US" altLang="zh-CN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2522539" y="3643313"/>
          <a:ext cx="72913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136900" imgH="228600" progId="Equation.DSMT4">
                  <p:embed/>
                </p:oleObj>
              </mc:Choice>
              <mc:Fallback>
                <p:oleObj name="Equation" r:id="rId3" imgW="3136900" imgH="228600" progId="Equation.DSMT4">
                  <p:embed/>
                  <p:pic>
                    <p:nvPicPr>
                      <p:cNvPr id="51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3643313"/>
                        <a:ext cx="72913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00400" y="134143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在总体的分布函数完全未知或只知其形式、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00301" y="1912939"/>
            <a:ext cx="3884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但不知其参数的情况下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172200" y="1909764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为了推断总体的某些性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362200" y="2506663"/>
            <a:ext cx="183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质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971801" y="2357439"/>
            <a:ext cx="4259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提出某些关于总体的假设</a:t>
            </a:r>
            <a:r>
              <a:rPr kumimoji="1"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105150" y="3089276"/>
            <a:ext cx="99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例如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038600" y="3036888"/>
            <a:ext cx="505619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提出总体服从泊松分布的假设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; </a:t>
            </a:r>
          </a:p>
        </p:txBody>
      </p:sp>
      <p:graphicFrame>
        <p:nvGraphicFramePr>
          <p:cNvPr id="5132" name="Object 3"/>
          <p:cNvGraphicFramePr>
            <a:graphicFrameLocks noChangeAspect="1"/>
          </p:cNvGraphicFramePr>
          <p:nvPr/>
        </p:nvGraphicFramePr>
        <p:xfrm>
          <a:off x="9067800" y="3189288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825500" imgH="393700" progId="Equation.3">
                  <p:embed/>
                </p:oleObj>
              </mc:Choice>
              <mc:Fallback>
                <p:oleObj name="公式" r:id="rId5" imgW="825500" imgH="393700" progId="Equation.3">
                  <p:embed/>
                  <p:pic>
                    <p:nvPicPr>
                      <p:cNvPr id="51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189288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117850" y="4237039"/>
            <a:ext cx="703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假设检验就是根据样本对所提出的假设作出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343151" y="4827588"/>
            <a:ext cx="101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判断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371850" y="4822826"/>
            <a:ext cx="1358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是接受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143251" y="5475289"/>
            <a:ext cx="613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假设检验问题是作出这一决策的过程</a:t>
            </a:r>
            <a:r>
              <a:rPr kumimoji="1" lang="en-US" altLang="zh-CN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8134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/>
      <p:bldP spid="5126" grpId="0"/>
      <p:bldP spid="5127" grpId="0"/>
      <p:bldP spid="5128" grpId="0"/>
      <p:bldP spid="5129" grpId="0"/>
      <p:bldP spid="5130" grpId="0"/>
      <p:bldP spid="5131" grpId="0"/>
      <p:bldP spid="5133" grpId="0"/>
      <p:bldP spid="5134" grpId="0"/>
      <p:bldP spid="5135" grpId="0"/>
      <p:bldP spid="5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73313" y="1552576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宋体" panose="02010600030101010101" pitchFamily="2" charset="-122"/>
              </a:rPr>
              <a:t>如何利用样本值对一个具体的假设进行检验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79650" y="4337050"/>
            <a:ext cx="5181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事件在一次试验中几乎是不可</a:t>
            </a:r>
            <a:endParaRPr kumimoji="1" lang="zh-CN" altLang="en-US" sz="2800" b="1">
              <a:solidFill>
                <a:srgbClr val="4E3B30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97113" y="5573714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下面结合实例来说明假设检验的基本思想</a:t>
            </a:r>
            <a:r>
              <a:rPr kumimoji="1" lang="en-US" altLang="zh-CN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373313" y="885825"/>
            <a:ext cx="7243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假设检验问题是统计推断的另一类重要问题</a:t>
            </a:r>
            <a:r>
              <a:rPr kumimoji="1"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6150" name="Picture 6" descr="AG0001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2584450"/>
            <a:ext cx="22098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00375" y="21605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通常借助于直观分析和理论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351088" y="2708276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分析相结合的做法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391151" y="2705101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其基本原理就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347914" y="3270251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是人们在实际问题中经常采用的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351088" y="3846513"/>
            <a:ext cx="512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所谓实际推断原理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:“</a:t>
            </a:r>
            <a:r>
              <a:rPr kumimoji="1" lang="zh-CN" altLang="en-US" sz="2800" b="1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一个小概率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351088" y="4997451"/>
            <a:ext cx="2081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能发生的</a:t>
            </a: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”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454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/>
      <p:bldP spid="6148" grpId="0" autoUpdateAnimBg="0"/>
      <p:bldP spid="6151" grpId="0"/>
      <p:bldP spid="6152" grpId="0"/>
      <p:bldP spid="6153" grpId="0"/>
      <p:bldP spid="6154" grpId="0"/>
      <p:bldP spid="6155" grpId="0"/>
      <p:bldP spid="6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362201" y="685801"/>
            <a:ext cx="758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00400" y="685801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某车间用一台包装机包装葡萄糖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82000" y="66675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袋装糖的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362200" y="1295401"/>
            <a:ext cx="352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净重是一个随机变量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837239" y="1295401"/>
            <a:ext cx="2801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它服从正态分布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200400" y="3581400"/>
            <a:ext cx="61722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0.497  0.506  0.518  0.524  0.498  0.511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534400" y="12525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当机器正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365375" y="1905001"/>
            <a:ext cx="99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常时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254375" y="1885951"/>
            <a:ext cx="252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其均值为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0.5kg,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676900" y="1924051"/>
            <a:ext cx="2878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标准差为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0.015kg.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8458200" y="19050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某日开工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362201" y="2514601"/>
            <a:ext cx="424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后为检验包装机是否正常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553200" y="2495551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随机地抽取它所包装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400300" y="30480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的糖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9</a:t>
            </a: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袋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867151" y="3009900"/>
            <a:ext cx="27035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称得净重为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(kg):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343151" y="4705350"/>
            <a:ext cx="29511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问机器是否正常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? 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200400" y="4191001"/>
            <a:ext cx="2884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0.520  0.515  0.512,</a:t>
            </a:r>
          </a:p>
        </p:txBody>
      </p:sp>
    </p:spTree>
    <p:extLst>
      <p:ext uri="{BB962C8B-B14F-4D97-AF65-F5344CB8AC3E}">
        <p14:creationId xmlns:p14="http://schemas.microsoft.com/office/powerpoint/2010/main" val="28369442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5" grpId="0"/>
      <p:bldP spid="7176" grpId="0"/>
      <p:bldP spid="7177" grpId="0"/>
      <p:bldP spid="7178" grpId="0"/>
      <p:bldP spid="7179" grpId="0"/>
      <p:bldP spid="7180" grpId="0"/>
      <p:bldP spid="7181" grpId="0"/>
      <p:bldP spid="7182" grpId="0"/>
      <p:bldP spid="7183" grpId="0"/>
      <p:bldP spid="7184" grpId="0"/>
      <p:bldP spid="7185" grpId="0"/>
      <p:bldP spid="7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125914" y="714376"/>
          <a:ext cx="55848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2514600" imgH="215900" progId="Equation.DSMT4">
                  <p:embed/>
                </p:oleObj>
              </mc:Choice>
              <mc:Fallback>
                <p:oleObj name="Equation" r:id="rId3" imgW="2514600" imgH="21590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4" y="714376"/>
                        <a:ext cx="55848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497139" y="1285876"/>
          <a:ext cx="36972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1739900" imgH="215900" progId="Equation.DSMT4">
                  <p:embed/>
                </p:oleObj>
              </mc:Choice>
              <mc:Fallback>
                <p:oleObj name="Equation" r:id="rId5" imgW="1739900" imgH="21590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1285876"/>
                        <a:ext cx="36972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419350" y="2527300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7" imgW="1562100" imgH="368300" progId="Equation.3">
                  <p:embed/>
                </p:oleObj>
              </mc:Choice>
              <mc:Fallback>
                <p:oleObj name="公式" r:id="rId7" imgW="1562100" imgH="36830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527300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049714" y="2428875"/>
          <a:ext cx="3736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9" imgW="1536700" imgH="228600" progId="Equation.DSMT4">
                  <p:embed/>
                </p:oleObj>
              </mc:Choice>
              <mc:Fallback>
                <p:oleObj name="Equation" r:id="rId9" imgW="1536700" imgH="2286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4" y="2428875"/>
                        <a:ext cx="3736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778750" y="2500313"/>
          <a:ext cx="20653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1" imgW="799753" imgH="215806" progId="Equation.DSMT4">
                  <p:embed/>
                </p:oleObj>
              </mc:Choice>
              <mc:Fallback>
                <p:oleObj name="Equation" r:id="rId11" imgW="799753" imgH="215806" progId="Equation.DSMT4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0" y="2500313"/>
                        <a:ext cx="20653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048000" y="1790700"/>
            <a:ext cx="5341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由长期实践表明标准差比较稳定</a:t>
            </a:r>
            <a:r>
              <a:rPr kumimoji="1"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8200" name="Object 7"/>
          <p:cNvGraphicFramePr>
            <a:graphicFrameLocks noChangeAspect="1"/>
          </p:cNvGraphicFramePr>
          <p:nvPr/>
        </p:nvGraphicFramePr>
        <p:xfrm>
          <a:off x="8382000" y="1857375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13" imgW="1473200" imgH="406400" progId="Equation.3">
                  <p:embed/>
                </p:oleObj>
              </mc:Choice>
              <mc:Fallback>
                <p:oleObj name="公式" r:id="rId13" imgW="1473200" imgH="406400" progId="Equation.3">
                  <p:embed/>
                  <p:pic>
                    <p:nvPicPr>
                      <p:cNvPr id="82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857375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8"/>
          <p:cNvGraphicFramePr>
            <a:graphicFrameLocks noChangeAspect="1"/>
          </p:cNvGraphicFramePr>
          <p:nvPr/>
        </p:nvGraphicFramePr>
        <p:xfrm>
          <a:off x="2452689" y="3500438"/>
          <a:ext cx="1285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5" imgW="583693" imgH="177646" progId="Equation.DSMT4">
                  <p:embed/>
                </p:oleObj>
              </mc:Choice>
              <mc:Fallback>
                <p:oleObj name="Equation" r:id="rId15" imgW="583693" imgH="177646" progId="Equation.DSMT4">
                  <p:embed/>
                  <p:pic>
                    <p:nvPicPr>
                      <p:cNvPr id="82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3500438"/>
                        <a:ext cx="12858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495800" y="3533776"/>
            <a:ext cx="541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我们提出两个相互对立的假设</a:t>
            </a:r>
          </a:p>
        </p:txBody>
      </p:sp>
      <p:graphicFrame>
        <p:nvGraphicFramePr>
          <p:cNvPr id="8203" name="Object 9"/>
          <p:cNvGraphicFramePr>
            <a:graphicFrameLocks noChangeAspect="1"/>
          </p:cNvGraphicFramePr>
          <p:nvPr/>
        </p:nvGraphicFramePr>
        <p:xfrm>
          <a:off x="4402138" y="4572001"/>
          <a:ext cx="2101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7" imgW="787400" imgH="228600" progId="Equation.DSMT4">
                  <p:embed/>
                </p:oleObj>
              </mc:Choice>
              <mc:Fallback>
                <p:oleObj name="Equation" r:id="rId17" imgW="787400" imgH="228600" progId="Equation.DSMT4">
                  <p:embed/>
                  <p:pic>
                    <p:nvPicPr>
                      <p:cNvPr id="820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4572001"/>
                        <a:ext cx="2101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0"/>
          <p:cNvGraphicFramePr>
            <a:graphicFrameLocks noChangeAspect="1"/>
          </p:cNvGraphicFramePr>
          <p:nvPr/>
        </p:nvGraphicFramePr>
        <p:xfrm>
          <a:off x="4194176" y="2928938"/>
          <a:ext cx="5019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9" imgW="2120900" imgH="215900" progId="Equation.DSMT4">
                  <p:embed/>
                </p:oleObj>
              </mc:Choice>
              <mc:Fallback>
                <p:oleObj name="Equation" r:id="rId19" imgW="2120900" imgH="215900" progId="Equation.DSMT4">
                  <p:embed/>
                  <p:pic>
                    <p:nvPicPr>
                      <p:cNvPr id="820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6" y="2928938"/>
                        <a:ext cx="5019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1"/>
          <p:cNvGraphicFramePr>
            <a:graphicFrameLocks noChangeAspect="1"/>
          </p:cNvGraphicFramePr>
          <p:nvPr/>
        </p:nvGraphicFramePr>
        <p:xfrm>
          <a:off x="9096375" y="3000375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21" imgW="850531" imgH="380835" progId="Equation.3">
                  <p:embed/>
                </p:oleObj>
              </mc:Choice>
              <mc:Fallback>
                <p:oleObj name="公式" r:id="rId21" imgW="850531" imgH="380835" progId="Equation.3">
                  <p:embed/>
                  <p:pic>
                    <p:nvPicPr>
                      <p:cNvPr id="820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5" y="3000375"/>
                        <a:ext cx="850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595688" y="35004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为此，</a:t>
            </a:r>
          </a:p>
        </p:txBody>
      </p:sp>
      <p:graphicFrame>
        <p:nvGraphicFramePr>
          <p:cNvPr id="8207" name="Object 12"/>
          <p:cNvGraphicFramePr>
            <a:graphicFrameLocks noChangeAspect="1"/>
          </p:cNvGraphicFramePr>
          <p:nvPr/>
        </p:nvGraphicFramePr>
        <p:xfrm>
          <a:off x="4418013" y="4071938"/>
          <a:ext cx="1498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23" imgW="545863" imgH="228501" progId="Equation.DSMT4">
                  <p:embed/>
                </p:oleObj>
              </mc:Choice>
              <mc:Fallback>
                <p:oleObj name="Equation" r:id="rId23" imgW="545863" imgH="228501" progId="Equation.DSMT4">
                  <p:embed/>
                  <p:pic>
                    <p:nvPicPr>
                      <p:cNvPr id="820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4071938"/>
                        <a:ext cx="1498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362200" y="46243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和</a:t>
            </a:r>
          </a:p>
        </p:txBody>
      </p:sp>
      <p:graphicFrame>
        <p:nvGraphicFramePr>
          <p:cNvPr id="8209" name="Object 13"/>
          <p:cNvGraphicFramePr>
            <a:graphicFrameLocks noChangeAspect="1"/>
          </p:cNvGraphicFramePr>
          <p:nvPr/>
        </p:nvGraphicFramePr>
        <p:xfrm>
          <a:off x="5916613" y="4071938"/>
          <a:ext cx="5826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25" imgW="228600" imgH="228600" progId="Equation.DSMT4">
                  <p:embed/>
                </p:oleObj>
              </mc:Choice>
              <mc:Fallback>
                <p:oleObj name="Equation" r:id="rId25" imgW="228600" imgH="228600" progId="Equation.DSMT4">
                  <p:embed/>
                  <p:pic>
                    <p:nvPicPr>
                      <p:cNvPr id="82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4071938"/>
                        <a:ext cx="5826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4"/>
          <p:cNvGraphicFramePr>
            <a:graphicFrameLocks noChangeAspect="1"/>
          </p:cNvGraphicFramePr>
          <p:nvPr/>
        </p:nvGraphicFramePr>
        <p:xfrm>
          <a:off x="6254750" y="42481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27" imgW="241195" imgH="152334" progId="Equation.3">
                  <p:embed/>
                </p:oleObj>
              </mc:Choice>
              <mc:Fallback>
                <p:oleObj name="公式" r:id="rId27" imgW="241195" imgH="152334" progId="Equation.3">
                  <p:embed/>
                  <p:pic>
                    <p:nvPicPr>
                      <p:cNvPr id="82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42481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5"/>
          <p:cNvGraphicFramePr>
            <a:graphicFrameLocks noChangeAspect="1"/>
          </p:cNvGraphicFramePr>
          <p:nvPr/>
        </p:nvGraphicFramePr>
        <p:xfrm>
          <a:off x="6483350" y="41529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29" imgW="469696" imgH="317362" progId="Equation.3">
                  <p:embed/>
                </p:oleObj>
              </mc:Choice>
              <mc:Fallback>
                <p:oleObj name="公式" r:id="rId29" imgW="469696" imgH="317362" progId="Equation.3">
                  <p:embed/>
                  <p:pic>
                    <p:nvPicPr>
                      <p:cNvPr id="82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41529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048000" y="523875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然后，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943350" y="5219701"/>
            <a:ext cx="474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我们给出一个合理的法则，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8077200" y="52387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根据这一法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271838" y="2895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200400" y="685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692889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2" grpId="0"/>
      <p:bldP spid="8206" grpId="0"/>
      <p:bldP spid="8208" grpId="0"/>
      <p:bldP spid="8212" grpId="0"/>
      <p:bldP spid="8213" grpId="0"/>
      <p:bldP spid="8214" grpId="0"/>
      <p:bldP spid="8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362200" y="714376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则，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881314" y="785813"/>
          <a:ext cx="7267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3" imgW="7061200" imgH="457200" progId="Equation.3">
                  <p:embed/>
                </p:oleObj>
              </mc:Choice>
              <mc:Fallback>
                <p:oleObj name="公式" r:id="rId3" imgW="7061200" imgH="457200" progId="Equation.3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785813"/>
                        <a:ext cx="7267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2457450" y="1371600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5" imgW="1447800" imgH="419100" progId="Equation.3">
                  <p:embed/>
                </p:oleObj>
              </mc:Choice>
              <mc:Fallback>
                <p:oleObj name="公式" r:id="rId5" imgW="1447800" imgH="419100" progId="Equation.3">
                  <p:embed/>
                  <p:pic>
                    <p:nvPicPr>
                      <p:cNvPr id="92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371600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3962400" y="1371600"/>
          <a:ext cx="524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7" imgW="5245100" imgH="457200" progId="Equation.3">
                  <p:embed/>
                </p:oleObj>
              </mc:Choice>
              <mc:Fallback>
                <p:oleObj name="公式" r:id="rId7" imgW="5245100" imgH="457200" progId="Equation.3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371600"/>
                        <a:ext cx="524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6081714" y="1928813"/>
          <a:ext cx="2028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9" imgW="901309" imgH="228501" progId="Equation.DSMT4">
                  <p:embed/>
                </p:oleObj>
              </mc:Choice>
              <mc:Fallback>
                <p:oleObj name="Equation" r:id="rId9" imgW="901309" imgH="228501" progId="Equation.DSMT4">
                  <p:embed/>
                  <p:pic>
                    <p:nvPicPr>
                      <p:cNvPr id="92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4" y="1928813"/>
                        <a:ext cx="2028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9296400" y="1371600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11" imgW="748975" imgH="380835" progId="Equation.3">
                  <p:embed/>
                </p:oleObj>
              </mc:Choice>
              <mc:Fallback>
                <p:oleObj name="公式" r:id="rId11" imgW="748975" imgH="380835" progId="Equation.3">
                  <p:embed/>
                  <p:pic>
                    <p:nvPicPr>
                      <p:cNvPr id="92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1371600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2419351" y="1943100"/>
          <a:ext cx="3605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13" imgW="3479800" imgH="457200" progId="Equation.3">
                  <p:embed/>
                </p:oleObj>
              </mc:Choice>
              <mc:Fallback>
                <p:oleObj name="公式" r:id="rId13" imgW="3479800" imgH="457200" progId="Equation.3">
                  <p:embed/>
                  <p:pic>
                    <p:nvPicPr>
                      <p:cNvPr id="92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1943100"/>
                        <a:ext cx="3605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308226" y="2414589"/>
            <a:ext cx="244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工作是正常的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,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153400" y="1905001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即认为机器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648200" y="2419351"/>
            <a:ext cx="99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否则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,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562600" y="2362200"/>
            <a:ext cx="28023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认为是不正常的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Math1" pitchFamily="2" charset="2"/>
              </a:rPr>
              <a:t>.</a:t>
            </a:r>
          </a:p>
        </p:txBody>
      </p:sp>
      <p:graphicFrame>
        <p:nvGraphicFramePr>
          <p:cNvPr id="9231" name="Object 10"/>
          <p:cNvGraphicFramePr>
            <a:graphicFrameLocks noChangeAspect="1"/>
          </p:cNvGraphicFramePr>
          <p:nvPr/>
        </p:nvGraphicFramePr>
        <p:xfrm>
          <a:off x="2405064" y="3000376"/>
          <a:ext cx="5953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5" imgW="2387600" imgH="215900" progId="Equation.DSMT4">
                  <p:embed/>
                </p:oleObj>
              </mc:Choice>
              <mc:Fallback>
                <p:oleObj name="Equation" r:id="rId15" imgW="2387600" imgH="215900" progId="Equation.DSMT4">
                  <p:embed/>
                  <p:pic>
                    <p:nvPicPr>
                      <p:cNvPr id="92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4" y="3000376"/>
                        <a:ext cx="5953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1"/>
          <p:cNvGraphicFramePr>
            <a:graphicFrameLocks noChangeAspect="1"/>
          </p:cNvGraphicFramePr>
          <p:nvPr/>
        </p:nvGraphicFramePr>
        <p:xfrm>
          <a:off x="2408239" y="3500438"/>
          <a:ext cx="29479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7" imgW="1257300" imgH="241300" progId="Equation.DSMT4">
                  <p:embed/>
                </p:oleObj>
              </mc:Choice>
              <mc:Fallback>
                <p:oleObj name="Equation" r:id="rId17" imgW="1257300" imgH="241300" progId="Equation.DSMT4">
                  <p:embed/>
                  <p:pic>
                    <p:nvPicPr>
                      <p:cNvPr id="92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9" y="3500438"/>
                        <a:ext cx="29479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13"/>
          <p:cNvGraphicFramePr>
            <a:graphicFrameLocks noChangeAspect="1"/>
          </p:cNvGraphicFramePr>
          <p:nvPr/>
        </p:nvGraphicFramePr>
        <p:xfrm>
          <a:off x="8610600" y="3041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19" imgW="1473200" imgH="406400" progId="Equation.3">
                  <p:embed/>
                </p:oleObj>
              </mc:Choice>
              <mc:Fallback>
                <p:oleObj name="公式" r:id="rId19" imgW="1473200" imgH="406400" progId="Equation.3">
                  <p:embed/>
                  <p:pic>
                    <p:nvPicPr>
                      <p:cNvPr id="924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041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Object 16"/>
          <p:cNvGraphicFramePr>
            <a:graphicFrameLocks noChangeAspect="1"/>
          </p:cNvGraphicFramePr>
          <p:nvPr/>
        </p:nvGraphicFramePr>
        <p:xfrm>
          <a:off x="2424114" y="4214814"/>
          <a:ext cx="44021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21" imgW="1892300" imgH="241300" progId="Equation.DSMT4">
                  <p:embed/>
                </p:oleObj>
              </mc:Choice>
              <mc:Fallback>
                <p:oleObj name="Equation" r:id="rId21" imgW="1892300" imgH="241300" progId="Equation.DSMT4">
                  <p:embed/>
                  <p:pic>
                    <p:nvPicPr>
                      <p:cNvPr id="40345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214814"/>
                        <a:ext cx="44021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12"/>
          <p:cNvGraphicFramePr>
            <a:graphicFrameLocks noChangeAspect="1"/>
          </p:cNvGraphicFramePr>
          <p:nvPr/>
        </p:nvGraphicFramePr>
        <p:xfrm>
          <a:off x="2409825" y="4786314"/>
          <a:ext cx="59436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23" imgW="2578100" imgH="254000" progId="Equation.DSMT4">
                  <p:embed/>
                </p:oleObj>
              </mc:Choice>
              <mc:Fallback>
                <p:oleObj name="Equation" r:id="rId23" imgW="2578100" imgH="254000" progId="Equation.DSMT4">
                  <p:embed/>
                  <p:pic>
                    <p:nvPicPr>
                      <p:cNvPr id="4034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786314"/>
                        <a:ext cx="59436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18"/>
          <p:cNvGraphicFramePr>
            <a:graphicFrameLocks noChangeAspect="1"/>
          </p:cNvGraphicFramePr>
          <p:nvPr/>
        </p:nvGraphicFramePr>
        <p:xfrm>
          <a:off x="2511425" y="5429251"/>
          <a:ext cx="45926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25" imgW="1955800" imgH="457200" progId="Equation.DSMT4">
                  <p:embed/>
                </p:oleObj>
              </mc:Choice>
              <mc:Fallback>
                <p:oleObj name="Equation" r:id="rId25" imgW="1955800" imgH="457200" progId="Equation.DSMT4">
                  <p:embed/>
                  <p:pic>
                    <p:nvPicPr>
                      <p:cNvPr id="40346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429251"/>
                        <a:ext cx="45926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19"/>
          <p:cNvGraphicFramePr>
            <a:graphicFrameLocks noChangeAspect="1"/>
          </p:cNvGraphicFramePr>
          <p:nvPr/>
        </p:nvGraphicFramePr>
        <p:xfrm>
          <a:off x="5519739" y="3500439"/>
          <a:ext cx="3889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27" imgW="1777229" imgH="304668" progId="Equation.DSMT4">
                  <p:embed/>
                </p:oleObj>
              </mc:Choice>
              <mc:Fallback>
                <p:oleObj name="Equation" r:id="rId27" imgW="1777229" imgH="304668" progId="Equation.DSMT4">
                  <p:embed/>
                  <p:pic>
                    <p:nvPicPr>
                      <p:cNvPr id="1333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3500439"/>
                        <a:ext cx="3889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5503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7" grpId="0"/>
      <p:bldP spid="92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424114" y="557213"/>
          <a:ext cx="69167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2971800" imgH="431800" progId="Equation.DSMT4">
                  <p:embed/>
                </p:oleObj>
              </mc:Choice>
              <mc:Fallback>
                <p:oleObj name="Equation" r:id="rId3" imgW="2971800" imgH="431800" progId="Equation.DSMT4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57213"/>
                        <a:ext cx="69167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476500" y="1600200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5" imgW="419100" imgH="330200" progId="Equation.3">
                  <p:embed/>
                </p:oleObj>
              </mc:Choice>
              <mc:Fallback>
                <p:oleObj name="公式" r:id="rId5" imgW="419100" imgH="3302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600200"/>
                        <a:ext cx="41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4"/>
          <p:cNvGraphicFramePr>
            <a:graphicFrameLocks noChangeAspect="1"/>
          </p:cNvGraphicFramePr>
          <p:nvPr/>
        </p:nvGraphicFramePr>
        <p:xfrm>
          <a:off x="3003550" y="1562100"/>
          <a:ext cx="294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7" imgW="2946400" imgH="431800" progId="Equation.3">
                  <p:embed/>
                </p:oleObj>
              </mc:Choice>
              <mc:Fallback>
                <p:oleObj name="公式" r:id="rId7" imgW="2946400" imgH="431800" progId="Equation.3">
                  <p:embed/>
                  <p:pic>
                    <p:nvPicPr>
                      <p:cNvPr id="102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562100"/>
                        <a:ext cx="294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5"/>
          <p:cNvGraphicFramePr>
            <a:graphicFrameLocks noChangeAspect="1"/>
          </p:cNvGraphicFramePr>
          <p:nvPr/>
        </p:nvGraphicFramePr>
        <p:xfrm>
          <a:off x="2492375" y="2058989"/>
          <a:ext cx="49228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9" imgW="1905000" imgH="457200" progId="Equation.DSMT4">
                  <p:embed/>
                </p:oleObj>
              </mc:Choice>
              <mc:Fallback>
                <p:oleObj name="Equation" r:id="rId9" imgW="1905000" imgH="457200" progId="Equation.DSMT4">
                  <p:embed/>
                  <p:pic>
                    <p:nvPicPr>
                      <p:cNvPr id="10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058989"/>
                        <a:ext cx="49228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438401" y="3290888"/>
            <a:ext cx="1484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反之，</a:t>
            </a:r>
          </a:p>
        </p:txBody>
      </p:sp>
      <p:graphicFrame>
        <p:nvGraphicFramePr>
          <p:cNvPr id="10256" name="Object 6"/>
          <p:cNvGraphicFramePr>
            <a:graphicFrameLocks noChangeAspect="1"/>
          </p:cNvGraphicFramePr>
          <p:nvPr/>
        </p:nvGraphicFramePr>
        <p:xfrm>
          <a:off x="7453313" y="2357438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11" imgW="2005729" imgH="444307" progId="Equation.3">
                  <p:embed/>
                </p:oleObj>
              </mc:Choice>
              <mc:Fallback>
                <p:oleObj name="公式" r:id="rId11" imgW="2005729" imgH="444307" progId="Equation.3">
                  <p:embed/>
                  <p:pic>
                    <p:nvPicPr>
                      <p:cNvPr id="102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2357438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7"/>
          <p:cNvGraphicFramePr>
            <a:graphicFrameLocks noChangeAspect="1"/>
          </p:cNvGraphicFramePr>
          <p:nvPr/>
        </p:nvGraphicFramePr>
        <p:xfrm>
          <a:off x="6238875" y="3357563"/>
          <a:ext cx="264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13" imgW="2641600" imgH="457200" progId="Equation.3">
                  <p:embed/>
                </p:oleObj>
              </mc:Choice>
              <mc:Fallback>
                <p:oleObj name="公式" r:id="rId13" imgW="2641600" imgH="457200" progId="Equation.3">
                  <p:embed/>
                  <p:pic>
                    <p:nvPicPr>
                      <p:cNvPr id="102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357563"/>
                        <a:ext cx="264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8"/>
          <p:cNvGraphicFramePr>
            <a:graphicFrameLocks noChangeAspect="1"/>
          </p:cNvGraphicFramePr>
          <p:nvPr/>
        </p:nvGraphicFramePr>
        <p:xfrm>
          <a:off x="3452813" y="2928938"/>
          <a:ext cx="27860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5" imgW="1091726" imgH="507780" progId="Equation.DSMT4">
                  <p:embed/>
                </p:oleObj>
              </mc:Choice>
              <mc:Fallback>
                <p:oleObj name="Equation" r:id="rId15" imgW="1091726" imgH="507780" progId="Equation.DSMT4">
                  <p:embed/>
                  <p:pic>
                    <p:nvPicPr>
                      <p:cNvPr id="102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2928938"/>
                        <a:ext cx="27860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9"/>
          <p:cNvGraphicFramePr>
            <a:graphicFrameLocks noChangeAspect="1"/>
          </p:cNvGraphicFramePr>
          <p:nvPr/>
        </p:nvGraphicFramePr>
        <p:xfrm>
          <a:off x="5478464" y="4000501"/>
          <a:ext cx="33797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7" imgW="1371600" imgH="457200" progId="Equation.DSMT4">
                  <p:embed/>
                </p:oleObj>
              </mc:Choice>
              <mc:Fallback>
                <p:oleObj name="Equation" r:id="rId17" imgW="1371600" imgH="457200" progId="Equation.DSMT4">
                  <p:embed/>
                  <p:pic>
                    <p:nvPicPr>
                      <p:cNvPr id="1025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4" y="4000501"/>
                        <a:ext cx="33797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10"/>
          <p:cNvGraphicFramePr>
            <a:graphicFrameLocks noChangeAspect="1"/>
          </p:cNvGraphicFramePr>
          <p:nvPr/>
        </p:nvGraphicFramePr>
        <p:xfrm>
          <a:off x="2552700" y="4375150"/>
          <a:ext cx="280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19" imgW="2806700" imgH="457200" progId="Equation.3">
                  <p:embed/>
                </p:oleObj>
              </mc:Choice>
              <mc:Fallback>
                <p:oleObj name="公式" r:id="rId19" imgW="2806700" imgH="457200" progId="Equation.3">
                  <p:embed/>
                  <p:pic>
                    <p:nvPicPr>
                      <p:cNvPr id="102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375150"/>
                        <a:ext cx="280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11"/>
          <p:cNvGraphicFramePr>
            <a:graphicFrameLocks noChangeAspect="1"/>
          </p:cNvGraphicFramePr>
          <p:nvPr/>
        </p:nvGraphicFramePr>
        <p:xfrm>
          <a:off x="8739188" y="5500688"/>
          <a:ext cx="142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21" imgW="660400" imgH="228600" progId="Equation.DSMT4">
                  <p:embed/>
                </p:oleObj>
              </mc:Choice>
              <mc:Fallback>
                <p:oleObj name="Equation" r:id="rId21" imgW="660400" imgH="228600" progId="Equation.DSMT4">
                  <p:embed/>
                  <p:pic>
                    <p:nvPicPr>
                      <p:cNvPr id="1026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5500688"/>
                        <a:ext cx="142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12"/>
          <p:cNvGraphicFramePr>
            <a:graphicFrameLocks noChangeAspect="1"/>
          </p:cNvGraphicFramePr>
          <p:nvPr/>
        </p:nvGraphicFramePr>
        <p:xfrm>
          <a:off x="2232025" y="5014913"/>
          <a:ext cx="611663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23" imgW="2501900" imgH="596900" progId="Equation.DSMT4">
                  <p:embed/>
                </p:oleObj>
              </mc:Choice>
              <mc:Fallback>
                <p:oleObj name="Equation" r:id="rId23" imgW="2501900" imgH="596900" progId="Equation.DSMT4">
                  <p:embed/>
                  <p:pic>
                    <p:nvPicPr>
                      <p:cNvPr id="4044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014913"/>
                        <a:ext cx="6116638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1661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5" name="Object 2"/>
          <p:cNvGraphicFramePr>
            <a:graphicFrameLocks noChangeAspect="1"/>
          </p:cNvGraphicFramePr>
          <p:nvPr/>
        </p:nvGraphicFramePr>
        <p:xfrm>
          <a:off x="6165850" y="9906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3" imgW="142799" imgH="371429" progId="Equation.3">
                  <p:embed/>
                </p:oleObj>
              </mc:Choice>
              <mc:Fallback>
                <p:oleObj name="公式" r:id="rId3" imgW="142799" imgH="371429" progId="Equation.3">
                  <p:embed/>
                  <p:pic>
                    <p:nvPicPr>
                      <p:cNvPr id="133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9906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928100" y="990600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5" imgW="1282700" imgH="457200" progId="Equation.3">
                  <p:embed/>
                </p:oleObj>
              </mc:Choice>
              <mc:Fallback>
                <p:oleObj name="公式" r:id="rId5" imgW="1282700" imgH="4572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990600"/>
                        <a:ext cx="128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475414" y="701676"/>
          <a:ext cx="2598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1333500" imgH="457200" progId="Equation.DSMT4">
                  <p:embed/>
                </p:oleObj>
              </mc:Choice>
              <mc:Fallback>
                <p:oleObj name="Equation" r:id="rId7" imgW="1333500" imgH="4572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4" y="701676"/>
                        <a:ext cx="2598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270500" y="1033463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9" imgW="1282700" imgH="444500" progId="Equation.3">
                  <p:embed/>
                </p:oleObj>
              </mc:Choice>
              <mc:Fallback>
                <p:oleObj name="公式" r:id="rId9" imgW="1282700" imgH="44450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033463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336801" y="700088"/>
          <a:ext cx="30908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1" imgW="1308100" imgH="457200" progId="Equation.DSMT4">
                  <p:embed/>
                </p:oleObj>
              </mc:Choice>
              <mc:Fallback>
                <p:oleObj name="Equation" r:id="rId11" imgW="1308100" imgH="4572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700088"/>
                        <a:ext cx="309086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7"/>
          <p:cNvGraphicFramePr>
            <a:graphicFrameLocks noChangeAspect="1"/>
          </p:cNvGraphicFramePr>
          <p:nvPr/>
        </p:nvGraphicFramePr>
        <p:xfrm>
          <a:off x="2422525" y="2514600"/>
          <a:ext cx="420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3" imgW="4203700" imgH="419100" progId="Equation.3">
                  <p:embed/>
                </p:oleObj>
              </mc:Choice>
              <mc:Fallback>
                <p:oleObj name="公式" r:id="rId13" imgW="4203700" imgH="419100" progId="Equation.3">
                  <p:embed/>
                  <p:pic>
                    <p:nvPicPr>
                      <p:cNvPr id="133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514600"/>
                        <a:ext cx="420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8"/>
          <p:cNvGraphicFramePr>
            <a:graphicFrameLocks noChangeAspect="1"/>
          </p:cNvGraphicFramePr>
          <p:nvPr/>
        </p:nvGraphicFramePr>
        <p:xfrm>
          <a:off x="2379663" y="3143250"/>
          <a:ext cx="4005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5" imgW="1714500" imgH="228600" progId="Equation.DSMT4">
                  <p:embed/>
                </p:oleObj>
              </mc:Choice>
              <mc:Fallback>
                <p:oleObj name="Equation" r:id="rId15" imgW="1714500" imgH="228600" progId="Equation.DSMT4">
                  <p:embed/>
                  <p:pic>
                    <p:nvPicPr>
                      <p:cNvPr id="1333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143250"/>
                        <a:ext cx="40052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9"/>
          <p:cNvGraphicFramePr>
            <a:graphicFrameLocks noChangeAspect="1"/>
          </p:cNvGraphicFramePr>
          <p:nvPr/>
        </p:nvGraphicFramePr>
        <p:xfrm>
          <a:off x="2438400" y="3986213"/>
          <a:ext cx="224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17" imgW="2247900" imgH="393700" progId="Equation.3">
                  <p:embed/>
                </p:oleObj>
              </mc:Choice>
              <mc:Fallback>
                <p:oleObj name="公式" r:id="rId17" imgW="2247900" imgH="393700" progId="Equation.3">
                  <p:embed/>
                  <p:pic>
                    <p:nvPicPr>
                      <p:cNvPr id="1333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86213"/>
                        <a:ext cx="224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10"/>
          <p:cNvGraphicFramePr>
            <a:graphicFrameLocks noChangeAspect="1"/>
          </p:cNvGraphicFramePr>
          <p:nvPr/>
        </p:nvGraphicFramePr>
        <p:xfrm>
          <a:off x="2457450" y="4762500"/>
          <a:ext cx="369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19" imgW="3695700" imgH="419100" progId="Equation.3">
                  <p:embed/>
                </p:oleObj>
              </mc:Choice>
              <mc:Fallback>
                <p:oleObj name="公式" r:id="rId19" imgW="3695700" imgH="419100" progId="Equation.3">
                  <p:embed/>
                  <p:pic>
                    <p:nvPicPr>
                      <p:cNvPr id="1333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762500"/>
                        <a:ext cx="369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11"/>
          <p:cNvGraphicFramePr>
            <a:graphicFrameLocks noChangeAspect="1"/>
          </p:cNvGraphicFramePr>
          <p:nvPr/>
        </p:nvGraphicFramePr>
        <p:xfrm>
          <a:off x="5986463" y="4414839"/>
          <a:ext cx="36496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21" imgW="1778000" imgH="457200" progId="Equation.DSMT4">
                  <p:embed/>
                </p:oleObj>
              </mc:Choice>
              <mc:Fallback>
                <p:oleObj name="Equation" r:id="rId21" imgW="1778000" imgH="457200" progId="Equation.DSMT4">
                  <p:embed/>
                  <p:pic>
                    <p:nvPicPr>
                      <p:cNvPr id="1333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4414839"/>
                        <a:ext cx="36496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2332038" y="5653088"/>
            <a:ext cx="284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于是拒绝假设</a:t>
            </a:r>
            <a:r>
              <a:rPr kumimoji="1"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,</a:t>
            </a:r>
            <a:r>
              <a:rPr kumimoji="1"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</a:t>
            </a:r>
            <a:endParaRPr kumimoji="1" lang="en-US" altLang="zh-CN" b="1" baseline="-25000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Text Box 24"/>
          <p:cNvSpPr txBox="1">
            <a:spLocks noChangeArrowheads="1"/>
          </p:cNvSpPr>
          <p:nvPr/>
        </p:nvSpPr>
        <p:spPr bwMode="auto">
          <a:xfrm>
            <a:off x="2366964" y="1801813"/>
            <a:ext cx="504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假设检验过程如下</a:t>
            </a:r>
            <a:r>
              <a:rPr kumimoji="1" lang="en-US" altLang="zh-CN" sz="2800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3338" name="Object 12"/>
          <p:cNvGraphicFramePr>
            <a:graphicFrameLocks noChangeAspect="1"/>
          </p:cNvGraphicFramePr>
          <p:nvPr/>
        </p:nvGraphicFramePr>
        <p:xfrm>
          <a:off x="4559300" y="3995738"/>
          <a:ext cx="153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23" imgW="1536700" imgH="368300" progId="Equation.3">
                  <p:embed/>
                </p:oleObj>
              </mc:Choice>
              <mc:Fallback>
                <p:oleObj name="公式" r:id="rId23" imgW="1536700" imgH="368300" progId="Equation.3">
                  <p:embed/>
                  <p:pic>
                    <p:nvPicPr>
                      <p:cNvPr id="133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995738"/>
                        <a:ext cx="153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4994276" y="5638801"/>
            <a:ext cx="3884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认为包装机工作不正常</a:t>
            </a:r>
            <a:r>
              <a:rPr kumimoji="1"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1253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autoUpdateAnimBg="0"/>
      <p:bldP spid="133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0" y="787401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以上所采取的检验法是符合实际推断原理的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3200400" y="1435100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3" imgW="3517900" imgH="419100" progId="Equation.3">
                  <p:embed/>
                </p:oleObj>
              </mc:Choice>
              <mc:Fallback>
                <p:oleObj name="公式" r:id="rId3" imgW="3517900" imgH="419100" progId="Equation.3">
                  <p:embed/>
                  <p:pic>
                    <p:nvPicPr>
                      <p:cNvPr id="153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35100"/>
                        <a:ext cx="351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3"/>
          <p:cNvGraphicFramePr>
            <a:graphicFrameLocks noChangeAspect="1"/>
          </p:cNvGraphicFramePr>
          <p:nvPr/>
        </p:nvGraphicFramePr>
        <p:xfrm>
          <a:off x="6705600" y="143510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5" imgW="1206500" imgH="381000" progId="Equation.3">
                  <p:embed/>
                </p:oleObj>
              </mc:Choice>
              <mc:Fallback>
                <p:oleObj name="公式" r:id="rId5" imgW="1206500" imgH="381000" progId="Equation.3">
                  <p:embed/>
                  <p:pic>
                    <p:nvPicPr>
                      <p:cNvPr id="153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35100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4"/>
          <p:cNvGraphicFramePr>
            <a:graphicFrameLocks noChangeAspect="1"/>
          </p:cNvGraphicFramePr>
          <p:nvPr/>
        </p:nvGraphicFramePr>
        <p:xfrm>
          <a:off x="7848600" y="1454150"/>
          <a:ext cx="217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7" imgW="2171700" imgH="368300" progId="Equation.3">
                  <p:embed/>
                </p:oleObj>
              </mc:Choice>
              <mc:Fallback>
                <p:oleObj name="公式" r:id="rId7" imgW="2171700" imgH="368300" progId="Equation.3">
                  <p:embed/>
                  <p:pic>
                    <p:nvPicPr>
                      <p:cNvPr id="153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54150"/>
                        <a:ext cx="2171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5"/>
          <p:cNvGraphicFramePr>
            <a:graphicFrameLocks noChangeAspect="1"/>
          </p:cNvGraphicFramePr>
          <p:nvPr/>
        </p:nvGraphicFramePr>
        <p:xfrm>
          <a:off x="2309813" y="2214563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9" imgW="2286000" imgH="457200" progId="Equation.3">
                  <p:embed/>
                </p:oleObj>
              </mc:Choice>
              <mc:Fallback>
                <p:oleObj name="公式" r:id="rId9" imgW="2286000" imgH="457200" progId="Equation.3">
                  <p:embed/>
                  <p:pic>
                    <p:nvPicPr>
                      <p:cNvPr id="153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214563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6"/>
          <p:cNvGraphicFramePr>
            <a:graphicFrameLocks noChangeAspect="1"/>
          </p:cNvGraphicFramePr>
          <p:nvPr/>
        </p:nvGraphicFramePr>
        <p:xfrm>
          <a:off x="4667251" y="2143125"/>
          <a:ext cx="1857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1" imgW="774364" imgH="228501" progId="Equation.DSMT4">
                  <p:embed/>
                </p:oleObj>
              </mc:Choice>
              <mc:Fallback>
                <p:oleObj name="Equation" r:id="rId11" imgW="774364" imgH="228501" progId="Equation.DSMT4">
                  <p:embed/>
                  <p:pic>
                    <p:nvPicPr>
                      <p:cNvPr id="153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1" y="2143125"/>
                        <a:ext cx="1857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7"/>
          <p:cNvGraphicFramePr>
            <a:graphicFrameLocks noChangeAspect="1"/>
          </p:cNvGraphicFramePr>
          <p:nvPr/>
        </p:nvGraphicFramePr>
        <p:xfrm>
          <a:off x="6299201" y="1941514"/>
          <a:ext cx="399891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3" imgW="1536700" imgH="596900" progId="Equation.DSMT4">
                  <p:embed/>
                </p:oleObj>
              </mc:Choice>
              <mc:Fallback>
                <p:oleObj name="Equation" r:id="rId13" imgW="1536700" imgH="596900" progId="Equation.DSMT4">
                  <p:embed/>
                  <p:pic>
                    <p:nvPicPr>
                      <p:cNvPr id="153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1" y="1941514"/>
                        <a:ext cx="3998913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8"/>
          <p:cNvGraphicFramePr>
            <a:graphicFrameLocks noChangeAspect="1"/>
          </p:cNvGraphicFramePr>
          <p:nvPr/>
        </p:nvGraphicFramePr>
        <p:xfrm>
          <a:off x="2309813" y="3133725"/>
          <a:ext cx="309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5" imgW="3098800" imgH="419100" progId="Equation.3">
                  <p:embed/>
                </p:oleObj>
              </mc:Choice>
              <mc:Fallback>
                <p:oleObj name="公式" r:id="rId15" imgW="3098800" imgH="419100" progId="Equation.3">
                  <p:embed/>
                  <p:pic>
                    <p:nvPicPr>
                      <p:cNvPr id="153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3133725"/>
                        <a:ext cx="309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9"/>
          <p:cNvGraphicFramePr>
            <a:graphicFrameLocks noChangeAspect="1"/>
          </p:cNvGraphicFramePr>
          <p:nvPr/>
        </p:nvGraphicFramePr>
        <p:xfrm>
          <a:off x="5429250" y="3159125"/>
          <a:ext cx="309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17" imgW="3098800" imgH="419100" progId="Equation.3">
                  <p:embed/>
                </p:oleObj>
              </mc:Choice>
              <mc:Fallback>
                <p:oleObj name="公式" r:id="rId17" imgW="3098800" imgH="419100" progId="Equation.3">
                  <p:embed/>
                  <p:pic>
                    <p:nvPicPr>
                      <p:cNvPr id="153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159125"/>
                        <a:ext cx="309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0"/>
          <p:cNvGraphicFramePr>
            <a:graphicFrameLocks noChangeAspect="1"/>
          </p:cNvGraphicFramePr>
          <p:nvPr/>
        </p:nvGraphicFramePr>
        <p:xfrm>
          <a:off x="8596313" y="3214688"/>
          <a:ext cx="147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19" imgW="1473200" imgH="355600" progId="Equation.3">
                  <p:embed/>
                </p:oleObj>
              </mc:Choice>
              <mc:Fallback>
                <p:oleObj name="公式" r:id="rId19" imgW="1473200" imgH="355600" progId="Equation.3">
                  <p:embed/>
                  <p:pic>
                    <p:nvPicPr>
                      <p:cNvPr id="153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3" y="3214688"/>
                        <a:ext cx="1473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1"/>
          <p:cNvGraphicFramePr>
            <a:graphicFrameLocks noChangeAspect="1"/>
          </p:cNvGraphicFramePr>
          <p:nvPr/>
        </p:nvGraphicFramePr>
        <p:xfrm>
          <a:off x="2419350" y="4038600"/>
          <a:ext cx="2541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21" imgW="2400300" imgH="457200" progId="Equation.3">
                  <p:embed/>
                </p:oleObj>
              </mc:Choice>
              <mc:Fallback>
                <p:oleObj name="公式" r:id="rId21" imgW="2400300" imgH="457200" progId="Equation.3">
                  <p:embed/>
                  <p:pic>
                    <p:nvPicPr>
                      <p:cNvPr id="153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038600"/>
                        <a:ext cx="2541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2"/>
          <p:cNvGraphicFramePr>
            <a:graphicFrameLocks noChangeAspect="1"/>
          </p:cNvGraphicFramePr>
          <p:nvPr/>
        </p:nvGraphicFramePr>
        <p:xfrm>
          <a:off x="4800601" y="4019550"/>
          <a:ext cx="4652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23" imgW="4318000" imgH="406400" progId="Equation.3">
                  <p:embed/>
                </p:oleObj>
              </mc:Choice>
              <mc:Fallback>
                <p:oleObj name="公式" r:id="rId23" imgW="4318000" imgH="406400" progId="Equation.3">
                  <p:embed/>
                  <p:pic>
                    <p:nvPicPr>
                      <p:cNvPr id="153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019550"/>
                        <a:ext cx="4652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3"/>
          <p:cNvGraphicFramePr>
            <a:graphicFrameLocks noChangeAspect="1"/>
          </p:cNvGraphicFramePr>
          <p:nvPr/>
        </p:nvGraphicFramePr>
        <p:xfrm>
          <a:off x="2425700" y="4643438"/>
          <a:ext cx="21986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25" imgW="1002865" imgH="457002" progId="Equation.DSMT4">
                  <p:embed/>
                </p:oleObj>
              </mc:Choice>
              <mc:Fallback>
                <p:oleObj name="Equation" r:id="rId25" imgW="1002865" imgH="457002" progId="Equation.DSMT4">
                  <p:embed/>
                  <p:pic>
                    <p:nvPicPr>
                      <p:cNvPr id="153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643438"/>
                        <a:ext cx="21986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4"/>
          <p:cNvGraphicFramePr>
            <a:graphicFrameLocks noChangeAspect="1"/>
          </p:cNvGraphicFramePr>
          <p:nvPr/>
        </p:nvGraphicFramePr>
        <p:xfrm>
          <a:off x="4572000" y="494030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27" imgW="1828800" imgH="444500" progId="Equation.3">
                  <p:embed/>
                </p:oleObj>
              </mc:Choice>
              <mc:Fallback>
                <p:oleObj name="公式" r:id="rId27" imgW="1828800" imgH="444500" progId="Equation.3">
                  <p:embed/>
                  <p:pic>
                    <p:nvPicPr>
                      <p:cNvPr id="153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40300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5"/>
          <p:cNvGraphicFramePr>
            <a:graphicFrameLocks noChangeAspect="1"/>
          </p:cNvGraphicFramePr>
          <p:nvPr/>
        </p:nvGraphicFramePr>
        <p:xfrm>
          <a:off x="6400800" y="4959350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29" imgW="3048000" imgH="406400" progId="Equation.3">
                  <p:embed/>
                </p:oleObj>
              </mc:Choice>
              <mc:Fallback>
                <p:oleObj name="公式" r:id="rId29" imgW="3048000" imgH="406400" progId="Equation.3">
                  <p:embed/>
                  <p:pic>
                    <p:nvPicPr>
                      <p:cNvPr id="153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9350"/>
                        <a:ext cx="304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8326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608</Words>
  <Application>Microsoft Office PowerPoint</Application>
  <PresentationFormat>宽屏</PresentationFormat>
  <Paragraphs>116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54" baseType="lpstr">
      <vt:lpstr>Math1</vt:lpstr>
      <vt:lpstr>等线</vt:lpstr>
      <vt:lpstr>等线 Light</vt:lpstr>
      <vt:lpstr>黑体</vt:lpstr>
      <vt:lpstr>华文楷体</vt:lpstr>
      <vt:lpstr>楷体_GB2312</vt:lpstr>
      <vt:lpstr>隶书</vt:lpstr>
      <vt:lpstr>宋体</vt:lpstr>
      <vt:lpstr>Arial</vt:lpstr>
      <vt:lpstr>Franklin Gothic Book</vt:lpstr>
      <vt:lpstr>Franklin Gothic Medium</vt:lpstr>
      <vt:lpstr>Garamond</vt:lpstr>
      <vt:lpstr>Tahoma</vt:lpstr>
      <vt:lpstr>Times New Roman</vt:lpstr>
      <vt:lpstr>Wingdings 2</vt:lpstr>
      <vt:lpstr>Office 主题​​</vt:lpstr>
      <vt:lpstr>跋涉</vt:lpstr>
      <vt:lpstr>1_跋涉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Equation</vt:lpstr>
      <vt:lpstr>公式</vt:lpstr>
      <vt:lpstr>PowerPoint 演示文稿</vt:lpstr>
      <vt:lpstr>一、假设检验的基本思想与基本概念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假设检验的相关概念</vt:lpstr>
      <vt:lpstr>PowerPoint 演示文稿</vt:lpstr>
      <vt:lpstr>PowerPoint 演示文稿</vt:lpstr>
      <vt:lpstr>PowerPoint 演示文稿</vt:lpstr>
      <vt:lpstr>PowerPoint 演示文稿</vt:lpstr>
      <vt:lpstr>假设检验的一般步骤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2020-06-25T16:43:14Z</dcterms:created>
  <dcterms:modified xsi:type="dcterms:W3CDTF">2020-06-30T15:49:07Z</dcterms:modified>
</cp:coreProperties>
</file>