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3.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4.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5.xml" ContentType="application/vnd.openxmlformats-officedocument.themeOverride+xml"/>
  <Override PartName="/ppt/notesSlides/notesSlide12.xml" ContentType="application/vnd.openxmlformats-officedocument.presentationml.notesSlide+xml"/>
  <Override PartName="/ppt/theme/themeOverride6.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7.xml" ContentType="application/vnd.openxmlformats-officedocument.themeOverride+xml"/>
  <Override PartName="/ppt/notesSlides/notesSlide21.xml" ContentType="application/vnd.openxmlformats-officedocument.presentationml.notesSlide+xml"/>
  <Override PartName="/ppt/theme/themeOverride8.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9.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heme/themeOverride10.xml" ContentType="application/vnd.openxmlformats-officedocument.themeOverride+xml"/>
  <Override PartName="/ppt/notesSlides/notesSlide30.xml" ContentType="application/vnd.openxmlformats-officedocument.presentationml.notesSlide+xml"/>
  <Override PartName="/ppt/theme/themeOverride11.xml" ContentType="application/vnd.openxmlformats-officedocument.themeOverr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heme/themeOverride12.xml" ContentType="application/vnd.openxmlformats-officedocument.themeOverr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heme/themeOverride13.xml" ContentType="application/vnd.openxmlformats-officedocument.themeOverride+xml"/>
  <Override PartName="/ppt/notesSlides/notesSlide39.xml" ContentType="application/vnd.openxmlformats-officedocument.presentationml.notesSlide+xml"/>
  <Override PartName="/ppt/theme/themeOverride14.xml" ContentType="application/vnd.openxmlformats-officedocument.themeOverr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heme/themeOverride15.xml" ContentType="application/vnd.openxmlformats-officedocument.themeOverr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heme/themeOverride16.xml" ContentType="application/vnd.openxmlformats-officedocument.themeOverr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4"/>
  </p:notesMasterIdLst>
  <p:sldIdLst>
    <p:sldId id="381" r:id="rId2"/>
    <p:sldId id="382" r:id="rId3"/>
    <p:sldId id="383" r:id="rId4"/>
    <p:sldId id="448" r:id="rId5"/>
    <p:sldId id="598" r:id="rId6"/>
    <p:sldId id="606" r:id="rId7"/>
    <p:sldId id="684" r:id="rId8"/>
    <p:sldId id="608" r:id="rId9"/>
    <p:sldId id="373" r:id="rId10"/>
    <p:sldId id="374" r:id="rId11"/>
    <p:sldId id="379" r:id="rId12"/>
    <p:sldId id="376" r:id="rId13"/>
    <p:sldId id="378" r:id="rId14"/>
    <p:sldId id="377" r:id="rId15"/>
    <p:sldId id="380" r:id="rId16"/>
    <p:sldId id="609" r:id="rId17"/>
    <p:sldId id="612" r:id="rId18"/>
    <p:sldId id="611" r:id="rId19"/>
    <p:sldId id="613" r:id="rId20"/>
    <p:sldId id="614" r:id="rId21"/>
    <p:sldId id="392" r:id="rId22"/>
    <p:sldId id="393" r:id="rId23"/>
    <p:sldId id="394" r:id="rId24"/>
    <p:sldId id="395" r:id="rId25"/>
    <p:sldId id="313" r:id="rId26"/>
    <p:sldId id="314" r:id="rId27"/>
    <p:sldId id="315" r:id="rId28"/>
    <p:sldId id="316" r:id="rId29"/>
    <p:sldId id="317" r:id="rId30"/>
    <p:sldId id="438" r:id="rId31"/>
    <p:sldId id="557" r:id="rId32"/>
    <p:sldId id="449" r:id="rId33"/>
    <p:sldId id="450" r:id="rId34"/>
    <p:sldId id="452" r:id="rId35"/>
    <p:sldId id="459" r:id="rId36"/>
    <p:sldId id="460" r:id="rId37"/>
    <p:sldId id="461" r:id="rId38"/>
    <p:sldId id="593" r:id="rId39"/>
    <p:sldId id="616" r:id="rId40"/>
    <p:sldId id="489" r:id="rId41"/>
    <p:sldId id="492" r:id="rId42"/>
    <p:sldId id="493" r:id="rId43"/>
    <p:sldId id="490" r:id="rId44"/>
    <p:sldId id="617" r:id="rId45"/>
    <p:sldId id="476" r:id="rId46"/>
    <p:sldId id="618" r:id="rId47"/>
    <p:sldId id="619" r:id="rId48"/>
    <p:sldId id="595" r:id="rId49"/>
    <p:sldId id="622" r:id="rId50"/>
    <p:sldId id="564" r:id="rId51"/>
    <p:sldId id="620" r:id="rId52"/>
    <p:sldId id="623" r:id="rId53"/>
    <p:sldId id="566" r:id="rId54"/>
    <p:sldId id="485" r:id="rId55"/>
    <p:sldId id="486" r:id="rId56"/>
    <p:sldId id="621" r:id="rId57"/>
    <p:sldId id="624" r:id="rId58"/>
    <p:sldId id="625" r:id="rId59"/>
    <p:sldId id="626" r:id="rId60"/>
    <p:sldId id="491" r:id="rId61"/>
    <p:sldId id="495" r:id="rId62"/>
    <p:sldId id="574" r:id="rId63"/>
    <p:sldId id="575" r:id="rId64"/>
    <p:sldId id="576" r:id="rId65"/>
    <p:sldId id="577" r:id="rId66"/>
    <p:sldId id="578" r:id="rId67"/>
    <p:sldId id="687" r:id="rId68"/>
    <p:sldId id="688" r:id="rId69"/>
    <p:sldId id="689" r:id="rId70"/>
    <p:sldId id="690" r:id="rId71"/>
    <p:sldId id="691" r:id="rId72"/>
    <p:sldId id="692" r:id="rId73"/>
    <p:sldId id="693" r:id="rId74"/>
    <p:sldId id="694" r:id="rId75"/>
    <p:sldId id="630" r:id="rId76"/>
    <p:sldId id="695" r:id="rId77"/>
    <p:sldId id="696" r:id="rId78"/>
    <p:sldId id="697" r:id="rId79"/>
    <p:sldId id="698" r:id="rId80"/>
    <p:sldId id="699" r:id="rId81"/>
    <p:sldId id="636" r:id="rId82"/>
    <p:sldId id="637" r:id="rId83"/>
    <p:sldId id="638" r:id="rId84"/>
    <p:sldId id="700" r:id="rId85"/>
    <p:sldId id="642" r:id="rId86"/>
    <p:sldId id="643" r:id="rId87"/>
    <p:sldId id="584" r:id="rId88"/>
    <p:sldId id="585" r:id="rId89"/>
    <p:sldId id="586" r:id="rId90"/>
    <p:sldId id="587" r:id="rId91"/>
    <p:sldId id="588" r:id="rId92"/>
    <p:sldId id="589" r:id="rId93"/>
    <p:sldId id="590" r:id="rId94"/>
    <p:sldId id="592" r:id="rId95"/>
    <p:sldId id="701" r:id="rId96"/>
    <p:sldId id="702" r:id="rId97"/>
    <p:sldId id="703" r:id="rId98"/>
    <p:sldId id="596" r:id="rId99"/>
    <p:sldId id="597" r:id="rId100"/>
    <p:sldId id="704" r:id="rId101"/>
    <p:sldId id="594" r:id="rId102"/>
    <p:sldId id="627" r:id="rId103"/>
    <p:sldId id="628" r:id="rId104"/>
    <p:sldId id="550" r:id="rId105"/>
    <p:sldId id="551" r:id="rId106"/>
    <p:sldId id="552" r:id="rId107"/>
    <p:sldId id="553" r:id="rId108"/>
    <p:sldId id="554" r:id="rId109"/>
    <p:sldId id="555" r:id="rId110"/>
    <p:sldId id="556" r:id="rId111"/>
    <p:sldId id="705" r:id="rId112"/>
    <p:sldId id="558" r:id="rId113"/>
    <p:sldId id="559" r:id="rId114"/>
    <p:sldId id="629" r:id="rId115"/>
    <p:sldId id="561" r:id="rId116"/>
    <p:sldId id="682" r:id="rId117"/>
    <p:sldId id="683" r:id="rId118"/>
    <p:sldId id="563" r:id="rId119"/>
    <p:sldId id="706" r:id="rId120"/>
    <p:sldId id="565" r:id="rId121"/>
    <p:sldId id="632" r:id="rId122"/>
    <p:sldId id="631" r:id="rId123"/>
    <p:sldId id="633" r:id="rId124"/>
    <p:sldId id="634" r:id="rId125"/>
    <p:sldId id="567" r:id="rId126"/>
    <p:sldId id="568" r:id="rId127"/>
    <p:sldId id="569" r:id="rId128"/>
    <p:sldId id="570" r:id="rId129"/>
    <p:sldId id="641" r:id="rId130"/>
    <p:sldId id="681" r:id="rId131"/>
    <p:sldId id="644" r:id="rId132"/>
    <p:sldId id="669" r:id="rId133"/>
    <p:sldId id="670" r:id="rId134"/>
    <p:sldId id="673" r:id="rId135"/>
    <p:sldId id="672" r:id="rId136"/>
    <p:sldId id="671" r:id="rId137"/>
    <p:sldId id="679" r:id="rId138"/>
    <p:sldId id="676" r:id="rId139"/>
    <p:sldId id="677" r:id="rId140"/>
    <p:sldId id="573" r:id="rId141"/>
    <p:sldId id="707" r:id="rId142"/>
    <p:sldId id="708" r:id="rId143"/>
    <p:sldId id="709" r:id="rId144"/>
    <p:sldId id="710" r:id="rId145"/>
    <p:sldId id="581" r:id="rId146"/>
    <p:sldId id="582" r:id="rId147"/>
    <p:sldId id="583" r:id="rId148"/>
    <p:sldId id="712" r:id="rId149"/>
    <p:sldId id="713" r:id="rId150"/>
    <p:sldId id="714" r:id="rId151"/>
    <p:sldId id="715" r:id="rId152"/>
    <p:sldId id="716" r:id="rId153"/>
    <p:sldId id="717" r:id="rId154"/>
    <p:sldId id="718" r:id="rId155"/>
    <p:sldId id="591" r:id="rId156"/>
    <p:sldId id="719" r:id="rId157"/>
    <p:sldId id="720" r:id="rId158"/>
    <p:sldId id="721" r:id="rId159"/>
    <p:sldId id="722" r:id="rId160"/>
    <p:sldId id="723" r:id="rId161"/>
    <p:sldId id="724" r:id="rId162"/>
    <p:sldId id="725" r:id="rId163"/>
    <p:sldId id="599" r:id="rId164"/>
    <p:sldId id="600" r:id="rId165"/>
    <p:sldId id="601" r:id="rId166"/>
    <p:sldId id="603" r:id="rId167"/>
    <p:sldId id="604" r:id="rId168"/>
    <p:sldId id="605" r:id="rId169"/>
    <p:sldId id="726" r:id="rId170"/>
    <p:sldId id="607" r:id="rId171"/>
    <p:sldId id="727" r:id="rId172"/>
    <p:sldId id="481" r:id="rId17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99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theme" Target="theme/theme1.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image" Target="../media/image52.emf"/><Relationship Id="rId5" Type="http://schemas.openxmlformats.org/officeDocument/2006/relationships/image" Target="../media/image56.emf"/><Relationship Id="rId4" Type="http://schemas.openxmlformats.org/officeDocument/2006/relationships/image" Target="../media/image5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2.png"/></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image" Target="../media/image6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image" Target="../media/image6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2.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4" Type="http://schemas.openxmlformats.org/officeDocument/2006/relationships/image" Target="../media/image9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50.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51.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52.png"/></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53.png"/></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54.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61.e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64.wmf"/><Relationship Id="rId1" Type="http://schemas.openxmlformats.org/officeDocument/2006/relationships/image" Target="../media/image16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20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486002-BC35-4FAF-9DF8-C7FB3C1286AC}" type="datetimeFigureOut">
              <a:rPr lang="zh-CN" altLang="en-US" smtClean="0"/>
              <a:t>2021/11/17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AB0F0-55E5-4C68-99B8-E1DF84D756D1}" type="slidenum">
              <a:rPr lang="zh-CN" altLang="en-US" smtClean="0"/>
              <a:t>‹#›</a:t>
            </a:fld>
            <a:endParaRPr lang="zh-CN" altLang="en-US"/>
          </a:p>
        </p:txBody>
      </p:sp>
    </p:spTree>
    <p:extLst>
      <p:ext uri="{BB962C8B-B14F-4D97-AF65-F5344CB8AC3E}">
        <p14:creationId xmlns:p14="http://schemas.microsoft.com/office/powerpoint/2010/main" val="1406062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8" Type="http://schemas.openxmlformats.org/officeDocument/2006/relationships/hyperlink" Target="https://baike.so.com/doc/1832467-1937910.html" TargetMode="External"/><Relationship Id="rId3" Type="http://schemas.openxmlformats.org/officeDocument/2006/relationships/hyperlink" Target="https://baike.so.com/doc/5374810-5610866.html" TargetMode="External"/><Relationship Id="rId7" Type="http://schemas.openxmlformats.org/officeDocument/2006/relationships/hyperlink" Target="https://baike.so.com/doc/2769900-2923623.html" TargetMode="External"/><Relationship Id="rId2" Type="http://schemas.openxmlformats.org/officeDocument/2006/relationships/slide" Target="../slides/slide63.xml"/><Relationship Id="rId1" Type="http://schemas.openxmlformats.org/officeDocument/2006/relationships/notesMaster" Target="../notesMasters/notesMaster1.xml"/><Relationship Id="rId6" Type="http://schemas.openxmlformats.org/officeDocument/2006/relationships/hyperlink" Target="https://baike.so.com/doc/6186346-6399597.html" TargetMode="External"/><Relationship Id="rId5" Type="http://schemas.openxmlformats.org/officeDocument/2006/relationships/hyperlink" Target="https://baike.so.com/doc/6571626-6785389.html" TargetMode="External"/><Relationship Id="rId10" Type="http://schemas.openxmlformats.org/officeDocument/2006/relationships/hyperlink" Target="https://baike.so.com/doc/730340-773203.html" TargetMode="External"/><Relationship Id="rId4" Type="http://schemas.openxmlformats.org/officeDocument/2006/relationships/hyperlink" Target="https://baike.so.com/doc/8763795-9087437.html" TargetMode="External"/><Relationship Id="rId9" Type="http://schemas.openxmlformats.org/officeDocument/2006/relationships/hyperlink" Target="https://baike.so.com/doc/5731168-5943909.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6147"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2626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912938" y="692150"/>
            <a:ext cx="3032125" cy="2273300"/>
          </a:xfrm>
          <a:noFill/>
          <a:ln cap="flat"/>
        </p:spPr>
      </p:sp>
      <p:sp>
        <p:nvSpPr>
          <p:cNvPr id="266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2094954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28675"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4012988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912938" y="692150"/>
            <a:ext cx="3032125" cy="2273300"/>
          </a:xfrm>
          <a:noFill/>
          <a:ln cap="flat"/>
        </p:spPr>
      </p:sp>
      <p:sp>
        <p:nvSpPr>
          <p:cNvPr id="327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1323408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912938" y="692150"/>
            <a:ext cx="3032125" cy="2273300"/>
          </a:xfrm>
          <a:noFill/>
          <a:ln cap="flat"/>
        </p:spPr>
      </p:sp>
      <p:sp>
        <p:nvSpPr>
          <p:cNvPr id="348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3644760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95235"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342827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97283"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163764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99331"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483269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01379"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033013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36867"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053463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38915"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453747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8195"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4290353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40963"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599097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912938" y="692150"/>
            <a:ext cx="3032125" cy="2273300"/>
          </a:xfrm>
          <a:noFill/>
          <a:ln cap="flat"/>
        </p:spPr>
      </p:sp>
      <p:sp>
        <p:nvSpPr>
          <p:cNvPr id="430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42143302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912938" y="692150"/>
            <a:ext cx="3032125" cy="2273300"/>
          </a:xfrm>
          <a:noFill/>
          <a:ln cap="flat"/>
        </p:spPr>
      </p:sp>
      <p:sp>
        <p:nvSpPr>
          <p:cNvPr id="450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3757547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47107"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9252546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49155"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6127769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912938" y="692150"/>
            <a:ext cx="3032125" cy="2273300"/>
          </a:xfrm>
          <a:noFill/>
          <a:ln cap="flat"/>
        </p:spPr>
      </p:sp>
      <p:sp>
        <p:nvSpPr>
          <p:cNvPr id="512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16031223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53251"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619652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55299"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4203026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57347"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7560446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02268DE5-14DC-49AF-834A-D59A6769297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30339251-95C0-4D70-A625-D8A6A00B5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恩格尔曲线表示消费者在每一收入水平对某种商品的</a:t>
            </a:r>
            <a:r>
              <a:rPr lang="zh-CN" altLang="en-US">
                <a:hlinkClick r:id="rId3"/>
              </a:rPr>
              <a:t>需求量</a:t>
            </a:r>
            <a:r>
              <a:rPr lang="zh-CN" altLang="en-US"/>
              <a:t>。由消费者的收入</a:t>
            </a:r>
            <a:r>
              <a:rPr lang="en-US" altLang="zh-CN"/>
              <a:t>---</a:t>
            </a:r>
            <a:r>
              <a:rPr lang="zh-CN" altLang="en-US"/>
              <a:t>消费曲线可以推导出消费者的恩格尔曲线。它是以德国十九世纪后期统计学家恩格尔的名字命名的。</a:t>
            </a:r>
            <a:r>
              <a:rPr lang="zh-CN" altLang="en-US">
                <a:hlinkClick r:id="rId4"/>
              </a:rPr>
              <a:t>正常商品</a:t>
            </a:r>
            <a:r>
              <a:rPr lang="zh-CN" altLang="en-US"/>
              <a:t>中，恩格尔曲线由左下朝右上倾斜，表明随着收入的增加，</a:t>
            </a:r>
            <a:r>
              <a:rPr lang="en-US" altLang="zh-CN"/>
              <a:t>X</a:t>
            </a:r>
            <a:r>
              <a:rPr lang="zh-CN" altLang="en-US"/>
              <a:t>的消费量也随之增加</a:t>
            </a:r>
            <a:r>
              <a:rPr lang="en-US" altLang="zh-CN"/>
              <a:t>;</a:t>
            </a:r>
            <a:r>
              <a:rPr lang="zh-CN" altLang="en-US"/>
              <a:t>而</a:t>
            </a:r>
            <a:r>
              <a:rPr lang="zh-CN" altLang="en-US">
                <a:hlinkClick r:id="rId5"/>
              </a:rPr>
              <a:t>劣质商品</a:t>
            </a:r>
            <a:r>
              <a:rPr lang="zh-CN" altLang="en-US"/>
              <a:t>则相反，随着收入的增加，商品的消费量下降。恩格尔一直致力于研究家庭收入和各项支出之间的关系，在</a:t>
            </a:r>
            <a:r>
              <a:rPr lang="en-US" altLang="zh-CN"/>
              <a:t>1857</a:t>
            </a:r>
            <a:r>
              <a:rPr lang="zh-CN" altLang="en-US"/>
              <a:t>年，他提出了著名的</a:t>
            </a:r>
            <a:r>
              <a:rPr lang="zh-CN" altLang="en-US">
                <a:hlinkClick r:id="rId6"/>
              </a:rPr>
              <a:t>恩格尔定律</a:t>
            </a:r>
            <a:r>
              <a:rPr lang="zh-CN" altLang="en-US"/>
              <a:t>，即随着收入的上升，食品在总支出中的比重是下降的。从统计结果来看，世界各地小至家庭，大至国家基本上都遵循这一定律，因此我们常常将</a:t>
            </a:r>
            <a:r>
              <a:rPr lang="zh-CN" altLang="en-US">
                <a:hlinkClick r:id="rId7"/>
              </a:rPr>
              <a:t>恩格尔系数</a:t>
            </a:r>
            <a:r>
              <a:rPr lang="zh-CN" altLang="en-US"/>
              <a:t>即食品在总开支中的比重作为衡量经济发展水平的一个指标。通常认为，恩格尔系数超过</a:t>
            </a:r>
            <a:r>
              <a:rPr lang="en-US" altLang="zh-CN"/>
              <a:t>50%</a:t>
            </a:r>
            <a:r>
              <a:rPr lang="zh-CN" altLang="en-US"/>
              <a:t>的经济尚处于维持温饱的</a:t>
            </a:r>
            <a:r>
              <a:rPr lang="zh-CN" altLang="en-US">
                <a:hlinkClick r:id="rId8"/>
              </a:rPr>
              <a:t>生计经济</a:t>
            </a:r>
            <a:r>
              <a:rPr lang="zh-CN" altLang="en-US"/>
              <a:t>，而小于</a:t>
            </a:r>
            <a:r>
              <a:rPr lang="en-US" altLang="zh-CN"/>
              <a:t>30%</a:t>
            </a:r>
            <a:r>
              <a:rPr lang="zh-CN" altLang="en-US"/>
              <a:t>的则是富裕经济。当然，这一标准并不是绝对的，个别经济在一定时期内可能会出现经济发展与恩格尔系数相背离的情况。恩格尔还发现，随着收入提高，衣着，住房在总开支中的比重基本维持不变，而奢侈品，教育，娱乐，储蓄等比重是上升的。</a:t>
            </a:r>
            <a:endParaRPr lang="en-US" altLang="zh-CN"/>
          </a:p>
          <a:p>
            <a:pPr eaLnBrk="1" hangingPunct="1">
              <a:spcBef>
                <a:spcPct val="0"/>
              </a:spcBef>
            </a:pPr>
            <a:r>
              <a:rPr lang="zh-CN" altLang="en-US"/>
              <a:t>菲利普斯曲线表明失业与通货膨胀存在一种交替关系的曲线，</a:t>
            </a:r>
            <a:r>
              <a:rPr lang="zh-CN" altLang="en-US">
                <a:hlinkClick r:id="rId9"/>
              </a:rPr>
              <a:t>通货膨胀率</a:t>
            </a:r>
            <a:r>
              <a:rPr lang="zh-CN" altLang="en-US"/>
              <a:t>高时，</a:t>
            </a:r>
            <a:r>
              <a:rPr lang="zh-CN" altLang="en-US">
                <a:hlinkClick r:id="rId10"/>
              </a:rPr>
              <a:t>失业率</a:t>
            </a:r>
            <a:r>
              <a:rPr lang="zh-CN" altLang="en-US"/>
              <a:t>低</a:t>
            </a:r>
            <a:r>
              <a:rPr lang="en-US" altLang="zh-CN"/>
              <a:t>;</a:t>
            </a:r>
            <a:r>
              <a:rPr lang="zh-CN" altLang="en-US"/>
              <a:t>通货膨胀率低时，失业率高。</a:t>
            </a:r>
          </a:p>
        </p:txBody>
      </p:sp>
      <p:sp>
        <p:nvSpPr>
          <p:cNvPr id="89092" name="灯片编号占位符 3">
            <a:extLst>
              <a:ext uri="{FF2B5EF4-FFF2-40B4-BE49-F238E27FC236}">
                <a16:creationId xmlns:a16="http://schemas.microsoft.com/office/drawing/2014/main" id="{D364D635-1D73-4674-AA52-FE322027A5A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1934BB0-171C-4449-82E8-2636B5A788EF}" type="slidenum">
              <a:rPr lang="zh-CN" altLang="en-US" sz="1200"/>
              <a:pPr/>
              <a:t>63</a:t>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1912938" y="692150"/>
            <a:ext cx="3032125" cy="2273300"/>
          </a:xfrm>
          <a:noFill/>
          <a:ln cap="flat"/>
        </p:spPr>
      </p:sp>
      <p:sp>
        <p:nvSpPr>
          <p:cNvPr id="102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1428178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912938" y="692150"/>
            <a:ext cx="3032125" cy="2273300"/>
          </a:xfrm>
          <a:noFill/>
          <a:ln cap="flat"/>
        </p:spPr>
      </p:sp>
      <p:sp>
        <p:nvSpPr>
          <p:cNvPr id="593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8065791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912938" y="692150"/>
            <a:ext cx="3032125" cy="2273300"/>
          </a:xfrm>
          <a:noFill/>
          <a:ln cap="flat"/>
        </p:spPr>
      </p:sp>
      <p:sp>
        <p:nvSpPr>
          <p:cNvPr id="614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38251480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63491"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8462862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912938" y="692150"/>
            <a:ext cx="3032125" cy="2273300"/>
          </a:xfrm>
          <a:noFill/>
          <a:ln cap="flat"/>
        </p:spPr>
      </p:sp>
      <p:sp>
        <p:nvSpPr>
          <p:cNvPr id="655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9807278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noFill/>
        </p:spPr>
        <p:txBody>
          <a:bodyPr/>
          <a:lstStyle/>
          <a:p>
            <a:endParaRPr lang="zh-CN" altLang="zh-CN"/>
          </a:p>
        </p:txBody>
      </p:sp>
      <p:sp>
        <p:nvSpPr>
          <p:cNvPr id="67587"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8611771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noFill/>
        </p:spPr>
        <p:txBody>
          <a:bodyPr/>
          <a:lstStyle/>
          <a:p>
            <a:endParaRPr lang="zh-CN" altLang="zh-CN"/>
          </a:p>
        </p:txBody>
      </p:sp>
      <p:sp>
        <p:nvSpPr>
          <p:cNvPr id="69635"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28233509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71683"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1487043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73731"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7815166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75779"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0703963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912938" y="692150"/>
            <a:ext cx="3032125" cy="2273300"/>
          </a:xfrm>
          <a:noFill/>
          <a:ln cap="flat"/>
        </p:spPr>
      </p:sp>
      <p:sp>
        <p:nvSpPr>
          <p:cNvPr id="778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1485618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1912938" y="692150"/>
            <a:ext cx="3032125" cy="2273300"/>
          </a:xfrm>
          <a:noFill/>
          <a:ln cap="flat"/>
        </p:spPr>
      </p:sp>
      <p:sp>
        <p:nvSpPr>
          <p:cNvPr id="122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15923918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912938" y="692150"/>
            <a:ext cx="3032125" cy="2273300"/>
          </a:xfrm>
          <a:noFill/>
          <a:ln cap="flat"/>
        </p:spPr>
      </p:sp>
      <p:sp>
        <p:nvSpPr>
          <p:cNvPr id="839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20643969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noFill/>
        </p:spPr>
        <p:txBody>
          <a:bodyPr/>
          <a:lstStyle/>
          <a:p>
            <a:endParaRPr lang="zh-CN" altLang="zh-CN"/>
          </a:p>
        </p:txBody>
      </p:sp>
      <p:sp>
        <p:nvSpPr>
          <p:cNvPr id="86019"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38282435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88067"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7155774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912938" y="692150"/>
            <a:ext cx="3032125" cy="2273300"/>
          </a:xfrm>
          <a:noFill/>
          <a:ln cap="flat"/>
        </p:spPr>
      </p:sp>
      <p:sp>
        <p:nvSpPr>
          <p:cNvPr id="901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28950863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92163"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7576885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94211"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4855261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96259"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1874636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98307"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7803788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noFill/>
        </p:spPr>
        <p:txBody>
          <a:bodyPr/>
          <a:lstStyle/>
          <a:p>
            <a:endParaRPr lang="zh-CN" altLang="zh-CN"/>
          </a:p>
        </p:txBody>
      </p:sp>
      <p:sp>
        <p:nvSpPr>
          <p:cNvPr id="100355"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804270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1"/>
          </p:nvPr>
        </p:nvSpPr>
        <p:spPr>
          <a:noFill/>
        </p:spPr>
        <p:txBody>
          <a:bodyPr/>
          <a:lstStyle/>
          <a:p>
            <a:endParaRPr lang="zh-CN" altLang="zh-CN"/>
          </a:p>
        </p:txBody>
      </p:sp>
      <p:sp>
        <p:nvSpPr>
          <p:cNvPr id="102403"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687797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4339"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9179470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a:noFill/>
        </p:spPr>
        <p:txBody>
          <a:bodyPr/>
          <a:lstStyle/>
          <a:p>
            <a:endParaRPr lang="zh-CN" altLang="zh-CN"/>
          </a:p>
        </p:txBody>
      </p:sp>
      <p:sp>
        <p:nvSpPr>
          <p:cNvPr id="104451"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26386447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08547"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282603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6387"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450376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8435"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445873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1912938" y="692150"/>
            <a:ext cx="3032125" cy="2273300"/>
          </a:xfrm>
          <a:noFill/>
          <a:ln cap="flat"/>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1147102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24579"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483959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3119371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91947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81000"/>
            <a:ext cx="2057400" cy="5562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381000"/>
            <a:ext cx="6019800" cy="5562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6875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28800" y="381000"/>
            <a:ext cx="7010400" cy="914400"/>
          </a:xfrm>
        </p:spPr>
        <p:txBody>
          <a:bodyPr/>
          <a:lstStyle/>
          <a:p>
            <a:r>
              <a:rPr lang="zh-CN" altLang="en-US"/>
              <a:t>单击此处编辑母版标题样式</a:t>
            </a:r>
          </a:p>
        </p:txBody>
      </p:sp>
      <p:sp>
        <p:nvSpPr>
          <p:cNvPr id="3" name="表格占位符 2"/>
          <p:cNvSpPr>
            <a:spLocks noGrp="1"/>
          </p:cNvSpPr>
          <p:nvPr>
            <p:ph type="tbl" idx="1"/>
          </p:nvPr>
        </p:nvSpPr>
        <p:spPr>
          <a:xfrm>
            <a:off x="609600" y="1828800"/>
            <a:ext cx="7848600" cy="4114800"/>
          </a:xfrm>
        </p:spPr>
        <p:txBody>
          <a:bodyPr/>
          <a:lstStyle/>
          <a:p>
            <a:pPr lvl="0"/>
            <a:endParaRPr lang="zh-CN" altLang="en-US" noProof="0"/>
          </a:p>
        </p:txBody>
      </p:sp>
    </p:spTree>
    <p:extLst>
      <p:ext uri="{BB962C8B-B14F-4D97-AF65-F5344CB8AC3E}">
        <p14:creationId xmlns:p14="http://schemas.microsoft.com/office/powerpoint/2010/main" val="3014484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12824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3177351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828800"/>
            <a:ext cx="38481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0100" y="1828800"/>
            <a:ext cx="38481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74307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74569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40037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1499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809925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4062915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1828800" y="381000"/>
            <a:ext cx="7010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1" compatLnSpc="1">
            <a:prstTxWarp prst="textNoShape">
              <a:avLst/>
            </a:prstTxWarp>
          </a:bodyPr>
          <a:lstStyle/>
          <a:p>
            <a:pPr lvl="0"/>
            <a:r>
              <a:rPr lang="en-US" altLang="zh-CN"/>
              <a:t>Click to edit Master title</a:t>
            </a:r>
          </a:p>
        </p:txBody>
      </p:sp>
      <p:sp>
        <p:nvSpPr>
          <p:cNvPr id="1028" name="Rectangle 4"/>
          <p:cNvSpPr>
            <a:spLocks noGrp="1" noChangeArrowheads="1"/>
          </p:cNvSpPr>
          <p:nvPr>
            <p:ph type="body" idx="1"/>
          </p:nvPr>
        </p:nvSpPr>
        <p:spPr bwMode="auto">
          <a:xfrm>
            <a:off x="609600" y="1828800"/>
            <a:ext cx="7848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 name="Rectangle 5"/>
          <p:cNvSpPr>
            <a:spLocks noChangeArrowheads="1"/>
          </p:cNvSpPr>
          <p:nvPr/>
        </p:nvSpPr>
        <p:spPr bwMode="auto">
          <a:xfrm>
            <a:off x="0" y="1428750"/>
            <a:ext cx="9132888" cy="73025"/>
          </a:xfrm>
          <a:prstGeom prst="rect">
            <a:avLst/>
          </a:prstGeom>
          <a:solidFill>
            <a:schemeClr val="hlink"/>
          </a:solidFill>
          <a:ln>
            <a:noFill/>
          </a:ln>
          <a:effectLst>
            <a:outerShdw dist="77251" dir="567739"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华文细黑" panose="02010600040101010101" pitchFamily="2" charset="-122"/>
              </a:defRPr>
            </a:lvl1pPr>
            <a:lvl2pPr marL="742950" indent="-285750" algn="ctr">
              <a:defRPr kumimoji="1" sz="2400">
                <a:solidFill>
                  <a:schemeClr val="tx1"/>
                </a:solidFill>
                <a:latin typeface="Arial" panose="020B0604020202020204" pitchFamily="34" charset="0"/>
                <a:ea typeface="华文细黑" panose="02010600040101010101" pitchFamily="2" charset="-122"/>
              </a:defRPr>
            </a:lvl2pPr>
            <a:lvl3pPr marL="1143000" indent="-228600" algn="ctr">
              <a:defRPr kumimoji="1" sz="2400">
                <a:solidFill>
                  <a:schemeClr val="tx1"/>
                </a:solidFill>
                <a:latin typeface="Arial" panose="020B0604020202020204" pitchFamily="34" charset="0"/>
                <a:ea typeface="华文细黑" panose="02010600040101010101" pitchFamily="2" charset="-122"/>
              </a:defRPr>
            </a:lvl3pPr>
            <a:lvl4pPr marL="1600200" indent="-228600" algn="ctr">
              <a:defRPr kumimoji="1" sz="2400">
                <a:solidFill>
                  <a:schemeClr val="tx1"/>
                </a:solidFill>
                <a:latin typeface="Arial" panose="020B0604020202020204" pitchFamily="34" charset="0"/>
                <a:ea typeface="华文细黑" panose="02010600040101010101" pitchFamily="2" charset="-122"/>
              </a:defRPr>
            </a:lvl4pPr>
            <a:lvl5pPr marL="2057400" indent="-228600" algn="ctr">
              <a:defRPr kumimoji="1"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1029" name="Rectangle 6"/>
          <p:cNvSpPr>
            <a:spLocks noChangeArrowheads="1"/>
          </p:cNvSpPr>
          <p:nvPr/>
        </p:nvSpPr>
        <p:spPr bwMode="auto">
          <a:xfrm>
            <a:off x="0" y="1543050"/>
            <a:ext cx="9132888" cy="38100"/>
          </a:xfrm>
          <a:prstGeom prst="rect">
            <a:avLst/>
          </a:prstGeom>
          <a:solidFill>
            <a:srgbClr val="D989B8"/>
          </a:solidFill>
          <a:ln>
            <a:noFill/>
          </a:ln>
          <a:effectLst>
            <a:outerShdw dist="80322" dir="1106097"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华文细黑" panose="02010600040101010101" pitchFamily="2" charset="-122"/>
              </a:defRPr>
            </a:lvl1pPr>
            <a:lvl2pPr marL="742950" indent="-285750" algn="ctr">
              <a:defRPr kumimoji="1" sz="2400">
                <a:solidFill>
                  <a:schemeClr val="tx1"/>
                </a:solidFill>
                <a:latin typeface="Arial" panose="020B0604020202020204" pitchFamily="34" charset="0"/>
                <a:ea typeface="华文细黑" panose="02010600040101010101" pitchFamily="2" charset="-122"/>
              </a:defRPr>
            </a:lvl2pPr>
            <a:lvl3pPr marL="1143000" indent="-228600" algn="ctr">
              <a:defRPr kumimoji="1" sz="2400">
                <a:solidFill>
                  <a:schemeClr val="tx1"/>
                </a:solidFill>
                <a:latin typeface="Arial" panose="020B0604020202020204" pitchFamily="34" charset="0"/>
                <a:ea typeface="华文细黑" panose="02010600040101010101" pitchFamily="2" charset="-122"/>
              </a:defRPr>
            </a:lvl3pPr>
            <a:lvl4pPr marL="1600200" indent="-228600" algn="ctr">
              <a:defRPr kumimoji="1" sz="2400">
                <a:solidFill>
                  <a:schemeClr val="tx1"/>
                </a:solidFill>
                <a:latin typeface="Arial" panose="020B0604020202020204" pitchFamily="34" charset="0"/>
                <a:ea typeface="华文细黑" panose="02010600040101010101" pitchFamily="2" charset="-122"/>
              </a:defRPr>
            </a:lvl4pPr>
            <a:lvl5pPr marL="2057400" indent="-228600" algn="ctr">
              <a:defRPr kumimoji="1"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1031" name="Rectangle 7"/>
          <p:cNvSpPr>
            <a:spLocks noChangeArrowheads="1"/>
          </p:cNvSpPr>
          <p:nvPr/>
        </p:nvSpPr>
        <p:spPr bwMode="auto">
          <a:xfrm>
            <a:off x="685800" y="6096000"/>
            <a:ext cx="9969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defRPr/>
            </a:pPr>
            <a:r>
              <a:rPr lang="en-US" altLang="zh-CN" sz="200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宋体" panose="02010600030101010101" pitchFamily="2" charset="-122"/>
              </a:rPr>
              <a:t>12 - </a:t>
            </a:r>
            <a:fld id="{5B615EFD-163B-41EF-82E6-170CA8C94AF1}" type="slidenum">
              <a:rPr lang="en-US" altLang="zh-CN" sz="200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宋体" panose="02010600030101010101" pitchFamily="2" charset="-122"/>
              </a:rPr>
              <a:pPr>
                <a:defRPr/>
              </a:pPr>
              <a:t>‹#›</a:t>
            </a:fld>
            <a:endParaRPr lang="en-US" altLang="zh-CN" sz="200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宋体" panose="02010600030101010101" pitchFamily="2" charset="-122"/>
            </a:endParaRPr>
          </a:p>
        </p:txBody>
      </p:sp>
      <p:sp>
        <p:nvSpPr>
          <p:cNvPr id="1038" name="Rectangle 14"/>
          <p:cNvSpPr>
            <a:spLocks noChangeArrowheads="1"/>
          </p:cNvSpPr>
          <p:nvPr userDrawn="1"/>
        </p:nvSpPr>
        <p:spPr bwMode="auto">
          <a:xfrm>
            <a:off x="5580063" y="6308725"/>
            <a:ext cx="3311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140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作者：贾俊平，中国人民大学统计学院</a:t>
            </a:r>
            <a:endParaRPr lang="zh-CN" altLang="en-US"/>
          </a:p>
        </p:txBody>
      </p:sp>
      <p:sp>
        <p:nvSpPr>
          <p:cNvPr id="1039" name="Rectangle 15"/>
          <p:cNvSpPr>
            <a:spLocks noChangeArrowheads="1"/>
          </p:cNvSpPr>
          <p:nvPr userDrawn="1"/>
        </p:nvSpPr>
        <p:spPr bwMode="auto">
          <a:xfrm>
            <a:off x="152400" y="104775"/>
            <a:ext cx="17526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defRPr/>
            </a:pPr>
            <a:endParaRPr lang="en-US" altLang="zh-CN" sz="400" dirty="0">
              <a:effectLst>
                <a:outerShdw blurRad="38100" dist="38100" dir="2700000" algn="tl">
                  <a:srgbClr val="000000"/>
                </a:outerShdw>
              </a:effectLst>
              <a:ea typeface="黑体" panose="02010609060101010101" pitchFamily="49" charset="-122"/>
            </a:endParaRPr>
          </a:p>
          <a:p>
            <a:pPr algn="ctr">
              <a:defRPr/>
            </a:pPr>
            <a:r>
              <a:rPr lang="zh-CN" altLang="en-US" sz="36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统计学</a:t>
            </a:r>
            <a:r>
              <a:rPr lang="en-US" altLang="zh-CN"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STATISTICS</a:t>
            </a:r>
          </a:p>
          <a:p>
            <a:pPr algn="ctr">
              <a:defRPr/>
            </a:pPr>
            <a:r>
              <a:rPr lang="en-US" altLang="zh-CN"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a:t>
            </a:r>
            <a:r>
              <a:rPr lang="zh-CN" altLang="en-US"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第</a:t>
            </a:r>
            <a:r>
              <a:rPr lang="en-US" altLang="zh-CN"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7</a:t>
            </a:r>
            <a:r>
              <a:rPr lang="zh-CN" altLang="en-US"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版</a:t>
            </a:r>
            <a:r>
              <a:rPr lang="en-US" altLang="zh-CN"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a:t>
            </a:r>
            <a:endParaRPr lang="en-US" altLang="zh-CN" dirty="0"/>
          </a:p>
        </p:txBody>
      </p:sp>
    </p:spTree>
    <p:extLst>
      <p:ext uri="{BB962C8B-B14F-4D97-AF65-F5344CB8AC3E}">
        <p14:creationId xmlns:p14="http://schemas.microsoft.com/office/powerpoint/2010/main" val="101676575"/>
      </p:ext>
    </p:extLst>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rtl="0" eaLnBrk="0" fontAlgn="base" hangingPunct="0">
        <a:lnSpc>
          <a:spcPct val="95000"/>
        </a:lnSpc>
        <a:spcBef>
          <a:spcPct val="0"/>
        </a:spcBef>
        <a:spcAft>
          <a:spcPct val="0"/>
        </a:spcAft>
        <a:defRPr kumimoji="1" sz="4000" b="1" kern="1200">
          <a:solidFill>
            <a:schemeClr val="tx1"/>
          </a:solidFill>
          <a:effectLst>
            <a:outerShdw blurRad="38100" dist="38100" dir="2700000" algn="tl">
              <a:srgbClr val="000000"/>
            </a:outerShdw>
          </a:effectLst>
          <a:latin typeface="+mj-lt"/>
          <a:ea typeface="+mj-ea"/>
          <a:cs typeface="+mj-cs"/>
        </a:defRPr>
      </a:lvl1pPr>
      <a:lvl2pPr algn="ctr" rtl="0"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rtl="0"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rtl="0"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rtl="0"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rtl="0"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rtl="0"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rtl="0"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rtl="0"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p:titleStyle>
    <p:bodyStyle>
      <a:lvl1pPr marL="571500" indent="-571500" algn="l" rtl="0" eaLnBrk="0" fontAlgn="base" hangingPunct="0">
        <a:spcBef>
          <a:spcPct val="20000"/>
        </a:spcBef>
        <a:spcAft>
          <a:spcPct val="0"/>
        </a:spcAft>
        <a:defRPr kumimoji="1" sz="3200" kern="1200">
          <a:solidFill>
            <a:schemeClr val="tx1"/>
          </a:solidFill>
          <a:effectLst>
            <a:outerShdw blurRad="38100" dist="38100" dir="2700000" algn="tl">
              <a:srgbClr val="000000"/>
            </a:outerShdw>
          </a:effectLst>
          <a:latin typeface="+mn-lt"/>
          <a:ea typeface="+mn-ea"/>
          <a:cs typeface="+mn-cs"/>
        </a:defRPr>
      </a:lvl1pPr>
      <a:lvl2pPr marL="971550" indent="-285750" algn="l" rtl="0" eaLnBrk="0" fontAlgn="base" hangingPunct="0">
        <a:spcBef>
          <a:spcPct val="20000"/>
        </a:spcBef>
        <a:spcAft>
          <a:spcPct val="0"/>
        </a:spcAft>
        <a:buClr>
          <a:schemeClr val="hlink"/>
        </a:buClr>
        <a:buSzPct val="65000"/>
        <a:buFont typeface="Wingdings" panose="05000000000000000000" pitchFamily="2" charset="2"/>
        <a:buChar char="n"/>
        <a:defRPr kumimoji="1" sz="2800" kern="1200">
          <a:solidFill>
            <a:schemeClr val="tx1"/>
          </a:solidFill>
          <a:effectLst>
            <a:outerShdw blurRad="38100" dist="38100" dir="2700000" algn="tl">
              <a:srgbClr val="000000"/>
            </a:outerShdw>
          </a:effectLst>
          <a:latin typeface="+mn-lt"/>
          <a:ea typeface="+mn-ea"/>
          <a:cs typeface="+mn-cs"/>
        </a:defRPr>
      </a:lvl2pPr>
      <a:lvl3pPr marL="1314450" indent="-228600" algn="l" rtl="0" eaLnBrk="0" fontAlgn="base" hangingPunct="0">
        <a:spcBef>
          <a:spcPct val="20000"/>
        </a:spcBef>
        <a:spcAft>
          <a:spcPct val="0"/>
        </a:spcAft>
        <a:buClr>
          <a:schemeClr val="tx2"/>
        </a:buClr>
        <a:buSzPct val="65000"/>
        <a:buFont typeface="Wingdings" panose="05000000000000000000" pitchFamily="2" charset="2"/>
        <a:buChar char="l"/>
        <a:defRPr kumimoji="1" sz="2400" kern="1200">
          <a:solidFill>
            <a:schemeClr val="tx1"/>
          </a:solidFill>
          <a:effectLst>
            <a:outerShdw blurRad="38100" dist="38100" dir="2700000" algn="tl">
              <a:srgbClr val="000000"/>
            </a:outerShdw>
          </a:effectLst>
          <a:latin typeface="+mn-lt"/>
          <a:ea typeface="+mn-ea"/>
          <a:cs typeface="+mn-cs"/>
        </a:defRPr>
      </a:lvl3pPr>
      <a:lvl4pPr marL="1657350" indent="-228600" algn="l" rtl="0" eaLnBrk="0" fontAlgn="base" hangingPunct="0">
        <a:spcBef>
          <a:spcPct val="20000"/>
        </a:spcBef>
        <a:spcAft>
          <a:spcPct val="0"/>
        </a:spcAft>
        <a:buClr>
          <a:schemeClr val="accent1"/>
        </a:buClr>
        <a:buSzPct val="65000"/>
        <a:buFont typeface="Monotype Sorts" panose="05000000000000000000" pitchFamily="2" charset="2"/>
        <a:buChar char="l"/>
        <a:defRPr kumimoji="1"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folHlink"/>
        </a:buClr>
        <a:buSzPct val="100000"/>
        <a:buChar char="»"/>
        <a:defRPr kumimoji="1"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hemeOverride" Target="../theme/themeOverride1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slideLayout" Target="../slideLayouts/slideLayout2.xml"/><Relationship Id="rId4" Type="http://schemas.openxmlformats.org/officeDocument/2006/relationships/image" Target="../media/image139.png"/></Relationships>
</file>

<file path=ppt/slides/_rels/slide106.xml.rels><?xml version="1.0" encoding="UTF-8" standalone="yes"?>
<Relationships xmlns="http://schemas.openxmlformats.org/package/2006/relationships"><Relationship Id="rId2" Type="http://schemas.openxmlformats.org/officeDocument/2006/relationships/image" Target="../media/image140.wmf"/><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slideLayout" Target="../slideLayouts/slideLayout2.xml"/><Relationship Id="rId4" Type="http://schemas.openxmlformats.org/officeDocument/2006/relationships/image" Target="../media/image143.wmf"/></Relationships>
</file>

<file path=ppt/slides/_rels/slide108.x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slideLayout" Target="../slideLayouts/slideLayout2.xml"/><Relationship Id="rId5" Type="http://schemas.openxmlformats.org/officeDocument/2006/relationships/image" Target="../media/image147.wmf"/><Relationship Id="rId4" Type="http://schemas.openxmlformats.org/officeDocument/2006/relationships/image" Target="../media/image146.w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148.wmf"/></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49.wm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image" Target="../media/image150.emf"/><Relationship Id="rId4" Type="http://schemas.openxmlformats.org/officeDocument/2006/relationships/oleObject" Target="../embeddings/oleObject55.bin"/></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151.wmf"/></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35.vml"/><Relationship Id="rId5" Type="http://schemas.openxmlformats.org/officeDocument/2006/relationships/image" Target="../media/image152.png"/><Relationship Id="rId4" Type="http://schemas.openxmlformats.org/officeDocument/2006/relationships/oleObject" Target="NUL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image" Target="../media/image153.png"/><Relationship Id="rId4" Type="http://schemas.openxmlformats.org/officeDocument/2006/relationships/oleObject" Target="NUL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hemeOverride" Target="../theme/themeOverride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154.wmf"/></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55.wmf"/><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hemeOverride" Target="../theme/themeOverride1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30.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hemeOverride" Target="../theme/themeOverride15.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notesSlide" Target="../notesSlides/notesSlide48.xml"/><Relationship Id="rId1" Type="http://schemas.openxmlformats.org/officeDocument/2006/relationships/slideLayout" Target="../slideLayouts/slideLayout12.xml"/><Relationship Id="rId4" Type="http://schemas.openxmlformats.org/officeDocument/2006/relationships/image" Target="../media/image159.png"/></Relationships>
</file>

<file path=ppt/slides/_rels/slide138.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4.xml"/><Relationship Id="rId1" Type="http://schemas.openxmlformats.org/officeDocument/2006/relationships/vmlDrawing" Target="../drawings/vmlDrawing38.vml"/><Relationship Id="rId6" Type="http://schemas.openxmlformats.org/officeDocument/2006/relationships/image" Target="../media/image162.png"/><Relationship Id="rId5" Type="http://schemas.openxmlformats.org/officeDocument/2006/relationships/image" Target="../media/image161.emf"/><Relationship Id="rId4" Type="http://schemas.openxmlformats.org/officeDocument/2006/relationships/oleObject" Target="../embeddings/oleObject58.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8" Type="http://schemas.openxmlformats.org/officeDocument/2006/relationships/image" Target="../media/image164.wmf"/><Relationship Id="rId3" Type="http://schemas.openxmlformats.org/officeDocument/2006/relationships/image" Target="../media/image165.wmf"/><Relationship Id="rId7"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63.wmf"/><Relationship Id="rId5" Type="http://schemas.openxmlformats.org/officeDocument/2006/relationships/oleObject" Target="../embeddings/oleObject59.bin"/><Relationship Id="rId4" Type="http://schemas.openxmlformats.org/officeDocument/2006/relationships/image" Target="../media/image166.wmf"/></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image" Target="../media/image169.wmf"/><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171.png"/><Relationship Id="rId1" Type="http://schemas.openxmlformats.org/officeDocument/2006/relationships/slideLayout" Target="../slideLayouts/slideLayout7.xml"/><Relationship Id="rId4" Type="http://schemas.openxmlformats.org/officeDocument/2006/relationships/image" Target="../media/image173.png"/></Relationships>
</file>

<file path=ppt/slides/_rels/slide148.xml.rels><?xml version="1.0" encoding="UTF-8" standalone="yes"?>
<Relationships xmlns="http://schemas.openxmlformats.org/package/2006/relationships"><Relationship Id="rId2" Type="http://schemas.openxmlformats.org/officeDocument/2006/relationships/image" Target="../media/image174.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77.wmf"/><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image" Target="../media/image178.wmf"/><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slideLayout" Target="../slideLayouts/slideLayout7.xml"/><Relationship Id="rId5" Type="http://schemas.openxmlformats.org/officeDocument/2006/relationships/image" Target="../media/image182.wmf"/><Relationship Id="rId4" Type="http://schemas.openxmlformats.org/officeDocument/2006/relationships/image" Target="../media/image181.wmf"/></Relationships>
</file>

<file path=ppt/slides/_rels/slide157.xml.rels><?xml version="1.0" encoding="UTF-8" standalone="yes"?>
<Relationships xmlns="http://schemas.openxmlformats.org/package/2006/relationships"><Relationship Id="rId3" Type="http://schemas.openxmlformats.org/officeDocument/2006/relationships/image" Target="../media/image184.png"/><Relationship Id="rId2" Type="http://schemas.openxmlformats.org/officeDocument/2006/relationships/image" Target="../media/image183.wmf"/><Relationship Id="rId1" Type="http://schemas.openxmlformats.org/officeDocument/2006/relationships/slideLayout" Target="../slideLayouts/slideLayout2.xml"/><Relationship Id="rId5" Type="http://schemas.openxmlformats.org/officeDocument/2006/relationships/image" Target="../media/image186.png"/><Relationship Id="rId4" Type="http://schemas.openxmlformats.org/officeDocument/2006/relationships/image" Target="../media/image185.wmf"/></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187.wmf"/><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88.wmf"/><Relationship Id="rId1" Type="http://schemas.openxmlformats.org/officeDocument/2006/relationships/slideLayout" Target="../slideLayouts/slideLayout7.xml"/><Relationship Id="rId4" Type="http://schemas.openxmlformats.org/officeDocument/2006/relationships/image" Target="../media/image190.wmf"/></Relationships>
</file>

<file path=ppt/slides/_rels/slide162.xml.rels><?xml version="1.0" encoding="UTF-8" standalone="yes"?>
<Relationships xmlns="http://schemas.openxmlformats.org/package/2006/relationships"><Relationship Id="rId3" Type="http://schemas.openxmlformats.org/officeDocument/2006/relationships/image" Target="../media/image192.wmf"/><Relationship Id="rId7" Type="http://schemas.openxmlformats.org/officeDocument/2006/relationships/image" Target="../media/image196.wmf"/><Relationship Id="rId2" Type="http://schemas.openxmlformats.org/officeDocument/2006/relationships/image" Target="../media/image191.wmf"/><Relationship Id="rId1" Type="http://schemas.openxmlformats.org/officeDocument/2006/relationships/slideLayout" Target="../slideLayouts/slideLayout7.xml"/><Relationship Id="rId6" Type="http://schemas.openxmlformats.org/officeDocument/2006/relationships/image" Target="../media/image195.wmf"/><Relationship Id="rId5" Type="http://schemas.openxmlformats.org/officeDocument/2006/relationships/image" Target="../media/image194.wmf"/><Relationship Id="rId4" Type="http://schemas.openxmlformats.org/officeDocument/2006/relationships/image" Target="../media/image193.wmf"/></Relationships>
</file>

<file path=ppt/slides/_rels/slide163.xml.rels><?xml version="1.0" encoding="UTF-8" standalone="yes"?>
<Relationships xmlns="http://schemas.openxmlformats.org/package/2006/relationships"><Relationship Id="rId3" Type="http://schemas.openxmlformats.org/officeDocument/2006/relationships/image" Target="../media/image198.wmf"/><Relationship Id="rId2" Type="http://schemas.openxmlformats.org/officeDocument/2006/relationships/image" Target="../media/image197.png"/><Relationship Id="rId1" Type="http://schemas.openxmlformats.org/officeDocument/2006/relationships/slideLayout" Target="../slideLayouts/slideLayout7.xml"/><Relationship Id="rId4" Type="http://schemas.openxmlformats.org/officeDocument/2006/relationships/image" Target="../media/image199.wmf"/></Relationships>
</file>

<file path=ppt/slides/_rels/slide164.xml.rels><?xml version="1.0" encoding="UTF-8" standalone="yes"?>
<Relationships xmlns="http://schemas.openxmlformats.org/package/2006/relationships"><Relationship Id="rId3" Type="http://schemas.openxmlformats.org/officeDocument/2006/relationships/image" Target="../media/image201.wmf"/><Relationship Id="rId2" Type="http://schemas.openxmlformats.org/officeDocument/2006/relationships/image" Target="../media/image200.wmf"/><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202.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203.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204.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20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170.xml.rels><?xml version="1.0" encoding="UTF-8" standalone="yes"?>
<Relationships xmlns="http://schemas.openxmlformats.org/package/2006/relationships"><Relationship Id="rId2" Type="http://schemas.openxmlformats.org/officeDocument/2006/relationships/image" Target="../media/image206.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mlDrawing" Target="../drawings/vmlDrawing40.vml"/><Relationship Id="rId1" Type="http://schemas.openxmlformats.org/officeDocument/2006/relationships/themeOverride" Target="../theme/themeOverride16.xml"/><Relationship Id="rId6" Type="http://schemas.openxmlformats.org/officeDocument/2006/relationships/image" Target="../media/image207.wmf"/><Relationship Id="rId5" Type="http://schemas.openxmlformats.org/officeDocument/2006/relationships/oleObject" Target="../embeddings/oleObject61.bin"/><Relationship Id="rId4" Type="http://schemas.openxmlformats.org/officeDocument/2006/relationships/notesSlide" Target="../notesSlides/notesSlide51.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1.emf"/><Relationship Id="rId3" Type="http://schemas.openxmlformats.org/officeDocument/2006/relationships/notesSlide" Target="../notesSlides/notesSlide9.xml"/><Relationship Id="rId7" Type="http://schemas.openxmlformats.org/officeDocument/2006/relationships/image" Target="../media/image8.emf"/><Relationship Id="rId12"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11" Type="http://schemas.openxmlformats.org/officeDocument/2006/relationships/image" Target="../media/image10.emf"/><Relationship Id="rId5" Type="http://schemas.openxmlformats.org/officeDocument/2006/relationships/image" Target="../media/image7.emf"/><Relationship Id="rId15" Type="http://schemas.openxmlformats.org/officeDocument/2006/relationships/image" Target="../media/image12.e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9.emf"/><Relationship Id="rId14"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11.xml"/><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image" Target="../media/image13.emf"/><Relationship Id="rId4" Type="http://schemas.openxmlformats.org/officeDocument/2006/relationships/oleObject" Target="../embeddings/oleObject12.bin"/><Relationship Id="rId9" Type="http://schemas.openxmlformats.org/officeDocument/2006/relationships/image" Target="../media/image15.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9.png"/><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6.png"/><Relationship Id="rId5" Type="http://schemas.openxmlformats.org/officeDocument/2006/relationships/oleObject" Target="../embeddings/oleObject15.bin"/><Relationship Id="rId10" Type="http://schemas.openxmlformats.org/officeDocument/2006/relationships/image" Target="../media/image18.png"/><Relationship Id="rId4" Type="http://schemas.openxmlformats.org/officeDocument/2006/relationships/image" Target="../media/image20.png"/><Relationship Id="rId9" Type="http://schemas.openxmlformats.org/officeDocument/2006/relationships/oleObject" Target="../embeddings/oleObject17.bin"/></Relationships>
</file>

<file path=ppt/slides/_rels/slide26.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slideLayout" Target="../slideLayouts/slideLayout7.xml"/><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slides/_rels/slide27.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slideLayout" Target="../slideLayouts/slideLayout7.xml"/><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slides/_rels/slide28.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slideLayout" Target="../slideLayouts/slideLayout7.xml"/><Relationship Id="rId5" Type="http://schemas.openxmlformats.org/officeDocument/2006/relationships/image" Target="../media/image38.wmf"/><Relationship Id="rId4" Type="http://schemas.openxmlformats.org/officeDocument/2006/relationships/image" Target="../media/image37.wmf"/></Relationships>
</file>

<file path=ppt/slides/_rels/slide29.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wmf"/><Relationship Id="rId7" Type="http://schemas.openxmlformats.org/officeDocument/2006/relationships/image" Target="../media/image46.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3.wmf"/><Relationship Id="rId5" Type="http://schemas.openxmlformats.org/officeDocument/2006/relationships/oleObject" Target="../embeddings/oleObject18.bin"/><Relationship Id="rId4" Type="http://schemas.openxmlformats.org/officeDocument/2006/relationships/image" Target="../media/image45.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9.bin"/><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8.wmf"/><Relationship Id="rId5" Type="http://schemas.openxmlformats.org/officeDocument/2006/relationships/oleObject" Target="../embeddings/oleObject20.bin"/><Relationship Id="rId4" Type="http://schemas.openxmlformats.org/officeDocument/2006/relationships/image" Target="../media/image47.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51.emf"/><Relationship Id="rId4" Type="http://schemas.openxmlformats.org/officeDocument/2006/relationships/oleObject" Target="../embeddings/oleObject21.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56.emf"/><Relationship Id="rId3" Type="http://schemas.openxmlformats.org/officeDocument/2006/relationships/notesSlide" Target="../notesSlides/notesSlide15.xml"/><Relationship Id="rId7" Type="http://schemas.openxmlformats.org/officeDocument/2006/relationships/image" Target="../media/image53.emf"/><Relationship Id="rId12"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3.bin"/><Relationship Id="rId11" Type="http://schemas.openxmlformats.org/officeDocument/2006/relationships/image" Target="../media/image55.emf"/><Relationship Id="rId5" Type="http://schemas.openxmlformats.org/officeDocument/2006/relationships/image" Target="../media/image52.e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54.e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57.emf"/><Relationship Id="rId4" Type="http://schemas.openxmlformats.org/officeDocument/2006/relationships/oleObject" Target="../embeddings/oleObject27.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58.emf"/><Relationship Id="rId4" Type="http://schemas.openxmlformats.org/officeDocument/2006/relationships/oleObject" Target="../embeddings/oleObject28.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58.e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59.emf"/><Relationship Id="rId4" Type="http://schemas.openxmlformats.org/officeDocument/2006/relationships/oleObject" Target="../embeddings/oleObject30.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60.emf"/><Relationship Id="rId4" Type="http://schemas.openxmlformats.org/officeDocument/2006/relationships/oleObject" Target="../embeddings/oleObject31.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61.emf"/><Relationship Id="rId4" Type="http://schemas.openxmlformats.org/officeDocument/2006/relationships/oleObject" Target="../embeddings/oleObject32.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62.png"/></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image" Target="../media/image63.wmf"/><Relationship Id="rId7" Type="http://schemas.openxmlformats.org/officeDocument/2006/relationships/image" Target="../media/image61.e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34.bin"/><Relationship Id="rId5" Type="http://schemas.openxmlformats.org/officeDocument/2006/relationships/image" Target="../media/image65.png"/><Relationship Id="rId4" Type="http://schemas.openxmlformats.org/officeDocument/2006/relationships/image" Target="../media/image64.wmf"/><Relationship Id="rId9" Type="http://schemas.openxmlformats.org/officeDocument/2006/relationships/image" Target="../media/image58.emf"/></Relationships>
</file>

<file path=ppt/slides/_rels/slide5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68.emf"/><Relationship Id="rId4" Type="http://schemas.openxmlformats.org/officeDocument/2006/relationships/oleObject" Target="../embeddings/oleObject36.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70.e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8.bin"/><Relationship Id="rId5" Type="http://schemas.openxmlformats.org/officeDocument/2006/relationships/image" Target="../media/image69.emf"/><Relationship Id="rId4" Type="http://schemas.openxmlformats.org/officeDocument/2006/relationships/oleObject" Target="../embeddings/oleObject37.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6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slideLayout" Target="../slideLayouts/slideLayout7.xml"/><Relationship Id="rId4" Type="http://schemas.openxmlformats.org/officeDocument/2006/relationships/image" Target="../media/image73.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76.wmf"/><Relationship Id="rId4" Type="http://schemas.openxmlformats.org/officeDocument/2006/relationships/image" Target="../media/image75.wmf"/></Relationships>
</file>

<file path=ppt/slides/_rels/slide74.x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slideLayout" Target="../slideLayouts/slideLayout2.xml"/><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41.bin"/><Relationship Id="rId7" Type="http://schemas.openxmlformats.org/officeDocument/2006/relationships/image" Target="../media/image85.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84.wmf"/><Relationship Id="rId5" Type="http://schemas.openxmlformats.org/officeDocument/2006/relationships/oleObject" Target="../embeddings/oleObject42.bin"/><Relationship Id="rId4" Type="http://schemas.openxmlformats.org/officeDocument/2006/relationships/image" Target="../media/image83.wmf"/></Relationships>
</file>

<file path=ppt/slides/_rels/slide77.x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slideLayout" Target="../slideLayouts/slideLayout2.xml"/><Relationship Id="rId5" Type="http://schemas.openxmlformats.org/officeDocument/2006/relationships/image" Target="../media/image81.wmf"/><Relationship Id="rId4" Type="http://schemas.openxmlformats.org/officeDocument/2006/relationships/image" Target="../media/image80.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89.wmf"/><Relationship Id="rId5" Type="http://schemas.openxmlformats.org/officeDocument/2006/relationships/oleObject" Target="../embeddings/oleObject44.bin"/><Relationship Id="rId10" Type="http://schemas.openxmlformats.org/officeDocument/2006/relationships/image" Target="../media/image91.wmf"/><Relationship Id="rId4" Type="http://schemas.openxmlformats.org/officeDocument/2006/relationships/image" Target="../media/image88.wmf"/><Relationship Id="rId9" Type="http://schemas.openxmlformats.org/officeDocument/2006/relationships/oleObject" Target="../embeddings/oleObject46.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image" Target="../media/image93.wmf"/><Relationship Id="rId7"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96.png"/><Relationship Id="rId5" Type="http://schemas.openxmlformats.org/officeDocument/2006/relationships/image" Target="../media/image95.wmf"/><Relationship Id="rId4" Type="http://schemas.openxmlformats.org/officeDocument/2006/relationships/image" Target="../media/image94.wmf"/></Relationships>
</file>

<file path=ppt/slides/_rels/slide81.xml.rels><?xml version="1.0" encoding="UTF-8" standalone="yes"?>
<Relationships xmlns="http://schemas.openxmlformats.org/package/2006/relationships"><Relationship Id="rId3" Type="http://schemas.openxmlformats.org/officeDocument/2006/relationships/image" Target="../media/image93.wmf"/><Relationship Id="rId7" Type="http://schemas.openxmlformats.org/officeDocument/2006/relationships/image" Target="../media/image97.w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48.bin"/><Relationship Id="rId5" Type="http://schemas.openxmlformats.org/officeDocument/2006/relationships/image" Target="../media/image95.wmf"/><Relationship Id="rId4" Type="http://schemas.openxmlformats.org/officeDocument/2006/relationships/image" Target="../media/image94.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99.wmf"/><Relationship Id="rId5" Type="http://schemas.openxmlformats.org/officeDocument/2006/relationships/oleObject" Target="../embeddings/oleObject50.bin"/><Relationship Id="rId4" Type="http://schemas.openxmlformats.org/officeDocument/2006/relationships/image" Target="../media/image98.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100.wmf"/></Relationships>
</file>

<file path=ppt/slides/_rels/slide86.xml.rels><?xml version="1.0" encoding="UTF-8" standalone="yes"?>
<Relationships xmlns="http://schemas.openxmlformats.org/package/2006/relationships"><Relationship Id="rId3" Type="http://schemas.openxmlformats.org/officeDocument/2006/relationships/image" Target="../media/image102.wmf"/><Relationship Id="rId7" Type="http://schemas.openxmlformats.org/officeDocument/2006/relationships/image" Target="../media/image101.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52.bin"/><Relationship Id="rId5" Type="http://schemas.openxmlformats.org/officeDocument/2006/relationships/image" Target="../media/image104.wmf"/><Relationship Id="rId4" Type="http://schemas.openxmlformats.org/officeDocument/2006/relationships/image" Target="../media/image103.w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image" Target="../media/image106.wmf"/><Relationship Id="rId7" Type="http://schemas.openxmlformats.org/officeDocument/2006/relationships/image" Target="../media/image110.wmf"/><Relationship Id="rId12" Type="http://schemas.openxmlformats.org/officeDocument/2006/relationships/image" Target="../media/image105.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09.wmf"/><Relationship Id="rId11" Type="http://schemas.openxmlformats.org/officeDocument/2006/relationships/oleObject" Target="../embeddings/oleObject53.bin"/><Relationship Id="rId5" Type="http://schemas.openxmlformats.org/officeDocument/2006/relationships/image" Target="../media/image108.wmf"/><Relationship Id="rId10" Type="http://schemas.openxmlformats.org/officeDocument/2006/relationships/image" Target="../media/image113.wmf"/><Relationship Id="rId4" Type="http://schemas.openxmlformats.org/officeDocument/2006/relationships/image" Target="../media/image107.wmf"/><Relationship Id="rId9" Type="http://schemas.openxmlformats.org/officeDocument/2006/relationships/image" Target="../media/image112.w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slideLayout" Target="../slideLayouts/slideLayout7.xml"/><Relationship Id="rId6" Type="http://schemas.openxmlformats.org/officeDocument/2006/relationships/image" Target="../media/image118.png"/><Relationship Id="rId5" Type="http://schemas.openxmlformats.org/officeDocument/2006/relationships/image" Target="../media/image117.wmf"/><Relationship Id="rId4" Type="http://schemas.openxmlformats.org/officeDocument/2006/relationships/image" Target="../media/image116.wmf"/></Relationships>
</file>

<file path=ppt/slides/_rels/slide93.x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slideLayout" Target="../slideLayouts/slideLayout2.xml"/><Relationship Id="rId5" Type="http://schemas.openxmlformats.org/officeDocument/2006/relationships/image" Target="../media/image122.wmf"/><Relationship Id="rId4" Type="http://schemas.openxmlformats.org/officeDocument/2006/relationships/image" Target="../media/image121.w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slideLayout" Target="../slideLayouts/slideLayout2.xml"/><Relationship Id="rId5" Type="http://schemas.openxmlformats.org/officeDocument/2006/relationships/image" Target="../media/image126.wmf"/><Relationship Id="rId4" Type="http://schemas.openxmlformats.org/officeDocument/2006/relationships/image" Target="../media/image125.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slideLayout" Target="../slideLayouts/slideLayout2.xml"/><Relationship Id="rId4" Type="http://schemas.openxmlformats.org/officeDocument/2006/relationships/image" Target="../media/image129.wmf"/></Relationships>
</file>

<file path=ppt/slides/_rels/slide98.x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slideLayout" Target="../slideLayouts/slideLayout7.xml"/><Relationship Id="rId4" Type="http://schemas.openxmlformats.org/officeDocument/2006/relationships/image" Target="../media/image13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100" name="Rectangle 4"/>
          <p:cNvSpPr>
            <a:spLocks noGrp="1" noChangeArrowheads="1"/>
          </p:cNvSpPr>
          <p:nvPr>
            <p:ph type="ctrTitle"/>
          </p:nvPr>
        </p:nvSpPr>
        <p:spPr>
          <a:xfrm>
            <a:off x="1676400" y="228600"/>
            <a:ext cx="7162800" cy="1143000"/>
          </a:xfrm>
        </p:spPr>
        <p:txBody>
          <a:bodyPr anchor="ctr"/>
          <a:lstStyle/>
          <a:p>
            <a:pPr>
              <a:defRPr/>
            </a:pPr>
            <a:r>
              <a:rPr lang="zh-CN" altLang="en-US" sz="4400">
                <a:latin typeface="Arial" panose="020B0604020202020204" pitchFamily="34" charset="0"/>
              </a:rPr>
              <a:t>第</a:t>
            </a:r>
            <a:r>
              <a:rPr lang="en-US" altLang="zh-CN" sz="4400">
                <a:latin typeface="Arial" panose="020B0604020202020204" pitchFamily="34" charset="0"/>
              </a:rPr>
              <a:t>12</a:t>
            </a:r>
            <a:r>
              <a:rPr lang="zh-CN" altLang="en-US" sz="4400">
                <a:latin typeface="Arial" panose="020B0604020202020204" pitchFamily="34" charset="0"/>
              </a:rPr>
              <a:t>章   多元线性回归</a:t>
            </a:r>
          </a:p>
        </p:txBody>
      </p:sp>
      <p:grpSp>
        <p:nvGrpSpPr>
          <p:cNvPr id="4099" name="Group 253"/>
          <p:cNvGrpSpPr>
            <a:grpSpLocks/>
          </p:cNvGrpSpPr>
          <p:nvPr/>
        </p:nvGrpSpPr>
        <p:grpSpPr bwMode="auto">
          <a:xfrm>
            <a:off x="1371600" y="1600200"/>
            <a:ext cx="7543800" cy="4740275"/>
            <a:chOff x="864" y="1008"/>
            <a:chExt cx="4752" cy="2986"/>
          </a:xfrm>
        </p:grpSpPr>
        <p:sp>
          <p:nvSpPr>
            <p:cNvPr id="260350" name="Text Box 254"/>
            <p:cNvSpPr txBox="1">
              <a:spLocks noChangeArrowheads="1"/>
            </p:cNvSpPr>
            <p:nvPr/>
          </p:nvSpPr>
          <p:spPr bwMode="auto">
            <a:xfrm>
              <a:off x="3168" y="3456"/>
              <a:ext cx="2448"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A578C"/>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uLnTx/>
                  <a:uFillTx/>
                  <a:latin typeface="Arial" panose="020B0604020202020204" pitchFamily="34" charset="0"/>
                  <a:ea typeface="隶书" panose="02010509060101010101" pitchFamily="49" charset="-122"/>
                  <a:cs typeface="+mn-cs"/>
                </a:rPr>
                <a:t>作者：中国人民大学统计学院</a:t>
              </a: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A578C"/>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uLnTx/>
                  <a:uFillTx/>
                  <a:latin typeface="Arial" panose="020B0604020202020204" pitchFamily="34" charset="0"/>
                  <a:ea typeface="隶书" panose="02010509060101010101" pitchFamily="49" charset="-122"/>
                  <a:cs typeface="+mn-cs"/>
                </a:rPr>
                <a:t>贾俊平</a:t>
              </a:r>
            </a:p>
          </p:txBody>
        </p:sp>
        <p:sp>
          <p:nvSpPr>
            <p:cNvPr id="4101" name="WordArt 255"/>
            <p:cNvSpPr>
              <a:spLocks noChangeArrowheads="1" noChangeShapeType="1" noTextEdit="1"/>
            </p:cNvSpPr>
            <p:nvPr/>
          </p:nvSpPr>
          <p:spPr bwMode="auto">
            <a:xfrm>
              <a:off x="864" y="1008"/>
              <a:ext cx="3840" cy="1929"/>
            </a:xfrm>
            <a:prstGeom prst="rect">
              <a:avLst/>
            </a:prstGeom>
          </p:spPr>
          <p:txBody>
            <a:bodyPr wrap="none" fromWordArt="1">
              <a:prstTxWarp prst="textDeflate">
                <a:avLst>
                  <a:gd name="adj" fmla="val 26227"/>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3600" b="0" i="0" u="none" strike="noStrike" kern="10" cap="none" spc="0" normalizeH="0" baseline="0" noProof="0">
                  <a:ln w="19050">
                    <a:solidFill>
                      <a:srgbClr val="00FFFF"/>
                    </a:solidFill>
                    <a:round/>
                    <a:headEnd/>
                    <a:tailEnd/>
                  </a:ln>
                  <a:solidFill>
                    <a:srgbClr val="FF0000"/>
                  </a:solidFill>
                  <a:effectLst/>
                  <a:uLnTx/>
                  <a:uFillTx/>
                  <a:latin typeface="宋体" panose="02010600030101010101" pitchFamily="2" charset="-122"/>
                  <a:ea typeface="宋体" panose="02010600030101010101" pitchFamily="2" charset="-122"/>
                  <a:cs typeface="+mn-cs"/>
                </a:rPr>
                <a:t>PowerPoint</a:t>
              </a:r>
              <a:endParaRPr kumimoji="1" lang="zh-CN" altLang="en-US" sz="3600" b="0" i="0" u="none" strike="noStrike" kern="10" cap="none" spc="0" normalizeH="0" baseline="0" noProof="0">
                <a:ln w="19050">
                  <a:solidFill>
                    <a:srgbClr val="00FFFF"/>
                  </a:solidFill>
                  <a:round/>
                  <a:headEnd/>
                  <a:tailEnd/>
                </a:ln>
                <a:solidFill>
                  <a:srgbClr val="FF0000"/>
                </a:solidFill>
                <a:effectLst/>
                <a:uLnTx/>
                <a:uFillTx/>
                <a:latin typeface="宋体" panose="02010600030101010101" pitchFamily="2" charset="-122"/>
                <a:ea typeface="宋体" panose="02010600030101010101" pitchFamily="2" charset="-122"/>
                <a:cs typeface="+mn-cs"/>
              </a:endParaRPr>
            </a:p>
          </p:txBody>
        </p:sp>
        <p:grpSp>
          <p:nvGrpSpPr>
            <p:cNvPr id="4102" name="Group 256"/>
            <p:cNvGrpSpPr>
              <a:grpSpLocks/>
            </p:cNvGrpSpPr>
            <p:nvPr/>
          </p:nvGrpSpPr>
          <p:grpSpPr bwMode="auto">
            <a:xfrm>
              <a:off x="1926" y="2553"/>
              <a:ext cx="1905" cy="1335"/>
              <a:chOff x="1926" y="2553"/>
              <a:chExt cx="1905" cy="1335"/>
            </a:xfrm>
          </p:grpSpPr>
          <p:grpSp>
            <p:nvGrpSpPr>
              <p:cNvPr id="4103" name="Group 257"/>
              <p:cNvGrpSpPr>
                <a:grpSpLocks/>
              </p:cNvGrpSpPr>
              <p:nvPr/>
            </p:nvGrpSpPr>
            <p:grpSpPr bwMode="auto">
              <a:xfrm>
                <a:off x="2846" y="3144"/>
                <a:ext cx="985" cy="318"/>
                <a:chOff x="3038" y="3135"/>
                <a:chExt cx="985" cy="318"/>
              </a:xfrm>
            </p:grpSpPr>
            <p:sp>
              <p:nvSpPr>
                <p:cNvPr id="4195" name="Freeform 258"/>
                <p:cNvSpPr>
                  <a:spLocks/>
                </p:cNvSpPr>
                <p:nvPr/>
              </p:nvSpPr>
              <p:spPr bwMode="auto">
                <a:xfrm>
                  <a:off x="3038" y="3135"/>
                  <a:ext cx="565" cy="318"/>
                </a:xfrm>
                <a:custGeom>
                  <a:avLst/>
                  <a:gdLst>
                    <a:gd name="T0" fmla="*/ 565 w 1129"/>
                    <a:gd name="T1" fmla="*/ 98 h 954"/>
                    <a:gd name="T2" fmla="*/ 565 w 1129"/>
                    <a:gd name="T3" fmla="*/ 318 h 954"/>
                    <a:gd name="T4" fmla="*/ 0 w 1129"/>
                    <a:gd name="T5" fmla="*/ 156 h 954"/>
                    <a:gd name="T6" fmla="*/ 0 w 1129"/>
                    <a:gd name="T7" fmla="*/ 0 h 954"/>
                    <a:gd name="T8" fmla="*/ 565 w 1129"/>
                    <a:gd name="T9" fmla="*/ 98 h 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9" h="954">
                      <a:moveTo>
                        <a:pt x="1129" y="293"/>
                      </a:moveTo>
                      <a:lnTo>
                        <a:pt x="1129" y="954"/>
                      </a:lnTo>
                      <a:lnTo>
                        <a:pt x="0" y="467"/>
                      </a:lnTo>
                      <a:lnTo>
                        <a:pt x="0" y="0"/>
                      </a:lnTo>
                      <a:lnTo>
                        <a:pt x="1129" y="293"/>
                      </a:lnTo>
                      <a:close/>
                    </a:path>
                  </a:pathLst>
                </a:custGeom>
                <a:solidFill>
                  <a:srgbClr val="A0A0A0"/>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96" name="Freeform 259"/>
                <p:cNvSpPr>
                  <a:spLocks/>
                </p:cNvSpPr>
                <p:nvPr/>
              </p:nvSpPr>
              <p:spPr bwMode="auto">
                <a:xfrm>
                  <a:off x="3603" y="3211"/>
                  <a:ext cx="420" cy="242"/>
                </a:xfrm>
                <a:custGeom>
                  <a:avLst/>
                  <a:gdLst>
                    <a:gd name="T0" fmla="*/ 0 w 841"/>
                    <a:gd name="T1" fmla="*/ 22 h 726"/>
                    <a:gd name="T2" fmla="*/ 0 w 841"/>
                    <a:gd name="T3" fmla="*/ 242 h 726"/>
                    <a:gd name="T4" fmla="*/ 420 w 841"/>
                    <a:gd name="T5" fmla="*/ 188 h 726"/>
                    <a:gd name="T6" fmla="*/ 420 w 841"/>
                    <a:gd name="T7" fmla="*/ 0 h 726"/>
                    <a:gd name="T8" fmla="*/ 0 w 841"/>
                    <a:gd name="T9" fmla="*/ 22 h 7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1" h="726">
                      <a:moveTo>
                        <a:pt x="0" y="65"/>
                      </a:moveTo>
                      <a:lnTo>
                        <a:pt x="0" y="726"/>
                      </a:lnTo>
                      <a:lnTo>
                        <a:pt x="841" y="563"/>
                      </a:lnTo>
                      <a:lnTo>
                        <a:pt x="841" y="0"/>
                      </a:lnTo>
                      <a:lnTo>
                        <a:pt x="0" y="65"/>
                      </a:lnTo>
                      <a:close/>
                    </a:path>
                  </a:pathLst>
                </a:custGeom>
                <a:solidFill>
                  <a:srgbClr val="808080"/>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97" name="Freeform 260"/>
                <p:cNvSpPr>
                  <a:spLocks/>
                </p:cNvSpPr>
                <p:nvPr/>
              </p:nvSpPr>
              <p:spPr bwMode="auto">
                <a:xfrm>
                  <a:off x="3038" y="3135"/>
                  <a:ext cx="985" cy="98"/>
                </a:xfrm>
                <a:custGeom>
                  <a:avLst/>
                  <a:gdLst>
                    <a:gd name="T0" fmla="*/ 985 w 1970"/>
                    <a:gd name="T1" fmla="*/ 76 h 293"/>
                    <a:gd name="T2" fmla="*/ 561 w 1970"/>
                    <a:gd name="T3" fmla="*/ 98 h 293"/>
                    <a:gd name="T4" fmla="*/ 0 w 1970"/>
                    <a:gd name="T5" fmla="*/ 0 h 293"/>
                    <a:gd name="T6" fmla="*/ 413 w 1970"/>
                    <a:gd name="T7" fmla="*/ 0 h 293"/>
                    <a:gd name="T8" fmla="*/ 985 w 1970"/>
                    <a:gd name="T9" fmla="*/ 76 h 2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70" h="293">
                      <a:moveTo>
                        <a:pt x="1970" y="228"/>
                      </a:moveTo>
                      <a:lnTo>
                        <a:pt x="1121" y="293"/>
                      </a:lnTo>
                      <a:lnTo>
                        <a:pt x="0" y="0"/>
                      </a:lnTo>
                      <a:lnTo>
                        <a:pt x="825" y="0"/>
                      </a:lnTo>
                      <a:lnTo>
                        <a:pt x="1970" y="228"/>
                      </a:lnTo>
                      <a:close/>
                    </a:path>
                  </a:pathLst>
                </a:custGeom>
                <a:solidFill>
                  <a:srgbClr val="C0C0C0"/>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grpSp>
          <p:sp>
            <p:nvSpPr>
              <p:cNvPr id="4104" name="Freeform 261"/>
              <p:cNvSpPr>
                <a:spLocks/>
              </p:cNvSpPr>
              <p:nvPr/>
            </p:nvSpPr>
            <p:spPr bwMode="auto">
              <a:xfrm>
                <a:off x="3154" y="3118"/>
                <a:ext cx="357" cy="91"/>
              </a:xfrm>
              <a:custGeom>
                <a:avLst/>
                <a:gdLst>
                  <a:gd name="T0" fmla="*/ 357 w 715"/>
                  <a:gd name="T1" fmla="*/ 52 h 273"/>
                  <a:gd name="T2" fmla="*/ 357 w 715"/>
                  <a:gd name="T3" fmla="*/ 81 h 273"/>
                  <a:gd name="T4" fmla="*/ 191 w 715"/>
                  <a:gd name="T5" fmla="*/ 91 h 273"/>
                  <a:gd name="T6" fmla="*/ 0 w 715"/>
                  <a:gd name="T7" fmla="*/ 58 h 273"/>
                  <a:gd name="T8" fmla="*/ 0 w 715"/>
                  <a:gd name="T9" fmla="*/ 0 h 273"/>
                  <a:gd name="T10" fmla="*/ 357 w 715"/>
                  <a:gd name="T11" fmla="*/ 52 h 2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5" h="273">
                    <a:moveTo>
                      <a:pt x="715" y="155"/>
                    </a:moveTo>
                    <a:lnTo>
                      <a:pt x="715" y="244"/>
                    </a:lnTo>
                    <a:lnTo>
                      <a:pt x="382" y="273"/>
                    </a:lnTo>
                    <a:lnTo>
                      <a:pt x="0" y="175"/>
                    </a:lnTo>
                    <a:lnTo>
                      <a:pt x="0" y="0"/>
                    </a:lnTo>
                    <a:lnTo>
                      <a:pt x="715" y="155"/>
                    </a:lnTo>
                    <a:close/>
                  </a:path>
                </a:pathLst>
              </a:custGeom>
              <a:solidFill>
                <a:srgbClr val="606060"/>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05" name="Freeform 262"/>
              <p:cNvSpPr>
                <a:spLocks/>
              </p:cNvSpPr>
              <p:nvPr/>
            </p:nvSpPr>
            <p:spPr bwMode="auto">
              <a:xfrm>
                <a:off x="2959" y="2733"/>
                <a:ext cx="456" cy="444"/>
              </a:xfrm>
              <a:custGeom>
                <a:avLst/>
                <a:gdLst>
                  <a:gd name="T0" fmla="*/ 392 w 913"/>
                  <a:gd name="T1" fmla="*/ 444 h 1333"/>
                  <a:gd name="T2" fmla="*/ 456 w 913"/>
                  <a:gd name="T3" fmla="*/ 15 h 1333"/>
                  <a:gd name="T4" fmla="*/ 64 w 913"/>
                  <a:gd name="T5" fmla="*/ 0 h 1333"/>
                  <a:gd name="T6" fmla="*/ 0 w 913"/>
                  <a:gd name="T7" fmla="*/ 382 h 1333"/>
                  <a:gd name="T8" fmla="*/ 392 w 913"/>
                  <a:gd name="T9" fmla="*/ 444 h 1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3" h="1333">
                    <a:moveTo>
                      <a:pt x="785" y="1333"/>
                    </a:moveTo>
                    <a:lnTo>
                      <a:pt x="913" y="44"/>
                    </a:lnTo>
                    <a:lnTo>
                      <a:pt x="129" y="0"/>
                    </a:lnTo>
                    <a:lnTo>
                      <a:pt x="0" y="1148"/>
                    </a:lnTo>
                    <a:lnTo>
                      <a:pt x="785" y="1333"/>
                    </a:lnTo>
                    <a:close/>
                  </a:path>
                </a:pathLst>
              </a:custGeom>
              <a:solidFill>
                <a:srgbClr val="A0A0A0"/>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06" name="Freeform 263"/>
              <p:cNvSpPr>
                <a:spLocks/>
              </p:cNvSpPr>
              <p:nvPr/>
            </p:nvSpPr>
            <p:spPr bwMode="auto">
              <a:xfrm>
                <a:off x="3351" y="2747"/>
                <a:ext cx="404" cy="441"/>
              </a:xfrm>
              <a:custGeom>
                <a:avLst/>
                <a:gdLst>
                  <a:gd name="T0" fmla="*/ 64 w 809"/>
                  <a:gd name="T1" fmla="*/ 0 h 1323"/>
                  <a:gd name="T2" fmla="*/ 404 w 809"/>
                  <a:gd name="T3" fmla="*/ 98 h 1323"/>
                  <a:gd name="T4" fmla="*/ 356 w 809"/>
                  <a:gd name="T5" fmla="*/ 441 h 1323"/>
                  <a:gd name="T6" fmla="*/ 0 w 809"/>
                  <a:gd name="T7" fmla="*/ 430 h 1323"/>
                  <a:gd name="T8" fmla="*/ 64 w 809"/>
                  <a:gd name="T9" fmla="*/ 0 h 13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9" h="1323">
                    <a:moveTo>
                      <a:pt x="128" y="0"/>
                    </a:moveTo>
                    <a:lnTo>
                      <a:pt x="809" y="295"/>
                    </a:lnTo>
                    <a:lnTo>
                      <a:pt x="712" y="1323"/>
                    </a:lnTo>
                    <a:lnTo>
                      <a:pt x="0" y="1291"/>
                    </a:lnTo>
                    <a:lnTo>
                      <a:pt x="128" y="0"/>
                    </a:lnTo>
                    <a:close/>
                  </a:path>
                </a:pathLst>
              </a:custGeom>
              <a:solidFill>
                <a:srgbClr val="808080"/>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07" name="Freeform 264">
                <a:hlinkHover r:id="" action="ppaction://noaction" highlightClick="1"/>
              </p:cNvPr>
              <p:cNvSpPr>
                <a:spLocks/>
              </p:cNvSpPr>
              <p:nvPr/>
            </p:nvSpPr>
            <p:spPr bwMode="auto">
              <a:xfrm>
                <a:off x="3011" y="2777"/>
                <a:ext cx="328" cy="334"/>
              </a:xfrm>
              <a:custGeom>
                <a:avLst/>
                <a:gdLst>
                  <a:gd name="T0" fmla="*/ 328 w 654"/>
                  <a:gd name="T1" fmla="*/ 15 h 1003"/>
                  <a:gd name="T2" fmla="*/ 281 w 654"/>
                  <a:gd name="T3" fmla="*/ 334 h 1003"/>
                  <a:gd name="T4" fmla="*/ 0 w 654"/>
                  <a:gd name="T5" fmla="*/ 296 h 1003"/>
                  <a:gd name="T6" fmla="*/ 48 w 654"/>
                  <a:gd name="T7" fmla="*/ 0 h 1003"/>
                  <a:gd name="T8" fmla="*/ 328 w 654"/>
                  <a:gd name="T9" fmla="*/ 15 h 10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4" h="1003">
                    <a:moveTo>
                      <a:pt x="654" y="45"/>
                    </a:moveTo>
                    <a:lnTo>
                      <a:pt x="561" y="1003"/>
                    </a:lnTo>
                    <a:lnTo>
                      <a:pt x="0" y="890"/>
                    </a:lnTo>
                    <a:lnTo>
                      <a:pt x="95" y="0"/>
                    </a:lnTo>
                    <a:lnTo>
                      <a:pt x="654" y="45"/>
                    </a:lnTo>
                    <a:close/>
                  </a:path>
                </a:pathLst>
              </a:custGeom>
              <a:solidFill>
                <a:srgbClr val="00FF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grpSp>
            <p:nvGrpSpPr>
              <p:cNvPr id="4108" name="Group 265"/>
              <p:cNvGrpSpPr>
                <a:grpSpLocks/>
              </p:cNvGrpSpPr>
              <p:nvPr/>
            </p:nvGrpSpPr>
            <p:grpSpPr bwMode="auto">
              <a:xfrm>
                <a:off x="2887" y="3178"/>
                <a:ext cx="321" cy="207"/>
                <a:chOff x="3079" y="3169"/>
                <a:chExt cx="321" cy="207"/>
              </a:xfrm>
            </p:grpSpPr>
            <p:sp>
              <p:nvSpPr>
                <p:cNvPr id="4188" name="Freeform 266"/>
                <p:cNvSpPr>
                  <a:spLocks/>
                </p:cNvSpPr>
                <p:nvPr/>
              </p:nvSpPr>
              <p:spPr bwMode="auto">
                <a:xfrm>
                  <a:off x="3079" y="3169"/>
                  <a:ext cx="321" cy="207"/>
                </a:xfrm>
                <a:custGeom>
                  <a:avLst/>
                  <a:gdLst>
                    <a:gd name="T0" fmla="*/ 0 w 643"/>
                    <a:gd name="T1" fmla="*/ 0 h 621"/>
                    <a:gd name="T2" fmla="*/ 321 w 643"/>
                    <a:gd name="T3" fmla="*/ 62 h 621"/>
                    <a:gd name="T4" fmla="*/ 321 w 643"/>
                    <a:gd name="T5" fmla="*/ 207 h 621"/>
                    <a:gd name="T6" fmla="*/ 0 w 643"/>
                    <a:gd name="T7" fmla="*/ 117 h 621"/>
                    <a:gd name="T8" fmla="*/ 0 w 643"/>
                    <a:gd name="T9" fmla="*/ 0 h 6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3" h="621">
                      <a:moveTo>
                        <a:pt x="0" y="0"/>
                      </a:moveTo>
                      <a:lnTo>
                        <a:pt x="643" y="187"/>
                      </a:lnTo>
                      <a:lnTo>
                        <a:pt x="643" y="621"/>
                      </a:lnTo>
                      <a:lnTo>
                        <a:pt x="0" y="350"/>
                      </a:lnTo>
                      <a:lnTo>
                        <a:pt x="0" y="0"/>
                      </a:lnTo>
                      <a:close/>
                    </a:path>
                  </a:pathLst>
                </a:custGeom>
                <a:solidFill>
                  <a:srgbClr val="404040"/>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89" name="Line 267"/>
                <p:cNvSpPr>
                  <a:spLocks noChangeShapeType="1"/>
                </p:cNvSpPr>
                <p:nvPr/>
              </p:nvSpPr>
              <p:spPr bwMode="auto">
                <a:xfrm flipH="1" flipV="1">
                  <a:off x="3107" y="3219"/>
                  <a:ext cx="85" cy="1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90" name="Line 268"/>
                <p:cNvSpPr>
                  <a:spLocks noChangeShapeType="1"/>
                </p:cNvSpPr>
                <p:nvPr/>
              </p:nvSpPr>
              <p:spPr bwMode="auto">
                <a:xfrm>
                  <a:off x="3236" y="3248"/>
                  <a:ext cx="112" cy="2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91" name="Line 269"/>
                <p:cNvSpPr>
                  <a:spLocks noChangeShapeType="1"/>
                </p:cNvSpPr>
                <p:nvPr/>
              </p:nvSpPr>
              <p:spPr bwMode="auto">
                <a:xfrm>
                  <a:off x="3214" y="3195"/>
                  <a:ext cx="1" cy="13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92" name="Line 270"/>
                <p:cNvSpPr>
                  <a:spLocks noChangeShapeType="1"/>
                </p:cNvSpPr>
                <p:nvPr/>
              </p:nvSpPr>
              <p:spPr bwMode="auto">
                <a:xfrm>
                  <a:off x="3368" y="3226"/>
                  <a:ext cx="1" cy="14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93" name="Line 271"/>
                <p:cNvSpPr>
                  <a:spLocks noChangeShapeType="1"/>
                </p:cNvSpPr>
                <p:nvPr/>
              </p:nvSpPr>
              <p:spPr bwMode="auto">
                <a:xfrm>
                  <a:off x="3080" y="3223"/>
                  <a:ext cx="292" cy="6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94" name="Line 272"/>
                <p:cNvSpPr>
                  <a:spLocks noChangeShapeType="1"/>
                </p:cNvSpPr>
                <p:nvPr/>
              </p:nvSpPr>
              <p:spPr bwMode="auto">
                <a:xfrm flipH="1" flipV="1">
                  <a:off x="3079" y="3201"/>
                  <a:ext cx="293" cy="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grpSp>
          <p:grpSp>
            <p:nvGrpSpPr>
              <p:cNvPr id="4109" name="Group 273"/>
              <p:cNvGrpSpPr>
                <a:grpSpLocks/>
              </p:cNvGrpSpPr>
              <p:nvPr/>
            </p:nvGrpSpPr>
            <p:grpSpPr bwMode="auto">
              <a:xfrm>
                <a:off x="2556" y="3183"/>
                <a:ext cx="769" cy="356"/>
                <a:chOff x="2748" y="3174"/>
                <a:chExt cx="769" cy="356"/>
              </a:xfrm>
            </p:grpSpPr>
            <p:grpSp>
              <p:nvGrpSpPr>
                <p:cNvPr id="4157" name="Group 274"/>
                <p:cNvGrpSpPr>
                  <a:grpSpLocks/>
                </p:cNvGrpSpPr>
                <p:nvPr/>
              </p:nvGrpSpPr>
              <p:grpSpPr bwMode="auto">
                <a:xfrm>
                  <a:off x="3343" y="3367"/>
                  <a:ext cx="125" cy="84"/>
                  <a:chOff x="3343" y="3367"/>
                  <a:chExt cx="125" cy="84"/>
                </a:xfrm>
              </p:grpSpPr>
              <p:sp>
                <p:nvSpPr>
                  <p:cNvPr id="4186" name="Freeform 275"/>
                  <p:cNvSpPr>
                    <a:spLocks/>
                  </p:cNvSpPr>
                  <p:nvPr/>
                </p:nvSpPr>
                <p:spPr bwMode="auto">
                  <a:xfrm>
                    <a:off x="3431" y="3367"/>
                    <a:ext cx="37" cy="84"/>
                  </a:xfrm>
                  <a:custGeom>
                    <a:avLst/>
                    <a:gdLst>
                      <a:gd name="T0" fmla="*/ 26 w 72"/>
                      <a:gd name="T1" fmla="*/ 0 h 252"/>
                      <a:gd name="T2" fmla="*/ 37 w 72"/>
                      <a:gd name="T3" fmla="*/ 79 h 252"/>
                      <a:gd name="T4" fmla="*/ 11 w 72"/>
                      <a:gd name="T5" fmla="*/ 84 h 252"/>
                      <a:gd name="T6" fmla="*/ 0 w 72"/>
                      <a:gd name="T7" fmla="*/ 4 h 252"/>
                      <a:gd name="T8" fmla="*/ 26 w 72"/>
                      <a:gd name="T9" fmla="*/ 0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 h="252">
                        <a:moveTo>
                          <a:pt x="51" y="0"/>
                        </a:moveTo>
                        <a:lnTo>
                          <a:pt x="72" y="236"/>
                        </a:lnTo>
                        <a:lnTo>
                          <a:pt x="21" y="252"/>
                        </a:lnTo>
                        <a:lnTo>
                          <a:pt x="0" y="12"/>
                        </a:lnTo>
                        <a:lnTo>
                          <a:pt x="51" y="0"/>
                        </a:lnTo>
                        <a:close/>
                      </a:path>
                    </a:pathLst>
                  </a:custGeom>
                  <a:solidFill>
                    <a:srgbClr val="606060"/>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87" name="Freeform 276"/>
                  <p:cNvSpPr>
                    <a:spLocks/>
                  </p:cNvSpPr>
                  <p:nvPr/>
                </p:nvSpPr>
                <p:spPr bwMode="auto">
                  <a:xfrm>
                    <a:off x="3343" y="3378"/>
                    <a:ext cx="99" cy="73"/>
                  </a:xfrm>
                  <a:custGeom>
                    <a:avLst/>
                    <a:gdLst>
                      <a:gd name="T0" fmla="*/ 90 w 199"/>
                      <a:gd name="T1" fmla="*/ 3 h 219"/>
                      <a:gd name="T2" fmla="*/ 99 w 199"/>
                      <a:gd name="T3" fmla="*/ 73 h 219"/>
                      <a:gd name="T4" fmla="*/ 0 w 199"/>
                      <a:gd name="T5" fmla="*/ 36 h 219"/>
                      <a:gd name="T6" fmla="*/ 39 w 199"/>
                      <a:gd name="T7" fmla="*/ 26 h 219"/>
                      <a:gd name="T8" fmla="*/ 74 w 199"/>
                      <a:gd name="T9" fmla="*/ 42 h 219"/>
                      <a:gd name="T10" fmla="*/ 63 w 199"/>
                      <a:gd name="T11" fmla="*/ 0 h 219"/>
                      <a:gd name="T12" fmla="*/ 90 w 199"/>
                      <a:gd name="T13" fmla="*/ 3 h 2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9" h="219">
                        <a:moveTo>
                          <a:pt x="181" y="8"/>
                        </a:moveTo>
                        <a:lnTo>
                          <a:pt x="199" y="219"/>
                        </a:lnTo>
                        <a:lnTo>
                          <a:pt x="0" y="109"/>
                        </a:lnTo>
                        <a:lnTo>
                          <a:pt x="79" y="77"/>
                        </a:lnTo>
                        <a:lnTo>
                          <a:pt x="148" y="126"/>
                        </a:lnTo>
                        <a:lnTo>
                          <a:pt x="127" y="0"/>
                        </a:lnTo>
                        <a:lnTo>
                          <a:pt x="181" y="8"/>
                        </a:lnTo>
                        <a:close/>
                      </a:path>
                    </a:pathLst>
                  </a:custGeom>
                  <a:solidFill>
                    <a:srgbClr val="404040"/>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grpSp>
            <p:grpSp>
              <p:nvGrpSpPr>
                <p:cNvPr id="4158" name="Group 277"/>
                <p:cNvGrpSpPr>
                  <a:grpSpLocks/>
                </p:cNvGrpSpPr>
                <p:nvPr/>
              </p:nvGrpSpPr>
              <p:grpSpPr bwMode="auto">
                <a:xfrm>
                  <a:off x="2748" y="3174"/>
                  <a:ext cx="769" cy="356"/>
                  <a:chOff x="2748" y="3174"/>
                  <a:chExt cx="769" cy="356"/>
                </a:xfrm>
              </p:grpSpPr>
              <p:sp>
                <p:nvSpPr>
                  <p:cNvPr id="4159" name="Freeform 278"/>
                  <p:cNvSpPr>
                    <a:spLocks/>
                  </p:cNvSpPr>
                  <p:nvPr/>
                </p:nvSpPr>
                <p:spPr bwMode="auto">
                  <a:xfrm>
                    <a:off x="2750" y="3174"/>
                    <a:ext cx="753" cy="315"/>
                  </a:xfrm>
                  <a:custGeom>
                    <a:avLst/>
                    <a:gdLst>
                      <a:gd name="T0" fmla="*/ 753 w 1506"/>
                      <a:gd name="T1" fmla="*/ 134 h 944"/>
                      <a:gd name="T2" fmla="*/ 393 w 1506"/>
                      <a:gd name="T3" fmla="*/ 315 h 944"/>
                      <a:gd name="T4" fmla="*/ 0 w 1506"/>
                      <a:gd name="T5" fmla="*/ 138 h 944"/>
                      <a:gd name="T6" fmla="*/ 301 w 1506"/>
                      <a:gd name="T7" fmla="*/ 0 h 944"/>
                      <a:gd name="T8" fmla="*/ 753 w 1506"/>
                      <a:gd name="T9" fmla="*/ 134 h 9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06" h="944">
                        <a:moveTo>
                          <a:pt x="1506" y="402"/>
                        </a:moveTo>
                        <a:lnTo>
                          <a:pt x="785" y="944"/>
                        </a:lnTo>
                        <a:lnTo>
                          <a:pt x="0" y="413"/>
                        </a:lnTo>
                        <a:lnTo>
                          <a:pt x="601" y="0"/>
                        </a:lnTo>
                        <a:lnTo>
                          <a:pt x="1506" y="402"/>
                        </a:lnTo>
                        <a:close/>
                      </a:path>
                    </a:pathLst>
                  </a:custGeom>
                  <a:solidFill>
                    <a:srgbClr val="808080"/>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60" name="Freeform 279"/>
                  <p:cNvSpPr>
                    <a:spLocks/>
                  </p:cNvSpPr>
                  <p:nvPr/>
                </p:nvSpPr>
                <p:spPr bwMode="auto">
                  <a:xfrm>
                    <a:off x="3140" y="3306"/>
                    <a:ext cx="377" cy="222"/>
                  </a:xfrm>
                  <a:custGeom>
                    <a:avLst/>
                    <a:gdLst>
                      <a:gd name="T0" fmla="*/ 364 w 754"/>
                      <a:gd name="T1" fmla="*/ 0 h 666"/>
                      <a:gd name="T2" fmla="*/ 0 w 754"/>
                      <a:gd name="T3" fmla="*/ 184 h 666"/>
                      <a:gd name="T4" fmla="*/ 11 w 754"/>
                      <a:gd name="T5" fmla="*/ 222 h 666"/>
                      <a:gd name="T6" fmla="*/ 377 w 754"/>
                      <a:gd name="T7" fmla="*/ 35 h 666"/>
                      <a:gd name="T8" fmla="*/ 364 w 754"/>
                      <a:gd name="T9" fmla="*/ 0 h 6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4" h="666">
                        <a:moveTo>
                          <a:pt x="727" y="0"/>
                        </a:moveTo>
                        <a:lnTo>
                          <a:pt x="0" y="552"/>
                        </a:lnTo>
                        <a:lnTo>
                          <a:pt x="21" y="666"/>
                        </a:lnTo>
                        <a:lnTo>
                          <a:pt x="754" y="104"/>
                        </a:lnTo>
                        <a:lnTo>
                          <a:pt x="727" y="0"/>
                        </a:lnTo>
                        <a:close/>
                      </a:path>
                    </a:pathLst>
                  </a:custGeom>
                  <a:solidFill>
                    <a:srgbClr val="606060"/>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61" name="Freeform 280"/>
                  <p:cNvSpPr>
                    <a:spLocks/>
                  </p:cNvSpPr>
                  <p:nvPr/>
                </p:nvSpPr>
                <p:spPr bwMode="auto">
                  <a:xfrm>
                    <a:off x="2748" y="3312"/>
                    <a:ext cx="403" cy="218"/>
                  </a:xfrm>
                  <a:custGeom>
                    <a:avLst/>
                    <a:gdLst>
                      <a:gd name="T0" fmla="*/ 403 w 805"/>
                      <a:gd name="T1" fmla="*/ 218 h 654"/>
                      <a:gd name="T2" fmla="*/ 391 w 805"/>
                      <a:gd name="T3" fmla="*/ 177 h 654"/>
                      <a:gd name="T4" fmla="*/ 0 w 805"/>
                      <a:gd name="T5" fmla="*/ 0 h 654"/>
                      <a:gd name="T6" fmla="*/ 14 w 805"/>
                      <a:gd name="T7" fmla="*/ 32 h 654"/>
                      <a:gd name="T8" fmla="*/ 403 w 805"/>
                      <a:gd name="T9" fmla="*/ 218 h 6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5" h="654">
                        <a:moveTo>
                          <a:pt x="805" y="654"/>
                        </a:moveTo>
                        <a:lnTo>
                          <a:pt x="781" y="532"/>
                        </a:lnTo>
                        <a:lnTo>
                          <a:pt x="0" y="0"/>
                        </a:lnTo>
                        <a:lnTo>
                          <a:pt x="27" y="96"/>
                        </a:lnTo>
                        <a:lnTo>
                          <a:pt x="805" y="654"/>
                        </a:lnTo>
                        <a:close/>
                      </a:path>
                    </a:pathLst>
                  </a:custGeom>
                  <a:solidFill>
                    <a:srgbClr val="404040"/>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62" name="Freeform 281"/>
                  <p:cNvSpPr>
                    <a:spLocks/>
                  </p:cNvSpPr>
                  <p:nvPr/>
                </p:nvSpPr>
                <p:spPr bwMode="auto">
                  <a:xfrm>
                    <a:off x="3053" y="3323"/>
                    <a:ext cx="302" cy="138"/>
                  </a:xfrm>
                  <a:custGeom>
                    <a:avLst/>
                    <a:gdLst>
                      <a:gd name="T0" fmla="*/ 302 w 604"/>
                      <a:gd name="T1" fmla="*/ 36 h 415"/>
                      <a:gd name="T2" fmla="*/ 198 w 604"/>
                      <a:gd name="T3" fmla="*/ 0 h 415"/>
                      <a:gd name="T4" fmla="*/ 0 w 604"/>
                      <a:gd name="T5" fmla="*/ 96 h 415"/>
                      <a:gd name="T6" fmla="*/ 100 w 604"/>
                      <a:gd name="T7" fmla="*/ 138 h 415"/>
                      <a:gd name="T8" fmla="*/ 302 w 604"/>
                      <a:gd name="T9" fmla="*/ 36 h 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415">
                        <a:moveTo>
                          <a:pt x="604" y="107"/>
                        </a:moveTo>
                        <a:lnTo>
                          <a:pt x="395" y="0"/>
                        </a:lnTo>
                        <a:lnTo>
                          <a:pt x="0" y="290"/>
                        </a:lnTo>
                        <a:lnTo>
                          <a:pt x="200" y="415"/>
                        </a:lnTo>
                        <a:lnTo>
                          <a:pt x="604" y="10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63" name="Freeform 282"/>
                  <p:cNvSpPr>
                    <a:spLocks/>
                  </p:cNvSpPr>
                  <p:nvPr/>
                </p:nvSpPr>
                <p:spPr bwMode="auto">
                  <a:xfrm>
                    <a:off x="2786" y="3225"/>
                    <a:ext cx="446" cy="186"/>
                  </a:xfrm>
                  <a:custGeom>
                    <a:avLst/>
                    <a:gdLst>
                      <a:gd name="T0" fmla="*/ 446 w 892"/>
                      <a:gd name="T1" fmla="*/ 91 h 558"/>
                      <a:gd name="T2" fmla="*/ 252 w 892"/>
                      <a:gd name="T3" fmla="*/ 186 h 558"/>
                      <a:gd name="T4" fmla="*/ 0 w 892"/>
                      <a:gd name="T5" fmla="*/ 80 h 558"/>
                      <a:gd name="T6" fmla="*/ 182 w 892"/>
                      <a:gd name="T7" fmla="*/ 0 h 558"/>
                      <a:gd name="T8" fmla="*/ 446 w 892"/>
                      <a:gd name="T9" fmla="*/ 91 h 5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2" h="558">
                        <a:moveTo>
                          <a:pt x="892" y="272"/>
                        </a:moveTo>
                        <a:lnTo>
                          <a:pt x="503" y="558"/>
                        </a:lnTo>
                        <a:lnTo>
                          <a:pt x="0" y="239"/>
                        </a:lnTo>
                        <a:lnTo>
                          <a:pt x="364" y="0"/>
                        </a:lnTo>
                        <a:lnTo>
                          <a:pt x="892" y="27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64" name="Freeform 283"/>
                  <p:cNvSpPr>
                    <a:spLocks/>
                  </p:cNvSpPr>
                  <p:nvPr/>
                </p:nvSpPr>
                <p:spPr bwMode="auto">
                  <a:xfrm>
                    <a:off x="2975" y="3184"/>
                    <a:ext cx="492" cy="170"/>
                  </a:xfrm>
                  <a:custGeom>
                    <a:avLst/>
                    <a:gdLst>
                      <a:gd name="T0" fmla="*/ 390 w 984"/>
                      <a:gd name="T1" fmla="*/ 170 h 509"/>
                      <a:gd name="T2" fmla="*/ 492 w 984"/>
                      <a:gd name="T3" fmla="*/ 123 h 509"/>
                      <a:gd name="T4" fmla="*/ 80 w 984"/>
                      <a:gd name="T5" fmla="*/ 0 h 509"/>
                      <a:gd name="T6" fmla="*/ 0 w 984"/>
                      <a:gd name="T7" fmla="*/ 35 h 509"/>
                      <a:gd name="T8" fmla="*/ 390 w 984"/>
                      <a:gd name="T9" fmla="*/ 170 h 5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4" h="509">
                        <a:moveTo>
                          <a:pt x="780" y="509"/>
                        </a:moveTo>
                        <a:lnTo>
                          <a:pt x="984" y="369"/>
                        </a:lnTo>
                        <a:lnTo>
                          <a:pt x="160" y="0"/>
                        </a:lnTo>
                        <a:lnTo>
                          <a:pt x="0" y="106"/>
                        </a:lnTo>
                        <a:lnTo>
                          <a:pt x="780" y="50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65" name="Line 284"/>
                  <p:cNvSpPr>
                    <a:spLocks noChangeShapeType="1"/>
                  </p:cNvSpPr>
                  <p:nvPr/>
                </p:nvSpPr>
                <p:spPr bwMode="auto">
                  <a:xfrm flipH="1" flipV="1">
                    <a:off x="3033" y="3191"/>
                    <a:ext cx="425" cy="134"/>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66" name="Line 285"/>
                  <p:cNvSpPr>
                    <a:spLocks noChangeShapeType="1"/>
                  </p:cNvSpPr>
                  <p:nvPr/>
                </p:nvSpPr>
                <p:spPr bwMode="auto">
                  <a:xfrm flipH="1" flipV="1">
                    <a:off x="3011" y="3200"/>
                    <a:ext cx="411" cy="13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67" name="Line 286"/>
                  <p:cNvSpPr>
                    <a:spLocks noChangeShapeType="1"/>
                  </p:cNvSpPr>
                  <p:nvPr/>
                </p:nvSpPr>
                <p:spPr bwMode="auto">
                  <a:xfrm flipH="1" flipV="1">
                    <a:off x="2994" y="3211"/>
                    <a:ext cx="402" cy="139"/>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68" name="Line 287"/>
                  <p:cNvSpPr>
                    <a:spLocks noChangeShapeType="1"/>
                  </p:cNvSpPr>
                  <p:nvPr/>
                </p:nvSpPr>
                <p:spPr bwMode="auto">
                  <a:xfrm flipH="1" flipV="1">
                    <a:off x="2943" y="3234"/>
                    <a:ext cx="395" cy="14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69" name="Line 288"/>
                  <p:cNvSpPr>
                    <a:spLocks noChangeShapeType="1"/>
                  </p:cNvSpPr>
                  <p:nvPr/>
                </p:nvSpPr>
                <p:spPr bwMode="auto">
                  <a:xfrm flipH="1" flipV="1">
                    <a:off x="2913" y="3248"/>
                    <a:ext cx="392" cy="14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70" name="Line 289"/>
                  <p:cNvSpPr>
                    <a:spLocks noChangeShapeType="1"/>
                  </p:cNvSpPr>
                  <p:nvPr/>
                </p:nvSpPr>
                <p:spPr bwMode="auto">
                  <a:xfrm flipH="1" flipV="1">
                    <a:off x="2898" y="3266"/>
                    <a:ext cx="367" cy="142"/>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71" name="Line 290"/>
                  <p:cNvSpPr>
                    <a:spLocks noChangeShapeType="1"/>
                  </p:cNvSpPr>
                  <p:nvPr/>
                </p:nvSpPr>
                <p:spPr bwMode="auto">
                  <a:xfrm flipH="1" flipV="1">
                    <a:off x="2870" y="3279"/>
                    <a:ext cx="356" cy="14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72" name="Line 291"/>
                  <p:cNvSpPr>
                    <a:spLocks noChangeShapeType="1"/>
                  </p:cNvSpPr>
                  <p:nvPr/>
                </p:nvSpPr>
                <p:spPr bwMode="auto">
                  <a:xfrm flipH="1" flipV="1">
                    <a:off x="2840" y="3297"/>
                    <a:ext cx="346" cy="141"/>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73" name="Line 292"/>
                  <p:cNvSpPr>
                    <a:spLocks noChangeShapeType="1"/>
                  </p:cNvSpPr>
                  <p:nvPr/>
                </p:nvSpPr>
                <p:spPr bwMode="auto">
                  <a:xfrm flipH="1">
                    <a:off x="3122" y="3347"/>
                    <a:ext cx="199" cy="10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74" name="Line 293"/>
                  <p:cNvSpPr>
                    <a:spLocks noChangeShapeType="1"/>
                  </p:cNvSpPr>
                  <p:nvPr/>
                </p:nvSpPr>
                <p:spPr bwMode="auto">
                  <a:xfrm flipH="1">
                    <a:off x="3083" y="3333"/>
                    <a:ext cx="196" cy="98"/>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75" name="Line 294"/>
                  <p:cNvSpPr>
                    <a:spLocks noChangeShapeType="1"/>
                  </p:cNvSpPr>
                  <p:nvPr/>
                </p:nvSpPr>
                <p:spPr bwMode="auto">
                  <a:xfrm flipH="1">
                    <a:off x="3000" y="3302"/>
                    <a:ext cx="191" cy="9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76" name="Line 295"/>
                  <p:cNvSpPr>
                    <a:spLocks noChangeShapeType="1"/>
                  </p:cNvSpPr>
                  <p:nvPr/>
                </p:nvSpPr>
                <p:spPr bwMode="auto">
                  <a:xfrm flipH="1">
                    <a:off x="2956" y="3286"/>
                    <a:ext cx="190" cy="92"/>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77" name="Line 296"/>
                  <p:cNvSpPr>
                    <a:spLocks noChangeShapeType="1"/>
                  </p:cNvSpPr>
                  <p:nvPr/>
                </p:nvSpPr>
                <p:spPr bwMode="auto">
                  <a:xfrm flipH="1">
                    <a:off x="2915" y="3271"/>
                    <a:ext cx="184" cy="92"/>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78" name="Line 297"/>
                  <p:cNvSpPr>
                    <a:spLocks noChangeShapeType="1"/>
                  </p:cNvSpPr>
                  <p:nvPr/>
                </p:nvSpPr>
                <p:spPr bwMode="auto">
                  <a:xfrm flipH="1">
                    <a:off x="2877" y="3256"/>
                    <a:ext cx="180" cy="88"/>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79" name="Line 298"/>
                  <p:cNvSpPr>
                    <a:spLocks noChangeShapeType="1"/>
                  </p:cNvSpPr>
                  <p:nvPr/>
                </p:nvSpPr>
                <p:spPr bwMode="auto">
                  <a:xfrm flipH="1">
                    <a:off x="2837" y="3241"/>
                    <a:ext cx="181" cy="84"/>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80" name="Line 299"/>
                  <p:cNvSpPr>
                    <a:spLocks noChangeShapeType="1"/>
                  </p:cNvSpPr>
                  <p:nvPr/>
                </p:nvSpPr>
                <p:spPr bwMode="auto">
                  <a:xfrm flipH="1">
                    <a:off x="3311" y="3289"/>
                    <a:ext cx="96" cy="4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81" name="Line 300"/>
                  <p:cNvSpPr>
                    <a:spLocks noChangeShapeType="1"/>
                  </p:cNvSpPr>
                  <p:nvPr/>
                </p:nvSpPr>
                <p:spPr bwMode="auto">
                  <a:xfrm flipH="1">
                    <a:off x="3254" y="3270"/>
                    <a:ext cx="89" cy="4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82" name="Line 301"/>
                  <p:cNvSpPr>
                    <a:spLocks noChangeShapeType="1"/>
                  </p:cNvSpPr>
                  <p:nvPr/>
                </p:nvSpPr>
                <p:spPr bwMode="auto">
                  <a:xfrm flipH="1">
                    <a:off x="3196" y="3253"/>
                    <a:ext cx="91" cy="4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83" name="Line 302"/>
                  <p:cNvSpPr>
                    <a:spLocks noChangeShapeType="1"/>
                  </p:cNvSpPr>
                  <p:nvPr/>
                </p:nvSpPr>
                <p:spPr bwMode="auto">
                  <a:xfrm flipH="1">
                    <a:off x="3140" y="3236"/>
                    <a:ext cx="91" cy="41"/>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84" name="Line 303"/>
                  <p:cNvSpPr>
                    <a:spLocks noChangeShapeType="1"/>
                  </p:cNvSpPr>
                  <p:nvPr/>
                </p:nvSpPr>
                <p:spPr bwMode="auto">
                  <a:xfrm flipH="1">
                    <a:off x="3088" y="3218"/>
                    <a:ext cx="82" cy="4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85" name="Line 304"/>
                  <p:cNvSpPr>
                    <a:spLocks noChangeShapeType="1"/>
                  </p:cNvSpPr>
                  <p:nvPr/>
                </p:nvSpPr>
                <p:spPr bwMode="auto">
                  <a:xfrm flipH="1">
                    <a:off x="3026" y="3199"/>
                    <a:ext cx="81" cy="39"/>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grpSp>
          </p:grpSp>
          <p:sp>
            <p:nvSpPr>
              <p:cNvPr id="4110" name="Text Box 305"/>
              <p:cNvSpPr txBox="1">
                <a:spLocks noChangeArrowheads="1"/>
              </p:cNvSpPr>
              <p:nvPr/>
            </p:nvSpPr>
            <p:spPr bwMode="auto">
              <a:xfrm rot="364392">
                <a:off x="2976" y="2793"/>
                <a:ext cx="38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defRPr kumimoji="1" sz="2400">
                    <a:solidFill>
                      <a:schemeClr val="tx1"/>
                    </a:solidFill>
                    <a:latin typeface="Arial" panose="020B0604020202020204" pitchFamily="34" charset="0"/>
                    <a:ea typeface="华文细黑" panose="02010600040101010101" pitchFamily="2" charset="-122"/>
                  </a:defRPr>
                </a:lvl1pPr>
                <a:lvl2pPr marL="742950" indent="-285750" algn="ctr">
                  <a:defRPr kumimoji="1" sz="2400">
                    <a:solidFill>
                      <a:schemeClr val="tx1"/>
                    </a:solidFill>
                    <a:latin typeface="Arial" panose="020B0604020202020204" pitchFamily="34" charset="0"/>
                    <a:ea typeface="华文细黑" panose="02010600040101010101" pitchFamily="2" charset="-122"/>
                  </a:defRPr>
                </a:lvl2pPr>
                <a:lvl3pPr marL="1143000" indent="-228600" algn="ctr">
                  <a:defRPr kumimoji="1" sz="2400">
                    <a:solidFill>
                      <a:schemeClr val="tx1"/>
                    </a:solidFill>
                    <a:latin typeface="Arial" panose="020B0604020202020204" pitchFamily="34" charset="0"/>
                    <a:ea typeface="华文细黑" panose="02010600040101010101" pitchFamily="2" charset="-122"/>
                  </a:defRPr>
                </a:lvl3pPr>
                <a:lvl4pPr marL="1600200" indent="-228600" algn="ctr">
                  <a:defRPr kumimoji="1" sz="2400">
                    <a:solidFill>
                      <a:schemeClr val="tx1"/>
                    </a:solidFill>
                    <a:latin typeface="Arial" panose="020B0604020202020204" pitchFamily="34" charset="0"/>
                    <a:ea typeface="华文细黑" panose="02010600040101010101" pitchFamily="2" charset="-122"/>
                  </a:defRPr>
                </a:lvl4pPr>
                <a:lvl5pPr marL="2057400" indent="-228600" algn="ctr">
                  <a:defRPr kumimoji="1"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9pPr>
              </a:lstStyle>
              <a:p>
                <a:pPr marL="0" marR="0" lvl="0" indent="0" algn="r" defTabSz="914400" rtl="0" eaLnBrk="1" fontAlgn="base" latinLnBrk="0" hangingPunct="1">
                  <a:lnSpc>
                    <a:spcPct val="100000"/>
                  </a:lnSpc>
                  <a:spcBef>
                    <a:spcPct val="50000"/>
                  </a:spcBef>
                  <a:spcAft>
                    <a:spcPct val="0"/>
                  </a:spcAft>
                  <a:buClrTx/>
                  <a:buSzTx/>
                  <a:buFontTx/>
                  <a:buNone/>
                  <a:tabLst/>
                  <a:defRPr/>
                </a:pPr>
                <a:r>
                  <a:rPr kumimoji="1" lang="zh-CN" altLang="en-US" sz="1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统计学</a:t>
                </a:r>
              </a:p>
            </p:txBody>
          </p:sp>
          <p:grpSp>
            <p:nvGrpSpPr>
              <p:cNvPr id="4111" name="Group 306"/>
              <p:cNvGrpSpPr>
                <a:grpSpLocks/>
              </p:cNvGrpSpPr>
              <p:nvPr/>
            </p:nvGrpSpPr>
            <p:grpSpPr bwMode="auto">
              <a:xfrm>
                <a:off x="1926" y="2553"/>
                <a:ext cx="1021" cy="1335"/>
                <a:chOff x="2118" y="2544"/>
                <a:chExt cx="1021" cy="1335"/>
              </a:xfrm>
            </p:grpSpPr>
            <p:grpSp>
              <p:nvGrpSpPr>
                <p:cNvPr id="4112" name="Group 307"/>
                <p:cNvGrpSpPr>
                  <a:grpSpLocks/>
                </p:cNvGrpSpPr>
                <p:nvPr/>
              </p:nvGrpSpPr>
              <p:grpSpPr bwMode="auto">
                <a:xfrm>
                  <a:off x="2307" y="2573"/>
                  <a:ext cx="341" cy="359"/>
                  <a:chOff x="2307" y="2573"/>
                  <a:chExt cx="341" cy="359"/>
                </a:xfrm>
              </p:grpSpPr>
              <p:grpSp>
                <p:nvGrpSpPr>
                  <p:cNvPr id="4143" name="Group 308"/>
                  <p:cNvGrpSpPr>
                    <a:grpSpLocks/>
                  </p:cNvGrpSpPr>
                  <p:nvPr/>
                </p:nvGrpSpPr>
                <p:grpSpPr bwMode="auto">
                  <a:xfrm>
                    <a:off x="2307" y="2573"/>
                    <a:ext cx="341" cy="359"/>
                    <a:chOff x="2307" y="2573"/>
                    <a:chExt cx="341" cy="359"/>
                  </a:xfrm>
                </p:grpSpPr>
                <p:sp>
                  <p:nvSpPr>
                    <p:cNvPr id="4155" name="Freeform 309"/>
                    <p:cNvSpPr>
                      <a:spLocks/>
                    </p:cNvSpPr>
                    <p:nvPr/>
                  </p:nvSpPr>
                  <p:spPr bwMode="auto">
                    <a:xfrm>
                      <a:off x="2307" y="2573"/>
                      <a:ext cx="341" cy="359"/>
                    </a:xfrm>
                    <a:custGeom>
                      <a:avLst/>
                      <a:gdLst>
                        <a:gd name="T0" fmla="*/ 237 w 683"/>
                        <a:gd name="T1" fmla="*/ 11 h 1075"/>
                        <a:gd name="T2" fmla="*/ 281 w 683"/>
                        <a:gd name="T3" fmla="*/ 25 h 1075"/>
                        <a:gd name="T4" fmla="*/ 298 w 683"/>
                        <a:gd name="T5" fmla="*/ 54 h 1075"/>
                        <a:gd name="T6" fmla="*/ 311 w 683"/>
                        <a:gd name="T7" fmla="*/ 95 h 1075"/>
                        <a:gd name="T8" fmla="*/ 313 w 683"/>
                        <a:gd name="T9" fmla="*/ 112 h 1075"/>
                        <a:gd name="T10" fmla="*/ 311 w 683"/>
                        <a:gd name="T11" fmla="*/ 128 h 1075"/>
                        <a:gd name="T12" fmla="*/ 305 w 683"/>
                        <a:gd name="T13" fmla="*/ 139 h 1075"/>
                        <a:gd name="T14" fmla="*/ 314 w 683"/>
                        <a:gd name="T15" fmla="*/ 161 h 1075"/>
                        <a:gd name="T16" fmla="*/ 326 w 683"/>
                        <a:gd name="T17" fmla="*/ 182 h 1075"/>
                        <a:gd name="T18" fmla="*/ 331 w 683"/>
                        <a:gd name="T19" fmla="*/ 189 h 1075"/>
                        <a:gd name="T20" fmla="*/ 336 w 683"/>
                        <a:gd name="T21" fmla="*/ 194 h 1075"/>
                        <a:gd name="T22" fmla="*/ 340 w 683"/>
                        <a:gd name="T23" fmla="*/ 199 h 1075"/>
                        <a:gd name="T24" fmla="*/ 341 w 683"/>
                        <a:gd name="T25" fmla="*/ 205 h 1075"/>
                        <a:gd name="T26" fmla="*/ 339 w 683"/>
                        <a:gd name="T27" fmla="*/ 211 h 1075"/>
                        <a:gd name="T28" fmla="*/ 335 w 683"/>
                        <a:gd name="T29" fmla="*/ 213 h 1075"/>
                        <a:gd name="T30" fmla="*/ 321 w 683"/>
                        <a:gd name="T31" fmla="*/ 217 h 1075"/>
                        <a:gd name="T32" fmla="*/ 315 w 683"/>
                        <a:gd name="T33" fmla="*/ 220 h 1075"/>
                        <a:gd name="T34" fmla="*/ 313 w 683"/>
                        <a:gd name="T35" fmla="*/ 227 h 1075"/>
                        <a:gd name="T36" fmla="*/ 314 w 683"/>
                        <a:gd name="T37" fmla="*/ 236 h 1075"/>
                        <a:gd name="T38" fmla="*/ 320 w 683"/>
                        <a:gd name="T39" fmla="*/ 250 h 1075"/>
                        <a:gd name="T40" fmla="*/ 317 w 683"/>
                        <a:gd name="T41" fmla="*/ 256 h 1075"/>
                        <a:gd name="T42" fmla="*/ 311 w 683"/>
                        <a:gd name="T43" fmla="*/ 262 h 1075"/>
                        <a:gd name="T44" fmla="*/ 313 w 683"/>
                        <a:gd name="T45" fmla="*/ 267 h 1075"/>
                        <a:gd name="T46" fmla="*/ 314 w 683"/>
                        <a:gd name="T47" fmla="*/ 272 h 1075"/>
                        <a:gd name="T48" fmla="*/ 311 w 683"/>
                        <a:gd name="T49" fmla="*/ 277 h 1075"/>
                        <a:gd name="T50" fmla="*/ 305 w 683"/>
                        <a:gd name="T51" fmla="*/ 279 h 1075"/>
                        <a:gd name="T52" fmla="*/ 301 w 683"/>
                        <a:gd name="T53" fmla="*/ 286 h 1075"/>
                        <a:gd name="T54" fmla="*/ 301 w 683"/>
                        <a:gd name="T55" fmla="*/ 297 h 1075"/>
                        <a:gd name="T56" fmla="*/ 298 w 683"/>
                        <a:gd name="T57" fmla="*/ 304 h 1075"/>
                        <a:gd name="T58" fmla="*/ 293 w 683"/>
                        <a:gd name="T59" fmla="*/ 309 h 1075"/>
                        <a:gd name="T60" fmla="*/ 286 w 683"/>
                        <a:gd name="T61" fmla="*/ 313 h 1075"/>
                        <a:gd name="T62" fmla="*/ 277 w 683"/>
                        <a:gd name="T63" fmla="*/ 316 h 1075"/>
                        <a:gd name="T64" fmla="*/ 267 w 683"/>
                        <a:gd name="T65" fmla="*/ 317 h 1075"/>
                        <a:gd name="T66" fmla="*/ 242 w 683"/>
                        <a:gd name="T67" fmla="*/ 316 h 1075"/>
                        <a:gd name="T68" fmla="*/ 219 w 683"/>
                        <a:gd name="T69" fmla="*/ 313 h 1075"/>
                        <a:gd name="T70" fmla="*/ 185 w 683"/>
                        <a:gd name="T71" fmla="*/ 359 h 1075"/>
                        <a:gd name="T72" fmla="*/ 45 w 683"/>
                        <a:gd name="T73" fmla="*/ 303 h 1075"/>
                        <a:gd name="T74" fmla="*/ 58 w 683"/>
                        <a:gd name="T75" fmla="*/ 284 h 1075"/>
                        <a:gd name="T76" fmla="*/ 66 w 683"/>
                        <a:gd name="T77" fmla="*/ 266 h 1075"/>
                        <a:gd name="T78" fmla="*/ 66 w 683"/>
                        <a:gd name="T79" fmla="*/ 242 h 1075"/>
                        <a:gd name="T80" fmla="*/ 0 w 683"/>
                        <a:gd name="T81" fmla="*/ 190 h 1075"/>
                        <a:gd name="T82" fmla="*/ 0 w 683"/>
                        <a:gd name="T83" fmla="*/ 67 h 1075"/>
                        <a:gd name="T84" fmla="*/ 34 w 683"/>
                        <a:gd name="T85" fmla="*/ 33 h 1075"/>
                        <a:gd name="T86" fmla="*/ 78 w 683"/>
                        <a:gd name="T87" fmla="*/ 15 h 1075"/>
                        <a:gd name="T88" fmla="*/ 123 w 683"/>
                        <a:gd name="T89" fmla="*/ 0 h 1075"/>
                        <a:gd name="T90" fmla="*/ 183 w 683"/>
                        <a:gd name="T91" fmla="*/ 7 h 1075"/>
                        <a:gd name="T92" fmla="*/ 237 w 683"/>
                        <a:gd name="T93" fmla="*/ 11 h 107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83" h="1075">
                          <a:moveTo>
                            <a:pt x="475" y="33"/>
                          </a:moveTo>
                          <a:lnTo>
                            <a:pt x="563" y="76"/>
                          </a:lnTo>
                          <a:lnTo>
                            <a:pt x="596" y="163"/>
                          </a:lnTo>
                          <a:lnTo>
                            <a:pt x="623" y="284"/>
                          </a:lnTo>
                          <a:lnTo>
                            <a:pt x="627" y="335"/>
                          </a:lnTo>
                          <a:lnTo>
                            <a:pt x="623" y="382"/>
                          </a:lnTo>
                          <a:lnTo>
                            <a:pt x="611" y="417"/>
                          </a:lnTo>
                          <a:lnTo>
                            <a:pt x="629" y="482"/>
                          </a:lnTo>
                          <a:lnTo>
                            <a:pt x="652" y="544"/>
                          </a:lnTo>
                          <a:lnTo>
                            <a:pt x="663" y="565"/>
                          </a:lnTo>
                          <a:lnTo>
                            <a:pt x="673" y="581"/>
                          </a:lnTo>
                          <a:lnTo>
                            <a:pt x="680" y="596"/>
                          </a:lnTo>
                          <a:lnTo>
                            <a:pt x="683" y="615"/>
                          </a:lnTo>
                          <a:lnTo>
                            <a:pt x="679" y="633"/>
                          </a:lnTo>
                          <a:lnTo>
                            <a:pt x="670" y="639"/>
                          </a:lnTo>
                          <a:lnTo>
                            <a:pt x="642" y="649"/>
                          </a:lnTo>
                          <a:lnTo>
                            <a:pt x="630" y="658"/>
                          </a:lnTo>
                          <a:lnTo>
                            <a:pt x="626" y="681"/>
                          </a:lnTo>
                          <a:lnTo>
                            <a:pt x="629" y="707"/>
                          </a:lnTo>
                          <a:lnTo>
                            <a:pt x="641" y="748"/>
                          </a:lnTo>
                          <a:lnTo>
                            <a:pt x="635" y="768"/>
                          </a:lnTo>
                          <a:lnTo>
                            <a:pt x="623" y="785"/>
                          </a:lnTo>
                          <a:lnTo>
                            <a:pt x="627" y="800"/>
                          </a:lnTo>
                          <a:lnTo>
                            <a:pt x="629" y="813"/>
                          </a:lnTo>
                          <a:lnTo>
                            <a:pt x="623" y="828"/>
                          </a:lnTo>
                          <a:lnTo>
                            <a:pt x="611" y="836"/>
                          </a:lnTo>
                          <a:lnTo>
                            <a:pt x="603" y="857"/>
                          </a:lnTo>
                          <a:lnTo>
                            <a:pt x="603" y="889"/>
                          </a:lnTo>
                          <a:lnTo>
                            <a:pt x="597" y="909"/>
                          </a:lnTo>
                          <a:lnTo>
                            <a:pt x="586" y="926"/>
                          </a:lnTo>
                          <a:lnTo>
                            <a:pt x="573" y="938"/>
                          </a:lnTo>
                          <a:lnTo>
                            <a:pt x="555" y="945"/>
                          </a:lnTo>
                          <a:lnTo>
                            <a:pt x="534" y="949"/>
                          </a:lnTo>
                          <a:lnTo>
                            <a:pt x="484" y="945"/>
                          </a:lnTo>
                          <a:lnTo>
                            <a:pt x="438" y="938"/>
                          </a:lnTo>
                          <a:lnTo>
                            <a:pt x="371" y="1075"/>
                          </a:lnTo>
                          <a:lnTo>
                            <a:pt x="90" y="908"/>
                          </a:lnTo>
                          <a:lnTo>
                            <a:pt x="117" y="851"/>
                          </a:lnTo>
                          <a:lnTo>
                            <a:pt x="132" y="798"/>
                          </a:lnTo>
                          <a:lnTo>
                            <a:pt x="132" y="725"/>
                          </a:lnTo>
                          <a:lnTo>
                            <a:pt x="0" y="569"/>
                          </a:lnTo>
                          <a:lnTo>
                            <a:pt x="0" y="200"/>
                          </a:lnTo>
                          <a:lnTo>
                            <a:pt x="69" y="98"/>
                          </a:lnTo>
                          <a:lnTo>
                            <a:pt x="156" y="45"/>
                          </a:lnTo>
                          <a:lnTo>
                            <a:pt x="247" y="0"/>
                          </a:lnTo>
                          <a:lnTo>
                            <a:pt x="367" y="21"/>
                          </a:lnTo>
                          <a:lnTo>
                            <a:pt x="475" y="33"/>
                          </a:lnTo>
                          <a:close/>
                        </a:path>
                      </a:pathLst>
                    </a:custGeom>
                    <a:solidFill>
                      <a:srgbClr val="FFC080"/>
                    </a:solidFill>
                    <a:ln w="6350">
                      <a:solidFill>
                        <a:srgbClr val="402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56" name="Freeform 310"/>
                    <p:cNvSpPr>
                      <a:spLocks/>
                    </p:cNvSpPr>
                    <p:nvPr/>
                  </p:nvSpPr>
                  <p:spPr bwMode="auto">
                    <a:xfrm>
                      <a:off x="2451" y="2799"/>
                      <a:ext cx="39" cy="56"/>
                    </a:xfrm>
                    <a:custGeom>
                      <a:avLst/>
                      <a:gdLst>
                        <a:gd name="T0" fmla="*/ 0 w 79"/>
                        <a:gd name="T1" fmla="*/ 0 h 168"/>
                        <a:gd name="T2" fmla="*/ 11 w 79"/>
                        <a:gd name="T3" fmla="*/ 27 h 168"/>
                        <a:gd name="T4" fmla="*/ 22 w 79"/>
                        <a:gd name="T5" fmla="*/ 40 h 168"/>
                        <a:gd name="T6" fmla="*/ 39 w 79"/>
                        <a:gd name="T7" fmla="*/ 56 h 168"/>
                        <a:gd name="T8" fmla="*/ 16 w 79"/>
                        <a:gd name="T9" fmla="*/ 43 h 168"/>
                        <a:gd name="T10" fmla="*/ 4 w 79"/>
                        <a:gd name="T11" fmla="*/ 27 h 168"/>
                        <a:gd name="T12" fmla="*/ 0 w 79"/>
                        <a:gd name="T13" fmla="*/ 0 h 1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9" h="168">
                          <a:moveTo>
                            <a:pt x="0" y="0"/>
                          </a:moveTo>
                          <a:lnTo>
                            <a:pt x="23" y="80"/>
                          </a:lnTo>
                          <a:lnTo>
                            <a:pt x="44" y="121"/>
                          </a:lnTo>
                          <a:lnTo>
                            <a:pt x="79" y="168"/>
                          </a:lnTo>
                          <a:lnTo>
                            <a:pt x="32" y="128"/>
                          </a:lnTo>
                          <a:lnTo>
                            <a:pt x="9" y="8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grpSp>
              <p:grpSp>
                <p:nvGrpSpPr>
                  <p:cNvPr id="4144" name="Group 311"/>
                  <p:cNvGrpSpPr>
                    <a:grpSpLocks/>
                  </p:cNvGrpSpPr>
                  <p:nvPr/>
                </p:nvGrpSpPr>
                <p:grpSpPr bwMode="auto">
                  <a:xfrm>
                    <a:off x="2529" y="2690"/>
                    <a:ext cx="101" cy="160"/>
                    <a:chOff x="2529" y="2690"/>
                    <a:chExt cx="101" cy="160"/>
                  </a:xfrm>
                </p:grpSpPr>
                <p:sp>
                  <p:nvSpPr>
                    <p:cNvPr id="4148" name="Freeform 312"/>
                    <p:cNvSpPr>
                      <a:spLocks/>
                    </p:cNvSpPr>
                    <p:nvPr/>
                  </p:nvSpPr>
                  <p:spPr bwMode="auto">
                    <a:xfrm>
                      <a:off x="2552" y="2715"/>
                      <a:ext cx="42" cy="23"/>
                    </a:xfrm>
                    <a:custGeom>
                      <a:avLst/>
                      <a:gdLst>
                        <a:gd name="T0" fmla="*/ 38 w 85"/>
                        <a:gd name="T1" fmla="*/ 0 h 67"/>
                        <a:gd name="T2" fmla="*/ 35 w 85"/>
                        <a:gd name="T3" fmla="*/ 3 h 67"/>
                        <a:gd name="T4" fmla="*/ 42 w 85"/>
                        <a:gd name="T5" fmla="*/ 6 h 67"/>
                        <a:gd name="T6" fmla="*/ 33 w 85"/>
                        <a:gd name="T7" fmla="*/ 5 h 67"/>
                        <a:gd name="T8" fmla="*/ 30 w 85"/>
                        <a:gd name="T9" fmla="*/ 12 h 67"/>
                        <a:gd name="T10" fmla="*/ 34 w 85"/>
                        <a:gd name="T11" fmla="*/ 15 h 67"/>
                        <a:gd name="T12" fmla="*/ 31 w 85"/>
                        <a:gd name="T13" fmla="*/ 15 h 67"/>
                        <a:gd name="T14" fmla="*/ 33 w 85"/>
                        <a:gd name="T15" fmla="*/ 23 h 67"/>
                        <a:gd name="T16" fmla="*/ 29 w 85"/>
                        <a:gd name="T17" fmla="*/ 15 h 67"/>
                        <a:gd name="T18" fmla="*/ 20 w 85"/>
                        <a:gd name="T19" fmla="*/ 15 h 67"/>
                        <a:gd name="T20" fmla="*/ 13 w 85"/>
                        <a:gd name="T21" fmla="*/ 12 h 67"/>
                        <a:gd name="T22" fmla="*/ 0 w 85"/>
                        <a:gd name="T23" fmla="*/ 12 h 67"/>
                        <a:gd name="T24" fmla="*/ 13 w 85"/>
                        <a:gd name="T25" fmla="*/ 4 h 67"/>
                        <a:gd name="T26" fmla="*/ 38 w 85"/>
                        <a:gd name="T27" fmla="*/ 0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67">
                          <a:moveTo>
                            <a:pt x="76" y="0"/>
                          </a:moveTo>
                          <a:lnTo>
                            <a:pt x="71" y="8"/>
                          </a:lnTo>
                          <a:lnTo>
                            <a:pt x="85" y="17"/>
                          </a:lnTo>
                          <a:lnTo>
                            <a:pt x="66" y="14"/>
                          </a:lnTo>
                          <a:lnTo>
                            <a:pt x="61" y="36"/>
                          </a:lnTo>
                          <a:lnTo>
                            <a:pt x="69" y="45"/>
                          </a:lnTo>
                          <a:lnTo>
                            <a:pt x="62" y="45"/>
                          </a:lnTo>
                          <a:lnTo>
                            <a:pt x="67" y="67"/>
                          </a:lnTo>
                          <a:lnTo>
                            <a:pt x="58" y="44"/>
                          </a:lnTo>
                          <a:lnTo>
                            <a:pt x="41" y="44"/>
                          </a:lnTo>
                          <a:lnTo>
                            <a:pt x="26" y="36"/>
                          </a:lnTo>
                          <a:lnTo>
                            <a:pt x="0" y="34"/>
                          </a:lnTo>
                          <a:lnTo>
                            <a:pt x="26" y="13"/>
                          </a:lnTo>
                          <a:lnTo>
                            <a:pt x="76"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49" name="Freeform 313"/>
                    <p:cNvSpPr>
                      <a:spLocks/>
                    </p:cNvSpPr>
                    <p:nvPr/>
                  </p:nvSpPr>
                  <p:spPr bwMode="auto">
                    <a:xfrm>
                      <a:off x="2529" y="2690"/>
                      <a:ext cx="73" cy="15"/>
                    </a:xfrm>
                    <a:custGeom>
                      <a:avLst/>
                      <a:gdLst>
                        <a:gd name="T0" fmla="*/ 73 w 147"/>
                        <a:gd name="T1" fmla="*/ 8 h 45"/>
                        <a:gd name="T2" fmla="*/ 70 w 147"/>
                        <a:gd name="T3" fmla="*/ 14 h 45"/>
                        <a:gd name="T4" fmla="*/ 62 w 147"/>
                        <a:gd name="T5" fmla="*/ 15 h 45"/>
                        <a:gd name="T6" fmla="*/ 51 w 147"/>
                        <a:gd name="T7" fmla="*/ 11 h 45"/>
                        <a:gd name="T8" fmla="*/ 36 w 147"/>
                        <a:gd name="T9" fmla="*/ 8 h 45"/>
                        <a:gd name="T10" fmla="*/ 11 w 147"/>
                        <a:gd name="T11" fmla="*/ 7 h 45"/>
                        <a:gd name="T12" fmla="*/ 0 w 147"/>
                        <a:gd name="T13" fmla="*/ 8 h 45"/>
                        <a:gd name="T14" fmla="*/ 18 w 147"/>
                        <a:gd name="T15" fmla="*/ 4 h 45"/>
                        <a:gd name="T16" fmla="*/ 32 w 147"/>
                        <a:gd name="T17" fmla="*/ 2 h 45"/>
                        <a:gd name="T18" fmla="*/ 30 w 147"/>
                        <a:gd name="T19" fmla="*/ 0 h 45"/>
                        <a:gd name="T20" fmla="*/ 42 w 147"/>
                        <a:gd name="T21" fmla="*/ 3 h 45"/>
                        <a:gd name="T22" fmla="*/ 41 w 147"/>
                        <a:gd name="T23" fmla="*/ 1 h 45"/>
                        <a:gd name="T24" fmla="*/ 51 w 147"/>
                        <a:gd name="T25" fmla="*/ 4 h 45"/>
                        <a:gd name="T26" fmla="*/ 61 w 147"/>
                        <a:gd name="T27" fmla="*/ 4 h 45"/>
                        <a:gd name="T28" fmla="*/ 73 w 147"/>
                        <a:gd name="T29" fmla="*/ 8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7" h="45">
                          <a:moveTo>
                            <a:pt x="147" y="23"/>
                          </a:moveTo>
                          <a:lnTo>
                            <a:pt x="141" y="41"/>
                          </a:lnTo>
                          <a:lnTo>
                            <a:pt x="124" y="45"/>
                          </a:lnTo>
                          <a:lnTo>
                            <a:pt x="102" y="33"/>
                          </a:lnTo>
                          <a:lnTo>
                            <a:pt x="72" y="23"/>
                          </a:lnTo>
                          <a:lnTo>
                            <a:pt x="23" y="22"/>
                          </a:lnTo>
                          <a:lnTo>
                            <a:pt x="0" y="24"/>
                          </a:lnTo>
                          <a:lnTo>
                            <a:pt x="37" y="11"/>
                          </a:lnTo>
                          <a:lnTo>
                            <a:pt x="64" y="5"/>
                          </a:lnTo>
                          <a:lnTo>
                            <a:pt x="60" y="0"/>
                          </a:lnTo>
                          <a:lnTo>
                            <a:pt x="85" y="8"/>
                          </a:lnTo>
                          <a:lnTo>
                            <a:pt x="82" y="3"/>
                          </a:lnTo>
                          <a:lnTo>
                            <a:pt x="103" y="11"/>
                          </a:lnTo>
                          <a:lnTo>
                            <a:pt x="123" y="11"/>
                          </a:lnTo>
                          <a:lnTo>
                            <a:pt x="14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50" name="Freeform 314"/>
                    <p:cNvSpPr>
                      <a:spLocks/>
                    </p:cNvSpPr>
                    <p:nvPr/>
                  </p:nvSpPr>
                  <p:spPr bwMode="auto">
                    <a:xfrm>
                      <a:off x="2592" y="2821"/>
                      <a:ext cx="33" cy="24"/>
                    </a:xfrm>
                    <a:custGeom>
                      <a:avLst/>
                      <a:gdLst>
                        <a:gd name="T0" fmla="*/ 33 w 67"/>
                        <a:gd name="T1" fmla="*/ 3 h 70"/>
                        <a:gd name="T2" fmla="*/ 28 w 67"/>
                        <a:gd name="T3" fmla="*/ 1 h 70"/>
                        <a:gd name="T4" fmla="*/ 23 w 67"/>
                        <a:gd name="T5" fmla="*/ 0 h 70"/>
                        <a:gd name="T6" fmla="*/ 19 w 67"/>
                        <a:gd name="T7" fmla="*/ 3 h 70"/>
                        <a:gd name="T8" fmla="*/ 14 w 67"/>
                        <a:gd name="T9" fmla="*/ 6 h 70"/>
                        <a:gd name="T10" fmla="*/ 8 w 67"/>
                        <a:gd name="T11" fmla="*/ 9 h 70"/>
                        <a:gd name="T12" fmla="*/ 3 w 67"/>
                        <a:gd name="T13" fmla="*/ 10 h 70"/>
                        <a:gd name="T14" fmla="*/ 2 w 67"/>
                        <a:gd name="T15" fmla="*/ 8 h 70"/>
                        <a:gd name="T16" fmla="*/ 1 w 67"/>
                        <a:gd name="T17" fmla="*/ 13 h 70"/>
                        <a:gd name="T18" fmla="*/ 0 w 67"/>
                        <a:gd name="T19" fmla="*/ 18 h 70"/>
                        <a:gd name="T20" fmla="*/ 0 w 67"/>
                        <a:gd name="T21" fmla="*/ 21 h 70"/>
                        <a:gd name="T22" fmla="*/ 2 w 67"/>
                        <a:gd name="T23" fmla="*/ 24 h 70"/>
                        <a:gd name="T24" fmla="*/ 1 w 67"/>
                        <a:gd name="T25" fmla="*/ 19 h 70"/>
                        <a:gd name="T26" fmla="*/ 4 w 67"/>
                        <a:gd name="T27" fmla="*/ 13 h 70"/>
                        <a:gd name="T28" fmla="*/ 14 w 67"/>
                        <a:gd name="T29" fmla="*/ 11 h 70"/>
                        <a:gd name="T30" fmla="*/ 20 w 67"/>
                        <a:gd name="T31" fmla="*/ 13 h 70"/>
                        <a:gd name="T32" fmla="*/ 25 w 67"/>
                        <a:gd name="T33" fmla="*/ 13 h 70"/>
                        <a:gd name="T34" fmla="*/ 31 w 67"/>
                        <a:gd name="T35" fmla="*/ 8 h 70"/>
                        <a:gd name="T36" fmla="*/ 33 w 67"/>
                        <a:gd name="T37" fmla="*/ 3 h 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 h="70">
                          <a:moveTo>
                            <a:pt x="67" y="8"/>
                          </a:moveTo>
                          <a:lnTo>
                            <a:pt x="56" y="3"/>
                          </a:lnTo>
                          <a:lnTo>
                            <a:pt x="47" y="0"/>
                          </a:lnTo>
                          <a:lnTo>
                            <a:pt x="39" y="9"/>
                          </a:lnTo>
                          <a:lnTo>
                            <a:pt x="28" y="18"/>
                          </a:lnTo>
                          <a:lnTo>
                            <a:pt x="17" y="26"/>
                          </a:lnTo>
                          <a:lnTo>
                            <a:pt x="7" y="30"/>
                          </a:lnTo>
                          <a:lnTo>
                            <a:pt x="5" y="22"/>
                          </a:lnTo>
                          <a:lnTo>
                            <a:pt x="2" y="39"/>
                          </a:lnTo>
                          <a:lnTo>
                            <a:pt x="0" y="53"/>
                          </a:lnTo>
                          <a:lnTo>
                            <a:pt x="0" y="62"/>
                          </a:lnTo>
                          <a:lnTo>
                            <a:pt x="4" y="70"/>
                          </a:lnTo>
                          <a:lnTo>
                            <a:pt x="3" y="56"/>
                          </a:lnTo>
                          <a:lnTo>
                            <a:pt x="8" y="39"/>
                          </a:lnTo>
                          <a:lnTo>
                            <a:pt x="28" y="32"/>
                          </a:lnTo>
                          <a:lnTo>
                            <a:pt x="40" y="37"/>
                          </a:lnTo>
                          <a:lnTo>
                            <a:pt x="51" y="39"/>
                          </a:lnTo>
                          <a:lnTo>
                            <a:pt x="63" y="23"/>
                          </a:lnTo>
                          <a:lnTo>
                            <a:pt x="67"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51" name="Freeform 315"/>
                    <p:cNvSpPr>
                      <a:spLocks/>
                    </p:cNvSpPr>
                    <p:nvPr/>
                  </p:nvSpPr>
                  <p:spPr bwMode="auto">
                    <a:xfrm>
                      <a:off x="2605" y="2846"/>
                      <a:ext cx="12" cy="4"/>
                    </a:xfrm>
                    <a:custGeom>
                      <a:avLst/>
                      <a:gdLst>
                        <a:gd name="T0" fmla="*/ 12 w 24"/>
                        <a:gd name="T1" fmla="*/ 1 h 12"/>
                        <a:gd name="T2" fmla="*/ 5 w 24"/>
                        <a:gd name="T3" fmla="*/ 0 h 12"/>
                        <a:gd name="T4" fmla="*/ 0 w 24"/>
                        <a:gd name="T5" fmla="*/ 1 h 12"/>
                        <a:gd name="T6" fmla="*/ 7 w 24"/>
                        <a:gd name="T7" fmla="*/ 4 h 12"/>
                        <a:gd name="T8" fmla="*/ 12 w 24"/>
                        <a:gd name="T9" fmla="*/ 1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12">
                          <a:moveTo>
                            <a:pt x="24" y="2"/>
                          </a:moveTo>
                          <a:lnTo>
                            <a:pt x="10" y="0"/>
                          </a:lnTo>
                          <a:lnTo>
                            <a:pt x="0" y="4"/>
                          </a:lnTo>
                          <a:lnTo>
                            <a:pt x="13" y="12"/>
                          </a:lnTo>
                          <a:lnTo>
                            <a:pt x="24"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52" name="Freeform 316"/>
                    <p:cNvSpPr>
                      <a:spLocks/>
                    </p:cNvSpPr>
                    <p:nvPr/>
                  </p:nvSpPr>
                  <p:spPr bwMode="auto">
                    <a:xfrm>
                      <a:off x="2616" y="2782"/>
                      <a:ext cx="14" cy="5"/>
                    </a:xfrm>
                    <a:custGeom>
                      <a:avLst/>
                      <a:gdLst>
                        <a:gd name="T0" fmla="*/ 14 w 27"/>
                        <a:gd name="T1" fmla="*/ 0 h 15"/>
                        <a:gd name="T2" fmla="*/ 7 w 27"/>
                        <a:gd name="T3" fmla="*/ 0 h 15"/>
                        <a:gd name="T4" fmla="*/ 1 w 27"/>
                        <a:gd name="T5" fmla="*/ 2 h 15"/>
                        <a:gd name="T6" fmla="*/ 0 w 27"/>
                        <a:gd name="T7" fmla="*/ 4 h 15"/>
                        <a:gd name="T8" fmla="*/ 3 w 27"/>
                        <a:gd name="T9" fmla="*/ 5 h 15"/>
                        <a:gd name="T10" fmla="*/ 7 w 27"/>
                        <a:gd name="T11" fmla="*/ 4 h 15"/>
                        <a:gd name="T12" fmla="*/ 14 w 27"/>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 h="15">
                          <a:moveTo>
                            <a:pt x="27" y="0"/>
                          </a:moveTo>
                          <a:lnTo>
                            <a:pt x="13" y="0"/>
                          </a:lnTo>
                          <a:lnTo>
                            <a:pt x="2" y="5"/>
                          </a:lnTo>
                          <a:lnTo>
                            <a:pt x="0" y="13"/>
                          </a:lnTo>
                          <a:lnTo>
                            <a:pt x="6" y="15"/>
                          </a:lnTo>
                          <a:lnTo>
                            <a:pt x="14" y="11"/>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53" name="Freeform 317"/>
                    <p:cNvSpPr>
                      <a:spLocks/>
                    </p:cNvSpPr>
                    <p:nvPr/>
                  </p:nvSpPr>
                  <p:spPr bwMode="auto">
                    <a:xfrm>
                      <a:off x="2603" y="2777"/>
                      <a:ext cx="6" cy="12"/>
                    </a:xfrm>
                    <a:custGeom>
                      <a:avLst/>
                      <a:gdLst>
                        <a:gd name="T0" fmla="*/ 2 w 13"/>
                        <a:gd name="T1" fmla="*/ 0 h 35"/>
                        <a:gd name="T2" fmla="*/ 1 w 13"/>
                        <a:gd name="T3" fmla="*/ 4 h 35"/>
                        <a:gd name="T4" fmla="*/ 3 w 13"/>
                        <a:gd name="T5" fmla="*/ 10 h 35"/>
                        <a:gd name="T6" fmla="*/ 6 w 13"/>
                        <a:gd name="T7" fmla="*/ 12 h 35"/>
                        <a:gd name="T8" fmla="*/ 2 w 13"/>
                        <a:gd name="T9" fmla="*/ 10 h 35"/>
                        <a:gd name="T10" fmla="*/ 0 w 13"/>
                        <a:gd name="T11" fmla="*/ 8 h 35"/>
                        <a:gd name="T12" fmla="*/ 0 w 13"/>
                        <a:gd name="T13" fmla="*/ 5 h 35"/>
                        <a:gd name="T14" fmla="*/ 2 w 13"/>
                        <a:gd name="T15" fmla="*/ 0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 h="35">
                          <a:moveTo>
                            <a:pt x="5" y="0"/>
                          </a:moveTo>
                          <a:lnTo>
                            <a:pt x="3" y="12"/>
                          </a:lnTo>
                          <a:lnTo>
                            <a:pt x="7" y="28"/>
                          </a:lnTo>
                          <a:lnTo>
                            <a:pt x="13" y="35"/>
                          </a:lnTo>
                          <a:lnTo>
                            <a:pt x="4" y="30"/>
                          </a:lnTo>
                          <a:lnTo>
                            <a:pt x="0" y="24"/>
                          </a:lnTo>
                          <a:lnTo>
                            <a:pt x="0" y="16"/>
                          </a:lnTo>
                          <a:lnTo>
                            <a:pt x="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54" name="Freeform 318"/>
                    <p:cNvSpPr>
                      <a:spLocks/>
                    </p:cNvSpPr>
                    <p:nvPr/>
                  </p:nvSpPr>
                  <p:spPr bwMode="auto">
                    <a:xfrm>
                      <a:off x="2564" y="2722"/>
                      <a:ext cx="9" cy="4"/>
                    </a:xfrm>
                    <a:custGeom>
                      <a:avLst/>
                      <a:gdLst>
                        <a:gd name="T0" fmla="*/ 9 w 18"/>
                        <a:gd name="T1" fmla="*/ 0 h 12"/>
                        <a:gd name="T2" fmla="*/ 9 w 18"/>
                        <a:gd name="T3" fmla="*/ 4 h 12"/>
                        <a:gd name="T4" fmla="*/ 6 w 18"/>
                        <a:gd name="T5" fmla="*/ 3 h 12"/>
                        <a:gd name="T6" fmla="*/ 3 w 18"/>
                        <a:gd name="T7" fmla="*/ 3 h 12"/>
                        <a:gd name="T8" fmla="*/ 0 w 18"/>
                        <a:gd name="T9" fmla="*/ 3 h 12"/>
                        <a:gd name="T10" fmla="*/ 3 w 18"/>
                        <a:gd name="T11" fmla="*/ 1 h 12"/>
                        <a:gd name="T12" fmla="*/ 9 w 18"/>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12">
                          <a:moveTo>
                            <a:pt x="18" y="0"/>
                          </a:moveTo>
                          <a:lnTo>
                            <a:pt x="18" y="12"/>
                          </a:lnTo>
                          <a:lnTo>
                            <a:pt x="11" y="9"/>
                          </a:lnTo>
                          <a:lnTo>
                            <a:pt x="5" y="8"/>
                          </a:lnTo>
                          <a:lnTo>
                            <a:pt x="0" y="8"/>
                          </a:lnTo>
                          <a:lnTo>
                            <a:pt x="6" y="2"/>
                          </a:lnTo>
                          <a:lnTo>
                            <a:pt x="18"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grpSp>
              <p:grpSp>
                <p:nvGrpSpPr>
                  <p:cNvPr id="4145" name="Group 319"/>
                  <p:cNvGrpSpPr>
                    <a:grpSpLocks/>
                  </p:cNvGrpSpPr>
                  <p:nvPr/>
                </p:nvGrpSpPr>
                <p:grpSpPr bwMode="auto">
                  <a:xfrm>
                    <a:off x="2415" y="2702"/>
                    <a:ext cx="47" cy="76"/>
                    <a:chOff x="2415" y="2702"/>
                    <a:chExt cx="47" cy="76"/>
                  </a:xfrm>
                </p:grpSpPr>
                <p:sp>
                  <p:nvSpPr>
                    <p:cNvPr id="4146" name="Freeform 320"/>
                    <p:cNvSpPr>
                      <a:spLocks/>
                    </p:cNvSpPr>
                    <p:nvPr/>
                  </p:nvSpPr>
                  <p:spPr bwMode="auto">
                    <a:xfrm>
                      <a:off x="2425" y="2710"/>
                      <a:ext cx="29" cy="57"/>
                    </a:xfrm>
                    <a:custGeom>
                      <a:avLst/>
                      <a:gdLst>
                        <a:gd name="T0" fmla="*/ 29 w 58"/>
                        <a:gd name="T1" fmla="*/ 11 h 170"/>
                        <a:gd name="T2" fmla="*/ 20 w 58"/>
                        <a:gd name="T3" fmla="*/ 4 h 170"/>
                        <a:gd name="T4" fmla="*/ 10 w 58"/>
                        <a:gd name="T5" fmla="*/ 6 h 170"/>
                        <a:gd name="T6" fmla="*/ 4 w 58"/>
                        <a:gd name="T7" fmla="*/ 15 h 170"/>
                        <a:gd name="T8" fmla="*/ 3 w 58"/>
                        <a:gd name="T9" fmla="*/ 28 h 170"/>
                        <a:gd name="T10" fmla="*/ 4 w 58"/>
                        <a:gd name="T11" fmla="*/ 38 h 170"/>
                        <a:gd name="T12" fmla="*/ 8 w 58"/>
                        <a:gd name="T13" fmla="*/ 47 h 170"/>
                        <a:gd name="T14" fmla="*/ 13 w 58"/>
                        <a:gd name="T15" fmla="*/ 34 h 170"/>
                        <a:gd name="T16" fmla="*/ 17 w 58"/>
                        <a:gd name="T17" fmla="*/ 26 h 170"/>
                        <a:gd name="T18" fmla="*/ 28 w 58"/>
                        <a:gd name="T19" fmla="*/ 22 h 170"/>
                        <a:gd name="T20" fmla="*/ 20 w 58"/>
                        <a:gd name="T21" fmla="*/ 32 h 170"/>
                        <a:gd name="T22" fmla="*/ 12 w 58"/>
                        <a:gd name="T23" fmla="*/ 40 h 170"/>
                        <a:gd name="T24" fmla="*/ 11 w 58"/>
                        <a:gd name="T25" fmla="*/ 49 h 170"/>
                        <a:gd name="T26" fmla="*/ 14 w 58"/>
                        <a:gd name="T27" fmla="*/ 56 h 170"/>
                        <a:gd name="T28" fmla="*/ 19 w 58"/>
                        <a:gd name="T29" fmla="*/ 57 h 170"/>
                        <a:gd name="T30" fmla="*/ 6 w 58"/>
                        <a:gd name="T31" fmla="*/ 55 h 170"/>
                        <a:gd name="T32" fmla="*/ 1 w 58"/>
                        <a:gd name="T33" fmla="*/ 43 h 170"/>
                        <a:gd name="T34" fmla="*/ 0 w 58"/>
                        <a:gd name="T35" fmla="*/ 27 h 170"/>
                        <a:gd name="T36" fmla="*/ 1 w 58"/>
                        <a:gd name="T37" fmla="*/ 12 h 170"/>
                        <a:gd name="T38" fmla="*/ 8 w 58"/>
                        <a:gd name="T39" fmla="*/ 3 h 170"/>
                        <a:gd name="T40" fmla="*/ 17 w 58"/>
                        <a:gd name="T41" fmla="*/ 0 h 170"/>
                        <a:gd name="T42" fmla="*/ 25 w 58"/>
                        <a:gd name="T43" fmla="*/ 2 h 170"/>
                        <a:gd name="T44" fmla="*/ 29 w 58"/>
                        <a:gd name="T45" fmla="*/ 11 h 17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8" h="170">
                          <a:moveTo>
                            <a:pt x="58" y="33"/>
                          </a:moveTo>
                          <a:lnTo>
                            <a:pt x="40" y="13"/>
                          </a:lnTo>
                          <a:lnTo>
                            <a:pt x="19" y="18"/>
                          </a:lnTo>
                          <a:lnTo>
                            <a:pt x="8" y="45"/>
                          </a:lnTo>
                          <a:lnTo>
                            <a:pt x="5" y="83"/>
                          </a:lnTo>
                          <a:lnTo>
                            <a:pt x="8" y="114"/>
                          </a:lnTo>
                          <a:lnTo>
                            <a:pt x="15" y="139"/>
                          </a:lnTo>
                          <a:lnTo>
                            <a:pt x="25" y="101"/>
                          </a:lnTo>
                          <a:lnTo>
                            <a:pt x="34" y="79"/>
                          </a:lnTo>
                          <a:lnTo>
                            <a:pt x="55" y="66"/>
                          </a:lnTo>
                          <a:lnTo>
                            <a:pt x="39" y="95"/>
                          </a:lnTo>
                          <a:lnTo>
                            <a:pt x="23" y="120"/>
                          </a:lnTo>
                          <a:lnTo>
                            <a:pt x="21" y="146"/>
                          </a:lnTo>
                          <a:lnTo>
                            <a:pt x="28" y="166"/>
                          </a:lnTo>
                          <a:lnTo>
                            <a:pt x="38" y="170"/>
                          </a:lnTo>
                          <a:lnTo>
                            <a:pt x="12" y="163"/>
                          </a:lnTo>
                          <a:lnTo>
                            <a:pt x="1" y="127"/>
                          </a:lnTo>
                          <a:lnTo>
                            <a:pt x="0" y="80"/>
                          </a:lnTo>
                          <a:lnTo>
                            <a:pt x="1" y="37"/>
                          </a:lnTo>
                          <a:lnTo>
                            <a:pt x="15" y="10"/>
                          </a:lnTo>
                          <a:lnTo>
                            <a:pt x="33" y="0"/>
                          </a:lnTo>
                          <a:lnTo>
                            <a:pt x="50" y="6"/>
                          </a:lnTo>
                          <a:lnTo>
                            <a:pt x="58" y="3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47" name="Freeform 321"/>
                    <p:cNvSpPr>
                      <a:spLocks/>
                    </p:cNvSpPr>
                    <p:nvPr/>
                  </p:nvSpPr>
                  <p:spPr bwMode="auto">
                    <a:xfrm>
                      <a:off x="2415" y="2702"/>
                      <a:ext cx="47" cy="76"/>
                    </a:xfrm>
                    <a:custGeom>
                      <a:avLst/>
                      <a:gdLst>
                        <a:gd name="T0" fmla="*/ 47 w 95"/>
                        <a:gd name="T1" fmla="*/ 18 h 228"/>
                        <a:gd name="T2" fmla="*/ 40 w 95"/>
                        <a:gd name="T3" fmla="*/ 6 h 228"/>
                        <a:gd name="T4" fmla="*/ 28 w 95"/>
                        <a:gd name="T5" fmla="*/ 3 h 228"/>
                        <a:gd name="T6" fmla="*/ 12 w 95"/>
                        <a:gd name="T7" fmla="*/ 5 h 228"/>
                        <a:gd name="T8" fmla="*/ 7 w 95"/>
                        <a:gd name="T9" fmla="*/ 12 h 228"/>
                        <a:gd name="T10" fmla="*/ 3 w 95"/>
                        <a:gd name="T11" fmla="*/ 23 h 228"/>
                        <a:gd name="T12" fmla="*/ 3 w 95"/>
                        <a:gd name="T13" fmla="*/ 33 h 228"/>
                        <a:gd name="T14" fmla="*/ 5 w 95"/>
                        <a:gd name="T15" fmla="*/ 39 h 228"/>
                        <a:gd name="T16" fmla="*/ 5 w 95"/>
                        <a:gd name="T17" fmla="*/ 49 h 228"/>
                        <a:gd name="T18" fmla="*/ 8 w 95"/>
                        <a:gd name="T19" fmla="*/ 59 h 228"/>
                        <a:gd name="T20" fmla="*/ 18 w 95"/>
                        <a:gd name="T21" fmla="*/ 70 h 228"/>
                        <a:gd name="T22" fmla="*/ 24 w 95"/>
                        <a:gd name="T23" fmla="*/ 70 h 228"/>
                        <a:gd name="T24" fmla="*/ 33 w 95"/>
                        <a:gd name="T25" fmla="*/ 70 h 228"/>
                        <a:gd name="T26" fmla="*/ 33 w 95"/>
                        <a:gd name="T27" fmla="*/ 72 h 228"/>
                        <a:gd name="T28" fmla="*/ 27 w 95"/>
                        <a:gd name="T29" fmla="*/ 76 h 228"/>
                        <a:gd name="T30" fmla="*/ 19 w 95"/>
                        <a:gd name="T31" fmla="*/ 75 h 228"/>
                        <a:gd name="T32" fmla="*/ 10 w 95"/>
                        <a:gd name="T33" fmla="*/ 71 h 228"/>
                        <a:gd name="T34" fmla="*/ 2 w 95"/>
                        <a:gd name="T35" fmla="*/ 60 h 228"/>
                        <a:gd name="T36" fmla="*/ 2 w 95"/>
                        <a:gd name="T37" fmla="*/ 42 h 228"/>
                        <a:gd name="T38" fmla="*/ 0 w 95"/>
                        <a:gd name="T39" fmla="*/ 31 h 228"/>
                        <a:gd name="T40" fmla="*/ 0 w 95"/>
                        <a:gd name="T41" fmla="*/ 21 h 228"/>
                        <a:gd name="T42" fmla="*/ 4 w 95"/>
                        <a:gd name="T43" fmla="*/ 11 h 228"/>
                        <a:gd name="T44" fmla="*/ 9 w 95"/>
                        <a:gd name="T45" fmla="*/ 3 h 228"/>
                        <a:gd name="T46" fmla="*/ 22 w 95"/>
                        <a:gd name="T47" fmla="*/ 0 h 228"/>
                        <a:gd name="T48" fmla="*/ 40 w 95"/>
                        <a:gd name="T49" fmla="*/ 2 h 228"/>
                        <a:gd name="T50" fmla="*/ 46 w 95"/>
                        <a:gd name="T51" fmla="*/ 6 h 228"/>
                        <a:gd name="T52" fmla="*/ 47 w 95"/>
                        <a:gd name="T53" fmla="*/ 18 h 22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5" h="228">
                          <a:moveTo>
                            <a:pt x="95" y="55"/>
                          </a:moveTo>
                          <a:lnTo>
                            <a:pt x="80" y="19"/>
                          </a:lnTo>
                          <a:lnTo>
                            <a:pt x="56" y="9"/>
                          </a:lnTo>
                          <a:lnTo>
                            <a:pt x="25" y="15"/>
                          </a:lnTo>
                          <a:lnTo>
                            <a:pt x="15" y="36"/>
                          </a:lnTo>
                          <a:lnTo>
                            <a:pt x="7" y="70"/>
                          </a:lnTo>
                          <a:lnTo>
                            <a:pt x="7" y="99"/>
                          </a:lnTo>
                          <a:lnTo>
                            <a:pt x="11" y="118"/>
                          </a:lnTo>
                          <a:lnTo>
                            <a:pt x="11" y="146"/>
                          </a:lnTo>
                          <a:lnTo>
                            <a:pt x="16" y="177"/>
                          </a:lnTo>
                          <a:lnTo>
                            <a:pt x="36" y="210"/>
                          </a:lnTo>
                          <a:lnTo>
                            <a:pt x="49" y="210"/>
                          </a:lnTo>
                          <a:lnTo>
                            <a:pt x="66" y="210"/>
                          </a:lnTo>
                          <a:lnTo>
                            <a:pt x="66" y="215"/>
                          </a:lnTo>
                          <a:lnTo>
                            <a:pt x="54" y="228"/>
                          </a:lnTo>
                          <a:lnTo>
                            <a:pt x="39" y="225"/>
                          </a:lnTo>
                          <a:lnTo>
                            <a:pt x="21" y="214"/>
                          </a:lnTo>
                          <a:lnTo>
                            <a:pt x="5" y="180"/>
                          </a:lnTo>
                          <a:lnTo>
                            <a:pt x="4" y="127"/>
                          </a:lnTo>
                          <a:lnTo>
                            <a:pt x="0" y="92"/>
                          </a:lnTo>
                          <a:lnTo>
                            <a:pt x="0" y="62"/>
                          </a:lnTo>
                          <a:lnTo>
                            <a:pt x="9" y="32"/>
                          </a:lnTo>
                          <a:lnTo>
                            <a:pt x="19" y="9"/>
                          </a:lnTo>
                          <a:lnTo>
                            <a:pt x="44" y="0"/>
                          </a:lnTo>
                          <a:lnTo>
                            <a:pt x="80" y="5"/>
                          </a:lnTo>
                          <a:lnTo>
                            <a:pt x="93" y="19"/>
                          </a:lnTo>
                          <a:lnTo>
                            <a:pt x="95" y="5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grpSp>
            </p:grpSp>
            <p:sp>
              <p:nvSpPr>
                <p:cNvPr id="4113" name="Freeform 322"/>
                <p:cNvSpPr>
                  <a:spLocks/>
                </p:cNvSpPr>
                <p:nvPr/>
              </p:nvSpPr>
              <p:spPr bwMode="auto">
                <a:xfrm>
                  <a:off x="2220" y="2858"/>
                  <a:ext cx="895" cy="1021"/>
                </a:xfrm>
                <a:custGeom>
                  <a:avLst/>
                  <a:gdLst>
                    <a:gd name="T0" fmla="*/ 132 w 1789"/>
                    <a:gd name="T1" fmla="*/ 0 h 3063"/>
                    <a:gd name="T2" fmla="*/ 268 w 1789"/>
                    <a:gd name="T3" fmla="*/ 108 h 3063"/>
                    <a:gd name="T4" fmla="*/ 313 w 1789"/>
                    <a:gd name="T5" fmla="*/ 186 h 3063"/>
                    <a:gd name="T6" fmla="*/ 390 w 1789"/>
                    <a:gd name="T7" fmla="*/ 308 h 3063"/>
                    <a:gd name="T8" fmla="*/ 407 w 1789"/>
                    <a:gd name="T9" fmla="*/ 362 h 3063"/>
                    <a:gd name="T10" fmla="*/ 400 w 1789"/>
                    <a:gd name="T11" fmla="*/ 410 h 3063"/>
                    <a:gd name="T12" fmla="*/ 394 w 1789"/>
                    <a:gd name="T13" fmla="*/ 455 h 3063"/>
                    <a:gd name="T14" fmla="*/ 619 w 1789"/>
                    <a:gd name="T15" fmla="*/ 495 h 3063"/>
                    <a:gd name="T16" fmla="*/ 686 w 1789"/>
                    <a:gd name="T17" fmla="*/ 510 h 3063"/>
                    <a:gd name="T18" fmla="*/ 695 w 1789"/>
                    <a:gd name="T19" fmla="*/ 554 h 3063"/>
                    <a:gd name="T20" fmla="*/ 568 w 1789"/>
                    <a:gd name="T21" fmla="*/ 580 h 3063"/>
                    <a:gd name="T22" fmla="*/ 443 w 1789"/>
                    <a:gd name="T23" fmla="*/ 587 h 3063"/>
                    <a:gd name="T24" fmla="*/ 399 w 1789"/>
                    <a:gd name="T25" fmla="*/ 631 h 3063"/>
                    <a:gd name="T26" fmla="*/ 392 w 1789"/>
                    <a:gd name="T27" fmla="*/ 688 h 3063"/>
                    <a:gd name="T28" fmla="*/ 411 w 1789"/>
                    <a:gd name="T29" fmla="*/ 709 h 3063"/>
                    <a:gd name="T30" fmla="*/ 465 w 1789"/>
                    <a:gd name="T31" fmla="*/ 724 h 3063"/>
                    <a:gd name="T32" fmla="*/ 523 w 1789"/>
                    <a:gd name="T33" fmla="*/ 749 h 3063"/>
                    <a:gd name="T34" fmla="*/ 767 w 1789"/>
                    <a:gd name="T35" fmla="*/ 827 h 3063"/>
                    <a:gd name="T36" fmla="*/ 832 w 1789"/>
                    <a:gd name="T37" fmla="*/ 877 h 3063"/>
                    <a:gd name="T38" fmla="*/ 895 w 1789"/>
                    <a:gd name="T39" fmla="*/ 1021 h 3063"/>
                    <a:gd name="T40" fmla="*/ 448 w 1789"/>
                    <a:gd name="T41" fmla="*/ 993 h 3063"/>
                    <a:gd name="T42" fmla="*/ 194 w 1789"/>
                    <a:gd name="T43" fmla="*/ 991 h 3063"/>
                    <a:gd name="T44" fmla="*/ 76 w 1789"/>
                    <a:gd name="T45" fmla="*/ 979 h 3063"/>
                    <a:gd name="T46" fmla="*/ 23 w 1789"/>
                    <a:gd name="T47" fmla="*/ 941 h 3063"/>
                    <a:gd name="T48" fmla="*/ 6 w 1789"/>
                    <a:gd name="T49" fmla="*/ 879 h 3063"/>
                    <a:gd name="T50" fmla="*/ 34 w 1789"/>
                    <a:gd name="T51" fmla="*/ 777 h 3063"/>
                    <a:gd name="T52" fmla="*/ 66 w 1789"/>
                    <a:gd name="T53" fmla="*/ 687 h 3063"/>
                    <a:gd name="T54" fmla="*/ 60 w 1789"/>
                    <a:gd name="T55" fmla="*/ 618 h 3063"/>
                    <a:gd name="T56" fmla="*/ 63 w 1789"/>
                    <a:gd name="T57" fmla="*/ 549 h 3063"/>
                    <a:gd name="T58" fmla="*/ 12 w 1789"/>
                    <a:gd name="T59" fmla="*/ 395 h 3063"/>
                    <a:gd name="T60" fmla="*/ 0 w 1789"/>
                    <a:gd name="T61" fmla="*/ 247 h 3063"/>
                    <a:gd name="T62" fmla="*/ 20 w 1789"/>
                    <a:gd name="T63" fmla="*/ 168 h 3063"/>
                    <a:gd name="T64" fmla="*/ 55 w 1789"/>
                    <a:gd name="T65" fmla="*/ 96 h 30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89" h="3063">
                      <a:moveTo>
                        <a:pt x="224" y="159"/>
                      </a:moveTo>
                      <a:lnTo>
                        <a:pt x="263" y="0"/>
                      </a:lnTo>
                      <a:lnTo>
                        <a:pt x="567" y="198"/>
                      </a:lnTo>
                      <a:lnTo>
                        <a:pt x="535" y="323"/>
                      </a:lnTo>
                      <a:lnTo>
                        <a:pt x="577" y="445"/>
                      </a:lnTo>
                      <a:lnTo>
                        <a:pt x="625" y="559"/>
                      </a:lnTo>
                      <a:lnTo>
                        <a:pt x="693" y="756"/>
                      </a:lnTo>
                      <a:lnTo>
                        <a:pt x="780" y="923"/>
                      </a:lnTo>
                      <a:lnTo>
                        <a:pt x="807" y="1021"/>
                      </a:lnTo>
                      <a:lnTo>
                        <a:pt x="813" y="1086"/>
                      </a:lnTo>
                      <a:lnTo>
                        <a:pt x="811" y="1161"/>
                      </a:lnTo>
                      <a:lnTo>
                        <a:pt x="799" y="1230"/>
                      </a:lnTo>
                      <a:lnTo>
                        <a:pt x="787" y="1291"/>
                      </a:lnTo>
                      <a:lnTo>
                        <a:pt x="787" y="1364"/>
                      </a:lnTo>
                      <a:lnTo>
                        <a:pt x="1075" y="1460"/>
                      </a:lnTo>
                      <a:lnTo>
                        <a:pt x="1238" y="1485"/>
                      </a:lnTo>
                      <a:lnTo>
                        <a:pt x="1355" y="1474"/>
                      </a:lnTo>
                      <a:lnTo>
                        <a:pt x="1371" y="1531"/>
                      </a:lnTo>
                      <a:lnTo>
                        <a:pt x="1382" y="1593"/>
                      </a:lnTo>
                      <a:lnTo>
                        <a:pt x="1390" y="1663"/>
                      </a:lnTo>
                      <a:lnTo>
                        <a:pt x="1271" y="1717"/>
                      </a:lnTo>
                      <a:lnTo>
                        <a:pt x="1135" y="1739"/>
                      </a:lnTo>
                      <a:lnTo>
                        <a:pt x="1022" y="1739"/>
                      </a:lnTo>
                      <a:lnTo>
                        <a:pt x="886" y="1760"/>
                      </a:lnTo>
                      <a:lnTo>
                        <a:pt x="798" y="1739"/>
                      </a:lnTo>
                      <a:lnTo>
                        <a:pt x="798" y="1893"/>
                      </a:lnTo>
                      <a:lnTo>
                        <a:pt x="771" y="1979"/>
                      </a:lnTo>
                      <a:lnTo>
                        <a:pt x="783" y="2064"/>
                      </a:lnTo>
                      <a:lnTo>
                        <a:pt x="774" y="2124"/>
                      </a:lnTo>
                      <a:lnTo>
                        <a:pt x="822" y="2128"/>
                      </a:lnTo>
                      <a:lnTo>
                        <a:pt x="852" y="2157"/>
                      </a:lnTo>
                      <a:lnTo>
                        <a:pt x="930" y="2173"/>
                      </a:lnTo>
                      <a:lnTo>
                        <a:pt x="987" y="2226"/>
                      </a:lnTo>
                      <a:lnTo>
                        <a:pt x="1046" y="2248"/>
                      </a:lnTo>
                      <a:lnTo>
                        <a:pt x="1411" y="2420"/>
                      </a:lnTo>
                      <a:lnTo>
                        <a:pt x="1534" y="2482"/>
                      </a:lnTo>
                      <a:lnTo>
                        <a:pt x="1612" y="2527"/>
                      </a:lnTo>
                      <a:lnTo>
                        <a:pt x="1664" y="2632"/>
                      </a:lnTo>
                      <a:lnTo>
                        <a:pt x="1724" y="2793"/>
                      </a:lnTo>
                      <a:lnTo>
                        <a:pt x="1789" y="3063"/>
                      </a:lnTo>
                      <a:lnTo>
                        <a:pt x="1105" y="3062"/>
                      </a:lnTo>
                      <a:lnTo>
                        <a:pt x="895" y="2980"/>
                      </a:lnTo>
                      <a:lnTo>
                        <a:pt x="583" y="2972"/>
                      </a:lnTo>
                      <a:lnTo>
                        <a:pt x="387" y="2974"/>
                      </a:lnTo>
                      <a:lnTo>
                        <a:pt x="276" y="2980"/>
                      </a:lnTo>
                      <a:lnTo>
                        <a:pt x="152" y="2937"/>
                      </a:lnTo>
                      <a:lnTo>
                        <a:pt x="108" y="2907"/>
                      </a:lnTo>
                      <a:lnTo>
                        <a:pt x="45" y="2823"/>
                      </a:lnTo>
                      <a:lnTo>
                        <a:pt x="31" y="2761"/>
                      </a:lnTo>
                      <a:lnTo>
                        <a:pt x="12" y="2637"/>
                      </a:lnTo>
                      <a:lnTo>
                        <a:pt x="25" y="2526"/>
                      </a:lnTo>
                      <a:lnTo>
                        <a:pt x="67" y="2330"/>
                      </a:lnTo>
                      <a:lnTo>
                        <a:pt x="122" y="2136"/>
                      </a:lnTo>
                      <a:lnTo>
                        <a:pt x="131" y="2060"/>
                      </a:lnTo>
                      <a:lnTo>
                        <a:pt x="113" y="2007"/>
                      </a:lnTo>
                      <a:lnTo>
                        <a:pt x="119" y="1853"/>
                      </a:lnTo>
                      <a:lnTo>
                        <a:pt x="137" y="1788"/>
                      </a:lnTo>
                      <a:lnTo>
                        <a:pt x="126" y="1648"/>
                      </a:lnTo>
                      <a:lnTo>
                        <a:pt x="85" y="1452"/>
                      </a:lnTo>
                      <a:lnTo>
                        <a:pt x="24" y="1184"/>
                      </a:lnTo>
                      <a:lnTo>
                        <a:pt x="0" y="943"/>
                      </a:lnTo>
                      <a:lnTo>
                        <a:pt x="0" y="740"/>
                      </a:lnTo>
                      <a:lnTo>
                        <a:pt x="15" y="591"/>
                      </a:lnTo>
                      <a:lnTo>
                        <a:pt x="39" y="505"/>
                      </a:lnTo>
                      <a:lnTo>
                        <a:pt x="72" y="399"/>
                      </a:lnTo>
                      <a:lnTo>
                        <a:pt x="110" y="289"/>
                      </a:lnTo>
                      <a:lnTo>
                        <a:pt x="224" y="159"/>
                      </a:lnTo>
                      <a:close/>
                    </a:path>
                  </a:pathLst>
                </a:custGeom>
                <a:solidFill>
                  <a:schemeClr val="accent1"/>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grpSp>
              <p:nvGrpSpPr>
                <p:cNvPr id="4114" name="Group 323"/>
                <p:cNvGrpSpPr>
                  <a:grpSpLocks/>
                </p:cNvGrpSpPr>
                <p:nvPr/>
              </p:nvGrpSpPr>
              <p:grpSpPr bwMode="auto">
                <a:xfrm>
                  <a:off x="2871" y="3282"/>
                  <a:ext cx="268" cy="126"/>
                  <a:chOff x="2871" y="3282"/>
                  <a:chExt cx="268" cy="126"/>
                </a:xfrm>
              </p:grpSpPr>
              <p:sp>
                <p:nvSpPr>
                  <p:cNvPr id="4135" name="Freeform 324"/>
                  <p:cNvSpPr>
                    <a:spLocks/>
                  </p:cNvSpPr>
                  <p:nvPr/>
                </p:nvSpPr>
                <p:spPr bwMode="auto">
                  <a:xfrm>
                    <a:off x="2871" y="3282"/>
                    <a:ext cx="268" cy="126"/>
                  </a:xfrm>
                  <a:custGeom>
                    <a:avLst/>
                    <a:gdLst>
                      <a:gd name="T0" fmla="*/ 0 w 535"/>
                      <a:gd name="T1" fmla="*/ 75 h 378"/>
                      <a:gd name="T2" fmla="*/ 33 w 535"/>
                      <a:gd name="T3" fmla="*/ 69 h 378"/>
                      <a:gd name="T4" fmla="*/ 45 w 535"/>
                      <a:gd name="T5" fmla="*/ 67 h 378"/>
                      <a:gd name="T6" fmla="*/ 52 w 535"/>
                      <a:gd name="T7" fmla="*/ 62 h 378"/>
                      <a:gd name="T8" fmla="*/ 61 w 535"/>
                      <a:gd name="T9" fmla="*/ 54 h 378"/>
                      <a:gd name="T10" fmla="*/ 77 w 535"/>
                      <a:gd name="T11" fmla="*/ 42 h 378"/>
                      <a:gd name="T12" fmla="*/ 106 w 535"/>
                      <a:gd name="T13" fmla="*/ 24 h 378"/>
                      <a:gd name="T14" fmla="*/ 111 w 535"/>
                      <a:gd name="T15" fmla="*/ 17 h 378"/>
                      <a:gd name="T16" fmla="*/ 119 w 535"/>
                      <a:gd name="T17" fmla="*/ 11 h 378"/>
                      <a:gd name="T18" fmla="*/ 135 w 535"/>
                      <a:gd name="T19" fmla="*/ 10 h 378"/>
                      <a:gd name="T20" fmla="*/ 181 w 535"/>
                      <a:gd name="T21" fmla="*/ 3 h 378"/>
                      <a:gd name="T22" fmla="*/ 194 w 535"/>
                      <a:gd name="T23" fmla="*/ 0 h 378"/>
                      <a:gd name="T24" fmla="*/ 205 w 535"/>
                      <a:gd name="T25" fmla="*/ 4 h 378"/>
                      <a:gd name="T26" fmla="*/ 211 w 535"/>
                      <a:gd name="T27" fmla="*/ 8 h 378"/>
                      <a:gd name="T28" fmla="*/ 227 w 535"/>
                      <a:gd name="T29" fmla="*/ 14 h 378"/>
                      <a:gd name="T30" fmla="*/ 236 w 535"/>
                      <a:gd name="T31" fmla="*/ 16 h 378"/>
                      <a:gd name="T32" fmla="*/ 245 w 535"/>
                      <a:gd name="T33" fmla="*/ 19 h 378"/>
                      <a:gd name="T34" fmla="*/ 249 w 535"/>
                      <a:gd name="T35" fmla="*/ 22 h 378"/>
                      <a:gd name="T36" fmla="*/ 255 w 535"/>
                      <a:gd name="T37" fmla="*/ 30 h 378"/>
                      <a:gd name="T38" fmla="*/ 260 w 535"/>
                      <a:gd name="T39" fmla="*/ 35 h 378"/>
                      <a:gd name="T40" fmla="*/ 262 w 535"/>
                      <a:gd name="T41" fmla="*/ 40 h 378"/>
                      <a:gd name="T42" fmla="*/ 263 w 535"/>
                      <a:gd name="T43" fmla="*/ 43 h 378"/>
                      <a:gd name="T44" fmla="*/ 268 w 535"/>
                      <a:gd name="T45" fmla="*/ 49 h 378"/>
                      <a:gd name="T46" fmla="*/ 263 w 535"/>
                      <a:gd name="T47" fmla="*/ 53 h 378"/>
                      <a:gd name="T48" fmla="*/ 259 w 535"/>
                      <a:gd name="T49" fmla="*/ 54 h 378"/>
                      <a:gd name="T50" fmla="*/ 250 w 535"/>
                      <a:gd name="T51" fmla="*/ 54 h 378"/>
                      <a:gd name="T52" fmla="*/ 243 w 535"/>
                      <a:gd name="T53" fmla="*/ 51 h 378"/>
                      <a:gd name="T54" fmla="*/ 236 w 535"/>
                      <a:gd name="T55" fmla="*/ 48 h 378"/>
                      <a:gd name="T56" fmla="*/ 229 w 535"/>
                      <a:gd name="T57" fmla="*/ 48 h 378"/>
                      <a:gd name="T58" fmla="*/ 221 w 535"/>
                      <a:gd name="T59" fmla="*/ 46 h 378"/>
                      <a:gd name="T60" fmla="*/ 212 w 535"/>
                      <a:gd name="T61" fmla="*/ 44 h 378"/>
                      <a:gd name="T62" fmla="*/ 201 w 535"/>
                      <a:gd name="T63" fmla="*/ 46 h 378"/>
                      <a:gd name="T64" fmla="*/ 192 w 535"/>
                      <a:gd name="T65" fmla="*/ 49 h 378"/>
                      <a:gd name="T66" fmla="*/ 212 w 535"/>
                      <a:gd name="T67" fmla="*/ 53 h 378"/>
                      <a:gd name="T68" fmla="*/ 227 w 535"/>
                      <a:gd name="T69" fmla="*/ 56 h 378"/>
                      <a:gd name="T70" fmla="*/ 244 w 535"/>
                      <a:gd name="T71" fmla="*/ 62 h 378"/>
                      <a:gd name="T72" fmla="*/ 249 w 535"/>
                      <a:gd name="T73" fmla="*/ 65 h 378"/>
                      <a:gd name="T74" fmla="*/ 250 w 535"/>
                      <a:gd name="T75" fmla="*/ 69 h 378"/>
                      <a:gd name="T76" fmla="*/ 246 w 535"/>
                      <a:gd name="T77" fmla="*/ 72 h 378"/>
                      <a:gd name="T78" fmla="*/ 241 w 535"/>
                      <a:gd name="T79" fmla="*/ 74 h 378"/>
                      <a:gd name="T80" fmla="*/ 234 w 535"/>
                      <a:gd name="T81" fmla="*/ 74 h 378"/>
                      <a:gd name="T82" fmla="*/ 210 w 535"/>
                      <a:gd name="T83" fmla="*/ 69 h 378"/>
                      <a:gd name="T84" fmla="*/ 188 w 535"/>
                      <a:gd name="T85" fmla="*/ 68 h 378"/>
                      <a:gd name="T86" fmla="*/ 172 w 535"/>
                      <a:gd name="T87" fmla="*/ 69 h 378"/>
                      <a:gd name="T88" fmla="*/ 163 w 535"/>
                      <a:gd name="T89" fmla="*/ 74 h 378"/>
                      <a:gd name="T90" fmla="*/ 152 w 535"/>
                      <a:gd name="T91" fmla="*/ 80 h 378"/>
                      <a:gd name="T92" fmla="*/ 144 w 535"/>
                      <a:gd name="T93" fmla="*/ 88 h 378"/>
                      <a:gd name="T94" fmla="*/ 136 w 535"/>
                      <a:gd name="T95" fmla="*/ 98 h 378"/>
                      <a:gd name="T96" fmla="*/ 126 w 535"/>
                      <a:gd name="T97" fmla="*/ 106 h 378"/>
                      <a:gd name="T98" fmla="*/ 115 w 535"/>
                      <a:gd name="T99" fmla="*/ 110 h 378"/>
                      <a:gd name="T100" fmla="*/ 103 w 535"/>
                      <a:gd name="T101" fmla="*/ 111 h 378"/>
                      <a:gd name="T102" fmla="*/ 90 w 535"/>
                      <a:gd name="T103" fmla="*/ 112 h 378"/>
                      <a:gd name="T104" fmla="*/ 74 w 535"/>
                      <a:gd name="T105" fmla="*/ 113 h 378"/>
                      <a:gd name="T106" fmla="*/ 57 w 535"/>
                      <a:gd name="T107" fmla="*/ 114 h 378"/>
                      <a:gd name="T108" fmla="*/ 44 w 535"/>
                      <a:gd name="T109" fmla="*/ 120 h 378"/>
                      <a:gd name="T110" fmla="*/ 0 w 535"/>
                      <a:gd name="T111" fmla="*/ 126 h 378"/>
                      <a:gd name="T112" fmla="*/ 0 w 535"/>
                      <a:gd name="T113" fmla="*/ 75 h 37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5" h="378">
                        <a:moveTo>
                          <a:pt x="0" y="224"/>
                        </a:moveTo>
                        <a:lnTo>
                          <a:pt x="66" y="207"/>
                        </a:lnTo>
                        <a:lnTo>
                          <a:pt x="90" y="201"/>
                        </a:lnTo>
                        <a:lnTo>
                          <a:pt x="104" y="185"/>
                        </a:lnTo>
                        <a:lnTo>
                          <a:pt x="121" y="161"/>
                        </a:lnTo>
                        <a:lnTo>
                          <a:pt x="153" y="127"/>
                        </a:lnTo>
                        <a:lnTo>
                          <a:pt x="211" y="71"/>
                        </a:lnTo>
                        <a:lnTo>
                          <a:pt x="221" y="51"/>
                        </a:lnTo>
                        <a:lnTo>
                          <a:pt x="237" y="34"/>
                        </a:lnTo>
                        <a:lnTo>
                          <a:pt x="269" y="29"/>
                        </a:lnTo>
                        <a:lnTo>
                          <a:pt x="361" y="9"/>
                        </a:lnTo>
                        <a:lnTo>
                          <a:pt x="388" y="0"/>
                        </a:lnTo>
                        <a:lnTo>
                          <a:pt x="410" y="13"/>
                        </a:lnTo>
                        <a:lnTo>
                          <a:pt x="422" y="24"/>
                        </a:lnTo>
                        <a:lnTo>
                          <a:pt x="454" y="41"/>
                        </a:lnTo>
                        <a:lnTo>
                          <a:pt x="472" y="49"/>
                        </a:lnTo>
                        <a:lnTo>
                          <a:pt x="489" y="56"/>
                        </a:lnTo>
                        <a:lnTo>
                          <a:pt x="498" y="67"/>
                        </a:lnTo>
                        <a:lnTo>
                          <a:pt x="509" y="90"/>
                        </a:lnTo>
                        <a:lnTo>
                          <a:pt x="520" y="105"/>
                        </a:lnTo>
                        <a:lnTo>
                          <a:pt x="523" y="121"/>
                        </a:lnTo>
                        <a:lnTo>
                          <a:pt x="526" y="129"/>
                        </a:lnTo>
                        <a:lnTo>
                          <a:pt x="535" y="146"/>
                        </a:lnTo>
                        <a:lnTo>
                          <a:pt x="526" y="158"/>
                        </a:lnTo>
                        <a:lnTo>
                          <a:pt x="517" y="163"/>
                        </a:lnTo>
                        <a:lnTo>
                          <a:pt x="500" y="161"/>
                        </a:lnTo>
                        <a:lnTo>
                          <a:pt x="485" y="154"/>
                        </a:lnTo>
                        <a:lnTo>
                          <a:pt x="471" y="144"/>
                        </a:lnTo>
                        <a:lnTo>
                          <a:pt x="457" y="144"/>
                        </a:lnTo>
                        <a:lnTo>
                          <a:pt x="441" y="139"/>
                        </a:lnTo>
                        <a:lnTo>
                          <a:pt x="424" y="132"/>
                        </a:lnTo>
                        <a:lnTo>
                          <a:pt x="401" y="138"/>
                        </a:lnTo>
                        <a:lnTo>
                          <a:pt x="383" y="146"/>
                        </a:lnTo>
                        <a:lnTo>
                          <a:pt x="424" y="158"/>
                        </a:lnTo>
                        <a:lnTo>
                          <a:pt x="453" y="169"/>
                        </a:lnTo>
                        <a:lnTo>
                          <a:pt x="488" y="185"/>
                        </a:lnTo>
                        <a:lnTo>
                          <a:pt x="497" y="196"/>
                        </a:lnTo>
                        <a:lnTo>
                          <a:pt x="499" y="208"/>
                        </a:lnTo>
                        <a:lnTo>
                          <a:pt x="492" y="215"/>
                        </a:lnTo>
                        <a:lnTo>
                          <a:pt x="481" y="223"/>
                        </a:lnTo>
                        <a:lnTo>
                          <a:pt x="467" y="222"/>
                        </a:lnTo>
                        <a:lnTo>
                          <a:pt x="420" y="207"/>
                        </a:lnTo>
                        <a:lnTo>
                          <a:pt x="376" y="204"/>
                        </a:lnTo>
                        <a:lnTo>
                          <a:pt x="344" y="207"/>
                        </a:lnTo>
                        <a:lnTo>
                          <a:pt x="325" y="222"/>
                        </a:lnTo>
                        <a:lnTo>
                          <a:pt x="304" y="241"/>
                        </a:lnTo>
                        <a:lnTo>
                          <a:pt x="287" y="265"/>
                        </a:lnTo>
                        <a:lnTo>
                          <a:pt x="271" y="295"/>
                        </a:lnTo>
                        <a:lnTo>
                          <a:pt x="251" y="318"/>
                        </a:lnTo>
                        <a:lnTo>
                          <a:pt x="229" y="330"/>
                        </a:lnTo>
                        <a:lnTo>
                          <a:pt x="205" y="334"/>
                        </a:lnTo>
                        <a:lnTo>
                          <a:pt x="180" y="336"/>
                        </a:lnTo>
                        <a:lnTo>
                          <a:pt x="148" y="338"/>
                        </a:lnTo>
                        <a:lnTo>
                          <a:pt x="114" y="342"/>
                        </a:lnTo>
                        <a:lnTo>
                          <a:pt x="87" y="359"/>
                        </a:lnTo>
                        <a:lnTo>
                          <a:pt x="0" y="378"/>
                        </a:lnTo>
                        <a:lnTo>
                          <a:pt x="0" y="224"/>
                        </a:lnTo>
                        <a:close/>
                      </a:path>
                    </a:pathLst>
                  </a:custGeom>
                  <a:solidFill>
                    <a:srgbClr val="FFC080"/>
                  </a:solidFill>
                  <a:ln w="6350">
                    <a:solidFill>
                      <a:srgbClr val="402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36" name="Freeform 325"/>
                  <p:cNvSpPr>
                    <a:spLocks/>
                  </p:cNvSpPr>
                  <p:nvPr/>
                </p:nvSpPr>
                <p:spPr bwMode="auto">
                  <a:xfrm>
                    <a:off x="3040" y="3304"/>
                    <a:ext cx="85" cy="15"/>
                  </a:xfrm>
                  <a:custGeom>
                    <a:avLst/>
                    <a:gdLst>
                      <a:gd name="T0" fmla="*/ 85 w 170"/>
                      <a:gd name="T1" fmla="*/ 15 h 45"/>
                      <a:gd name="T2" fmla="*/ 71 w 170"/>
                      <a:gd name="T3" fmla="*/ 10 h 45"/>
                      <a:gd name="T4" fmla="*/ 59 w 170"/>
                      <a:gd name="T5" fmla="*/ 8 h 45"/>
                      <a:gd name="T6" fmla="*/ 44 w 170"/>
                      <a:gd name="T7" fmla="*/ 5 h 45"/>
                      <a:gd name="T8" fmla="*/ 32 w 170"/>
                      <a:gd name="T9" fmla="*/ 3 h 45"/>
                      <a:gd name="T10" fmla="*/ 14 w 170"/>
                      <a:gd name="T11" fmla="*/ 5 h 45"/>
                      <a:gd name="T12" fmla="*/ 0 w 170"/>
                      <a:gd name="T13" fmla="*/ 5 h 45"/>
                      <a:gd name="T14" fmla="*/ 20 w 170"/>
                      <a:gd name="T15" fmla="*/ 2 h 45"/>
                      <a:gd name="T16" fmla="*/ 37 w 170"/>
                      <a:gd name="T17" fmla="*/ 0 h 45"/>
                      <a:gd name="T18" fmla="*/ 59 w 170"/>
                      <a:gd name="T19" fmla="*/ 7 h 45"/>
                      <a:gd name="T20" fmla="*/ 70 w 170"/>
                      <a:gd name="T21" fmla="*/ 8 h 45"/>
                      <a:gd name="T22" fmla="*/ 84 w 170"/>
                      <a:gd name="T23" fmla="*/ 13 h 45"/>
                      <a:gd name="T24" fmla="*/ 85 w 170"/>
                      <a:gd name="T25" fmla="*/ 15 h 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45">
                        <a:moveTo>
                          <a:pt x="170" y="45"/>
                        </a:moveTo>
                        <a:lnTo>
                          <a:pt x="141" y="30"/>
                        </a:lnTo>
                        <a:lnTo>
                          <a:pt x="118" y="25"/>
                        </a:lnTo>
                        <a:lnTo>
                          <a:pt x="88" y="15"/>
                        </a:lnTo>
                        <a:lnTo>
                          <a:pt x="64" y="8"/>
                        </a:lnTo>
                        <a:lnTo>
                          <a:pt x="27" y="14"/>
                        </a:lnTo>
                        <a:lnTo>
                          <a:pt x="0" y="15"/>
                        </a:lnTo>
                        <a:lnTo>
                          <a:pt x="39" y="7"/>
                        </a:lnTo>
                        <a:lnTo>
                          <a:pt x="74" y="0"/>
                        </a:lnTo>
                        <a:lnTo>
                          <a:pt x="117" y="21"/>
                        </a:lnTo>
                        <a:lnTo>
                          <a:pt x="140" y="25"/>
                        </a:lnTo>
                        <a:lnTo>
                          <a:pt x="168" y="40"/>
                        </a:lnTo>
                        <a:lnTo>
                          <a:pt x="170" y="4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37" name="Freeform 326"/>
                  <p:cNvSpPr>
                    <a:spLocks/>
                  </p:cNvSpPr>
                  <p:nvPr/>
                </p:nvSpPr>
                <p:spPr bwMode="auto">
                  <a:xfrm>
                    <a:off x="3007" y="3288"/>
                    <a:ext cx="72" cy="10"/>
                  </a:xfrm>
                  <a:custGeom>
                    <a:avLst/>
                    <a:gdLst>
                      <a:gd name="T0" fmla="*/ 52 w 143"/>
                      <a:gd name="T1" fmla="*/ 0 h 30"/>
                      <a:gd name="T2" fmla="*/ 61 w 143"/>
                      <a:gd name="T3" fmla="*/ 0 h 30"/>
                      <a:gd name="T4" fmla="*/ 72 w 143"/>
                      <a:gd name="T5" fmla="*/ 3 h 30"/>
                      <a:gd name="T6" fmla="*/ 64 w 143"/>
                      <a:gd name="T7" fmla="*/ 3 h 30"/>
                      <a:gd name="T8" fmla="*/ 53 w 143"/>
                      <a:gd name="T9" fmla="*/ 1 h 30"/>
                      <a:gd name="T10" fmla="*/ 30 w 143"/>
                      <a:gd name="T11" fmla="*/ 6 h 30"/>
                      <a:gd name="T12" fmla="*/ 17 w 143"/>
                      <a:gd name="T13" fmla="*/ 8 h 30"/>
                      <a:gd name="T14" fmla="*/ 3 w 143"/>
                      <a:gd name="T15" fmla="*/ 10 h 30"/>
                      <a:gd name="T16" fmla="*/ 0 w 143"/>
                      <a:gd name="T17" fmla="*/ 9 h 30"/>
                      <a:gd name="T18" fmla="*/ 16 w 143"/>
                      <a:gd name="T19" fmla="*/ 6 h 30"/>
                      <a:gd name="T20" fmla="*/ 35 w 143"/>
                      <a:gd name="T21" fmla="*/ 3 h 30"/>
                      <a:gd name="T22" fmla="*/ 52 w 143"/>
                      <a:gd name="T23" fmla="*/ 0 h 3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3" h="30">
                        <a:moveTo>
                          <a:pt x="103" y="0"/>
                        </a:moveTo>
                        <a:lnTo>
                          <a:pt x="121" y="0"/>
                        </a:lnTo>
                        <a:lnTo>
                          <a:pt x="143" y="10"/>
                        </a:lnTo>
                        <a:lnTo>
                          <a:pt x="128" y="8"/>
                        </a:lnTo>
                        <a:lnTo>
                          <a:pt x="106" y="3"/>
                        </a:lnTo>
                        <a:lnTo>
                          <a:pt x="60" y="18"/>
                        </a:lnTo>
                        <a:lnTo>
                          <a:pt x="33" y="25"/>
                        </a:lnTo>
                        <a:lnTo>
                          <a:pt x="5" y="30"/>
                        </a:lnTo>
                        <a:lnTo>
                          <a:pt x="0" y="26"/>
                        </a:lnTo>
                        <a:lnTo>
                          <a:pt x="31" y="19"/>
                        </a:lnTo>
                        <a:lnTo>
                          <a:pt x="69" y="10"/>
                        </a:lnTo>
                        <a:lnTo>
                          <a:pt x="103"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38" name="Freeform 327"/>
                  <p:cNvSpPr>
                    <a:spLocks/>
                  </p:cNvSpPr>
                  <p:nvPr/>
                </p:nvSpPr>
                <p:spPr bwMode="auto">
                  <a:xfrm>
                    <a:off x="3036" y="3327"/>
                    <a:ext cx="29" cy="4"/>
                  </a:xfrm>
                  <a:custGeom>
                    <a:avLst/>
                    <a:gdLst>
                      <a:gd name="T0" fmla="*/ 29 w 58"/>
                      <a:gd name="T1" fmla="*/ 2 h 13"/>
                      <a:gd name="T2" fmla="*/ 26 w 58"/>
                      <a:gd name="T3" fmla="*/ 4 h 13"/>
                      <a:gd name="T4" fmla="*/ 16 w 58"/>
                      <a:gd name="T5" fmla="*/ 3 h 13"/>
                      <a:gd name="T6" fmla="*/ 4 w 58"/>
                      <a:gd name="T7" fmla="*/ 3 h 13"/>
                      <a:gd name="T8" fmla="*/ 0 w 58"/>
                      <a:gd name="T9" fmla="*/ 0 h 13"/>
                      <a:gd name="T10" fmla="*/ 8 w 58"/>
                      <a:gd name="T11" fmla="*/ 1 h 13"/>
                      <a:gd name="T12" fmla="*/ 29 w 58"/>
                      <a:gd name="T13" fmla="*/ 2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13">
                        <a:moveTo>
                          <a:pt x="58" y="7"/>
                        </a:moveTo>
                        <a:lnTo>
                          <a:pt x="51" y="13"/>
                        </a:lnTo>
                        <a:lnTo>
                          <a:pt x="31" y="9"/>
                        </a:lnTo>
                        <a:lnTo>
                          <a:pt x="7" y="9"/>
                        </a:lnTo>
                        <a:lnTo>
                          <a:pt x="0" y="0"/>
                        </a:lnTo>
                        <a:lnTo>
                          <a:pt x="16" y="3"/>
                        </a:lnTo>
                        <a:lnTo>
                          <a:pt x="58" y="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39" name="Freeform 328"/>
                  <p:cNvSpPr>
                    <a:spLocks/>
                  </p:cNvSpPr>
                  <p:nvPr/>
                </p:nvSpPr>
                <p:spPr bwMode="auto">
                  <a:xfrm>
                    <a:off x="3101" y="3346"/>
                    <a:ext cx="5" cy="5"/>
                  </a:xfrm>
                  <a:custGeom>
                    <a:avLst/>
                    <a:gdLst>
                      <a:gd name="T0" fmla="*/ 0 w 11"/>
                      <a:gd name="T1" fmla="*/ 0 h 15"/>
                      <a:gd name="T2" fmla="*/ 1 w 11"/>
                      <a:gd name="T3" fmla="*/ 2 h 15"/>
                      <a:gd name="T4" fmla="*/ 5 w 11"/>
                      <a:gd name="T5" fmla="*/ 5 h 15"/>
                      <a:gd name="T6" fmla="*/ 0 w 11"/>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15">
                        <a:moveTo>
                          <a:pt x="0" y="0"/>
                        </a:moveTo>
                        <a:lnTo>
                          <a:pt x="2" y="7"/>
                        </a:lnTo>
                        <a:lnTo>
                          <a:pt x="11" y="15"/>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40" name="Freeform 329"/>
                  <p:cNvSpPr>
                    <a:spLocks/>
                  </p:cNvSpPr>
                  <p:nvPr/>
                </p:nvSpPr>
                <p:spPr bwMode="auto">
                  <a:xfrm>
                    <a:off x="2996" y="3313"/>
                    <a:ext cx="14" cy="12"/>
                  </a:xfrm>
                  <a:custGeom>
                    <a:avLst/>
                    <a:gdLst>
                      <a:gd name="T0" fmla="*/ 14 w 27"/>
                      <a:gd name="T1" fmla="*/ 0 h 35"/>
                      <a:gd name="T2" fmla="*/ 12 w 27"/>
                      <a:gd name="T3" fmla="*/ 4 h 35"/>
                      <a:gd name="T4" fmla="*/ 12 w 27"/>
                      <a:gd name="T5" fmla="*/ 8 h 35"/>
                      <a:gd name="T6" fmla="*/ 0 w 27"/>
                      <a:gd name="T7" fmla="*/ 12 h 35"/>
                      <a:gd name="T8" fmla="*/ 14 w 27"/>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35">
                        <a:moveTo>
                          <a:pt x="27" y="0"/>
                        </a:moveTo>
                        <a:lnTo>
                          <a:pt x="23" y="12"/>
                        </a:lnTo>
                        <a:lnTo>
                          <a:pt x="23" y="22"/>
                        </a:lnTo>
                        <a:lnTo>
                          <a:pt x="0" y="35"/>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41" name="Freeform 330"/>
                  <p:cNvSpPr>
                    <a:spLocks/>
                  </p:cNvSpPr>
                  <p:nvPr/>
                </p:nvSpPr>
                <p:spPr bwMode="auto">
                  <a:xfrm>
                    <a:off x="3021" y="3335"/>
                    <a:ext cx="5" cy="9"/>
                  </a:xfrm>
                  <a:custGeom>
                    <a:avLst/>
                    <a:gdLst>
                      <a:gd name="T0" fmla="*/ 1 w 10"/>
                      <a:gd name="T1" fmla="*/ 0 h 27"/>
                      <a:gd name="T2" fmla="*/ 0 w 10"/>
                      <a:gd name="T3" fmla="*/ 4 h 27"/>
                      <a:gd name="T4" fmla="*/ 5 w 10"/>
                      <a:gd name="T5" fmla="*/ 9 h 27"/>
                      <a:gd name="T6" fmla="*/ 1 w 10"/>
                      <a:gd name="T7" fmla="*/ 0 h 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27">
                        <a:moveTo>
                          <a:pt x="1" y="0"/>
                        </a:moveTo>
                        <a:lnTo>
                          <a:pt x="0" y="11"/>
                        </a:lnTo>
                        <a:lnTo>
                          <a:pt x="10" y="27"/>
                        </a:lnTo>
                        <a:lnTo>
                          <a:pt x="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42" name="Freeform 331"/>
                  <p:cNvSpPr>
                    <a:spLocks/>
                  </p:cNvSpPr>
                  <p:nvPr/>
                </p:nvSpPr>
                <p:spPr bwMode="auto">
                  <a:xfrm>
                    <a:off x="3120" y="3324"/>
                    <a:ext cx="8" cy="7"/>
                  </a:xfrm>
                  <a:custGeom>
                    <a:avLst/>
                    <a:gdLst>
                      <a:gd name="T0" fmla="*/ 8 w 15"/>
                      <a:gd name="T1" fmla="*/ 7 h 20"/>
                      <a:gd name="T2" fmla="*/ 3 w 15"/>
                      <a:gd name="T3" fmla="*/ 6 h 20"/>
                      <a:gd name="T4" fmla="*/ 1 w 15"/>
                      <a:gd name="T5" fmla="*/ 3 h 20"/>
                      <a:gd name="T6" fmla="*/ 1 w 15"/>
                      <a:gd name="T7" fmla="*/ 0 h 20"/>
                      <a:gd name="T8" fmla="*/ 0 w 15"/>
                      <a:gd name="T9" fmla="*/ 3 h 20"/>
                      <a:gd name="T10" fmla="*/ 2 w 15"/>
                      <a:gd name="T11" fmla="*/ 6 h 20"/>
                      <a:gd name="T12" fmla="*/ 8 w 15"/>
                      <a:gd name="T13" fmla="*/ 7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20">
                        <a:moveTo>
                          <a:pt x="15" y="20"/>
                        </a:moveTo>
                        <a:lnTo>
                          <a:pt x="6" y="16"/>
                        </a:lnTo>
                        <a:lnTo>
                          <a:pt x="2" y="9"/>
                        </a:lnTo>
                        <a:lnTo>
                          <a:pt x="1" y="0"/>
                        </a:lnTo>
                        <a:lnTo>
                          <a:pt x="0" y="9"/>
                        </a:lnTo>
                        <a:lnTo>
                          <a:pt x="3" y="17"/>
                        </a:lnTo>
                        <a:lnTo>
                          <a:pt x="15" y="2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grpSp>
            <p:grpSp>
              <p:nvGrpSpPr>
                <p:cNvPr id="4115" name="Group 332"/>
                <p:cNvGrpSpPr>
                  <a:grpSpLocks/>
                </p:cNvGrpSpPr>
                <p:nvPr/>
              </p:nvGrpSpPr>
              <p:grpSpPr bwMode="auto">
                <a:xfrm>
                  <a:off x="2798" y="3203"/>
                  <a:ext cx="283" cy="113"/>
                  <a:chOff x="2798" y="3203"/>
                  <a:chExt cx="283" cy="113"/>
                </a:xfrm>
              </p:grpSpPr>
              <p:sp>
                <p:nvSpPr>
                  <p:cNvPr id="4127" name="Freeform 333"/>
                  <p:cNvSpPr>
                    <a:spLocks/>
                  </p:cNvSpPr>
                  <p:nvPr/>
                </p:nvSpPr>
                <p:spPr bwMode="auto">
                  <a:xfrm>
                    <a:off x="2798" y="3203"/>
                    <a:ext cx="283" cy="113"/>
                  </a:xfrm>
                  <a:custGeom>
                    <a:avLst/>
                    <a:gdLst>
                      <a:gd name="T0" fmla="*/ 27 w 565"/>
                      <a:gd name="T1" fmla="*/ 113 h 339"/>
                      <a:gd name="T2" fmla="*/ 42 w 565"/>
                      <a:gd name="T3" fmla="*/ 110 h 339"/>
                      <a:gd name="T4" fmla="*/ 57 w 565"/>
                      <a:gd name="T5" fmla="*/ 105 h 339"/>
                      <a:gd name="T6" fmla="*/ 71 w 565"/>
                      <a:gd name="T7" fmla="*/ 103 h 339"/>
                      <a:gd name="T8" fmla="*/ 95 w 565"/>
                      <a:gd name="T9" fmla="*/ 105 h 339"/>
                      <a:gd name="T10" fmla="*/ 113 w 565"/>
                      <a:gd name="T11" fmla="*/ 104 h 339"/>
                      <a:gd name="T12" fmla="*/ 124 w 565"/>
                      <a:gd name="T13" fmla="*/ 100 h 339"/>
                      <a:gd name="T14" fmla="*/ 134 w 565"/>
                      <a:gd name="T15" fmla="*/ 95 h 339"/>
                      <a:gd name="T16" fmla="*/ 145 w 565"/>
                      <a:gd name="T17" fmla="*/ 94 h 339"/>
                      <a:gd name="T18" fmla="*/ 155 w 565"/>
                      <a:gd name="T19" fmla="*/ 90 h 339"/>
                      <a:gd name="T20" fmla="*/ 165 w 565"/>
                      <a:gd name="T21" fmla="*/ 84 h 339"/>
                      <a:gd name="T22" fmla="*/ 178 w 565"/>
                      <a:gd name="T23" fmla="*/ 78 h 339"/>
                      <a:gd name="T24" fmla="*/ 187 w 565"/>
                      <a:gd name="T25" fmla="*/ 76 h 339"/>
                      <a:gd name="T26" fmla="*/ 195 w 565"/>
                      <a:gd name="T27" fmla="*/ 75 h 339"/>
                      <a:gd name="T28" fmla="*/ 207 w 565"/>
                      <a:gd name="T29" fmla="*/ 74 h 339"/>
                      <a:gd name="T30" fmla="*/ 214 w 565"/>
                      <a:gd name="T31" fmla="*/ 72 h 339"/>
                      <a:gd name="T32" fmla="*/ 218 w 565"/>
                      <a:gd name="T33" fmla="*/ 69 h 339"/>
                      <a:gd name="T34" fmla="*/ 220 w 565"/>
                      <a:gd name="T35" fmla="*/ 66 h 339"/>
                      <a:gd name="T36" fmla="*/ 219 w 565"/>
                      <a:gd name="T37" fmla="*/ 64 h 339"/>
                      <a:gd name="T38" fmla="*/ 214 w 565"/>
                      <a:gd name="T39" fmla="*/ 61 h 339"/>
                      <a:gd name="T40" fmla="*/ 207 w 565"/>
                      <a:gd name="T41" fmla="*/ 59 h 339"/>
                      <a:gd name="T42" fmla="*/ 196 w 565"/>
                      <a:gd name="T43" fmla="*/ 57 h 339"/>
                      <a:gd name="T44" fmla="*/ 186 w 565"/>
                      <a:gd name="T45" fmla="*/ 58 h 339"/>
                      <a:gd name="T46" fmla="*/ 177 w 565"/>
                      <a:gd name="T47" fmla="*/ 61 h 339"/>
                      <a:gd name="T48" fmla="*/ 157 w 565"/>
                      <a:gd name="T49" fmla="*/ 61 h 339"/>
                      <a:gd name="T50" fmla="*/ 174 w 565"/>
                      <a:gd name="T51" fmla="*/ 51 h 339"/>
                      <a:gd name="T52" fmla="*/ 190 w 565"/>
                      <a:gd name="T53" fmla="*/ 42 h 339"/>
                      <a:gd name="T54" fmla="*/ 207 w 565"/>
                      <a:gd name="T55" fmla="*/ 36 h 339"/>
                      <a:gd name="T56" fmla="*/ 222 w 565"/>
                      <a:gd name="T57" fmla="*/ 35 h 339"/>
                      <a:gd name="T58" fmla="*/ 241 w 565"/>
                      <a:gd name="T59" fmla="*/ 33 h 339"/>
                      <a:gd name="T60" fmla="*/ 253 w 565"/>
                      <a:gd name="T61" fmla="*/ 37 h 339"/>
                      <a:gd name="T62" fmla="*/ 258 w 565"/>
                      <a:gd name="T63" fmla="*/ 38 h 339"/>
                      <a:gd name="T64" fmla="*/ 264 w 565"/>
                      <a:gd name="T65" fmla="*/ 38 h 339"/>
                      <a:gd name="T66" fmla="*/ 267 w 565"/>
                      <a:gd name="T67" fmla="*/ 36 h 339"/>
                      <a:gd name="T68" fmla="*/ 272 w 565"/>
                      <a:gd name="T69" fmla="*/ 35 h 339"/>
                      <a:gd name="T70" fmla="*/ 271 w 565"/>
                      <a:gd name="T71" fmla="*/ 30 h 339"/>
                      <a:gd name="T72" fmla="*/ 277 w 565"/>
                      <a:gd name="T73" fmla="*/ 30 h 339"/>
                      <a:gd name="T74" fmla="*/ 280 w 565"/>
                      <a:gd name="T75" fmla="*/ 28 h 339"/>
                      <a:gd name="T76" fmla="*/ 281 w 565"/>
                      <a:gd name="T77" fmla="*/ 26 h 339"/>
                      <a:gd name="T78" fmla="*/ 283 w 565"/>
                      <a:gd name="T79" fmla="*/ 24 h 339"/>
                      <a:gd name="T80" fmla="*/ 280 w 565"/>
                      <a:gd name="T81" fmla="*/ 22 h 339"/>
                      <a:gd name="T82" fmla="*/ 277 w 565"/>
                      <a:gd name="T83" fmla="*/ 19 h 339"/>
                      <a:gd name="T84" fmla="*/ 271 w 565"/>
                      <a:gd name="T85" fmla="*/ 17 h 339"/>
                      <a:gd name="T86" fmla="*/ 265 w 565"/>
                      <a:gd name="T87" fmla="*/ 13 h 339"/>
                      <a:gd name="T88" fmla="*/ 260 w 565"/>
                      <a:gd name="T89" fmla="*/ 10 h 339"/>
                      <a:gd name="T90" fmla="*/ 251 w 565"/>
                      <a:gd name="T91" fmla="*/ 9 h 339"/>
                      <a:gd name="T92" fmla="*/ 244 w 565"/>
                      <a:gd name="T93" fmla="*/ 8 h 339"/>
                      <a:gd name="T94" fmla="*/ 210 w 565"/>
                      <a:gd name="T95" fmla="*/ 3 h 339"/>
                      <a:gd name="T96" fmla="*/ 202 w 565"/>
                      <a:gd name="T97" fmla="*/ 2 h 339"/>
                      <a:gd name="T98" fmla="*/ 194 w 565"/>
                      <a:gd name="T99" fmla="*/ 0 h 339"/>
                      <a:gd name="T100" fmla="*/ 185 w 565"/>
                      <a:gd name="T101" fmla="*/ 1 h 339"/>
                      <a:gd name="T102" fmla="*/ 177 w 565"/>
                      <a:gd name="T103" fmla="*/ 5 h 339"/>
                      <a:gd name="T104" fmla="*/ 149 w 565"/>
                      <a:gd name="T105" fmla="*/ 13 h 339"/>
                      <a:gd name="T106" fmla="*/ 133 w 565"/>
                      <a:gd name="T107" fmla="*/ 14 h 339"/>
                      <a:gd name="T108" fmla="*/ 117 w 565"/>
                      <a:gd name="T109" fmla="*/ 25 h 339"/>
                      <a:gd name="T110" fmla="*/ 83 w 565"/>
                      <a:gd name="T111" fmla="*/ 46 h 339"/>
                      <a:gd name="T112" fmla="*/ 71 w 565"/>
                      <a:gd name="T113" fmla="*/ 55 h 339"/>
                      <a:gd name="T114" fmla="*/ 58 w 565"/>
                      <a:gd name="T115" fmla="*/ 65 h 339"/>
                      <a:gd name="T116" fmla="*/ 42 w 565"/>
                      <a:gd name="T117" fmla="*/ 68 h 339"/>
                      <a:gd name="T118" fmla="*/ 0 w 565"/>
                      <a:gd name="T119" fmla="*/ 69 h 339"/>
                      <a:gd name="T120" fmla="*/ 27 w 565"/>
                      <a:gd name="T121" fmla="*/ 113 h 33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65" h="339">
                        <a:moveTo>
                          <a:pt x="54" y="339"/>
                        </a:moveTo>
                        <a:lnTo>
                          <a:pt x="84" y="331"/>
                        </a:lnTo>
                        <a:lnTo>
                          <a:pt x="114" y="315"/>
                        </a:lnTo>
                        <a:lnTo>
                          <a:pt x="142" y="308"/>
                        </a:lnTo>
                        <a:lnTo>
                          <a:pt x="190" y="316"/>
                        </a:lnTo>
                        <a:lnTo>
                          <a:pt x="225" y="313"/>
                        </a:lnTo>
                        <a:lnTo>
                          <a:pt x="247" y="299"/>
                        </a:lnTo>
                        <a:lnTo>
                          <a:pt x="268" y="286"/>
                        </a:lnTo>
                        <a:lnTo>
                          <a:pt x="289" y="282"/>
                        </a:lnTo>
                        <a:lnTo>
                          <a:pt x="309" y="269"/>
                        </a:lnTo>
                        <a:lnTo>
                          <a:pt x="329" y="251"/>
                        </a:lnTo>
                        <a:lnTo>
                          <a:pt x="355" y="235"/>
                        </a:lnTo>
                        <a:lnTo>
                          <a:pt x="373" y="229"/>
                        </a:lnTo>
                        <a:lnTo>
                          <a:pt x="390" y="224"/>
                        </a:lnTo>
                        <a:lnTo>
                          <a:pt x="414" y="221"/>
                        </a:lnTo>
                        <a:lnTo>
                          <a:pt x="428" y="216"/>
                        </a:lnTo>
                        <a:lnTo>
                          <a:pt x="436" y="208"/>
                        </a:lnTo>
                        <a:lnTo>
                          <a:pt x="439" y="197"/>
                        </a:lnTo>
                        <a:lnTo>
                          <a:pt x="437" y="193"/>
                        </a:lnTo>
                        <a:lnTo>
                          <a:pt x="428" y="183"/>
                        </a:lnTo>
                        <a:lnTo>
                          <a:pt x="413" y="178"/>
                        </a:lnTo>
                        <a:lnTo>
                          <a:pt x="392" y="172"/>
                        </a:lnTo>
                        <a:lnTo>
                          <a:pt x="372" y="174"/>
                        </a:lnTo>
                        <a:lnTo>
                          <a:pt x="354" y="183"/>
                        </a:lnTo>
                        <a:lnTo>
                          <a:pt x="314" y="183"/>
                        </a:lnTo>
                        <a:lnTo>
                          <a:pt x="347" y="153"/>
                        </a:lnTo>
                        <a:lnTo>
                          <a:pt x="379" y="125"/>
                        </a:lnTo>
                        <a:lnTo>
                          <a:pt x="414" y="109"/>
                        </a:lnTo>
                        <a:lnTo>
                          <a:pt x="444" y="106"/>
                        </a:lnTo>
                        <a:lnTo>
                          <a:pt x="481" y="100"/>
                        </a:lnTo>
                        <a:lnTo>
                          <a:pt x="505" y="110"/>
                        </a:lnTo>
                        <a:lnTo>
                          <a:pt x="516" y="115"/>
                        </a:lnTo>
                        <a:lnTo>
                          <a:pt x="527" y="115"/>
                        </a:lnTo>
                        <a:lnTo>
                          <a:pt x="534" y="109"/>
                        </a:lnTo>
                        <a:lnTo>
                          <a:pt x="544" y="104"/>
                        </a:lnTo>
                        <a:lnTo>
                          <a:pt x="542" y="91"/>
                        </a:lnTo>
                        <a:lnTo>
                          <a:pt x="553" y="91"/>
                        </a:lnTo>
                        <a:lnTo>
                          <a:pt x="560" y="84"/>
                        </a:lnTo>
                        <a:lnTo>
                          <a:pt x="561" y="77"/>
                        </a:lnTo>
                        <a:lnTo>
                          <a:pt x="565" y="72"/>
                        </a:lnTo>
                        <a:lnTo>
                          <a:pt x="560" y="65"/>
                        </a:lnTo>
                        <a:lnTo>
                          <a:pt x="553" y="58"/>
                        </a:lnTo>
                        <a:lnTo>
                          <a:pt x="542" y="50"/>
                        </a:lnTo>
                        <a:lnTo>
                          <a:pt x="530" y="39"/>
                        </a:lnTo>
                        <a:lnTo>
                          <a:pt x="520" y="30"/>
                        </a:lnTo>
                        <a:lnTo>
                          <a:pt x="501" y="26"/>
                        </a:lnTo>
                        <a:lnTo>
                          <a:pt x="488" y="24"/>
                        </a:lnTo>
                        <a:lnTo>
                          <a:pt x="419" y="8"/>
                        </a:lnTo>
                        <a:lnTo>
                          <a:pt x="403" y="5"/>
                        </a:lnTo>
                        <a:lnTo>
                          <a:pt x="387" y="0"/>
                        </a:lnTo>
                        <a:lnTo>
                          <a:pt x="370" y="3"/>
                        </a:lnTo>
                        <a:lnTo>
                          <a:pt x="354" y="15"/>
                        </a:lnTo>
                        <a:lnTo>
                          <a:pt x="297" y="39"/>
                        </a:lnTo>
                        <a:lnTo>
                          <a:pt x="265" y="43"/>
                        </a:lnTo>
                        <a:lnTo>
                          <a:pt x="234" y="76"/>
                        </a:lnTo>
                        <a:lnTo>
                          <a:pt x="166" y="137"/>
                        </a:lnTo>
                        <a:lnTo>
                          <a:pt x="141" y="164"/>
                        </a:lnTo>
                        <a:lnTo>
                          <a:pt x="115" y="194"/>
                        </a:lnTo>
                        <a:lnTo>
                          <a:pt x="83" y="204"/>
                        </a:lnTo>
                        <a:lnTo>
                          <a:pt x="0" y="208"/>
                        </a:lnTo>
                        <a:lnTo>
                          <a:pt x="54" y="339"/>
                        </a:lnTo>
                        <a:close/>
                      </a:path>
                    </a:pathLst>
                  </a:custGeom>
                  <a:solidFill>
                    <a:srgbClr val="FFC080"/>
                  </a:solidFill>
                  <a:ln w="6350">
                    <a:solidFill>
                      <a:srgbClr val="402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28" name="Freeform 334"/>
                  <p:cNvSpPr>
                    <a:spLocks/>
                  </p:cNvSpPr>
                  <p:nvPr/>
                </p:nvSpPr>
                <p:spPr bwMode="auto">
                  <a:xfrm>
                    <a:off x="3031" y="3220"/>
                    <a:ext cx="40" cy="14"/>
                  </a:xfrm>
                  <a:custGeom>
                    <a:avLst/>
                    <a:gdLst>
                      <a:gd name="T0" fmla="*/ 40 w 80"/>
                      <a:gd name="T1" fmla="*/ 13 h 41"/>
                      <a:gd name="T2" fmla="*/ 37 w 80"/>
                      <a:gd name="T3" fmla="*/ 14 h 41"/>
                      <a:gd name="T4" fmla="*/ 30 w 80"/>
                      <a:gd name="T5" fmla="*/ 9 h 41"/>
                      <a:gd name="T6" fmla="*/ 23 w 80"/>
                      <a:gd name="T7" fmla="*/ 6 h 41"/>
                      <a:gd name="T8" fmla="*/ 19 w 80"/>
                      <a:gd name="T9" fmla="*/ 4 h 41"/>
                      <a:gd name="T10" fmla="*/ 15 w 80"/>
                      <a:gd name="T11" fmla="*/ 2 h 41"/>
                      <a:gd name="T12" fmla="*/ 6 w 80"/>
                      <a:gd name="T13" fmla="*/ 1 h 41"/>
                      <a:gd name="T14" fmla="*/ 0 w 80"/>
                      <a:gd name="T15" fmla="*/ 0 h 41"/>
                      <a:gd name="T16" fmla="*/ 10 w 80"/>
                      <a:gd name="T17" fmla="*/ 0 h 41"/>
                      <a:gd name="T18" fmla="*/ 18 w 80"/>
                      <a:gd name="T19" fmla="*/ 1 h 41"/>
                      <a:gd name="T20" fmla="*/ 22 w 80"/>
                      <a:gd name="T21" fmla="*/ 3 h 41"/>
                      <a:gd name="T22" fmla="*/ 27 w 80"/>
                      <a:gd name="T23" fmla="*/ 5 h 41"/>
                      <a:gd name="T24" fmla="*/ 40 w 80"/>
                      <a:gd name="T25" fmla="*/ 13 h 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0" h="41">
                        <a:moveTo>
                          <a:pt x="80" y="37"/>
                        </a:moveTo>
                        <a:lnTo>
                          <a:pt x="73" y="41"/>
                        </a:lnTo>
                        <a:lnTo>
                          <a:pt x="60" y="27"/>
                        </a:lnTo>
                        <a:lnTo>
                          <a:pt x="45" y="19"/>
                        </a:lnTo>
                        <a:lnTo>
                          <a:pt x="37" y="11"/>
                        </a:lnTo>
                        <a:lnTo>
                          <a:pt x="30" y="7"/>
                        </a:lnTo>
                        <a:lnTo>
                          <a:pt x="12" y="3"/>
                        </a:lnTo>
                        <a:lnTo>
                          <a:pt x="0" y="0"/>
                        </a:lnTo>
                        <a:lnTo>
                          <a:pt x="20" y="0"/>
                        </a:lnTo>
                        <a:lnTo>
                          <a:pt x="36" y="3"/>
                        </a:lnTo>
                        <a:lnTo>
                          <a:pt x="43" y="8"/>
                        </a:lnTo>
                        <a:lnTo>
                          <a:pt x="53" y="16"/>
                        </a:lnTo>
                        <a:lnTo>
                          <a:pt x="80" y="3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29" name="Freeform 335"/>
                  <p:cNvSpPr>
                    <a:spLocks/>
                  </p:cNvSpPr>
                  <p:nvPr/>
                </p:nvSpPr>
                <p:spPr bwMode="auto">
                  <a:xfrm>
                    <a:off x="2847" y="3286"/>
                    <a:ext cx="18" cy="11"/>
                  </a:xfrm>
                  <a:custGeom>
                    <a:avLst/>
                    <a:gdLst>
                      <a:gd name="T0" fmla="*/ 0 w 36"/>
                      <a:gd name="T1" fmla="*/ 0 h 34"/>
                      <a:gd name="T2" fmla="*/ 12 w 36"/>
                      <a:gd name="T3" fmla="*/ 4 h 34"/>
                      <a:gd name="T4" fmla="*/ 18 w 36"/>
                      <a:gd name="T5" fmla="*/ 11 h 34"/>
                      <a:gd name="T6" fmla="*/ 0 w 36"/>
                      <a:gd name="T7" fmla="*/ 0 h 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34">
                        <a:moveTo>
                          <a:pt x="0" y="0"/>
                        </a:moveTo>
                        <a:lnTo>
                          <a:pt x="24" y="13"/>
                        </a:lnTo>
                        <a:lnTo>
                          <a:pt x="36" y="3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30" name="Freeform 336"/>
                  <p:cNvSpPr>
                    <a:spLocks/>
                  </p:cNvSpPr>
                  <p:nvPr/>
                </p:nvSpPr>
                <p:spPr bwMode="auto">
                  <a:xfrm>
                    <a:off x="2959" y="3215"/>
                    <a:ext cx="63" cy="11"/>
                  </a:xfrm>
                  <a:custGeom>
                    <a:avLst/>
                    <a:gdLst>
                      <a:gd name="T0" fmla="*/ 63 w 126"/>
                      <a:gd name="T1" fmla="*/ 3 h 31"/>
                      <a:gd name="T2" fmla="*/ 44 w 126"/>
                      <a:gd name="T3" fmla="*/ 2 h 31"/>
                      <a:gd name="T4" fmla="*/ 35 w 126"/>
                      <a:gd name="T5" fmla="*/ 0 h 31"/>
                      <a:gd name="T6" fmla="*/ 29 w 126"/>
                      <a:gd name="T7" fmla="*/ 0 h 31"/>
                      <a:gd name="T8" fmla="*/ 24 w 126"/>
                      <a:gd name="T9" fmla="*/ 3 h 31"/>
                      <a:gd name="T10" fmla="*/ 20 w 126"/>
                      <a:gd name="T11" fmla="*/ 5 h 31"/>
                      <a:gd name="T12" fmla="*/ 10 w 126"/>
                      <a:gd name="T13" fmla="*/ 9 h 31"/>
                      <a:gd name="T14" fmla="*/ 0 w 126"/>
                      <a:gd name="T15" fmla="*/ 9 h 31"/>
                      <a:gd name="T16" fmla="*/ 6 w 126"/>
                      <a:gd name="T17" fmla="*/ 11 h 31"/>
                      <a:gd name="T18" fmla="*/ 18 w 126"/>
                      <a:gd name="T19" fmla="*/ 8 h 31"/>
                      <a:gd name="T20" fmla="*/ 28 w 126"/>
                      <a:gd name="T21" fmla="*/ 3 h 31"/>
                      <a:gd name="T22" fmla="*/ 33 w 126"/>
                      <a:gd name="T23" fmla="*/ 2 h 31"/>
                      <a:gd name="T24" fmla="*/ 39 w 126"/>
                      <a:gd name="T25" fmla="*/ 2 h 31"/>
                      <a:gd name="T26" fmla="*/ 48 w 126"/>
                      <a:gd name="T27" fmla="*/ 3 h 31"/>
                      <a:gd name="T28" fmla="*/ 63 w 126"/>
                      <a:gd name="T29" fmla="*/ 3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6" h="31">
                        <a:moveTo>
                          <a:pt x="126" y="8"/>
                        </a:moveTo>
                        <a:lnTo>
                          <a:pt x="88" y="5"/>
                        </a:lnTo>
                        <a:lnTo>
                          <a:pt x="70" y="0"/>
                        </a:lnTo>
                        <a:lnTo>
                          <a:pt x="58" y="1"/>
                        </a:lnTo>
                        <a:lnTo>
                          <a:pt x="48" y="8"/>
                        </a:lnTo>
                        <a:lnTo>
                          <a:pt x="40" y="14"/>
                        </a:lnTo>
                        <a:lnTo>
                          <a:pt x="20" y="24"/>
                        </a:lnTo>
                        <a:lnTo>
                          <a:pt x="0" y="26"/>
                        </a:lnTo>
                        <a:lnTo>
                          <a:pt x="11" y="31"/>
                        </a:lnTo>
                        <a:lnTo>
                          <a:pt x="35" y="23"/>
                        </a:lnTo>
                        <a:lnTo>
                          <a:pt x="55" y="8"/>
                        </a:lnTo>
                        <a:lnTo>
                          <a:pt x="66" y="5"/>
                        </a:lnTo>
                        <a:lnTo>
                          <a:pt x="78" y="7"/>
                        </a:lnTo>
                        <a:lnTo>
                          <a:pt x="95" y="9"/>
                        </a:lnTo>
                        <a:lnTo>
                          <a:pt x="126"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31" name="Freeform 337"/>
                  <p:cNvSpPr>
                    <a:spLocks/>
                  </p:cNvSpPr>
                  <p:nvPr/>
                </p:nvSpPr>
                <p:spPr bwMode="auto">
                  <a:xfrm>
                    <a:off x="2996" y="3267"/>
                    <a:ext cx="3" cy="5"/>
                  </a:xfrm>
                  <a:custGeom>
                    <a:avLst/>
                    <a:gdLst>
                      <a:gd name="T0" fmla="*/ 3 w 5"/>
                      <a:gd name="T1" fmla="*/ 0 h 15"/>
                      <a:gd name="T2" fmla="*/ 0 w 5"/>
                      <a:gd name="T3" fmla="*/ 3 h 15"/>
                      <a:gd name="T4" fmla="*/ 3 w 5"/>
                      <a:gd name="T5" fmla="*/ 5 h 15"/>
                      <a:gd name="T6" fmla="*/ 3 w 5"/>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5">
                        <a:moveTo>
                          <a:pt x="5" y="0"/>
                        </a:moveTo>
                        <a:lnTo>
                          <a:pt x="0" y="8"/>
                        </a:lnTo>
                        <a:lnTo>
                          <a:pt x="5" y="15"/>
                        </a:lnTo>
                        <a:lnTo>
                          <a:pt x="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32" name="Freeform 338"/>
                  <p:cNvSpPr>
                    <a:spLocks/>
                  </p:cNvSpPr>
                  <p:nvPr/>
                </p:nvSpPr>
                <p:spPr bwMode="auto">
                  <a:xfrm>
                    <a:off x="3057" y="3233"/>
                    <a:ext cx="8" cy="5"/>
                  </a:xfrm>
                  <a:custGeom>
                    <a:avLst/>
                    <a:gdLst>
                      <a:gd name="T0" fmla="*/ 6 w 16"/>
                      <a:gd name="T1" fmla="*/ 5 h 14"/>
                      <a:gd name="T2" fmla="*/ 8 w 16"/>
                      <a:gd name="T3" fmla="*/ 4 h 14"/>
                      <a:gd name="T4" fmla="*/ 4 w 16"/>
                      <a:gd name="T5" fmla="*/ 2 h 14"/>
                      <a:gd name="T6" fmla="*/ 0 w 16"/>
                      <a:gd name="T7" fmla="*/ 0 h 14"/>
                      <a:gd name="T8" fmla="*/ 6 w 16"/>
                      <a:gd name="T9" fmla="*/ 5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4">
                        <a:moveTo>
                          <a:pt x="12" y="14"/>
                        </a:moveTo>
                        <a:lnTo>
                          <a:pt x="16" y="10"/>
                        </a:lnTo>
                        <a:lnTo>
                          <a:pt x="8" y="6"/>
                        </a:lnTo>
                        <a:lnTo>
                          <a:pt x="0" y="0"/>
                        </a:lnTo>
                        <a:lnTo>
                          <a:pt x="12" y="1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33" name="Freeform 339"/>
                  <p:cNvSpPr>
                    <a:spLocks/>
                  </p:cNvSpPr>
                  <p:nvPr/>
                </p:nvSpPr>
                <p:spPr bwMode="auto">
                  <a:xfrm>
                    <a:off x="3068" y="3225"/>
                    <a:ext cx="9" cy="3"/>
                  </a:xfrm>
                  <a:custGeom>
                    <a:avLst/>
                    <a:gdLst>
                      <a:gd name="T0" fmla="*/ 8 w 16"/>
                      <a:gd name="T1" fmla="*/ 3 h 9"/>
                      <a:gd name="T2" fmla="*/ 9 w 16"/>
                      <a:gd name="T3" fmla="*/ 2 h 9"/>
                      <a:gd name="T4" fmla="*/ 3 w 16"/>
                      <a:gd name="T5" fmla="*/ 1 h 9"/>
                      <a:gd name="T6" fmla="*/ 0 w 16"/>
                      <a:gd name="T7" fmla="*/ 0 h 9"/>
                      <a:gd name="T8" fmla="*/ 3 w 16"/>
                      <a:gd name="T9" fmla="*/ 2 h 9"/>
                      <a:gd name="T10" fmla="*/ 8 w 16"/>
                      <a:gd name="T11" fmla="*/ 3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9">
                        <a:moveTo>
                          <a:pt x="15" y="9"/>
                        </a:moveTo>
                        <a:lnTo>
                          <a:pt x="16" y="5"/>
                        </a:lnTo>
                        <a:lnTo>
                          <a:pt x="6" y="4"/>
                        </a:lnTo>
                        <a:lnTo>
                          <a:pt x="0" y="0"/>
                        </a:lnTo>
                        <a:lnTo>
                          <a:pt x="5" y="5"/>
                        </a:lnTo>
                        <a:lnTo>
                          <a:pt x="15" y="9"/>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34" name="Freeform 340"/>
                  <p:cNvSpPr>
                    <a:spLocks/>
                  </p:cNvSpPr>
                  <p:nvPr/>
                </p:nvSpPr>
                <p:spPr bwMode="auto">
                  <a:xfrm>
                    <a:off x="2929" y="3259"/>
                    <a:ext cx="26" cy="6"/>
                  </a:xfrm>
                  <a:custGeom>
                    <a:avLst/>
                    <a:gdLst>
                      <a:gd name="T0" fmla="*/ 26 w 51"/>
                      <a:gd name="T1" fmla="*/ 3 h 17"/>
                      <a:gd name="T2" fmla="*/ 24 w 51"/>
                      <a:gd name="T3" fmla="*/ 6 h 17"/>
                      <a:gd name="T4" fmla="*/ 20 w 51"/>
                      <a:gd name="T5" fmla="*/ 5 h 17"/>
                      <a:gd name="T6" fmla="*/ 11 w 51"/>
                      <a:gd name="T7" fmla="*/ 5 h 17"/>
                      <a:gd name="T8" fmla="*/ 4 w 51"/>
                      <a:gd name="T9" fmla="*/ 5 h 17"/>
                      <a:gd name="T10" fmla="*/ 0 w 51"/>
                      <a:gd name="T11" fmla="*/ 6 h 17"/>
                      <a:gd name="T12" fmla="*/ 7 w 51"/>
                      <a:gd name="T13" fmla="*/ 3 h 17"/>
                      <a:gd name="T14" fmla="*/ 13 w 51"/>
                      <a:gd name="T15" fmla="*/ 2 h 17"/>
                      <a:gd name="T16" fmla="*/ 18 w 51"/>
                      <a:gd name="T17" fmla="*/ 0 h 17"/>
                      <a:gd name="T18" fmla="*/ 14 w 51"/>
                      <a:gd name="T19" fmla="*/ 3 h 17"/>
                      <a:gd name="T20" fmla="*/ 21 w 51"/>
                      <a:gd name="T21" fmla="*/ 3 h 17"/>
                      <a:gd name="T22" fmla="*/ 26 w 51"/>
                      <a:gd name="T23" fmla="*/ 3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1" h="17">
                        <a:moveTo>
                          <a:pt x="51" y="8"/>
                        </a:moveTo>
                        <a:lnTo>
                          <a:pt x="48" y="16"/>
                        </a:lnTo>
                        <a:lnTo>
                          <a:pt x="39" y="13"/>
                        </a:lnTo>
                        <a:lnTo>
                          <a:pt x="22" y="13"/>
                        </a:lnTo>
                        <a:lnTo>
                          <a:pt x="8" y="13"/>
                        </a:lnTo>
                        <a:lnTo>
                          <a:pt x="0" y="17"/>
                        </a:lnTo>
                        <a:lnTo>
                          <a:pt x="13" y="9"/>
                        </a:lnTo>
                        <a:lnTo>
                          <a:pt x="26" y="5"/>
                        </a:lnTo>
                        <a:lnTo>
                          <a:pt x="35" y="0"/>
                        </a:lnTo>
                        <a:lnTo>
                          <a:pt x="28" y="9"/>
                        </a:lnTo>
                        <a:lnTo>
                          <a:pt x="42" y="9"/>
                        </a:lnTo>
                        <a:lnTo>
                          <a:pt x="51"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grpSp>
            <p:sp>
              <p:nvSpPr>
                <p:cNvPr id="4116" name="Freeform 341"/>
                <p:cNvSpPr>
                  <a:spLocks/>
                </p:cNvSpPr>
                <p:nvPr/>
              </p:nvSpPr>
              <p:spPr bwMode="auto">
                <a:xfrm>
                  <a:off x="2574" y="3251"/>
                  <a:ext cx="273" cy="110"/>
                </a:xfrm>
                <a:custGeom>
                  <a:avLst/>
                  <a:gdLst>
                    <a:gd name="T0" fmla="*/ 39 w 547"/>
                    <a:gd name="T1" fmla="*/ 11 h 332"/>
                    <a:gd name="T2" fmla="*/ 111 w 547"/>
                    <a:gd name="T3" fmla="*/ 16 h 332"/>
                    <a:gd name="T4" fmla="*/ 166 w 547"/>
                    <a:gd name="T5" fmla="*/ 22 h 332"/>
                    <a:gd name="T6" fmla="*/ 195 w 547"/>
                    <a:gd name="T7" fmla="*/ 20 h 332"/>
                    <a:gd name="T8" fmla="*/ 251 w 547"/>
                    <a:gd name="T9" fmla="*/ 19 h 332"/>
                    <a:gd name="T10" fmla="*/ 267 w 547"/>
                    <a:gd name="T11" fmla="*/ 39 h 332"/>
                    <a:gd name="T12" fmla="*/ 273 w 547"/>
                    <a:gd name="T13" fmla="*/ 69 h 332"/>
                    <a:gd name="T14" fmla="*/ 234 w 547"/>
                    <a:gd name="T15" fmla="*/ 75 h 332"/>
                    <a:gd name="T16" fmla="*/ 159 w 547"/>
                    <a:gd name="T17" fmla="*/ 92 h 332"/>
                    <a:gd name="T18" fmla="*/ 9 w 547"/>
                    <a:gd name="T19" fmla="*/ 110 h 332"/>
                    <a:gd name="T20" fmla="*/ 0 w 547"/>
                    <a:gd name="T21" fmla="*/ 0 h 332"/>
                    <a:gd name="T22" fmla="*/ 39 w 547"/>
                    <a:gd name="T23" fmla="*/ 11 h 3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7" h="332">
                      <a:moveTo>
                        <a:pt x="78" y="32"/>
                      </a:moveTo>
                      <a:lnTo>
                        <a:pt x="222" y="49"/>
                      </a:lnTo>
                      <a:lnTo>
                        <a:pt x="333" y="65"/>
                      </a:lnTo>
                      <a:lnTo>
                        <a:pt x="390" y="61"/>
                      </a:lnTo>
                      <a:lnTo>
                        <a:pt x="502" y="57"/>
                      </a:lnTo>
                      <a:lnTo>
                        <a:pt x="535" y="118"/>
                      </a:lnTo>
                      <a:lnTo>
                        <a:pt x="547" y="207"/>
                      </a:lnTo>
                      <a:lnTo>
                        <a:pt x="469" y="226"/>
                      </a:lnTo>
                      <a:lnTo>
                        <a:pt x="318" y="279"/>
                      </a:lnTo>
                      <a:lnTo>
                        <a:pt x="18" y="332"/>
                      </a:lnTo>
                      <a:lnTo>
                        <a:pt x="0" y="0"/>
                      </a:lnTo>
                      <a:lnTo>
                        <a:pt x="78" y="32"/>
                      </a:lnTo>
                      <a:close/>
                    </a:path>
                  </a:pathLst>
                </a:custGeom>
                <a:solidFill>
                  <a:srgbClr val="000060"/>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17" name="Freeform 342"/>
                <p:cNvSpPr>
                  <a:spLocks/>
                </p:cNvSpPr>
                <p:nvPr/>
              </p:nvSpPr>
              <p:spPr bwMode="auto">
                <a:xfrm>
                  <a:off x="2585" y="3263"/>
                  <a:ext cx="252" cy="88"/>
                </a:xfrm>
                <a:custGeom>
                  <a:avLst/>
                  <a:gdLst>
                    <a:gd name="T0" fmla="*/ 30 w 506"/>
                    <a:gd name="T1" fmla="*/ 0 h 265"/>
                    <a:gd name="T2" fmla="*/ 89 w 506"/>
                    <a:gd name="T3" fmla="*/ 8 h 265"/>
                    <a:gd name="T4" fmla="*/ 164 w 506"/>
                    <a:gd name="T5" fmla="*/ 14 h 265"/>
                    <a:gd name="T6" fmla="*/ 213 w 506"/>
                    <a:gd name="T7" fmla="*/ 12 h 265"/>
                    <a:gd name="T8" fmla="*/ 236 w 506"/>
                    <a:gd name="T9" fmla="*/ 14 h 265"/>
                    <a:gd name="T10" fmla="*/ 248 w 506"/>
                    <a:gd name="T11" fmla="*/ 28 h 265"/>
                    <a:gd name="T12" fmla="*/ 252 w 506"/>
                    <a:gd name="T13" fmla="*/ 50 h 265"/>
                    <a:gd name="T14" fmla="*/ 190 w 506"/>
                    <a:gd name="T15" fmla="*/ 65 h 265"/>
                    <a:gd name="T16" fmla="*/ 200 w 506"/>
                    <a:gd name="T17" fmla="*/ 52 h 265"/>
                    <a:gd name="T18" fmla="*/ 210 w 506"/>
                    <a:gd name="T19" fmla="*/ 35 h 265"/>
                    <a:gd name="T20" fmla="*/ 193 w 506"/>
                    <a:gd name="T21" fmla="*/ 51 h 265"/>
                    <a:gd name="T22" fmla="*/ 167 w 506"/>
                    <a:gd name="T23" fmla="*/ 69 h 265"/>
                    <a:gd name="T24" fmla="*/ 104 w 506"/>
                    <a:gd name="T25" fmla="*/ 88 h 265"/>
                    <a:gd name="T26" fmla="*/ 60 w 506"/>
                    <a:gd name="T27" fmla="*/ 88 h 265"/>
                    <a:gd name="T28" fmla="*/ 121 w 506"/>
                    <a:gd name="T29" fmla="*/ 70 h 265"/>
                    <a:gd name="T30" fmla="*/ 159 w 506"/>
                    <a:gd name="T31" fmla="*/ 47 h 265"/>
                    <a:gd name="T32" fmla="*/ 110 w 506"/>
                    <a:gd name="T33" fmla="*/ 64 h 265"/>
                    <a:gd name="T34" fmla="*/ 63 w 506"/>
                    <a:gd name="T35" fmla="*/ 77 h 265"/>
                    <a:gd name="T36" fmla="*/ 0 w 506"/>
                    <a:gd name="T37" fmla="*/ 88 h 265"/>
                    <a:gd name="T38" fmla="*/ 3 w 506"/>
                    <a:gd name="T39" fmla="*/ 34 h 265"/>
                    <a:gd name="T40" fmla="*/ 30 w 506"/>
                    <a:gd name="T41" fmla="*/ 0 h 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06" h="265">
                      <a:moveTo>
                        <a:pt x="60" y="0"/>
                      </a:moveTo>
                      <a:lnTo>
                        <a:pt x="179" y="25"/>
                      </a:lnTo>
                      <a:lnTo>
                        <a:pt x="329" y="41"/>
                      </a:lnTo>
                      <a:lnTo>
                        <a:pt x="428" y="37"/>
                      </a:lnTo>
                      <a:lnTo>
                        <a:pt x="473" y="41"/>
                      </a:lnTo>
                      <a:lnTo>
                        <a:pt x="497" y="85"/>
                      </a:lnTo>
                      <a:lnTo>
                        <a:pt x="506" y="150"/>
                      </a:lnTo>
                      <a:lnTo>
                        <a:pt x="382" y="197"/>
                      </a:lnTo>
                      <a:lnTo>
                        <a:pt x="401" y="158"/>
                      </a:lnTo>
                      <a:lnTo>
                        <a:pt x="422" y="105"/>
                      </a:lnTo>
                      <a:lnTo>
                        <a:pt x="388" y="154"/>
                      </a:lnTo>
                      <a:lnTo>
                        <a:pt x="335" y="208"/>
                      </a:lnTo>
                      <a:lnTo>
                        <a:pt x="209" y="265"/>
                      </a:lnTo>
                      <a:lnTo>
                        <a:pt x="120" y="265"/>
                      </a:lnTo>
                      <a:lnTo>
                        <a:pt x="242" y="212"/>
                      </a:lnTo>
                      <a:lnTo>
                        <a:pt x="320" y="142"/>
                      </a:lnTo>
                      <a:lnTo>
                        <a:pt x="221" y="193"/>
                      </a:lnTo>
                      <a:lnTo>
                        <a:pt x="126" y="233"/>
                      </a:lnTo>
                      <a:lnTo>
                        <a:pt x="0" y="265"/>
                      </a:lnTo>
                      <a:lnTo>
                        <a:pt x="6" y="101"/>
                      </a:lnTo>
                      <a:lnTo>
                        <a:pt x="6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18" name="Freeform 343"/>
                <p:cNvSpPr>
                  <a:spLocks/>
                </p:cNvSpPr>
                <p:nvPr/>
              </p:nvSpPr>
              <p:spPr bwMode="auto">
                <a:xfrm>
                  <a:off x="2319" y="2952"/>
                  <a:ext cx="585" cy="485"/>
                </a:xfrm>
                <a:custGeom>
                  <a:avLst/>
                  <a:gdLst>
                    <a:gd name="T0" fmla="*/ 56 w 1170"/>
                    <a:gd name="T1" fmla="*/ 0 h 1457"/>
                    <a:gd name="T2" fmla="*/ 91 w 1170"/>
                    <a:gd name="T3" fmla="*/ 5 h 1457"/>
                    <a:gd name="T4" fmla="*/ 123 w 1170"/>
                    <a:gd name="T5" fmla="*/ 23 h 1457"/>
                    <a:gd name="T6" fmla="*/ 138 w 1170"/>
                    <a:gd name="T7" fmla="*/ 50 h 1457"/>
                    <a:gd name="T8" fmla="*/ 141 w 1170"/>
                    <a:gd name="T9" fmla="*/ 86 h 1457"/>
                    <a:gd name="T10" fmla="*/ 153 w 1170"/>
                    <a:gd name="T11" fmla="*/ 137 h 1457"/>
                    <a:gd name="T12" fmla="*/ 171 w 1170"/>
                    <a:gd name="T13" fmla="*/ 182 h 1457"/>
                    <a:gd name="T14" fmla="*/ 195 w 1170"/>
                    <a:gd name="T15" fmla="*/ 237 h 1457"/>
                    <a:gd name="T16" fmla="*/ 208 w 1170"/>
                    <a:gd name="T17" fmla="*/ 279 h 1457"/>
                    <a:gd name="T18" fmla="*/ 226 w 1170"/>
                    <a:gd name="T19" fmla="*/ 322 h 1457"/>
                    <a:gd name="T20" fmla="*/ 174 w 1170"/>
                    <a:gd name="T21" fmla="*/ 340 h 1457"/>
                    <a:gd name="T22" fmla="*/ 232 w 1170"/>
                    <a:gd name="T23" fmla="*/ 332 h 1457"/>
                    <a:gd name="T24" fmla="*/ 246 w 1170"/>
                    <a:gd name="T25" fmla="*/ 349 h 1457"/>
                    <a:gd name="T26" fmla="*/ 220 w 1170"/>
                    <a:gd name="T27" fmla="*/ 369 h 1457"/>
                    <a:gd name="T28" fmla="*/ 256 w 1170"/>
                    <a:gd name="T29" fmla="*/ 357 h 1457"/>
                    <a:gd name="T30" fmla="*/ 298 w 1170"/>
                    <a:gd name="T31" fmla="*/ 370 h 1457"/>
                    <a:gd name="T32" fmla="*/ 354 w 1170"/>
                    <a:gd name="T33" fmla="*/ 382 h 1457"/>
                    <a:gd name="T34" fmla="*/ 421 w 1170"/>
                    <a:gd name="T35" fmla="*/ 398 h 1457"/>
                    <a:gd name="T36" fmla="*/ 472 w 1170"/>
                    <a:gd name="T37" fmla="*/ 402 h 1457"/>
                    <a:gd name="T38" fmla="*/ 532 w 1170"/>
                    <a:gd name="T39" fmla="*/ 408 h 1457"/>
                    <a:gd name="T40" fmla="*/ 571 w 1170"/>
                    <a:gd name="T41" fmla="*/ 405 h 1457"/>
                    <a:gd name="T42" fmla="*/ 578 w 1170"/>
                    <a:gd name="T43" fmla="*/ 417 h 1457"/>
                    <a:gd name="T44" fmla="*/ 585 w 1170"/>
                    <a:gd name="T45" fmla="*/ 440 h 1457"/>
                    <a:gd name="T46" fmla="*/ 585 w 1170"/>
                    <a:gd name="T47" fmla="*/ 457 h 1457"/>
                    <a:gd name="T48" fmla="*/ 544 w 1170"/>
                    <a:gd name="T49" fmla="*/ 472 h 1457"/>
                    <a:gd name="T50" fmla="*/ 537 w 1170"/>
                    <a:gd name="T51" fmla="*/ 458 h 1457"/>
                    <a:gd name="T52" fmla="*/ 526 w 1170"/>
                    <a:gd name="T53" fmla="*/ 472 h 1457"/>
                    <a:gd name="T54" fmla="*/ 466 w 1170"/>
                    <a:gd name="T55" fmla="*/ 477 h 1457"/>
                    <a:gd name="T56" fmla="*/ 352 w 1170"/>
                    <a:gd name="T57" fmla="*/ 485 h 1457"/>
                    <a:gd name="T58" fmla="*/ 206 w 1170"/>
                    <a:gd name="T59" fmla="*/ 462 h 1457"/>
                    <a:gd name="T60" fmla="*/ 173 w 1170"/>
                    <a:gd name="T61" fmla="*/ 453 h 1457"/>
                    <a:gd name="T62" fmla="*/ 128 w 1170"/>
                    <a:gd name="T63" fmla="*/ 388 h 1457"/>
                    <a:gd name="T64" fmla="*/ 65 w 1170"/>
                    <a:gd name="T65" fmla="*/ 276 h 1457"/>
                    <a:gd name="T66" fmla="*/ 20 w 1170"/>
                    <a:gd name="T67" fmla="*/ 151 h 1457"/>
                    <a:gd name="T68" fmla="*/ 0 w 1170"/>
                    <a:gd name="T69" fmla="*/ 103 h 1457"/>
                    <a:gd name="T70" fmla="*/ 6 w 1170"/>
                    <a:gd name="T71" fmla="*/ 51 h 1457"/>
                    <a:gd name="T72" fmla="*/ 27 w 1170"/>
                    <a:gd name="T73" fmla="*/ 15 h 1457"/>
                    <a:gd name="T74" fmla="*/ 56 w 1170"/>
                    <a:gd name="T75" fmla="*/ 0 h 145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70" h="1457">
                      <a:moveTo>
                        <a:pt x="111" y="0"/>
                      </a:moveTo>
                      <a:lnTo>
                        <a:pt x="181" y="16"/>
                      </a:lnTo>
                      <a:lnTo>
                        <a:pt x="246" y="69"/>
                      </a:lnTo>
                      <a:lnTo>
                        <a:pt x="276" y="150"/>
                      </a:lnTo>
                      <a:lnTo>
                        <a:pt x="282" y="258"/>
                      </a:lnTo>
                      <a:lnTo>
                        <a:pt x="305" y="411"/>
                      </a:lnTo>
                      <a:lnTo>
                        <a:pt x="341" y="548"/>
                      </a:lnTo>
                      <a:lnTo>
                        <a:pt x="389" y="711"/>
                      </a:lnTo>
                      <a:lnTo>
                        <a:pt x="416" y="837"/>
                      </a:lnTo>
                      <a:lnTo>
                        <a:pt x="452" y="967"/>
                      </a:lnTo>
                      <a:lnTo>
                        <a:pt x="347" y="1020"/>
                      </a:lnTo>
                      <a:lnTo>
                        <a:pt x="464" y="996"/>
                      </a:lnTo>
                      <a:lnTo>
                        <a:pt x="491" y="1049"/>
                      </a:lnTo>
                      <a:lnTo>
                        <a:pt x="440" y="1109"/>
                      </a:lnTo>
                      <a:lnTo>
                        <a:pt x="512" y="1073"/>
                      </a:lnTo>
                      <a:lnTo>
                        <a:pt x="596" y="1113"/>
                      </a:lnTo>
                      <a:lnTo>
                        <a:pt x="707" y="1147"/>
                      </a:lnTo>
                      <a:lnTo>
                        <a:pt x="842" y="1195"/>
                      </a:lnTo>
                      <a:lnTo>
                        <a:pt x="944" y="1209"/>
                      </a:lnTo>
                      <a:lnTo>
                        <a:pt x="1064" y="1225"/>
                      </a:lnTo>
                      <a:lnTo>
                        <a:pt x="1142" y="1217"/>
                      </a:lnTo>
                      <a:lnTo>
                        <a:pt x="1156" y="1252"/>
                      </a:lnTo>
                      <a:lnTo>
                        <a:pt x="1170" y="1322"/>
                      </a:lnTo>
                      <a:lnTo>
                        <a:pt x="1169" y="1372"/>
                      </a:lnTo>
                      <a:lnTo>
                        <a:pt x="1088" y="1417"/>
                      </a:lnTo>
                      <a:lnTo>
                        <a:pt x="1073" y="1376"/>
                      </a:lnTo>
                      <a:lnTo>
                        <a:pt x="1052" y="1417"/>
                      </a:lnTo>
                      <a:lnTo>
                        <a:pt x="932" y="1433"/>
                      </a:lnTo>
                      <a:lnTo>
                        <a:pt x="704" y="1457"/>
                      </a:lnTo>
                      <a:lnTo>
                        <a:pt x="411" y="1387"/>
                      </a:lnTo>
                      <a:lnTo>
                        <a:pt x="345" y="1362"/>
                      </a:lnTo>
                      <a:lnTo>
                        <a:pt x="256" y="1167"/>
                      </a:lnTo>
                      <a:lnTo>
                        <a:pt x="129" y="828"/>
                      </a:lnTo>
                      <a:lnTo>
                        <a:pt x="39" y="453"/>
                      </a:lnTo>
                      <a:lnTo>
                        <a:pt x="0" y="309"/>
                      </a:lnTo>
                      <a:lnTo>
                        <a:pt x="12" y="154"/>
                      </a:lnTo>
                      <a:lnTo>
                        <a:pt x="54" y="45"/>
                      </a:lnTo>
                      <a:lnTo>
                        <a:pt x="11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19" name="Freeform 344"/>
                <p:cNvSpPr>
                  <a:spLocks/>
                </p:cNvSpPr>
                <p:nvPr/>
              </p:nvSpPr>
              <p:spPr bwMode="auto">
                <a:xfrm>
                  <a:off x="2394" y="2935"/>
                  <a:ext cx="222" cy="377"/>
                </a:xfrm>
                <a:custGeom>
                  <a:avLst/>
                  <a:gdLst>
                    <a:gd name="T0" fmla="*/ 30 w 446"/>
                    <a:gd name="T1" fmla="*/ 0 h 1130"/>
                    <a:gd name="T2" fmla="*/ 0 w 446"/>
                    <a:gd name="T3" fmla="*/ 20 h 1130"/>
                    <a:gd name="T4" fmla="*/ 15 w 446"/>
                    <a:gd name="T5" fmla="*/ 28 h 1130"/>
                    <a:gd name="T6" fmla="*/ 36 w 446"/>
                    <a:gd name="T7" fmla="*/ 53 h 1130"/>
                    <a:gd name="T8" fmla="*/ 66 w 446"/>
                    <a:gd name="T9" fmla="*/ 73 h 1130"/>
                    <a:gd name="T10" fmla="*/ 85 w 446"/>
                    <a:gd name="T11" fmla="*/ 138 h 1130"/>
                    <a:gd name="T12" fmla="*/ 103 w 446"/>
                    <a:gd name="T13" fmla="*/ 177 h 1130"/>
                    <a:gd name="T14" fmla="*/ 127 w 446"/>
                    <a:gd name="T15" fmla="*/ 208 h 1130"/>
                    <a:gd name="T16" fmla="*/ 148 w 446"/>
                    <a:gd name="T17" fmla="*/ 236 h 1130"/>
                    <a:gd name="T18" fmla="*/ 118 w 446"/>
                    <a:gd name="T19" fmla="*/ 214 h 1130"/>
                    <a:gd name="T20" fmla="*/ 97 w 446"/>
                    <a:gd name="T21" fmla="*/ 181 h 1130"/>
                    <a:gd name="T22" fmla="*/ 118 w 446"/>
                    <a:gd name="T23" fmla="*/ 233 h 1130"/>
                    <a:gd name="T24" fmla="*/ 136 w 446"/>
                    <a:gd name="T25" fmla="*/ 276 h 1130"/>
                    <a:gd name="T26" fmla="*/ 152 w 446"/>
                    <a:gd name="T27" fmla="*/ 321 h 1130"/>
                    <a:gd name="T28" fmla="*/ 163 w 446"/>
                    <a:gd name="T29" fmla="*/ 344 h 1130"/>
                    <a:gd name="T30" fmla="*/ 174 w 446"/>
                    <a:gd name="T31" fmla="*/ 357 h 1130"/>
                    <a:gd name="T32" fmla="*/ 188 w 446"/>
                    <a:gd name="T33" fmla="*/ 369 h 1130"/>
                    <a:gd name="T34" fmla="*/ 211 w 446"/>
                    <a:gd name="T35" fmla="*/ 377 h 1130"/>
                    <a:gd name="T36" fmla="*/ 212 w 446"/>
                    <a:gd name="T37" fmla="*/ 353 h 1130"/>
                    <a:gd name="T38" fmla="*/ 215 w 446"/>
                    <a:gd name="T39" fmla="*/ 327 h 1130"/>
                    <a:gd name="T40" fmla="*/ 222 w 446"/>
                    <a:gd name="T41" fmla="*/ 300 h 1130"/>
                    <a:gd name="T42" fmla="*/ 222 w 446"/>
                    <a:gd name="T43" fmla="*/ 274 h 1130"/>
                    <a:gd name="T44" fmla="*/ 212 w 446"/>
                    <a:gd name="T45" fmla="*/ 241 h 1130"/>
                    <a:gd name="T46" fmla="*/ 197 w 446"/>
                    <a:gd name="T47" fmla="*/ 217 h 1130"/>
                    <a:gd name="T48" fmla="*/ 179 w 446"/>
                    <a:gd name="T49" fmla="*/ 200 h 1130"/>
                    <a:gd name="T50" fmla="*/ 155 w 446"/>
                    <a:gd name="T51" fmla="*/ 181 h 1130"/>
                    <a:gd name="T52" fmla="*/ 127 w 446"/>
                    <a:gd name="T53" fmla="*/ 149 h 1130"/>
                    <a:gd name="T54" fmla="*/ 102 w 446"/>
                    <a:gd name="T55" fmla="*/ 111 h 1130"/>
                    <a:gd name="T56" fmla="*/ 124 w 446"/>
                    <a:gd name="T57" fmla="*/ 131 h 1130"/>
                    <a:gd name="T58" fmla="*/ 145 w 446"/>
                    <a:gd name="T59" fmla="*/ 160 h 1130"/>
                    <a:gd name="T60" fmla="*/ 171 w 446"/>
                    <a:gd name="T61" fmla="*/ 188 h 1130"/>
                    <a:gd name="T62" fmla="*/ 146 w 446"/>
                    <a:gd name="T63" fmla="*/ 147 h 1130"/>
                    <a:gd name="T64" fmla="*/ 119 w 446"/>
                    <a:gd name="T65" fmla="*/ 96 h 1130"/>
                    <a:gd name="T66" fmla="*/ 88 w 446"/>
                    <a:gd name="T67" fmla="*/ 39 h 1130"/>
                    <a:gd name="T68" fmla="*/ 72 w 446"/>
                    <a:gd name="T69" fmla="*/ 22 h 1130"/>
                    <a:gd name="T70" fmla="*/ 30 w 446"/>
                    <a:gd name="T71" fmla="*/ 0 h 11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46" h="1130">
                      <a:moveTo>
                        <a:pt x="61" y="0"/>
                      </a:moveTo>
                      <a:lnTo>
                        <a:pt x="0" y="61"/>
                      </a:lnTo>
                      <a:lnTo>
                        <a:pt x="31" y="85"/>
                      </a:lnTo>
                      <a:lnTo>
                        <a:pt x="73" y="159"/>
                      </a:lnTo>
                      <a:lnTo>
                        <a:pt x="132" y="220"/>
                      </a:lnTo>
                      <a:lnTo>
                        <a:pt x="171" y="414"/>
                      </a:lnTo>
                      <a:lnTo>
                        <a:pt x="207" y="531"/>
                      </a:lnTo>
                      <a:lnTo>
                        <a:pt x="255" y="624"/>
                      </a:lnTo>
                      <a:lnTo>
                        <a:pt x="297" y="706"/>
                      </a:lnTo>
                      <a:lnTo>
                        <a:pt x="237" y="640"/>
                      </a:lnTo>
                      <a:lnTo>
                        <a:pt x="195" y="543"/>
                      </a:lnTo>
                      <a:lnTo>
                        <a:pt x="237" y="697"/>
                      </a:lnTo>
                      <a:lnTo>
                        <a:pt x="273" y="828"/>
                      </a:lnTo>
                      <a:lnTo>
                        <a:pt x="306" y="961"/>
                      </a:lnTo>
                      <a:lnTo>
                        <a:pt x="327" y="1030"/>
                      </a:lnTo>
                      <a:lnTo>
                        <a:pt x="350" y="1071"/>
                      </a:lnTo>
                      <a:lnTo>
                        <a:pt x="377" y="1107"/>
                      </a:lnTo>
                      <a:lnTo>
                        <a:pt x="423" y="1130"/>
                      </a:lnTo>
                      <a:lnTo>
                        <a:pt x="426" y="1057"/>
                      </a:lnTo>
                      <a:lnTo>
                        <a:pt x="431" y="981"/>
                      </a:lnTo>
                      <a:lnTo>
                        <a:pt x="446" y="900"/>
                      </a:lnTo>
                      <a:lnTo>
                        <a:pt x="446" y="820"/>
                      </a:lnTo>
                      <a:lnTo>
                        <a:pt x="425" y="722"/>
                      </a:lnTo>
                      <a:lnTo>
                        <a:pt x="395" y="649"/>
                      </a:lnTo>
                      <a:lnTo>
                        <a:pt x="359" y="600"/>
                      </a:lnTo>
                      <a:lnTo>
                        <a:pt x="312" y="543"/>
                      </a:lnTo>
                      <a:lnTo>
                        <a:pt x="255" y="446"/>
                      </a:lnTo>
                      <a:lnTo>
                        <a:pt x="204" y="332"/>
                      </a:lnTo>
                      <a:lnTo>
                        <a:pt x="249" y="393"/>
                      </a:lnTo>
                      <a:lnTo>
                        <a:pt x="291" y="479"/>
                      </a:lnTo>
                      <a:lnTo>
                        <a:pt x="344" y="563"/>
                      </a:lnTo>
                      <a:lnTo>
                        <a:pt x="294" y="442"/>
                      </a:lnTo>
                      <a:lnTo>
                        <a:pt x="240" y="288"/>
                      </a:lnTo>
                      <a:lnTo>
                        <a:pt x="177" y="118"/>
                      </a:lnTo>
                      <a:lnTo>
                        <a:pt x="144" y="65"/>
                      </a:lnTo>
                      <a:lnTo>
                        <a:pt x="6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20" name="Freeform 345"/>
                <p:cNvSpPr>
                  <a:spLocks/>
                </p:cNvSpPr>
                <p:nvPr/>
              </p:nvSpPr>
              <p:spPr bwMode="auto">
                <a:xfrm>
                  <a:off x="2226" y="2912"/>
                  <a:ext cx="879" cy="962"/>
                </a:xfrm>
                <a:custGeom>
                  <a:avLst/>
                  <a:gdLst>
                    <a:gd name="T0" fmla="*/ 135 w 1757"/>
                    <a:gd name="T1" fmla="*/ 51 h 2886"/>
                    <a:gd name="T2" fmla="*/ 98 w 1757"/>
                    <a:gd name="T3" fmla="*/ 137 h 2886"/>
                    <a:gd name="T4" fmla="*/ 81 w 1757"/>
                    <a:gd name="T5" fmla="*/ 253 h 2886"/>
                    <a:gd name="T6" fmla="*/ 96 w 1757"/>
                    <a:gd name="T7" fmla="*/ 214 h 2886"/>
                    <a:gd name="T8" fmla="*/ 130 w 1757"/>
                    <a:gd name="T9" fmla="*/ 276 h 2886"/>
                    <a:gd name="T10" fmla="*/ 133 w 1757"/>
                    <a:gd name="T11" fmla="*/ 399 h 2886"/>
                    <a:gd name="T12" fmla="*/ 142 w 1757"/>
                    <a:gd name="T13" fmla="*/ 356 h 2886"/>
                    <a:gd name="T14" fmla="*/ 216 w 1757"/>
                    <a:gd name="T15" fmla="*/ 448 h 2886"/>
                    <a:gd name="T16" fmla="*/ 325 w 1757"/>
                    <a:gd name="T17" fmla="*/ 517 h 2886"/>
                    <a:gd name="T18" fmla="*/ 327 w 1757"/>
                    <a:gd name="T19" fmla="*/ 554 h 2886"/>
                    <a:gd name="T20" fmla="*/ 352 w 1757"/>
                    <a:gd name="T21" fmla="*/ 547 h 2886"/>
                    <a:gd name="T22" fmla="*/ 370 w 1757"/>
                    <a:gd name="T23" fmla="*/ 600 h 2886"/>
                    <a:gd name="T24" fmla="*/ 375 w 1757"/>
                    <a:gd name="T25" fmla="*/ 634 h 2886"/>
                    <a:gd name="T26" fmla="*/ 291 w 1757"/>
                    <a:gd name="T27" fmla="*/ 692 h 2886"/>
                    <a:gd name="T28" fmla="*/ 409 w 1757"/>
                    <a:gd name="T29" fmla="*/ 666 h 2886"/>
                    <a:gd name="T30" fmla="*/ 339 w 1757"/>
                    <a:gd name="T31" fmla="*/ 717 h 2886"/>
                    <a:gd name="T32" fmla="*/ 448 w 1757"/>
                    <a:gd name="T33" fmla="*/ 678 h 2886"/>
                    <a:gd name="T34" fmla="*/ 444 w 1757"/>
                    <a:gd name="T35" fmla="*/ 712 h 2886"/>
                    <a:gd name="T36" fmla="*/ 486 w 1757"/>
                    <a:gd name="T37" fmla="*/ 696 h 2886"/>
                    <a:gd name="T38" fmla="*/ 724 w 1757"/>
                    <a:gd name="T39" fmla="*/ 770 h 2886"/>
                    <a:gd name="T40" fmla="*/ 846 w 1757"/>
                    <a:gd name="T41" fmla="*/ 877 h 2886"/>
                    <a:gd name="T42" fmla="*/ 534 w 1757"/>
                    <a:gd name="T43" fmla="*/ 957 h 2886"/>
                    <a:gd name="T44" fmla="*/ 593 w 1757"/>
                    <a:gd name="T45" fmla="*/ 939 h 2886"/>
                    <a:gd name="T46" fmla="*/ 550 w 1757"/>
                    <a:gd name="T47" fmla="*/ 930 h 2886"/>
                    <a:gd name="T48" fmla="*/ 462 w 1757"/>
                    <a:gd name="T49" fmla="*/ 939 h 2886"/>
                    <a:gd name="T50" fmla="*/ 636 w 1757"/>
                    <a:gd name="T51" fmla="*/ 863 h 2886"/>
                    <a:gd name="T52" fmla="*/ 126 w 1757"/>
                    <a:gd name="T53" fmla="*/ 928 h 2886"/>
                    <a:gd name="T54" fmla="*/ 20 w 1757"/>
                    <a:gd name="T55" fmla="*/ 879 h 2886"/>
                    <a:gd name="T56" fmla="*/ 17 w 1757"/>
                    <a:gd name="T57" fmla="*/ 775 h 2886"/>
                    <a:gd name="T58" fmla="*/ 64 w 1757"/>
                    <a:gd name="T59" fmla="*/ 637 h 2886"/>
                    <a:gd name="T60" fmla="*/ 179 w 1757"/>
                    <a:gd name="T61" fmla="*/ 704 h 2886"/>
                    <a:gd name="T62" fmla="*/ 109 w 1757"/>
                    <a:gd name="T63" fmla="*/ 600 h 2886"/>
                    <a:gd name="T64" fmla="*/ 177 w 1757"/>
                    <a:gd name="T65" fmla="*/ 577 h 2886"/>
                    <a:gd name="T66" fmla="*/ 142 w 1757"/>
                    <a:gd name="T67" fmla="*/ 521 h 2886"/>
                    <a:gd name="T68" fmla="*/ 105 w 1757"/>
                    <a:gd name="T69" fmla="*/ 544 h 2886"/>
                    <a:gd name="T70" fmla="*/ 30 w 1757"/>
                    <a:gd name="T71" fmla="*/ 390 h 2886"/>
                    <a:gd name="T72" fmla="*/ 27 w 1757"/>
                    <a:gd name="T73" fmla="*/ 238 h 2886"/>
                    <a:gd name="T74" fmla="*/ 11 w 1757"/>
                    <a:gd name="T75" fmla="*/ 329 h 2886"/>
                    <a:gd name="T76" fmla="*/ 2 w 1757"/>
                    <a:gd name="T77" fmla="*/ 219 h 2886"/>
                    <a:gd name="T78" fmla="*/ 57 w 1757"/>
                    <a:gd name="T79" fmla="*/ 114 h 2886"/>
                    <a:gd name="T80" fmla="*/ 0 w 1757"/>
                    <a:gd name="T81" fmla="*/ 207 h 2886"/>
                    <a:gd name="T82" fmla="*/ 35 w 1757"/>
                    <a:gd name="T83" fmla="*/ 92 h 2886"/>
                    <a:gd name="T84" fmla="*/ 114 w 1757"/>
                    <a:gd name="T85" fmla="*/ 0 h 288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757" h="2886">
                      <a:moveTo>
                        <a:pt x="375" y="61"/>
                      </a:moveTo>
                      <a:lnTo>
                        <a:pt x="323" y="126"/>
                      </a:lnTo>
                      <a:lnTo>
                        <a:pt x="270" y="154"/>
                      </a:lnTo>
                      <a:lnTo>
                        <a:pt x="209" y="256"/>
                      </a:lnTo>
                      <a:lnTo>
                        <a:pt x="198" y="321"/>
                      </a:lnTo>
                      <a:lnTo>
                        <a:pt x="195" y="411"/>
                      </a:lnTo>
                      <a:lnTo>
                        <a:pt x="194" y="492"/>
                      </a:lnTo>
                      <a:lnTo>
                        <a:pt x="179" y="621"/>
                      </a:lnTo>
                      <a:lnTo>
                        <a:pt x="161" y="758"/>
                      </a:lnTo>
                      <a:lnTo>
                        <a:pt x="152" y="905"/>
                      </a:lnTo>
                      <a:lnTo>
                        <a:pt x="179" y="750"/>
                      </a:lnTo>
                      <a:lnTo>
                        <a:pt x="191" y="642"/>
                      </a:lnTo>
                      <a:lnTo>
                        <a:pt x="203" y="570"/>
                      </a:lnTo>
                      <a:lnTo>
                        <a:pt x="227" y="695"/>
                      </a:lnTo>
                      <a:lnTo>
                        <a:pt x="260" y="828"/>
                      </a:lnTo>
                      <a:lnTo>
                        <a:pt x="275" y="909"/>
                      </a:lnTo>
                      <a:lnTo>
                        <a:pt x="269" y="1043"/>
                      </a:lnTo>
                      <a:lnTo>
                        <a:pt x="266" y="1198"/>
                      </a:lnTo>
                      <a:lnTo>
                        <a:pt x="272" y="1343"/>
                      </a:lnTo>
                      <a:lnTo>
                        <a:pt x="278" y="1182"/>
                      </a:lnTo>
                      <a:lnTo>
                        <a:pt x="284" y="1068"/>
                      </a:lnTo>
                      <a:lnTo>
                        <a:pt x="299" y="970"/>
                      </a:lnTo>
                      <a:lnTo>
                        <a:pt x="372" y="1206"/>
                      </a:lnTo>
                      <a:lnTo>
                        <a:pt x="432" y="1343"/>
                      </a:lnTo>
                      <a:lnTo>
                        <a:pt x="461" y="1400"/>
                      </a:lnTo>
                      <a:lnTo>
                        <a:pt x="503" y="1498"/>
                      </a:lnTo>
                      <a:lnTo>
                        <a:pt x="650" y="1551"/>
                      </a:lnTo>
                      <a:lnTo>
                        <a:pt x="719" y="1563"/>
                      </a:lnTo>
                      <a:lnTo>
                        <a:pt x="698" y="1612"/>
                      </a:lnTo>
                      <a:lnTo>
                        <a:pt x="653" y="1661"/>
                      </a:lnTo>
                      <a:lnTo>
                        <a:pt x="503" y="1775"/>
                      </a:lnTo>
                      <a:lnTo>
                        <a:pt x="629" y="1714"/>
                      </a:lnTo>
                      <a:lnTo>
                        <a:pt x="704" y="1640"/>
                      </a:lnTo>
                      <a:lnTo>
                        <a:pt x="773" y="1575"/>
                      </a:lnTo>
                      <a:lnTo>
                        <a:pt x="767" y="1722"/>
                      </a:lnTo>
                      <a:lnTo>
                        <a:pt x="740" y="1799"/>
                      </a:lnTo>
                      <a:lnTo>
                        <a:pt x="662" y="1852"/>
                      </a:lnTo>
                      <a:lnTo>
                        <a:pt x="746" y="1848"/>
                      </a:lnTo>
                      <a:lnTo>
                        <a:pt x="749" y="1901"/>
                      </a:lnTo>
                      <a:lnTo>
                        <a:pt x="740" y="1949"/>
                      </a:lnTo>
                      <a:lnTo>
                        <a:pt x="704" y="1989"/>
                      </a:lnTo>
                      <a:lnTo>
                        <a:pt x="581" y="2075"/>
                      </a:lnTo>
                      <a:lnTo>
                        <a:pt x="746" y="1997"/>
                      </a:lnTo>
                      <a:lnTo>
                        <a:pt x="785" y="1985"/>
                      </a:lnTo>
                      <a:lnTo>
                        <a:pt x="818" y="1997"/>
                      </a:lnTo>
                      <a:lnTo>
                        <a:pt x="815" y="2038"/>
                      </a:lnTo>
                      <a:lnTo>
                        <a:pt x="776" y="2083"/>
                      </a:lnTo>
                      <a:lnTo>
                        <a:pt x="677" y="2152"/>
                      </a:lnTo>
                      <a:lnTo>
                        <a:pt x="818" y="2083"/>
                      </a:lnTo>
                      <a:lnTo>
                        <a:pt x="857" y="2022"/>
                      </a:lnTo>
                      <a:lnTo>
                        <a:pt x="896" y="2034"/>
                      </a:lnTo>
                      <a:lnTo>
                        <a:pt x="929" y="2054"/>
                      </a:lnTo>
                      <a:lnTo>
                        <a:pt x="917" y="2099"/>
                      </a:lnTo>
                      <a:lnTo>
                        <a:pt x="887" y="2136"/>
                      </a:lnTo>
                      <a:lnTo>
                        <a:pt x="815" y="2196"/>
                      </a:lnTo>
                      <a:lnTo>
                        <a:pt x="917" y="2148"/>
                      </a:lnTo>
                      <a:lnTo>
                        <a:pt x="971" y="2087"/>
                      </a:lnTo>
                      <a:lnTo>
                        <a:pt x="1040" y="2115"/>
                      </a:lnTo>
                      <a:lnTo>
                        <a:pt x="1260" y="2216"/>
                      </a:lnTo>
                      <a:lnTo>
                        <a:pt x="1447" y="2310"/>
                      </a:lnTo>
                      <a:lnTo>
                        <a:pt x="1586" y="2387"/>
                      </a:lnTo>
                      <a:lnTo>
                        <a:pt x="1634" y="2489"/>
                      </a:lnTo>
                      <a:lnTo>
                        <a:pt x="1691" y="2630"/>
                      </a:lnTo>
                      <a:lnTo>
                        <a:pt x="1757" y="2886"/>
                      </a:lnTo>
                      <a:lnTo>
                        <a:pt x="1115" y="2886"/>
                      </a:lnTo>
                      <a:lnTo>
                        <a:pt x="1067" y="2870"/>
                      </a:lnTo>
                      <a:lnTo>
                        <a:pt x="1230" y="2825"/>
                      </a:lnTo>
                      <a:lnTo>
                        <a:pt x="1486" y="2691"/>
                      </a:lnTo>
                      <a:lnTo>
                        <a:pt x="1185" y="2817"/>
                      </a:lnTo>
                      <a:lnTo>
                        <a:pt x="1046" y="2854"/>
                      </a:lnTo>
                      <a:lnTo>
                        <a:pt x="947" y="2825"/>
                      </a:lnTo>
                      <a:lnTo>
                        <a:pt x="1100" y="2789"/>
                      </a:lnTo>
                      <a:lnTo>
                        <a:pt x="1417" y="2650"/>
                      </a:lnTo>
                      <a:lnTo>
                        <a:pt x="1073" y="2776"/>
                      </a:lnTo>
                      <a:lnTo>
                        <a:pt x="923" y="2817"/>
                      </a:lnTo>
                      <a:lnTo>
                        <a:pt x="899" y="2801"/>
                      </a:lnTo>
                      <a:lnTo>
                        <a:pt x="1037" y="2736"/>
                      </a:lnTo>
                      <a:lnTo>
                        <a:pt x="1272" y="2589"/>
                      </a:lnTo>
                      <a:lnTo>
                        <a:pt x="998" y="2740"/>
                      </a:lnTo>
                      <a:lnTo>
                        <a:pt x="857" y="2793"/>
                      </a:lnTo>
                      <a:lnTo>
                        <a:pt x="251" y="2785"/>
                      </a:lnTo>
                      <a:lnTo>
                        <a:pt x="176" y="2760"/>
                      </a:lnTo>
                      <a:lnTo>
                        <a:pt x="107" y="2728"/>
                      </a:lnTo>
                      <a:lnTo>
                        <a:pt x="39" y="2638"/>
                      </a:lnTo>
                      <a:lnTo>
                        <a:pt x="24" y="2542"/>
                      </a:lnTo>
                      <a:lnTo>
                        <a:pt x="18" y="2456"/>
                      </a:lnTo>
                      <a:lnTo>
                        <a:pt x="33" y="2326"/>
                      </a:lnTo>
                      <a:lnTo>
                        <a:pt x="78" y="2160"/>
                      </a:lnTo>
                      <a:lnTo>
                        <a:pt x="113" y="2030"/>
                      </a:lnTo>
                      <a:lnTo>
                        <a:pt x="128" y="1912"/>
                      </a:lnTo>
                      <a:lnTo>
                        <a:pt x="179" y="1897"/>
                      </a:lnTo>
                      <a:lnTo>
                        <a:pt x="224" y="1981"/>
                      </a:lnTo>
                      <a:lnTo>
                        <a:pt x="357" y="2111"/>
                      </a:lnTo>
                      <a:lnTo>
                        <a:pt x="239" y="1969"/>
                      </a:lnTo>
                      <a:lnTo>
                        <a:pt x="203" y="1889"/>
                      </a:lnTo>
                      <a:lnTo>
                        <a:pt x="218" y="1799"/>
                      </a:lnTo>
                      <a:lnTo>
                        <a:pt x="375" y="1742"/>
                      </a:lnTo>
                      <a:lnTo>
                        <a:pt x="485" y="1657"/>
                      </a:lnTo>
                      <a:lnTo>
                        <a:pt x="354" y="1730"/>
                      </a:lnTo>
                      <a:lnTo>
                        <a:pt x="221" y="1771"/>
                      </a:lnTo>
                      <a:lnTo>
                        <a:pt x="227" y="1649"/>
                      </a:lnTo>
                      <a:lnTo>
                        <a:pt x="284" y="1563"/>
                      </a:lnTo>
                      <a:lnTo>
                        <a:pt x="326" y="1429"/>
                      </a:lnTo>
                      <a:lnTo>
                        <a:pt x="272" y="1551"/>
                      </a:lnTo>
                      <a:lnTo>
                        <a:pt x="209" y="1632"/>
                      </a:lnTo>
                      <a:lnTo>
                        <a:pt x="146" y="1620"/>
                      </a:lnTo>
                      <a:lnTo>
                        <a:pt x="110" y="1396"/>
                      </a:lnTo>
                      <a:lnTo>
                        <a:pt x="60" y="1170"/>
                      </a:lnTo>
                      <a:lnTo>
                        <a:pt x="36" y="1019"/>
                      </a:lnTo>
                      <a:lnTo>
                        <a:pt x="39" y="880"/>
                      </a:lnTo>
                      <a:lnTo>
                        <a:pt x="54" y="715"/>
                      </a:lnTo>
                      <a:lnTo>
                        <a:pt x="36" y="803"/>
                      </a:lnTo>
                      <a:lnTo>
                        <a:pt x="24" y="905"/>
                      </a:lnTo>
                      <a:lnTo>
                        <a:pt x="21" y="986"/>
                      </a:lnTo>
                      <a:lnTo>
                        <a:pt x="6" y="844"/>
                      </a:lnTo>
                      <a:lnTo>
                        <a:pt x="3" y="734"/>
                      </a:lnTo>
                      <a:lnTo>
                        <a:pt x="3" y="658"/>
                      </a:lnTo>
                      <a:lnTo>
                        <a:pt x="24" y="545"/>
                      </a:lnTo>
                      <a:lnTo>
                        <a:pt x="60" y="439"/>
                      </a:lnTo>
                      <a:lnTo>
                        <a:pt x="113" y="342"/>
                      </a:lnTo>
                      <a:lnTo>
                        <a:pt x="57" y="423"/>
                      </a:lnTo>
                      <a:lnTo>
                        <a:pt x="30" y="492"/>
                      </a:lnTo>
                      <a:lnTo>
                        <a:pt x="0" y="621"/>
                      </a:lnTo>
                      <a:lnTo>
                        <a:pt x="6" y="529"/>
                      </a:lnTo>
                      <a:lnTo>
                        <a:pt x="24" y="411"/>
                      </a:lnTo>
                      <a:lnTo>
                        <a:pt x="69" y="277"/>
                      </a:lnTo>
                      <a:lnTo>
                        <a:pt x="107" y="142"/>
                      </a:lnTo>
                      <a:lnTo>
                        <a:pt x="158" y="77"/>
                      </a:lnTo>
                      <a:lnTo>
                        <a:pt x="227" y="0"/>
                      </a:lnTo>
                      <a:lnTo>
                        <a:pt x="302" y="12"/>
                      </a:lnTo>
                      <a:lnTo>
                        <a:pt x="375" y="61"/>
                      </a:lnTo>
                      <a:close/>
                    </a:path>
                  </a:pathLst>
                </a:custGeom>
                <a:solidFill>
                  <a:srgbClr val="006666"/>
                </a:solidFill>
                <a:ln w="9525">
                  <a:solidFill>
                    <a:srgbClr val="333333"/>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21" name="Freeform 346"/>
                <p:cNvSpPr>
                  <a:spLocks/>
                </p:cNvSpPr>
                <p:nvPr/>
              </p:nvSpPr>
              <p:spPr bwMode="auto">
                <a:xfrm>
                  <a:off x="2284" y="3458"/>
                  <a:ext cx="43" cy="83"/>
                </a:xfrm>
                <a:custGeom>
                  <a:avLst/>
                  <a:gdLst>
                    <a:gd name="T0" fmla="*/ 9 w 85"/>
                    <a:gd name="T1" fmla="*/ 0 h 249"/>
                    <a:gd name="T2" fmla="*/ 41 w 85"/>
                    <a:gd name="T3" fmla="*/ 4 h 249"/>
                    <a:gd name="T4" fmla="*/ 43 w 85"/>
                    <a:gd name="T5" fmla="*/ 37 h 249"/>
                    <a:gd name="T6" fmla="*/ 38 w 85"/>
                    <a:gd name="T7" fmla="*/ 72 h 249"/>
                    <a:gd name="T8" fmla="*/ 8 w 85"/>
                    <a:gd name="T9" fmla="*/ 83 h 249"/>
                    <a:gd name="T10" fmla="*/ 0 w 85"/>
                    <a:gd name="T11" fmla="*/ 70 h 249"/>
                    <a:gd name="T12" fmla="*/ 0 w 85"/>
                    <a:gd name="T13" fmla="*/ 20 h 249"/>
                    <a:gd name="T14" fmla="*/ 9 w 85"/>
                    <a:gd name="T15" fmla="*/ 0 h 24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5" h="249">
                      <a:moveTo>
                        <a:pt x="18" y="0"/>
                      </a:moveTo>
                      <a:lnTo>
                        <a:pt x="82" y="12"/>
                      </a:lnTo>
                      <a:lnTo>
                        <a:pt x="85" y="112"/>
                      </a:lnTo>
                      <a:lnTo>
                        <a:pt x="76" y="217"/>
                      </a:lnTo>
                      <a:lnTo>
                        <a:pt x="15" y="249"/>
                      </a:lnTo>
                      <a:lnTo>
                        <a:pt x="0" y="209"/>
                      </a:lnTo>
                      <a:lnTo>
                        <a:pt x="0" y="61"/>
                      </a:lnTo>
                      <a:lnTo>
                        <a:pt x="18" y="0"/>
                      </a:lnTo>
                      <a:close/>
                    </a:path>
                  </a:pathLst>
                </a:custGeom>
                <a:solidFill>
                  <a:srgbClr val="000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22" name="Freeform 347"/>
                <p:cNvSpPr>
                  <a:spLocks/>
                </p:cNvSpPr>
                <p:nvPr/>
              </p:nvSpPr>
              <p:spPr bwMode="auto">
                <a:xfrm>
                  <a:off x="2346" y="3727"/>
                  <a:ext cx="413" cy="47"/>
                </a:xfrm>
                <a:custGeom>
                  <a:avLst/>
                  <a:gdLst>
                    <a:gd name="T0" fmla="*/ 413 w 827"/>
                    <a:gd name="T1" fmla="*/ 0 h 142"/>
                    <a:gd name="T2" fmla="*/ 301 w 827"/>
                    <a:gd name="T3" fmla="*/ 22 h 142"/>
                    <a:gd name="T4" fmla="*/ 216 w 827"/>
                    <a:gd name="T5" fmla="*/ 33 h 142"/>
                    <a:gd name="T6" fmla="*/ 129 w 827"/>
                    <a:gd name="T7" fmla="*/ 39 h 142"/>
                    <a:gd name="T8" fmla="*/ 63 w 827"/>
                    <a:gd name="T9" fmla="*/ 42 h 142"/>
                    <a:gd name="T10" fmla="*/ 0 w 827"/>
                    <a:gd name="T11" fmla="*/ 39 h 142"/>
                    <a:gd name="T12" fmla="*/ 60 w 827"/>
                    <a:gd name="T13" fmla="*/ 47 h 142"/>
                    <a:gd name="T14" fmla="*/ 160 w 827"/>
                    <a:gd name="T15" fmla="*/ 47 h 142"/>
                    <a:gd name="T16" fmla="*/ 268 w 827"/>
                    <a:gd name="T17" fmla="*/ 34 h 142"/>
                    <a:gd name="T18" fmla="*/ 323 w 827"/>
                    <a:gd name="T19" fmla="*/ 25 h 142"/>
                    <a:gd name="T20" fmla="*/ 413 w 827"/>
                    <a:gd name="T21" fmla="*/ 0 h 1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27" h="142">
                      <a:moveTo>
                        <a:pt x="827" y="0"/>
                      </a:moveTo>
                      <a:lnTo>
                        <a:pt x="603" y="67"/>
                      </a:lnTo>
                      <a:lnTo>
                        <a:pt x="432" y="100"/>
                      </a:lnTo>
                      <a:lnTo>
                        <a:pt x="258" y="119"/>
                      </a:lnTo>
                      <a:lnTo>
                        <a:pt x="127" y="127"/>
                      </a:lnTo>
                      <a:lnTo>
                        <a:pt x="0" y="119"/>
                      </a:lnTo>
                      <a:lnTo>
                        <a:pt x="121" y="142"/>
                      </a:lnTo>
                      <a:lnTo>
                        <a:pt x="321" y="142"/>
                      </a:lnTo>
                      <a:lnTo>
                        <a:pt x="537" y="104"/>
                      </a:lnTo>
                      <a:lnTo>
                        <a:pt x="647" y="76"/>
                      </a:lnTo>
                      <a:lnTo>
                        <a:pt x="827" y="0"/>
                      </a:lnTo>
                      <a:close/>
                    </a:path>
                  </a:pathLst>
                </a:custGeom>
                <a:solidFill>
                  <a:srgbClr val="000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23" name="Freeform 348"/>
                <p:cNvSpPr>
                  <a:spLocks/>
                </p:cNvSpPr>
                <p:nvPr/>
              </p:nvSpPr>
              <p:spPr bwMode="auto">
                <a:xfrm>
                  <a:off x="2262" y="2544"/>
                  <a:ext cx="371" cy="466"/>
                </a:xfrm>
                <a:custGeom>
                  <a:avLst/>
                  <a:gdLst>
                    <a:gd name="T0" fmla="*/ 204 w 742"/>
                    <a:gd name="T1" fmla="*/ 182 h 1398"/>
                    <a:gd name="T2" fmla="*/ 192 w 742"/>
                    <a:gd name="T3" fmla="*/ 160 h 1398"/>
                    <a:gd name="T4" fmla="*/ 176 w 742"/>
                    <a:gd name="T5" fmla="*/ 158 h 1398"/>
                    <a:gd name="T6" fmla="*/ 162 w 742"/>
                    <a:gd name="T7" fmla="*/ 162 h 1398"/>
                    <a:gd name="T8" fmla="*/ 155 w 742"/>
                    <a:gd name="T9" fmla="*/ 176 h 1398"/>
                    <a:gd name="T10" fmla="*/ 153 w 742"/>
                    <a:gd name="T11" fmla="*/ 188 h 1398"/>
                    <a:gd name="T12" fmla="*/ 157 w 742"/>
                    <a:gd name="T13" fmla="*/ 217 h 1398"/>
                    <a:gd name="T14" fmla="*/ 166 w 742"/>
                    <a:gd name="T15" fmla="*/ 231 h 1398"/>
                    <a:gd name="T16" fmla="*/ 170 w 742"/>
                    <a:gd name="T17" fmla="*/ 248 h 1398"/>
                    <a:gd name="T18" fmla="*/ 175 w 742"/>
                    <a:gd name="T19" fmla="*/ 270 h 1398"/>
                    <a:gd name="T20" fmla="*/ 186 w 742"/>
                    <a:gd name="T21" fmla="*/ 296 h 1398"/>
                    <a:gd name="T22" fmla="*/ 207 w 742"/>
                    <a:gd name="T23" fmla="*/ 330 h 1398"/>
                    <a:gd name="T24" fmla="*/ 224 w 742"/>
                    <a:gd name="T25" fmla="*/ 362 h 1398"/>
                    <a:gd name="T26" fmla="*/ 242 w 742"/>
                    <a:gd name="T27" fmla="*/ 405 h 1398"/>
                    <a:gd name="T28" fmla="*/ 252 w 742"/>
                    <a:gd name="T29" fmla="*/ 438 h 1398"/>
                    <a:gd name="T30" fmla="*/ 255 w 742"/>
                    <a:gd name="T31" fmla="*/ 466 h 1398"/>
                    <a:gd name="T32" fmla="*/ 209 w 742"/>
                    <a:gd name="T33" fmla="*/ 423 h 1398"/>
                    <a:gd name="T34" fmla="*/ 164 w 742"/>
                    <a:gd name="T35" fmla="*/ 397 h 1398"/>
                    <a:gd name="T36" fmla="*/ 138 w 742"/>
                    <a:gd name="T37" fmla="*/ 383 h 1398"/>
                    <a:gd name="T38" fmla="*/ 106 w 742"/>
                    <a:gd name="T39" fmla="*/ 374 h 1398"/>
                    <a:gd name="T40" fmla="*/ 72 w 742"/>
                    <a:gd name="T41" fmla="*/ 375 h 1398"/>
                    <a:gd name="T42" fmla="*/ 36 w 742"/>
                    <a:gd name="T43" fmla="*/ 394 h 1398"/>
                    <a:gd name="T44" fmla="*/ 3 w 742"/>
                    <a:gd name="T45" fmla="*/ 429 h 1398"/>
                    <a:gd name="T46" fmla="*/ 0 w 742"/>
                    <a:gd name="T47" fmla="*/ 400 h 1398"/>
                    <a:gd name="T48" fmla="*/ 18 w 742"/>
                    <a:gd name="T49" fmla="*/ 366 h 1398"/>
                    <a:gd name="T50" fmla="*/ 42 w 742"/>
                    <a:gd name="T51" fmla="*/ 324 h 1398"/>
                    <a:gd name="T52" fmla="*/ 53 w 742"/>
                    <a:gd name="T53" fmla="*/ 296 h 1398"/>
                    <a:gd name="T54" fmla="*/ 54 w 742"/>
                    <a:gd name="T55" fmla="*/ 266 h 1398"/>
                    <a:gd name="T56" fmla="*/ 48 w 742"/>
                    <a:gd name="T57" fmla="*/ 243 h 1398"/>
                    <a:gd name="T58" fmla="*/ 34 w 742"/>
                    <a:gd name="T59" fmla="*/ 225 h 1398"/>
                    <a:gd name="T60" fmla="*/ 24 w 742"/>
                    <a:gd name="T61" fmla="*/ 197 h 1398"/>
                    <a:gd name="T62" fmla="*/ 21 w 742"/>
                    <a:gd name="T63" fmla="*/ 177 h 1398"/>
                    <a:gd name="T64" fmla="*/ 13 w 742"/>
                    <a:gd name="T65" fmla="*/ 152 h 1398"/>
                    <a:gd name="T66" fmla="*/ 12 w 742"/>
                    <a:gd name="T67" fmla="*/ 122 h 1398"/>
                    <a:gd name="T68" fmla="*/ 18 w 742"/>
                    <a:gd name="T69" fmla="*/ 100 h 1398"/>
                    <a:gd name="T70" fmla="*/ 29 w 742"/>
                    <a:gd name="T71" fmla="*/ 80 h 1398"/>
                    <a:gd name="T72" fmla="*/ 40 w 742"/>
                    <a:gd name="T73" fmla="*/ 54 h 1398"/>
                    <a:gd name="T74" fmla="*/ 62 w 742"/>
                    <a:gd name="T75" fmla="*/ 31 h 1398"/>
                    <a:gd name="T76" fmla="*/ 85 w 742"/>
                    <a:gd name="T77" fmla="*/ 17 h 1398"/>
                    <a:gd name="T78" fmla="*/ 120 w 742"/>
                    <a:gd name="T79" fmla="*/ 8 h 1398"/>
                    <a:gd name="T80" fmla="*/ 157 w 742"/>
                    <a:gd name="T81" fmla="*/ 1 h 1398"/>
                    <a:gd name="T82" fmla="*/ 219 w 742"/>
                    <a:gd name="T83" fmla="*/ 0 h 1398"/>
                    <a:gd name="T84" fmla="*/ 252 w 742"/>
                    <a:gd name="T85" fmla="*/ 4 h 1398"/>
                    <a:gd name="T86" fmla="*/ 285 w 742"/>
                    <a:gd name="T87" fmla="*/ 12 h 1398"/>
                    <a:gd name="T88" fmla="*/ 316 w 742"/>
                    <a:gd name="T89" fmla="*/ 23 h 1398"/>
                    <a:gd name="T90" fmla="*/ 336 w 742"/>
                    <a:gd name="T91" fmla="*/ 38 h 1398"/>
                    <a:gd name="T92" fmla="*/ 359 w 742"/>
                    <a:gd name="T93" fmla="*/ 58 h 1398"/>
                    <a:gd name="T94" fmla="*/ 370 w 742"/>
                    <a:gd name="T95" fmla="*/ 88 h 1398"/>
                    <a:gd name="T96" fmla="*/ 371 w 742"/>
                    <a:gd name="T97" fmla="*/ 113 h 1398"/>
                    <a:gd name="T98" fmla="*/ 362 w 742"/>
                    <a:gd name="T99" fmla="*/ 134 h 1398"/>
                    <a:gd name="T100" fmla="*/ 338 w 742"/>
                    <a:gd name="T101" fmla="*/ 113 h 1398"/>
                    <a:gd name="T102" fmla="*/ 307 w 742"/>
                    <a:gd name="T103" fmla="*/ 101 h 1398"/>
                    <a:gd name="T104" fmla="*/ 265 w 742"/>
                    <a:gd name="T105" fmla="*/ 96 h 1398"/>
                    <a:gd name="T106" fmla="*/ 276 w 742"/>
                    <a:gd name="T107" fmla="*/ 134 h 1398"/>
                    <a:gd name="T108" fmla="*/ 229 w 742"/>
                    <a:gd name="T109" fmla="*/ 121 h 1398"/>
                    <a:gd name="T110" fmla="*/ 243 w 742"/>
                    <a:gd name="T111" fmla="*/ 151 h 1398"/>
                    <a:gd name="T112" fmla="*/ 210 w 742"/>
                    <a:gd name="T113" fmla="*/ 149 h 1398"/>
                    <a:gd name="T114" fmla="*/ 204 w 742"/>
                    <a:gd name="T115" fmla="*/ 182 h 139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42" h="1398">
                      <a:moveTo>
                        <a:pt x="407" y="546"/>
                      </a:moveTo>
                      <a:lnTo>
                        <a:pt x="383" y="481"/>
                      </a:lnTo>
                      <a:lnTo>
                        <a:pt x="352" y="474"/>
                      </a:lnTo>
                      <a:lnTo>
                        <a:pt x="324" y="486"/>
                      </a:lnTo>
                      <a:lnTo>
                        <a:pt x="310" y="527"/>
                      </a:lnTo>
                      <a:lnTo>
                        <a:pt x="306" y="564"/>
                      </a:lnTo>
                      <a:lnTo>
                        <a:pt x="314" y="652"/>
                      </a:lnTo>
                      <a:lnTo>
                        <a:pt x="331" y="694"/>
                      </a:lnTo>
                      <a:lnTo>
                        <a:pt x="339" y="745"/>
                      </a:lnTo>
                      <a:lnTo>
                        <a:pt x="349" y="811"/>
                      </a:lnTo>
                      <a:lnTo>
                        <a:pt x="372" y="889"/>
                      </a:lnTo>
                      <a:lnTo>
                        <a:pt x="413" y="990"/>
                      </a:lnTo>
                      <a:lnTo>
                        <a:pt x="447" y="1085"/>
                      </a:lnTo>
                      <a:lnTo>
                        <a:pt x="483" y="1215"/>
                      </a:lnTo>
                      <a:lnTo>
                        <a:pt x="504" y="1313"/>
                      </a:lnTo>
                      <a:lnTo>
                        <a:pt x="510" y="1398"/>
                      </a:lnTo>
                      <a:lnTo>
                        <a:pt x="417" y="1268"/>
                      </a:lnTo>
                      <a:lnTo>
                        <a:pt x="327" y="1191"/>
                      </a:lnTo>
                      <a:lnTo>
                        <a:pt x="275" y="1150"/>
                      </a:lnTo>
                      <a:lnTo>
                        <a:pt x="212" y="1121"/>
                      </a:lnTo>
                      <a:lnTo>
                        <a:pt x="143" y="1125"/>
                      </a:lnTo>
                      <a:lnTo>
                        <a:pt x="71" y="1182"/>
                      </a:lnTo>
                      <a:lnTo>
                        <a:pt x="6" y="1288"/>
                      </a:lnTo>
                      <a:lnTo>
                        <a:pt x="0" y="1199"/>
                      </a:lnTo>
                      <a:lnTo>
                        <a:pt x="36" y="1097"/>
                      </a:lnTo>
                      <a:lnTo>
                        <a:pt x="84" y="973"/>
                      </a:lnTo>
                      <a:lnTo>
                        <a:pt x="105" y="888"/>
                      </a:lnTo>
                      <a:lnTo>
                        <a:pt x="108" y="798"/>
                      </a:lnTo>
                      <a:lnTo>
                        <a:pt x="96" y="729"/>
                      </a:lnTo>
                      <a:lnTo>
                        <a:pt x="68" y="676"/>
                      </a:lnTo>
                      <a:lnTo>
                        <a:pt x="47" y="591"/>
                      </a:lnTo>
                      <a:lnTo>
                        <a:pt x="41" y="530"/>
                      </a:lnTo>
                      <a:lnTo>
                        <a:pt x="26" y="456"/>
                      </a:lnTo>
                      <a:lnTo>
                        <a:pt x="23" y="367"/>
                      </a:lnTo>
                      <a:lnTo>
                        <a:pt x="35" y="300"/>
                      </a:lnTo>
                      <a:lnTo>
                        <a:pt x="57" y="241"/>
                      </a:lnTo>
                      <a:lnTo>
                        <a:pt x="80" y="162"/>
                      </a:lnTo>
                      <a:lnTo>
                        <a:pt x="123" y="94"/>
                      </a:lnTo>
                      <a:lnTo>
                        <a:pt x="170" y="52"/>
                      </a:lnTo>
                      <a:lnTo>
                        <a:pt x="239" y="25"/>
                      </a:lnTo>
                      <a:lnTo>
                        <a:pt x="314" y="3"/>
                      </a:lnTo>
                      <a:lnTo>
                        <a:pt x="438" y="0"/>
                      </a:lnTo>
                      <a:lnTo>
                        <a:pt x="503" y="11"/>
                      </a:lnTo>
                      <a:lnTo>
                        <a:pt x="569" y="37"/>
                      </a:lnTo>
                      <a:lnTo>
                        <a:pt x="631" y="68"/>
                      </a:lnTo>
                      <a:lnTo>
                        <a:pt x="671" y="114"/>
                      </a:lnTo>
                      <a:lnTo>
                        <a:pt x="718" y="174"/>
                      </a:lnTo>
                      <a:lnTo>
                        <a:pt x="739" y="264"/>
                      </a:lnTo>
                      <a:lnTo>
                        <a:pt x="742" y="340"/>
                      </a:lnTo>
                      <a:lnTo>
                        <a:pt x="724" y="403"/>
                      </a:lnTo>
                      <a:lnTo>
                        <a:pt x="676" y="340"/>
                      </a:lnTo>
                      <a:lnTo>
                        <a:pt x="613" y="304"/>
                      </a:lnTo>
                      <a:lnTo>
                        <a:pt x="530" y="288"/>
                      </a:lnTo>
                      <a:lnTo>
                        <a:pt x="551" y="403"/>
                      </a:lnTo>
                      <a:lnTo>
                        <a:pt x="458" y="363"/>
                      </a:lnTo>
                      <a:lnTo>
                        <a:pt x="485" y="452"/>
                      </a:lnTo>
                      <a:lnTo>
                        <a:pt x="419" y="448"/>
                      </a:lnTo>
                      <a:lnTo>
                        <a:pt x="407" y="5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grpSp>
              <p:nvGrpSpPr>
                <p:cNvPr id="4124" name="Group 349"/>
                <p:cNvGrpSpPr>
                  <a:grpSpLocks/>
                </p:cNvGrpSpPr>
                <p:nvPr/>
              </p:nvGrpSpPr>
              <p:grpSpPr bwMode="auto">
                <a:xfrm>
                  <a:off x="2118" y="3270"/>
                  <a:ext cx="284" cy="487"/>
                  <a:chOff x="2118" y="3270"/>
                  <a:chExt cx="284" cy="487"/>
                </a:xfrm>
              </p:grpSpPr>
              <p:sp>
                <p:nvSpPr>
                  <p:cNvPr id="4125" name="Freeform 350"/>
                  <p:cNvSpPr>
                    <a:spLocks/>
                  </p:cNvSpPr>
                  <p:nvPr/>
                </p:nvSpPr>
                <p:spPr bwMode="auto">
                  <a:xfrm>
                    <a:off x="2118" y="3270"/>
                    <a:ext cx="284" cy="487"/>
                  </a:xfrm>
                  <a:custGeom>
                    <a:avLst/>
                    <a:gdLst>
                      <a:gd name="T0" fmla="*/ 157 w 570"/>
                      <a:gd name="T1" fmla="*/ 71 h 1463"/>
                      <a:gd name="T2" fmla="*/ 106 w 570"/>
                      <a:gd name="T3" fmla="*/ 66 h 1463"/>
                      <a:gd name="T4" fmla="*/ 74 w 570"/>
                      <a:gd name="T5" fmla="*/ 55 h 1463"/>
                      <a:gd name="T6" fmla="*/ 64 w 570"/>
                      <a:gd name="T7" fmla="*/ 37 h 1463"/>
                      <a:gd name="T8" fmla="*/ 64 w 570"/>
                      <a:gd name="T9" fmla="*/ 21 h 1463"/>
                      <a:gd name="T10" fmla="*/ 56 w 570"/>
                      <a:gd name="T11" fmla="*/ 8 h 1463"/>
                      <a:gd name="T12" fmla="*/ 27 w 570"/>
                      <a:gd name="T13" fmla="*/ 0 h 1463"/>
                      <a:gd name="T14" fmla="*/ 0 w 570"/>
                      <a:gd name="T15" fmla="*/ 2 h 1463"/>
                      <a:gd name="T16" fmla="*/ 33 w 570"/>
                      <a:gd name="T17" fmla="*/ 379 h 1463"/>
                      <a:gd name="T18" fmla="*/ 56 w 570"/>
                      <a:gd name="T19" fmla="*/ 413 h 1463"/>
                      <a:gd name="T20" fmla="*/ 85 w 570"/>
                      <a:gd name="T21" fmla="*/ 448 h 1463"/>
                      <a:gd name="T22" fmla="*/ 127 w 570"/>
                      <a:gd name="T23" fmla="*/ 474 h 1463"/>
                      <a:gd name="T24" fmla="*/ 174 w 570"/>
                      <a:gd name="T25" fmla="*/ 482 h 1463"/>
                      <a:gd name="T26" fmla="*/ 238 w 570"/>
                      <a:gd name="T27" fmla="*/ 487 h 1463"/>
                      <a:gd name="T28" fmla="*/ 276 w 570"/>
                      <a:gd name="T29" fmla="*/ 479 h 1463"/>
                      <a:gd name="T30" fmla="*/ 284 w 570"/>
                      <a:gd name="T31" fmla="*/ 453 h 1463"/>
                      <a:gd name="T32" fmla="*/ 280 w 570"/>
                      <a:gd name="T33" fmla="*/ 419 h 1463"/>
                      <a:gd name="T34" fmla="*/ 253 w 570"/>
                      <a:gd name="T35" fmla="*/ 313 h 1463"/>
                      <a:gd name="T36" fmla="*/ 230 w 570"/>
                      <a:gd name="T37" fmla="*/ 208 h 1463"/>
                      <a:gd name="T38" fmla="*/ 220 w 570"/>
                      <a:gd name="T39" fmla="*/ 129 h 1463"/>
                      <a:gd name="T40" fmla="*/ 220 w 570"/>
                      <a:gd name="T41" fmla="*/ 108 h 1463"/>
                      <a:gd name="T42" fmla="*/ 205 w 570"/>
                      <a:gd name="T43" fmla="*/ 79 h 1463"/>
                      <a:gd name="T44" fmla="*/ 188 w 570"/>
                      <a:gd name="T45" fmla="*/ 71 h 1463"/>
                      <a:gd name="T46" fmla="*/ 157 w 570"/>
                      <a:gd name="T47" fmla="*/ 71 h 146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70" h="1463">
                        <a:moveTo>
                          <a:pt x="316" y="212"/>
                        </a:moveTo>
                        <a:lnTo>
                          <a:pt x="213" y="197"/>
                        </a:lnTo>
                        <a:lnTo>
                          <a:pt x="149" y="165"/>
                        </a:lnTo>
                        <a:lnTo>
                          <a:pt x="128" y="110"/>
                        </a:lnTo>
                        <a:lnTo>
                          <a:pt x="128" y="62"/>
                        </a:lnTo>
                        <a:lnTo>
                          <a:pt x="112" y="23"/>
                        </a:lnTo>
                        <a:lnTo>
                          <a:pt x="54" y="0"/>
                        </a:lnTo>
                        <a:lnTo>
                          <a:pt x="0" y="7"/>
                        </a:lnTo>
                        <a:lnTo>
                          <a:pt x="66" y="1138"/>
                        </a:lnTo>
                        <a:lnTo>
                          <a:pt x="112" y="1242"/>
                        </a:lnTo>
                        <a:lnTo>
                          <a:pt x="170" y="1345"/>
                        </a:lnTo>
                        <a:lnTo>
                          <a:pt x="254" y="1423"/>
                        </a:lnTo>
                        <a:lnTo>
                          <a:pt x="349" y="1448"/>
                        </a:lnTo>
                        <a:lnTo>
                          <a:pt x="478" y="1463"/>
                        </a:lnTo>
                        <a:lnTo>
                          <a:pt x="553" y="1440"/>
                        </a:lnTo>
                        <a:lnTo>
                          <a:pt x="570" y="1361"/>
                        </a:lnTo>
                        <a:lnTo>
                          <a:pt x="561" y="1258"/>
                        </a:lnTo>
                        <a:lnTo>
                          <a:pt x="507" y="940"/>
                        </a:lnTo>
                        <a:lnTo>
                          <a:pt x="461" y="624"/>
                        </a:lnTo>
                        <a:lnTo>
                          <a:pt x="441" y="387"/>
                        </a:lnTo>
                        <a:lnTo>
                          <a:pt x="441" y="323"/>
                        </a:lnTo>
                        <a:lnTo>
                          <a:pt x="411" y="236"/>
                        </a:lnTo>
                        <a:lnTo>
                          <a:pt x="378" y="212"/>
                        </a:lnTo>
                        <a:lnTo>
                          <a:pt x="316" y="212"/>
                        </a:lnTo>
                        <a:close/>
                      </a:path>
                    </a:pathLst>
                  </a:custGeom>
                  <a:gradFill rotWithShape="0">
                    <a:gsLst>
                      <a:gs pos="0">
                        <a:srgbClr val="404040"/>
                      </a:gs>
                      <a:gs pos="100000">
                        <a:srgbClr val="1E1E1E"/>
                      </a:gs>
                    </a:gsLst>
                    <a:lin ang="5400000" scaled="1"/>
                  </a:gra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126" name="Freeform 351"/>
                  <p:cNvSpPr>
                    <a:spLocks/>
                  </p:cNvSpPr>
                  <p:nvPr/>
                </p:nvSpPr>
                <p:spPr bwMode="auto">
                  <a:xfrm>
                    <a:off x="2124" y="3293"/>
                    <a:ext cx="244" cy="448"/>
                  </a:xfrm>
                  <a:custGeom>
                    <a:avLst/>
                    <a:gdLst>
                      <a:gd name="T0" fmla="*/ 159 w 489"/>
                      <a:gd name="T1" fmla="*/ 90 h 1343"/>
                      <a:gd name="T2" fmla="*/ 114 w 489"/>
                      <a:gd name="T3" fmla="*/ 87 h 1343"/>
                      <a:gd name="T4" fmla="*/ 66 w 489"/>
                      <a:gd name="T5" fmla="*/ 77 h 1343"/>
                      <a:gd name="T6" fmla="*/ 37 w 489"/>
                      <a:gd name="T7" fmla="*/ 58 h 1343"/>
                      <a:gd name="T8" fmla="*/ 21 w 489"/>
                      <a:gd name="T9" fmla="*/ 42 h 1343"/>
                      <a:gd name="T10" fmla="*/ 0 w 489"/>
                      <a:gd name="T11" fmla="*/ 0 h 1343"/>
                      <a:gd name="T12" fmla="*/ 31 w 489"/>
                      <a:gd name="T13" fmla="*/ 345 h 1343"/>
                      <a:gd name="T14" fmla="*/ 52 w 489"/>
                      <a:gd name="T15" fmla="*/ 377 h 1343"/>
                      <a:gd name="T16" fmla="*/ 74 w 489"/>
                      <a:gd name="T17" fmla="*/ 406 h 1343"/>
                      <a:gd name="T18" fmla="*/ 104 w 489"/>
                      <a:gd name="T19" fmla="*/ 427 h 1343"/>
                      <a:gd name="T20" fmla="*/ 129 w 489"/>
                      <a:gd name="T21" fmla="*/ 437 h 1343"/>
                      <a:gd name="T22" fmla="*/ 159 w 489"/>
                      <a:gd name="T23" fmla="*/ 443 h 1343"/>
                      <a:gd name="T24" fmla="*/ 188 w 489"/>
                      <a:gd name="T25" fmla="*/ 448 h 1343"/>
                      <a:gd name="T26" fmla="*/ 221 w 489"/>
                      <a:gd name="T27" fmla="*/ 448 h 1343"/>
                      <a:gd name="T28" fmla="*/ 236 w 489"/>
                      <a:gd name="T29" fmla="*/ 443 h 1343"/>
                      <a:gd name="T30" fmla="*/ 244 w 489"/>
                      <a:gd name="T31" fmla="*/ 427 h 1343"/>
                      <a:gd name="T32" fmla="*/ 240 w 489"/>
                      <a:gd name="T33" fmla="*/ 400 h 1343"/>
                      <a:gd name="T34" fmla="*/ 219 w 489"/>
                      <a:gd name="T35" fmla="*/ 340 h 1343"/>
                      <a:gd name="T36" fmla="*/ 184 w 489"/>
                      <a:gd name="T37" fmla="*/ 134 h 1343"/>
                      <a:gd name="T38" fmla="*/ 178 w 489"/>
                      <a:gd name="T39" fmla="*/ 106 h 1343"/>
                      <a:gd name="T40" fmla="*/ 159 w 489"/>
                      <a:gd name="T41" fmla="*/ 90 h 13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89" h="1343">
                        <a:moveTo>
                          <a:pt x="319" y="269"/>
                        </a:moveTo>
                        <a:lnTo>
                          <a:pt x="229" y="261"/>
                        </a:lnTo>
                        <a:lnTo>
                          <a:pt x="132" y="230"/>
                        </a:lnTo>
                        <a:lnTo>
                          <a:pt x="75" y="174"/>
                        </a:lnTo>
                        <a:lnTo>
                          <a:pt x="42" y="127"/>
                        </a:lnTo>
                        <a:lnTo>
                          <a:pt x="0" y="0"/>
                        </a:lnTo>
                        <a:lnTo>
                          <a:pt x="62" y="1035"/>
                        </a:lnTo>
                        <a:lnTo>
                          <a:pt x="104" y="1130"/>
                        </a:lnTo>
                        <a:lnTo>
                          <a:pt x="149" y="1216"/>
                        </a:lnTo>
                        <a:lnTo>
                          <a:pt x="208" y="1280"/>
                        </a:lnTo>
                        <a:lnTo>
                          <a:pt x="258" y="1311"/>
                        </a:lnTo>
                        <a:lnTo>
                          <a:pt x="319" y="1328"/>
                        </a:lnTo>
                        <a:lnTo>
                          <a:pt x="377" y="1343"/>
                        </a:lnTo>
                        <a:lnTo>
                          <a:pt x="443" y="1343"/>
                        </a:lnTo>
                        <a:lnTo>
                          <a:pt x="472" y="1328"/>
                        </a:lnTo>
                        <a:lnTo>
                          <a:pt x="489" y="1280"/>
                        </a:lnTo>
                        <a:lnTo>
                          <a:pt x="481" y="1200"/>
                        </a:lnTo>
                        <a:lnTo>
                          <a:pt x="439" y="1018"/>
                        </a:lnTo>
                        <a:lnTo>
                          <a:pt x="368" y="402"/>
                        </a:lnTo>
                        <a:lnTo>
                          <a:pt x="357" y="317"/>
                        </a:lnTo>
                        <a:lnTo>
                          <a:pt x="319" y="269"/>
                        </a:lnTo>
                        <a:close/>
                      </a:path>
                    </a:pathLst>
                  </a:custGeom>
                  <a:gradFill rotWithShape="0">
                    <a:gsLst>
                      <a:gs pos="0">
                        <a:srgbClr val="606060"/>
                      </a:gs>
                      <a:gs pos="100000">
                        <a:srgbClr val="2C2C2C"/>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grpSp>
          </p:grpSp>
        </p:grpSp>
      </p:gr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2045BE44-C338-4B76-BBCD-1BE1E0D4CADF}"/>
              </a:ext>
            </a:extLst>
          </p:cNvPr>
          <p:cNvSpPr>
            <a:spLocks noGrp="1" noChangeArrowheads="1"/>
          </p:cNvSpPr>
          <p:nvPr>
            <p:ph type="title"/>
          </p:nvPr>
        </p:nvSpPr>
        <p:spPr>
          <a:xfrm>
            <a:off x="685800" y="609600"/>
            <a:ext cx="7772400" cy="685800"/>
          </a:xfrm>
        </p:spPr>
        <p:txBody>
          <a:bodyPr/>
          <a:lstStyle/>
          <a:p>
            <a:pPr algn="l" eaLnBrk="1" hangingPunct="1"/>
            <a:r>
              <a:rPr lang="en-US" altLang="zh-CN" sz="3200" b="1">
                <a:latin typeface="楷体_GB2312" pitchFamily="49" charset="-122"/>
                <a:ea typeface="楷体_GB2312" pitchFamily="49" charset="-122"/>
              </a:rPr>
              <a:t>1</a:t>
            </a:r>
            <a:r>
              <a:rPr lang="zh-CN" altLang="en-US" sz="3200" b="1">
                <a:latin typeface="楷体_GB2312" pitchFamily="49" charset="-122"/>
                <a:ea typeface="楷体_GB2312" pitchFamily="49" charset="-122"/>
              </a:rPr>
              <a:t>、关于模型关系的假设</a:t>
            </a:r>
          </a:p>
        </p:txBody>
      </p:sp>
      <p:sp>
        <p:nvSpPr>
          <p:cNvPr id="132099" name="Rectangle 3">
            <a:extLst>
              <a:ext uri="{FF2B5EF4-FFF2-40B4-BE49-F238E27FC236}">
                <a16:creationId xmlns:a16="http://schemas.microsoft.com/office/drawing/2014/main" id="{1EA396EB-2F73-4FC9-A2E2-9E7CFB0DABA3}"/>
              </a:ext>
            </a:extLst>
          </p:cNvPr>
          <p:cNvSpPr>
            <a:spLocks noGrp="1" noChangeArrowheads="1"/>
          </p:cNvSpPr>
          <p:nvPr>
            <p:ph type="body" idx="1"/>
          </p:nvPr>
        </p:nvSpPr>
        <p:spPr>
          <a:xfrm>
            <a:off x="685800" y="1772816"/>
            <a:ext cx="7772400" cy="2057400"/>
          </a:xfrm>
        </p:spPr>
        <p:txBody>
          <a:bodyPr/>
          <a:lstStyle/>
          <a:p>
            <a:pPr eaLnBrk="1" hangingPunct="1">
              <a:lnSpc>
                <a:spcPct val="150000"/>
              </a:lnSpc>
            </a:pPr>
            <a:r>
              <a:rPr lang="zh-CN" altLang="en-US" sz="2800" b="1" dirty="0"/>
              <a:t>模型设定正确假设。</a:t>
            </a:r>
            <a:r>
              <a:rPr lang="en-US" altLang="zh-CN" sz="2800" b="1" dirty="0"/>
              <a:t>The regression model is correctly specified.</a:t>
            </a:r>
          </a:p>
          <a:p>
            <a:pPr lvl="1" eaLnBrk="1" hangingPunct="1">
              <a:lnSpc>
                <a:spcPct val="150000"/>
              </a:lnSpc>
              <a:buFont typeface="Wingdings" panose="05000000000000000000" pitchFamily="2" charset="2"/>
              <a:buChar char="Ø"/>
            </a:pPr>
            <a:r>
              <a:rPr lang="zh-CN" altLang="en-US" sz="2400" b="1" dirty="0"/>
              <a:t>正确的变量；</a:t>
            </a:r>
            <a:endParaRPr lang="en-US" altLang="zh-CN" sz="2400" b="1" dirty="0"/>
          </a:p>
          <a:p>
            <a:pPr lvl="1" eaLnBrk="1" hangingPunct="1">
              <a:lnSpc>
                <a:spcPct val="150000"/>
              </a:lnSpc>
              <a:buFont typeface="Wingdings" panose="05000000000000000000" pitchFamily="2" charset="2"/>
              <a:buChar char="Ø"/>
            </a:pPr>
            <a:r>
              <a:rPr lang="zh-CN" altLang="en-US" sz="2400" b="1" dirty="0"/>
              <a:t>正确的函数形式。</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 calcmode="lin" valueType="num">
                                      <p:cBhvr additive="base">
                                        <p:cTn id="7" dur="500" fill="hold"/>
                                        <p:tgtEl>
                                          <p:spTgt spid="132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209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2099">
                                            <p:txEl>
                                              <p:pRg st="1" end="1"/>
                                            </p:txEl>
                                          </p:spTgt>
                                        </p:tgtEl>
                                        <p:attrNameLst>
                                          <p:attrName>style.visibility</p:attrName>
                                        </p:attrNameLst>
                                      </p:cBhvr>
                                      <p:to>
                                        <p:strVal val="visible"/>
                                      </p:to>
                                    </p:set>
                                    <p:anim calcmode="lin" valueType="num">
                                      <p:cBhvr additive="base">
                                        <p:cTn id="11" dur="500" fill="hold"/>
                                        <p:tgtEl>
                                          <p:spTgt spid="13209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3209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2099">
                                            <p:txEl>
                                              <p:pRg st="2" end="2"/>
                                            </p:txEl>
                                          </p:spTgt>
                                        </p:tgtEl>
                                        <p:attrNameLst>
                                          <p:attrName>style.visibility</p:attrName>
                                        </p:attrNameLst>
                                      </p:cBhvr>
                                      <p:to>
                                        <p:strVal val="visible"/>
                                      </p:to>
                                    </p:set>
                                    <p:anim calcmode="lin" valueType="num">
                                      <p:cBhvr additive="base">
                                        <p:cTn id="15" dur="500" fill="hold"/>
                                        <p:tgtEl>
                                          <p:spTgt spid="13209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3209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BFCD5ED1-35A7-4CE9-85AD-A36708DFEF6E}"/>
              </a:ext>
            </a:extLst>
          </p:cNvPr>
          <p:cNvSpPr>
            <a:spLocks noGrp="1" noChangeArrowheads="1"/>
          </p:cNvSpPr>
          <p:nvPr>
            <p:ph type="body" idx="1"/>
          </p:nvPr>
        </p:nvSpPr>
        <p:spPr>
          <a:xfrm>
            <a:off x="495300" y="1743075"/>
            <a:ext cx="7772400" cy="4876800"/>
          </a:xfrm>
        </p:spPr>
        <p:txBody>
          <a:bodyPr/>
          <a:lstStyle/>
          <a:p>
            <a:pPr eaLnBrk="1" hangingPunct="1"/>
            <a:r>
              <a:rPr lang="zh-CN" altLang="en-US" sz="2800" b="1" dirty="0"/>
              <a:t>参数稳定性的检验步骤：</a:t>
            </a:r>
          </a:p>
          <a:p>
            <a:pPr lvl="1" eaLnBrk="1" hangingPunct="1">
              <a:spcBef>
                <a:spcPct val="50000"/>
              </a:spcBef>
            </a:pPr>
            <a:r>
              <a:rPr lang="zh-CN" altLang="en-US" sz="2400" b="1" dirty="0"/>
              <a:t>分别以两连续时间序列作为两个样本进行回归，得到相应的残差平方： </a:t>
            </a:r>
            <a:r>
              <a:rPr lang="en-US" altLang="zh-CN" sz="2400" b="1" dirty="0"/>
              <a:t>RSS</a:t>
            </a:r>
            <a:r>
              <a:rPr lang="en-US" altLang="zh-CN" sz="2400" b="1" baseline="-25000" dirty="0"/>
              <a:t>1</a:t>
            </a:r>
            <a:r>
              <a:rPr lang="zh-CN" altLang="en-US" sz="2400" b="1" dirty="0"/>
              <a:t>与</a:t>
            </a:r>
            <a:r>
              <a:rPr lang="en-US" altLang="zh-CN" sz="2400" b="1" dirty="0"/>
              <a:t>RSS</a:t>
            </a:r>
            <a:r>
              <a:rPr lang="en-US" altLang="zh-CN" sz="2400" b="1" baseline="-25000" dirty="0"/>
              <a:t>2</a:t>
            </a:r>
          </a:p>
          <a:p>
            <a:pPr lvl="1" eaLnBrk="1" hangingPunct="1">
              <a:spcBef>
                <a:spcPct val="50000"/>
              </a:spcBef>
            </a:pPr>
            <a:r>
              <a:rPr lang="zh-CN" altLang="en-US" sz="2400" b="1" dirty="0"/>
              <a:t>将两序列并为一个大样本后进行回归，得到大样本下的残差平方和</a:t>
            </a:r>
            <a:r>
              <a:rPr lang="en-US" altLang="zh-CN" sz="2400" b="1" dirty="0"/>
              <a:t>RSS</a:t>
            </a:r>
            <a:r>
              <a:rPr lang="en-US" altLang="zh-CN" sz="2400" b="1" baseline="-25000" dirty="0"/>
              <a:t>R</a:t>
            </a:r>
            <a:endParaRPr lang="en-US" altLang="zh-CN" sz="2400" b="1" dirty="0"/>
          </a:p>
          <a:p>
            <a:pPr lvl="1" eaLnBrk="1" hangingPunct="1">
              <a:spcBef>
                <a:spcPct val="50000"/>
              </a:spcBef>
            </a:pPr>
            <a:r>
              <a:rPr lang="zh-CN" altLang="en-US" sz="2400" b="1" dirty="0"/>
              <a:t>计算</a:t>
            </a:r>
            <a:r>
              <a:rPr lang="en-US" altLang="zh-CN" sz="2400" b="1" dirty="0"/>
              <a:t>F</a:t>
            </a:r>
            <a:r>
              <a:rPr lang="zh-CN" altLang="en-US" sz="2400" b="1" dirty="0"/>
              <a:t>统计量的值，与临界值比较。若</a:t>
            </a:r>
            <a:r>
              <a:rPr lang="en-US" altLang="zh-CN" sz="2400" b="1" dirty="0"/>
              <a:t>F</a:t>
            </a:r>
            <a:r>
              <a:rPr lang="zh-CN" altLang="en-US" sz="2400" b="1" dirty="0"/>
              <a:t>值大于临界值，则拒绝原假设，认为发生了结构变化，参数是非稳定的。</a:t>
            </a:r>
          </a:p>
          <a:p>
            <a:pPr eaLnBrk="1" hangingPunct="1">
              <a:spcBef>
                <a:spcPct val="50000"/>
              </a:spcBef>
            </a:pPr>
            <a:r>
              <a:rPr lang="zh-CN" altLang="en-US" sz="2800" b="1" dirty="0"/>
              <a:t>该检验也被称为邹氏参数稳定性检验</a:t>
            </a:r>
            <a:r>
              <a:rPr lang="zh-CN" altLang="en-US" sz="2800" dirty="0"/>
              <a:t>（</a:t>
            </a:r>
            <a:r>
              <a:rPr lang="en-US" altLang="zh-CN" sz="2800" b="1" dirty="0"/>
              <a:t>Chow test for parameter stability</a:t>
            </a:r>
            <a:r>
              <a:rPr lang="zh-CN" altLang="en-US" sz="2800" dirty="0"/>
              <a:t>）。</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7250">
                                            <p:txEl>
                                              <p:pRg st="0" end="0"/>
                                            </p:txEl>
                                          </p:spTgt>
                                        </p:tgtEl>
                                        <p:attrNameLst>
                                          <p:attrName>style.visibility</p:attrName>
                                        </p:attrNameLst>
                                      </p:cBhvr>
                                      <p:to>
                                        <p:strVal val="visible"/>
                                      </p:to>
                                    </p:set>
                                    <p:anim calcmode="lin" valueType="num">
                                      <p:cBhvr additive="base">
                                        <p:cTn id="7" dur="500" fill="hold"/>
                                        <p:tgtEl>
                                          <p:spTgt spid="43725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7250">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37250">
                                            <p:txEl>
                                              <p:pRg st="1" end="1"/>
                                            </p:txEl>
                                          </p:spTgt>
                                        </p:tgtEl>
                                        <p:attrNameLst>
                                          <p:attrName>style.visibility</p:attrName>
                                        </p:attrNameLst>
                                      </p:cBhvr>
                                      <p:to>
                                        <p:strVal val="visible"/>
                                      </p:to>
                                    </p:set>
                                    <p:anim calcmode="lin" valueType="num">
                                      <p:cBhvr additive="base">
                                        <p:cTn id="11" dur="500" fill="hold"/>
                                        <p:tgtEl>
                                          <p:spTgt spid="437250">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37250">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37250">
                                            <p:txEl>
                                              <p:pRg st="2" end="2"/>
                                            </p:txEl>
                                          </p:spTgt>
                                        </p:tgtEl>
                                        <p:attrNameLst>
                                          <p:attrName>style.visibility</p:attrName>
                                        </p:attrNameLst>
                                      </p:cBhvr>
                                      <p:to>
                                        <p:strVal val="visible"/>
                                      </p:to>
                                    </p:set>
                                    <p:anim calcmode="lin" valueType="num">
                                      <p:cBhvr additive="base">
                                        <p:cTn id="15" dur="500" fill="hold"/>
                                        <p:tgtEl>
                                          <p:spTgt spid="437250">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37250">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37250">
                                            <p:txEl>
                                              <p:pRg st="3" end="3"/>
                                            </p:txEl>
                                          </p:spTgt>
                                        </p:tgtEl>
                                        <p:attrNameLst>
                                          <p:attrName>style.visibility</p:attrName>
                                        </p:attrNameLst>
                                      </p:cBhvr>
                                      <p:to>
                                        <p:strVal val="visible"/>
                                      </p:to>
                                    </p:set>
                                    <p:anim calcmode="lin" valueType="num">
                                      <p:cBhvr additive="base">
                                        <p:cTn id="19" dur="500" fill="hold"/>
                                        <p:tgtEl>
                                          <p:spTgt spid="437250">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3725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37250">
                                            <p:txEl>
                                              <p:pRg st="4" end="4"/>
                                            </p:txEl>
                                          </p:spTgt>
                                        </p:tgtEl>
                                        <p:attrNameLst>
                                          <p:attrName>style.visibility</p:attrName>
                                        </p:attrNameLst>
                                      </p:cBhvr>
                                      <p:to>
                                        <p:strVal val="visible"/>
                                      </p:to>
                                    </p:set>
                                    <p:anim calcmode="lin" valueType="num">
                                      <p:cBhvr additive="base">
                                        <p:cTn id="25" dur="500" fill="hold"/>
                                        <p:tgtEl>
                                          <p:spTgt spid="437250">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37250">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0"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ChangeArrowheads="1"/>
          </p:cNvSpPr>
          <p:nvPr/>
        </p:nvSpPr>
        <p:spPr bwMode="auto">
          <a:xfrm>
            <a:off x="2057400" y="304800"/>
            <a:ext cx="6629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12</a:t>
            </a:r>
            <a:r>
              <a:rPr kumimoji="1" lang="en-US" altLang="zh-CN"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.4</a:t>
            </a:r>
            <a:r>
              <a:rPr kumimoji="1" lang="en-US" altLang="zh-CN"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1" lang="zh-CN" alt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多重共线性</a:t>
            </a:r>
          </a:p>
        </p:txBody>
      </p:sp>
      <p:sp>
        <p:nvSpPr>
          <p:cNvPr id="750595" name="Rectangle 3"/>
          <p:cNvSpPr>
            <a:spLocks noChangeArrowheads="1"/>
          </p:cNvSpPr>
          <p:nvPr/>
        </p:nvSpPr>
        <p:spPr bwMode="auto">
          <a:xfrm>
            <a:off x="609600" y="1981200"/>
            <a:ext cx="8153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812800" indent="-812800">
              <a:spcBef>
                <a:spcPct val="20000"/>
              </a:spcBef>
              <a:defRPr kumimoji="1"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spcBef>
                <a:spcPct val="20000"/>
              </a:spcBef>
              <a:buClr>
                <a:schemeClr val="hlink"/>
              </a:buClr>
              <a:buSzPct val="65000"/>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spcBef>
                <a:spcPct val="20000"/>
              </a:spcBef>
              <a:buClr>
                <a:schemeClr val="tx2"/>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spcBef>
                <a:spcPct val="20000"/>
              </a:spcBef>
              <a:buClr>
                <a:schemeClr val="accent1"/>
              </a:buClr>
              <a:buSzPct val="65000"/>
              <a:buFont typeface="Monotype Sort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336800" indent="-508000">
              <a:spcBef>
                <a:spcPct val="20000"/>
              </a:spcBef>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7940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2512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7084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1656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812800" marR="0" lvl="0" indent="-812800" algn="l" defTabSz="914400" rtl="0" eaLnBrk="0" fontAlgn="base" latinLnBrk="0" hangingPunct="0">
              <a:lnSpc>
                <a:spcPct val="100000"/>
              </a:lnSpc>
              <a:spcBef>
                <a:spcPct val="2000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12.4.1  </a:t>
            </a:r>
            <a:r>
              <a:rPr kumimoji="1" lang="zh-CN" altLang="en-US"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多重共线性及其所产生的问题</a:t>
            </a:r>
          </a:p>
          <a:p>
            <a:pPr marL="812800" marR="0" lvl="0" indent="-812800" algn="l" defTabSz="914400" rtl="0" eaLnBrk="0" fontAlgn="base" latinLnBrk="0" hangingPunct="0">
              <a:lnSpc>
                <a:spcPct val="100000"/>
              </a:lnSpc>
              <a:spcBef>
                <a:spcPct val="2000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12.4.2  </a:t>
            </a:r>
            <a:r>
              <a:rPr kumimoji="1" lang="zh-CN" altLang="en-US"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多重共线性的判别</a:t>
            </a:r>
          </a:p>
          <a:p>
            <a:pPr marL="812800" marR="0" lvl="0" indent="-812800" algn="l" defTabSz="914400" rtl="0" eaLnBrk="0" fontAlgn="base" latinLnBrk="0" hangingPunct="0">
              <a:lnSpc>
                <a:spcPct val="100000"/>
              </a:lnSpc>
              <a:spcBef>
                <a:spcPct val="2000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12.4.3  </a:t>
            </a:r>
            <a:r>
              <a:rPr kumimoji="1" lang="zh-CN" altLang="en-US"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多重共线性问题的处理</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p:cNvSpPr>
            <a:spLocks noGrp="1" noChangeArrowheads="1"/>
          </p:cNvSpPr>
          <p:nvPr>
            <p:ph type="ctrTitle"/>
          </p:nvPr>
        </p:nvSpPr>
        <p:spPr>
          <a:xfrm>
            <a:off x="609600" y="2286000"/>
            <a:ext cx="7772400" cy="1371600"/>
          </a:xfrm>
        </p:spPr>
        <p:txBody>
          <a:bodyPr anchor="ctr" anchorCtr="0"/>
          <a:lstStyle/>
          <a:p>
            <a:pPr>
              <a:defRPr/>
            </a:pPr>
            <a:r>
              <a:rPr lang="zh-CN" altLang="en-US" sz="4400"/>
              <a:t>多重共线性及其产生的问题</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a:xfrm>
            <a:off x="1828800" y="228600"/>
            <a:ext cx="7010400" cy="990600"/>
          </a:xfrm>
        </p:spPr>
        <p:txBody>
          <a:bodyPr/>
          <a:lstStyle/>
          <a:p>
            <a:pPr>
              <a:defRPr/>
            </a:pPr>
            <a:r>
              <a:rPr lang="zh-CN" altLang="en-US"/>
              <a:t>多重共线性</a:t>
            </a:r>
            <a:br>
              <a:rPr lang="zh-CN" altLang="en-US"/>
            </a:br>
            <a:r>
              <a:rPr lang="en-US" altLang="zh-CN" sz="3600">
                <a:solidFill>
                  <a:schemeClr val="hlink"/>
                </a:solidFill>
                <a:latin typeface="Arial" panose="020B0604020202020204" pitchFamily="34" charset="0"/>
              </a:rPr>
              <a:t>(</a:t>
            </a:r>
            <a:r>
              <a:rPr lang="en-US" altLang="zh-CN" sz="4300">
                <a:solidFill>
                  <a:schemeClr val="hlink"/>
                </a:solidFill>
                <a:latin typeface="Arial" panose="020B0604020202020204" pitchFamily="34" charset="0"/>
                <a:cs typeface="Times New Roman" panose="02020603050405020304" pitchFamily="18" charset="0"/>
              </a:rPr>
              <a:t>multicollinearity</a:t>
            </a:r>
            <a:r>
              <a:rPr lang="en-US" altLang="zh-CN" sz="3600">
                <a:solidFill>
                  <a:schemeClr val="hlink"/>
                </a:solidFill>
                <a:latin typeface="Arial" panose="020B0604020202020204" pitchFamily="34" charset="0"/>
              </a:rPr>
              <a:t>)</a:t>
            </a:r>
          </a:p>
        </p:txBody>
      </p:sp>
      <p:sp>
        <p:nvSpPr>
          <p:cNvPr id="824323" name="Rectangle 3"/>
          <p:cNvSpPr>
            <a:spLocks noGrp="1" noChangeArrowheads="1"/>
          </p:cNvSpPr>
          <p:nvPr>
            <p:ph type="body" idx="1"/>
          </p:nvPr>
        </p:nvSpPr>
        <p:spPr>
          <a:xfrm>
            <a:off x="457200" y="1700213"/>
            <a:ext cx="8382000" cy="4395787"/>
          </a:xfrm>
        </p:spPr>
        <p:txBody>
          <a:bodyPr/>
          <a:lstStyle/>
          <a:p>
            <a:pPr marL="609600" indent="-609600" algn="just">
              <a:spcBef>
                <a:spcPct val="30000"/>
              </a:spcBef>
              <a:buFontTx/>
              <a:buAutoNum type="arabicPeriod"/>
              <a:defRPr/>
            </a:pPr>
            <a:r>
              <a:rPr lang="zh-CN" altLang="en-US"/>
              <a:t>回归模型中两个或两个以上的自变量彼此相关</a:t>
            </a:r>
          </a:p>
          <a:p>
            <a:pPr marL="609600" indent="-609600" algn="just">
              <a:spcBef>
                <a:spcPct val="30000"/>
              </a:spcBef>
              <a:buFontTx/>
              <a:buAutoNum type="arabicPeriod"/>
              <a:defRPr/>
            </a:pPr>
            <a:r>
              <a:rPr lang="zh-CN" altLang="en-US"/>
              <a:t>多重共线性带来的问题有 </a:t>
            </a:r>
          </a:p>
          <a:p>
            <a:pPr marL="1219200" lvl="1" indent="-533400" algn="just">
              <a:spcBef>
                <a:spcPct val="30000"/>
              </a:spcBef>
              <a:defRPr/>
            </a:pPr>
            <a:r>
              <a:rPr lang="zh-CN" altLang="en-US"/>
              <a:t>可能会使回归的结果造成混乱，甚至会把分析引入歧途 </a:t>
            </a:r>
          </a:p>
          <a:p>
            <a:pPr marL="1219200" lvl="1" indent="-533400" algn="just">
              <a:spcBef>
                <a:spcPct val="30000"/>
              </a:spcBef>
              <a:defRPr/>
            </a:pPr>
            <a:r>
              <a:rPr lang="zh-CN" altLang="en-US"/>
              <a:t>可能对参数估计值的正负号产生影响，特别是各回归系数的正负号有可能同预期的正负号相反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4323">
                                            <p:txEl>
                                              <p:pRg st="0" end="0"/>
                                            </p:txEl>
                                          </p:spTgt>
                                        </p:tgtEl>
                                        <p:attrNameLst>
                                          <p:attrName>style.visibility</p:attrName>
                                        </p:attrNameLst>
                                      </p:cBhvr>
                                      <p:to>
                                        <p:strVal val="visible"/>
                                      </p:to>
                                    </p:set>
                                    <p:animEffect transition="in" filter="wipe(left)">
                                      <p:cBhvr>
                                        <p:cTn id="7" dur="500"/>
                                        <p:tgtEl>
                                          <p:spTgt spid="824323">
                                            <p:txEl>
                                              <p:pRg st="0" end="0"/>
                                            </p:txEl>
                                          </p:spTgt>
                                        </p:tgtEl>
                                      </p:cBhvr>
                                    </p:animEffect>
                                  </p:childTnLst>
                                  <p:subTnLst>
                                    <p:animClr clrSpc="rgb" dir="cw">
                                      <p:cBhvr override="childStyle">
                                        <p:cTn dur="1" fill="hold" display="0" masterRel="nextClick" afterEffect="1"/>
                                        <p:tgtEl>
                                          <p:spTgt spid="824323">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4323">
                                            <p:txEl>
                                              <p:pRg st="1" end="1"/>
                                            </p:txEl>
                                          </p:spTgt>
                                        </p:tgtEl>
                                        <p:attrNameLst>
                                          <p:attrName>style.visibility</p:attrName>
                                        </p:attrNameLst>
                                      </p:cBhvr>
                                      <p:to>
                                        <p:strVal val="visible"/>
                                      </p:to>
                                    </p:set>
                                    <p:animEffect transition="in" filter="wipe(left)">
                                      <p:cBhvr>
                                        <p:cTn id="12" dur="500"/>
                                        <p:tgtEl>
                                          <p:spTgt spid="824323">
                                            <p:txEl>
                                              <p:pRg st="1" end="1"/>
                                            </p:txEl>
                                          </p:spTgt>
                                        </p:tgtEl>
                                      </p:cBhvr>
                                    </p:animEffect>
                                  </p:childTnLst>
                                  <p:subTnLst>
                                    <p:animClr clrSpc="rgb" dir="cw">
                                      <p:cBhvr override="childStyle">
                                        <p:cTn dur="1" fill="hold" display="0" masterRel="nextClick" afterEffect="1"/>
                                        <p:tgtEl>
                                          <p:spTgt spid="824323">
                                            <p:txEl>
                                              <p:pRg st="1" end="1"/>
                                            </p:txEl>
                                          </p:spTgt>
                                        </p:tgtEl>
                                        <p:attrNameLst>
                                          <p:attrName>ppt_c</p:attrName>
                                        </p:attrNameLst>
                                      </p:cBhvr>
                                      <p:to>
                                        <a:schemeClr val="folHlink"/>
                                      </p:to>
                                    </p:animClr>
                                  </p:subTnLst>
                                </p:cTn>
                              </p:par>
                              <p:par>
                                <p:cTn id="13" presetID="22" presetClass="entr" presetSubtype="8" fill="hold" grpId="0" nodeType="withEffect">
                                  <p:stCondLst>
                                    <p:cond delay="0"/>
                                  </p:stCondLst>
                                  <p:childTnLst>
                                    <p:set>
                                      <p:cBhvr>
                                        <p:cTn id="14" dur="1" fill="hold">
                                          <p:stCondLst>
                                            <p:cond delay="0"/>
                                          </p:stCondLst>
                                        </p:cTn>
                                        <p:tgtEl>
                                          <p:spTgt spid="824323">
                                            <p:txEl>
                                              <p:pRg st="2" end="2"/>
                                            </p:txEl>
                                          </p:spTgt>
                                        </p:tgtEl>
                                        <p:attrNameLst>
                                          <p:attrName>style.visibility</p:attrName>
                                        </p:attrNameLst>
                                      </p:cBhvr>
                                      <p:to>
                                        <p:strVal val="visible"/>
                                      </p:to>
                                    </p:set>
                                    <p:animEffect transition="in" filter="wipe(left)">
                                      <p:cBhvr>
                                        <p:cTn id="15" dur="500"/>
                                        <p:tgtEl>
                                          <p:spTgt spid="824323">
                                            <p:txEl>
                                              <p:pRg st="2" end="2"/>
                                            </p:txEl>
                                          </p:spTgt>
                                        </p:tgtEl>
                                      </p:cBhvr>
                                    </p:animEffect>
                                  </p:childTnLst>
                                  <p:subTnLst>
                                    <p:animClr clrSpc="rgb" dir="cw">
                                      <p:cBhvr override="childStyle">
                                        <p:cTn dur="1" fill="hold" display="0" masterRel="nextClick" afterEffect="1"/>
                                        <p:tgtEl>
                                          <p:spTgt spid="824323">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824323">
                                            <p:txEl>
                                              <p:pRg st="3" end="3"/>
                                            </p:txEl>
                                          </p:spTgt>
                                        </p:tgtEl>
                                        <p:attrNameLst>
                                          <p:attrName>style.visibility</p:attrName>
                                        </p:attrNameLst>
                                      </p:cBhvr>
                                      <p:to>
                                        <p:strVal val="visible"/>
                                      </p:to>
                                    </p:set>
                                    <p:animEffect transition="in" filter="wipe(left)">
                                      <p:cBhvr>
                                        <p:cTn id="18" dur="500"/>
                                        <p:tgtEl>
                                          <p:spTgt spid="824323">
                                            <p:txEl>
                                              <p:pRg st="3" end="3"/>
                                            </p:txEl>
                                          </p:spTgt>
                                        </p:tgtEl>
                                      </p:cBhvr>
                                    </p:animEffect>
                                  </p:childTnLst>
                                  <p:subTnLst>
                                    <p:animClr clrSpc="rgb" dir="cw">
                                      <p:cBhvr override="childStyle">
                                        <p:cTn dur="1" fill="hold" display="0" masterRel="nextClick" afterEffect="1"/>
                                        <p:tgtEl>
                                          <p:spTgt spid="824323">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323" grpId="0" build="p"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06">
            <a:extLst>
              <a:ext uri="{FF2B5EF4-FFF2-40B4-BE49-F238E27FC236}">
                <a16:creationId xmlns:a16="http://schemas.microsoft.com/office/drawing/2014/main" id="{66EB0CB6-979E-4791-A219-88F59C41200A}"/>
              </a:ext>
            </a:extLst>
          </p:cNvPr>
          <p:cNvSpPr>
            <a:spLocks noGrp="1" noChangeArrowheads="1"/>
          </p:cNvSpPr>
          <p:nvPr>
            <p:ph type="body" idx="1"/>
          </p:nvPr>
        </p:nvSpPr>
        <p:spPr>
          <a:xfrm>
            <a:off x="609600" y="457200"/>
            <a:ext cx="7772400" cy="609600"/>
          </a:xfrm>
          <a:solidFill>
            <a:srgbClr val="CCFFFF"/>
          </a:solidFill>
        </p:spPr>
        <p:txBody>
          <a:bodyPr/>
          <a:lstStyle/>
          <a:p>
            <a:pPr marL="0" indent="0" eaLnBrk="1" latinLnBrk="0" hangingPunct="1">
              <a:buFontTx/>
              <a:buNone/>
            </a:pPr>
            <a:r>
              <a:rPr lang="en-US" altLang="en-US" sz="2800" b="1" dirty="0">
                <a:solidFill>
                  <a:schemeClr val="bg2"/>
                </a:solidFill>
                <a:latin typeface="Times New Roman" panose="02020603050405020304" pitchFamily="18" charset="0"/>
                <a:ea typeface="楷体_GB2312" pitchFamily="49" charset="-122"/>
                <a:sym typeface="Times New Roman" panose="02020603050405020304" pitchFamily="18" charset="0"/>
              </a:rPr>
              <a:t> </a:t>
            </a:r>
            <a:r>
              <a:rPr lang="zh-CN" altLang="en-US" b="1" dirty="0">
                <a:solidFill>
                  <a:schemeClr val="bg2"/>
                </a:solidFill>
                <a:latin typeface="楷体_GB2312" pitchFamily="49" charset="-122"/>
                <a:ea typeface="楷体_GB2312" pitchFamily="49" charset="-122"/>
                <a:sym typeface="Times New Roman" panose="02020603050405020304" pitchFamily="18" charset="0"/>
              </a:rPr>
              <a:t>1、完全共线性下参数估计量不存在</a:t>
            </a:r>
            <a:endParaRPr lang="zh-CN" altLang="zh-CN" dirty="0">
              <a:solidFill>
                <a:schemeClr val="bg2"/>
              </a:solidFill>
            </a:endParaRPr>
          </a:p>
        </p:txBody>
      </p:sp>
      <p:sp>
        <p:nvSpPr>
          <p:cNvPr id="1049808" name="Rectangle 208">
            <a:extLst>
              <a:ext uri="{FF2B5EF4-FFF2-40B4-BE49-F238E27FC236}">
                <a16:creationId xmlns:a16="http://schemas.microsoft.com/office/drawing/2014/main" id="{72FBB284-77F1-474B-96C8-95FEEC6E0E53}"/>
              </a:ext>
            </a:extLst>
          </p:cNvPr>
          <p:cNvSpPr>
            <a:spLocks noChangeArrowheads="1"/>
          </p:cNvSpPr>
          <p:nvPr/>
        </p:nvSpPr>
        <p:spPr bwMode="auto">
          <a:xfrm>
            <a:off x="685800" y="3505200"/>
            <a:ext cx="8001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algn="ctr" eaLnBrk="1" hangingPunct="1">
              <a:buSzPct val="100000"/>
            </a:pPr>
            <a:r>
              <a:rPr lang="zh-CN" altLang="en-US" sz="2800" b="1">
                <a:solidFill>
                  <a:schemeClr val="tx1"/>
                </a:solidFill>
                <a:ea typeface="宋体" panose="02010600030101010101" pitchFamily="2" charset="-122"/>
              </a:rPr>
              <a:t>如果存在完全共线性，则</a:t>
            </a:r>
            <a:r>
              <a:rPr lang="zh-CN" altLang="zh-CN" sz="2800" b="1">
                <a:solidFill>
                  <a:schemeClr val="tx1"/>
                </a:solidFill>
                <a:ea typeface="宋体" panose="02010600030101010101" pitchFamily="2" charset="-122"/>
              </a:rPr>
              <a:t>(X’X)</a:t>
            </a:r>
            <a:r>
              <a:rPr lang="zh-CN" altLang="zh-CN" sz="2800" b="1" baseline="30000">
                <a:solidFill>
                  <a:schemeClr val="tx1"/>
                </a:solidFill>
                <a:ea typeface="宋体" panose="02010600030101010101" pitchFamily="2" charset="-122"/>
              </a:rPr>
              <a:t>-1</a:t>
            </a:r>
            <a:r>
              <a:rPr lang="zh-CN" altLang="en-US" sz="2800" b="1">
                <a:solidFill>
                  <a:schemeClr val="tx1"/>
                </a:solidFill>
                <a:ea typeface="宋体" panose="02010600030101010101" pitchFamily="2" charset="-122"/>
              </a:rPr>
              <a:t>不存在，无法得到参数的估计量。</a:t>
            </a:r>
            <a:endParaRPr lang="zh-CN" altLang="zh-CN">
              <a:solidFill>
                <a:schemeClr val="tx1"/>
              </a:solidFill>
            </a:endParaRPr>
          </a:p>
        </p:txBody>
      </p:sp>
      <p:pic>
        <p:nvPicPr>
          <p:cNvPr id="2097643" name="Picture 491">
            <a:extLst>
              <a:ext uri="{FF2B5EF4-FFF2-40B4-BE49-F238E27FC236}">
                <a16:creationId xmlns:a16="http://schemas.microsoft.com/office/drawing/2014/main" id="{48CB87F3-73A5-4BAF-85A8-BB52F1ACDF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600200"/>
            <a:ext cx="2133600" cy="457200"/>
          </a:xfrm>
          <a:prstGeom prst="rect">
            <a:avLst/>
          </a:prstGeom>
          <a:solidFill>
            <a:schemeClr val="tx1"/>
          </a:solidFill>
          <a:ln>
            <a:noFill/>
          </a:ln>
        </p:spPr>
      </p:pic>
      <p:pic>
        <p:nvPicPr>
          <p:cNvPr id="2097645" name="Picture 493">
            <a:extLst>
              <a:ext uri="{FF2B5EF4-FFF2-40B4-BE49-F238E27FC236}">
                <a16:creationId xmlns:a16="http://schemas.microsoft.com/office/drawing/2014/main" id="{02CF7B5A-ACA1-4FB5-8677-9D3D7DDE0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514600"/>
            <a:ext cx="2590800" cy="609600"/>
          </a:xfrm>
          <a:prstGeom prst="rect">
            <a:avLst/>
          </a:prstGeom>
          <a:solidFill>
            <a:schemeClr val="tx1"/>
          </a:solidFill>
          <a:ln>
            <a:no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097643"/>
                                        </p:tgtEl>
                                        <p:attrNameLst>
                                          <p:attrName>style.visibility</p:attrName>
                                        </p:attrNameLst>
                                      </p:cBhvr>
                                      <p:to>
                                        <p:strVal val="visible"/>
                                      </p:to>
                                    </p:set>
                                    <p:anim calcmode="lin" valueType="num">
                                      <p:cBhvr additive="base">
                                        <p:cTn id="7" dur="500" fill="hold"/>
                                        <p:tgtEl>
                                          <p:spTgt spid="2097643"/>
                                        </p:tgtEl>
                                        <p:attrNameLst>
                                          <p:attrName>ppt_x</p:attrName>
                                        </p:attrNameLst>
                                      </p:cBhvr>
                                      <p:tavLst>
                                        <p:tav tm="100000">
                                          <p:val>
                                            <p:strVal val="0-#ppt_w/2"/>
                                          </p:val>
                                        </p:tav>
                                        <p:tav>
                                          <p:val>
                                            <p:strVal val="#ppt_x"/>
                                          </p:val>
                                        </p:tav>
                                      </p:tavLst>
                                    </p:anim>
                                    <p:anim calcmode="lin" valueType="num">
                                      <p:cBhvr additive="base">
                                        <p:cTn id="8" dur="500" fill="hold"/>
                                        <p:tgtEl>
                                          <p:spTgt spid="2097643"/>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97645"/>
                                        </p:tgtEl>
                                        <p:attrNameLst>
                                          <p:attrName>style.visibility</p:attrName>
                                        </p:attrNameLst>
                                      </p:cBhvr>
                                      <p:to>
                                        <p:strVal val="visible"/>
                                      </p:to>
                                    </p:set>
                                    <p:anim calcmode="lin" valueType="num">
                                      <p:cBhvr additive="base">
                                        <p:cTn id="13" dur="500" fill="hold"/>
                                        <p:tgtEl>
                                          <p:spTgt spid="2097645"/>
                                        </p:tgtEl>
                                        <p:attrNameLst>
                                          <p:attrName>ppt_x</p:attrName>
                                        </p:attrNameLst>
                                      </p:cBhvr>
                                      <p:tavLst>
                                        <p:tav tm="100000">
                                          <p:val>
                                            <p:strVal val="0-#ppt_w/2"/>
                                          </p:val>
                                        </p:tav>
                                        <p:tav>
                                          <p:val>
                                            <p:strVal val="#ppt_x"/>
                                          </p:val>
                                        </p:tav>
                                      </p:tavLst>
                                    </p:anim>
                                    <p:anim calcmode="lin" valueType="num">
                                      <p:cBhvr additive="base">
                                        <p:cTn id="14" dur="500" fill="hold"/>
                                        <p:tgtEl>
                                          <p:spTgt spid="2097645"/>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49808"/>
                                        </p:tgtEl>
                                        <p:attrNameLst>
                                          <p:attrName>style.visibility</p:attrName>
                                        </p:attrNameLst>
                                      </p:cBhvr>
                                      <p:to>
                                        <p:strVal val="visible"/>
                                      </p:to>
                                    </p:set>
                                    <p:anim calcmode="lin" valueType="num">
                                      <p:cBhvr additive="base">
                                        <p:cTn id="19" dur="500" fill="hold"/>
                                        <p:tgtEl>
                                          <p:spTgt spid="1049808"/>
                                        </p:tgtEl>
                                        <p:attrNameLst>
                                          <p:attrName>ppt_x</p:attrName>
                                        </p:attrNameLst>
                                      </p:cBhvr>
                                      <p:tavLst>
                                        <p:tav tm="100000">
                                          <p:val>
                                            <p:strVal val="0-#ppt_w/2"/>
                                          </p:val>
                                        </p:tav>
                                        <p:tav>
                                          <p:val>
                                            <p:strVal val="#ppt_x"/>
                                          </p:val>
                                        </p:tav>
                                      </p:tavLst>
                                    </p:anim>
                                    <p:anim calcmode="lin" valueType="num">
                                      <p:cBhvr additive="base">
                                        <p:cTn id="20" dur="500" fill="hold"/>
                                        <p:tgtEl>
                                          <p:spTgt spid="1049808"/>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10">
            <a:extLst>
              <a:ext uri="{FF2B5EF4-FFF2-40B4-BE49-F238E27FC236}">
                <a16:creationId xmlns:a16="http://schemas.microsoft.com/office/drawing/2014/main" id="{3BC5FABB-8D99-4A34-8374-377C19D3C6C8}"/>
              </a:ext>
            </a:extLst>
          </p:cNvPr>
          <p:cNvSpPr>
            <a:spLocks noChangeArrowheads="1"/>
          </p:cNvSpPr>
          <p:nvPr/>
        </p:nvSpPr>
        <p:spPr bwMode="auto">
          <a:xfrm>
            <a:off x="1331913" y="1811346"/>
            <a:ext cx="5943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a:spcBef>
                <a:spcPct val="50000"/>
              </a:spcBef>
              <a:buSzPct val="100000"/>
            </a:pPr>
            <a:r>
              <a:rPr lang="zh-CN" altLang="en-US" sz="2800" b="1">
                <a:solidFill>
                  <a:schemeClr val="tx1"/>
                </a:solidFill>
              </a:rPr>
              <a:t>例：</a:t>
            </a:r>
            <a:r>
              <a:rPr lang="zh-CN" altLang="en-US" sz="2800">
                <a:solidFill>
                  <a:schemeClr val="tx1"/>
                </a:solidFill>
              </a:rPr>
              <a:t>对离差形式的二元回归模型</a:t>
            </a:r>
            <a:endParaRPr lang="zh-CN" altLang="zh-CN">
              <a:solidFill>
                <a:schemeClr val="tx1"/>
              </a:solidFill>
            </a:endParaRPr>
          </a:p>
        </p:txBody>
      </p:sp>
      <p:pic>
        <p:nvPicPr>
          <p:cNvPr id="12291" name="Picture 495">
            <a:extLst>
              <a:ext uri="{FF2B5EF4-FFF2-40B4-BE49-F238E27FC236}">
                <a16:creationId xmlns:a16="http://schemas.microsoft.com/office/drawing/2014/main" id="{3FE0B3F2-F3AC-4FD8-91C5-B7B760B37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2530483"/>
            <a:ext cx="3048000" cy="504825"/>
          </a:xfrm>
          <a:prstGeom prst="rect">
            <a:avLst/>
          </a:prstGeom>
          <a:solidFill>
            <a:schemeClr val="tx1"/>
          </a:solidFill>
          <a:ln>
            <a:noFill/>
          </a:ln>
        </p:spPr>
      </p:pic>
      <p:sp>
        <p:nvSpPr>
          <p:cNvPr id="1049812" name="Rectangle 212">
            <a:extLst>
              <a:ext uri="{FF2B5EF4-FFF2-40B4-BE49-F238E27FC236}">
                <a16:creationId xmlns:a16="http://schemas.microsoft.com/office/drawing/2014/main" id="{2B792ABF-BDF2-4F8B-B3D5-70A464DE6C28}"/>
              </a:ext>
            </a:extLst>
          </p:cNvPr>
          <p:cNvSpPr>
            <a:spLocks noChangeArrowheads="1"/>
          </p:cNvSpPr>
          <p:nvPr/>
        </p:nvSpPr>
        <p:spPr bwMode="auto">
          <a:xfrm>
            <a:off x="900113" y="3322646"/>
            <a:ext cx="7239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a:spcBef>
                <a:spcPct val="50000"/>
              </a:spcBef>
              <a:buSzPct val="100000"/>
            </a:pPr>
            <a:r>
              <a:rPr lang="zh-CN" altLang="en-US" sz="2800">
                <a:solidFill>
                  <a:schemeClr val="tx1"/>
                </a:solidFill>
              </a:rPr>
              <a:t>如果两个解释变量完全相关，如</a:t>
            </a:r>
            <a:r>
              <a:rPr lang="en-US" altLang="en-US" sz="2800" i="1">
                <a:solidFill>
                  <a:schemeClr val="tx1"/>
                </a:solidFill>
              </a:rPr>
              <a:t>x</a:t>
            </a:r>
            <a:r>
              <a:rPr lang="en-US" altLang="en-US" sz="2800" baseline="-25000">
                <a:solidFill>
                  <a:schemeClr val="tx1"/>
                </a:solidFill>
              </a:rPr>
              <a:t>2</a:t>
            </a:r>
            <a:r>
              <a:rPr lang="en-US" altLang="en-US" sz="2800">
                <a:solidFill>
                  <a:schemeClr val="tx1"/>
                </a:solidFill>
              </a:rPr>
              <a:t>= </a:t>
            </a:r>
            <a:r>
              <a:rPr lang="en-US" altLang="en-US" sz="2800">
                <a:solidFill>
                  <a:schemeClr val="tx1"/>
                </a:solidFill>
                <a:sym typeface="Symbol" panose="05050102010706020507" pitchFamily="18" charset="2"/>
              </a:rPr>
              <a:t></a:t>
            </a:r>
            <a:r>
              <a:rPr lang="en-US" altLang="en-US" sz="2800" i="1">
                <a:solidFill>
                  <a:schemeClr val="tx1"/>
                </a:solidFill>
              </a:rPr>
              <a:t>x</a:t>
            </a:r>
            <a:r>
              <a:rPr lang="en-US" altLang="en-US" sz="2800" baseline="-25000">
                <a:solidFill>
                  <a:schemeClr val="tx1"/>
                </a:solidFill>
              </a:rPr>
              <a:t>1</a:t>
            </a:r>
            <a:r>
              <a:rPr lang="zh-CN" altLang="en-US" sz="2800">
                <a:solidFill>
                  <a:schemeClr val="tx1"/>
                </a:solidFill>
              </a:rPr>
              <a:t>，则</a:t>
            </a:r>
            <a:endParaRPr lang="zh-CN" altLang="zh-CN">
              <a:solidFill>
                <a:schemeClr val="tx1"/>
              </a:solidFill>
            </a:endParaRPr>
          </a:p>
        </p:txBody>
      </p:sp>
      <p:pic>
        <p:nvPicPr>
          <p:cNvPr id="2097649" name="Picture 497">
            <a:extLst>
              <a:ext uri="{FF2B5EF4-FFF2-40B4-BE49-F238E27FC236}">
                <a16:creationId xmlns:a16="http://schemas.microsoft.com/office/drawing/2014/main" id="{50C74D75-8929-4190-91BC-6ADFAD64ED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4043371"/>
            <a:ext cx="2743200" cy="539750"/>
          </a:xfrm>
          <a:prstGeom prst="rect">
            <a:avLst/>
          </a:prstGeom>
          <a:solidFill>
            <a:schemeClr val="tx1"/>
          </a:solidFill>
          <a:ln>
            <a:noFill/>
          </a:ln>
        </p:spPr>
      </p:pic>
      <p:sp>
        <p:nvSpPr>
          <p:cNvPr id="1049814" name="Rectangle 214">
            <a:extLst>
              <a:ext uri="{FF2B5EF4-FFF2-40B4-BE49-F238E27FC236}">
                <a16:creationId xmlns:a16="http://schemas.microsoft.com/office/drawing/2014/main" id="{40A56C06-19F8-46FF-BA50-C3E9712A47E1}"/>
              </a:ext>
            </a:extLst>
          </p:cNvPr>
          <p:cNvSpPr>
            <a:spLocks noChangeArrowheads="1"/>
          </p:cNvSpPr>
          <p:nvPr/>
        </p:nvSpPr>
        <p:spPr bwMode="auto">
          <a:xfrm>
            <a:off x="1042988" y="4835533"/>
            <a:ext cx="708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a:spcBef>
                <a:spcPct val="50000"/>
              </a:spcBef>
              <a:buSzPct val="100000"/>
            </a:pPr>
            <a:r>
              <a:rPr lang="zh-CN" altLang="en-US" sz="2800">
                <a:solidFill>
                  <a:schemeClr val="tx1"/>
                </a:solidFill>
              </a:rPr>
              <a:t>这时，只能确定综合参数</a:t>
            </a:r>
            <a:r>
              <a:rPr lang="zh-CN" altLang="en-US" sz="2800" i="1">
                <a:solidFill>
                  <a:schemeClr val="tx1"/>
                </a:solidFill>
                <a:sym typeface="Symbol" panose="05050102010706020507" pitchFamily="18" charset="2"/>
              </a:rPr>
              <a:t></a:t>
            </a:r>
            <a:r>
              <a:rPr lang="en-US" altLang="en-US" sz="2800" baseline="-25000">
                <a:solidFill>
                  <a:schemeClr val="tx1"/>
                </a:solidFill>
              </a:rPr>
              <a:t>1</a:t>
            </a:r>
            <a:r>
              <a:rPr lang="en-US" altLang="en-US" sz="2800">
                <a:solidFill>
                  <a:schemeClr val="tx1"/>
                </a:solidFill>
              </a:rPr>
              <a:t>+</a:t>
            </a:r>
            <a:r>
              <a:rPr lang="en-US" altLang="en-US" sz="2800" i="1">
                <a:solidFill>
                  <a:schemeClr val="tx1"/>
                </a:solidFill>
                <a:sym typeface="Symbol" panose="05050102010706020507" pitchFamily="18" charset="2"/>
              </a:rPr>
              <a:t></a:t>
            </a:r>
            <a:r>
              <a:rPr lang="en-US" altLang="en-US" sz="2800" baseline="-25000">
                <a:solidFill>
                  <a:schemeClr val="tx1"/>
                </a:solidFill>
              </a:rPr>
              <a:t>2</a:t>
            </a:r>
            <a:r>
              <a:rPr lang="zh-CN" altLang="en-US" sz="2800">
                <a:solidFill>
                  <a:schemeClr val="tx1"/>
                </a:solidFill>
              </a:rPr>
              <a:t>的估计值：</a:t>
            </a:r>
            <a:endParaRPr lang="zh-CN" altLang="zh-CN">
              <a:solidFill>
                <a:schemeClr val="tx1"/>
              </a:solidFill>
            </a:endParaRPr>
          </a:p>
        </p:txBody>
      </p:sp>
      <p:pic>
        <p:nvPicPr>
          <p:cNvPr id="2097651" name="Picture 499">
            <a:extLst>
              <a:ext uri="{FF2B5EF4-FFF2-40B4-BE49-F238E27FC236}">
                <a16:creationId xmlns:a16="http://schemas.microsoft.com/office/drawing/2014/main" id="{77C7918F-9CA6-4E1F-8756-38C276AA8D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5554671"/>
            <a:ext cx="30480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498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09764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0498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0976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16">
            <a:extLst>
              <a:ext uri="{FF2B5EF4-FFF2-40B4-BE49-F238E27FC236}">
                <a16:creationId xmlns:a16="http://schemas.microsoft.com/office/drawing/2014/main" id="{CE802565-2763-4256-8596-2100CF1DEA16}"/>
              </a:ext>
            </a:extLst>
          </p:cNvPr>
          <p:cNvSpPr>
            <a:spLocks noGrp="1" noChangeArrowheads="1"/>
          </p:cNvSpPr>
          <p:nvPr>
            <p:ph type="title"/>
          </p:nvPr>
        </p:nvSpPr>
        <p:spPr>
          <a:xfrm>
            <a:off x="685800" y="533400"/>
            <a:ext cx="7772400" cy="685800"/>
          </a:xfrm>
          <a:solidFill>
            <a:srgbClr val="CCFFFF"/>
          </a:solidFill>
        </p:spPr>
        <p:txBody>
          <a:bodyPr/>
          <a:lstStyle/>
          <a:p>
            <a:pPr algn="l" eaLnBrk="1" latinLnBrk="0" hangingPunct="1"/>
            <a:r>
              <a:rPr lang="en-US" altLang="en-US" sz="3200" b="1" dirty="0">
                <a:solidFill>
                  <a:schemeClr val="bg2"/>
                </a:solidFill>
                <a:latin typeface="楷体_GB2312" pitchFamily="49" charset="-122"/>
                <a:ea typeface="楷体_GB2312" pitchFamily="49" charset="-122"/>
                <a:sym typeface="Times New Roman" panose="02020603050405020304" pitchFamily="18" charset="0"/>
              </a:rPr>
              <a:t>2</a:t>
            </a:r>
            <a:r>
              <a:rPr lang="zh-CN" altLang="en-US" sz="3200" b="1" dirty="0">
                <a:solidFill>
                  <a:schemeClr val="bg2"/>
                </a:solidFill>
                <a:latin typeface="楷体_GB2312" pitchFamily="49" charset="-122"/>
                <a:ea typeface="楷体_GB2312" pitchFamily="49" charset="-122"/>
                <a:sym typeface="Times New Roman" panose="02020603050405020304" pitchFamily="18" charset="0"/>
              </a:rPr>
              <a:t>、近似共线性下</a:t>
            </a:r>
            <a:r>
              <a:rPr lang="en-US" altLang="en-US" sz="3200" b="1" dirty="0">
                <a:solidFill>
                  <a:schemeClr val="bg2"/>
                </a:solidFill>
                <a:latin typeface="Times New Roman" panose="02020603050405020304" pitchFamily="18" charset="0"/>
                <a:ea typeface="楷体_GB2312" pitchFamily="49" charset="-122"/>
                <a:sym typeface="Times New Roman" panose="02020603050405020304" pitchFamily="18" charset="0"/>
              </a:rPr>
              <a:t>OLS</a:t>
            </a:r>
            <a:r>
              <a:rPr lang="zh-CN" altLang="en-US" sz="3200" b="1" dirty="0">
                <a:solidFill>
                  <a:schemeClr val="bg2"/>
                </a:solidFill>
                <a:latin typeface="楷体_GB2312" pitchFamily="49" charset="-122"/>
                <a:ea typeface="楷体_GB2312" pitchFamily="49" charset="-122"/>
                <a:sym typeface="Times New Roman" panose="02020603050405020304" pitchFamily="18" charset="0"/>
              </a:rPr>
              <a:t>估计量非有效</a:t>
            </a:r>
            <a:endParaRPr lang="zh-CN" altLang="zh-CN" dirty="0">
              <a:solidFill>
                <a:schemeClr val="bg2"/>
              </a:solidFill>
            </a:endParaRPr>
          </a:p>
        </p:txBody>
      </p:sp>
      <p:sp>
        <p:nvSpPr>
          <p:cNvPr id="1049818" name="Rectangle 218">
            <a:extLst>
              <a:ext uri="{FF2B5EF4-FFF2-40B4-BE49-F238E27FC236}">
                <a16:creationId xmlns:a16="http://schemas.microsoft.com/office/drawing/2014/main" id="{9CD315B8-0ED0-405E-AB4B-CB9EFE0B985B}"/>
              </a:ext>
            </a:extLst>
          </p:cNvPr>
          <p:cNvSpPr>
            <a:spLocks noGrp="1" noChangeArrowheads="1"/>
          </p:cNvSpPr>
          <p:nvPr>
            <p:ph type="body" idx="1"/>
          </p:nvPr>
        </p:nvSpPr>
        <p:spPr>
          <a:xfrm>
            <a:off x="762000" y="1676400"/>
            <a:ext cx="7772400" cy="990600"/>
          </a:xfrm>
        </p:spPr>
        <p:txBody>
          <a:bodyPr/>
          <a:lstStyle/>
          <a:p>
            <a:pPr marL="0" indent="0" algn="just" eaLnBrk="1" latinLnBrk="0" hangingPunct="1">
              <a:lnSpc>
                <a:spcPct val="90000"/>
              </a:lnSpc>
            </a:pPr>
            <a:r>
              <a:rPr lang="zh-CN" altLang="zh-CN">
                <a:latin typeface="Times New Roman" panose="02020603050405020304" pitchFamily="18" charset="0"/>
                <a:sym typeface="Times New Roman" panose="02020603050405020304" pitchFamily="18" charset="0"/>
              </a:rPr>
              <a:t>   </a:t>
            </a:r>
            <a:r>
              <a:rPr lang="zh-CN" altLang="en-US" sz="2800">
                <a:latin typeface="Times New Roman" panose="02020603050405020304" pitchFamily="18" charset="0"/>
                <a:sym typeface="Times New Roman" panose="02020603050405020304" pitchFamily="18" charset="0"/>
              </a:rPr>
              <a:t>近似共线性下，可以得到</a:t>
            </a:r>
            <a:r>
              <a:rPr lang="zh-CN" altLang="zh-CN" sz="2800">
                <a:latin typeface="Times New Roman" panose="02020603050405020304" pitchFamily="18" charset="0"/>
                <a:sym typeface="Times New Roman" panose="02020603050405020304" pitchFamily="18" charset="0"/>
              </a:rPr>
              <a:t>OLS</a:t>
            </a:r>
            <a:r>
              <a:rPr lang="zh-CN" altLang="en-US" sz="2800">
                <a:latin typeface="Times New Roman" panose="02020603050405020304" pitchFamily="18" charset="0"/>
                <a:sym typeface="Times New Roman" panose="02020603050405020304" pitchFamily="18" charset="0"/>
              </a:rPr>
              <a:t>参数估计量，但参数估计量</a:t>
            </a:r>
            <a:r>
              <a:rPr lang="zh-CN" altLang="en-US" sz="2800" b="1">
                <a:latin typeface="Times New Roman" panose="02020603050405020304" pitchFamily="18" charset="0"/>
                <a:sym typeface="Times New Roman" panose="02020603050405020304" pitchFamily="18" charset="0"/>
              </a:rPr>
              <a:t>方差</a:t>
            </a:r>
            <a:r>
              <a:rPr lang="zh-CN" altLang="en-US" sz="2800">
                <a:latin typeface="Times New Roman" panose="02020603050405020304" pitchFamily="18" charset="0"/>
                <a:sym typeface="Times New Roman" panose="02020603050405020304" pitchFamily="18" charset="0"/>
              </a:rPr>
              <a:t>的表达式为</a:t>
            </a:r>
            <a:endParaRPr lang="zh-CN" altLang="zh-CN"/>
          </a:p>
        </p:txBody>
      </p:sp>
      <p:sp>
        <p:nvSpPr>
          <p:cNvPr id="1049820" name="Rectangle 220">
            <a:extLst>
              <a:ext uri="{FF2B5EF4-FFF2-40B4-BE49-F238E27FC236}">
                <a16:creationId xmlns:a16="http://schemas.microsoft.com/office/drawing/2014/main" id="{AE675F82-FF53-4878-8306-75ADE8BBA603}"/>
              </a:ext>
            </a:extLst>
          </p:cNvPr>
          <p:cNvSpPr>
            <a:spLocks noChangeArrowheads="1"/>
          </p:cNvSpPr>
          <p:nvPr/>
        </p:nvSpPr>
        <p:spPr bwMode="auto">
          <a:xfrm>
            <a:off x="685800" y="3733800"/>
            <a:ext cx="79248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algn="just" eaLnBrk="1" hangingPunct="1">
              <a:lnSpc>
                <a:spcPct val="120000"/>
              </a:lnSpc>
              <a:buSzPct val="100000"/>
            </a:pPr>
            <a:r>
              <a:rPr lang="zh-CN" altLang="zh-CN">
                <a:solidFill>
                  <a:schemeClr val="tx1"/>
                </a:solidFill>
                <a:ea typeface="宋体" panose="02010600030101010101" pitchFamily="2" charset="-122"/>
              </a:rPr>
              <a:t>     </a:t>
            </a:r>
            <a:r>
              <a:rPr lang="zh-CN" altLang="en-US" sz="2800">
                <a:solidFill>
                  <a:schemeClr val="tx1"/>
                </a:solidFill>
                <a:ea typeface="宋体" panose="02010600030101010101" pitchFamily="2" charset="-122"/>
              </a:rPr>
              <a:t>由于</a:t>
            </a:r>
            <a:r>
              <a:rPr lang="zh-CN" altLang="zh-CN" sz="2800">
                <a:solidFill>
                  <a:schemeClr val="tx1"/>
                </a:solidFill>
                <a:ea typeface="宋体" panose="02010600030101010101" pitchFamily="2" charset="-122"/>
              </a:rPr>
              <a:t>|X’X|</a:t>
            </a:r>
            <a:r>
              <a:rPr lang="zh-CN" altLang="zh-CN" sz="2800">
                <a:solidFill>
                  <a:schemeClr val="tx1"/>
                </a:solidFill>
                <a:ea typeface="宋体" panose="02010600030101010101" pitchFamily="2" charset="-122"/>
                <a:sym typeface="Symbol" panose="05050102010706020507" pitchFamily="18" charset="2"/>
              </a:rPr>
              <a:t>0</a:t>
            </a:r>
            <a:r>
              <a:rPr lang="zh-CN" altLang="en-US" sz="2800">
                <a:solidFill>
                  <a:schemeClr val="tx1"/>
                </a:solidFill>
                <a:ea typeface="宋体" panose="02010600030101010101" pitchFamily="2" charset="-122"/>
              </a:rPr>
              <a:t>，引起</a:t>
            </a:r>
            <a:r>
              <a:rPr lang="zh-CN" altLang="zh-CN" sz="2800">
                <a:solidFill>
                  <a:schemeClr val="tx1"/>
                </a:solidFill>
                <a:ea typeface="宋体" panose="02010600030101010101" pitchFamily="2" charset="-122"/>
              </a:rPr>
              <a:t>(X’X) </a:t>
            </a:r>
            <a:r>
              <a:rPr lang="zh-CN" altLang="zh-CN" sz="2800" baseline="30000">
                <a:solidFill>
                  <a:schemeClr val="tx1"/>
                </a:solidFill>
                <a:ea typeface="宋体" panose="02010600030101010101" pitchFamily="2" charset="-122"/>
              </a:rPr>
              <a:t>-1</a:t>
            </a:r>
            <a:r>
              <a:rPr lang="zh-CN" altLang="en-US" sz="2800">
                <a:solidFill>
                  <a:schemeClr val="tx1"/>
                </a:solidFill>
                <a:ea typeface="宋体" panose="02010600030101010101" pitchFamily="2" charset="-122"/>
              </a:rPr>
              <a:t>主对角线元素较大，使参数估计值的方差增大，</a:t>
            </a:r>
            <a:r>
              <a:rPr lang="zh-CN" altLang="zh-CN" sz="2800" b="1">
                <a:solidFill>
                  <a:schemeClr val="tx1"/>
                </a:solidFill>
                <a:ea typeface="宋体" panose="02010600030101010101" pitchFamily="2" charset="-122"/>
              </a:rPr>
              <a:t>OLS</a:t>
            </a:r>
            <a:r>
              <a:rPr lang="zh-CN" altLang="en-US" sz="2800" b="1">
                <a:solidFill>
                  <a:schemeClr val="tx1"/>
                </a:solidFill>
                <a:ea typeface="宋体" panose="02010600030101010101" pitchFamily="2" charset="-122"/>
              </a:rPr>
              <a:t>参数估计量非有效。</a:t>
            </a:r>
            <a:endParaRPr lang="zh-CN" altLang="zh-CN">
              <a:solidFill>
                <a:schemeClr val="tx1"/>
              </a:solidFill>
            </a:endParaRPr>
          </a:p>
        </p:txBody>
      </p:sp>
      <p:pic>
        <p:nvPicPr>
          <p:cNvPr id="2097653" name="Picture 501">
            <a:extLst>
              <a:ext uri="{FF2B5EF4-FFF2-40B4-BE49-F238E27FC236}">
                <a16:creationId xmlns:a16="http://schemas.microsoft.com/office/drawing/2014/main" id="{57C3E910-D120-4FC0-BDA0-2658C7294D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895600"/>
            <a:ext cx="3276600" cy="641350"/>
          </a:xfrm>
          <a:prstGeom prst="rect">
            <a:avLst/>
          </a:prstGeom>
          <a:solidFill>
            <a:schemeClr val="tx1"/>
          </a:solidFill>
          <a:ln w="9525">
            <a:solidFill>
              <a:srgbClr val="FF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49818">
                                            <p:txEl>
                                              <p:pRg st="0" end="0"/>
                                            </p:txEl>
                                          </p:spTgt>
                                        </p:tgtEl>
                                        <p:attrNameLst>
                                          <p:attrName>style.visibility</p:attrName>
                                        </p:attrNameLst>
                                      </p:cBhvr>
                                      <p:to>
                                        <p:strVal val="visible"/>
                                      </p:to>
                                    </p:set>
                                    <p:anim calcmode="lin" valueType="num">
                                      <p:cBhvr additive="base">
                                        <p:cTn id="7" dur="500" fill="hold"/>
                                        <p:tgtEl>
                                          <p:spTgt spid="1049818">
                                            <p:txEl>
                                              <p:pRg st="0" end="0"/>
                                            </p:txEl>
                                          </p:spTgt>
                                        </p:tgtEl>
                                        <p:attrNameLst>
                                          <p:attrName>ppt_x</p:attrName>
                                        </p:attrNameLst>
                                      </p:cBhvr>
                                      <p:tavLst>
                                        <p:tav tm="100000">
                                          <p:val>
                                            <p:strVal val="0-#ppt_w/2"/>
                                          </p:val>
                                        </p:tav>
                                        <p:tav>
                                          <p:val>
                                            <p:strVal val="#ppt_x"/>
                                          </p:val>
                                        </p:tav>
                                      </p:tavLst>
                                    </p:anim>
                                    <p:anim calcmode="lin" valueType="num">
                                      <p:cBhvr additive="base">
                                        <p:cTn id="8" dur="500" fill="hold"/>
                                        <p:tgtEl>
                                          <p:spTgt spid="1049818">
                                            <p:txEl>
                                              <p:pRg st="0" end="0"/>
                                            </p:txEl>
                                          </p:spTgt>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97653"/>
                                        </p:tgtEl>
                                        <p:attrNameLst>
                                          <p:attrName>style.visibility</p:attrName>
                                        </p:attrNameLst>
                                      </p:cBhvr>
                                      <p:to>
                                        <p:strVal val="visible"/>
                                      </p:to>
                                    </p:set>
                                    <p:anim calcmode="lin" valueType="num">
                                      <p:cBhvr additive="base">
                                        <p:cTn id="13" dur="500" fill="hold"/>
                                        <p:tgtEl>
                                          <p:spTgt spid="2097653"/>
                                        </p:tgtEl>
                                        <p:attrNameLst>
                                          <p:attrName>ppt_x</p:attrName>
                                        </p:attrNameLst>
                                      </p:cBhvr>
                                      <p:tavLst>
                                        <p:tav tm="100000">
                                          <p:val>
                                            <p:strVal val="0-#ppt_w/2"/>
                                          </p:val>
                                        </p:tav>
                                        <p:tav>
                                          <p:val>
                                            <p:strVal val="#ppt_x"/>
                                          </p:val>
                                        </p:tav>
                                      </p:tavLst>
                                    </p:anim>
                                    <p:anim calcmode="lin" valueType="num">
                                      <p:cBhvr additive="base">
                                        <p:cTn id="14" dur="500" fill="hold"/>
                                        <p:tgtEl>
                                          <p:spTgt spid="2097653"/>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49820"/>
                                        </p:tgtEl>
                                        <p:attrNameLst>
                                          <p:attrName>style.visibility</p:attrName>
                                        </p:attrNameLst>
                                      </p:cBhvr>
                                      <p:to>
                                        <p:strVal val="visible"/>
                                      </p:to>
                                    </p:set>
                                    <p:anim calcmode="lin" valueType="num">
                                      <p:cBhvr additive="base">
                                        <p:cTn id="19" dur="500" fill="hold"/>
                                        <p:tgtEl>
                                          <p:spTgt spid="1049820"/>
                                        </p:tgtEl>
                                        <p:attrNameLst>
                                          <p:attrName>ppt_x</p:attrName>
                                        </p:attrNameLst>
                                      </p:cBhvr>
                                      <p:tavLst>
                                        <p:tav tm="100000">
                                          <p:val>
                                            <p:strVal val="0-#ppt_w/2"/>
                                          </p:val>
                                        </p:tav>
                                        <p:tav>
                                          <p:val>
                                            <p:strVal val="#ppt_x"/>
                                          </p:val>
                                        </p:tav>
                                      </p:tavLst>
                                    </p:anim>
                                    <p:anim calcmode="lin" valueType="num">
                                      <p:cBhvr additive="base">
                                        <p:cTn id="20" dur="500" fill="hold"/>
                                        <p:tgtEl>
                                          <p:spTgt spid="1049820"/>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22" name="Rectangle 222">
            <a:extLst>
              <a:ext uri="{FF2B5EF4-FFF2-40B4-BE49-F238E27FC236}">
                <a16:creationId xmlns:a16="http://schemas.microsoft.com/office/drawing/2014/main" id="{695907BE-DAB0-4026-92B4-824094AEA1F3}"/>
              </a:ext>
            </a:extLst>
          </p:cNvPr>
          <p:cNvSpPr>
            <a:spLocks noChangeArrowheads="1"/>
          </p:cNvSpPr>
          <p:nvPr/>
        </p:nvSpPr>
        <p:spPr bwMode="auto">
          <a:xfrm>
            <a:off x="838200" y="1647825"/>
            <a:ext cx="716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algn="ctr" eaLnBrk="1" hangingPunct="1">
              <a:spcBef>
                <a:spcPct val="50000"/>
              </a:spcBef>
              <a:buSzPct val="100000"/>
              <a:buFontTx/>
              <a:buChar char="•"/>
            </a:pPr>
            <a:r>
              <a:rPr lang="zh-CN" altLang="zh-CN" sz="2800">
                <a:solidFill>
                  <a:schemeClr val="tx1"/>
                </a:solidFill>
                <a:ea typeface="宋体" panose="02010600030101010101" pitchFamily="2" charset="-122"/>
              </a:rPr>
              <a:t>  </a:t>
            </a:r>
            <a:r>
              <a:rPr lang="zh-CN" altLang="en-US" sz="2800" b="1">
                <a:solidFill>
                  <a:schemeClr val="tx1"/>
                </a:solidFill>
                <a:ea typeface="宋体" panose="02010600030101010101" pitchFamily="2" charset="-122"/>
              </a:rPr>
              <a:t>以二元线性模型</a:t>
            </a:r>
            <a:r>
              <a:rPr lang="zh-CN" altLang="en-US" sz="2800" b="1" i="1">
                <a:solidFill>
                  <a:schemeClr val="tx1"/>
                </a:solidFill>
                <a:ea typeface="宋体" panose="02010600030101010101" pitchFamily="2" charset="-122"/>
              </a:rPr>
              <a:t>  </a:t>
            </a:r>
            <a:r>
              <a:rPr lang="zh-CN" altLang="zh-CN" sz="2800" b="1" i="1">
                <a:solidFill>
                  <a:schemeClr val="tx1"/>
                </a:solidFill>
                <a:ea typeface="宋体" panose="02010600030101010101" pitchFamily="2" charset="-122"/>
              </a:rPr>
              <a:t>y=</a:t>
            </a:r>
            <a:r>
              <a:rPr lang="zh-CN" altLang="zh-CN" sz="2800" b="1" i="1">
                <a:solidFill>
                  <a:schemeClr val="tx1"/>
                </a:solidFill>
                <a:ea typeface="宋体" panose="02010600030101010101" pitchFamily="2" charset="-122"/>
                <a:sym typeface="Symbol" panose="05050102010706020507" pitchFamily="18" charset="2"/>
              </a:rPr>
              <a:t></a:t>
            </a:r>
            <a:r>
              <a:rPr lang="zh-CN" altLang="zh-CN" sz="2800" b="1" baseline="-25000">
                <a:solidFill>
                  <a:schemeClr val="tx1"/>
                </a:solidFill>
                <a:ea typeface="宋体" panose="02010600030101010101" pitchFamily="2" charset="-122"/>
                <a:sym typeface="Symbol" panose="05050102010706020507" pitchFamily="18" charset="2"/>
              </a:rPr>
              <a:t>1</a:t>
            </a:r>
            <a:r>
              <a:rPr lang="zh-CN" altLang="zh-CN" sz="2800" b="1" i="1">
                <a:solidFill>
                  <a:schemeClr val="tx1"/>
                </a:solidFill>
                <a:ea typeface="宋体" panose="02010600030101010101" pitchFamily="2" charset="-122"/>
                <a:sym typeface="Symbol" panose="05050102010706020507" pitchFamily="18" charset="2"/>
              </a:rPr>
              <a:t>x</a:t>
            </a:r>
            <a:r>
              <a:rPr lang="zh-CN" altLang="zh-CN" sz="2800" b="1" baseline="-25000">
                <a:solidFill>
                  <a:schemeClr val="tx1"/>
                </a:solidFill>
                <a:ea typeface="宋体" panose="02010600030101010101" pitchFamily="2" charset="-122"/>
                <a:sym typeface="Symbol" panose="05050102010706020507" pitchFamily="18" charset="2"/>
              </a:rPr>
              <a:t>1</a:t>
            </a:r>
            <a:r>
              <a:rPr lang="zh-CN" altLang="zh-CN" sz="2800" b="1" i="1">
                <a:solidFill>
                  <a:schemeClr val="tx1"/>
                </a:solidFill>
                <a:ea typeface="宋体" panose="02010600030101010101" pitchFamily="2" charset="-122"/>
                <a:sym typeface="Symbol" panose="05050102010706020507" pitchFamily="18" charset="2"/>
              </a:rPr>
              <a:t>+</a:t>
            </a:r>
            <a:r>
              <a:rPr lang="zh-CN" altLang="zh-CN" sz="2800" b="1" baseline="-25000">
                <a:solidFill>
                  <a:schemeClr val="tx1"/>
                </a:solidFill>
                <a:ea typeface="宋体" panose="02010600030101010101" pitchFamily="2" charset="-122"/>
                <a:sym typeface="Symbol" panose="05050102010706020507" pitchFamily="18" charset="2"/>
              </a:rPr>
              <a:t>2</a:t>
            </a:r>
            <a:r>
              <a:rPr lang="zh-CN" altLang="zh-CN" sz="2800" b="1" i="1">
                <a:solidFill>
                  <a:schemeClr val="tx1"/>
                </a:solidFill>
                <a:ea typeface="宋体" panose="02010600030101010101" pitchFamily="2" charset="-122"/>
                <a:sym typeface="Symbol" panose="05050102010706020507" pitchFamily="18" charset="2"/>
              </a:rPr>
              <a:t>x</a:t>
            </a:r>
            <a:r>
              <a:rPr lang="zh-CN" altLang="zh-CN" sz="2800" b="1" baseline="-25000">
                <a:solidFill>
                  <a:schemeClr val="tx1"/>
                </a:solidFill>
                <a:ea typeface="宋体" panose="02010600030101010101" pitchFamily="2" charset="-122"/>
                <a:sym typeface="Symbol" panose="05050102010706020507" pitchFamily="18" charset="2"/>
              </a:rPr>
              <a:t>2</a:t>
            </a:r>
            <a:r>
              <a:rPr lang="zh-CN" altLang="zh-CN" sz="2800" b="1" i="1">
                <a:solidFill>
                  <a:schemeClr val="tx1"/>
                </a:solidFill>
                <a:ea typeface="宋体" panose="02010600030101010101" pitchFamily="2" charset="-122"/>
                <a:sym typeface="Symbol" panose="05050102010706020507" pitchFamily="18" charset="2"/>
              </a:rPr>
              <a:t>+ </a:t>
            </a:r>
            <a:r>
              <a:rPr lang="zh-CN" altLang="en-US" sz="2800" b="1">
                <a:solidFill>
                  <a:schemeClr val="tx1"/>
                </a:solidFill>
                <a:ea typeface="宋体" panose="02010600030101010101" pitchFamily="2" charset="-122"/>
              </a:rPr>
              <a:t>为例</a:t>
            </a:r>
            <a:r>
              <a:rPr lang="zh-CN" altLang="zh-CN" sz="2800" b="1">
                <a:solidFill>
                  <a:schemeClr val="tx1"/>
                </a:solidFill>
                <a:ea typeface="宋体" panose="02010600030101010101" pitchFamily="2" charset="-122"/>
              </a:rPr>
              <a:t>:</a:t>
            </a:r>
            <a:r>
              <a:rPr lang="zh-CN" altLang="zh-CN" sz="2800">
                <a:solidFill>
                  <a:schemeClr val="tx1"/>
                </a:solidFill>
                <a:ea typeface="宋体" panose="02010600030101010101" pitchFamily="2" charset="-122"/>
              </a:rPr>
              <a:t> </a:t>
            </a:r>
            <a:endParaRPr lang="zh-CN" altLang="zh-CN">
              <a:solidFill>
                <a:schemeClr val="tx1"/>
              </a:solidFill>
            </a:endParaRPr>
          </a:p>
        </p:txBody>
      </p:sp>
      <p:pic>
        <p:nvPicPr>
          <p:cNvPr id="2097655" name="Picture 503">
            <a:extLst>
              <a:ext uri="{FF2B5EF4-FFF2-40B4-BE49-F238E27FC236}">
                <a16:creationId xmlns:a16="http://schemas.microsoft.com/office/drawing/2014/main" id="{AA89339D-9C24-4E29-8E83-5E803CEAC3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486025"/>
            <a:ext cx="8153400" cy="914400"/>
          </a:xfrm>
          <a:prstGeom prst="rect">
            <a:avLst/>
          </a:prstGeom>
          <a:solidFill>
            <a:schemeClr val="tx1"/>
          </a:solidFill>
          <a:ln w="9525">
            <a:solidFill>
              <a:srgbClr val="FF0000"/>
            </a:solidFill>
            <a:miter lim="800000"/>
            <a:headEnd/>
            <a:tailEnd/>
          </a:ln>
        </p:spPr>
      </p:pic>
      <p:pic>
        <p:nvPicPr>
          <p:cNvPr id="2097657" name="Picture 505">
            <a:extLst>
              <a:ext uri="{FF2B5EF4-FFF2-40B4-BE49-F238E27FC236}">
                <a16:creationId xmlns:a16="http://schemas.microsoft.com/office/drawing/2014/main" id="{B0D05540-BCBB-4982-8441-3DB6AFF572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3552825"/>
            <a:ext cx="1752600" cy="914400"/>
          </a:xfrm>
          <a:prstGeom prst="rect">
            <a:avLst/>
          </a:prstGeom>
          <a:solidFill>
            <a:schemeClr val="tx1"/>
          </a:solidFill>
          <a:ln w="9525">
            <a:solidFill>
              <a:srgbClr val="FF0000"/>
            </a:solidFill>
            <a:miter lim="800000"/>
            <a:headEnd/>
            <a:tailEnd/>
          </a:ln>
        </p:spPr>
      </p:pic>
      <p:pic>
        <p:nvPicPr>
          <p:cNvPr id="2097659" name="Picture 507">
            <a:extLst>
              <a:ext uri="{FF2B5EF4-FFF2-40B4-BE49-F238E27FC236}">
                <a16:creationId xmlns:a16="http://schemas.microsoft.com/office/drawing/2014/main" id="{EAB35D39-A03D-408E-B555-A1FDB237372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90600" y="4619625"/>
            <a:ext cx="1447800" cy="1066800"/>
          </a:xfrm>
          <a:prstGeom prst="rect">
            <a:avLst/>
          </a:prstGeom>
          <a:solidFill>
            <a:schemeClr val="tx1"/>
          </a:solidFill>
          <a:ln w="9525">
            <a:solidFill>
              <a:srgbClr val="FF0000"/>
            </a:solidFill>
            <a:miter lim="800000"/>
            <a:headEnd/>
            <a:tailEnd/>
          </a:ln>
        </p:spPr>
      </p:pic>
      <p:sp>
        <p:nvSpPr>
          <p:cNvPr id="1049824" name="Rectangle 224">
            <a:extLst>
              <a:ext uri="{FF2B5EF4-FFF2-40B4-BE49-F238E27FC236}">
                <a16:creationId xmlns:a16="http://schemas.microsoft.com/office/drawing/2014/main" id="{F640FDE1-B5D4-41A7-8CA4-3393D4FE707F}"/>
              </a:ext>
            </a:extLst>
          </p:cNvPr>
          <p:cNvSpPr>
            <a:spLocks noChangeArrowheads="1"/>
          </p:cNvSpPr>
          <p:nvPr/>
        </p:nvSpPr>
        <p:spPr bwMode="auto">
          <a:xfrm>
            <a:off x="2514600" y="4848225"/>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algn="ctr" eaLnBrk="1" hangingPunct="1">
              <a:spcBef>
                <a:spcPct val="50000"/>
              </a:spcBef>
              <a:buSzPct val="100000"/>
            </a:pPr>
            <a:r>
              <a:rPr lang="zh-CN" altLang="en-US" sz="2800">
                <a:solidFill>
                  <a:schemeClr val="tx1"/>
                </a:solidFill>
                <a:ea typeface="宋体" panose="02010600030101010101" pitchFamily="2" charset="-122"/>
              </a:rPr>
              <a:t>恰为</a:t>
            </a:r>
            <a:r>
              <a:rPr lang="zh-CN" altLang="zh-CN" sz="2800">
                <a:solidFill>
                  <a:schemeClr val="tx1"/>
                </a:solidFill>
                <a:ea typeface="宋体" panose="02010600030101010101" pitchFamily="2" charset="-122"/>
              </a:rPr>
              <a:t>X</a:t>
            </a:r>
            <a:r>
              <a:rPr lang="zh-CN" altLang="zh-CN" sz="2800" baseline="-25000">
                <a:solidFill>
                  <a:schemeClr val="tx1"/>
                </a:solidFill>
                <a:ea typeface="宋体" panose="02010600030101010101" pitchFamily="2" charset="-122"/>
              </a:rPr>
              <a:t>1</a:t>
            </a:r>
            <a:r>
              <a:rPr lang="zh-CN" altLang="en-US" sz="2800">
                <a:solidFill>
                  <a:schemeClr val="tx1"/>
                </a:solidFill>
                <a:ea typeface="宋体" panose="02010600030101010101" pitchFamily="2" charset="-122"/>
              </a:rPr>
              <a:t>与</a:t>
            </a:r>
            <a:r>
              <a:rPr lang="zh-CN" altLang="zh-CN" sz="2800">
                <a:solidFill>
                  <a:schemeClr val="tx1"/>
                </a:solidFill>
                <a:ea typeface="宋体" panose="02010600030101010101" pitchFamily="2" charset="-122"/>
              </a:rPr>
              <a:t>X</a:t>
            </a:r>
            <a:r>
              <a:rPr lang="zh-CN" altLang="zh-CN" sz="2800" baseline="-25000">
                <a:solidFill>
                  <a:schemeClr val="tx1"/>
                </a:solidFill>
                <a:ea typeface="宋体" panose="02010600030101010101" pitchFamily="2" charset="-122"/>
              </a:rPr>
              <a:t>2</a:t>
            </a:r>
            <a:r>
              <a:rPr lang="zh-CN" altLang="en-US" sz="2800">
                <a:solidFill>
                  <a:schemeClr val="tx1"/>
                </a:solidFill>
                <a:ea typeface="宋体" panose="02010600030101010101" pitchFamily="2" charset="-122"/>
              </a:rPr>
              <a:t>的线性相关系数的平方</a:t>
            </a:r>
            <a:r>
              <a:rPr lang="zh-CN" altLang="zh-CN" sz="2800">
                <a:solidFill>
                  <a:schemeClr val="tx1"/>
                </a:solidFill>
                <a:ea typeface="宋体" panose="02010600030101010101" pitchFamily="2" charset="-122"/>
              </a:rPr>
              <a:t>r</a:t>
            </a:r>
            <a:r>
              <a:rPr lang="zh-CN" altLang="zh-CN" sz="2800" baseline="30000">
                <a:solidFill>
                  <a:schemeClr val="tx1"/>
                </a:solidFill>
                <a:ea typeface="宋体" panose="02010600030101010101" pitchFamily="2" charset="-122"/>
              </a:rPr>
              <a:t>2</a:t>
            </a:r>
            <a:endParaRPr lang="zh-CN" altLang="zh-CN">
              <a:solidFill>
                <a:schemeClr val="tx1"/>
              </a:solidFill>
            </a:endParaRPr>
          </a:p>
        </p:txBody>
      </p:sp>
      <p:sp>
        <p:nvSpPr>
          <p:cNvPr id="1049826" name="Rectangle 226">
            <a:extLst>
              <a:ext uri="{FF2B5EF4-FFF2-40B4-BE49-F238E27FC236}">
                <a16:creationId xmlns:a16="http://schemas.microsoft.com/office/drawing/2014/main" id="{C3A6834F-0555-412A-9BC8-14115F573CED}"/>
              </a:ext>
            </a:extLst>
          </p:cNvPr>
          <p:cNvSpPr>
            <a:spLocks noChangeArrowheads="1"/>
          </p:cNvSpPr>
          <p:nvPr/>
        </p:nvSpPr>
        <p:spPr bwMode="auto">
          <a:xfrm>
            <a:off x="1066800" y="5838825"/>
            <a:ext cx="723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algn="ctr" eaLnBrk="1" hangingPunct="1">
              <a:spcBef>
                <a:spcPct val="50000"/>
              </a:spcBef>
              <a:buSzPct val="100000"/>
            </a:pPr>
            <a:r>
              <a:rPr lang="zh-CN" altLang="en-US" sz="2800">
                <a:solidFill>
                  <a:schemeClr val="tx1"/>
                </a:solidFill>
                <a:ea typeface="宋体" panose="02010600030101010101" pitchFamily="2" charset="-122"/>
              </a:rPr>
              <a:t>由于   </a:t>
            </a:r>
            <a:r>
              <a:rPr lang="zh-CN" altLang="zh-CN" sz="2800">
                <a:solidFill>
                  <a:schemeClr val="tx1"/>
                </a:solidFill>
                <a:ea typeface="宋体" panose="02010600030101010101" pitchFamily="2" charset="-122"/>
              </a:rPr>
              <a:t>r</a:t>
            </a:r>
            <a:r>
              <a:rPr lang="zh-CN" altLang="zh-CN" sz="2800" baseline="30000">
                <a:solidFill>
                  <a:schemeClr val="tx1"/>
                </a:solidFill>
                <a:ea typeface="宋体" panose="02010600030101010101" pitchFamily="2" charset="-122"/>
              </a:rPr>
              <a:t>2</a:t>
            </a:r>
            <a:r>
              <a:rPr lang="zh-CN" altLang="zh-CN" sz="2800">
                <a:solidFill>
                  <a:schemeClr val="tx1"/>
                </a:solidFill>
                <a:ea typeface="宋体" panose="02010600030101010101" pitchFamily="2" charset="-122"/>
              </a:rPr>
              <a:t> </a:t>
            </a:r>
            <a:r>
              <a:rPr lang="zh-CN" altLang="zh-CN" sz="2800">
                <a:solidFill>
                  <a:schemeClr val="tx1"/>
                </a:solidFill>
                <a:ea typeface="宋体" panose="02010600030101010101" pitchFamily="2" charset="-122"/>
                <a:sym typeface="Symbol" panose="05050102010706020507" pitchFamily="18" charset="2"/>
              </a:rPr>
              <a:t></a:t>
            </a:r>
            <a:r>
              <a:rPr lang="zh-CN" altLang="zh-CN" sz="2800">
                <a:solidFill>
                  <a:schemeClr val="tx1"/>
                </a:solidFill>
                <a:ea typeface="宋体" panose="02010600030101010101" pitchFamily="2" charset="-122"/>
              </a:rPr>
              <a:t>1</a:t>
            </a:r>
            <a:r>
              <a:rPr lang="zh-CN" altLang="en-US" sz="2800">
                <a:solidFill>
                  <a:schemeClr val="tx1"/>
                </a:solidFill>
                <a:ea typeface="宋体" panose="02010600030101010101" pitchFamily="2" charset="-122"/>
              </a:rPr>
              <a:t>，故   </a:t>
            </a:r>
            <a:r>
              <a:rPr lang="zh-CN" altLang="zh-CN" sz="2800">
                <a:solidFill>
                  <a:schemeClr val="tx1"/>
                </a:solidFill>
                <a:ea typeface="宋体" panose="02010600030101010101" pitchFamily="2" charset="-122"/>
              </a:rPr>
              <a:t>1/(1- r</a:t>
            </a:r>
            <a:r>
              <a:rPr lang="zh-CN" altLang="zh-CN" sz="2800" baseline="30000">
                <a:solidFill>
                  <a:schemeClr val="tx1"/>
                </a:solidFill>
                <a:ea typeface="宋体" panose="02010600030101010101" pitchFamily="2" charset="-122"/>
              </a:rPr>
              <a:t>2</a:t>
            </a:r>
            <a:r>
              <a:rPr lang="zh-CN" altLang="zh-CN" sz="2800">
                <a:solidFill>
                  <a:schemeClr val="tx1"/>
                </a:solidFill>
                <a:ea typeface="宋体" panose="02010600030101010101" pitchFamily="2" charset="-122"/>
              </a:rPr>
              <a:t> )</a:t>
            </a:r>
            <a:r>
              <a:rPr lang="zh-CN" altLang="en-US" sz="2800">
                <a:solidFill>
                  <a:schemeClr val="tx1"/>
                </a:solidFill>
                <a:ea typeface="宋体" panose="02010600030101010101" pitchFamily="2" charset="-122"/>
                <a:sym typeface="Symbol" panose="05050102010706020507" pitchFamily="18" charset="2"/>
              </a:rPr>
              <a:t>1。</a:t>
            </a:r>
            <a:endParaRPr lang="zh-CN" altLang="zh-C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49822"/>
                                        </p:tgtEl>
                                        <p:attrNameLst>
                                          <p:attrName>style.visibility</p:attrName>
                                        </p:attrNameLst>
                                      </p:cBhvr>
                                      <p:to>
                                        <p:strVal val="visible"/>
                                      </p:to>
                                    </p:set>
                                    <p:anim calcmode="lin" valueType="num">
                                      <p:cBhvr additive="base">
                                        <p:cTn id="7" dur="500" fill="hold"/>
                                        <p:tgtEl>
                                          <p:spTgt spid="1049822"/>
                                        </p:tgtEl>
                                        <p:attrNameLst>
                                          <p:attrName>ppt_x</p:attrName>
                                        </p:attrNameLst>
                                      </p:cBhvr>
                                      <p:tavLst>
                                        <p:tav tm="100000">
                                          <p:val>
                                            <p:strVal val="0-#ppt_w/2"/>
                                          </p:val>
                                        </p:tav>
                                        <p:tav>
                                          <p:val>
                                            <p:strVal val="#ppt_x"/>
                                          </p:val>
                                        </p:tav>
                                      </p:tavLst>
                                    </p:anim>
                                    <p:anim calcmode="lin" valueType="num">
                                      <p:cBhvr additive="base">
                                        <p:cTn id="8" dur="500" fill="hold"/>
                                        <p:tgtEl>
                                          <p:spTgt spid="1049822"/>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97655"/>
                                        </p:tgtEl>
                                        <p:attrNameLst>
                                          <p:attrName>style.visibility</p:attrName>
                                        </p:attrNameLst>
                                      </p:cBhvr>
                                      <p:to>
                                        <p:strVal val="visible"/>
                                      </p:to>
                                    </p:set>
                                    <p:anim calcmode="lin" valueType="num">
                                      <p:cBhvr additive="base">
                                        <p:cTn id="13" dur="500" fill="hold"/>
                                        <p:tgtEl>
                                          <p:spTgt spid="2097655"/>
                                        </p:tgtEl>
                                        <p:attrNameLst>
                                          <p:attrName>ppt_x</p:attrName>
                                        </p:attrNameLst>
                                      </p:cBhvr>
                                      <p:tavLst>
                                        <p:tav tm="100000">
                                          <p:val>
                                            <p:strVal val="0-#ppt_w/2"/>
                                          </p:val>
                                        </p:tav>
                                        <p:tav>
                                          <p:val>
                                            <p:strVal val="#ppt_x"/>
                                          </p:val>
                                        </p:tav>
                                      </p:tavLst>
                                    </p:anim>
                                    <p:anim calcmode="lin" valueType="num">
                                      <p:cBhvr additive="base">
                                        <p:cTn id="14" dur="500" fill="hold"/>
                                        <p:tgtEl>
                                          <p:spTgt spid="2097655"/>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2097657"/>
                                        </p:tgtEl>
                                        <p:attrNameLst>
                                          <p:attrName>style.visibility</p:attrName>
                                        </p:attrNameLst>
                                      </p:cBhvr>
                                      <p:to>
                                        <p:strVal val="visible"/>
                                      </p:to>
                                    </p:set>
                                    <p:anim calcmode="lin" valueType="num">
                                      <p:cBhvr additive="base">
                                        <p:cTn id="19" dur="500" fill="hold"/>
                                        <p:tgtEl>
                                          <p:spTgt spid="2097657"/>
                                        </p:tgtEl>
                                        <p:attrNameLst>
                                          <p:attrName>ppt_x</p:attrName>
                                        </p:attrNameLst>
                                      </p:cBhvr>
                                      <p:tavLst>
                                        <p:tav tm="100000">
                                          <p:val>
                                            <p:strVal val="1+#ppt_w/2"/>
                                          </p:val>
                                        </p:tav>
                                        <p:tav>
                                          <p:val>
                                            <p:strVal val="#ppt_x"/>
                                          </p:val>
                                        </p:tav>
                                      </p:tavLst>
                                    </p:anim>
                                    <p:anim calcmode="lin" valueType="num">
                                      <p:cBhvr additive="base">
                                        <p:cTn id="20" dur="500" fill="hold"/>
                                        <p:tgtEl>
                                          <p:spTgt spid="2097657"/>
                                        </p:tgtEl>
                                        <p:attrNameLst>
                                          <p:attrName>ppt_y</p:attrName>
                                        </p:attrNameLst>
                                      </p:cBhvr>
                                      <p:tavLst>
                                        <p:tav tm="100000">
                                          <p:val>
                                            <p:strVal val="#ppt_y"/>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097659"/>
                                        </p:tgtEl>
                                        <p:attrNameLst>
                                          <p:attrName>style.visibility</p:attrName>
                                        </p:attrNameLst>
                                      </p:cBhvr>
                                      <p:to>
                                        <p:strVal val="visible"/>
                                      </p:to>
                                    </p:set>
                                    <p:anim calcmode="lin" valueType="num">
                                      <p:cBhvr additive="base">
                                        <p:cTn id="25" dur="500" fill="hold"/>
                                        <p:tgtEl>
                                          <p:spTgt spid="2097659"/>
                                        </p:tgtEl>
                                        <p:attrNameLst>
                                          <p:attrName>ppt_x</p:attrName>
                                        </p:attrNameLst>
                                      </p:cBhvr>
                                      <p:tavLst>
                                        <p:tav tm="100000">
                                          <p:val>
                                            <p:strVal val="0-#ppt_w/2"/>
                                          </p:val>
                                        </p:tav>
                                        <p:tav>
                                          <p:val>
                                            <p:strVal val="#ppt_x"/>
                                          </p:val>
                                        </p:tav>
                                      </p:tavLst>
                                    </p:anim>
                                    <p:anim calcmode="lin" valueType="num">
                                      <p:cBhvr additive="base">
                                        <p:cTn id="26" dur="500" fill="hold"/>
                                        <p:tgtEl>
                                          <p:spTgt spid="2097659"/>
                                        </p:tgtEl>
                                        <p:attrNameLst>
                                          <p:attrName>ppt_y</p:attrName>
                                        </p:attrNameLst>
                                      </p:cBhvr>
                                      <p:tavLst>
                                        <p:tav tm="100000">
                                          <p:val>
                                            <p:strVal val="#ppt_y"/>
                                          </p:val>
                                        </p:tav>
                                        <p:tav>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049824"/>
                                        </p:tgtEl>
                                        <p:attrNameLst>
                                          <p:attrName>style.visibility</p:attrName>
                                        </p:attrNameLst>
                                      </p:cBhvr>
                                      <p:to>
                                        <p:strVal val="visible"/>
                                      </p:to>
                                    </p:set>
                                    <p:anim calcmode="lin" valueType="num">
                                      <p:cBhvr additive="base">
                                        <p:cTn id="31" dur="500" fill="hold"/>
                                        <p:tgtEl>
                                          <p:spTgt spid="1049824"/>
                                        </p:tgtEl>
                                        <p:attrNameLst>
                                          <p:attrName>ppt_x</p:attrName>
                                        </p:attrNameLst>
                                      </p:cBhvr>
                                      <p:tavLst>
                                        <p:tav tm="100000">
                                          <p:val>
                                            <p:strVal val="0-#ppt_w/2"/>
                                          </p:val>
                                        </p:tav>
                                        <p:tav>
                                          <p:val>
                                            <p:strVal val="#ppt_x"/>
                                          </p:val>
                                        </p:tav>
                                      </p:tavLst>
                                    </p:anim>
                                    <p:anim calcmode="lin" valueType="num">
                                      <p:cBhvr additive="base">
                                        <p:cTn id="32" dur="500" fill="hold"/>
                                        <p:tgtEl>
                                          <p:spTgt spid="1049824"/>
                                        </p:tgtEl>
                                        <p:attrNameLst>
                                          <p:attrName>ppt_y</p:attrName>
                                        </p:attrNameLst>
                                      </p:cBhvr>
                                      <p:tavLst>
                                        <p:tav tm="100000">
                                          <p:val>
                                            <p:strVal val="#ppt_y"/>
                                          </p:val>
                                        </p:tav>
                                        <p:tav>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049826"/>
                                        </p:tgtEl>
                                        <p:attrNameLst>
                                          <p:attrName>style.visibility</p:attrName>
                                        </p:attrNameLst>
                                      </p:cBhvr>
                                      <p:to>
                                        <p:strVal val="visible"/>
                                      </p:to>
                                    </p:set>
                                    <p:anim calcmode="lin" valueType="num">
                                      <p:cBhvr additive="base">
                                        <p:cTn id="37" dur="500" fill="hold"/>
                                        <p:tgtEl>
                                          <p:spTgt spid="1049826"/>
                                        </p:tgtEl>
                                        <p:attrNameLst>
                                          <p:attrName>ppt_x</p:attrName>
                                        </p:attrNameLst>
                                      </p:cBhvr>
                                      <p:tavLst>
                                        <p:tav tm="100000">
                                          <p:val>
                                            <p:strVal val="0-#ppt_w/2"/>
                                          </p:val>
                                        </p:tav>
                                        <p:tav>
                                          <p:val>
                                            <p:strVal val="#ppt_x"/>
                                          </p:val>
                                        </p:tav>
                                      </p:tavLst>
                                    </p:anim>
                                    <p:anim calcmode="lin" valueType="num">
                                      <p:cBhvr additive="base">
                                        <p:cTn id="38" dur="500" fill="hold"/>
                                        <p:tgtEl>
                                          <p:spTgt spid="1049826"/>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28" name="Rectangle 228">
            <a:extLst>
              <a:ext uri="{FF2B5EF4-FFF2-40B4-BE49-F238E27FC236}">
                <a16:creationId xmlns:a16="http://schemas.microsoft.com/office/drawing/2014/main" id="{88B32CF2-4EE2-471E-9929-333D7E0B9993}"/>
              </a:ext>
            </a:extLst>
          </p:cNvPr>
          <p:cNvSpPr>
            <a:spLocks noGrp="1" noChangeArrowheads="1"/>
          </p:cNvSpPr>
          <p:nvPr>
            <p:ph type="body" idx="1"/>
          </p:nvPr>
        </p:nvSpPr>
        <p:spPr>
          <a:xfrm>
            <a:off x="762000" y="3219450"/>
            <a:ext cx="7924800" cy="1143000"/>
          </a:xfrm>
        </p:spPr>
        <p:txBody>
          <a:bodyPr/>
          <a:lstStyle/>
          <a:p>
            <a:pPr marL="0" indent="0" eaLnBrk="1" latinLnBrk="0" hangingPunct="1">
              <a:lnSpc>
                <a:spcPct val="120000"/>
              </a:lnSpc>
              <a:buFontTx/>
              <a:buNone/>
            </a:pPr>
            <a:r>
              <a:rPr lang="zh-CN" altLang="en-US" sz="2800">
                <a:latin typeface="Times New Roman" panose="02020603050405020304" pitchFamily="18" charset="0"/>
                <a:ea typeface="楷体_GB2312" pitchFamily="49" charset="-122"/>
                <a:sym typeface="Times New Roman" panose="02020603050405020304" pitchFamily="18" charset="0"/>
              </a:rPr>
              <a:t>多</a:t>
            </a:r>
            <a:r>
              <a:rPr lang="zh-CN" altLang="en-US" sz="2800" b="1">
                <a:latin typeface="Times New Roman" panose="02020603050405020304" pitchFamily="18" charset="0"/>
                <a:ea typeface="楷体_GB2312" pitchFamily="49" charset="-122"/>
                <a:sym typeface="Times New Roman" panose="02020603050405020304" pitchFamily="18" charset="0"/>
              </a:rPr>
              <a:t>重共线性使参数估计值的方差增大</a:t>
            </a:r>
            <a:r>
              <a:rPr lang="zh-CN" altLang="en-US" sz="2800">
                <a:latin typeface="Times New Roman" panose="02020603050405020304" pitchFamily="18" charset="0"/>
                <a:sym typeface="Times New Roman" panose="02020603050405020304" pitchFamily="18" charset="0"/>
              </a:rPr>
              <a:t>，</a:t>
            </a:r>
            <a:r>
              <a:rPr lang="zh-CN" altLang="zh-CN" sz="2800">
                <a:latin typeface="Times New Roman" panose="02020603050405020304" pitchFamily="18" charset="0"/>
                <a:sym typeface="Times New Roman" panose="02020603050405020304" pitchFamily="18" charset="0"/>
              </a:rPr>
              <a:t>1/(1-r</a:t>
            </a:r>
            <a:r>
              <a:rPr lang="zh-CN" altLang="zh-CN" sz="2800" baseline="30000">
                <a:latin typeface="Times New Roman" panose="02020603050405020304" pitchFamily="18" charset="0"/>
                <a:sym typeface="Times New Roman" panose="02020603050405020304" pitchFamily="18" charset="0"/>
              </a:rPr>
              <a:t>2</a:t>
            </a:r>
            <a:r>
              <a:rPr lang="zh-CN" altLang="zh-CN" sz="2800">
                <a:latin typeface="Times New Roman" panose="02020603050405020304" pitchFamily="18" charset="0"/>
                <a:sym typeface="Times New Roman" panose="02020603050405020304" pitchFamily="18" charset="0"/>
              </a:rPr>
              <a:t>)</a:t>
            </a:r>
            <a:r>
              <a:rPr lang="zh-CN" altLang="en-US" sz="2800">
                <a:latin typeface="Times New Roman" panose="02020603050405020304" pitchFamily="18" charset="0"/>
                <a:sym typeface="Times New Roman" panose="02020603050405020304" pitchFamily="18" charset="0"/>
              </a:rPr>
              <a:t>为</a:t>
            </a:r>
            <a:r>
              <a:rPr lang="zh-CN" altLang="en-US" sz="2800" b="1">
                <a:latin typeface="Times New Roman" panose="02020603050405020304" pitchFamily="18" charset="0"/>
                <a:ea typeface="楷体_GB2312" pitchFamily="49" charset="-122"/>
                <a:sym typeface="Times New Roman" panose="02020603050405020304" pitchFamily="18" charset="0"/>
              </a:rPr>
              <a:t>方差膨胀因子</a:t>
            </a:r>
            <a:r>
              <a:rPr lang="en-US" altLang="en-US" sz="2800" b="1">
                <a:latin typeface="Times New Roman" panose="02020603050405020304" pitchFamily="18" charset="0"/>
                <a:ea typeface="楷体_GB2312" pitchFamily="49" charset="-122"/>
                <a:sym typeface="Times New Roman" panose="02020603050405020304" pitchFamily="18" charset="0"/>
              </a:rPr>
              <a:t>(Variance Inflation Factor, VIF)</a:t>
            </a:r>
            <a:endParaRPr lang="zh-CN" altLang="zh-CN"/>
          </a:p>
        </p:txBody>
      </p:sp>
      <p:sp>
        <p:nvSpPr>
          <p:cNvPr id="1049830" name="Rectangle 230">
            <a:extLst>
              <a:ext uri="{FF2B5EF4-FFF2-40B4-BE49-F238E27FC236}">
                <a16:creationId xmlns:a16="http://schemas.microsoft.com/office/drawing/2014/main" id="{0AF90304-8DE3-42B7-BAA1-2D6BE90C3DED}"/>
              </a:ext>
            </a:extLst>
          </p:cNvPr>
          <p:cNvSpPr>
            <a:spLocks noChangeArrowheads="1"/>
          </p:cNvSpPr>
          <p:nvPr/>
        </p:nvSpPr>
        <p:spPr bwMode="auto">
          <a:xfrm>
            <a:off x="838200" y="1695450"/>
            <a:ext cx="403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algn="ctr" eaLnBrk="1" hangingPunct="1">
              <a:spcBef>
                <a:spcPct val="50000"/>
              </a:spcBef>
              <a:buSzPct val="100000"/>
            </a:pPr>
            <a:r>
              <a:rPr lang="zh-CN" altLang="en-US" sz="2800">
                <a:solidFill>
                  <a:schemeClr val="tx1"/>
                </a:solidFill>
                <a:ea typeface="宋体" panose="02010600030101010101" pitchFamily="2" charset="-122"/>
              </a:rPr>
              <a:t>当</a:t>
            </a:r>
            <a:r>
              <a:rPr lang="zh-CN" altLang="en-US" sz="2800" b="1">
                <a:solidFill>
                  <a:schemeClr val="tx1"/>
                </a:solidFill>
                <a:ea typeface="宋体" panose="02010600030101010101" pitchFamily="2" charset="-122"/>
              </a:rPr>
              <a:t>完全不共线</a:t>
            </a:r>
            <a:r>
              <a:rPr lang="zh-CN" altLang="zh-CN" sz="2800">
                <a:solidFill>
                  <a:schemeClr val="tx1"/>
                </a:solidFill>
                <a:ea typeface="宋体" panose="02010600030101010101" pitchFamily="2" charset="-122"/>
              </a:rPr>
              <a:t>时, r</a:t>
            </a:r>
            <a:r>
              <a:rPr lang="zh-CN" altLang="zh-CN" sz="2800" baseline="30000">
                <a:solidFill>
                  <a:schemeClr val="tx1"/>
                </a:solidFill>
                <a:ea typeface="宋体" panose="02010600030101010101" pitchFamily="2" charset="-122"/>
              </a:rPr>
              <a:t>2</a:t>
            </a:r>
            <a:r>
              <a:rPr lang="zh-CN" altLang="zh-CN" sz="2800">
                <a:solidFill>
                  <a:schemeClr val="tx1"/>
                </a:solidFill>
                <a:ea typeface="宋体" panose="02010600030101010101" pitchFamily="2" charset="-122"/>
              </a:rPr>
              <a:t> =0 </a:t>
            </a:r>
            <a:endParaRPr lang="zh-CN" altLang="zh-CN">
              <a:solidFill>
                <a:schemeClr val="tx1"/>
              </a:solidFill>
            </a:endParaRPr>
          </a:p>
        </p:txBody>
      </p:sp>
      <p:pic>
        <p:nvPicPr>
          <p:cNvPr id="2097661" name="Picture 509">
            <a:extLst>
              <a:ext uri="{FF2B5EF4-FFF2-40B4-BE49-F238E27FC236}">
                <a16:creationId xmlns:a16="http://schemas.microsoft.com/office/drawing/2014/main" id="{F5149CE8-6902-47B7-BCFA-DBE0EAFF29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619250"/>
            <a:ext cx="2895600" cy="609600"/>
          </a:xfrm>
          <a:prstGeom prst="rect">
            <a:avLst/>
          </a:prstGeom>
          <a:solidFill>
            <a:schemeClr val="tx1"/>
          </a:solidFill>
          <a:ln w="9525">
            <a:solidFill>
              <a:srgbClr val="FF0000"/>
            </a:solidFill>
            <a:miter lim="800000"/>
            <a:headEnd/>
            <a:tailEnd/>
          </a:ln>
        </p:spPr>
      </p:pic>
      <p:sp>
        <p:nvSpPr>
          <p:cNvPr id="1049832" name="Rectangle 232">
            <a:extLst>
              <a:ext uri="{FF2B5EF4-FFF2-40B4-BE49-F238E27FC236}">
                <a16:creationId xmlns:a16="http://schemas.microsoft.com/office/drawing/2014/main" id="{6466A0A7-71E5-46EB-B533-50444EA4100A}"/>
              </a:ext>
            </a:extLst>
          </p:cNvPr>
          <p:cNvSpPr>
            <a:spLocks noChangeArrowheads="1"/>
          </p:cNvSpPr>
          <p:nvPr/>
        </p:nvSpPr>
        <p:spPr bwMode="auto">
          <a:xfrm>
            <a:off x="838200" y="2457450"/>
            <a:ext cx="373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algn="ctr" eaLnBrk="1" hangingPunct="1">
              <a:buSzPct val="100000"/>
            </a:pPr>
            <a:r>
              <a:rPr lang="zh-CN" altLang="en-US" sz="2800">
                <a:solidFill>
                  <a:schemeClr val="tx1"/>
                </a:solidFill>
                <a:ea typeface="宋体" panose="02010600030101010101" pitchFamily="2" charset="-122"/>
              </a:rPr>
              <a:t>当</a:t>
            </a:r>
            <a:r>
              <a:rPr lang="zh-CN" altLang="en-US" sz="2800" b="1">
                <a:solidFill>
                  <a:schemeClr val="tx1"/>
                </a:solidFill>
                <a:ea typeface="宋体" panose="02010600030101010101" pitchFamily="2" charset="-122"/>
              </a:rPr>
              <a:t>近似共线</a:t>
            </a:r>
            <a:r>
              <a:rPr lang="zh-CN" altLang="zh-CN" sz="2800">
                <a:solidFill>
                  <a:schemeClr val="tx1"/>
                </a:solidFill>
                <a:ea typeface="宋体" panose="02010600030101010101" pitchFamily="2" charset="-122"/>
              </a:rPr>
              <a:t>时, 0&lt; r</a:t>
            </a:r>
            <a:r>
              <a:rPr lang="zh-CN" altLang="zh-CN" sz="2800" baseline="30000">
                <a:solidFill>
                  <a:schemeClr val="tx1"/>
                </a:solidFill>
                <a:ea typeface="宋体" panose="02010600030101010101" pitchFamily="2" charset="-122"/>
              </a:rPr>
              <a:t>2</a:t>
            </a:r>
            <a:r>
              <a:rPr lang="zh-CN" altLang="zh-CN" sz="2800">
                <a:solidFill>
                  <a:schemeClr val="tx1"/>
                </a:solidFill>
                <a:ea typeface="宋体" panose="02010600030101010101" pitchFamily="2" charset="-122"/>
              </a:rPr>
              <a:t> &lt;1</a:t>
            </a:r>
            <a:endParaRPr lang="zh-CN" altLang="zh-CN">
              <a:solidFill>
                <a:schemeClr val="tx1"/>
              </a:solidFill>
            </a:endParaRPr>
          </a:p>
        </p:txBody>
      </p:sp>
      <p:pic>
        <p:nvPicPr>
          <p:cNvPr id="2097663" name="Picture 511">
            <a:extLst>
              <a:ext uri="{FF2B5EF4-FFF2-40B4-BE49-F238E27FC236}">
                <a16:creationId xmlns:a16="http://schemas.microsoft.com/office/drawing/2014/main" id="{B7A45586-9057-4A72-B492-6A35D46E57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305050"/>
            <a:ext cx="3886200" cy="914400"/>
          </a:xfrm>
          <a:prstGeom prst="rect">
            <a:avLst/>
          </a:prstGeom>
          <a:solidFill>
            <a:schemeClr val="tx1"/>
          </a:solidFill>
          <a:ln w="9525">
            <a:solidFill>
              <a:srgbClr val="FF0000"/>
            </a:solidFill>
            <a:miter lim="800000"/>
            <a:headEnd/>
            <a:tailEnd/>
          </a:ln>
        </p:spPr>
      </p:pic>
      <p:pic>
        <p:nvPicPr>
          <p:cNvPr id="2097665" name="Picture 513">
            <a:extLst>
              <a:ext uri="{FF2B5EF4-FFF2-40B4-BE49-F238E27FC236}">
                <a16:creationId xmlns:a16="http://schemas.microsoft.com/office/drawing/2014/main" id="{8B2E454E-BE24-4B62-8E45-DBF1F518AF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514850"/>
            <a:ext cx="8839200" cy="1447800"/>
          </a:xfrm>
          <a:prstGeom prst="rect">
            <a:avLst/>
          </a:prstGeom>
          <a:solidFill>
            <a:schemeClr val="tx1"/>
          </a:solidFill>
          <a:ln>
            <a:noFill/>
          </a:ln>
        </p:spPr>
      </p:pic>
      <p:sp>
        <p:nvSpPr>
          <p:cNvPr id="1049834" name="Rectangle 234">
            <a:extLst>
              <a:ext uri="{FF2B5EF4-FFF2-40B4-BE49-F238E27FC236}">
                <a16:creationId xmlns:a16="http://schemas.microsoft.com/office/drawing/2014/main" id="{BFAEA159-267A-442A-AACD-E53E2C13AD8D}"/>
              </a:ext>
            </a:extLst>
          </p:cNvPr>
          <p:cNvSpPr>
            <a:spLocks noChangeArrowheads="1"/>
          </p:cNvSpPr>
          <p:nvPr/>
        </p:nvSpPr>
        <p:spPr bwMode="auto">
          <a:xfrm>
            <a:off x="990600" y="5962650"/>
            <a:ext cx="365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algn="ctr" eaLnBrk="1" hangingPunct="1">
              <a:spcBef>
                <a:spcPct val="50000"/>
              </a:spcBef>
              <a:buSzPct val="100000"/>
            </a:pPr>
            <a:r>
              <a:rPr lang="zh-CN" altLang="en-US" sz="2800">
                <a:solidFill>
                  <a:schemeClr val="tx1"/>
                </a:solidFill>
                <a:ea typeface="宋体" panose="02010600030101010101" pitchFamily="2" charset="-122"/>
              </a:rPr>
              <a:t>当</a:t>
            </a:r>
            <a:r>
              <a:rPr lang="zh-CN" altLang="en-US" sz="2800" b="1">
                <a:solidFill>
                  <a:schemeClr val="tx1"/>
                </a:solidFill>
                <a:ea typeface="宋体" panose="02010600030101010101" pitchFamily="2" charset="-122"/>
              </a:rPr>
              <a:t>完全共线</a:t>
            </a:r>
            <a:r>
              <a:rPr lang="zh-CN" altLang="en-US" sz="2800">
                <a:solidFill>
                  <a:schemeClr val="tx1"/>
                </a:solidFill>
                <a:ea typeface="宋体" panose="02010600030101010101" pitchFamily="2" charset="-122"/>
              </a:rPr>
              <a:t>时， </a:t>
            </a:r>
            <a:r>
              <a:rPr lang="zh-CN" altLang="zh-CN" sz="2800">
                <a:solidFill>
                  <a:schemeClr val="tx1"/>
                </a:solidFill>
                <a:ea typeface="宋体" panose="02010600030101010101" pitchFamily="2" charset="-122"/>
              </a:rPr>
              <a:t>r</a:t>
            </a:r>
            <a:r>
              <a:rPr lang="zh-CN" altLang="zh-CN" sz="2800" baseline="30000">
                <a:solidFill>
                  <a:schemeClr val="tx1"/>
                </a:solidFill>
                <a:ea typeface="宋体" panose="02010600030101010101" pitchFamily="2" charset="-122"/>
              </a:rPr>
              <a:t>2</a:t>
            </a:r>
            <a:r>
              <a:rPr lang="zh-CN" altLang="zh-CN" sz="2800">
                <a:solidFill>
                  <a:schemeClr val="tx1"/>
                </a:solidFill>
                <a:ea typeface="宋体" panose="02010600030101010101" pitchFamily="2" charset="-122"/>
              </a:rPr>
              <a:t>=1</a:t>
            </a:r>
            <a:r>
              <a:rPr lang="zh-CN" altLang="en-US" sz="2800">
                <a:solidFill>
                  <a:schemeClr val="tx1"/>
                </a:solidFill>
                <a:ea typeface="宋体" panose="02010600030101010101" pitchFamily="2" charset="-122"/>
              </a:rPr>
              <a:t>，</a:t>
            </a:r>
            <a:endParaRPr lang="zh-CN" altLang="zh-CN">
              <a:solidFill>
                <a:schemeClr val="tx1"/>
              </a:solidFill>
            </a:endParaRPr>
          </a:p>
        </p:txBody>
      </p:sp>
      <p:pic>
        <p:nvPicPr>
          <p:cNvPr id="2097667" name="Picture 515">
            <a:extLst>
              <a:ext uri="{FF2B5EF4-FFF2-40B4-BE49-F238E27FC236}">
                <a16:creationId xmlns:a16="http://schemas.microsoft.com/office/drawing/2014/main" id="{2D093884-1E64-45F9-AE5F-F54A42E3EBF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5325" y="5972175"/>
            <a:ext cx="1828800" cy="533400"/>
          </a:xfrm>
          <a:prstGeom prst="rect">
            <a:avLst/>
          </a:prstGeom>
          <a:solidFill>
            <a:schemeClr val="tx1"/>
          </a:solidFill>
          <a:ln w="9525">
            <a:solidFill>
              <a:srgbClr val="FF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49830"/>
                                        </p:tgtEl>
                                        <p:attrNameLst>
                                          <p:attrName>style.visibility</p:attrName>
                                        </p:attrNameLst>
                                      </p:cBhvr>
                                      <p:to>
                                        <p:strVal val="visible"/>
                                      </p:to>
                                    </p:set>
                                    <p:anim calcmode="lin" valueType="num">
                                      <p:cBhvr additive="base">
                                        <p:cTn id="7" dur="500" fill="hold"/>
                                        <p:tgtEl>
                                          <p:spTgt spid="1049830"/>
                                        </p:tgtEl>
                                        <p:attrNameLst>
                                          <p:attrName>ppt_x</p:attrName>
                                        </p:attrNameLst>
                                      </p:cBhvr>
                                      <p:tavLst>
                                        <p:tav tm="100000">
                                          <p:val>
                                            <p:strVal val="0-#ppt_w/2"/>
                                          </p:val>
                                        </p:tav>
                                        <p:tav>
                                          <p:val>
                                            <p:strVal val="#ppt_x"/>
                                          </p:val>
                                        </p:tav>
                                      </p:tavLst>
                                    </p:anim>
                                    <p:anim calcmode="lin" valueType="num">
                                      <p:cBhvr additive="base">
                                        <p:cTn id="8" dur="500" fill="hold"/>
                                        <p:tgtEl>
                                          <p:spTgt spid="1049830"/>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097661"/>
                                        </p:tgtEl>
                                        <p:attrNameLst>
                                          <p:attrName>style.visibility</p:attrName>
                                        </p:attrNameLst>
                                      </p:cBhvr>
                                      <p:to>
                                        <p:strVal val="visible"/>
                                      </p:to>
                                    </p:set>
                                    <p:anim calcmode="lin" valueType="num">
                                      <p:cBhvr additive="base">
                                        <p:cTn id="13" dur="500" fill="hold"/>
                                        <p:tgtEl>
                                          <p:spTgt spid="2097661"/>
                                        </p:tgtEl>
                                        <p:attrNameLst>
                                          <p:attrName>ppt_x</p:attrName>
                                        </p:attrNameLst>
                                      </p:cBhvr>
                                      <p:tavLst>
                                        <p:tav tm="100000">
                                          <p:val>
                                            <p:strVal val="1+#ppt_w/2"/>
                                          </p:val>
                                        </p:tav>
                                        <p:tav>
                                          <p:val>
                                            <p:strVal val="#ppt_x"/>
                                          </p:val>
                                        </p:tav>
                                      </p:tavLst>
                                    </p:anim>
                                    <p:anim calcmode="lin" valueType="num">
                                      <p:cBhvr additive="base">
                                        <p:cTn id="14" dur="500" fill="hold"/>
                                        <p:tgtEl>
                                          <p:spTgt spid="2097661"/>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49832"/>
                                        </p:tgtEl>
                                        <p:attrNameLst>
                                          <p:attrName>style.visibility</p:attrName>
                                        </p:attrNameLst>
                                      </p:cBhvr>
                                      <p:to>
                                        <p:strVal val="visible"/>
                                      </p:to>
                                    </p:set>
                                    <p:anim calcmode="lin" valueType="num">
                                      <p:cBhvr additive="base">
                                        <p:cTn id="19" dur="500" fill="hold"/>
                                        <p:tgtEl>
                                          <p:spTgt spid="1049832"/>
                                        </p:tgtEl>
                                        <p:attrNameLst>
                                          <p:attrName>ppt_x</p:attrName>
                                        </p:attrNameLst>
                                      </p:cBhvr>
                                      <p:tavLst>
                                        <p:tav tm="100000">
                                          <p:val>
                                            <p:strVal val="0-#ppt_w/2"/>
                                          </p:val>
                                        </p:tav>
                                        <p:tav>
                                          <p:val>
                                            <p:strVal val="#ppt_x"/>
                                          </p:val>
                                        </p:tav>
                                      </p:tavLst>
                                    </p:anim>
                                    <p:anim calcmode="lin" valueType="num">
                                      <p:cBhvr additive="base">
                                        <p:cTn id="20" dur="500" fill="hold"/>
                                        <p:tgtEl>
                                          <p:spTgt spid="1049832"/>
                                        </p:tgtEl>
                                        <p:attrNameLst>
                                          <p:attrName>ppt_y</p:attrName>
                                        </p:attrNameLst>
                                      </p:cBhvr>
                                      <p:tavLst>
                                        <p:tav tm="100000">
                                          <p:val>
                                            <p:strVal val="#ppt_y"/>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097663"/>
                                        </p:tgtEl>
                                        <p:attrNameLst>
                                          <p:attrName>style.visibility</p:attrName>
                                        </p:attrNameLst>
                                      </p:cBhvr>
                                      <p:to>
                                        <p:strVal val="visible"/>
                                      </p:to>
                                    </p:set>
                                    <p:anim calcmode="lin" valueType="num">
                                      <p:cBhvr additive="base">
                                        <p:cTn id="25" dur="500" fill="hold"/>
                                        <p:tgtEl>
                                          <p:spTgt spid="2097663"/>
                                        </p:tgtEl>
                                        <p:attrNameLst>
                                          <p:attrName>ppt_x</p:attrName>
                                        </p:attrNameLst>
                                      </p:cBhvr>
                                      <p:tavLst>
                                        <p:tav tm="100000">
                                          <p:val>
                                            <p:strVal val="1+#ppt_w/2"/>
                                          </p:val>
                                        </p:tav>
                                        <p:tav>
                                          <p:val>
                                            <p:strVal val="#ppt_x"/>
                                          </p:val>
                                        </p:tav>
                                      </p:tavLst>
                                    </p:anim>
                                    <p:anim calcmode="lin" valueType="num">
                                      <p:cBhvr additive="base">
                                        <p:cTn id="26" dur="500" fill="hold"/>
                                        <p:tgtEl>
                                          <p:spTgt spid="2097663"/>
                                        </p:tgtEl>
                                        <p:attrNameLst>
                                          <p:attrName>ppt_y</p:attrName>
                                        </p:attrNameLst>
                                      </p:cBhvr>
                                      <p:tavLst>
                                        <p:tav tm="100000">
                                          <p:val>
                                            <p:strVal val="#ppt_y"/>
                                          </p:val>
                                        </p:tav>
                                        <p:tav>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049828">
                                            <p:txEl>
                                              <p:pRg st="0" end="0"/>
                                            </p:txEl>
                                          </p:spTgt>
                                        </p:tgtEl>
                                        <p:attrNameLst>
                                          <p:attrName>style.visibility</p:attrName>
                                        </p:attrNameLst>
                                      </p:cBhvr>
                                      <p:to>
                                        <p:strVal val="visible"/>
                                      </p:to>
                                    </p:set>
                                    <p:anim calcmode="lin" valueType="num">
                                      <p:cBhvr additive="base">
                                        <p:cTn id="31" dur="500" fill="hold"/>
                                        <p:tgtEl>
                                          <p:spTgt spid="1049828">
                                            <p:txEl>
                                              <p:pRg st="0" end="0"/>
                                            </p:txEl>
                                          </p:spTgt>
                                        </p:tgtEl>
                                        <p:attrNameLst>
                                          <p:attrName>ppt_x</p:attrName>
                                        </p:attrNameLst>
                                      </p:cBhvr>
                                      <p:tavLst>
                                        <p:tav tm="100000">
                                          <p:val>
                                            <p:strVal val="0-#ppt_w/2"/>
                                          </p:val>
                                        </p:tav>
                                        <p:tav>
                                          <p:val>
                                            <p:strVal val="#ppt_x"/>
                                          </p:val>
                                        </p:tav>
                                      </p:tavLst>
                                    </p:anim>
                                    <p:anim calcmode="lin" valueType="num">
                                      <p:cBhvr additive="base">
                                        <p:cTn id="32" dur="500" fill="hold"/>
                                        <p:tgtEl>
                                          <p:spTgt spid="1049828">
                                            <p:txEl>
                                              <p:pRg st="0" end="0"/>
                                            </p:txEl>
                                          </p:spTgt>
                                        </p:tgtEl>
                                        <p:attrNameLst>
                                          <p:attrName>ppt_y</p:attrName>
                                        </p:attrNameLst>
                                      </p:cBhvr>
                                      <p:tavLst>
                                        <p:tav tm="100000">
                                          <p:val>
                                            <p:strVal val="#ppt_y"/>
                                          </p:val>
                                        </p:tav>
                                        <p:tav>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097665"/>
                                        </p:tgtEl>
                                        <p:attrNameLst>
                                          <p:attrName>style.visibility</p:attrName>
                                        </p:attrNameLst>
                                      </p:cBhvr>
                                      <p:to>
                                        <p:strVal val="visible"/>
                                      </p:to>
                                    </p:set>
                                    <p:anim calcmode="lin" valueType="num">
                                      <p:cBhvr additive="base">
                                        <p:cTn id="37" dur="500" fill="hold"/>
                                        <p:tgtEl>
                                          <p:spTgt spid="2097665"/>
                                        </p:tgtEl>
                                        <p:attrNameLst>
                                          <p:attrName>ppt_x</p:attrName>
                                        </p:attrNameLst>
                                      </p:cBhvr>
                                      <p:tavLst>
                                        <p:tav tm="100000">
                                          <p:val>
                                            <p:strVal val="0-#ppt_w/2"/>
                                          </p:val>
                                        </p:tav>
                                        <p:tav>
                                          <p:val>
                                            <p:strVal val="#ppt_x"/>
                                          </p:val>
                                        </p:tav>
                                      </p:tavLst>
                                    </p:anim>
                                    <p:anim calcmode="lin" valueType="num">
                                      <p:cBhvr additive="base">
                                        <p:cTn id="38" dur="500" fill="hold"/>
                                        <p:tgtEl>
                                          <p:spTgt spid="2097665"/>
                                        </p:tgtEl>
                                        <p:attrNameLst>
                                          <p:attrName>ppt_y</p:attrName>
                                        </p:attrNameLst>
                                      </p:cBhvr>
                                      <p:tavLst>
                                        <p:tav tm="100000">
                                          <p:val>
                                            <p:strVal val="#ppt_y"/>
                                          </p:val>
                                        </p:tav>
                                        <p:tav>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049834"/>
                                        </p:tgtEl>
                                        <p:attrNameLst>
                                          <p:attrName>style.visibility</p:attrName>
                                        </p:attrNameLst>
                                      </p:cBhvr>
                                      <p:to>
                                        <p:strVal val="visible"/>
                                      </p:to>
                                    </p:set>
                                    <p:anim calcmode="lin" valueType="num">
                                      <p:cBhvr additive="base">
                                        <p:cTn id="43" dur="500" fill="hold"/>
                                        <p:tgtEl>
                                          <p:spTgt spid="1049834"/>
                                        </p:tgtEl>
                                        <p:attrNameLst>
                                          <p:attrName>ppt_x</p:attrName>
                                        </p:attrNameLst>
                                      </p:cBhvr>
                                      <p:tavLst>
                                        <p:tav tm="100000">
                                          <p:val>
                                            <p:strVal val="0-#ppt_w/2"/>
                                          </p:val>
                                        </p:tav>
                                        <p:tav>
                                          <p:val>
                                            <p:strVal val="#ppt_x"/>
                                          </p:val>
                                        </p:tav>
                                      </p:tavLst>
                                    </p:anim>
                                    <p:anim calcmode="lin" valueType="num">
                                      <p:cBhvr additive="base">
                                        <p:cTn id="44" dur="500" fill="hold"/>
                                        <p:tgtEl>
                                          <p:spTgt spid="1049834"/>
                                        </p:tgtEl>
                                        <p:attrNameLst>
                                          <p:attrName>ppt_y</p:attrName>
                                        </p:attrNameLst>
                                      </p:cBhvr>
                                      <p:tavLst>
                                        <p:tav tm="100000">
                                          <p:val>
                                            <p:strVal val="#ppt_y"/>
                                          </p:val>
                                        </p:tav>
                                        <p:tav>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2097667"/>
                                        </p:tgtEl>
                                        <p:attrNameLst>
                                          <p:attrName>style.visibility</p:attrName>
                                        </p:attrNameLst>
                                      </p:cBhvr>
                                      <p:to>
                                        <p:strVal val="visible"/>
                                      </p:to>
                                    </p:set>
                                    <p:anim calcmode="lin" valueType="num">
                                      <p:cBhvr additive="base">
                                        <p:cTn id="49" dur="500" fill="hold"/>
                                        <p:tgtEl>
                                          <p:spTgt spid="2097667"/>
                                        </p:tgtEl>
                                        <p:attrNameLst>
                                          <p:attrName>ppt_x</p:attrName>
                                        </p:attrNameLst>
                                      </p:cBhvr>
                                      <p:tavLst>
                                        <p:tav tm="100000">
                                          <p:val>
                                            <p:strVal val="1+#ppt_w/2"/>
                                          </p:val>
                                        </p:tav>
                                        <p:tav>
                                          <p:val>
                                            <p:strVal val="#ppt_x"/>
                                          </p:val>
                                        </p:tav>
                                      </p:tavLst>
                                    </p:anim>
                                    <p:anim calcmode="lin" valueType="num">
                                      <p:cBhvr additive="base">
                                        <p:cTn id="50" dur="500" fill="hold"/>
                                        <p:tgtEl>
                                          <p:spTgt spid="2097667"/>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36">
            <a:extLst>
              <a:ext uri="{FF2B5EF4-FFF2-40B4-BE49-F238E27FC236}">
                <a16:creationId xmlns:a16="http://schemas.microsoft.com/office/drawing/2014/main" id="{EB033006-316B-4E7C-809F-96E89B9C715C}"/>
              </a:ext>
            </a:extLst>
          </p:cNvPr>
          <p:cNvSpPr>
            <a:spLocks noGrp="1" noChangeArrowheads="1"/>
          </p:cNvSpPr>
          <p:nvPr>
            <p:ph type="title"/>
          </p:nvPr>
        </p:nvSpPr>
        <p:spPr>
          <a:xfrm>
            <a:off x="685800" y="609600"/>
            <a:ext cx="7772400" cy="533400"/>
          </a:xfrm>
          <a:solidFill>
            <a:srgbClr val="CCFFFF"/>
          </a:solidFill>
        </p:spPr>
        <p:txBody>
          <a:bodyPr/>
          <a:lstStyle/>
          <a:p>
            <a:pPr algn="l" eaLnBrk="1" latinLnBrk="0" hangingPunct="1"/>
            <a:r>
              <a:rPr lang="en-US" altLang="en-US" sz="3200" b="1" dirty="0">
                <a:solidFill>
                  <a:schemeClr val="bg2"/>
                </a:solidFill>
                <a:latin typeface="楷体_GB2312" pitchFamily="49" charset="-122"/>
                <a:ea typeface="楷体_GB2312" pitchFamily="49" charset="-122"/>
                <a:sym typeface="Times New Roman" panose="02020603050405020304" pitchFamily="18" charset="0"/>
              </a:rPr>
              <a:t>3</a:t>
            </a:r>
            <a:r>
              <a:rPr lang="zh-CN" altLang="en-US" sz="3200" b="1" dirty="0">
                <a:solidFill>
                  <a:schemeClr val="bg2"/>
                </a:solidFill>
                <a:latin typeface="楷体_GB2312" pitchFamily="49" charset="-122"/>
                <a:ea typeface="楷体_GB2312" pitchFamily="49" charset="-122"/>
                <a:sym typeface="Times New Roman" panose="02020603050405020304" pitchFamily="18" charset="0"/>
              </a:rPr>
              <a:t>、参数估计量含义不合理</a:t>
            </a:r>
            <a:endParaRPr lang="zh-CN" altLang="zh-CN" dirty="0">
              <a:solidFill>
                <a:schemeClr val="bg2"/>
              </a:solidFill>
            </a:endParaRPr>
          </a:p>
        </p:txBody>
      </p:sp>
      <p:sp>
        <p:nvSpPr>
          <p:cNvPr id="1049838" name="Rectangle 238">
            <a:extLst>
              <a:ext uri="{FF2B5EF4-FFF2-40B4-BE49-F238E27FC236}">
                <a16:creationId xmlns:a16="http://schemas.microsoft.com/office/drawing/2014/main" id="{FEBBB2B5-527C-474B-BCA5-57726094DF42}"/>
              </a:ext>
            </a:extLst>
          </p:cNvPr>
          <p:cNvSpPr>
            <a:spLocks noGrp="1" noChangeArrowheads="1"/>
          </p:cNvSpPr>
          <p:nvPr>
            <p:ph type="body" idx="1"/>
          </p:nvPr>
        </p:nvSpPr>
        <p:spPr>
          <a:xfrm>
            <a:off x="685800" y="1733550"/>
            <a:ext cx="7772400" cy="4953000"/>
          </a:xfrm>
        </p:spPr>
        <p:txBody>
          <a:bodyPr/>
          <a:lstStyle/>
          <a:p>
            <a:pPr marL="0" indent="0" algn="just" eaLnBrk="1" latinLnBrk="0" hangingPunct="1">
              <a:lnSpc>
                <a:spcPct val="120000"/>
              </a:lnSpc>
            </a:pPr>
            <a:r>
              <a:rPr lang="zh-CN" altLang="zh-CN" dirty="0">
                <a:latin typeface="Times New Roman" panose="02020603050405020304" pitchFamily="18" charset="0"/>
                <a:sym typeface="Times New Roman" panose="02020603050405020304" pitchFamily="18" charset="0"/>
              </a:rPr>
              <a:t>  </a:t>
            </a:r>
            <a:r>
              <a:rPr lang="zh-CN" altLang="en-US" sz="2800" dirty="0">
                <a:latin typeface="Times New Roman" panose="02020603050405020304" pitchFamily="18" charset="0"/>
                <a:sym typeface="Times New Roman" panose="02020603050405020304" pitchFamily="18" charset="0"/>
              </a:rPr>
              <a:t>如果模型中两个解释变量具有线性相关性，例如   </a:t>
            </a:r>
            <a:r>
              <a:rPr lang="zh-CN" altLang="zh-CN" sz="2800" i="1" dirty="0">
                <a:latin typeface="Times New Roman" panose="02020603050405020304" pitchFamily="18" charset="0"/>
                <a:sym typeface="Times New Roman" panose="02020603050405020304" pitchFamily="18" charset="0"/>
              </a:rPr>
              <a:t>X</a:t>
            </a:r>
            <a:r>
              <a:rPr lang="zh-CN" altLang="zh-CN" sz="2800" baseline="-25000" dirty="0">
                <a:latin typeface="Times New Roman" panose="02020603050405020304" pitchFamily="18" charset="0"/>
                <a:sym typeface="Times New Roman" panose="02020603050405020304" pitchFamily="18" charset="0"/>
              </a:rPr>
              <a:t>2</a:t>
            </a:r>
            <a:r>
              <a:rPr lang="zh-CN" altLang="zh-CN" sz="2800" dirty="0">
                <a:latin typeface="Times New Roman" panose="02020603050405020304" pitchFamily="18" charset="0"/>
                <a:sym typeface="Times New Roman" panose="02020603050405020304" pitchFamily="18" charset="0"/>
              </a:rPr>
              <a:t>= </a:t>
            </a:r>
            <a:r>
              <a:rPr lang="zh-CN" altLang="zh-CN" sz="2800" dirty="0">
                <a:latin typeface="Times New Roman" panose="02020603050405020304" pitchFamily="18" charset="0"/>
                <a:sym typeface="Symbol" panose="05050102010706020507" pitchFamily="18" charset="2"/>
              </a:rPr>
              <a:t></a:t>
            </a:r>
            <a:r>
              <a:rPr lang="zh-CN" altLang="zh-CN" sz="2800" i="1" dirty="0">
                <a:latin typeface="Times New Roman" panose="02020603050405020304" pitchFamily="18" charset="0"/>
                <a:sym typeface="Symbol" panose="05050102010706020507" pitchFamily="18" charset="2"/>
              </a:rPr>
              <a:t>X</a:t>
            </a:r>
            <a:r>
              <a:rPr lang="zh-CN" altLang="zh-CN" sz="2800" baseline="-25000" dirty="0">
                <a:latin typeface="Times New Roman" panose="02020603050405020304" pitchFamily="18" charset="0"/>
                <a:sym typeface="Symbol" panose="05050102010706020507" pitchFamily="18" charset="2"/>
              </a:rPr>
              <a:t>1</a:t>
            </a:r>
            <a:r>
              <a:rPr lang="zh-CN" altLang="zh-CN" sz="2800" baseline="-25000" dirty="0">
                <a:latin typeface="Times New Roman" panose="02020603050405020304" pitchFamily="18" charset="0"/>
                <a:sym typeface="Times New Roman" panose="02020603050405020304" pitchFamily="18" charset="0"/>
              </a:rPr>
              <a:t> </a:t>
            </a:r>
            <a:r>
              <a:rPr lang="zh-CN" altLang="en-US" sz="2800" dirty="0">
                <a:latin typeface="Times New Roman" panose="02020603050405020304" pitchFamily="18" charset="0"/>
                <a:sym typeface="Times New Roman" panose="02020603050405020304" pitchFamily="18" charset="0"/>
              </a:rPr>
              <a:t>，</a:t>
            </a:r>
            <a:endParaRPr lang="zh-CN" altLang="zh-CN" dirty="0"/>
          </a:p>
          <a:p>
            <a:pPr marL="0" indent="0" algn="just" eaLnBrk="1" latinLnBrk="0" hangingPunct="1">
              <a:lnSpc>
                <a:spcPct val="120000"/>
              </a:lnSpc>
              <a:buFontTx/>
              <a:buNone/>
            </a:pPr>
            <a:r>
              <a:rPr lang="zh-CN" altLang="en-US" sz="2800" dirty="0">
                <a:latin typeface="Times New Roman" panose="02020603050405020304" pitchFamily="18" charset="0"/>
                <a:sym typeface="Times New Roman" panose="02020603050405020304" pitchFamily="18" charset="0"/>
              </a:rPr>
              <a:t>    这时，</a:t>
            </a:r>
            <a:r>
              <a:rPr lang="zh-CN" altLang="zh-CN" sz="2800" dirty="0">
                <a:latin typeface="Times New Roman" panose="02020603050405020304" pitchFamily="18" charset="0"/>
                <a:sym typeface="Times New Roman" panose="02020603050405020304" pitchFamily="18" charset="0"/>
              </a:rPr>
              <a:t>X</a:t>
            </a:r>
            <a:r>
              <a:rPr lang="zh-CN" altLang="zh-CN" sz="2800" baseline="-25000" dirty="0">
                <a:latin typeface="Times New Roman" panose="02020603050405020304" pitchFamily="18" charset="0"/>
                <a:sym typeface="Times New Roman" panose="02020603050405020304" pitchFamily="18" charset="0"/>
              </a:rPr>
              <a:t>1</a:t>
            </a:r>
            <a:r>
              <a:rPr lang="zh-CN" altLang="en-US" sz="2800" dirty="0">
                <a:latin typeface="Times New Roman" panose="02020603050405020304" pitchFamily="18" charset="0"/>
                <a:sym typeface="Times New Roman" panose="02020603050405020304" pitchFamily="18" charset="0"/>
              </a:rPr>
              <a:t>和</a:t>
            </a:r>
            <a:r>
              <a:rPr lang="zh-CN" altLang="zh-CN" sz="2800" dirty="0">
                <a:latin typeface="Times New Roman" panose="02020603050405020304" pitchFamily="18" charset="0"/>
                <a:sym typeface="Times New Roman" panose="02020603050405020304" pitchFamily="18" charset="0"/>
              </a:rPr>
              <a:t>X</a:t>
            </a:r>
            <a:r>
              <a:rPr lang="zh-CN" altLang="zh-CN" sz="2800" baseline="-25000" dirty="0">
                <a:latin typeface="Times New Roman" panose="02020603050405020304" pitchFamily="18" charset="0"/>
                <a:sym typeface="Times New Roman" panose="02020603050405020304" pitchFamily="18" charset="0"/>
              </a:rPr>
              <a:t>2</a:t>
            </a:r>
            <a:r>
              <a:rPr lang="zh-CN" altLang="en-US" sz="2800" dirty="0">
                <a:latin typeface="Times New Roman" panose="02020603050405020304" pitchFamily="18" charset="0"/>
                <a:sym typeface="Times New Roman" panose="02020603050405020304" pitchFamily="18" charset="0"/>
              </a:rPr>
              <a:t>前的参数</a:t>
            </a:r>
            <a:r>
              <a:rPr lang="zh-CN" altLang="en-US" sz="2800" i="1" dirty="0">
                <a:latin typeface="Times New Roman" panose="02020603050405020304" pitchFamily="18" charset="0"/>
                <a:sym typeface="Symbol" panose="05050102010706020507" pitchFamily="18" charset="2"/>
              </a:rPr>
              <a:t></a:t>
            </a:r>
            <a:r>
              <a:rPr lang="zh-CN" altLang="zh-CN" sz="2800" baseline="-25000" dirty="0">
                <a:latin typeface="Times New Roman" panose="02020603050405020304" pitchFamily="18" charset="0"/>
                <a:sym typeface="Symbol" panose="05050102010706020507" pitchFamily="18" charset="2"/>
              </a:rPr>
              <a:t>1</a:t>
            </a:r>
            <a:r>
              <a:rPr lang="zh-CN" altLang="en-US" sz="2800" dirty="0">
                <a:latin typeface="Times New Roman" panose="02020603050405020304" pitchFamily="18" charset="0"/>
                <a:sym typeface="Symbol" panose="05050102010706020507" pitchFamily="18" charset="2"/>
              </a:rPr>
              <a:t>、</a:t>
            </a:r>
            <a:r>
              <a:rPr lang="zh-CN" altLang="en-US" sz="2800" i="1" dirty="0">
                <a:latin typeface="Times New Roman" panose="02020603050405020304" pitchFamily="18" charset="0"/>
                <a:sym typeface="Symbol" panose="05050102010706020507" pitchFamily="18" charset="2"/>
              </a:rPr>
              <a:t></a:t>
            </a:r>
            <a:r>
              <a:rPr lang="zh-CN" altLang="zh-CN" sz="2800" baseline="-25000" dirty="0">
                <a:latin typeface="Times New Roman" panose="02020603050405020304" pitchFamily="18" charset="0"/>
                <a:sym typeface="Symbol" panose="05050102010706020507" pitchFamily="18" charset="2"/>
              </a:rPr>
              <a:t>2</a:t>
            </a:r>
            <a:r>
              <a:rPr lang="zh-CN" altLang="en-US" sz="2800" dirty="0">
                <a:latin typeface="Times New Roman" panose="02020603050405020304" pitchFamily="18" charset="0"/>
                <a:sym typeface="Times New Roman" panose="02020603050405020304" pitchFamily="18" charset="0"/>
              </a:rPr>
              <a:t>并不反映各自与被解释变量之间的结构关系，而是反映它们对被解释变量的共同影响。</a:t>
            </a:r>
            <a:endParaRPr lang="zh-CN" altLang="zh-CN" dirty="0"/>
          </a:p>
          <a:p>
            <a:pPr marL="0" indent="0" algn="just" eaLnBrk="1" latinLnBrk="0" hangingPunct="1">
              <a:lnSpc>
                <a:spcPct val="120000"/>
              </a:lnSpc>
              <a:buFontTx/>
              <a:buNone/>
            </a:pPr>
            <a:r>
              <a:rPr lang="zh-CN" altLang="en-US" sz="2800" dirty="0">
                <a:latin typeface="Times New Roman" panose="02020603050405020304" pitchFamily="18" charset="0"/>
                <a:sym typeface="Times New Roman" panose="02020603050405020304" pitchFamily="18" charset="0"/>
              </a:rPr>
              <a:t>     </a:t>
            </a:r>
            <a:r>
              <a:rPr lang="zh-CN" altLang="en-US" sz="2800" i="1" dirty="0">
                <a:latin typeface="Times New Roman" panose="02020603050405020304" pitchFamily="18" charset="0"/>
                <a:sym typeface="Symbol" panose="05050102010706020507" pitchFamily="18" charset="2"/>
              </a:rPr>
              <a:t></a:t>
            </a:r>
            <a:r>
              <a:rPr lang="zh-CN" altLang="zh-CN" sz="2800" baseline="-25000" dirty="0">
                <a:latin typeface="Times New Roman" panose="02020603050405020304" pitchFamily="18" charset="0"/>
                <a:sym typeface="Symbol" panose="05050102010706020507" pitchFamily="18" charset="2"/>
              </a:rPr>
              <a:t>1</a:t>
            </a:r>
            <a:r>
              <a:rPr lang="zh-CN" altLang="en-US" sz="2800" dirty="0">
                <a:latin typeface="Times New Roman" panose="02020603050405020304" pitchFamily="18" charset="0"/>
                <a:sym typeface="Symbol" panose="05050102010706020507" pitchFamily="18" charset="2"/>
              </a:rPr>
              <a:t>、</a:t>
            </a:r>
            <a:r>
              <a:rPr lang="zh-CN" altLang="en-US" sz="2800" i="1" dirty="0">
                <a:latin typeface="Times New Roman" panose="02020603050405020304" pitchFamily="18" charset="0"/>
                <a:sym typeface="Symbol" panose="05050102010706020507" pitchFamily="18" charset="2"/>
              </a:rPr>
              <a:t></a:t>
            </a:r>
            <a:r>
              <a:rPr lang="zh-CN" altLang="zh-CN" sz="2800" baseline="-25000" dirty="0">
                <a:latin typeface="Times New Roman" panose="02020603050405020304" pitchFamily="18" charset="0"/>
                <a:sym typeface="Symbol" panose="05050102010706020507" pitchFamily="18" charset="2"/>
              </a:rPr>
              <a:t>2</a:t>
            </a:r>
            <a:r>
              <a:rPr lang="zh-CN" altLang="en-US" sz="2800" dirty="0">
                <a:latin typeface="Times New Roman" panose="02020603050405020304" pitchFamily="18" charset="0"/>
                <a:sym typeface="Times New Roman" panose="02020603050405020304" pitchFamily="18" charset="0"/>
              </a:rPr>
              <a:t>已经失去了应有的含义，于是经常表现出</a:t>
            </a:r>
            <a:r>
              <a:rPr lang="zh-CN" altLang="en-US" sz="2800" b="1" dirty="0">
                <a:latin typeface="Times New Roman" panose="02020603050405020304" pitchFamily="18" charset="0"/>
                <a:ea typeface="楷体_GB2312" pitchFamily="49" charset="-122"/>
                <a:sym typeface="Times New Roman" panose="02020603050405020304" pitchFamily="18" charset="0"/>
              </a:rPr>
              <a:t>似乎反常的现象</a:t>
            </a:r>
            <a:r>
              <a:rPr lang="zh-CN" altLang="en-US" sz="2800" dirty="0">
                <a:latin typeface="Times New Roman" panose="02020603050405020304" pitchFamily="18" charset="0"/>
                <a:sym typeface="Times New Roman" panose="02020603050405020304" pitchFamily="18" charset="0"/>
              </a:rPr>
              <a:t>：例如</a:t>
            </a:r>
            <a:r>
              <a:rPr lang="zh-CN" altLang="en-US" sz="2800" i="1" dirty="0">
                <a:latin typeface="Times New Roman" panose="02020603050405020304" pitchFamily="18" charset="0"/>
                <a:sym typeface="Symbol" panose="05050102010706020507" pitchFamily="18" charset="2"/>
              </a:rPr>
              <a:t></a:t>
            </a:r>
            <a:r>
              <a:rPr lang="zh-CN" altLang="zh-CN" sz="2800" baseline="-25000" dirty="0">
                <a:latin typeface="Times New Roman" panose="02020603050405020304" pitchFamily="18" charset="0"/>
                <a:sym typeface="Symbol" panose="05050102010706020507" pitchFamily="18" charset="2"/>
              </a:rPr>
              <a:t>1</a:t>
            </a:r>
            <a:r>
              <a:rPr lang="zh-CN" altLang="en-US" sz="2800" dirty="0">
                <a:latin typeface="Times New Roman" panose="02020603050405020304" pitchFamily="18" charset="0"/>
                <a:sym typeface="Times New Roman" panose="02020603050405020304" pitchFamily="18" charset="0"/>
              </a:rPr>
              <a:t>本来应该是正的，结果恰是负的。</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49838">
                                            <p:txEl>
                                              <p:pRg st="0" end="0"/>
                                            </p:txEl>
                                          </p:spTgt>
                                        </p:tgtEl>
                                        <p:attrNameLst>
                                          <p:attrName>style.visibility</p:attrName>
                                        </p:attrNameLst>
                                      </p:cBhvr>
                                      <p:to>
                                        <p:strVal val="visible"/>
                                      </p:to>
                                    </p:set>
                                    <p:anim calcmode="lin" valueType="num">
                                      <p:cBhvr additive="base">
                                        <p:cTn id="7" dur="500" fill="hold"/>
                                        <p:tgtEl>
                                          <p:spTgt spid="1049838">
                                            <p:txEl>
                                              <p:pRg st="0" end="0"/>
                                            </p:txEl>
                                          </p:spTgt>
                                        </p:tgtEl>
                                        <p:attrNameLst>
                                          <p:attrName>ppt_x</p:attrName>
                                        </p:attrNameLst>
                                      </p:cBhvr>
                                      <p:tavLst>
                                        <p:tav tm="100000">
                                          <p:val>
                                            <p:strVal val="0-#ppt_w/2"/>
                                          </p:val>
                                        </p:tav>
                                        <p:tav>
                                          <p:val>
                                            <p:strVal val="#ppt_x"/>
                                          </p:val>
                                        </p:tav>
                                      </p:tavLst>
                                    </p:anim>
                                    <p:anim calcmode="lin" valueType="num">
                                      <p:cBhvr additive="base">
                                        <p:cTn id="8" dur="500" fill="hold"/>
                                        <p:tgtEl>
                                          <p:spTgt spid="1049838">
                                            <p:txEl>
                                              <p:pRg st="0" end="0"/>
                                            </p:txEl>
                                          </p:spTgt>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49838">
                                            <p:txEl>
                                              <p:pRg st="1" end="1"/>
                                            </p:txEl>
                                          </p:spTgt>
                                        </p:tgtEl>
                                        <p:attrNameLst>
                                          <p:attrName>style.visibility</p:attrName>
                                        </p:attrNameLst>
                                      </p:cBhvr>
                                      <p:to>
                                        <p:strVal val="visible"/>
                                      </p:to>
                                    </p:set>
                                    <p:anim calcmode="lin" valueType="num">
                                      <p:cBhvr additive="base">
                                        <p:cTn id="13" dur="500" fill="hold"/>
                                        <p:tgtEl>
                                          <p:spTgt spid="1049838">
                                            <p:txEl>
                                              <p:pRg st="1" end="1"/>
                                            </p:txEl>
                                          </p:spTgt>
                                        </p:tgtEl>
                                        <p:attrNameLst>
                                          <p:attrName>ppt_x</p:attrName>
                                        </p:attrNameLst>
                                      </p:cBhvr>
                                      <p:tavLst>
                                        <p:tav tm="100000">
                                          <p:val>
                                            <p:strVal val="0-#ppt_w/2"/>
                                          </p:val>
                                        </p:tav>
                                        <p:tav>
                                          <p:val>
                                            <p:strVal val="#ppt_x"/>
                                          </p:val>
                                        </p:tav>
                                      </p:tavLst>
                                    </p:anim>
                                    <p:anim calcmode="lin" valueType="num">
                                      <p:cBhvr additive="base">
                                        <p:cTn id="14" dur="500" fill="hold"/>
                                        <p:tgtEl>
                                          <p:spTgt spid="1049838">
                                            <p:txEl>
                                              <p:pRg st="1" end="1"/>
                                            </p:txEl>
                                          </p:spTgt>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49838">
                                            <p:txEl>
                                              <p:pRg st="2" end="2"/>
                                            </p:txEl>
                                          </p:spTgt>
                                        </p:tgtEl>
                                        <p:attrNameLst>
                                          <p:attrName>style.visibility</p:attrName>
                                        </p:attrNameLst>
                                      </p:cBhvr>
                                      <p:to>
                                        <p:strVal val="visible"/>
                                      </p:to>
                                    </p:set>
                                    <p:anim calcmode="lin" valueType="num">
                                      <p:cBhvr additive="base">
                                        <p:cTn id="19" dur="500" fill="hold"/>
                                        <p:tgtEl>
                                          <p:spTgt spid="1049838">
                                            <p:txEl>
                                              <p:pRg st="2" end="2"/>
                                            </p:txEl>
                                          </p:spTgt>
                                        </p:tgtEl>
                                        <p:attrNameLst>
                                          <p:attrName>ppt_x</p:attrName>
                                        </p:attrNameLst>
                                      </p:cBhvr>
                                      <p:tavLst>
                                        <p:tav tm="100000">
                                          <p:val>
                                            <p:strVal val="0-#ppt_w/2"/>
                                          </p:val>
                                        </p:tav>
                                        <p:tav>
                                          <p:val>
                                            <p:strVal val="#ppt_x"/>
                                          </p:val>
                                        </p:tav>
                                      </p:tavLst>
                                    </p:anim>
                                    <p:anim calcmode="lin" valueType="num">
                                      <p:cBhvr additive="base">
                                        <p:cTn id="20" dur="500" fill="hold"/>
                                        <p:tgtEl>
                                          <p:spTgt spid="1049838">
                                            <p:txEl>
                                              <p:pRg st="2" end="2"/>
                                            </p:txEl>
                                          </p:spTgt>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9" name="Rectangle 3">
            <a:extLst>
              <a:ext uri="{FF2B5EF4-FFF2-40B4-BE49-F238E27FC236}">
                <a16:creationId xmlns:a16="http://schemas.microsoft.com/office/drawing/2014/main" id="{2039481A-445E-474D-A221-64DBE4BF5A9A}"/>
              </a:ext>
            </a:extLst>
          </p:cNvPr>
          <p:cNvSpPr>
            <a:spLocks noGrp="1" noChangeArrowheads="1"/>
          </p:cNvSpPr>
          <p:nvPr>
            <p:ph type="body" idx="1"/>
          </p:nvPr>
        </p:nvSpPr>
        <p:spPr>
          <a:xfrm>
            <a:off x="685800" y="1600200"/>
            <a:ext cx="7772400" cy="4191000"/>
          </a:xfrm>
        </p:spPr>
        <p:txBody>
          <a:bodyPr/>
          <a:lstStyle/>
          <a:p>
            <a:pPr eaLnBrk="1" hangingPunct="1">
              <a:buFont typeface="Wingdings" panose="05000000000000000000" pitchFamily="2" charset="2"/>
              <a:buChar char="l"/>
            </a:pPr>
            <a:r>
              <a:rPr lang="zh-CN" altLang="en-US" sz="2800" dirty="0">
                <a:effectLst/>
              </a:rPr>
              <a:t>观测值变化假设。</a:t>
            </a:r>
            <a:r>
              <a:rPr lang="en-US" altLang="zh-CN" sz="2800" dirty="0">
                <a:effectLst/>
              </a:rPr>
              <a:t>X values in a given sample must not all be the same.</a:t>
            </a:r>
          </a:p>
          <a:p>
            <a:pPr eaLnBrk="1" hangingPunct="1">
              <a:spcBef>
                <a:spcPct val="50000"/>
              </a:spcBef>
              <a:buFont typeface="Wingdings" panose="05000000000000000000" pitchFamily="2" charset="2"/>
              <a:buChar char="l"/>
            </a:pPr>
            <a:r>
              <a:rPr lang="zh-CN" altLang="en-US" sz="2800" dirty="0">
                <a:effectLst/>
              </a:rPr>
              <a:t>无完全共线性假设。</a:t>
            </a:r>
            <a:r>
              <a:rPr lang="en-US" altLang="zh-CN" sz="2800" dirty="0">
                <a:effectLst/>
              </a:rPr>
              <a:t>There is no perfect multicollinearity among the explanatory variables. </a:t>
            </a:r>
          </a:p>
          <a:p>
            <a:pPr eaLnBrk="1" hangingPunct="1">
              <a:spcBef>
                <a:spcPct val="50000"/>
              </a:spcBef>
              <a:buFont typeface="Wingdings" panose="05000000000000000000" pitchFamily="2" charset="2"/>
              <a:buChar char="l"/>
            </a:pPr>
            <a:r>
              <a:rPr lang="en-US" altLang="zh-CN" sz="2800" dirty="0">
                <a:effectLst/>
              </a:rPr>
              <a:t>    </a:t>
            </a:r>
            <a:r>
              <a:rPr lang="zh-CN" altLang="en-US" sz="2800" dirty="0">
                <a:effectLst/>
              </a:rPr>
              <a:t>适用于多元线性回归模型。</a:t>
            </a:r>
          </a:p>
          <a:p>
            <a:pPr eaLnBrk="1" hangingPunct="1">
              <a:spcBef>
                <a:spcPct val="50000"/>
              </a:spcBef>
              <a:buFont typeface="Wingdings" panose="05000000000000000000" pitchFamily="2" charset="2"/>
              <a:buChar char="l"/>
            </a:pPr>
            <a:r>
              <a:rPr lang="zh-CN" altLang="en-US" sz="2800" dirty="0">
                <a:effectLst/>
              </a:rPr>
              <a:t>样本方差假设。随着样本容量的无限增加，解释变量</a:t>
            </a:r>
            <a:r>
              <a:rPr lang="en-US" altLang="zh-CN" sz="2800" dirty="0">
                <a:effectLst/>
              </a:rPr>
              <a:t>X</a:t>
            </a:r>
            <a:r>
              <a:rPr lang="zh-CN" altLang="en-US" sz="2800" dirty="0">
                <a:effectLst/>
              </a:rPr>
              <a:t>的样本方差趋于一个非零有限常数。</a:t>
            </a:r>
          </a:p>
        </p:txBody>
      </p:sp>
      <p:pic>
        <p:nvPicPr>
          <p:cNvPr id="137222" name="Picture 6">
            <a:extLst>
              <a:ext uri="{FF2B5EF4-FFF2-40B4-BE49-F238E27FC236}">
                <a16:creationId xmlns:a16="http://schemas.microsoft.com/office/drawing/2014/main" id="{C636486F-913C-4B93-9EB2-F9B29BB817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5791200"/>
            <a:ext cx="5181600" cy="609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33796" name="Rectangle 2">
            <a:extLst>
              <a:ext uri="{FF2B5EF4-FFF2-40B4-BE49-F238E27FC236}">
                <a16:creationId xmlns:a16="http://schemas.microsoft.com/office/drawing/2014/main" id="{34275744-1816-418C-8B16-6961DC411DB7}"/>
              </a:ext>
            </a:extLst>
          </p:cNvPr>
          <p:cNvSpPr>
            <a:spLocks noGrp="1" noChangeArrowheads="1"/>
          </p:cNvSpPr>
          <p:nvPr>
            <p:ph type="title"/>
          </p:nvPr>
        </p:nvSpPr>
        <p:spPr>
          <a:xfrm>
            <a:off x="685800" y="609600"/>
            <a:ext cx="7772400" cy="685800"/>
          </a:xfrm>
        </p:spPr>
        <p:txBody>
          <a:bodyPr/>
          <a:lstStyle/>
          <a:p>
            <a:pPr algn="l" eaLnBrk="1" hangingPunct="1"/>
            <a:r>
              <a:rPr lang="en-US" altLang="zh-CN" sz="3200" b="1">
                <a:latin typeface="楷体_GB2312" pitchFamily="49" charset="-122"/>
                <a:ea typeface="楷体_GB2312" pitchFamily="49" charset="-122"/>
              </a:rPr>
              <a:t>2</a:t>
            </a:r>
            <a:r>
              <a:rPr lang="zh-CN" altLang="en-US" sz="3200" b="1">
                <a:latin typeface="楷体_GB2312" pitchFamily="49" charset="-122"/>
                <a:ea typeface="楷体_GB2312" pitchFamily="49" charset="-122"/>
              </a:rPr>
              <a:t>、关于解释变量的假设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 calcmode="lin" valueType="num">
                                      <p:cBhvr additive="base">
                                        <p:cTn id="7" dur="500" fill="hold"/>
                                        <p:tgtEl>
                                          <p:spTgt spid="137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7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7219">
                                            <p:txEl>
                                              <p:pRg st="1" end="1"/>
                                            </p:txEl>
                                          </p:spTgt>
                                        </p:tgtEl>
                                        <p:attrNameLst>
                                          <p:attrName>style.visibility</p:attrName>
                                        </p:attrNameLst>
                                      </p:cBhvr>
                                      <p:to>
                                        <p:strVal val="visible"/>
                                      </p:to>
                                    </p:set>
                                    <p:anim calcmode="lin" valueType="num">
                                      <p:cBhvr additive="base">
                                        <p:cTn id="13" dur="500" fill="hold"/>
                                        <p:tgtEl>
                                          <p:spTgt spid="1372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72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7219">
                                            <p:txEl>
                                              <p:pRg st="2" end="2"/>
                                            </p:txEl>
                                          </p:spTgt>
                                        </p:tgtEl>
                                        <p:attrNameLst>
                                          <p:attrName>style.visibility</p:attrName>
                                        </p:attrNameLst>
                                      </p:cBhvr>
                                      <p:to>
                                        <p:strVal val="visible"/>
                                      </p:to>
                                    </p:set>
                                    <p:anim calcmode="lin" valueType="num">
                                      <p:cBhvr additive="base">
                                        <p:cTn id="19" dur="500" fill="hold"/>
                                        <p:tgtEl>
                                          <p:spTgt spid="1372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72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7219">
                                            <p:txEl>
                                              <p:pRg st="3" end="3"/>
                                            </p:txEl>
                                          </p:spTgt>
                                        </p:tgtEl>
                                        <p:attrNameLst>
                                          <p:attrName>style.visibility</p:attrName>
                                        </p:attrNameLst>
                                      </p:cBhvr>
                                      <p:to>
                                        <p:strVal val="visible"/>
                                      </p:to>
                                    </p:set>
                                    <p:anim calcmode="lin" valueType="num">
                                      <p:cBhvr additive="base">
                                        <p:cTn id="25" dur="500" fill="hold"/>
                                        <p:tgtEl>
                                          <p:spTgt spid="1372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72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37222"/>
                                        </p:tgtEl>
                                        <p:attrNameLst>
                                          <p:attrName>style.visibility</p:attrName>
                                        </p:attrNameLst>
                                      </p:cBhvr>
                                      <p:to>
                                        <p:strVal val="visible"/>
                                      </p:to>
                                    </p:set>
                                    <p:anim calcmode="lin" valueType="num">
                                      <p:cBhvr additive="base">
                                        <p:cTn id="31" dur="500" fill="hold"/>
                                        <p:tgtEl>
                                          <p:spTgt spid="137222"/>
                                        </p:tgtEl>
                                        <p:attrNameLst>
                                          <p:attrName>ppt_x</p:attrName>
                                        </p:attrNameLst>
                                      </p:cBhvr>
                                      <p:tavLst>
                                        <p:tav tm="0">
                                          <p:val>
                                            <p:strVal val="0-#ppt_w/2"/>
                                          </p:val>
                                        </p:tav>
                                        <p:tav tm="100000">
                                          <p:val>
                                            <p:strVal val="#ppt_x"/>
                                          </p:val>
                                        </p:tav>
                                      </p:tavLst>
                                    </p:anim>
                                    <p:anim calcmode="lin" valueType="num">
                                      <p:cBhvr additive="base">
                                        <p:cTn id="32" dur="500" fill="hold"/>
                                        <p:tgtEl>
                                          <p:spTgt spid="1372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40">
            <a:extLst>
              <a:ext uri="{FF2B5EF4-FFF2-40B4-BE49-F238E27FC236}">
                <a16:creationId xmlns:a16="http://schemas.microsoft.com/office/drawing/2014/main" id="{1C16EB05-390D-4A8B-B5AB-C2CC0C93AE1F}"/>
              </a:ext>
            </a:extLst>
          </p:cNvPr>
          <p:cNvSpPr>
            <a:spLocks noGrp="1" noChangeArrowheads="1"/>
          </p:cNvSpPr>
          <p:nvPr>
            <p:ph type="title"/>
          </p:nvPr>
        </p:nvSpPr>
        <p:spPr>
          <a:xfrm>
            <a:off x="962025" y="407988"/>
            <a:ext cx="7772400" cy="609600"/>
          </a:xfrm>
          <a:solidFill>
            <a:srgbClr val="CCFFFF"/>
          </a:solidFill>
        </p:spPr>
        <p:txBody>
          <a:bodyPr/>
          <a:lstStyle/>
          <a:p>
            <a:pPr algn="l" eaLnBrk="1" latinLnBrk="0" hangingPunct="1"/>
            <a:r>
              <a:rPr lang="en-US" altLang="en-US" sz="3200" b="1" dirty="0">
                <a:solidFill>
                  <a:schemeClr val="bg2"/>
                </a:solidFill>
                <a:latin typeface="楷体_GB2312" pitchFamily="49" charset="-122"/>
                <a:ea typeface="楷体_GB2312" pitchFamily="49" charset="-122"/>
                <a:sym typeface="Times New Roman" panose="02020603050405020304" pitchFamily="18" charset="0"/>
              </a:rPr>
              <a:t>4</a:t>
            </a:r>
            <a:r>
              <a:rPr lang="zh-CN" altLang="en-US" sz="3200" b="1" dirty="0">
                <a:solidFill>
                  <a:schemeClr val="bg2"/>
                </a:solidFill>
                <a:latin typeface="楷体_GB2312" pitchFamily="49" charset="-122"/>
                <a:ea typeface="楷体_GB2312" pitchFamily="49" charset="-122"/>
                <a:sym typeface="Times New Roman" panose="02020603050405020304" pitchFamily="18" charset="0"/>
              </a:rPr>
              <a:t>、变量的显著性检验失去意义</a:t>
            </a:r>
            <a:endParaRPr lang="zh-CN" altLang="zh-CN" dirty="0">
              <a:solidFill>
                <a:schemeClr val="bg2"/>
              </a:solidFill>
            </a:endParaRPr>
          </a:p>
        </p:txBody>
      </p:sp>
      <p:sp>
        <p:nvSpPr>
          <p:cNvPr id="1049842" name="Rectangle 242">
            <a:extLst>
              <a:ext uri="{FF2B5EF4-FFF2-40B4-BE49-F238E27FC236}">
                <a16:creationId xmlns:a16="http://schemas.microsoft.com/office/drawing/2014/main" id="{6381C6FF-8553-40B4-9CE8-395F07FECB97}"/>
              </a:ext>
            </a:extLst>
          </p:cNvPr>
          <p:cNvSpPr>
            <a:spLocks/>
          </p:cNvSpPr>
          <p:nvPr/>
        </p:nvSpPr>
        <p:spPr bwMode="auto">
          <a:xfrm>
            <a:off x="1358900" y="1855788"/>
            <a:ext cx="5181600" cy="609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algn="ctr" eaLnBrk="1" hangingPunct="1">
              <a:buSzPct val="100000"/>
            </a:pPr>
            <a:r>
              <a:rPr lang="zh-CN" altLang="en-US" sz="2800" b="1">
                <a:solidFill>
                  <a:schemeClr val="tx1"/>
                </a:solidFill>
                <a:ea typeface="宋体" panose="02010600030101010101" pitchFamily="2" charset="-122"/>
              </a:rPr>
              <a:t>存在多重共线性时</a:t>
            </a:r>
            <a:endParaRPr lang="zh-CN" altLang="zh-CN">
              <a:solidFill>
                <a:schemeClr val="tx1"/>
              </a:solidFill>
            </a:endParaRPr>
          </a:p>
        </p:txBody>
      </p:sp>
      <p:sp>
        <p:nvSpPr>
          <p:cNvPr id="1049844" name="Rectangle 244">
            <a:extLst>
              <a:ext uri="{FF2B5EF4-FFF2-40B4-BE49-F238E27FC236}">
                <a16:creationId xmlns:a16="http://schemas.microsoft.com/office/drawing/2014/main" id="{79401B41-E6AF-4635-9597-AA528A327380}"/>
              </a:ext>
            </a:extLst>
          </p:cNvPr>
          <p:cNvSpPr>
            <a:spLocks/>
          </p:cNvSpPr>
          <p:nvPr/>
        </p:nvSpPr>
        <p:spPr bwMode="auto">
          <a:xfrm>
            <a:off x="520700" y="2846388"/>
            <a:ext cx="6324600" cy="685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algn="ctr" eaLnBrk="1" hangingPunct="1">
              <a:buSzPct val="100000"/>
            </a:pPr>
            <a:r>
              <a:rPr lang="zh-CN" altLang="en-US" sz="2800" b="1">
                <a:solidFill>
                  <a:schemeClr val="tx1"/>
                </a:solidFill>
                <a:ea typeface="宋体" panose="02010600030101010101" pitchFamily="2" charset="-122"/>
              </a:rPr>
              <a:t>参数估计值的方差与标准差变大</a:t>
            </a:r>
            <a:endParaRPr lang="zh-CN" altLang="zh-CN">
              <a:solidFill>
                <a:schemeClr val="tx1"/>
              </a:solidFill>
            </a:endParaRPr>
          </a:p>
        </p:txBody>
      </p:sp>
      <p:sp>
        <p:nvSpPr>
          <p:cNvPr id="1049846" name="Rectangle 246">
            <a:extLst>
              <a:ext uri="{FF2B5EF4-FFF2-40B4-BE49-F238E27FC236}">
                <a16:creationId xmlns:a16="http://schemas.microsoft.com/office/drawing/2014/main" id="{3600BBAB-6A6B-487A-968B-317136E781EE}"/>
              </a:ext>
            </a:extLst>
          </p:cNvPr>
          <p:cNvSpPr>
            <a:spLocks/>
          </p:cNvSpPr>
          <p:nvPr/>
        </p:nvSpPr>
        <p:spPr bwMode="auto">
          <a:xfrm>
            <a:off x="292100" y="3913188"/>
            <a:ext cx="7162800" cy="1143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algn="ctr" eaLnBrk="1" hangingPunct="1">
              <a:buSzPct val="100000"/>
            </a:pPr>
            <a:r>
              <a:rPr lang="zh-CN" altLang="en-US" sz="2800" b="1">
                <a:solidFill>
                  <a:schemeClr val="tx1"/>
                </a:solidFill>
                <a:ea typeface="宋体" panose="02010600030101010101" pitchFamily="2" charset="-122"/>
              </a:rPr>
              <a:t>容易使通过样本计算的</a:t>
            </a:r>
            <a:r>
              <a:rPr lang="zh-CN" altLang="zh-CN" sz="2800" b="1">
                <a:solidFill>
                  <a:schemeClr val="tx1"/>
                </a:solidFill>
                <a:ea typeface="宋体" panose="02010600030101010101" pitchFamily="2" charset="-122"/>
              </a:rPr>
              <a:t>t</a:t>
            </a:r>
            <a:r>
              <a:rPr lang="zh-CN" altLang="en-US" sz="2800" b="1">
                <a:solidFill>
                  <a:schemeClr val="tx1"/>
                </a:solidFill>
                <a:ea typeface="宋体" panose="02010600030101010101" pitchFamily="2" charset="-122"/>
              </a:rPr>
              <a:t>值小于临界值，</a:t>
            </a:r>
            <a:endParaRPr lang="zh-CN" altLang="zh-CN">
              <a:solidFill>
                <a:schemeClr val="tx1"/>
              </a:solidFill>
            </a:endParaRPr>
          </a:p>
          <a:p>
            <a:pPr algn="ctr" eaLnBrk="1" hangingPunct="1">
              <a:buSzPct val="100000"/>
            </a:pPr>
            <a:r>
              <a:rPr lang="zh-CN" altLang="en-US" sz="2800" b="1">
                <a:solidFill>
                  <a:schemeClr val="tx1"/>
                </a:solidFill>
                <a:ea typeface="宋体" panose="02010600030101010101" pitchFamily="2" charset="-122"/>
              </a:rPr>
              <a:t>  误导作出参数为</a:t>
            </a:r>
            <a:r>
              <a:rPr lang="zh-CN" altLang="zh-CN" sz="2800" b="1">
                <a:solidFill>
                  <a:schemeClr val="tx1"/>
                </a:solidFill>
                <a:ea typeface="宋体" panose="02010600030101010101" pitchFamily="2" charset="-122"/>
              </a:rPr>
              <a:t>0</a:t>
            </a:r>
            <a:r>
              <a:rPr lang="zh-CN" altLang="en-US" sz="2800" b="1">
                <a:solidFill>
                  <a:schemeClr val="tx1"/>
                </a:solidFill>
                <a:ea typeface="宋体" panose="02010600030101010101" pitchFamily="2" charset="-122"/>
              </a:rPr>
              <a:t>的推断</a:t>
            </a:r>
            <a:endParaRPr lang="zh-CN" altLang="zh-CN">
              <a:solidFill>
                <a:schemeClr val="tx1"/>
              </a:solidFill>
            </a:endParaRPr>
          </a:p>
        </p:txBody>
      </p:sp>
      <p:sp>
        <p:nvSpPr>
          <p:cNvPr id="1049848" name="Rectangle 248">
            <a:extLst>
              <a:ext uri="{FF2B5EF4-FFF2-40B4-BE49-F238E27FC236}">
                <a16:creationId xmlns:a16="http://schemas.microsoft.com/office/drawing/2014/main" id="{ABCE1943-4594-4299-BAAC-1EC4105DE9CB}"/>
              </a:ext>
            </a:extLst>
          </p:cNvPr>
          <p:cNvSpPr>
            <a:spLocks/>
          </p:cNvSpPr>
          <p:nvPr/>
        </p:nvSpPr>
        <p:spPr bwMode="auto">
          <a:xfrm>
            <a:off x="444500" y="5437188"/>
            <a:ext cx="6934200" cy="685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algn="ctr" eaLnBrk="1" hangingPunct="1">
              <a:buSzPct val="100000"/>
            </a:pPr>
            <a:r>
              <a:rPr lang="zh-CN" altLang="en-US" sz="2800" b="1">
                <a:solidFill>
                  <a:schemeClr val="tx1"/>
                </a:solidFill>
                <a:ea typeface="宋体" panose="02010600030101010101" pitchFamily="2" charset="-122"/>
              </a:rPr>
              <a:t>可能将重要的解释变量排除在模型之外</a:t>
            </a:r>
            <a:endParaRPr lang="zh-CN" altLang="zh-CN">
              <a:solidFill>
                <a:schemeClr val="tx1"/>
              </a:solidFill>
            </a:endParaRPr>
          </a:p>
        </p:txBody>
      </p:sp>
      <p:sp>
        <p:nvSpPr>
          <p:cNvPr id="1049850" name="Line 250">
            <a:extLst>
              <a:ext uri="{FF2B5EF4-FFF2-40B4-BE49-F238E27FC236}">
                <a16:creationId xmlns:a16="http://schemas.microsoft.com/office/drawing/2014/main" id="{C9738AA1-5CBE-410B-B100-B9585AF1FEC3}"/>
              </a:ext>
            </a:extLst>
          </p:cNvPr>
          <p:cNvSpPr>
            <a:spLocks noChangeShapeType="1"/>
          </p:cNvSpPr>
          <p:nvPr/>
        </p:nvSpPr>
        <p:spPr bwMode="auto">
          <a:xfrm>
            <a:off x="3644900" y="2465388"/>
            <a:ext cx="0" cy="381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49852" name="Line 252">
            <a:extLst>
              <a:ext uri="{FF2B5EF4-FFF2-40B4-BE49-F238E27FC236}">
                <a16:creationId xmlns:a16="http://schemas.microsoft.com/office/drawing/2014/main" id="{EEE80399-EDFC-4441-8B5F-9B5FCF608783}"/>
              </a:ext>
            </a:extLst>
          </p:cNvPr>
          <p:cNvSpPr>
            <a:spLocks noChangeShapeType="1"/>
          </p:cNvSpPr>
          <p:nvPr/>
        </p:nvSpPr>
        <p:spPr bwMode="auto">
          <a:xfrm>
            <a:off x="3644900" y="3532188"/>
            <a:ext cx="0" cy="381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49854" name="Line 254">
            <a:extLst>
              <a:ext uri="{FF2B5EF4-FFF2-40B4-BE49-F238E27FC236}">
                <a16:creationId xmlns:a16="http://schemas.microsoft.com/office/drawing/2014/main" id="{DD425CBE-7C09-426B-B2BC-41CEBD9A1F0B}"/>
              </a:ext>
            </a:extLst>
          </p:cNvPr>
          <p:cNvSpPr>
            <a:spLocks noChangeShapeType="1"/>
          </p:cNvSpPr>
          <p:nvPr/>
        </p:nvSpPr>
        <p:spPr bwMode="auto">
          <a:xfrm>
            <a:off x="3644900" y="5056188"/>
            <a:ext cx="0" cy="381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49842"/>
                                        </p:tgtEl>
                                        <p:attrNameLst>
                                          <p:attrName>style.visibility</p:attrName>
                                        </p:attrNameLst>
                                      </p:cBhvr>
                                      <p:to>
                                        <p:strVal val="visible"/>
                                      </p:to>
                                    </p:set>
                                    <p:anim calcmode="lin" valueType="num">
                                      <p:cBhvr additive="base">
                                        <p:cTn id="7" dur="500" fill="hold"/>
                                        <p:tgtEl>
                                          <p:spTgt spid="1049842"/>
                                        </p:tgtEl>
                                        <p:attrNameLst>
                                          <p:attrName>ppt_x</p:attrName>
                                        </p:attrNameLst>
                                      </p:cBhvr>
                                      <p:tavLst>
                                        <p:tav tm="100000">
                                          <p:val>
                                            <p:strVal val="0-#ppt_w/2"/>
                                          </p:val>
                                        </p:tav>
                                        <p:tav>
                                          <p:val>
                                            <p:strVal val="#ppt_x"/>
                                          </p:val>
                                        </p:tav>
                                      </p:tavLst>
                                    </p:anim>
                                    <p:anim calcmode="lin" valueType="num">
                                      <p:cBhvr additive="base">
                                        <p:cTn id="8" dur="500" fill="hold"/>
                                        <p:tgtEl>
                                          <p:spTgt spid="1049842"/>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49850"/>
                                        </p:tgtEl>
                                        <p:attrNameLst>
                                          <p:attrName>style.visibility</p:attrName>
                                        </p:attrNameLst>
                                      </p:cBhvr>
                                      <p:to>
                                        <p:strVal val="visible"/>
                                      </p:to>
                                    </p:set>
                                    <p:anim calcmode="lin" valueType="num">
                                      <p:cBhvr additive="base">
                                        <p:cTn id="13" dur="500" fill="hold"/>
                                        <p:tgtEl>
                                          <p:spTgt spid="1049850"/>
                                        </p:tgtEl>
                                        <p:attrNameLst>
                                          <p:attrName>ppt_x</p:attrName>
                                        </p:attrNameLst>
                                      </p:cBhvr>
                                      <p:tavLst>
                                        <p:tav tm="100000">
                                          <p:val>
                                            <p:strVal val="0-#ppt_w/2"/>
                                          </p:val>
                                        </p:tav>
                                        <p:tav>
                                          <p:val>
                                            <p:strVal val="#ppt_x"/>
                                          </p:val>
                                        </p:tav>
                                      </p:tavLst>
                                    </p:anim>
                                    <p:anim calcmode="lin" valueType="num">
                                      <p:cBhvr additive="base">
                                        <p:cTn id="14" dur="500" fill="hold"/>
                                        <p:tgtEl>
                                          <p:spTgt spid="1049850"/>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49844"/>
                                        </p:tgtEl>
                                        <p:attrNameLst>
                                          <p:attrName>style.visibility</p:attrName>
                                        </p:attrNameLst>
                                      </p:cBhvr>
                                      <p:to>
                                        <p:strVal val="visible"/>
                                      </p:to>
                                    </p:set>
                                    <p:anim calcmode="lin" valueType="num">
                                      <p:cBhvr additive="base">
                                        <p:cTn id="19" dur="500" fill="hold"/>
                                        <p:tgtEl>
                                          <p:spTgt spid="1049844"/>
                                        </p:tgtEl>
                                        <p:attrNameLst>
                                          <p:attrName>ppt_x</p:attrName>
                                        </p:attrNameLst>
                                      </p:cBhvr>
                                      <p:tavLst>
                                        <p:tav tm="100000">
                                          <p:val>
                                            <p:strVal val="0-#ppt_w/2"/>
                                          </p:val>
                                        </p:tav>
                                        <p:tav>
                                          <p:val>
                                            <p:strVal val="#ppt_x"/>
                                          </p:val>
                                        </p:tav>
                                      </p:tavLst>
                                    </p:anim>
                                    <p:anim calcmode="lin" valueType="num">
                                      <p:cBhvr additive="base">
                                        <p:cTn id="20" dur="500" fill="hold"/>
                                        <p:tgtEl>
                                          <p:spTgt spid="1049844"/>
                                        </p:tgtEl>
                                        <p:attrNameLst>
                                          <p:attrName>ppt_y</p:attrName>
                                        </p:attrNameLst>
                                      </p:cBhvr>
                                      <p:tavLst>
                                        <p:tav tm="100000">
                                          <p:val>
                                            <p:strVal val="#ppt_y"/>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49852"/>
                                        </p:tgtEl>
                                        <p:attrNameLst>
                                          <p:attrName>style.visibility</p:attrName>
                                        </p:attrNameLst>
                                      </p:cBhvr>
                                      <p:to>
                                        <p:strVal val="visible"/>
                                      </p:to>
                                    </p:set>
                                    <p:anim calcmode="lin" valueType="num">
                                      <p:cBhvr additive="base">
                                        <p:cTn id="25" dur="500" fill="hold"/>
                                        <p:tgtEl>
                                          <p:spTgt spid="1049852"/>
                                        </p:tgtEl>
                                        <p:attrNameLst>
                                          <p:attrName>ppt_x</p:attrName>
                                        </p:attrNameLst>
                                      </p:cBhvr>
                                      <p:tavLst>
                                        <p:tav tm="100000">
                                          <p:val>
                                            <p:strVal val="0-#ppt_w/2"/>
                                          </p:val>
                                        </p:tav>
                                        <p:tav>
                                          <p:val>
                                            <p:strVal val="#ppt_x"/>
                                          </p:val>
                                        </p:tav>
                                      </p:tavLst>
                                    </p:anim>
                                    <p:anim calcmode="lin" valueType="num">
                                      <p:cBhvr additive="base">
                                        <p:cTn id="26" dur="500" fill="hold"/>
                                        <p:tgtEl>
                                          <p:spTgt spid="1049852"/>
                                        </p:tgtEl>
                                        <p:attrNameLst>
                                          <p:attrName>ppt_y</p:attrName>
                                        </p:attrNameLst>
                                      </p:cBhvr>
                                      <p:tavLst>
                                        <p:tav tm="100000">
                                          <p:val>
                                            <p:strVal val="#ppt_y"/>
                                          </p:val>
                                        </p:tav>
                                        <p:tav>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049846"/>
                                        </p:tgtEl>
                                        <p:attrNameLst>
                                          <p:attrName>style.visibility</p:attrName>
                                        </p:attrNameLst>
                                      </p:cBhvr>
                                      <p:to>
                                        <p:strVal val="visible"/>
                                      </p:to>
                                    </p:set>
                                    <p:anim calcmode="lin" valueType="num">
                                      <p:cBhvr additive="base">
                                        <p:cTn id="31" dur="500" fill="hold"/>
                                        <p:tgtEl>
                                          <p:spTgt spid="1049846"/>
                                        </p:tgtEl>
                                        <p:attrNameLst>
                                          <p:attrName>ppt_x</p:attrName>
                                        </p:attrNameLst>
                                      </p:cBhvr>
                                      <p:tavLst>
                                        <p:tav tm="100000">
                                          <p:val>
                                            <p:strVal val="0-#ppt_w/2"/>
                                          </p:val>
                                        </p:tav>
                                        <p:tav>
                                          <p:val>
                                            <p:strVal val="#ppt_x"/>
                                          </p:val>
                                        </p:tav>
                                      </p:tavLst>
                                    </p:anim>
                                    <p:anim calcmode="lin" valueType="num">
                                      <p:cBhvr additive="base">
                                        <p:cTn id="32" dur="500" fill="hold"/>
                                        <p:tgtEl>
                                          <p:spTgt spid="1049846"/>
                                        </p:tgtEl>
                                        <p:attrNameLst>
                                          <p:attrName>ppt_y</p:attrName>
                                        </p:attrNameLst>
                                      </p:cBhvr>
                                      <p:tavLst>
                                        <p:tav tm="100000">
                                          <p:val>
                                            <p:strVal val="#ppt_y"/>
                                          </p:val>
                                        </p:tav>
                                        <p:tav>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049854"/>
                                        </p:tgtEl>
                                        <p:attrNameLst>
                                          <p:attrName>style.visibility</p:attrName>
                                        </p:attrNameLst>
                                      </p:cBhvr>
                                      <p:to>
                                        <p:strVal val="visible"/>
                                      </p:to>
                                    </p:set>
                                    <p:anim calcmode="lin" valueType="num">
                                      <p:cBhvr additive="base">
                                        <p:cTn id="37" dur="500" fill="hold"/>
                                        <p:tgtEl>
                                          <p:spTgt spid="1049854"/>
                                        </p:tgtEl>
                                        <p:attrNameLst>
                                          <p:attrName>ppt_x</p:attrName>
                                        </p:attrNameLst>
                                      </p:cBhvr>
                                      <p:tavLst>
                                        <p:tav tm="100000">
                                          <p:val>
                                            <p:strVal val="0-#ppt_w/2"/>
                                          </p:val>
                                        </p:tav>
                                        <p:tav>
                                          <p:val>
                                            <p:strVal val="#ppt_x"/>
                                          </p:val>
                                        </p:tav>
                                      </p:tavLst>
                                    </p:anim>
                                    <p:anim calcmode="lin" valueType="num">
                                      <p:cBhvr additive="base">
                                        <p:cTn id="38" dur="500" fill="hold"/>
                                        <p:tgtEl>
                                          <p:spTgt spid="1049854"/>
                                        </p:tgtEl>
                                        <p:attrNameLst>
                                          <p:attrName>ppt_y</p:attrName>
                                        </p:attrNameLst>
                                      </p:cBhvr>
                                      <p:tavLst>
                                        <p:tav tm="100000">
                                          <p:val>
                                            <p:strVal val="#ppt_y"/>
                                          </p:val>
                                        </p:tav>
                                        <p:tav>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049848"/>
                                        </p:tgtEl>
                                        <p:attrNameLst>
                                          <p:attrName>style.visibility</p:attrName>
                                        </p:attrNameLst>
                                      </p:cBhvr>
                                      <p:to>
                                        <p:strVal val="visible"/>
                                      </p:to>
                                    </p:set>
                                    <p:anim calcmode="lin" valueType="num">
                                      <p:cBhvr additive="base">
                                        <p:cTn id="43" dur="500" fill="hold"/>
                                        <p:tgtEl>
                                          <p:spTgt spid="1049848"/>
                                        </p:tgtEl>
                                        <p:attrNameLst>
                                          <p:attrName>ppt_x</p:attrName>
                                        </p:attrNameLst>
                                      </p:cBhvr>
                                      <p:tavLst>
                                        <p:tav tm="100000">
                                          <p:val>
                                            <p:strVal val="0-#ppt_w/2"/>
                                          </p:val>
                                        </p:tav>
                                        <p:tav>
                                          <p:val>
                                            <p:strVal val="#ppt_x"/>
                                          </p:val>
                                        </p:tav>
                                      </p:tavLst>
                                    </p:anim>
                                    <p:anim calcmode="lin" valueType="num">
                                      <p:cBhvr additive="base">
                                        <p:cTn id="44" dur="500" fill="hold"/>
                                        <p:tgtEl>
                                          <p:spTgt spid="1049848"/>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56">
            <a:extLst>
              <a:ext uri="{FF2B5EF4-FFF2-40B4-BE49-F238E27FC236}">
                <a16:creationId xmlns:a16="http://schemas.microsoft.com/office/drawing/2014/main" id="{63DC6FCE-CE3A-47A1-8D43-BDC22F856506}"/>
              </a:ext>
            </a:extLst>
          </p:cNvPr>
          <p:cNvSpPr>
            <a:spLocks noGrp="1" noChangeArrowheads="1"/>
          </p:cNvSpPr>
          <p:nvPr>
            <p:ph type="title"/>
          </p:nvPr>
        </p:nvSpPr>
        <p:spPr>
          <a:xfrm>
            <a:off x="685800" y="609600"/>
            <a:ext cx="7772400" cy="609600"/>
          </a:xfrm>
          <a:solidFill>
            <a:srgbClr val="CCFFFF"/>
          </a:solidFill>
        </p:spPr>
        <p:txBody>
          <a:bodyPr/>
          <a:lstStyle/>
          <a:p>
            <a:pPr algn="l" eaLnBrk="1" latinLnBrk="0" hangingPunct="1"/>
            <a:r>
              <a:rPr lang="en-US" altLang="en-US" sz="3200" b="1" dirty="0">
                <a:solidFill>
                  <a:schemeClr val="bg2"/>
                </a:solidFill>
                <a:latin typeface="楷体_GB2312" pitchFamily="49" charset="-122"/>
                <a:ea typeface="楷体_GB2312" pitchFamily="49" charset="-122"/>
                <a:sym typeface="Times New Roman" panose="02020603050405020304" pitchFamily="18" charset="0"/>
              </a:rPr>
              <a:t>4</a:t>
            </a:r>
            <a:r>
              <a:rPr lang="zh-CN" altLang="en-US" sz="3200" b="1" dirty="0">
                <a:solidFill>
                  <a:schemeClr val="bg2"/>
                </a:solidFill>
                <a:latin typeface="楷体_GB2312" pitchFamily="49" charset="-122"/>
                <a:ea typeface="楷体_GB2312" pitchFamily="49" charset="-122"/>
                <a:sym typeface="Times New Roman" panose="02020603050405020304" pitchFamily="18" charset="0"/>
              </a:rPr>
              <a:t>、变量的显著性检验失去意义</a:t>
            </a:r>
            <a:endParaRPr lang="zh-CN" altLang="zh-CN" dirty="0">
              <a:solidFill>
                <a:schemeClr val="bg2"/>
              </a:solidFill>
            </a:endParaRPr>
          </a:p>
        </p:txBody>
      </p:sp>
      <p:sp>
        <p:nvSpPr>
          <p:cNvPr id="1049858" name="Rectangle 258">
            <a:extLst>
              <a:ext uri="{FF2B5EF4-FFF2-40B4-BE49-F238E27FC236}">
                <a16:creationId xmlns:a16="http://schemas.microsoft.com/office/drawing/2014/main" id="{B3F4B260-2D24-44A9-86C1-7429B7021B9E}"/>
              </a:ext>
            </a:extLst>
          </p:cNvPr>
          <p:cNvSpPr>
            <a:spLocks/>
          </p:cNvSpPr>
          <p:nvPr/>
        </p:nvSpPr>
        <p:spPr bwMode="auto">
          <a:xfrm>
            <a:off x="1139825" y="1484313"/>
            <a:ext cx="5181600" cy="609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algn="ctr" eaLnBrk="1" hangingPunct="1">
              <a:buSzPct val="100000"/>
            </a:pPr>
            <a:r>
              <a:rPr lang="zh-CN" altLang="en-US" sz="2800" b="1">
                <a:solidFill>
                  <a:schemeClr val="tx1"/>
                </a:solidFill>
                <a:ea typeface="宋体" panose="02010600030101010101" pitchFamily="2" charset="-122"/>
              </a:rPr>
              <a:t>存在多重共线性时</a:t>
            </a:r>
            <a:endParaRPr lang="zh-CN" altLang="zh-CN">
              <a:solidFill>
                <a:schemeClr val="tx1"/>
              </a:solidFill>
            </a:endParaRPr>
          </a:p>
        </p:txBody>
      </p:sp>
      <p:sp>
        <p:nvSpPr>
          <p:cNvPr id="1049860" name="Rectangle 260">
            <a:extLst>
              <a:ext uri="{FF2B5EF4-FFF2-40B4-BE49-F238E27FC236}">
                <a16:creationId xmlns:a16="http://schemas.microsoft.com/office/drawing/2014/main" id="{8A732C68-7CF7-4015-8D19-AC174B7150CB}"/>
              </a:ext>
            </a:extLst>
          </p:cNvPr>
          <p:cNvSpPr>
            <a:spLocks/>
          </p:cNvSpPr>
          <p:nvPr/>
        </p:nvSpPr>
        <p:spPr bwMode="auto">
          <a:xfrm>
            <a:off x="301625" y="2474913"/>
            <a:ext cx="6324600" cy="685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algn="ctr" eaLnBrk="1" hangingPunct="1">
              <a:buSzPct val="100000"/>
            </a:pPr>
            <a:r>
              <a:rPr lang="zh-CN" altLang="en-US" sz="2800" b="1">
                <a:solidFill>
                  <a:schemeClr val="tx1"/>
                </a:solidFill>
                <a:ea typeface="宋体" panose="02010600030101010101" pitchFamily="2" charset="-122"/>
              </a:rPr>
              <a:t>参数估计值的方差与标准差变大</a:t>
            </a:r>
            <a:endParaRPr lang="zh-CN" altLang="zh-CN">
              <a:solidFill>
                <a:schemeClr val="tx1"/>
              </a:solidFill>
            </a:endParaRPr>
          </a:p>
        </p:txBody>
      </p:sp>
      <p:sp>
        <p:nvSpPr>
          <p:cNvPr id="1049862" name="Rectangle 262">
            <a:extLst>
              <a:ext uri="{FF2B5EF4-FFF2-40B4-BE49-F238E27FC236}">
                <a16:creationId xmlns:a16="http://schemas.microsoft.com/office/drawing/2014/main" id="{68B21B9E-0F4C-44DD-A9ED-931E4FE481CE}"/>
              </a:ext>
            </a:extLst>
          </p:cNvPr>
          <p:cNvSpPr>
            <a:spLocks/>
          </p:cNvSpPr>
          <p:nvPr/>
        </p:nvSpPr>
        <p:spPr bwMode="auto">
          <a:xfrm>
            <a:off x="73025" y="3541713"/>
            <a:ext cx="7162800" cy="1143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algn="ctr" eaLnBrk="1" hangingPunct="1">
              <a:buSzPct val="100000"/>
            </a:pPr>
            <a:r>
              <a:rPr lang="zh-CN" altLang="en-US" sz="2800" b="1">
                <a:solidFill>
                  <a:schemeClr val="tx1"/>
                </a:solidFill>
                <a:ea typeface="宋体" panose="02010600030101010101" pitchFamily="2" charset="-122"/>
              </a:rPr>
              <a:t>容易使通过样本计算的</a:t>
            </a:r>
            <a:r>
              <a:rPr lang="zh-CN" altLang="zh-CN" sz="2800" b="1">
                <a:solidFill>
                  <a:schemeClr val="tx1"/>
                </a:solidFill>
                <a:ea typeface="宋体" panose="02010600030101010101" pitchFamily="2" charset="-122"/>
              </a:rPr>
              <a:t>t</a:t>
            </a:r>
            <a:r>
              <a:rPr lang="zh-CN" altLang="en-US" sz="2800" b="1">
                <a:solidFill>
                  <a:schemeClr val="tx1"/>
                </a:solidFill>
                <a:ea typeface="宋体" panose="02010600030101010101" pitchFamily="2" charset="-122"/>
              </a:rPr>
              <a:t>值小于临界值，</a:t>
            </a:r>
            <a:endParaRPr lang="zh-CN" altLang="zh-CN">
              <a:solidFill>
                <a:schemeClr val="tx1"/>
              </a:solidFill>
            </a:endParaRPr>
          </a:p>
          <a:p>
            <a:pPr algn="ctr" eaLnBrk="1" hangingPunct="1">
              <a:buSzPct val="100000"/>
            </a:pPr>
            <a:r>
              <a:rPr lang="zh-CN" altLang="en-US" sz="2800" b="1">
                <a:solidFill>
                  <a:schemeClr val="tx1"/>
                </a:solidFill>
                <a:ea typeface="宋体" panose="02010600030101010101" pitchFamily="2" charset="-122"/>
              </a:rPr>
              <a:t>  误导作出参数为</a:t>
            </a:r>
            <a:r>
              <a:rPr lang="zh-CN" altLang="zh-CN" sz="2800" b="1">
                <a:solidFill>
                  <a:schemeClr val="tx1"/>
                </a:solidFill>
                <a:ea typeface="宋体" panose="02010600030101010101" pitchFamily="2" charset="-122"/>
              </a:rPr>
              <a:t>0</a:t>
            </a:r>
            <a:r>
              <a:rPr lang="zh-CN" altLang="en-US" sz="2800" b="1">
                <a:solidFill>
                  <a:schemeClr val="tx1"/>
                </a:solidFill>
                <a:ea typeface="宋体" panose="02010600030101010101" pitchFamily="2" charset="-122"/>
              </a:rPr>
              <a:t>的推断</a:t>
            </a:r>
            <a:endParaRPr lang="zh-CN" altLang="zh-CN">
              <a:solidFill>
                <a:schemeClr val="tx1"/>
              </a:solidFill>
            </a:endParaRPr>
          </a:p>
        </p:txBody>
      </p:sp>
      <p:sp>
        <p:nvSpPr>
          <p:cNvPr id="1049864" name="Rectangle 264">
            <a:extLst>
              <a:ext uri="{FF2B5EF4-FFF2-40B4-BE49-F238E27FC236}">
                <a16:creationId xmlns:a16="http://schemas.microsoft.com/office/drawing/2014/main" id="{7F581AA5-CF7C-470F-A9F0-224F62C1F70C}"/>
              </a:ext>
            </a:extLst>
          </p:cNvPr>
          <p:cNvSpPr>
            <a:spLocks/>
          </p:cNvSpPr>
          <p:nvPr/>
        </p:nvSpPr>
        <p:spPr bwMode="auto">
          <a:xfrm>
            <a:off x="225425" y="5065713"/>
            <a:ext cx="6934200" cy="685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algn="ctr" eaLnBrk="1" hangingPunct="1">
              <a:buSzPct val="100000"/>
            </a:pPr>
            <a:r>
              <a:rPr lang="zh-CN" altLang="en-US" sz="2800" b="1">
                <a:solidFill>
                  <a:schemeClr val="tx1"/>
                </a:solidFill>
                <a:ea typeface="宋体" panose="02010600030101010101" pitchFamily="2" charset="-122"/>
              </a:rPr>
              <a:t>可能将重要的解释变量排除在模型之外</a:t>
            </a:r>
            <a:endParaRPr lang="zh-CN" altLang="zh-CN">
              <a:solidFill>
                <a:schemeClr val="tx1"/>
              </a:solidFill>
            </a:endParaRPr>
          </a:p>
        </p:txBody>
      </p:sp>
      <p:sp>
        <p:nvSpPr>
          <p:cNvPr id="1049866" name="Line 266">
            <a:extLst>
              <a:ext uri="{FF2B5EF4-FFF2-40B4-BE49-F238E27FC236}">
                <a16:creationId xmlns:a16="http://schemas.microsoft.com/office/drawing/2014/main" id="{2FA0ABDB-2815-49E2-9774-9D01BE18B306}"/>
              </a:ext>
            </a:extLst>
          </p:cNvPr>
          <p:cNvSpPr>
            <a:spLocks noChangeShapeType="1"/>
          </p:cNvSpPr>
          <p:nvPr/>
        </p:nvSpPr>
        <p:spPr bwMode="auto">
          <a:xfrm>
            <a:off x="3425825" y="2093913"/>
            <a:ext cx="0" cy="381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49868" name="Line 268">
            <a:extLst>
              <a:ext uri="{FF2B5EF4-FFF2-40B4-BE49-F238E27FC236}">
                <a16:creationId xmlns:a16="http://schemas.microsoft.com/office/drawing/2014/main" id="{D332FA99-D6E1-477F-9A94-758CC8C43F93}"/>
              </a:ext>
            </a:extLst>
          </p:cNvPr>
          <p:cNvSpPr>
            <a:spLocks noChangeShapeType="1"/>
          </p:cNvSpPr>
          <p:nvPr/>
        </p:nvSpPr>
        <p:spPr bwMode="auto">
          <a:xfrm>
            <a:off x="3425825" y="3160713"/>
            <a:ext cx="0" cy="381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49870" name="Line 270">
            <a:extLst>
              <a:ext uri="{FF2B5EF4-FFF2-40B4-BE49-F238E27FC236}">
                <a16:creationId xmlns:a16="http://schemas.microsoft.com/office/drawing/2014/main" id="{D0C92332-E43D-47FE-A8A6-6361C1FAE7D3}"/>
              </a:ext>
            </a:extLst>
          </p:cNvPr>
          <p:cNvSpPr>
            <a:spLocks noChangeShapeType="1"/>
          </p:cNvSpPr>
          <p:nvPr/>
        </p:nvSpPr>
        <p:spPr bwMode="auto">
          <a:xfrm>
            <a:off x="3425825" y="4684713"/>
            <a:ext cx="0" cy="381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97669" name="Object 517">
            <a:extLst>
              <a:ext uri="{FF2B5EF4-FFF2-40B4-BE49-F238E27FC236}">
                <a16:creationId xmlns:a16="http://schemas.microsoft.com/office/drawing/2014/main" id="{B75E7BC5-8799-4752-AD31-10E829CC923E}"/>
              </a:ext>
            </a:extLst>
          </p:cNvPr>
          <p:cNvGraphicFramePr>
            <a:graphicFrameLocks noChangeAspect="1"/>
          </p:cNvGraphicFramePr>
          <p:nvPr>
            <p:extLst>
              <p:ext uri="{D42A27DB-BD31-4B8C-83A1-F6EECF244321}">
                <p14:modId xmlns:p14="http://schemas.microsoft.com/office/powerpoint/2010/main" val="2969230611"/>
              </p:ext>
            </p:extLst>
          </p:nvPr>
        </p:nvGraphicFramePr>
        <p:xfrm>
          <a:off x="3959225" y="5589588"/>
          <a:ext cx="4498975" cy="1304925"/>
        </p:xfrm>
        <a:graphic>
          <a:graphicData uri="http://schemas.openxmlformats.org/presentationml/2006/ole">
            <mc:AlternateContent xmlns:mc="http://schemas.openxmlformats.org/markup-compatibility/2006">
              <mc:Choice xmlns:v="urn:schemas-microsoft-com:vml" Requires="v">
                <p:oleObj spid="_x0000_s45071" name="公式" r:id="rId3" imgW="6181725" imgH="1676400" progId="Equation.3">
                  <p:embed/>
                </p:oleObj>
              </mc:Choice>
              <mc:Fallback>
                <p:oleObj name="公式" r:id="rId3" imgW="6181725" imgH="1676400" progId="Equation.3">
                  <p:embed/>
                  <p:pic>
                    <p:nvPicPr>
                      <p:cNvPr id="2097669" name="Object 517">
                        <a:extLst>
                          <a:ext uri="{FF2B5EF4-FFF2-40B4-BE49-F238E27FC236}">
                            <a16:creationId xmlns:a16="http://schemas.microsoft.com/office/drawing/2014/main" id="{B75E7BC5-8799-4752-AD31-10E829CC92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9225" y="5589588"/>
                        <a:ext cx="4498975" cy="1304925"/>
                      </a:xfrm>
                      <a:prstGeom prst="rect">
                        <a:avLst/>
                      </a:prstGeom>
                      <a:solidFill>
                        <a:schemeClr val="tx1"/>
                      </a:solidFill>
                      <a:ln w="15875">
                        <a:solidFill>
                          <a:srgbClr val="0000FF"/>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49858"/>
                                        </p:tgtEl>
                                        <p:attrNameLst>
                                          <p:attrName>style.visibility</p:attrName>
                                        </p:attrNameLst>
                                      </p:cBhvr>
                                      <p:to>
                                        <p:strVal val="visible"/>
                                      </p:to>
                                    </p:set>
                                    <p:anim calcmode="lin" valueType="num">
                                      <p:cBhvr additive="base">
                                        <p:cTn id="7" dur="500" fill="hold"/>
                                        <p:tgtEl>
                                          <p:spTgt spid="1049858"/>
                                        </p:tgtEl>
                                        <p:attrNameLst>
                                          <p:attrName>ppt_x</p:attrName>
                                        </p:attrNameLst>
                                      </p:cBhvr>
                                      <p:tavLst>
                                        <p:tav tm="100000">
                                          <p:val>
                                            <p:strVal val="0-#ppt_w/2"/>
                                          </p:val>
                                        </p:tav>
                                        <p:tav>
                                          <p:val>
                                            <p:strVal val="#ppt_x"/>
                                          </p:val>
                                        </p:tav>
                                      </p:tavLst>
                                    </p:anim>
                                    <p:anim calcmode="lin" valueType="num">
                                      <p:cBhvr additive="base">
                                        <p:cTn id="8" dur="500" fill="hold"/>
                                        <p:tgtEl>
                                          <p:spTgt spid="1049858"/>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49866"/>
                                        </p:tgtEl>
                                        <p:attrNameLst>
                                          <p:attrName>style.visibility</p:attrName>
                                        </p:attrNameLst>
                                      </p:cBhvr>
                                      <p:to>
                                        <p:strVal val="visible"/>
                                      </p:to>
                                    </p:set>
                                    <p:anim calcmode="lin" valueType="num">
                                      <p:cBhvr additive="base">
                                        <p:cTn id="13" dur="500" fill="hold"/>
                                        <p:tgtEl>
                                          <p:spTgt spid="1049866"/>
                                        </p:tgtEl>
                                        <p:attrNameLst>
                                          <p:attrName>ppt_x</p:attrName>
                                        </p:attrNameLst>
                                      </p:cBhvr>
                                      <p:tavLst>
                                        <p:tav tm="100000">
                                          <p:val>
                                            <p:strVal val="0-#ppt_w/2"/>
                                          </p:val>
                                        </p:tav>
                                        <p:tav>
                                          <p:val>
                                            <p:strVal val="#ppt_x"/>
                                          </p:val>
                                        </p:tav>
                                      </p:tavLst>
                                    </p:anim>
                                    <p:anim calcmode="lin" valueType="num">
                                      <p:cBhvr additive="base">
                                        <p:cTn id="14" dur="500" fill="hold"/>
                                        <p:tgtEl>
                                          <p:spTgt spid="1049866"/>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49860"/>
                                        </p:tgtEl>
                                        <p:attrNameLst>
                                          <p:attrName>style.visibility</p:attrName>
                                        </p:attrNameLst>
                                      </p:cBhvr>
                                      <p:to>
                                        <p:strVal val="visible"/>
                                      </p:to>
                                    </p:set>
                                    <p:anim calcmode="lin" valueType="num">
                                      <p:cBhvr additive="base">
                                        <p:cTn id="19" dur="500" fill="hold"/>
                                        <p:tgtEl>
                                          <p:spTgt spid="1049860"/>
                                        </p:tgtEl>
                                        <p:attrNameLst>
                                          <p:attrName>ppt_x</p:attrName>
                                        </p:attrNameLst>
                                      </p:cBhvr>
                                      <p:tavLst>
                                        <p:tav tm="100000">
                                          <p:val>
                                            <p:strVal val="0-#ppt_w/2"/>
                                          </p:val>
                                        </p:tav>
                                        <p:tav>
                                          <p:val>
                                            <p:strVal val="#ppt_x"/>
                                          </p:val>
                                        </p:tav>
                                      </p:tavLst>
                                    </p:anim>
                                    <p:anim calcmode="lin" valueType="num">
                                      <p:cBhvr additive="base">
                                        <p:cTn id="20" dur="500" fill="hold"/>
                                        <p:tgtEl>
                                          <p:spTgt spid="1049860"/>
                                        </p:tgtEl>
                                        <p:attrNameLst>
                                          <p:attrName>ppt_y</p:attrName>
                                        </p:attrNameLst>
                                      </p:cBhvr>
                                      <p:tavLst>
                                        <p:tav tm="100000">
                                          <p:val>
                                            <p:strVal val="#ppt_y"/>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49868"/>
                                        </p:tgtEl>
                                        <p:attrNameLst>
                                          <p:attrName>style.visibility</p:attrName>
                                        </p:attrNameLst>
                                      </p:cBhvr>
                                      <p:to>
                                        <p:strVal val="visible"/>
                                      </p:to>
                                    </p:set>
                                    <p:anim calcmode="lin" valueType="num">
                                      <p:cBhvr additive="base">
                                        <p:cTn id="25" dur="500" fill="hold"/>
                                        <p:tgtEl>
                                          <p:spTgt spid="1049868"/>
                                        </p:tgtEl>
                                        <p:attrNameLst>
                                          <p:attrName>ppt_x</p:attrName>
                                        </p:attrNameLst>
                                      </p:cBhvr>
                                      <p:tavLst>
                                        <p:tav tm="100000">
                                          <p:val>
                                            <p:strVal val="0-#ppt_w/2"/>
                                          </p:val>
                                        </p:tav>
                                        <p:tav>
                                          <p:val>
                                            <p:strVal val="#ppt_x"/>
                                          </p:val>
                                        </p:tav>
                                      </p:tavLst>
                                    </p:anim>
                                    <p:anim calcmode="lin" valueType="num">
                                      <p:cBhvr additive="base">
                                        <p:cTn id="26" dur="500" fill="hold"/>
                                        <p:tgtEl>
                                          <p:spTgt spid="1049868"/>
                                        </p:tgtEl>
                                        <p:attrNameLst>
                                          <p:attrName>ppt_y</p:attrName>
                                        </p:attrNameLst>
                                      </p:cBhvr>
                                      <p:tavLst>
                                        <p:tav tm="100000">
                                          <p:val>
                                            <p:strVal val="#ppt_y"/>
                                          </p:val>
                                        </p:tav>
                                        <p:tav>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049862"/>
                                        </p:tgtEl>
                                        <p:attrNameLst>
                                          <p:attrName>style.visibility</p:attrName>
                                        </p:attrNameLst>
                                      </p:cBhvr>
                                      <p:to>
                                        <p:strVal val="visible"/>
                                      </p:to>
                                    </p:set>
                                    <p:anim calcmode="lin" valueType="num">
                                      <p:cBhvr additive="base">
                                        <p:cTn id="31" dur="500" fill="hold"/>
                                        <p:tgtEl>
                                          <p:spTgt spid="1049862"/>
                                        </p:tgtEl>
                                        <p:attrNameLst>
                                          <p:attrName>ppt_x</p:attrName>
                                        </p:attrNameLst>
                                      </p:cBhvr>
                                      <p:tavLst>
                                        <p:tav tm="100000">
                                          <p:val>
                                            <p:strVal val="0-#ppt_w/2"/>
                                          </p:val>
                                        </p:tav>
                                        <p:tav>
                                          <p:val>
                                            <p:strVal val="#ppt_x"/>
                                          </p:val>
                                        </p:tav>
                                      </p:tavLst>
                                    </p:anim>
                                    <p:anim calcmode="lin" valueType="num">
                                      <p:cBhvr additive="base">
                                        <p:cTn id="32" dur="500" fill="hold"/>
                                        <p:tgtEl>
                                          <p:spTgt spid="1049862"/>
                                        </p:tgtEl>
                                        <p:attrNameLst>
                                          <p:attrName>ppt_y</p:attrName>
                                        </p:attrNameLst>
                                      </p:cBhvr>
                                      <p:tavLst>
                                        <p:tav tm="100000">
                                          <p:val>
                                            <p:strVal val="#ppt_y"/>
                                          </p:val>
                                        </p:tav>
                                        <p:tav>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049870"/>
                                        </p:tgtEl>
                                        <p:attrNameLst>
                                          <p:attrName>style.visibility</p:attrName>
                                        </p:attrNameLst>
                                      </p:cBhvr>
                                      <p:to>
                                        <p:strVal val="visible"/>
                                      </p:to>
                                    </p:set>
                                    <p:anim calcmode="lin" valueType="num">
                                      <p:cBhvr additive="base">
                                        <p:cTn id="37" dur="500" fill="hold"/>
                                        <p:tgtEl>
                                          <p:spTgt spid="1049870"/>
                                        </p:tgtEl>
                                        <p:attrNameLst>
                                          <p:attrName>ppt_x</p:attrName>
                                        </p:attrNameLst>
                                      </p:cBhvr>
                                      <p:tavLst>
                                        <p:tav tm="100000">
                                          <p:val>
                                            <p:strVal val="0-#ppt_w/2"/>
                                          </p:val>
                                        </p:tav>
                                        <p:tav>
                                          <p:val>
                                            <p:strVal val="#ppt_x"/>
                                          </p:val>
                                        </p:tav>
                                      </p:tavLst>
                                    </p:anim>
                                    <p:anim calcmode="lin" valueType="num">
                                      <p:cBhvr additive="base">
                                        <p:cTn id="38" dur="500" fill="hold"/>
                                        <p:tgtEl>
                                          <p:spTgt spid="1049870"/>
                                        </p:tgtEl>
                                        <p:attrNameLst>
                                          <p:attrName>ppt_y</p:attrName>
                                        </p:attrNameLst>
                                      </p:cBhvr>
                                      <p:tavLst>
                                        <p:tav tm="100000">
                                          <p:val>
                                            <p:strVal val="#ppt_y"/>
                                          </p:val>
                                        </p:tav>
                                        <p:tav>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049864"/>
                                        </p:tgtEl>
                                        <p:attrNameLst>
                                          <p:attrName>style.visibility</p:attrName>
                                        </p:attrNameLst>
                                      </p:cBhvr>
                                      <p:to>
                                        <p:strVal val="visible"/>
                                      </p:to>
                                    </p:set>
                                    <p:anim calcmode="lin" valueType="num">
                                      <p:cBhvr additive="base">
                                        <p:cTn id="43" dur="500" fill="hold"/>
                                        <p:tgtEl>
                                          <p:spTgt spid="1049864"/>
                                        </p:tgtEl>
                                        <p:attrNameLst>
                                          <p:attrName>ppt_x</p:attrName>
                                        </p:attrNameLst>
                                      </p:cBhvr>
                                      <p:tavLst>
                                        <p:tav tm="100000">
                                          <p:val>
                                            <p:strVal val="0-#ppt_w/2"/>
                                          </p:val>
                                        </p:tav>
                                        <p:tav>
                                          <p:val>
                                            <p:strVal val="#ppt_x"/>
                                          </p:val>
                                        </p:tav>
                                      </p:tavLst>
                                    </p:anim>
                                    <p:anim calcmode="lin" valueType="num">
                                      <p:cBhvr additive="base">
                                        <p:cTn id="44" dur="500" fill="hold"/>
                                        <p:tgtEl>
                                          <p:spTgt spid="1049864"/>
                                        </p:tgtEl>
                                        <p:attrNameLst>
                                          <p:attrName>ppt_y</p:attrName>
                                        </p:attrNameLst>
                                      </p:cBhvr>
                                      <p:tavLst>
                                        <p:tav tm="100000">
                                          <p:val>
                                            <p:strVal val="#ppt_y"/>
                                          </p:val>
                                        </p:tav>
                                        <p:tav>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097669"/>
                                        </p:tgtEl>
                                        <p:attrNameLst>
                                          <p:attrName>style.visibility</p:attrName>
                                        </p:attrNameLst>
                                      </p:cBhvr>
                                      <p:to>
                                        <p:strVal val="visible"/>
                                      </p:to>
                                    </p:set>
                                    <p:anim calcmode="lin" valueType="num">
                                      <p:cBhvr additive="base">
                                        <p:cTn id="49" dur="500" fill="hold"/>
                                        <p:tgtEl>
                                          <p:spTgt spid="2097669"/>
                                        </p:tgtEl>
                                        <p:attrNameLst>
                                          <p:attrName>ppt_x</p:attrName>
                                        </p:attrNameLst>
                                      </p:cBhvr>
                                      <p:tavLst>
                                        <p:tav tm="100000">
                                          <p:val>
                                            <p:strVal val="#ppt_x"/>
                                          </p:val>
                                        </p:tav>
                                        <p:tav>
                                          <p:val>
                                            <p:strVal val="#ppt_x"/>
                                          </p:val>
                                        </p:tav>
                                      </p:tavLst>
                                    </p:anim>
                                    <p:anim calcmode="lin" valueType="num">
                                      <p:cBhvr additive="base">
                                        <p:cTn id="50" dur="500" fill="hold"/>
                                        <p:tgtEl>
                                          <p:spTgt spid="2097669"/>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72">
            <a:extLst>
              <a:ext uri="{FF2B5EF4-FFF2-40B4-BE49-F238E27FC236}">
                <a16:creationId xmlns:a16="http://schemas.microsoft.com/office/drawing/2014/main" id="{6D98557E-9CE5-4BF0-8703-9FAF27A0F780}"/>
              </a:ext>
            </a:extLst>
          </p:cNvPr>
          <p:cNvSpPr>
            <a:spLocks noGrp="1" noChangeArrowheads="1"/>
          </p:cNvSpPr>
          <p:nvPr>
            <p:ph type="title"/>
          </p:nvPr>
        </p:nvSpPr>
        <p:spPr>
          <a:xfrm>
            <a:off x="685800" y="609600"/>
            <a:ext cx="7772400" cy="609600"/>
          </a:xfrm>
          <a:solidFill>
            <a:srgbClr val="CCFFFF"/>
          </a:solidFill>
        </p:spPr>
        <p:txBody>
          <a:bodyPr/>
          <a:lstStyle/>
          <a:p>
            <a:pPr algn="l" eaLnBrk="1" latinLnBrk="0" hangingPunct="1"/>
            <a:r>
              <a:rPr lang="en-US" altLang="en-US" sz="3200" b="1" dirty="0">
                <a:solidFill>
                  <a:schemeClr val="bg2"/>
                </a:solidFill>
                <a:latin typeface="楷体_GB2312" pitchFamily="49" charset="-122"/>
                <a:ea typeface="楷体_GB2312" pitchFamily="49" charset="-122"/>
                <a:sym typeface="Times New Roman" panose="02020603050405020304" pitchFamily="18" charset="0"/>
              </a:rPr>
              <a:t>5</a:t>
            </a:r>
            <a:r>
              <a:rPr lang="zh-CN" altLang="en-US" sz="3200" b="1" dirty="0">
                <a:solidFill>
                  <a:schemeClr val="bg2"/>
                </a:solidFill>
                <a:latin typeface="楷体_GB2312" pitchFamily="49" charset="-122"/>
                <a:ea typeface="楷体_GB2312" pitchFamily="49" charset="-122"/>
                <a:sym typeface="Times New Roman" panose="02020603050405020304" pitchFamily="18" charset="0"/>
              </a:rPr>
              <a:t>、模型的预测功能失效</a:t>
            </a:r>
            <a:endParaRPr lang="zh-CN" altLang="zh-CN" dirty="0">
              <a:solidFill>
                <a:schemeClr val="bg2"/>
              </a:solidFill>
            </a:endParaRPr>
          </a:p>
        </p:txBody>
      </p:sp>
      <p:sp>
        <p:nvSpPr>
          <p:cNvPr id="1049874" name="Rectangle 274">
            <a:extLst>
              <a:ext uri="{FF2B5EF4-FFF2-40B4-BE49-F238E27FC236}">
                <a16:creationId xmlns:a16="http://schemas.microsoft.com/office/drawing/2014/main" id="{84A7DCC9-844C-4493-8621-887422BEB0AD}"/>
              </a:ext>
            </a:extLst>
          </p:cNvPr>
          <p:cNvSpPr>
            <a:spLocks noGrp="1" noChangeArrowheads="1"/>
          </p:cNvSpPr>
          <p:nvPr>
            <p:ph type="body" idx="1"/>
          </p:nvPr>
        </p:nvSpPr>
        <p:spPr>
          <a:xfrm>
            <a:off x="685800" y="1600200"/>
            <a:ext cx="8077200" cy="1143000"/>
          </a:xfrm>
        </p:spPr>
        <p:txBody>
          <a:bodyPr/>
          <a:lstStyle/>
          <a:p>
            <a:pPr marL="0" indent="0" eaLnBrk="1" latinLnBrk="0" hangingPunct="1">
              <a:lnSpc>
                <a:spcPct val="120000"/>
              </a:lnSpc>
            </a:pPr>
            <a:r>
              <a:rPr lang="zh-CN" altLang="zh-CN" sz="2800">
                <a:latin typeface="Times New Roman" panose="02020603050405020304" pitchFamily="18" charset="0"/>
                <a:sym typeface="Times New Roman" panose="02020603050405020304" pitchFamily="18" charset="0"/>
              </a:rPr>
              <a:t>  </a:t>
            </a:r>
            <a:r>
              <a:rPr lang="zh-CN" altLang="en-US" sz="2800">
                <a:latin typeface="Times New Roman" panose="02020603050405020304" pitchFamily="18" charset="0"/>
                <a:sym typeface="Times New Roman" panose="02020603050405020304" pitchFamily="18" charset="0"/>
              </a:rPr>
              <a:t>变大的方差容易使区间预测的“区间”变大，使预测失去意义。</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49874">
                                            <p:txEl>
                                              <p:pRg st="0" end="0"/>
                                            </p:txEl>
                                          </p:spTgt>
                                        </p:tgtEl>
                                        <p:attrNameLst>
                                          <p:attrName>style.visibility</p:attrName>
                                        </p:attrNameLst>
                                      </p:cBhvr>
                                      <p:to>
                                        <p:strVal val="visible"/>
                                      </p:to>
                                    </p:set>
                                    <p:anim calcmode="lin" valueType="num">
                                      <p:cBhvr additive="base">
                                        <p:cTn id="7" dur="500" fill="hold"/>
                                        <p:tgtEl>
                                          <p:spTgt spid="1049874">
                                            <p:txEl>
                                              <p:pRg st="0" end="0"/>
                                            </p:txEl>
                                          </p:spTgt>
                                        </p:tgtEl>
                                        <p:attrNameLst>
                                          <p:attrName>ppt_x</p:attrName>
                                        </p:attrNameLst>
                                      </p:cBhvr>
                                      <p:tavLst>
                                        <p:tav tm="100000">
                                          <p:val>
                                            <p:strVal val="0-#ppt_w/2"/>
                                          </p:val>
                                        </p:tav>
                                        <p:tav>
                                          <p:val>
                                            <p:strVal val="#ppt_x"/>
                                          </p:val>
                                        </p:tav>
                                      </p:tavLst>
                                    </p:anim>
                                    <p:anim calcmode="lin" valueType="num">
                                      <p:cBhvr additive="base">
                                        <p:cTn id="8" dur="500" fill="hold"/>
                                        <p:tgtEl>
                                          <p:spTgt spid="1049874">
                                            <p:txEl>
                                              <p:pRg st="0" end="0"/>
                                            </p:txEl>
                                          </p:spTgt>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76">
            <a:extLst>
              <a:ext uri="{FF2B5EF4-FFF2-40B4-BE49-F238E27FC236}">
                <a16:creationId xmlns:a16="http://schemas.microsoft.com/office/drawing/2014/main" id="{3A44E026-07C8-4889-8F71-54B4E8A0A96C}"/>
              </a:ext>
            </a:extLst>
          </p:cNvPr>
          <p:cNvSpPr>
            <a:spLocks noGrp="1" noChangeArrowheads="1"/>
          </p:cNvSpPr>
          <p:nvPr>
            <p:ph type="title"/>
          </p:nvPr>
        </p:nvSpPr>
        <p:spPr>
          <a:xfrm>
            <a:off x="685800" y="609600"/>
            <a:ext cx="7772400" cy="609600"/>
          </a:xfrm>
          <a:solidFill>
            <a:srgbClr val="CCFFFF"/>
          </a:solidFill>
        </p:spPr>
        <p:txBody>
          <a:bodyPr/>
          <a:lstStyle/>
          <a:p>
            <a:pPr algn="l" eaLnBrk="1" latinLnBrk="0" hangingPunct="1"/>
            <a:r>
              <a:rPr lang="en-US" altLang="en-US" sz="3200" b="1">
                <a:solidFill>
                  <a:srgbClr val="3333CC"/>
                </a:solidFill>
                <a:latin typeface="楷体_GB2312" pitchFamily="49" charset="-122"/>
                <a:ea typeface="楷体_GB2312" pitchFamily="49" charset="-122"/>
                <a:sym typeface="Times New Roman" panose="02020603050405020304" pitchFamily="18" charset="0"/>
              </a:rPr>
              <a:t>5</a:t>
            </a:r>
            <a:r>
              <a:rPr lang="zh-CN" altLang="en-US" sz="3200" b="1">
                <a:solidFill>
                  <a:srgbClr val="3333CC"/>
                </a:solidFill>
                <a:latin typeface="楷体_GB2312" pitchFamily="49" charset="-122"/>
                <a:ea typeface="楷体_GB2312" pitchFamily="49" charset="-122"/>
                <a:sym typeface="Times New Roman" panose="02020603050405020304" pitchFamily="18" charset="0"/>
              </a:rPr>
              <a:t>、模型的预测功能失效</a:t>
            </a:r>
            <a:endParaRPr lang="zh-CN" altLang="zh-CN"/>
          </a:p>
        </p:txBody>
      </p:sp>
      <p:sp>
        <p:nvSpPr>
          <p:cNvPr id="1049878" name="Rectangle 278">
            <a:extLst>
              <a:ext uri="{FF2B5EF4-FFF2-40B4-BE49-F238E27FC236}">
                <a16:creationId xmlns:a16="http://schemas.microsoft.com/office/drawing/2014/main" id="{9A38277B-F514-45A1-B7BF-84284E60DE8F}"/>
              </a:ext>
            </a:extLst>
          </p:cNvPr>
          <p:cNvSpPr>
            <a:spLocks noGrp="1" noChangeArrowheads="1"/>
          </p:cNvSpPr>
          <p:nvPr>
            <p:ph type="body" idx="1"/>
          </p:nvPr>
        </p:nvSpPr>
        <p:spPr>
          <a:xfrm>
            <a:off x="685800" y="1600200"/>
            <a:ext cx="8077200" cy="1143000"/>
          </a:xfrm>
        </p:spPr>
        <p:txBody>
          <a:bodyPr/>
          <a:lstStyle/>
          <a:p>
            <a:pPr marL="0" indent="0" eaLnBrk="1" latinLnBrk="0" hangingPunct="1">
              <a:lnSpc>
                <a:spcPct val="120000"/>
              </a:lnSpc>
            </a:pPr>
            <a:r>
              <a:rPr lang="zh-CN" altLang="zh-CN" sz="2800">
                <a:latin typeface="Times New Roman" panose="02020603050405020304" pitchFamily="18" charset="0"/>
                <a:sym typeface="Times New Roman" panose="02020603050405020304" pitchFamily="18" charset="0"/>
              </a:rPr>
              <a:t>  </a:t>
            </a:r>
            <a:r>
              <a:rPr lang="zh-CN" altLang="en-US" sz="2800">
                <a:latin typeface="Times New Roman" panose="02020603050405020304" pitchFamily="18" charset="0"/>
                <a:sym typeface="Times New Roman" panose="02020603050405020304" pitchFamily="18" charset="0"/>
              </a:rPr>
              <a:t>变大的方差容易使区间预测的“区间”变大，使预测失去意义。</a:t>
            </a:r>
            <a:endParaRPr lang="zh-CN" altLang="zh-CN"/>
          </a:p>
        </p:txBody>
      </p:sp>
      <p:pic>
        <p:nvPicPr>
          <p:cNvPr id="2097671" name="Picture 519">
            <a:extLst>
              <a:ext uri="{FF2B5EF4-FFF2-40B4-BE49-F238E27FC236}">
                <a16:creationId xmlns:a16="http://schemas.microsoft.com/office/drawing/2014/main" id="{D038C7BE-401B-4210-8619-DEB16C594C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3429000"/>
            <a:ext cx="4608513" cy="936625"/>
          </a:xfrm>
          <a:prstGeom prst="rect">
            <a:avLst/>
          </a:prstGeom>
          <a:solidFill>
            <a:schemeClr val="tx1"/>
          </a:solidFill>
          <a:ln w="9525">
            <a:solidFill>
              <a:srgbClr val="0000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49878">
                                            <p:txEl>
                                              <p:pRg st="0" end="0"/>
                                            </p:txEl>
                                          </p:spTgt>
                                        </p:tgtEl>
                                        <p:attrNameLst>
                                          <p:attrName>style.visibility</p:attrName>
                                        </p:attrNameLst>
                                      </p:cBhvr>
                                      <p:to>
                                        <p:strVal val="visible"/>
                                      </p:to>
                                    </p:set>
                                    <p:anim calcmode="lin" valueType="num">
                                      <p:cBhvr additive="base">
                                        <p:cTn id="7" dur="500" fill="hold"/>
                                        <p:tgtEl>
                                          <p:spTgt spid="1049878">
                                            <p:txEl>
                                              <p:pRg st="0" end="0"/>
                                            </p:txEl>
                                          </p:spTgt>
                                        </p:tgtEl>
                                        <p:attrNameLst>
                                          <p:attrName>ppt_x</p:attrName>
                                        </p:attrNameLst>
                                      </p:cBhvr>
                                      <p:tavLst>
                                        <p:tav tm="100000">
                                          <p:val>
                                            <p:strVal val="0-#ppt_w/2"/>
                                          </p:val>
                                        </p:tav>
                                        <p:tav>
                                          <p:val>
                                            <p:strVal val="#ppt_x"/>
                                          </p:val>
                                        </p:tav>
                                      </p:tavLst>
                                    </p:anim>
                                    <p:anim calcmode="lin" valueType="num">
                                      <p:cBhvr additive="base">
                                        <p:cTn id="8" dur="500" fill="hold"/>
                                        <p:tgtEl>
                                          <p:spTgt spid="1049878">
                                            <p:txEl>
                                              <p:pRg st="0" end="0"/>
                                            </p:txEl>
                                          </p:spTgt>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97671"/>
                                        </p:tgtEl>
                                        <p:attrNameLst>
                                          <p:attrName>style.visibility</p:attrName>
                                        </p:attrNameLst>
                                      </p:cBhvr>
                                      <p:to>
                                        <p:strVal val="visible"/>
                                      </p:to>
                                    </p:set>
                                    <p:anim calcmode="lin" valueType="num">
                                      <p:cBhvr additive="base">
                                        <p:cTn id="13" dur="500" fill="hold"/>
                                        <p:tgtEl>
                                          <p:spTgt spid="2097671"/>
                                        </p:tgtEl>
                                        <p:attrNameLst>
                                          <p:attrName>ppt_x</p:attrName>
                                        </p:attrNameLst>
                                      </p:cBhvr>
                                      <p:tavLst>
                                        <p:tav tm="100000">
                                          <p:val>
                                            <p:strVal val="0-#ppt_w/2"/>
                                          </p:val>
                                        </p:tav>
                                        <p:tav>
                                          <p:val>
                                            <p:strVal val="#ppt_x"/>
                                          </p:val>
                                        </p:tav>
                                      </p:tavLst>
                                    </p:anim>
                                    <p:anim calcmode="lin" valueType="num">
                                      <p:cBhvr additive="base">
                                        <p:cTn id="14" dur="500" fill="hold"/>
                                        <p:tgtEl>
                                          <p:spTgt spid="2097671"/>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ctrTitle"/>
          </p:nvPr>
        </p:nvSpPr>
        <p:spPr>
          <a:xfrm>
            <a:off x="609600" y="2286000"/>
            <a:ext cx="7772400" cy="1371600"/>
          </a:xfrm>
        </p:spPr>
        <p:txBody>
          <a:bodyPr anchor="ctr" anchorCtr="0"/>
          <a:lstStyle/>
          <a:p>
            <a:pPr>
              <a:defRPr/>
            </a:pPr>
            <a:r>
              <a:rPr lang="zh-CN" altLang="en-US" sz="4400"/>
              <a:t>多重共线性的识别</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82" name="Rectangle 282">
            <a:extLst>
              <a:ext uri="{FF2B5EF4-FFF2-40B4-BE49-F238E27FC236}">
                <a16:creationId xmlns:a16="http://schemas.microsoft.com/office/drawing/2014/main" id="{999AFA2D-7F52-4D57-ACC4-81693B814BF9}"/>
              </a:ext>
            </a:extLst>
          </p:cNvPr>
          <p:cNvSpPr>
            <a:spLocks noGrp="1" noChangeArrowheads="1"/>
          </p:cNvSpPr>
          <p:nvPr>
            <p:ph type="body" idx="1"/>
          </p:nvPr>
        </p:nvSpPr>
        <p:spPr>
          <a:xfrm>
            <a:off x="685800" y="3505200"/>
            <a:ext cx="7772400" cy="2590800"/>
          </a:xfrm>
        </p:spPr>
        <p:txBody>
          <a:bodyPr/>
          <a:lstStyle/>
          <a:p>
            <a:pPr marL="0" indent="0" eaLnBrk="1" latinLnBrk="0" hangingPunct="1">
              <a:lnSpc>
                <a:spcPct val="130000"/>
              </a:lnSpc>
              <a:buFontTx/>
              <a:buNone/>
            </a:pPr>
            <a:r>
              <a:rPr lang="zh-CN" altLang="zh-CN" dirty="0">
                <a:latin typeface="Times New Roman" panose="02020603050405020304" pitchFamily="18" charset="0"/>
                <a:sym typeface="Times New Roman" panose="02020603050405020304" pitchFamily="18" charset="0"/>
              </a:rPr>
              <a:t>    </a:t>
            </a:r>
            <a:r>
              <a:rPr lang="zh-CN" altLang="en-US" sz="2800" b="1" dirty="0">
                <a:latin typeface="Times New Roman" panose="02020603050405020304" pitchFamily="18" charset="0"/>
                <a:sym typeface="Times New Roman" panose="02020603050405020304" pitchFamily="18" charset="0"/>
              </a:rPr>
              <a:t>多重共线性检验的任务</a:t>
            </a:r>
            <a:r>
              <a:rPr lang="zh-CN" altLang="en-US" sz="2800" dirty="0">
                <a:latin typeface="Times New Roman" panose="02020603050405020304" pitchFamily="18" charset="0"/>
                <a:sym typeface="Times New Roman" panose="02020603050405020304" pitchFamily="18" charset="0"/>
              </a:rPr>
              <a:t>是：</a:t>
            </a:r>
            <a:endParaRPr lang="zh-CN" altLang="zh-CN" dirty="0"/>
          </a:p>
          <a:p>
            <a:pPr marL="0" indent="0" eaLnBrk="1" latinLnBrk="0" hangingPunct="1">
              <a:lnSpc>
                <a:spcPct val="130000"/>
              </a:lnSpc>
              <a:buFontTx/>
              <a:buNone/>
            </a:pPr>
            <a:r>
              <a:rPr lang="zh-CN" altLang="en-US" sz="2800" dirty="0">
                <a:latin typeface="Times New Roman" panose="02020603050405020304" pitchFamily="18" charset="0"/>
                <a:sym typeface="Times New Roman" panose="02020603050405020304" pitchFamily="18" charset="0"/>
              </a:rPr>
              <a:t>  </a:t>
            </a:r>
            <a:r>
              <a:rPr lang="zh-CN" altLang="zh-CN" sz="2800" b="1" dirty="0">
                <a:latin typeface="Times New Roman" panose="02020603050405020304" pitchFamily="18" charset="0"/>
                <a:sym typeface="Times New Roman" panose="02020603050405020304" pitchFamily="18" charset="0"/>
              </a:rPr>
              <a:t>（1</a:t>
            </a:r>
            <a:r>
              <a:rPr lang="zh-CN" altLang="en-US" sz="2800" b="1" dirty="0">
                <a:latin typeface="Times New Roman" panose="02020603050405020304" pitchFamily="18" charset="0"/>
                <a:sym typeface="Times New Roman" panose="02020603050405020304" pitchFamily="18" charset="0"/>
              </a:rPr>
              <a:t>）检验多重共线性是否存在；</a:t>
            </a:r>
            <a:endParaRPr lang="zh-CN" altLang="zh-CN" dirty="0"/>
          </a:p>
          <a:p>
            <a:pPr marL="0" indent="0" eaLnBrk="1" latinLnBrk="0" hangingPunct="1">
              <a:lnSpc>
                <a:spcPct val="130000"/>
              </a:lnSpc>
              <a:buFontTx/>
              <a:buNone/>
            </a:pPr>
            <a:r>
              <a:rPr lang="zh-CN" altLang="en-US" sz="2800" b="1" dirty="0">
                <a:latin typeface="Times New Roman" panose="02020603050405020304" pitchFamily="18" charset="0"/>
                <a:sym typeface="Times New Roman" panose="02020603050405020304" pitchFamily="18" charset="0"/>
              </a:rPr>
              <a:t>  （</a:t>
            </a:r>
            <a:r>
              <a:rPr lang="zh-CN" altLang="zh-CN" sz="2800" b="1" dirty="0">
                <a:latin typeface="Times New Roman" panose="02020603050405020304" pitchFamily="18" charset="0"/>
                <a:sym typeface="Times New Roman" panose="02020603050405020304" pitchFamily="18" charset="0"/>
              </a:rPr>
              <a:t>2</a:t>
            </a:r>
            <a:r>
              <a:rPr lang="zh-CN" altLang="en-US" sz="2800" b="1" dirty="0">
                <a:latin typeface="Times New Roman" panose="02020603050405020304" pitchFamily="18" charset="0"/>
                <a:sym typeface="Times New Roman" panose="02020603050405020304" pitchFamily="18" charset="0"/>
              </a:rPr>
              <a:t>）估计多重共线性的范围，即判断哪些变量之间存在共线性。</a:t>
            </a:r>
            <a:endParaRPr lang="zh-CN" altLang="zh-CN" dirty="0"/>
          </a:p>
        </p:txBody>
      </p:sp>
      <p:sp>
        <p:nvSpPr>
          <p:cNvPr id="1049884" name="Rectangle 284">
            <a:extLst>
              <a:ext uri="{FF2B5EF4-FFF2-40B4-BE49-F238E27FC236}">
                <a16:creationId xmlns:a16="http://schemas.microsoft.com/office/drawing/2014/main" id="{A3C37620-7216-4E9C-B765-0106407498D6}"/>
              </a:ext>
            </a:extLst>
          </p:cNvPr>
          <p:cNvSpPr>
            <a:spLocks noChangeArrowheads="1"/>
          </p:cNvSpPr>
          <p:nvPr/>
        </p:nvSpPr>
        <p:spPr bwMode="auto">
          <a:xfrm>
            <a:off x="609600" y="1698625"/>
            <a:ext cx="7848600" cy="17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algn="ctr" eaLnBrk="1" hangingPunct="1">
              <a:lnSpc>
                <a:spcPct val="130000"/>
              </a:lnSpc>
              <a:spcBef>
                <a:spcPct val="50000"/>
              </a:spcBef>
              <a:buSzPct val="100000"/>
            </a:pPr>
            <a:r>
              <a:rPr lang="zh-CN" altLang="zh-CN" sz="2800" dirty="0">
                <a:ea typeface="宋体" panose="02010600030101010101" pitchFamily="2" charset="-122"/>
              </a:rPr>
              <a:t>     </a:t>
            </a:r>
            <a:r>
              <a:rPr lang="zh-CN" altLang="en-US" sz="2800" dirty="0">
                <a:solidFill>
                  <a:schemeClr val="tx1"/>
                </a:solidFill>
                <a:ea typeface="宋体" panose="02010600030101010101" pitchFamily="2" charset="-122"/>
              </a:rPr>
              <a:t>多重共线性表现为解释变量之间具有相关关系，所以</a:t>
            </a:r>
            <a:r>
              <a:rPr lang="zh-CN" altLang="en-US" sz="2800" b="1" dirty="0">
                <a:solidFill>
                  <a:schemeClr val="tx1"/>
                </a:solidFill>
                <a:ea typeface="宋体" panose="02010600030101010101" pitchFamily="2" charset="-122"/>
              </a:rPr>
              <a:t>用于多重共线性的检验方法主要是统计方法</a:t>
            </a:r>
            <a:r>
              <a:rPr lang="zh-CN" altLang="en-US" sz="2800" dirty="0">
                <a:solidFill>
                  <a:schemeClr val="tx1"/>
                </a:solidFill>
                <a:ea typeface="宋体" panose="02010600030101010101" pitchFamily="2" charset="-122"/>
              </a:rPr>
              <a:t>：如</a:t>
            </a:r>
            <a:r>
              <a:rPr lang="zh-CN" altLang="en-US" sz="2800" b="1" dirty="0">
                <a:solidFill>
                  <a:schemeClr val="tx1"/>
                </a:solidFill>
              </a:rPr>
              <a:t>判定系数检验法</a:t>
            </a:r>
            <a:r>
              <a:rPr lang="zh-CN" altLang="en-US" sz="2800" dirty="0">
                <a:solidFill>
                  <a:schemeClr val="tx1"/>
                </a:solidFill>
                <a:ea typeface="宋体" panose="02010600030101010101" pitchFamily="2" charset="-122"/>
              </a:rPr>
              <a:t>、</a:t>
            </a:r>
            <a:r>
              <a:rPr lang="zh-CN" altLang="en-US" sz="2800" b="1" dirty="0">
                <a:solidFill>
                  <a:schemeClr val="tx1"/>
                </a:solidFill>
              </a:rPr>
              <a:t>逐步回归检验法</a:t>
            </a:r>
            <a:r>
              <a:rPr lang="zh-CN" altLang="en-US" sz="2800" dirty="0">
                <a:solidFill>
                  <a:schemeClr val="tx1"/>
                </a:solidFill>
                <a:ea typeface="宋体" panose="02010600030101010101" pitchFamily="2" charset="-122"/>
              </a:rPr>
              <a:t>等。</a:t>
            </a:r>
            <a:endParaRPr lang="zh-CN" altLang="zh-CN" dirty="0">
              <a:solidFill>
                <a:schemeClr val="tx1"/>
              </a:solidFill>
            </a:endParaRPr>
          </a:p>
        </p:txBody>
      </p:sp>
      <p:sp>
        <p:nvSpPr>
          <p:cNvPr id="22532" name="Rectangle 286">
            <a:extLst>
              <a:ext uri="{FF2B5EF4-FFF2-40B4-BE49-F238E27FC236}">
                <a16:creationId xmlns:a16="http://schemas.microsoft.com/office/drawing/2014/main" id="{D6AFD2DA-ABD1-483A-BA46-2E090AA3FD08}"/>
              </a:ext>
            </a:extLst>
          </p:cNvPr>
          <p:cNvSpPr>
            <a:spLocks noGrp="1" noChangeArrowheads="1"/>
          </p:cNvSpPr>
          <p:nvPr>
            <p:ph type="title"/>
          </p:nvPr>
        </p:nvSpPr>
        <p:spPr>
          <a:xfrm>
            <a:off x="762000" y="457200"/>
            <a:ext cx="7772400" cy="685800"/>
          </a:xfrm>
          <a:solidFill>
            <a:srgbClr val="FFFFFF"/>
          </a:solidFill>
        </p:spPr>
        <p:txBody>
          <a:bodyPr/>
          <a:lstStyle/>
          <a:p>
            <a:pPr eaLnBrk="1" latinLnBrk="0" hangingPunct="1"/>
            <a:r>
              <a:rPr lang="zh-CN" altLang="en-US" sz="3200" b="1">
                <a:solidFill>
                  <a:srgbClr val="3333CC"/>
                </a:solidFill>
                <a:latin typeface="Times New Roman" panose="02020603050405020304" pitchFamily="18" charset="0"/>
                <a:ea typeface="楷体_GB2312" pitchFamily="49" charset="-122"/>
                <a:sym typeface="Times New Roman" panose="02020603050405020304" pitchFamily="18" charset="0"/>
              </a:rPr>
              <a:t>说明</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49884"/>
                                        </p:tgtEl>
                                        <p:attrNameLst>
                                          <p:attrName>style.visibility</p:attrName>
                                        </p:attrNameLst>
                                      </p:cBhvr>
                                      <p:to>
                                        <p:strVal val="visible"/>
                                      </p:to>
                                    </p:set>
                                    <p:anim calcmode="lin" valueType="num">
                                      <p:cBhvr additive="base">
                                        <p:cTn id="7" dur="500" fill="hold"/>
                                        <p:tgtEl>
                                          <p:spTgt spid="1049884"/>
                                        </p:tgtEl>
                                        <p:attrNameLst>
                                          <p:attrName>ppt_x</p:attrName>
                                        </p:attrNameLst>
                                      </p:cBhvr>
                                      <p:tavLst>
                                        <p:tav tm="100000">
                                          <p:val>
                                            <p:strVal val="0-#ppt_w/2"/>
                                          </p:val>
                                        </p:tav>
                                        <p:tav>
                                          <p:val>
                                            <p:strVal val="#ppt_x"/>
                                          </p:val>
                                        </p:tav>
                                      </p:tavLst>
                                    </p:anim>
                                    <p:anim calcmode="lin" valueType="num">
                                      <p:cBhvr additive="base">
                                        <p:cTn id="8" dur="500" fill="hold"/>
                                        <p:tgtEl>
                                          <p:spTgt spid="1049884"/>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49882">
                                            <p:txEl>
                                              <p:pRg st="0" end="0"/>
                                            </p:txEl>
                                          </p:spTgt>
                                        </p:tgtEl>
                                        <p:attrNameLst>
                                          <p:attrName>style.visibility</p:attrName>
                                        </p:attrNameLst>
                                      </p:cBhvr>
                                      <p:to>
                                        <p:strVal val="visible"/>
                                      </p:to>
                                    </p:set>
                                    <p:anim calcmode="lin" valueType="num">
                                      <p:cBhvr additive="base">
                                        <p:cTn id="13" dur="500" fill="hold"/>
                                        <p:tgtEl>
                                          <p:spTgt spid="1049882">
                                            <p:txEl>
                                              <p:pRg st="0" end="0"/>
                                            </p:txEl>
                                          </p:spTgt>
                                        </p:tgtEl>
                                        <p:attrNameLst>
                                          <p:attrName>ppt_x</p:attrName>
                                        </p:attrNameLst>
                                      </p:cBhvr>
                                      <p:tavLst>
                                        <p:tav tm="100000">
                                          <p:val>
                                            <p:strVal val="0-#ppt_w/2"/>
                                          </p:val>
                                        </p:tav>
                                        <p:tav>
                                          <p:val>
                                            <p:strVal val="#ppt_x"/>
                                          </p:val>
                                        </p:tav>
                                      </p:tavLst>
                                    </p:anim>
                                    <p:anim calcmode="lin" valueType="num">
                                      <p:cBhvr additive="base">
                                        <p:cTn id="14" dur="500" fill="hold"/>
                                        <p:tgtEl>
                                          <p:spTgt spid="1049882">
                                            <p:txEl>
                                              <p:pRg st="0" end="0"/>
                                            </p:txEl>
                                          </p:spTgt>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49882">
                                            <p:txEl>
                                              <p:pRg st="1" end="1"/>
                                            </p:txEl>
                                          </p:spTgt>
                                        </p:tgtEl>
                                        <p:attrNameLst>
                                          <p:attrName>style.visibility</p:attrName>
                                        </p:attrNameLst>
                                      </p:cBhvr>
                                      <p:to>
                                        <p:strVal val="visible"/>
                                      </p:to>
                                    </p:set>
                                    <p:anim calcmode="lin" valueType="num">
                                      <p:cBhvr additive="base">
                                        <p:cTn id="19" dur="500" fill="hold"/>
                                        <p:tgtEl>
                                          <p:spTgt spid="1049882">
                                            <p:txEl>
                                              <p:pRg st="1" end="1"/>
                                            </p:txEl>
                                          </p:spTgt>
                                        </p:tgtEl>
                                        <p:attrNameLst>
                                          <p:attrName>ppt_x</p:attrName>
                                        </p:attrNameLst>
                                      </p:cBhvr>
                                      <p:tavLst>
                                        <p:tav tm="100000">
                                          <p:val>
                                            <p:strVal val="0-#ppt_w/2"/>
                                          </p:val>
                                        </p:tav>
                                        <p:tav>
                                          <p:val>
                                            <p:strVal val="#ppt_x"/>
                                          </p:val>
                                        </p:tav>
                                      </p:tavLst>
                                    </p:anim>
                                    <p:anim calcmode="lin" valueType="num">
                                      <p:cBhvr additive="base">
                                        <p:cTn id="20" dur="500" fill="hold"/>
                                        <p:tgtEl>
                                          <p:spTgt spid="1049882">
                                            <p:txEl>
                                              <p:pRg st="1" end="1"/>
                                            </p:txEl>
                                          </p:spTgt>
                                        </p:tgtEl>
                                        <p:attrNameLst>
                                          <p:attrName>ppt_y</p:attrName>
                                        </p:attrNameLst>
                                      </p:cBhvr>
                                      <p:tavLst>
                                        <p:tav tm="100000">
                                          <p:val>
                                            <p:strVal val="#ppt_y"/>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49882">
                                            <p:txEl>
                                              <p:pRg st="2" end="2"/>
                                            </p:txEl>
                                          </p:spTgt>
                                        </p:tgtEl>
                                        <p:attrNameLst>
                                          <p:attrName>style.visibility</p:attrName>
                                        </p:attrNameLst>
                                      </p:cBhvr>
                                      <p:to>
                                        <p:strVal val="visible"/>
                                      </p:to>
                                    </p:set>
                                    <p:anim calcmode="lin" valueType="num">
                                      <p:cBhvr additive="base">
                                        <p:cTn id="25" dur="500" fill="hold"/>
                                        <p:tgtEl>
                                          <p:spTgt spid="1049882">
                                            <p:txEl>
                                              <p:pRg st="2" end="2"/>
                                            </p:txEl>
                                          </p:spTgt>
                                        </p:tgtEl>
                                        <p:attrNameLst>
                                          <p:attrName>ppt_x</p:attrName>
                                        </p:attrNameLst>
                                      </p:cBhvr>
                                      <p:tavLst>
                                        <p:tav tm="100000">
                                          <p:val>
                                            <p:strVal val="0-#ppt_w/2"/>
                                          </p:val>
                                        </p:tav>
                                        <p:tav>
                                          <p:val>
                                            <p:strVal val="#ppt_x"/>
                                          </p:val>
                                        </p:tav>
                                      </p:tavLst>
                                    </p:anim>
                                    <p:anim calcmode="lin" valueType="num">
                                      <p:cBhvr additive="base">
                                        <p:cTn id="26" dur="500" fill="hold"/>
                                        <p:tgtEl>
                                          <p:spTgt spid="1049882">
                                            <p:txEl>
                                              <p:pRg st="2" end="2"/>
                                            </p:txEl>
                                          </p:spTgt>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62" name="Rectangle 2"/>
          <p:cNvSpPr>
            <a:spLocks noGrp="1" noChangeArrowheads="1"/>
          </p:cNvSpPr>
          <p:nvPr>
            <p:ph type="title"/>
          </p:nvPr>
        </p:nvSpPr>
        <p:spPr>
          <a:xfrm>
            <a:off x="1828800" y="228600"/>
            <a:ext cx="7010400" cy="990600"/>
          </a:xfrm>
        </p:spPr>
        <p:txBody>
          <a:bodyPr/>
          <a:lstStyle/>
          <a:p>
            <a:pPr>
              <a:defRPr/>
            </a:pPr>
            <a:r>
              <a:rPr lang="zh-CN" altLang="en-US" sz="3600"/>
              <a:t>多重共线性的识别</a:t>
            </a:r>
            <a:endParaRPr lang="zh-CN" altLang="en-US" sz="3600">
              <a:solidFill>
                <a:schemeClr val="hlink"/>
              </a:solidFill>
            </a:endParaRPr>
          </a:p>
        </p:txBody>
      </p:sp>
      <p:sp>
        <p:nvSpPr>
          <p:cNvPr id="962563" name="Rectangle 3"/>
          <p:cNvSpPr>
            <a:spLocks noGrp="1" noChangeArrowheads="1"/>
          </p:cNvSpPr>
          <p:nvPr>
            <p:ph type="body" idx="1"/>
          </p:nvPr>
        </p:nvSpPr>
        <p:spPr>
          <a:xfrm>
            <a:off x="457200" y="1628775"/>
            <a:ext cx="8382000" cy="4467225"/>
          </a:xfrm>
        </p:spPr>
        <p:txBody>
          <a:bodyPr/>
          <a:lstStyle/>
          <a:p>
            <a:pPr marL="609600" indent="-609600" algn="just">
              <a:spcBef>
                <a:spcPct val="30000"/>
              </a:spcBef>
              <a:buFontTx/>
              <a:buAutoNum type="arabicPeriod"/>
              <a:defRPr/>
            </a:pPr>
            <a:r>
              <a:rPr lang="zh-CN" altLang="en-US"/>
              <a:t>检测多重共线性的最简单的一种办法是计算模型中各对自变量之间的相关系数，并对各相关系数进行显著性检验</a:t>
            </a:r>
          </a:p>
          <a:p>
            <a:pPr marL="609600" indent="-609600" algn="just">
              <a:spcBef>
                <a:spcPct val="30000"/>
              </a:spcBef>
              <a:buFontTx/>
              <a:buAutoNum type="arabicPeriod"/>
              <a:defRPr/>
            </a:pPr>
            <a:r>
              <a:rPr lang="zh-CN" altLang="en-US"/>
              <a:t>若有一个或多个相关系数显著，就表示模型中所用的自变量之间相关，存在着多重共线性</a:t>
            </a:r>
            <a:endParaRPr lang="zh-CN" altLang="en-US">
              <a:cs typeface="Times New Roman" panose="02020603050405020304"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563">
                                            <p:txEl>
                                              <p:pRg st="0" end="0"/>
                                            </p:txEl>
                                          </p:spTgt>
                                        </p:tgtEl>
                                        <p:attrNameLst>
                                          <p:attrName>style.visibility</p:attrName>
                                        </p:attrNameLst>
                                      </p:cBhvr>
                                      <p:to>
                                        <p:strVal val="visible"/>
                                      </p:to>
                                    </p:set>
                                    <p:animEffect transition="in" filter="wipe(left)">
                                      <p:cBhvr>
                                        <p:cTn id="7" dur="500"/>
                                        <p:tgtEl>
                                          <p:spTgt spid="962563">
                                            <p:txEl>
                                              <p:pRg st="0" end="0"/>
                                            </p:txEl>
                                          </p:spTgt>
                                        </p:tgtEl>
                                      </p:cBhvr>
                                    </p:animEffect>
                                  </p:childTnLst>
                                  <p:subTnLst>
                                    <p:animClr clrSpc="rgb" dir="cw">
                                      <p:cBhvr override="childStyle">
                                        <p:cTn dur="1" fill="hold" display="0" masterRel="nextClick" afterEffect="1"/>
                                        <p:tgtEl>
                                          <p:spTgt spid="962563">
                                            <p:txEl>
                                              <p:pRg st="0" end="0"/>
                                            </p:txEl>
                                          </p:spTgt>
                                        </p:tgtEl>
                                        <p:attrNameLst>
                                          <p:attrName>ppt_c</p:attrName>
                                        </p:attrNameLst>
                                      </p:cBhvr>
                                      <p:to>
                                        <a:schemeClr va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2563">
                                            <p:txEl>
                                              <p:pRg st="1" end="1"/>
                                            </p:txEl>
                                          </p:spTgt>
                                        </p:tgtEl>
                                        <p:attrNameLst>
                                          <p:attrName>style.visibility</p:attrName>
                                        </p:attrNameLst>
                                      </p:cBhvr>
                                      <p:to>
                                        <p:strVal val="visible"/>
                                      </p:to>
                                    </p:set>
                                    <p:animEffect transition="in" filter="wipe(left)">
                                      <p:cBhvr>
                                        <p:cTn id="12" dur="500"/>
                                        <p:tgtEl>
                                          <p:spTgt spid="962563">
                                            <p:txEl>
                                              <p:pRg st="1" end="1"/>
                                            </p:txEl>
                                          </p:spTgt>
                                        </p:tgtEl>
                                      </p:cBhvr>
                                    </p:animEffect>
                                  </p:childTnLst>
                                  <p:subTnLst>
                                    <p:animClr clrSpc="rgb" dir="cw">
                                      <p:cBhvr override="childStyle">
                                        <p:cTn dur="1" fill="hold" display="0" masterRel="nextClick" afterEffect="1"/>
                                        <p:tgtEl>
                                          <p:spTgt spid="962563">
                                            <p:txEl>
                                              <p:pRg st="1" end="1"/>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63" grpId="0" build="p"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4610" name="Rectangle 2"/>
          <p:cNvSpPr>
            <a:spLocks noGrp="1" noChangeArrowheads="1"/>
          </p:cNvSpPr>
          <p:nvPr>
            <p:ph type="title"/>
          </p:nvPr>
        </p:nvSpPr>
        <p:spPr>
          <a:xfrm>
            <a:off x="1828800" y="228600"/>
            <a:ext cx="7010400" cy="990600"/>
          </a:xfrm>
        </p:spPr>
        <p:txBody>
          <a:bodyPr/>
          <a:lstStyle/>
          <a:p>
            <a:pPr>
              <a:defRPr/>
            </a:pPr>
            <a:r>
              <a:rPr lang="zh-CN" altLang="en-US" sz="3600"/>
              <a:t>多重共线性的识别</a:t>
            </a:r>
            <a:endParaRPr lang="zh-CN" altLang="en-US" sz="3600">
              <a:solidFill>
                <a:schemeClr val="hlink"/>
              </a:solidFill>
            </a:endParaRPr>
          </a:p>
        </p:txBody>
      </p:sp>
      <p:sp>
        <p:nvSpPr>
          <p:cNvPr id="964611" name="Rectangle 3"/>
          <p:cNvSpPr>
            <a:spLocks noGrp="1" noChangeArrowheads="1"/>
          </p:cNvSpPr>
          <p:nvPr>
            <p:ph type="body" idx="1"/>
          </p:nvPr>
        </p:nvSpPr>
        <p:spPr>
          <a:xfrm>
            <a:off x="457200" y="1628775"/>
            <a:ext cx="8382000" cy="4467225"/>
          </a:xfrm>
        </p:spPr>
        <p:txBody>
          <a:bodyPr/>
          <a:lstStyle/>
          <a:p>
            <a:pPr marL="609600" indent="-609600" algn="just">
              <a:lnSpc>
                <a:spcPct val="80000"/>
              </a:lnSpc>
              <a:spcBef>
                <a:spcPct val="30000"/>
              </a:spcBef>
              <a:buClr>
                <a:srgbClr val="00FFFF"/>
              </a:buClr>
              <a:buFont typeface="Wingdings" panose="05000000000000000000" pitchFamily="2" charset="2"/>
              <a:buChar char="n"/>
              <a:defRPr/>
            </a:pPr>
            <a:r>
              <a:rPr lang="zh-CN" altLang="en-US" sz="2800"/>
              <a:t>如果出现下列情况，暗示存在多重共线性</a:t>
            </a:r>
          </a:p>
          <a:p>
            <a:pPr marL="1219200" lvl="1" indent="-533400" algn="just">
              <a:lnSpc>
                <a:spcPct val="80000"/>
              </a:lnSpc>
              <a:spcBef>
                <a:spcPct val="30000"/>
              </a:spcBef>
              <a:buClr>
                <a:srgbClr val="FFFF00"/>
              </a:buClr>
              <a:buSzPct val="80000"/>
              <a:defRPr/>
            </a:pPr>
            <a:r>
              <a:rPr lang="zh-CN" altLang="en-US" sz="2400"/>
              <a:t>模型中各对自变量之间显著相关</a:t>
            </a:r>
          </a:p>
          <a:p>
            <a:pPr marL="1219200" lvl="1" indent="-533400" algn="just">
              <a:lnSpc>
                <a:spcPct val="80000"/>
              </a:lnSpc>
              <a:spcBef>
                <a:spcPct val="30000"/>
              </a:spcBef>
              <a:buClr>
                <a:srgbClr val="FFFF00"/>
              </a:buClr>
              <a:buSzPct val="80000"/>
              <a:defRPr/>
            </a:pPr>
            <a:r>
              <a:rPr lang="zh-CN" altLang="en-US" sz="2400"/>
              <a:t>当模型的线性关系检验</a:t>
            </a:r>
            <a:r>
              <a:rPr lang="en-US" altLang="zh-CN" sz="2400"/>
              <a:t>(</a:t>
            </a:r>
            <a:r>
              <a:rPr lang="en-US" altLang="zh-CN" sz="2400" i="1">
                <a:cs typeface="Times New Roman" panose="02020603050405020304" pitchFamily="18" charset="0"/>
              </a:rPr>
              <a:t>F</a:t>
            </a:r>
            <a:r>
              <a:rPr lang="zh-CN" altLang="en-US" sz="2400"/>
              <a:t>检验</a:t>
            </a:r>
            <a:r>
              <a:rPr lang="en-US" altLang="zh-CN" sz="2400"/>
              <a:t>)</a:t>
            </a:r>
            <a:r>
              <a:rPr lang="zh-CN" altLang="en-US" sz="2400"/>
              <a:t>显著时，几乎所有回归系数的</a:t>
            </a:r>
            <a:r>
              <a:rPr lang="en-US" altLang="zh-CN" sz="2400" i="1">
                <a:cs typeface="Times New Roman" panose="02020603050405020304" pitchFamily="18" charset="0"/>
              </a:rPr>
              <a:t>t</a:t>
            </a:r>
            <a:r>
              <a:rPr lang="zh-CN" altLang="en-US" sz="2400"/>
              <a:t>检验却不显著 </a:t>
            </a:r>
          </a:p>
          <a:p>
            <a:pPr marL="1219200" lvl="1" indent="-533400" algn="just">
              <a:lnSpc>
                <a:spcPct val="80000"/>
              </a:lnSpc>
              <a:spcBef>
                <a:spcPct val="30000"/>
              </a:spcBef>
              <a:buClr>
                <a:srgbClr val="FFFF00"/>
              </a:buClr>
              <a:buSzPct val="80000"/>
              <a:defRPr/>
            </a:pPr>
            <a:r>
              <a:rPr lang="zh-CN" altLang="en-US" sz="2400"/>
              <a:t>回归系数的正负号与预期的相反</a:t>
            </a:r>
          </a:p>
          <a:p>
            <a:pPr marL="1219200" lvl="1" indent="-533400" algn="just">
              <a:lnSpc>
                <a:spcPct val="80000"/>
              </a:lnSpc>
              <a:spcBef>
                <a:spcPct val="30000"/>
              </a:spcBef>
              <a:buClr>
                <a:srgbClr val="FFFF00"/>
              </a:buClr>
              <a:buSzPct val="80000"/>
              <a:defRPr/>
            </a:pPr>
            <a:r>
              <a:rPr lang="zh-CN" altLang="en-US" sz="2400"/>
              <a:t>容忍度</a:t>
            </a:r>
            <a:r>
              <a:rPr lang="en-US" altLang="zh-CN" sz="2400"/>
              <a:t>(tolerance)</a:t>
            </a:r>
            <a:r>
              <a:rPr lang="zh-CN" altLang="en-US" sz="2400"/>
              <a:t>与方差扩大因子</a:t>
            </a:r>
            <a:r>
              <a:rPr lang="en-US" altLang="zh-CN" sz="2400"/>
              <a:t>(variance inflation factor</a:t>
            </a:r>
            <a:r>
              <a:rPr lang="zh-CN" altLang="en-US" sz="2400"/>
              <a:t>，</a:t>
            </a:r>
            <a:r>
              <a:rPr lang="en-US" altLang="zh-CN" sz="2400"/>
              <a:t>VIF)</a:t>
            </a:r>
            <a:r>
              <a:rPr lang="zh-CN" altLang="en-US" sz="2400"/>
              <a:t>。</a:t>
            </a:r>
          </a:p>
          <a:p>
            <a:pPr marL="1543050" lvl="2" indent="-457200">
              <a:lnSpc>
                <a:spcPct val="80000"/>
              </a:lnSpc>
              <a:buClr>
                <a:srgbClr val="00FFFF"/>
              </a:buClr>
              <a:defRPr/>
            </a:pPr>
            <a:r>
              <a:rPr lang="zh-CN" altLang="en-US" sz="2000"/>
              <a:t>某个自变量的容忍度等于</a:t>
            </a:r>
            <a:r>
              <a:rPr lang="en-US" altLang="zh-CN" sz="2000"/>
              <a:t>1</a:t>
            </a:r>
            <a:r>
              <a:rPr lang="zh-CN" altLang="en-US" sz="2000"/>
              <a:t>减去该自变量为因变量而其他</a:t>
            </a:r>
            <a:r>
              <a:rPr lang="en-US" altLang="zh-CN" sz="2000"/>
              <a:t>k-1</a:t>
            </a:r>
            <a:r>
              <a:rPr lang="zh-CN" altLang="en-US" sz="2000"/>
              <a:t>个自变量为预测变量时所得到的线性回归模型的判定系数，即</a:t>
            </a:r>
            <a:r>
              <a:rPr lang="en-US" altLang="zh-CN" sz="2000" b="1"/>
              <a:t>1-R</a:t>
            </a:r>
            <a:r>
              <a:rPr lang="en-US" altLang="zh-CN" sz="2000" b="1" baseline="-25000"/>
              <a:t>i</a:t>
            </a:r>
            <a:r>
              <a:rPr lang="en-US" altLang="zh-CN" sz="2000" b="1" baseline="30000"/>
              <a:t>2</a:t>
            </a:r>
            <a:r>
              <a:rPr lang="zh-CN" altLang="en-US" sz="2000"/>
              <a:t>。容忍度越小，多重共线性越严重。通常认为容忍度小于</a:t>
            </a:r>
            <a:r>
              <a:rPr lang="en-US" altLang="zh-CN" sz="2000"/>
              <a:t>0.1</a:t>
            </a:r>
            <a:r>
              <a:rPr lang="zh-CN" altLang="en-US" sz="2000"/>
              <a:t>时，存在严重的多重共线性</a:t>
            </a:r>
          </a:p>
          <a:p>
            <a:pPr marL="1543050" lvl="2" indent="-457200">
              <a:lnSpc>
                <a:spcPct val="80000"/>
              </a:lnSpc>
              <a:buClr>
                <a:srgbClr val="00FFFF"/>
              </a:buClr>
              <a:defRPr/>
            </a:pPr>
            <a:r>
              <a:rPr lang="zh-CN" altLang="en-US" sz="2000"/>
              <a:t>方差扩大因子等于容忍度的倒数，即            。显然，</a:t>
            </a:r>
            <a:r>
              <a:rPr lang="en-US" altLang="zh-CN" sz="2000"/>
              <a:t>VIF</a:t>
            </a:r>
            <a:r>
              <a:rPr lang="zh-CN" altLang="en-US" sz="2000"/>
              <a:t>越大多重共线性就越严重。一般认为</a:t>
            </a:r>
            <a:r>
              <a:rPr lang="en-US" altLang="zh-CN" sz="2000"/>
              <a:t>VIF</a:t>
            </a:r>
            <a:r>
              <a:rPr lang="zh-CN" altLang="en-US" sz="2000"/>
              <a:t>大于</a:t>
            </a:r>
            <a:r>
              <a:rPr lang="en-US" altLang="zh-CN" sz="2000"/>
              <a:t>10</a:t>
            </a:r>
            <a:r>
              <a:rPr lang="zh-CN" altLang="en-US" sz="2000"/>
              <a:t>则认为存在严重的多重共线性。</a:t>
            </a:r>
          </a:p>
        </p:txBody>
      </p:sp>
      <p:sp>
        <p:nvSpPr>
          <p:cNvPr id="964612" name="Rectangle 4"/>
          <p:cNvSpPr>
            <a:spLocks noChangeArrowheads="1"/>
          </p:cNvSpPr>
          <p:nvPr/>
        </p:nvSpPr>
        <p:spPr bwMode="auto">
          <a:xfrm>
            <a:off x="6804025" y="5903913"/>
            <a:ext cx="1800225" cy="501650"/>
          </a:xfrm>
          <a:prstGeom prst="rect">
            <a:avLst/>
          </a:prstGeom>
          <a:noFill/>
          <a:ln w="12700">
            <a:solidFill>
              <a:srgbClr val="00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zh-CN" altLang="en-US" sz="2600" b="1" i="0" u="none" strike="noStrike" kern="1200" cap="none" spc="0" normalizeH="0" baseline="0" noProof="0">
                <a:ln>
                  <a:noFill/>
                </a:ln>
                <a:solidFill>
                  <a:srgbClr val="FE9B03"/>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输出结果</a:t>
            </a:r>
            <a:endParaRPr kumimoji="0" lang="zh-CN" altLang="en-US" sz="1800" b="0" i="0" u="none" strike="noStrike" kern="1200" cap="none" spc="0" normalizeH="0" baseline="0" noProof="0">
              <a:ln>
                <a:noFill/>
              </a:ln>
              <a:solidFill>
                <a:srgbClr val="0A578C"/>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8613" name="WordArt 5"/>
          <p:cNvSpPr>
            <a:spLocks noChangeArrowheads="1" noChangeShapeType="1" noTextEdit="1"/>
          </p:cNvSpPr>
          <p:nvPr/>
        </p:nvSpPr>
        <p:spPr bwMode="auto">
          <a:xfrm>
            <a:off x="5724525" y="5876925"/>
            <a:ext cx="1079500" cy="503238"/>
          </a:xfrm>
          <a:prstGeom prst="rect">
            <a:avLst/>
          </a:prstGeom>
        </p:spPr>
        <p:txBody>
          <a:bodyPr wrap="none" fromWordArt="1">
            <a:prstTxWarp prst="textPlain">
              <a:avLst>
                <a:gd name="adj" fmla="val 50000"/>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3600" b="1" i="0" u="none" strike="noStrike" kern="10" cap="none" spc="0" normalizeH="0" baseline="0" noProof="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uLnTx/>
                <a:uFillTx/>
                <a:latin typeface="Arial" panose="020B0604020202020204" pitchFamily="34" charset="0"/>
                <a:ea typeface="华文细黑" panose="02010600040101010101" pitchFamily="2" charset="-122"/>
                <a:cs typeface="Arial" panose="020B0604020202020204" pitchFamily="34" charset="0"/>
              </a:rPr>
              <a:t>SPSS</a:t>
            </a:r>
            <a:endParaRPr kumimoji="1" lang="zh-CN" altLang="en-US" sz="3600" b="1" i="0" u="none" strike="noStrike" kern="10" cap="none" spc="0" normalizeH="0" baseline="0" noProof="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uLnTx/>
              <a:uFillTx/>
              <a:latin typeface="Arial" panose="020B0604020202020204" pitchFamily="34" charset="0"/>
              <a:ea typeface="华文细黑" panose="02010600040101010101" pitchFamily="2" charset="-122"/>
              <a:cs typeface="Arial" panose="020B0604020202020204" pitchFamily="34" charset="0"/>
            </a:endParaRPr>
          </a:p>
        </p:txBody>
      </p:sp>
      <p:graphicFrame>
        <p:nvGraphicFramePr>
          <p:cNvPr id="68614" name="Object 6"/>
          <p:cNvGraphicFramePr>
            <a:graphicFrameLocks noChangeAspect="1"/>
          </p:cNvGraphicFramePr>
          <p:nvPr/>
        </p:nvGraphicFramePr>
        <p:xfrm>
          <a:off x="6156325" y="5151438"/>
          <a:ext cx="936625" cy="474662"/>
        </p:xfrm>
        <a:graphic>
          <a:graphicData uri="http://schemas.openxmlformats.org/presentationml/2006/ole">
            <mc:AlternateContent xmlns:mc="http://schemas.openxmlformats.org/markup-compatibility/2006">
              <mc:Choice xmlns:v="urn:schemas-microsoft-com:vml" Requires="v">
                <p:oleObj spid="_x0000_s24595" name="公式" r:id="rId4" imgW="845809" imgH="426804" progId="Equation.3">
                  <p:embed/>
                </p:oleObj>
              </mc:Choice>
              <mc:Fallback>
                <p:oleObj name="公式" r:id="rId4" imgW="845809" imgH="426804" progId="Equation.3">
                  <p:embed/>
                  <p:pic>
                    <p:nvPicPr>
                      <p:cNvPr id="6861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325" y="5151438"/>
                        <a:ext cx="936625" cy="474662"/>
                      </a:xfrm>
                      <a:prstGeom prst="rect">
                        <a:avLst/>
                      </a:prstGeom>
                      <a:noFill/>
                      <a:ln>
                        <a:noFill/>
                      </a:ln>
                      <a:effectLst>
                        <a:outerShdw dist="28398" dir="3806097"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96">
            <a:extLst>
              <a:ext uri="{FF2B5EF4-FFF2-40B4-BE49-F238E27FC236}">
                <a16:creationId xmlns:a16="http://schemas.microsoft.com/office/drawing/2014/main" id="{D027FAD4-274D-427D-8F79-5B07FB6C906D}"/>
              </a:ext>
            </a:extLst>
          </p:cNvPr>
          <p:cNvSpPr>
            <a:spLocks noGrp="1" noChangeArrowheads="1"/>
          </p:cNvSpPr>
          <p:nvPr>
            <p:ph type="title"/>
          </p:nvPr>
        </p:nvSpPr>
        <p:spPr>
          <a:xfrm>
            <a:off x="685800" y="381000"/>
            <a:ext cx="7772400" cy="609600"/>
          </a:xfrm>
          <a:solidFill>
            <a:srgbClr val="CCFFFF"/>
          </a:solidFill>
        </p:spPr>
        <p:txBody>
          <a:bodyPr/>
          <a:lstStyle/>
          <a:p>
            <a:pPr algn="l" eaLnBrk="1" latinLnBrk="0" hangingPunct="1"/>
            <a:r>
              <a:rPr lang="zh-CN" altLang="en-US" sz="3200" b="1" dirty="0">
                <a:solidFill>
                  <a:schemeClr val="bg2"/>
                </a:solidFill>
                <a:latin typeface="楷体_GB2312" pitchFamily="49" charset="-122"/>
                <a:ea typeface="楷体_GB2312" pitchFamily="49" charset="-122"/>
                <a:sym typeface="Times New Roman" panose="02020603050405020304" pitchFamily="18" charset="0"/>
              </a:rPr>
              <a:t>判明存在多重共线性的范围</a:t>
            </a:r>
            <a:endParaRPr lang="zh-CN" altLang="zh-CN" dirty="0">
              <a:solidFill>
                <a:schemeClr val="bg2"/>
              </a:solidFill>
            </a:endParaRPr>
          </a:p>
        </p:txBody>
      </p:sp>
      <p:sp>
        <p:nvSpPr>
          <p:cNvPr id="1049898" name="Rectangle 298">
            <a:extLst>
              <a:ext uri="{FF2B5EF4-FFF2-40B4-BE49-F238E27FC236}">
                <a16:creationId xmlns:a16="http://schemas.microsoft.com/office/drawing/2014/main" id="{F36D7699-A519-459F-B5E5-764E5C38AC1C}"/>
              </a:ext>
            </a:extLst>
          </p:cNvPr>
          <p:cNvSpPr>
            <a:spLocks noGrp="1" noChangeArrowheads="1"/>
          </p:cNvSpPr>
          <p:nvPr>
            <p:ph type="body" idx="1"/>
          </p:nvPr>
        </p:nvSpPr>
        <p:spPr>
          <a:xfrm>
            <a:off x="571500" y="1438275"/>
            <a:ext cx="8001000" cy="3810000"/>
          </a:xfrm>
        </p:spPr>
        <p:txBody>
          <a:bodyPr/>
          <a:lstStyle/>
          <a:p>
            <a:pPr marL="0" indent="0" algn="just" eaLnBrk="1" latinLnBrk="0" hangingPunct="1">
              <a:lnSpc>
                <a:spcPct val="114000"/>
              </a:lnSpc>
              <a:buFontTx/>
              <a:buNone/>
            </a:pPr>
            <a:r>
              <a:rPr lang="en-US" altLang="en-US" sz="2800" b="1" dirty="0">
                <a:latin typeface="Times New Roman" panose="02020603050405020304" pitchFamily="18" charset="0"/>
                <a:ea typeface="黑体" panose="02010609060101010101" pitchFamily="49" charset="-122"/>
                <a:sym typeface="Times New Roman" panose="02020603050405020304" pitchFamily="18" charset="0"/>
              </a:rPr>
              <a:t> </a:t>
            </a:r>
            <a:r>
              <a:rPr lang="zh-CN" altLang="en-US" sz="2800" b="1" dirty="0">
                <a:latin typeface="Times New Roman" panose="02020603050405020304" pitchFamily="18" charset="0"/>
                <a:ea typeface="黑体" panose="02010609060101010101" pitchFamily="49" charset="-122"/>
                <a:sym typeface="Times New Roman" panose="02020603050405020304" pitchFamily="18" charset="0"/>
              </a:rPr>
              <a:t>(1) 判定系数检验法</a:t>
            </a:r>
            <a:endParaRPr lang="zh-CN" altLang="zh-CN" dirty="0"/>
          </a:p>
          <a:p>
            <a:pPr marL="457200" indent="-457200" algn="just" eaLnBrk="1" latinLnBrk="0" hangingPunct="1">
              <a:lnSpc>
                <a:spcPct val="114000"/>
              </a:lnSpc>
              <a:buFont typeface="Wingdings" panose="05000000000000000000" pitchFamily="2" charset="2"/>
              <a:buChar char="l"/>
            </a:pPr>
            <a:r>
              <a:rPr lang="zh-CN" altLang="en-US" sz="2800" dirty="0">
                <a:latin typeface="Times New Roman" panose="02020603050405020304" pitchFamily="18" charset="0"/>
                <a:sym typeface="Times New Roman" panose="02020603050405020304" pitchFamily="18" charset="0"/>
              </a:rPr>
              <a:t>使模型中每一个解释变量分别以其余解释变量为解释变量进行</a:t>
            </a:r>
            <a:r>
              <a:rPr lang="zh-CN" altLang="zh-CN" sz="2800" dirty="0">
                <a:latin typeface="Times New Roman" panose="02020603050405020304" pitchFamily="18" charset="0"/>
                <a:sym typeface="Times New Roman" panose="02020603050405020304" pitchFamily="18" charset="0"/>
              </a:rPr>
              <a:t>辅助回归（Auxiliary Regression</a:t>
            </a:r>
            <a:r>
              <a:rPr lang="zh-CN" altLang="en-US" sz="2800" dirty="0">
                <a:latin typeface="Times New Roman" panose="02020603050405020304" pitchFamily="18" charset="0"/>
                <a:sym typeface="Times New Roman" panose="02020603050405020304" pitchFamily="18" charset="0"/>
              </a:rPr>
              <a:t>），并计算相应的拟合优度。</a:t>
            </a:r>
            <a:endParaRPr lang="zh-CN" altLang="zh-CN" dirty="0"/>
          </a:p>
          <a:p>
            <a:pPr marL="457200" indent="-457200" algn="just" eaLnBrk="1" latinLnBrk="0" hangingPunct="1">
              <a:lnSpc>
                <a:spcPct val="114000"/>
              </a:lnSpc>
              <a:buFont typeface="Wingdings" panose="05000000000000000000" pitchFamily="2" charset="2"/>
              <a:buChar char="l"/>
            </a:pPr>
            <a:r>
              <a:rPr lang="zh-CN" altLang="en-US" sz="2800" dirty="0">
                <a:latin typeface="Times New Roman" panose="02020603050405020304" pitchFamily="18" charset="0"/>
                <a:sym typeface="Times New Roman" panose="02020603050405020304" pitchFamily="18" charset="0"/>
              </a:rPr>
              <a:t>如果某一种回归</a:t>
            </a:r>
            <a:r>
              <a:rPr lang="zh-CN" altLang="zh-CN" sz="2800" dirty="0">
                <a:latin typeface="Times New Roman" panose="02020603050405020304" pitchFamily="18" charset="0"/>
                <a:sym typeface="Times New Roman" panose="02020603050405020304" pitchFamily="18" charset="0"/>
              </a:rPr>
              <a:t>X</a:t>
            </a:r>
            <a:r>
              <a:rPr lang="zh-CN" altLang="zh-CN" sz="2800" baseline="-25000" dirty="0">
                <a:latin typeface="Times New Roman" panose="02020603050405020304" pitchFamily="18" charset="0"/>
                <a:sym typeface="Times New Roman" panose="02020603050405020304" pitchFamily="18" charset="0"/>
              </a:rPr>
              <a:t>ji</a:t>
            </a:r>
            <a:r>
              <a:rPr lang="zh-CN" altLang="zh-CN" sz="2800" dirty="0">
                <a:latin typeface="Times New Roman" panose="02020603050405020304" pitchFamily="18" charset="0"/>
                <a:sym typeface="Times New Roman" panose="02020603050405020304" pitchFamily="18" charset="0"/>
              </a:rPr>
              <a:t>=</a:t>
            </a:r>
            <a:r>
              <a:rPr lang="zh-CN" altLang="zh-CN" sz="2800" dirty="0">
                <a:latin typeface="Times New Roman" panose="02020603050405020304" pitchFamily="18" charset="0"/>
                <a:sym typeface="Symbol" panose="05050102010706020507" pitchFamily="18" charset="2"/>
              </a:rPr>
              <a:t></a:t>
            </a:r>
            <a:r>
              <a:rPr lang="zh-CN" altLang="zh-CN" sz="2800" baseline="-25000" dirty="0">
                <a:latin typeface="Times New Roman" panose="02020603050405020304" pitchFamily="18" charset="0"/>
                <a:sym typeface="Symbol" panose="05050102010706020507" pitchFamily="18" charset="2"/>
              </a:rPr>
              <a:t>1</a:t>
            </a:r>
            <a:r>
              <a:rPr lang="zh-CN" altLang="zh-CN" sz="2800" dirty="0">
                <a:latin typeface="Times New Roman" panose="02020603050405020304" pitchFamily="18" charset="0"/>
                <a:sym typeface="Symbol" panose="05050102010706020507" pitchFamily="18" charset="2"/>
              </a:rPr>
              <a:t>X</a:t>
            </a:r>
            <a:r>
              <a:rPr lang="zh-CN" altLang="zh-CN" sz="2800" baseline="-25000" dirty="0">
                <a:latin typeface="Times New Roman" panose="02020603050405020304" pitchFamily="18" charset="0"/>
                <a:sym typeface="Symbol" panose="05050102010706020507" pitchFamily="18" charset="2"/>
              </a:rPr>
              <a:t>1i</a:t>
            </a:r>
            <a:r>
              <a:rPr lang="zh-CN" altLang="zh-CN" sz="2800" dirty="0">
                <a:latin typeface="Times New Roman" panose="02020603050405020304" pitchFamily="18" charset="0"/>
                <a:sym typeface="Symbol" panose="05050102010706020507" pitchFamily="18" charset="2"/>
              </a:rPr>
              <a:t>+</a:t>
            </a:r>
            <a:r>
              <a:rPr lang="zh-CN" altLang="zh-CN" sz="2800" baseline="-25000" dirty="0">
                <a:latin typeface="Times New Roman" panose="02020603050405020304" pitchFamily="18" charset="0"/>
                <a:sym typeface="Symbol" panose="05050102010706020507" pitchFamily="18" charset="2"/>
              </a:rPr>
              <a:t>2</a:t>
            </a:r>
            <a:r>
              <a:rPr lang="zh-CN" altLang="zh-CN" sz="2800" dirty="0">
                <a:latin typeface="Times New Roman" panose="02020603050405020304" pitchFamily="18" charset="0"/>
                <a:sym typeface="Symbol" panose="05050102010706020507" pitchFamily="18" charset="2"/>
              </a:rPr>
              <a:t>X</a:t>
            </a:r>
            <a:r>
              <a:rPr lang="zh-CN" altLang="zh-CN" sz="2800" baseline="-25000" dirty="0">
                <a:latin typeface="Times New Roman" panose="02020603050405020304" pitchFamily="18" charset="0"/>
                <a:sym typeface="Symbol" panose="05050102010706020507" pitchFamily="18" charset="2"/>
              </a:rPr>
              <a:t>2i</a:t>
            </a:r>
            <a:r>
              <a:rPr lang="zh-CN" altLang="zh-CN" sz="2800" dirty="0">
                <a:latin typeface="Times New Roman" panose="02020603050405020304" pitchFamily="18" charset="0"/>
                <a:sym typeface="Symbol" panose="05050102010706020507" pitchFamily="18" charset="2"/>
              </a:rPr>
              <a:t>+</a:t>
            </a:r>
            <a:r>
              <a:rPr lang="zh-CN" altLang="zh-CN" sz="2800" baseline="-25000" dirty="0">
                <a:latin typeface="Times New Roman" panose="02020603050405020304" pitchFamily="18" charset="0"/>
                <a:sym typeface="Symbol" panose="05050102010706020507" pitchFamily="18" charset="2"/>
              </a:rPr>
              <a:t>L</a:t>
            </a:r>
            <a:r>
              <a:rPr lang="zh-CN" altLang="zh-CN" sz="2800" dirty="0">
                <a:latin typeface="Times New Roman" panose="02020603050405020304" pitchFamily="18" charset="0"/>
                <a:sym typeface="Symbol" panose="05050102010706020507" pitchFamily="18" charset="2"/>
              </a:rPr>
              <a:t>X</a:t>
            </a:r>
            <a:r>
              <a:rPr lang="zh-CN" altLang="zh-CN" sz="2800" baseline="-25000" dirty="0">
                <a:latin typeface="Times New Roman" panose="02020603050405020304" pitchFamily="18" charset="0"/>
                <a:sym typeface="Symbol" panose="05050102010706020507" pitchFamily="18" charset="2"/>
              </a:rPr>
              <a:t>Li</a:t>
            </a:r>
            <a:r>
              <a:rPr lang="zh-CN" altLang="en-US" sz="2800" dirty="0">
                <a:latin typeface="Times New Roman" panose="02020603050405020304" pitchFamily="18" charset="0"/>
                <a:sym typeface="Times New Roman" panose="02020603050405020304" pitchFamily="18" charset="0"/>
              </a:rPr>
              <a:t>的</a:t>
            </a:r>
            <a:r>
              <a:rPr lang="zh-CN" altLang="en-US" sz="2800" b="1" dirty="0">
                <a:latin typeface="Times New Roman" panose="02020603050405020304" pitchFamily="18" charset="0"/>
                <a:sym typeface="Times New Roman" panose="02020603050405020304" pitchFamily="18" charset="0"/>
              </a:rPr>
              <a:t>判定系数</a:t>
            </a:r>
            <a:r>
              <a:rPr lang="zh-CN" altLang="zh-CN" sz="2800" dirty="0">
                <a:latin typeface="Times New Roman" panose="02020603050405020304" pitchFamily="18" charset="0"/>
                <a:sym typeface="Times New Roman" panose="02020603050405020304" pitchFamily="18" charset="0"/>
              </a:rPr>
              <a:t>较大，说明X</a:t>
            </a:r>
            <a:r>
              <a:rPr lang="zh-CN" altLang="zh-CN" sz="2800" baseline="-25000" dirty="0">
                <a:latin typeface="Times New Roman" panose="02020603050405020304" pitchFamily="18" charset="0"/>
                <a:sym typeface="Times New Roman" panose="02020603050405020304" pitchFamily="18" charset="0"/>
              </a:rPr>
              <a:t>j</a:t>
            </a:r>
            <a:r>
              <a:rPr lang="zh-CN" altLang="en-US" sz="2800" dirty="0">
                <a:latin typeface="Times New Roman" panose="02020603050405020304" pitchFamily="18" charset="0"/>
                <a:sym typeface="Times New Roman" panose="02020603050405020304" pitchFamily="18" charset="0"/>
              </a:rPr>
              <a:t>与其他</a:t>
            </a:r>
            <a:r>
              <a:rPr lang="zh-CN" altLang="zh-CN" sz="2800" dirty="0">
                <a:latin typeface="Times New Roman" panose="02020603050405020304" pitchFamily="18" charset="0"/>
                <a:sym typeface="Times New Roman" panose="02020603050405020304" pitchFamily="18" charset="0"/>
              </a:rPr>
              <a:t>X</a:t>
            </a:r>
            <a:r>
              <a:rPr lang="zh-CN" altLang="en-US" sz="2800" dirty="0">
                <a:latin typeface="Times New Roman" panose="02020603050405020304" pitchFamily="18" charset="0"/>
                <a:sym typeface="Times New Roman" panose="02020603050405020304" pitchFamily="18" charset="0"/>
              </a:rPr>
              <a:t>间存在</a:t>
            </a:r>
            <a:r>
              <a:rPr lang="zh-CN" altLang="en-US" sz="2800" b="1" dirty="0">
                <a:latin typeface="Times New Roman" panose="02020603050405020304" pitchFamily="18" charset="0"/>
                <a:sym typeface="Times New Roman" panose="02020603050405020304" pitchFamily="18" charset="0"/>
              </a:rPr>
              <a:t>共线性</a:t>
            </a:r>
            <a:r>
              <a:rPr lang="zh-CN" altLang="en-US" sz="2800" dirty="0">
                <a:latin typeface="Times New Roman" panose="02020603050405020304" pitchFamily="18" charset="0"/>
                <a:sym typeface="Times New Roman" panose="02020603050405020304" pitchFamily="18" charset="0"/>
              </a:rPr>
              <a:t>。</a:t>
            </a:r>
            <a:endParaRPr lang="zh-CN" altLang="zh-CN" dirty="0"/>
          </a:p>
          <a:p>
            <a:pPr marL="457200" indent="-457200" algn="just" eaLnBrk="1" latinLnBrk="0" hangingPunct="1">
              <a:lnSpc>
                <a:spcPct val="114000"/>
              </a:lnSpc>
              <a:buFont typeface="Wingdings" panose="05000000000000000000" pitchFamily="2" charset="2"/>
              <a:buChar char="l"/>
            </a:pPr>
            <a:r>
              <a:rPr lang="zh-CN" altLang="zh-CN" sz="2800" b="1" dirty="0">
                <a:latin typeface="Times New Roman" panose="02020603050405020304" pitchFamily="18" charset="0"/>
                <a:sym typeface="Times New Roman" panose="02020603050405020304" pitchFamily="18" charset="0"/>
              </a:rPr>
              <a:t>    可以构造F</a:t>
            </a:r>
            <a:r>
              <a:rPr lang="zh-CN" altLang="en-US" sz="2800" b="1" dirty="0">
                <a:latin typeface="Times New Roman" panose="02020603050405020304" pitchFamily="18" charset="0"/>
                <a:sym typeface="Times New Roman" panose="02020603050405020304" pitchFamily="18" charset="0"/>
              </a:rPr>
              <a:t>检验：</a:t>
            </a:r>
            <a:endParaRPr lang="zh-CN" altLang="zh-CN" dirty="0"/>
          </a:p>
        </p:txBody>
      </p:sp>
      <p:graphicFrame>
        <p:nvGraphicFramePr>
          <p:cNvPr id="2097673" name="Object 521">
            <a:extLst>
              <a:ext uri="{FF2B5EF4-FFF2-40B4-BE49-F238E27FC236}">
                <a16:creationId xmlns:a16="http://schemas.microsoft.com/office/drawing/2014/main" id="{355D995F-F5BE-4D84-A0E6-47887E6F817B}"/>
              </a:ext>
            </a:extLst>
          </p:cNvPr>
          <p:cNvGraphicFramePr>
            <a:graphicFrameLocks noChangeAspect="1"/>
          </p:cNvGraphicFramePr>
          <p:nvPr>
            <p:extLst>
              <p:ext uri="{D42A27DB-BD31-4B8C-83A1-F6EECF244321}">
                <p14:modId xmlns:p14="http://schemas.microsoft.com/office/powerpoint/2010/main" val="255253659"/>
              </p:ext>
            </p:extLst>
          </p:nvPr>
        </p:nvGraphicFramePr>
        <p:xfrm>
          <a:off x="2019300" y="5248275"/>
          <a:ext cx="4076700" cy="1066800"/>
        </p:xfrm>
        <a:graphic>
          <a:graphicData uri="http://schemas.openxmlformats.org/presentationml/2006/ole">
            <mc:AlternateContent xmlns:mc="http://schemas.openxmlformats.org/markup-compatibility/2006">
              <mc:Choice xmlns:v="urn:schemas-microsoft-com:vml" Requires="v">
                <p:oleObj spid="_x0000_s46094" name="Equation" r:id="rId3" imgW="5667375" imgH="1219200" progId="Equation.DSMT4">
                  <p:embed/>
                </p:oleObj>
              </mc:Choice>
              <mc:Fallback>
                <p:oleObj name="Equation" r:id="rId3" imgW="5667375" imgH="1219200" progId="Equation.DSMT4">
                  <p:embed/>
                  <p:pic>
                    <p:nvPicPr>
                      <p:cNvPr id="2097673" name="Object 521">
                        <a:extLst>
                          <a:ext uri="{FF2B5EF4-FFF2-40B4-BE49-F238E27FC236}">
                            <a16:creationId xmlns:a16="http://schemas.microsoft.com/office/drawing/2014/main" id="{355D995F-F5BE-4D84-A0E6-47887E6F81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9300" y="5248275"/>
                        <a:ext cx="4076700" cy="1066800"/>
                      </a:xfrm>
                      <a:prstGeom prst="rect">
                        <a:avLst/>
                      </a:prstGeom>
                      <a:solidFill>
                        <a:schemeClr val="tx1"/>
                      </a:solidFill>
                      <a:ln w="9525">
                        <a:solidFill>
                          <a:srgbClr val="FF0000"/>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49898">
                                            <p:txEl>
                                              <p:pRg st="0" end="0"/>
                                            </p:txEl>
                                          </p:spTgt>
                                        </p:tgtEl>
                                        <p:attrNameLst>
                                          <p:attrName>style.visibility</p:attrName>
                                        </p:attrNameLst>
                                      </p:cBhvr>
                                      <p:to>
                                        <p:strVal val="visible"/>
                                      </p:to>
                                    </p:set>
                                    <p:anim calcmode="lin" valueType="num">
                                      <p:cBhvr additive="base">
                                        <p:cTn id="7" dur="500" fill="hold"/>
                                        <p:tgtEl>
                                          <p:spTgt spid="1049898">
                                            <p:txEl>
                                              <p:pRg st="0" end="0"/>
                                            </p:txEl>
                                          </p:spTgt>
                                        </p:tgtEl>
                                        <p:attrNameLst>
                                          <p:attrName>ppt_x</p:attrName>
                                        </p:attrNameLst>
                                      </p:cBhvr>
                                      <p:tavLst>
                                        <p:tav tm="100000">
                                          <p:val>
                                            <p:strVal val="0-#ppt_w/2"/>
                                          </p:val>
                                        </p:tav>
                                        <p:tav>
                                          <p:val>
                                            <p:strVal val="#ppt_x"/>
                                          </p:val>
                                        </p:tav>
                                      </p:tavLst>
                                    </p:anim>
                                    <p:anim calcmode="lin" valueType="num">
                                      <p:cBhvr additive="base">
                                        <p:cTn id="8" dur="500" fill="hold"/>
                                        <p:tgtEl>
                                          <p:spTgt spid="1049898">
                                            <p:txEl>
                                              <p:pRg st="0" end="0"/>
                                            </p:txEl>
                                          </p:spTgt>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49898">
                                            <p:txEl>
                                              <p:pRg st="1" end="1"/>
                                            </p:txEl>
                                          </p:spTgt>
                                        </p:tgtEl>
                                        <p:attrNameLst>
                                          <p:attrName>style.visibility</p:attrName>
                                        </p:attrNameLst>
                                      </p:cBhvr>
                                      <p:to>
                                        <p:strVal val="visible"/>
                                      </p:to>
                                    </p:set>
                                    <p:anim calcmode="lin" valueType="num">
                                      <p:cBhvr additive="base">
                                        <p:cTn id="13" dur="500" fill="hold"/>
                                        <p:tgtEl>
                                          <p:spTgt spid="1049898">
                                            <p:txEl>
                                              <p:pRg st="1" end="1"/>
                                            </p:txEl>
                                          </p:spTgt>
                                        </p:tgtEl>
                                        <p:attrNameLst>
                                          <p:attrName>ppt_x</p:attrName>
                                        </p:attrNameLst>
                                      </p:cBhvr>
                                      <p:tavLst>
                                        <p:tav tm="100000">
                                          <p:val>
                                            <p:strVal val="0-#ppt_w/2"/>
                                          </p:val>
                                        </p:tav>
                                        <p:tav>
                                          <p:val>
                                            <p:strVal val="#ppt_x"/>
                                          </p:val>
                                        </p:tav>
                                      </p:tavLst>
                                    </p:anim>
                                    <p:anim calcmode="lin" valueType="num">
                                      <p:cBhvr additive="base">
                                        <p:cTn id="14" dur="500" fill="hold"/>
                                        <p:tgtEl>
                                          <p:spTgt spid="1049898">
                                            <p:txEl>
                                              <p:pRg st="1" end="1"/>
                                            </p:txEl>
                                          </p:spTgt>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49898">
                                            <p:txEl>
                                              <p:pRg st="2" end="2"/>
                                            </p:txEl>
                                          </p:spTgt>
                                        </p:tgtEl>
                                        <p:attrNameLst>
                                          <p:attrName>style.visibility</p:attrName>
                                        </p:attrNameLst>
                                      </p:cBhvr>
                                      <p:to>
                                        <p:strVal val="visible"/>
                                      </p:to>
                                    </p:set>
                                    <p:anim calcmode="lin" valueType="num">
                                      <p:cBhvr additive="base">
                                        <p:cTn id="19" dur="500" fill="hold"/>
                                        <p:tgtEl>
                                          <p:spTgt spid="1049898">
                                            <p:txEl>
                                              <p:pRg st="2" end="2"/>
                                            </p:txEl>
                                          </p:spTgt>
                                        </p:tgtEl>
                                        <p:attrNameLst>
                                          <p:attrName>ppt_x</p:attrName>
                                        </p:attrNameLst>
                                      </p:cBhvr>
                                      <p:tavLst>
                                        <p:tav tm="100000">
                                          <p:val>
                                            <p:strVal val="0-#ppt_w/2"/>
                                          </p:val>
                                        </p:tav>
                                        <p:tav>
                                          <p:val>
                                            <p:strVal val="#ppt_x"/>
                                          </p:val>
                                        </p:tav>
                                      </p:tavLst>
                                    </p:anim>
                                    <p:anim calcmode="lin" valueType="num">
                                      <p:cBhvr additive="base">
                                        <p:cTn id="20" dur="500" fill="hold"/>
                                        <p:tgtEl>
                                          <p:spTgt spid="1049898">
                                            <p:txEl>
                                              <p:pRg st="2" end="2"/>
                                            </p:txEl>
                                          </p:spTgt>
                                        </p:tgtEl>
                                        <p:attrNameLst>
                                          <p:attrName>ppt_y</p:attrName>
                                        </p:attrNameLst>
                                      </p:cBhvr>
                                      <p:tavLst>
                                        <p:tav tm="100000">
                                          <p:val>
                                            <p:strVal val="#ppt_y"/>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49898">
                                            <p:txEl>
                                              <p:pRg st="3" end="3"/>
                                            </p:txEl>
                                          </p:spTgt>
                                        </p:tgtEl>
                                        <p:attrNameLst>
                                          <p:attrName>style.visibility</p:attrName>
                                        </p:attrNameLst>
                                      </p:cBhvr>
                                      <p:to>
                                        <p:strVal val="visible"/>
                                      </p:to>
                                    </p:set>
                                    <p:anim calcmode="lin" valueType="num">
                                      <p:cBhvr additive="base">
                                        <p:cTn id="25" dur="500" fill="hold"/>
                                        <p:tgtEl>
                                          <p:spTgt spid="1049898">
                                            <p:txEl>
                                              <p:pRg st="3" end="3"/>
                                            </p:txEl>
                                          </p:spTgt>
                                        </p:tgtEl>
                                        <p:attrNameLst>
                                          <p:attrName>ppt_x</p:attrName>
                                        </p:attrNameLst>
                                      </p:cBhvr>
                                      <p:tavLst>
                                        <p:tav tm="100000">
                                          <p:val>
                                            <p:strVal val="0-#ppt_w/2"/>
                                          </p:val>
                                        </p:tav>
                                        <p:tav>
                                          <p:val>
                                            <p:strVal val="#ppt_x"/>
                                          </p:val>
                                        </p:tav>
                                      </p:tavLst>
                                    </p:anim>
                                    <p:anim calcmode="lin" valueType="num">
                                      <p:cBhvr additive="base">
                                        <p:cTn id="26" dur="500" fill="hold"/>
                                        <p:tgtEl>
                                          <p:spTgt spid="1049898">
                                            <p:txEl>
                                              <p:pRg st="3" end="3"/>
                                            </p:txEl>
                                          </p:spTgt>
                                        </p:tgtEl>
                                        <p:attrNameLst>
                                          <p:attrName>ppt_y</p:attrName>
                                        </p:attrNameLst>
                                      </p:cBhvr>
                                      <p:tavLst>
                                        <p:tav tm="100000">
                                          <p:val>
                                            <p:strVal val="#ppt_y"/>
                                          </p:val>
                                        </p:tav>
                                        <p:tav>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097673"/>
                                        </p:tgtEl>
                                        <p:attrNameLst>
                                          <p:attrName>style.visibility</p:attrName>
                                        </p:attrNameLst>
                                      </p:cBhvr>
                                      <p:to>
                                        <p:strVal val="visible"/>
                                      </p:to>
                                    </p:set>
                                    <p:anim calcmode="lin" valueType="num">
                                      <p:cBhvr additive="base">
                                        <p:cTn id="31" dur="500" fill="hold"/>
                                        <p:tgtEl>
                                          <p:spTgt spid="2097673"/>
                                        </p:tgtEl>
                                        <p:attrNameLst>
                                          <p:attrName>ppt_x</p:attrName>
                                        </p:attrNameLst>
                                      </p:cBhvr>
                                      <p:tavLst>
                                        <p:tav tm="100000">
                                          <p:val>
                                            <p:strVal val="0-#ppt_w/2"/>
                                          </p:val>
                                        </p:tav>
                                        <p:tav>
                                          <p:val>
                                            <p:strVal val="#ppt_x"/>
                                          </p:val>
                                        </p:tav>
                                      </p:tavLst>
                                    </p:anim>
                                    <p:anim calcmode="lin" valueType="num">
                                      <p:cBhvr additive="base">
                                        <p:cTn id="32" dur="500" fill="hold"/>
                                        <p:tgtEl>
                                          <p:spTgt spid="2097673"/>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00" name="Rectangle 300">
            <a:extLst>
              <a:ext uri="{FF2B5EF4-FFF2-40B4-BE49-F238E27FC236}">
                <a16:creationId xmlns:a16="http://schemas.microsoft.com/office/drawing/2014/main" id="{5A8965D3-303E-42D0-A270-F18D584BD102}"/>
              </a:ext>
            </a:extLst>
          </p:cNvPr>
          <p:cNvSpPr>
            <a:spLocks noGrp="1" noChangeArrowheads="1"/>
          </p:cNvSpPr>
          <p:nvPr>
            <p:ph type="body" idx="1"/>
          </p:nvPr>
        </p:nvSpPr>
        <p:spPr>
          <a:xfrm>
            <a:off x="533400" y="2894013"/>
            <a:ext cx="7772400" cy="1944687"/>
          </a:xfrm>
        </p:spPr>
        <p:txBody>
          <a:bodyPr/>
          <a:lstStyle/>
          <a:p>
            <a:pPr marL="0" indent="0" eaLnBrk="1" latinLnBrk="0" hangingPunct="1">
              <a:lnSpc>
                <a:spcPct val="120000"/>
              </a:lnSpc>
              <a:buFontTx/>
              <a:buNone/>
            </a:pPr>
            <a:r>
              <a:rPr lang="zh-CN" altLang="zh-CN" sz="3600" dirty="0">
                <a:latin typeface="Times New Roman" panose="02020603050405020304" pitchFamily="18" charset="0"/>
                <a:sym typeface="Times New Roman" panose="02020603050405020304" pitchFamily="18" charset="0"/>
              </a:rPr>
              <a:t>    </a:t>
            </a:r>
            <a:r>
              <a:rPr lang="zh-CN" altLang="en-US" sz="2800" b="1" dirty="0">
                <a:latin typeface="Times New Roman" panose="02020603050405020304" pitchFamily="18" charset="0"/>
                <a:sym typeface="Times New Roman" panose="02020603050405020304" pitchFamily="18" charset="0"/>
              </a:rPr>
              <a:t>在模型中排除某一个解释变量</a:t>
            </a:r>
            <a:r>
              <a:rPr lang="zh-CN" altLang="zh-CN" sz="2800" b="1" dirty="0">
                <a:latin typeface="Times New Roman" panose="02020603050405020304" pitchFamily="18" charset="0"/>
                <a:sym typeface="Times New Roman" panose="02020603050405020304" pitchFamily="18" charset="0"/>
              </a:rPr>
              <a:t>X</a:t>
            </a:r>
            <a:r>
              <a:rPr lang="zh-CN" altLang="zh-CN" sz="2800" b="1" baseline="-25000" dirty="0">
                <a:latin typeface="Times New Roman" panose="02020603050405020304" pitchFamily="18" charset="0"/>
                <a:sym typeface="Times New Roman" panose="02020603050405020304" pitchFamily="18" charset="0"/>
              </a:rPr>
              <a:t>j</a:t>
            </a:r>
            <a:r>
              <a:rPr lang="zh-CN" altLang="en-US" sz="2800" b="1" dirty="0">
                <a:latin typeface="Times New Roman" panose="02020603050405020304" pitchFamily="18" charset="0"/>
                <a:sym typeface="Times New Roman" panose="02020603050405020304" pitchFamily="18" charset="0"/>
              </a:rPr>
              <a:t>，估计模型</a:t>
            </a:r>
            <a:r>
              <a:rPr lang="zh-CN" altLang="en-US" sz="2800" dirty="0">
                <a:latin typeface="Times New Roman" panose="02020603050405020304" pitchFamily="18" charset="0"/>
                <a:sym typeface="Times New Roman" panose="02020603050405020304" pitchFamily="18" charset="0"/>
              </a:rPr>
              <a:t>；</a:t>
            </a:r>
            <a:endParaRPr lang="zh-CN" altLang="zh-CN" dirty="0"/>
          </a:p>
          <a:p>
            <a:pPr marL="0" indent="0" eaLnBrk="1" latinLnBrk="0" hangingPunct="1">
              <a:lnSpc>
                <a:spcPct val="120000"/>
              </a:lnSpc>
              <a:buFontTx/>
              <a:buNone/>
            </a:pPr>
            <a:r>
              <a:rPr lang="zh-CN" altLang="en-US" sz="2800" dirty="0">
                <a:latin typeface="Times New Roman" panose="02020603050405020304" pitchFamily="18" charset="0"/>
                <a:sym typeface="Times New Roman" panose="02020603050405020304" pitchFamily="18" charset="0"/>
              </a:rPr>
              <a:t>     如果拟合优度与包含</a:t>
            </a:r>
            <a:r>
              <a:rPr lang="zh-CN" altLang="zh-CN" sz="2800" dirty="0">
                <a:latin typeface="Times New Roman" panose="02020603050405020304" pitchFamily="18" charset="0"/>
                <a:sym typeface="Times New Roman" panose="02020603050405020304" pitchFamily="18" charset="0"/>
              </a:rPr>
              <a:t>X</a:t>
            </a:r>
            <a:r>
              <a:rPr lang="zh-CN" altLang="zh-CN" sz="2800" baseline="-25000" dirty="0">
                <a:latin typeface="Times New Roman" panose="02020603050405020304" pitchFamily="18" charset="0"/>
                <a:sym typeface="Times New Roman" panose="02020603050405020304" pitchFamily="18" charset="0"/>
              </a:rPr>
              <a:t>j</a:t>
            </a:r>
            <a:r>
              <a:rPr lang="zh-CN" altLang="en-US" sz="2800" dirty="0">
                <a:latin typeface="Times New Roman" panose="02020603050405020304" pitchFamily="18" charset="0"/>
                <a:sym typeface="Times New Roman" panose="02020603050405020304" pitchFamily="18" charset="0"/>
              </a:rPr>
              <a:t>时十分接近，则说明</a:t>
            </a:r>
            <a:r>
              <a:rPr lang="zh-CN" altLang="zh-CN" sz="2800" dirty="0">
                <a:latin typeface="Times New Roman" panose="02020603050405020304" pitchFamily="18" charset="0"/>
                <a:sym typeface="Times New Roman" panose="02020603050405020304" pitchFamily="18" charset="0"/>
              </a:rPr>
              <a:t>X</a:t>
            </a:r>
            <a:r>
              <a:rPr lang="zh-CN" altLang="zh-CN" sz="2800" baseline="-25000" dirty="0">
                <a:latin typeface="Times New Roman" panose="02020603050405020304" pitchFamily="18" charset="0"/>
                <a:sym typeface="Times New Roman" panose="02020603050405020304" pitchFamily="18" charset="0"/>
              </a:rPr>
              <a:t>j</a:t>
            </a:r>
            <a:r>
              <a:rPr lang="zh-CN" altLang="en-US" sz="2800" dirty="0">
                <a:latin typeface="Times New Roman" panose="02020603050405020304" pitchFamily="18" charset="0"/>
                <a:sym typeface="Times New Roman" panose="02020603050405020304" pitchFamily="18" charset="0"/>
              </a:rPr>
              <a:t>与其它解释变量之间存在共线性。</a:t>
            </a:r>
            <a:endParaRPr lang="zh-CN" altLang="zh-CN" dirty="0"/>
          </a:p>
        </p:txBody>
      </p:sp>
      <p:sp>
        <p:nvSpPr>
          <p:cNvPr id="1049902" name="Rectangle 302">
            <a:extLst>
              <a:ext uri="{FF2B5EF4-FFF2-40B4-BE49-F238E27FC236}">
                <a16:creationId xmlns:a16="http://schemas.microsoft.com/office/drawing/2014/main" id="{3F130061-BDE1-4DDF-8CC9-DD5D31E5682C}"/>
              </a:ext>
            </a:extLst>
          </p:cNvPr>
          <p:cNvSpPr>
            <a:spLocks noChangeArrowheads="1"/>
          </p:cNvSpPr>
          <p:nvPr/>
        </p:nvSpPr>
        <p:spPr bwMode="auto">
          <a:xfrm>
            <a:off x="609600" y="1811338"/>
            <a:ext cx="7696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algn="ctr" eaLnBrk="1" hangingPunct="1">
              <a:buSzPct val="100000"/>
            </a:pPr>
            <a:r>
              <a:rPr lang="zh-CN" altLang="zh-CN" sz="3200" b="1">
                <a:solidFill>
                  <a:schemeClr val="tx1"/>
                </a:solidFill>
                <a:ea typeface="宋体" panose="02010600030101010101" pitchFamily="2" charset="-122"/>
              </a:rPr>
              <a:t> </a:t>
            </a:r>
            <a:r>
              <a:rPr lang="zh-CN" altLang="en-US" sz="2800" b="1">
                <a:solidFill>
                  <a:schemeClr val="tx1"/>
                </a:solidFill>
                <a:ea typeface="黑体" panose="02010609060101010101" pitchFamily="49" charset="-122"/>
              </a:rPr>
              <a:t>(2) 排除变量法</a:t>
            </a:r>
            <a:r>
              <a:rPr lang="en-US" altLang="en-US" sz="2800" b="1">
                <a:solidFill>
                  <a:schemeClr val="tx1"/>
                </a:solidFill>
                <a:ea typeface="黑体" panose="02010609060101010101" pitchFamily="49" charset="-122"/>
              </a:rPr>
              <a:t>(Stepwise Backward Regression )</a:t>
            </a:r>
            <a:endParaRPr lang="zh-CN" altLang="zh-C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49902"/>
                                        </p:tgtEl>
                                        <p:attrNameLst>
                                          <p:attrName>style.visibility</p:attrName>
                                        </p:attrNameLst>
                                      </p:cBhvr>
                                      <p:to>
                                        <p:strVal val="visible"/>
                                      </p:to>
                                    </p:set>
                                    <p:anim calcmode="lin" valueType="num">
                                      <p:cBhvr additive="base">
                                        <p:cTn id="7" dur="500" fill="hold"/>
                                        <p:tgtEl>
                                          <p:spTgt spid="1049902"/>
                                        </p:tgtEl>
                                        <p:attrNameLst>
                                          <p:attrName>ppt_x</p:attrName>
                                        </p:attrNameLst>
                                      </p:cBhvr>
                                      <p:tavLst>
                                        <p:tav tm="100000">
                                          <p:val>
                                            <p:strVal val="0-#ppt_w/2"/>
                                          </p:val>
                                        </p:tav>
                                        <p:tav>
                                          <p:val>
                                            <p:strVal val="#ppt_x"/>
                                          </p:val>
                                        </p:tav>
                                      </p:tavLst>
                                    </p:anim>
                                    <p:anim calcmode="lin" valueType="num">
                                      <p:cBhvr additive="base">
                                        <p:cTn id="8" dur="500" fill="hold"/>
                                        <p:tgtEl>
                                          <p:spTgt spid="1049902"/>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49900">
                                            <p:txEl>
                                              <p:pRg st="0" end="0"/>
                                            </p:txEl>
                                          </p:spTgt>
                                        </p:tgtEl>
                                        <p:attrNameLst>
                                          <p:attrName>style.visibility</p:attrName>
                                        </p:attrNameLst>
                                      </p:cBhvr>
                                      <p:to>
                                        <p:strVal val="visible"/>
                                      </p:to>
                                    </p:set>
                                    <p:anim calcmode="lin" valueType="num">
                                      <p:cBhvr additive="base">
                                        <p:cTn id="13" dur="500" fill="hold"/>
                                        <p:tgtEl>
                                          <p:spTgt spid="1049900">
                                            <p:txEl>
                                              <p:pRg st="0" end="0"/>
                                            </p:txEl>
                                          </p:spTgt>
                                        </p:tgtEl>
                                        <p:attrNameLst>
                                          <p:attrName>ppt_x</p:attrName>
                                        </p:attrNameLst>
                                      </p:cBhvr>
                                      <p:tavLst>
                                        <p:tav tm="100000">
                                          <p:val>
                                            <p:strVal val="0-#ppt_w/2"/>
                                          </p:val>
                                        </p:tav>
                                        <p:tav>
                                          <p:val>
                                            <p:strVal val="#ppt_x"/>
                                          </p:val>
                                        </p:tav>
                                      </p:tavLst>
                                    </p:anim>
                                    <p:anim calcmode="lin" valueType="num">
                                      <p:cBhvr additive="base">
                                        <p:cTn id="14" dur="500" fill="hold"/>
                                        <p:tgtEl>
                                          <p:spTgt spid="1049900">
                                            <p:txEl>
                                              <p:pRg st="0" end="0"/>
                                            </p:txEl>
                                          </p:spTgt>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49900">
                                            <p:txEl>
                                              <p:pRg st="1" end="1"/>
                                            </p:txEl>
                                          </p:spTgt>
                                        </p:tgtEl>
                                        <p:attrNameLst>
                                          <p:attrName>style.visibility</p:attrName>
                                        </p:attrNameLst>
                                      </p:cBhvr>
                                      <p:to>
                                        <p:strVal val="visible"/>
                                      </p:to>
                                    </p:set>
                                    <p:anim calcmode="lin" valueType="num">
                                      <p:cBhvr additive="base">
                                        <p:cTn id="19" dur="500" fill="hold"/>
                                        <p:tgtEl>
                                          <p:spTgt spid="1049900">
                                            <p:txEl>
                                              <p:pRg st="1" end="1"/>
                                            </p:txEl>
                                          </p:spTgt>
                                        </p:tgtEl>
                                        <p:attrNameLst>
                                          <p:attrName>ppt_x</p:attrName>
                                        </p:attrNameLst>
                                      </p:cBhvr>
                                      <p:tavLst>
                                        <p:tav tm="100000">
                                          <p:val>
                                            <p:strVal val="0-#ppt_w/2"/>
                                          </p:val>
                                        </p:tav>
                                        <p:tav>
                                          <p:val>
                                            <p:strVal val="#ppt_x"/>
                                          </p:val>
                                        </p:tav>
                                      </p:tavLst>
                                    </p:anim>
                                    <p:anim calcmode="lin" valueType="num">
                                      <p:cBhvr additive="base">
                                        <p:cTn id="20" dur="500" fill="hold"/>
                                        <p:tgtEl>
                                          <p:spTgt spid="1049900">
                                            <p:txEl>
                                              <p:pRg st="1" end="1"/>
                                            </p:txEl>
                                          </p:spTgt>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6D8C174-D7AF-4307-BE27-309DFAE107BA}"/>
              </a:ext>
            </a:extLst>
          </p:cNvPr>
          <p:cNvSpPr>
            <a:spLocks noGrp="1" noChangeArrowheads="1"/>
          </p:cNvSpPr>
          <p:nvPr>
            <p:ph type="title"/>
          </p:nvPr>
        </p:nvSpPr>
        <p:spPr>
          <a:xfrm>
            <a:off x="685800" y="609600"/>
            <a:ext cx="7772400" cy="609600"/>
          </a:xfrm>
        </p:spPr>
        <p:txBody>
          <a:bodyPr/>
          <a:lstStyle/>
          <a:p>
            <a:pPr algn="l" eaLnBrk="1" hangingPunct="1"/>
            <a:r>
              <a:rPr lang="en-US" altLang="zh-CN" sz="3200" b="1">
                <a:latin typeface="楷体_GB2312" pitchFamily="49" charset="-122"/>
                <a:ea typeface="楷体_GB2312" pitchFamily="49" charset="-122"/>
              </a:rPr>
              <a:t>3</a:t>
            </a:r>
            <a:r>
              <a:rPr lang="zh-CN" altLang="en-US" sz="3200" b="1">
                <a:latin typeface="楷体_GB2312" pitchFamily="49" charset="-122"/>
                <a:ea typeface="楷体_GB2312" pitchFamily="49" charset="-122"/>
              </a:rPr>
              <a:t>、关于随机项的假设</a:t>
            </a:r>
          </a:p>
        </p:txBody>
      </p:sp>
      <p:sp>
        <p:nvSpPr>
          <p:cNvPr id="134147" name="Rectangle 3">
            <a:extLst>
              <a:ext uri="{FF2B5EF4-FFF2-40B4-BE49-F238E27FC236}">
                <a16:creationId xmlns:a16="http://schemas.microsoft.com/office/drawing/2014/main" id="{1479E3CC-843C-42EF-A963-3BE001AB5983}"/>
              </a:ext>
            </a:extLst>
          </p:cNvPr>
          <p:cNvSpPr>
            <a:spLocks noGrp="1" noChangeArrowheads="1"/>
          </p:cNvSpPr>
          <p:nvPr>
            <p:ph type="body" idx="1"/>
          </p:nvPr>
        </p:nvSpPr>
        <p:spPr>
          <a:xfrm>
            <a:off x="395536" y="1638300"/>
            <a:ext cx="7772400" cy="914400"/>
          </a:xfrm>
        </p:spPr>
        <p:txBody>
          <a:bodyPr/>
          <a:lstStyle/>
          <a:p>
            <a:pPr eaLnBrk="1" hangingPunct="1">
              <a:lnSpc>
                <a:spcPct val="90000"/>
              </a:lnSpc>
              <a:buFont typeface="Wingdings" panose="05000000000000000000" pitchFamily="2" charset="2"/>
              <a:buChar char="l"/>
            </a:pPr>
            <a:r>
              <a:rPr lang="en-US" altLang="zh-CN" sz="2800" b="1" dirty="0"/>
              <a:t>0</a:t>
            </a:r>
            <a:r>
              <a:rPr lang="zh-CN" altLang="en-US" sz="2800" b="1" dirty="0"/>
              <a:t>均值假设。</a:t>
            </a:r>
            <a:r>
              <a:rPr lang="en-US" altLang="zh-CN" sz="2800" b="1" dirty="0"/>
              <a:t>The conditional mean value of </a:t>
            </a:r>
            <a:r>
              <a:rPr lang="en-US" altLang="zh-CN" sz="2800" b="1" dirty="0" err="1"/>
              <a:t>μ</a:t>
            </a:r>
            <a:r>
              <a:rPr lang="en-US" altLang="zh-CN" sz="2800" b="1" baseline="-25000" dirty="0" err="1"/>
              <a:t>i</a:t>
            </a:r>
            <a:r>
              <a:rPr lang="en-US" altLang="zh-CN" sz="2800" b="1" dirty="0"/>
              <a:t> is zero. </a:t>
            </a:r>
          </a:p>
        </p:txBody>
      </p:sp>
      <p:sp>
        <p:nvSpPr>
          <p:cNvPr id="134148" name="Rectangle 4">
            <a:extLst>
              <a:ext uri="{FF2B5EF4-FFF2-40B4-BE49-F238E27FC236}">
                <a16:creationId xmlns:a16="http://schemas.microsoft.com/office/drawing/2014/main" id="{0283FA33-6549-431F-99CF-677974E2DAF3}"/>
              </a:ext>
            </a:extLst>
          </p:cNvPr>
          <p:cNvSpPr>
            <a:spLocks noChangeArrowheads="1"/>
          </p:cNvSpPr>
          <p:nvPr/>
        </p:nvSpPr>
        <p:spPr bwMode="auto">
          <a:xfrm>
            <a:off x="395536" y="3886200"/>
            <a:ext cx="7986464"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defRPr/>
            </a:pPr>
            <a:r>
              <a:rPr kumimoji="1" lang="en-US" altLang="zh-CN" sz="2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同方差假设。</a:t>
            </a:r>
            <a:r>
              <a:rPr kumimoji="1" lang="en-US" altLang="zh-CN" sz="2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The conditional variances of </a:t>
            </a:r>
            <a:r>
              <a:rPr kumimoji="1" lang="en-US" altLang="zh-CN" sz="2800" b="1" i="0" u="none" strike="noStrike" kern="1200" cap="none" spc="0" normalizeH="0" baseline="0" noProof="0" dirty="0" err="1">
                <a:ln>
                  <a:noFill/>
                </a:ln>
                <a:solidFill>
                  <a:srgbClr val="FFFFFF"/>
                </a:solidFill>
                <a:effectLst/>
                <a:uLnTx/>
                <a:uFillTx/>
                <a:latin typeface="Times New Roman" panose="02020603050405020304" pitchFamily="18" charset="0"/>
                <a:ea typeface="宋体" panose="02010600030101010101" pitchFamily="2" charset="-122"/>
                <a:cs typeface="+mn-cs"/>
              </a:rPr>
              <a:t>μ</a:t>
            </a:r>
            <a:r>
              <a:rPr kumimoji="1" lang="en-US" altLang="zh-CN" sz="2800" b="1" i="0" u="none" strike="noStrike" kern="1200" cap="none" spc="0" normalizeH="0" baseline="-25000" noProof="0" dirty="0" err="1">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2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 are identical.(Homoscedasticity)</a:t>
            </a:r>
          </a:p>
        </p:txBody>
      </p:sp>
      <p:sp>
        <p:nvSpPr>
          <p:cNvPr id="134149" name="Rectangle 5">
            <a:extLst>
              <a:ext uri="{FF2B5EF4-FFF2-40B4-BE49-F238E27FC236}">
                <a16:creationId xmlns:a16="http://schemas.microsoft.com/office/drawing/2014/main" id="{6CE78BCC-3DEE-4D8F-B0D9-0BE364138108}"/>
              </a:ext>
            </a:extLst>
          </p:cNvPr>
          <p:cNvSpPr>
            <a:spLocks noChangeArrowheads="1"/>
          </p:cNvSpPr>
          <p:nvPr/>
        </p:nvSpPr>
        <p:spPr bwMode="auto">
          <a:xfrm>
            <a:off x="990600" y="3170238"/>
            <a:ext cx="5816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由模型设定正确假设推断。</a:t>
            </a:r>
          </a:p>
        </p:txBody>
      </p:sp>
      <p:graphicFrame>
        <p:nvGraphicFramePr>
          <p:cNvPr id="134150" name="Object 6">
            <a:extLst>
              <a:ext uri="{FF2B5EF4-FFF2-40B4-BE49-F238E27FC236}">
                <a16:creationId xmlns:a16="http://schemas.microsoft.com/office/drawing/2014/main" id="{C0712A43-563F-4FBC-AC16-D02B94D19A5F}"/>
              </a:ext>
            </a:extLst>
          </p:cNvPr>
          <p:cNvGraphicFramePr>
            <a:graphicFrameLocks noChangeAspect="1"/>
          </p:cNvGraphicFramePr>
          <p:nvPr/>
        </p:nvGraphicFramePr>
        <p:xfrm>
          <a:off x="1828800" y="2500313"/>
          <a:ext cx="3548063" cy="609600"/>
        </p:xfrm>
        <a:graphic>
          <a:graphicData uri="http://schemas.openxmlformats.org/presentationml/2006/ole">
            <mc:AlternateContent xmlns:mc="http://schemas.openxmlformats.org/markup-compatibility/2006">
              <mc:Choice xmlns:v="urn:schemas-microsoft-com:vml" Requires="v">
                <p:oleObj spid="_x0000_s2082" r:id="rId3" imgW="1612900" imgH="254000" progId="Equation.DSMT4">
                  <p:embed/>
                </p:oleObj>
              </mc:Choice>
              <mc:Fallback>
                <p:oleObj r:id="rId3" imgW="1612900" imgH="254000" progId="Equation.DSMT4">
                  <p:embed/>
                  <p:pic>
                    <p:nvPicPr>
                      <p:cNvPr id="134150" name="Object 6">
                        <a:extLst>
                          <a:ext uri="{FF2B5EF4-FFF2-40B4-BE49-F238E27FC236}">
                            <a16:creationId xmlns:a16="http://schemas.microsoft.com/office/drawing/2014/main" id="{C0712A43-563F-4FBC-AC16-D02B94D19A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500313"/>
                        <a:ext cx="3548063" cy="609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4152" name="Object 8">
            <a:extLst>
              <a:ext uri="{FF2B5EF4-FFF2-40B4-BE49-F238E27FC236}">
                <a16:creationId xmlns:a16="http://schemas.microsoft.com/office/drawing/2014/main" id="{CD216C1C-4190-430D-AC5B-E706C4CF2189}"/>
              </a:ext>
            </a:extLst>
          </p:cNvPr>
          <p:cNvGraphicFramePr>
            <a:graphicFrameLocks noChangeAspect="1"/>
          </p:cNvGraphicFramePr>
          <p:nvPr/>
        </p:nvGraphicFramePr>
        <p:xfrm>
          <a:off x="1828800" y="4953000"/>
          <a:ext cx="4495800" cy="609600"/>
        </p:xfrm>
        <a:graphic>
          <a:graphicData uri="http://schemas.openxmlformats.org/presentationml/2006/ole">
            <mc:AlternateContent xmlns:mc="http://schemas.openxmlformats.org/markup-compatibility/2006">
              <mc:Choice xmlns:v="urn:schemas-microsoft-com:vml" Requires="v">
                <p:oleObj spid="_x0000_s2083" r:id="rId5" imgW="1815312" imgH="253890" progId="Equation.DSMT4">
                  <p:embed/>
                </p:oleObj>
              </mc:Choice>
              <mc:Fallback>
                <p:oleObj r:id="rId5" imgW="1815312" imgH="253890" progId="Equation.DSMT4">
                  <p:embed/>
                  <p:pic>
                    <p:nvPicPr>
                      <p:cNvPr id="134152" name="Object 8">
                        <a:extLst>
                          <a:ext uri="{FF2B5EF4-FFF2-40B4-BE49-F238E27FC236}">
                            <a16:creationId xmlns:a16="http://schemas.microsoft.com/office/drawing/2014/main" id="{CD216C1C-4190-430D-AC5B-E706C4CF21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4953000"/>
                        <a:ext cx="4495800" cy="609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154" name="Rectangle 10">
            <a:extLst>
              <a:ext uri="{FF2B5EF4-FFF2-40B4-BE49-F238E27FC236}">
                <a16:creationId xmlns:a16="http://schemas.microsoft.com/office/drawing/2014/main" id="{50CFA715-898C-4F78-8082-18A9EB5921BD}"/>
              </a:ext>
            </a:extLst>
          </p:cNvPr>
          <p:cNvSpPr>
            <a:spLocks noChangeArrowheads="1"/>
          </p:cNvSpPr>
          <p:nvPr/>
        </p:nvSpPr>
        <p:spPr bwMode="auto">
          <a:xfrm>
            <a:off x="990600" y="5791200"/>
            <a:ext cx="52816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是否满足需要检验。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 calcmode="lin" valueType="num">
                                      <p:cBhvr additive="base">
                                        <p:cTn id="7" dur="500" fill="hold"/>
                                        <p:tgtEl>
                                          <p:spTgt spid="134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4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4150"/>
                                        </p:tgtEl>
                                        <p:attrNameLst>
                                          <p:attrName>style.visibility</p:attrName>
                                        </p:attrNameLst>
                                      </p:cBhvr>
                                      <p:to>
                                        <p:strVal val="visible"/>
                                      </p:to>
                                    </p:set>
                                    <p:anim calcmode="lin" valueType="num">
                                      <p:cBhvr additive="base">
                                        <p:cTn id="13" dur="500" fill="hold"/>
                                        <p:tgtEl>
                                          <p:spTgt spid="134150"/>
                                        </p:tgtEl>
                                        <p:attrNameLst>
                                          <p:attrName>ppt_x</p:attrName>
                                        </p:attrNameLst>
                                      </p:cBhvr>
                                      <p:tavLst>
                                        <p:tav tm="0">
                                          <p:val>
                                            <p:strVal val="0-#ppt_w/2"/>
                                          </p:val>
                                        </p:tav>
                                        <p:tav tm="100000">
                                          <p:val>
                                            <p:strVal val="#ppt_x"/>
                                          </p:val>
                                        </p:tav>
                                      </p:tavLst>
                                    </p:anim>
                                    <p:anim calcmode="lin" valueType="num">
                                      <p:cBhvr additive="base">
                                        <p:cTn id="14" dur="500" fill="hold"/>
                                        <p:tgtEl>
                                          <p:spTgt spid="13415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4149"/>
                                        </p:tgtEl>
                                        <p:attrNameLst>
                                          <p:attrName>style.visibility</p:attrName>
                                        </p:attrNameLst>
                                      </p:cBhvr>
                                      <p:to>
                                        <p:strVal val="visible"/>
                                      </p:to>
                                    </p:set>
                                    <p:anim calcmode="lin" valueType="num">
                                      <p:cBhvr additive="base">
                                        <p:cTn id="19" dur="500" fill="hold"/>
                                        <p:tgtEl>
                                          <p:spTgt spid="134149"/>
                                        </p:tgtEl>
                                        <p:attrNameLst>
                                          <p:attrName>ppt_x</p:attrName>
                                        </p:attrNameLst>
                                      </p:cBhvr>
                                      <p:tavLst>
                                        <p:tav tm="0">
                                          <p:val>
                                            <p:strVal val="0-#ppt_w/2"/>
                                          </p:val>
                                        </p:tav>
                                        <p:tav tm="100000">
                                          <p:val>
                                            <p:strVal val="#ppt_x"/>
                                          </p:val>
                                        </p:tav>
                                      </p:tavLst>
                                    </p:anim>
                                    <p:anim calcmode="lin" valueType="num">
                                      <p:cBhvr additive="base">
                                        <p:cTn id="20" dur="500" fill="hold"/>
                                        <p:tgtEl>
                                          <p:spTgt spid="13414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4148"/>
                                        </p:tgtEl>
                                        <p:attrNameLst>
                                          <p:attrName>style.visibility</p:attrName>
                                        </p:attrNameLst>
                                      </p:cBhvr>
                                      <p:to>
                                        <p:strVal val="visible"/>
                                      </p:to>
                                    </p:set>
                                    <p:anim calcmode="lin" valueType="num">
                                      <p:cBhvr additive="base">
                                        <p:cTn id="25" dur="500" fill="hold"/>
                                        <p:tgtEl>
                                          <p:spTgt spid="134148"/>
                                        </p:tgtEl>
                                        <p:attrNameLst>
                                          <p:attrName>ppt_x</p:attrName>
                                        </p:attrNameLst>
                                      </p:cBhvr>
                                      <p:tavLst>
                                        <p:tav tm="0">
                                          <p:val>
                                            <p:strVal val="0-#ppt_w/2"/>
                                          </p:val>
                                        </p:tav>
                                        <p:tav tm="100000">
                                          <p:val>
                                            <p:strVal val="#ppt_x"/>
                                          </p:val>
                                        </p:tav>
                                      </p:tavLst>
                                    </p:anim>
                                    <p:anim calcmode="lin" valueType="num">
                                      <p:cBhvr additive="base">
                                        <p:cTn id="26" dur="500" fill="hold"/>
                                        <p:tgtEl>
                                          <p:spTgt spid="13414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34152"/>
                                        </p:tgtEl>
                                        <p:attrNameLst>
                                          <p:attrName>style.visibility</p:attrName>
                                        </p:attrNameLst>
                                      </p:cBhvr>
                                      <p:to>
                                        <p:strVal val="visible"/>
                                      </p:to>
                                    </p:set>
                                    <p:anim calcmode="lin" valueType="num">
                                      <p:cBhvr additive="base">
                                        <p:cTn id="31" dur="500" fill="hold"/>
                                        <p:tgtEl>
                                          <p:spTgt spid="134152"/>
                                        </p:tgtEl>
                                        <p:attrNameLst>
                                          <p:attrName>ppt_x</p:attrName>
                                        </p:attrNameLst>
                                      </p:cBhvr>
                                      <p:tavLst>
                                        <p:tav tm="0">
                                          <p:val>
                                            <p:strVal val="0-#ppt_w/2"/>
                                          </p:val>
                                        </p:tav>
                                        <p:tav tm="100000">
                                          <p:val>
                                            <p:strVal val="#ppt_x"/>
                                          </p:val>
                                        </p:tav>
                                      </p:tavLst>
                                    </p:anim>
                                    <p:anim calcmode="lin" valueType="num">
                                      <p:cBhvr additive="base">
                                        <p:cTn id="32" dur="500" fill="hold"/>
                                        <p:tgtEl>
                                          <p:spTgt spid="13415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4154"/>
                                        </p:tgtEl>
                                        <p:attrNameLst>
                                          <p:attrName>style.visibility</p:attrName>
                                        </p:attrNameLst>
                                      </p:cBhvr>
                                      <p:to>
                                        <p:strVal val="visible"/>
                                      </p:to>
                                    </p:set>
                                    <p:anim calcmode="lin" valueType="num">
                                      <p:cBhvr additive="base">
                                        <p:cTn id="37" dur="500" fill="hold"/>
                                        <p:tgtEl>
                                          <p:spTgt spid="134154"/>
                                        </p:tgtEl>
                                        <p:attrNameLst>
                                          <p:attrName>ppt_x</p:attrName>
                                        </p:attrNameLst>
                                      </p:cBhvr>
                                      <p:tavLst>
                                        <p:tav tm="0">
                                          <p:val>
                                            <p:strVal val="0-#ppt_w/2"/>
                                          </p:val>
                                        </p:tav>
                                        <p:tav tm="100000">
                                          <p:val>
                                            <p:strVal val="#ppt_x"/>
                                          </p:val>
                                        </p:tav>
                                      </p:tavLst>
                                    </p:anim>
                                    <p:anim calcmode="lin" valueType="num">
                                      <p:cBhvr additive="base">
                                        <p:cTn id="38" dur="500" fill="hold"/>
                                        <p:tgtEl>
                                          <p:spTgt spid="1341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autoUpdateAnimBg="0"/>
      <p:bldP spid="134148" grpId="0" autoUpdateAnimBg="0"/>
      <p:bldP spid="134149" grpId="0" autoUpdateAnimBg="0"/>
      <p:bldP spid="134154"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04" name="Rectangle 304">
            <a:extLst>
              <a:ext uri="{FF2B5EF4-FFF2-40B4-BE49-F238E27FC236}">
                <a16:creationId xmlns:a16="http://schemas.microsoft.com/office/drawing/2014/main" id="{144604E2-05A8-49E5-99C9-CA0CC2513EA9}"/>
              </a:ext>
            </a:extLst>
          </p:cNvPr>
          <p:cNvSpPr>
            <a:spLocks noGrp="1" noChangeArrowheads="1"/>
          </p:cNvSpPr>
          <p:nvPr>
            <p:ph type="title"/>
          </p:nvPr>
        </p:nvSpPr>
        <p:spPr>
          <a:xfrm>
            <a:off x="685800" y="1495425"/>
            <a:ext cx="7772400" cy="685800"/>
          </a:xfrm>
        </p:spPr>
        <p:txBody>
          <a:bodyPr/>
          <a:lstStyle/>
          <a:p>
            <a:pPr algn="l" eaLnBrk="1" latinLnBrk="0" hangingPunct="1"/>
            <a:r>
              <a:rPr lang="en-US" altLang="en-US" sz="2800" b="1">
                <a:latin typeface="黑体" panose="02010609060101010101" pitchFamily="49" charset="-122"/>
                <a:ea typeface="黑体" panose="02010609060101010101" pitchFamily="49" charset="-122"/>
                <a:sym typeface="Times New Roman" panose="02020603050405020304" pitchFamily="18" charset="0"/>
              </a:rPr>
              <a:t>(3)</a:t>
            </a:r>
            <a:r>
              <a:rPr lang="zh-CN" altLang="en-US" sz="2800" b="1">
                <a:latin typeface="黑体" panose="02010609060101010101" pitchFamily="49" charset="-122"/>
                <a:ea typeface="黑体" panose="02010609060101010101" pitchFamily="49" charset="-122"/>
                <a:sym typeface="Times New Roman" panose="02020603050405020304" pitchFamily="18" charset="0"/>
              </a:rPr>
              <a:t>逐步回归法（</a:t>
            </a:r>
            <a:r>
              <a:rPr lang="en-US" altLang="en-US" sz="2800" b="1">
                <a:latin typeface="Times New Roman" panose="02020603050405020304" pitchFamily="18" charset="0"/>
                <a:ea typeface="黑体" panose="02010609060101010101" pitchFamily="49" charset="-122"/>
                <a:sym typeface="Times New Roman" panose="02020603050405020304" pitchFamily="18" charset="0"/>
              </a:rPr>
              <a:t>Stepwise forward Regression</a:t>
            </a:r>
            <a:r>
              <a:rPr lang="zh-CN" altLang="en-US" sz="2800" b="1">
                <a:latin typeface="黑体" panose="02010609060101010101" pitchFamily="49" charset="-122"/>
                <a:ea typeface="黑体" panose="02010609060101010101" pitchFamily="49" charset="-122"/>
                <a:sym typeface="Times New Roman" panose="02020603050405020304" pitchFamily="18" charset="0"/>
              </a:rPr>
              <a:t>）</a:t>
            </a:r>
            <a:endParaRPr lang="zh-CN" altLang="zh-CN"/>
          </a:p>
        </p:txBody>
      </p:sp>
      <p:sp>
        <p:nvSpPr>
          <p:cNvPr id="1049906" name="Rectangle 306">
            <a:extLst>
              <a:ext uri="{FF2B5EF4-FFF2-40B4-BE49-F238E27FC236}">
                <a16:creationId xmlns:a16="http://schemas.microsoft.com/office/drawing/2014/main" id="{2C1DD396-6C35-4410-B6A2-EA82B4C1A810}"/>
              </a:ext>
            </a:extLst>
          </p:cNvPr>
          <p:cNvSpPr>
            <a:spLocks noGrp="1" noChangeArrowheads="1"/>
          </p:cNvSpPr>
          <p:nvPr>
            <p:ph type="body" idx="1"/>
          </p:nvPr>
        </p:nvSpPr>
        <p:spPr>
          <a:xfrm>
            <a:off x="609600" y="2181225"/>
            <a:ext cx="8058150" cy="4572000"/>
          </a:xfrm>
        </p:spPr>
        <p:txBody>
          <a:bodyPr/>
          <a:lstStyle/>
          <a:p>
            <a:pPr marL="0" indent="0" eaLnBrk="1" latinLnBrk="0" hangingPunct="1">
              <a:lnSpc>
                <a:spcPct val="120000"/>
              </a:lnSpc>
            </a:pPr>
            <a:r>
              <a:rPr lang="zh-CN" altLang="zh-CN" dirty="0">
                <a:latin typeface="Times New Roman" panose="02020603050405020304" pitchFamily="18" charset="0"/>
                <a:sym typeface="Times New Roman" panose="02020603050405020304" pitchFamily="18" charset="0"/>
              </a:rPr>
              <a:t>  </a:t>
            </a:r>
            <a:r>
              <a:rPr lang="zh-CN" altLang="en-US" sz="2800" dirty="0">
                <a:latin typeface="Times New Roman" panose="02020603050405020304" pitchFamily="18" charset="0"/>
                <a:sym typeface="Times New Roman" panose="02020603050405020304" pitchFamily="18" charset="0"/>
              </a:rPr>
              <a:t>以</a:t>
            </a:r>
            <a:r>
              <a:rPr lang="zh-CN" altLang="zh-CN" sz="2800" dirty="0">
                <a:latin typeface="Times New Roman" panose="02020603050405020304" pitchFamily="18" charset="0"/>
                <a:sym typeface="Times New Roman" panose="02020603050405020304" pitchFamily="18" charset="0"/>
              </a:rPr>
              <a:t>Y</a:t>
            </a:r>
            <a:r>
              <a:rPr lang="zh-CN" altLang="en-US" sz="2800" dirty="0">
                <a:latin typeface="Times New Roman" panose="02020603050405020304" pitchFamily="18" charset="0"/>
                <a:sym typeface="Times New Roman" panose="02020603050405020304" pitchFamily="18" charset="0"/>
              </a:rPr>
              <a:t>为被解释变量，逐个引入解释变量，构成回归模型，进行模型估计。</a:t>
            </a:r>
            <a:endParaRPr lang="zh-CN" altLang="zh-CN" dirty="0"/>
          </a:p>
          <a:p>
            <a:pPr marL="0" indent="0" eaLnBrk="1" latinLnBrk="0" hangingPunct="1">
              <a:lnSpc>
                <a:spcPct val="120000"/>
              </a:lnSpc>
            </a:pPr>
            <a:r>
              <a:rPr lang="zh-CN" altLang="en-US" sz="2800" dirty="0">
                <a:latin typeface="Times New Roman" panose="02020603050405020304" pitchFamily="18" charset="0"/>
                <a:sym typeface="Times New Roman" panose="02020603050405020304" pitchFamily="18" charset="0"/>
              </a:rPr>
              <a:t>  根据拟合优度的变化决定新引入的变量是否独立。</a:t>
            </a:r>
            <a:endParaRPr lang="zh-CN" altLang="zh-CN" dirty="0"/>
          </a:p>
          <a:p>
            <a:pPr marL="758825" lvl="1" eaLnBrk="1" latinLnBrk="0" hangingPunct="1">
              <a:lnSpc>
                <a:spcPct val="120000"/>
              </a:lnSpc>
            </a:pPr>
            <a:r>
              <a:rPr lang="zh-CN" altLang="en-US" sz="2400" b="1" dirty="0">
                <a:latin typeface="Times New Roman" panose="02020603050405020304" pitchFamily="18" charset="0"/>
                <a:sym typeface="Times New Roman" panose="02020603050405020304" pitchFamily="18" charset="0"/>
              </a:rPr>
              <a:t>如果拟合优度变化显著，则说明新引入的变量是一个独立解释变量；</a:t>
            </a:r>
            <a:endParaRPr lang="zh-CN" altLang="zh-CN" dirty="0"/>
          </a:p>
          <a:p>
            <a:pPr marL="758825" lvl="1" eaLnBrk="1" latinLnBrk="0" hangingPunct="1">
              <a:lnSpc>
                <a:spcPct val="120000"/>
              </a:lnSpc>
            </a:pPr>
            <a:r>
              <a:rPr lang="zh-CN" altLang="en-US" sz="2400" b="1" dirty="0">
                <a:latin typeface="Times New Roman" panose="02020603050405020304" pitchFamily="18" charset="0"/>
                <a:sym typeface="Times New Roman" panose="02020603050405020304" pitchFamily="18" charset="0"/>
              </a:rPr>
              <a:t>如果拟合优度变化很不显著，则说明新引入的变量与其它变量之间存在共线性关系。</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49904"/>
                                        </p:tgtEl>
                                        <p:attrNameLst>
                                          <p:attrName>style.visibility</p:attrName>
                                        </p:attrNameLst>
                                      </p:cBhvr>
                                      <p:to>
                                        <p:strVal val="visible"/>
                                      </p:to>
                                    </p:set>
                                    <p:anim calcmode="lin" valueType="num">
                                      <p:cBhvr additive="base">
                                        <p:cTn id="7" dur="500" fill="hold"/>
                                        <p:tgtEl>
                                          <p:spTgt spid="1049904"/>
                                        </p:tgtEl>
                                        <p:attrNameLst>
                                          <p:attrName>ppt_x</p:attrName>
                                        </p:attrNameLst>
                                      </p:cBhvr>
                                      <p:tavLst>
                                        <p:tav tm="100000">
                                          <p:val>
                                            <p:strVal val="0-#ppt_w/2"/>
                                          </p:val>
                                        </p:tav>
                                        <p:tav>
                                          <p:val>
                                            <p:strVal val="#ppt_x"/>
                                          </p:val>
                                        </p:tav>
                                      </p:tavLst>
                                    </p:anim>
                                    <p:anim calcmode="lin" valueType="num">
                                      <p:cBhvr additive="base">
                                        <p:cTn id="8" dur="500" fill="hold"/>
                                        <p:tgtEl>
                                          <p:spTgt spid="1049904"/>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49906">
                                            <p:txEl>
                                              <p:pRg st="0" end="0"/>
                                            </p:txEl>
                                          </p:spTgt>
                                        </p:tgtEl>
                                        <p:attrNameLst>
                                          <p:attrName>style.visibility</p:attrName>
                                        </p:attrNameLst>
                                      </p:cBhvr>
                                      <p:to>
                                        <p:strVal val="visible"/>
                                      </p:to>
                                    </p:set>
                                    <p:anim calcmode="lin" valueType="num">
                                      <p:cBhvr additive="base">
                                        <p:cTn id="13" dur="500" fill="hold"/>
                                        <p:tgtEl>
                                          <p:spTgt spid="1049906">
                                            <p:txEl>
                                              <p:pRg st="0" end="0"/>
                                            </p:txEl>
                                          </p:spTgt>
                                        </p:tgtEl>
                                        <p:attrNameLst>
                                          <p:attrName>ppt_x</p:attrName>
                                        </p:attrNameLst>
                                      </p:cBhvr>
                                      <p:tavLst>
                                        <p:tav tm="100000">
                                          <p:val>
                                            <p:strVal val="0-#ppt_w/2"/>
                                          </p:val>
                                        </p:tav>
                                        <p:tav>
                                          <p:val>
                                            <p:strVal val="#ppt_x"/>
                                          </p:val>
                                        </p:tav>
                                      </p:tavLst>
                                    </p:anim>
                                    <p:anim calcmode="lin" valueType="num">
                                      <p:cBhvr additive="base">
                                        <p:cTn id="14" dur="500" fill="hold"/>
                                        <p:tgtEl>
                                          <p:spTgt spid="1049906">
                                            <p:txEl>
                                              <p:pRg st="0" end="0"/>
                                            </p:txEl>
                                          </p:spTgt>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49906">
                                            <p:txEl>
                                              <p:pRg st="1" end="1"/>
                                            </p:txEl>
                                          </p:spTgt>
                                        </p:tgtEl>
                                        <p:attrNameLst>
                                          <p:attrName>style.visibility</p:attrName>
                                        </p:attrNameLst>
                                      </p:cBhvr>
                                      <p:to>
                                        <p:strVal val="visible"/>
                                      </p:to>
                                    </p:set>
                                    <p:anim calcmode="lin" valueType="num">
                                      <p:cBhvr additive="base">
                                        <p:cTn id="19" dur="500" fill="hold"/>
                                        <p:tgtEl>
                                          <p:spTgt spid="1049906">
                                            <p:txEl>
                                              <p:pRg st="1" end="1"/>
                                            </p:txEl>
                                          </p:spTgt>
                                        </p:tgtEl>
                                        <p:attrNameLst>
                                          <p:attrName>ppt_x</p:attrName>
                                        </p:attrNameLst>
                                      </p:cBhvr>
                                      <p:tavLst>
                                        <p:tav tm="100000">
                                          <p:val>
                                            <p:strVal val="0-#ppt_w/2"/>
                                          </p:val>
                                        </p:tav>
                                        <p:tav>
                                          <p:val>
                                            <p:strVal val="#ppt_x"/>
                                          </p:val>
                                        </p:tav>
                                      </p:tavLst>
                                    </p:anim>
                                    <p:anim calcmode="lin" valueType="num">
                                      <p:cBhvr additive="base">
                                        <p:cTn id="20" dur="500" fill="hold"/>
                                        <p:tgtEl>
                                          <p:spTgt spid="1049906">
                                            <p:txEl>
                                              <p:pRg st="1" end="1"/>
                                            </p:txEl>
                                          </p:spTgt>
                                        </p:tgtEl>
                                        <p:attrNameLst>
                                          <p:attrName>ppt_y</p:attrName>
                                        </p:attrNameLst>
                                      </p:cBhvr>
                                      <p:tavLst>
                                        <p:tav tm="100000">
                                          <p:val>
                                            <p:strVal val="#ppt_y"/>
                                          </p:val>
                                        </p:tav>
                                        <p:tav>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049906">
                                            <p:txEl>
                                              <p:pRg st="2" end="2"/>
                                            </p:txEl>
                                          </p:spTgt>
                                        </p:tgtEl>
                                        <p:attrNameLst>
                                          <p:attrName>style.visibility</p:attrName>
                                        </p:attrNameLst>
                                      </p:cBhvr>
                                      <p:to>
                                        <p:strVal val="visible"/>
                                      </p:to>
                                    </p:set>
                                    <p:anim calcmode="lin" valueType="num">
                                      <p:cBhvr additive="base">
                                        <p:cTn id="23" dur="500" fill="hold"/>
                                        <p:tgtEl>
                                          <p:spTgt spid="1049906">
                                            <p:txEl>
                                              <p:pRg st="2" end="2"/>
                                            </p:txEl>
                                          </p:spTgt>
                                        </p:tgtEl>
                                        <p:attrNameLst>
                                          <p:attrName>ppt_x</p:attrName>
                                        </p:attrNameLst>
                                      </p:cBhvr>
                                      <p:tavLst>
                                        <p:tav tm="100000">
                                          <p:val>
                                            <p:strVal val="0-#ppt_w/2"/>
                                          </p:val>
                                        </p:tav>
                                        <p:tav>
                                          <p:val>
                                            <p:strVal val="#ppt_x"/>
                                          </p:val>
                                        </p:tav>
                                      </p:tavLst>
                                    </p:anim>
                                    <p:anim calcmode="lin" valueType="num">
                                      <p:cBhvr additive="base">
                                        <p:cTn id="24" dur="500" fill="hold"/>
                                        <p:tgtEl>
                                          <p:spTgt spid="1049906">
                                            <p:txEl>
                                              <p:pRg st="2" end="2"/>
                                            </p:txEl>
                                          </p:spTgt>
                                        </p:tgtEl>
                                        <p:attrNameLst>
                                          <p:attrName>ppt_y</p:attrName>
                                        </p:attrNameLst>
                                      </p:cBhvr>
                                      <p:tavLst>
                                        <p:tav tm="100000">
                                          <p:val>
                                            <p:strVal val="#ppt_y"/>
                                          </p:val>
                                        </p:tav>
                                        <p:tav>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049906">
                                            <p:txEl>
                                              <p:pRg st="3" end="3"/>
                                            </p:txEl>
                                          </p:spTgt>
                                        </p:tgtEl>
                                        <p:attrNameLst>
                                          <p:attrName>style.visibility</p:attrName>
                                        </p:attrNameLst>
                                      </p:cBhvr>
                                      <p:to>
                                        <p:strVal val="visible"/>
                                      </p:to>
                                    </p:set>
                                    <p:anim calcmode="lin" valueType="num">
                                      <p:cBhvr additive="base">
                                        <p:cTn id="27" dur="500" fill="hold"/>
                                        <p:tgtEl>
                                          <p:spTgt spid="1049906">
                                            <p:txEl>
                                              <p:pRg st="3" end="3"/>
                                            </p:txEl>
                                          </p:spTgt>
                                        </p:tgtEl>
                                        <p:attrNameLst>
                                          <p:attrName>ppt_x</p:attrName>
                                        </p:attrNameLst>
                                      </p:cBhvr>
                                      <p:tavLst>
                                        <p:tav tm="100000">
                                          <p:val>
                                            <p:strVal val="0-#ppt_w/2"/>
                                          </p:val>
                                        </p:tav>
                                        <p:tav>
                                          <p:val>
                                            <p:strVal val="#ppt_x"/>
                                          </p:val>
                                        </p:tav>
                                      </p:tavLst>
                                    </p:anim>
                                    <p:anim calcmode="lin" valueType="num">
                                      <p:cBhvr additive="base">
                                        <p:cTn id="28" dur="500" fill="hold"/>
                                        <p:tgtEl>
                                          <p:spTgt spid="1049906">
                                            <p:txEl>
                                              <p:pRg st="3" end="3"/>
                                            </p:txEl>
                                          </p:spTgt>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a:xfrm>
            <a:off x="1828800" y="228600"/>
            <a:ext cx="7010400" cy="990600"/>
          </a:xfrm>
        </p:spPr>
        <p:txBody>
          <a:bodyPr/>
          <a:lstStyle/>
          <a:p>
            <a:pPr>
              <a:defRPr/>
            </a:pPr>
            <a:r>
              <a:rPr lang="zh-CN" altLang="en-US"/>
              <a:t>多重共线性</a:t>
            </a:r>
            <a:br>
              <a:rPr lang="zh-CN" altLang="en-US"/>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p>
        </p:txBody>
      </p:sp>
      <p:sp>
        <p:nvSpPr>
          <p:cNvPr id="834563" name="Rectangle 3"/>
          <p:cNvSpPr>
            <a:spLocks noGrp="1" noChangeArrowheads="1"/>
          </p:cNvSpPr>
          <p:nvPr>
            <p:ph type="body" idx="1"/>
          </p:nvPr>
        </p:nvSpPr>
        <p:spPr>
          <a:xfrm>
            <a:off x="457200" y="1752600"/>
            <a:ext cx="8382000" cy="4343400"/>
          </a:xfrm>
        </p:spPr>
        <p:txBody>
          <a:bodyPr/>
          <a:lstStyle/>
          <a:p>
            <a:pPr marL="609600" indent="-609600" algn="just">
              <a:spcBef>
                <a:spcPct val="30000"/>
              </a:spcBef>
              <a:defRPr/>
            </a:pPr>
            <a:r>
              <a:rPr lang="en-US" altLang="zh-CN" b="1">
                <a:solidFill>
                  <a:srgbClr val="FFFFB1"/>
                </a:solidFill>
                <a:latin typeface="Times New Roman" panose="02020603050405020304" pitchFamily="18" charset="0"/>
              </a:rPr>
              <a:t>【</a:t>
            </a:r>
            <a:r>
              <a:rPr lang="zh-CN" altLang="en-US" b="1">
                <a:solidFill>
                  <a:srgbClr val="FFFFB1"/>
                </a:solidFill>
                <a:latin typeface="Times New Roman" panose="02020603050405020304" pitchFamily="18" charset="0"/>
              </a:rPr>
              <a:t>例</a:t>
            </a:r>
            <a:r>
              <a:rPr lang="en-US" altLang="zh-CN" b="1">
                <a:solidFill>
                  <a:srgbClr val="FFFFB1"/>
                </a:solidFill>
                <a:latin typeface="Times New Roman" panose="02020603050405020304" pitchFamily="18" charset="0"/>
              </a:rPr>
              <a:t>】</a:t>
            </a:r>
            <a:r>
              <a:rPr lang="zh-CN" altLang="en-US">
                <a:latin typeface="Times New Roman" panose="02020603050405020304" pitchFamily="18" charset="0"/>
              </a:rPr>
              <a:t>判别各自变量之间是否存在多重共线性</a:t>
            </a:r>
            <a:endParaRPr lang="zh-CN" altLang="en-US"/>
          </a:p>
        </p:txBody>
      </p:sp>
      <p:graphicFrame>
        <p:nvGraphicFramePr>
          <p:cNvPr id="70660" name="Object 4"/>
          <p:cNvGraphicFramePr>
            <a:graphicFrameLocks noChangeAspect="1"/>
          </p:cNvGraphicFramePr>
          <p:nvPr/>
        </p:nvGraphicFramePr>
        <p:xfrm>
          <a:off x="685800" y="2895600"/>
          <a:ext cx="8001000" cy="3276600"/>
        </p:xfrm>
        <a:graphic>
          <a:graphicData uri="http://schemas.openxmlformats.org/presentationml/2006/ole">
            <mc:AlternateContent xmlns:mc="http://schemas.openxmlformats.org/markup-compatibility/2006">
              <mc:Choice xmlns:v="urn:schemas-microsoft-com:vml" Requires="v">
                <p:oleObj spid="_x0000_s25618" r:id="rId4" imgW="5285714" imgH="1181265" progId="Paint.Picture">
                  <p:embed/>
                </p:oleObj>
              </mc:Choice>
              <mc:Fallback>
                <p:oleObj r:id="rId4" imgW="5285714" imgH="1181265" progId="Paint.Picture">
                  <p:embed/>
                  <p:pic>
                    <p:nvPicPr>
                      <p:cNvPr id="7066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895600"/>
                        <a:ext cx="8001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4565" name="Rectangle 5"/>
          <p:cNvSpPr>
            <a:spLocks noChangeArrowheads="1"/>
          </p:cNvSpPr>
          <p:nvPr/>
        </p:nvSpPr>
        <p:spPr bwMode="auto">
          <a:xfrm>
            <a:off x="685800" y="2514600"/>
            <a:ext cx="8001000" cy="396875"/>
          </a:xfrm>
          <a:prstGeom prst="rect">
            <a:avLst/>
          </a:prstGeom>
          <a:solidFill>
            <a:srgbClr val="C80094"/>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贷款余额、应收贷款、贷款项目、固定资产投资额之间的相关矩阵</a:t>
            </a:r>
          </a:p>
        </p:txBody>
      </p:sp>
    </p:spTree>
  </p:cSld>
  <p:clrMapOvr>
    <a:masterClrMapping/>
  </p:clrMapOvr>
  <p:transition>
    <p:wipe dir="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a:xfrm>
            <a:off x="1828800" y="228600"/>
            <a:ext cx="7010400" cy="990600"/>
          </a:xfrm>
        </p:spPr>
        <p:txBody>
          <a:bodyPr/>
          <a:lstStyle/>
          <a:p>
            <a:pPr>
              <a:defRPr/>
            </a:pPr>
            <a:r>
              <a:rPr lang="zh-CN" altLang="en-US"/>
              <a:t>多重共线性</a:t>
            </a:r>
            <a:br>
              <a:rPr lang="zh-CN" altLang="en-US"/>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p>
        </p:txBody>
      </p:sp>
      <p:sp>
        <p:nvSpPr>
          <p:cNvPr id="832515" name="Rectangle 3"/>
          <p:cNvSpPr>
            <a:spLocks noGrp="1" noChangeArrowheads="1"/>
          </p:cNvSpPr>
          <p:nvPr>
            <p:ph type="body" idx="1"/>
          </p:nvPr>
        </p:nvSpPr>
        <p:spPr>
          <a:xfrm>
            <a:off x="457200" y="1752600"/>
            <a:ext cx="8382000" cy="4343400"/>
          </a:xfrm>
        </p:spPr>
        <p:txBody>
          <a:bodyPr/>
          <a:lstStyle/>
          <a:p>
            <a:pPr marL="609600" indent="-609600" algn="just">
              <a:spcBef>
                <a:spcPct val="30000"/>
              </a:spcBef>
              <a:defRPr/>
            </a:pPr>
            <a:r>
              <a:rPr lang="en-US" altLang="zh-CN" b="1">
                <a:solidFill>
                  <a:srgbClr val="FFFFB1"/>
                </a:solidFill>
                <a:latin typeface="Times New Roman" panose="02020603050405020304" pitchFamily="18" charset="0"/>
              </a:rPr>
              <a:t>【</a:t>
            </a:r>
            <a:r>
              <a:rPr lang="zh-CN" altLang="en-US" b="1">
                <a:solidFill>
                  <a:srgbClr val="FFFFB1"/>
                </a:solidFill>
                <a:latin typeface="Times New Roman" panose="02020603050405020304" pitchFamily="18" charset="0"/>
              </a:rPr>
              <a:t>例</a:t>
            </a:r>
            <a:r>
              <a:rPr lang="en-US" altLang="zh-CN" b="1">
                <a:solidFill>
                  <a:srgbClr val="FFFFB1"/>
                </a:solidFill>
                <a:latin typeface="Times New Roman" panose="02020603050405020304" pitchFamily="18" charset="0"/>
              </a:rPr>
              <a:t>】</a:t>
            </a:r>
            <a:r>
              <a:rPr lang="zh-CN" altLang="en-US">
                <a:latin typeface="Times New Roman" panose="02020603050405020304" pitchFamily="18" charset="0"/>
              </a:rPr>
              <a:t>判别各自变量之间是否存在多重共线性</a:t>
            </a:r>
            <a:endParaRPr lang="zh-CN" altLang="en-US"/>
          </a:p>
        </p:txBody>
      </p:sp>
      <p:sp>
        <p:nvSpPr>
          <p:cNvPr id="832520" name="Rectangle 8"/>
          <p:cNvSpPr>
            <a:spLocks noChangeArrowheads="1"/>
          </p:cNvSpPr>
          <p:nvPr/>
        </p:nvSpPr>
        <p:spPr bwMode="auto">
          <a:xfrm>
            <a:off x="685800" y="2514600"/>
            <a:ext cx="8001000" cy="427038"/>
          </a:xfrm>
          <a:prstGeom prst="rect">
            <a:avLst/>
          </a:prstGeom>
          <a:solidFill>
            <a:srgbClr val="C80094"/>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相关系数的检验统计量</a:t>
            </a:r>
          </a:p>
        </p:txBody>
      </p:sp>
      <p:graphicFrame>
        <p:nvGraphicFramePr>
          <p:cNvPr id="72709" name="Object 9"/>
          <p:cNvGraphicFramePr>
            <a:graphicFrameLocks noChangeAspect="1"/>
          </p:cNvGraphicFramePr>
          <p:nvPr/>
        </p:nvGraphicFramePr>
        <p:xfrm>
          <a:off x="685800" y="2895600"/>
          <a:ext cx="8001000" cy="3200400"/>
        </p:xfrm>
        <a:graphic>
          <a:graphicData uri="http://schemas.openxmlformats.org/presentationml/2006/ole">
            <mc:AlternateContent xmlns:mc="http://schemas.openxmlformats.org/markup-compatibility/2006">
              <mc:Choice xmlns:v="urn:schemas-microsoft-com:vml" Requires="v">
                <p:oleObj spid="_x0000_s26642" r:id="rId4" imgW="4371429" imgH="1190476" progId="Paint.Picture">
                  <p:embed/>
                </p:oleObj>
              </mc:Choice>
              <mc:Fallback>
                <p:oleObj r:id="rId4" imgW="4371429" imgH="1190476" progId="Paint.Picture">
                  <p:embed/>
                  <p:pic>
                    <p:nvPicPr>
                      <p:cNvPr id="72709"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895600"/>
                        <a:ext cx="8001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a:xfrm>
            <a:off x="1828800" y="228600"/>
            <a:ext cx="7010400" cy="990600"/>
          </a:xfrm>
        </p:spPr>
        <p:txBody>
          <a:bodyPr/>
          <a:lstStyle/>
          <a:p>
            <a:pPr>
              <a:defRPr/>
            </a:pPr>
            <a:r>
              <a:rPr lang="zh-CN" altLang="en-US"/>
              <a:t>多重共线性</a:t>
            </a:r>
            <a:br>
              <a:rPr lang="zh-CN" altLang="en-US"/>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p>
        </p:txBody>
      </p:sp>
      <p:sp>
        <p:nvSpPr>
          <p:cNvPr id="836611" name="Rectangle 3"/>
          <p:cNvSpPr>
            <a:spLocks noGrp="1" noChangeArrowheads="1"/>
          </p:cNvSpPr>
          <p:nvPr>
            <p:ph type="body" idx="1"/>
          </p:nvPr>
        </p:nvSpPr>
        <p:spPr>
          <a:xfrm>
            <a:off x="304800" y="1628775"/>
            <a:ext cx="8686800" cy="4543425"/>
          </a:xfrm>
        </p:spPr>
        <p:txBody>
          <a:bodyPr/>
          <a:lstStyle/>
          <a:p>
            <a:pPr marL="609600" indent="-609600" algn="just">
              <a:spcBef>
                <a:spcPct val="30000"/>
              </a:spcBef>
              <a:buFontTx/>
              <a:buAutoNum type="arabicPeriod"/>
              <a:defRPr/>
            </a:pPr>
            <a:r>
              <a:rPr lang="en-US" altLang="zh-CN" sz="2600"/>
              <a:t> </a:t>
            </a:r>
            <a:r>
              <a:rPr lang="en-US" altLang="zh-CN" sz="2600" i="1"/>
              <a:t>t</a:t>
            </a:r>
            <a:r>
              <a:rPr lang="en-US" altLang="zh-CN" sz="2600" i="1" baseline="-25000">
                <a:sym typeface="Symbol" panose="05050102010706020507" pitchFamily="18" charset="2"/>
              </a:rPr>
              <a:t></a:t>
            </a:r>
            <a:r>
              <a:rPr lang="en-US" altLang="zh-CN" sz="2600" baseline="-25000">
                <a:sym typeface="Symbol" panose="05050102010706020507" pitchFamily="18" charset="2"/>
              </a:rPr>
              <a:t></a:t>
            </a:r>
            <a:r>
              <a:rPr lang="en-US" altLang="zh-CN" sz="2600">
                <a:sym typeface="Symbol" panose="05050102010706020507" pitchFamily="18" charset="2"/>
              </a:rPr>
              <a:t>(25-2)=2.069</a:t>
            </a:r>
            <a:r>
              <a:rPr lang="zh-CN" altLang="en-US" sz="2600">
                <a:sym typeface="Symbol" panose="05050102010706020507" pitchFamily="18" charset="2"/>
              </a:rPr>
              <a:t>，所有统计量</a:t>
            </a:r>
            <a:r>
              <a:rPr lang="en-US" altLang="zh-CN" sz="2600" i="1">
                <a:sym typeface="Symbol" panose="05050102010706020507" pitchFamily="18" charset="2"/>
              </a:rPr>
              <a:t>t </a:t>
            </a:r>
            <a:r>
              <a:rPr lang="en-US" altLang="zh-CN" sz="2600">
                <a:sym typeface="Symbol" panose="05050102010706020507" pitchFamily="18" charset="2"/>
              </a:rPr>
              <a:t>&gt;</a:t>
            </a:r>
            <a:r>
              <a:rPr lang="en-US" altLang="zh-CN" sz="2600" i="1"/>
              <a:t>t</a:t>
            </a:r>
            <a:r>
              <a:rPr lang="en-US" altLang="zh-CN" sz="2600" i="1" baseline="-25000">
                <a:sym typeface="Symbol" panose="05050102010706020507" pitchFamily="18" charset="2"/>
              </a:rPr>
              <a:t></a:t>
            </a:r>
            <a:r>
              <a:rPr lang="en-US" altLang="zh-CN" sz="2600" baseline="-25000">
                <a:sym typeface="Symbol" panose="05050102010706020507" pitchFamily="18" charset="2"/>
              </a:rPr>
              <a:t></a:t>
            </a:r>
            <a:r>
              <a:rPr lang="en-US" altLang="zh-CN" sz="2600">
                <a:sym typeface="Symbol" panose="05050102010706020507" pitchFamily="18" charset="2"/>
              </a:rPr>
              <a:t>(25-2)=2.069</a:t>
            </a:r>
            <a:r>
              <a:rPr lang="zh-CN" altLang="en-US" sz="2600">
                <a:sym typeface="Symbol" panose="05050102010706020507" pitchFamily="18" charset="2"/>
              </a:rPr>
              <a:t>，</a:t>
            </a:r>
            <a:r>
              <a:rPr lang="zh-CN" altLang="en-US" sz="2600"/>
              <a:t>所以均拒绝原假设，说明这</a:t>
            </a:r>
            <a:r>
              <a:rPr lang="en-US" altLang="zh-CN" sz="2600"/>
              <a:t>4</a:t>
            </a:r>
            <a:r>
              <a:rPr lang="zh-CN" altLang="en-US" sz="2600"/>
              <a:t>个自变量两两之间都有显著的相关关系</a:t>
            </a:r>
          </a:p>
          <a:p>
            <a:pPr marL="609600" indent="-609600" algn="just">
              <a:spcBef>
                <a:spcPct val="30000"/>
              </a:spcBef>
              <a:buFontTx/>
              <a:buAutoNum type="arabicPeriod"/>
              <a:defRPr/>
            </a:pPr>
            <a:r>
              <a:rPr lang="zh-CN" altLang="en-US" sz="2600"/>
              <a:t>由表</a:t>
            </a:r>
            <a:r>
              <a:rPr lang="en-US" altLang="zh-CN" sz="2600"/>
              <a:t>Excel</a:t>
            </a:r>
            <a:r>
              <a:rPr lang="zh-CN" altLang="en-US" sz="2600"/>
              <a:t>输出的结果可知，回归模型的线性关系显著</a:t>
            </a:r>
            <a:r>
              <a:rPr lang="en-US" altLang="zh-CN" sz="2600"/>
              <a:t>(Significance-F</a:t>
            </a:r>
            <a:r>
              <a:rPr lang="zh-CN" altLang="en-US" sz="2600"/>
              <a:t>＝</a:t>
            </a:r>
            <a:r>
              <a:rPr lang="en-US" altLang="zh-CN" sz="2600"/>
              <a:t>1.03539E-06&lt;</a:t>
            </a:r>
            <a:r>
              <a:rPr lang="en-US" altLang="zh-CN" sz="2600" i="1">
                <a:sym typeface="Symbol" panose="05050102010706020507" pitchFamily="18" charset="2"/>
              </a:rPr>
              <a:t></a:t>
            </a:r>
            <a:r>
              <a:rPr lang="en-US" altLang="zh-CN" sz="2600">
                <a:sym typeface="Symbol" panose="05050102010706020507" pitchFamily="18" charset="2"/>
              </a:rPr>
              <a:t>=0.05</a:t>
            </a:r>
            <a:r>
              <a:rPr lang="en-US" altLang="zh-CN" sz="2600"/>
              <a:t>)</a:t>
            </a:r>
            <a:r>
              <a:rPr lang="zh-CN" altLang="en-US" sz="2600"/>
              <a:t>。而回归系数检验时却有</a:t>
            </a:r>
            <a:r>
              <a:rPr lang="en-US" altLang="zh-CN" sz="2600"/>
              <a:t>3</a:t>
            </a:r>
            <a:r>
              <a:rPr lang="zh-CN" altLang="en-US" sz="2600"/>
              <a:t>个没有通过</a:t>
            </a:r>
            <a:r>
              <a:rPr lang="en-US" altLang="zh-CN" sz="2600" i="1"/>
              <a:t>t</a:t>
            </a:r>
            <a:r>
              <a:rPr lang="zh-CN" altLang="en-US" sz="2600"/>
              <a:t>检验</a:t>
            </a:r>
            <a:r>
              <a:rPr lang="en-US" altLang="zh-CN" sz="2600"/>
              <a:t>(P-Value=0.074935</a:t>
            </a:r>
            <a:r>
              <a:rPr lang="zh-CN" altLang="en-US" sz="2600"/>
              <a:t>，</a:t>
            </a:r>
            <a:r>
              <a:rPr lang="en-US" altLang="zh-CN" sz="2600"/>
              <a:t>0.862853</a:t>
            </a:r>
            <a:r>
              <a:rPr lang="zh-CN" altLang="en-US" sz="2600"/>
              <a:t>，</a:t>
            </a:r>
            <a:r>
              <a:rPr lang="en-US" altLang="zh-CN" sz="2600"/>
              <a:t>0.067030&gt;</a:t>
            </a:r>
            <a:r>
              <a:rPr lang="en-US" altLang="zh-CN" sz="2600" i="1">
                <a:sym typeface="Symbol" panose="05050102010706020507" pitchFamily="18" charset="2"/>
              </a:rPr>
              <a:t></a:t>
            </a:r>
            <a:r>
              <a:rPr lang="en-US" altLang="zh-CN" sz="2600">
                <a:sym typeface="Symbol" panose="05050102010706020507" pitchFamily="18" charset="2"/>
              </a:rPr>
              <a:t>=0.05</a:t>
            </a:r>
            <a:r>
              <a:rPr lang="en-US" altLang="zh-CN" sz="2600"/>
              <a:t>) </a:t>
            </a:r>
            <a:r>
              <a:rPr lang="zh-CN" altLang="en-US" sz="2600"/>
              <a:t>。这也暗示了模型中存在多重共线性</a:t>
            </a:r>
          </a:p>
          <a:p>
            <a:pPr marL="609600" indent="-609600" algn="just">
              <a:spcBef>
                <a:spcPct val="30000"/>
              </a:spcBef>
              <a:buFontTx/>
              <a:buAutoNum type="arabicPeriod"/>
              <a:defRPr/>
            </a:pPr>
            <a:r>
              <a:rPr lang="zh-CN" altLang="en-US" sz="2600"/>
              <a:t>固定资产投资额的回归系数为负号</a:t>
            </a:r>
            <a:r>
              <a:rPr lang="en-US" altLang="zh-CN" sz="2600"/>
              <a:t>(-0.029193) </a:t>
            </a:r>
            <a:r>
              <a:rPr lang="zh-CN" altLang="en-US" sz="2600"/>
              <a:t>，与预期的不一致</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6611">
                                            <p:txEl>
                                              <p:pRg st="0" end="0"/>
                                            </p:txEl>
                                          </p:spTgt>
                                        </p:tgtEl>
                                        <p:attrNameLst>
                                          <p:attrName>style.visibility</p:attrName>
                                        </p:attrNameLst>
                                      </p:cBhvr>
                                      <p:to>
                                        <p:strVal val="visible"/>
                                      </p:to>
                                    </p:set>
                                    <p:animEffect transition="in" filter="wipe(left)">
                                      <p:cBhvr>
                                        <p:cTn id="7" dur="500"/>
                                        <p:tgtEl>
                                          <p:spTgt spid="836611">
                                            <p:txEl>
                                              <p:pRg st="0" end="0"/>
                                            </p:txEl>
                                          </p:spTgt>
                                        </p:tgtEl>
                                      </p:cBhvr>
                                    </p:animEffect>
                                  </p:childTnLst>
                                  <p:subTnLst>
                                    <p:animClr clrSpc="rgb" dir="cw">
                                      <p:cBhvr override="childStyle">
                                        <p:cTn dur="1" fill="hold" display="0" masterRel="nextClick" afterEffect="1"/>
                                        <p:tgtEl>
                                          <p:spTgt spid="836611">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6611">
                                            <p:txEl>
                                              <p:pRg st="1" end="1"/>
                                            </p:txEl>
                                          </p:spTgt>
                                        </p:tgtEl>
                                        <p:attrNameLst>
                                          <p:attrName>style.visibility</p:attrName>
                                        </p:attrNameLst>
                                      </p:cBhvr>
                                      <p:to>
                                        <p:strVal val="visible"/>
                                      </p:to>
                                    </p:set>
                                    <p:animEffect transition="in" filter="wipe(left)">
                                      <p:cBhvr>
                                        <p:cTn id="12" dur="500"/>
                                        <p:tgtEl>
                                          <p:spTgt spid="836611">
                                            <p:txEl>
                                              <p:pRg st="1" end="1"/>
                                            </p:txEl>
                                          </p:spTgt>
                                        </p:tgtEl>
                                      </p:cBhvr>
                                    </p:animEffect>
                                  </p:childTnLst>
                                  <p:subTnLst>
                                    <p:animClr clrSpc="rgb" dir="cw">
                                      <p:cBhvr override="childStyle">
                                        <p:cTn dur="1" fill="hold" display="0" masterRel="nextClick" afterEffect="1"/>
                                        <p:tgtEl>
                                          <p:spTgt spid="836611">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36611">
                                            <p:txEl>
                                              <p:pRg st="2" end="2"/>
                                            </p:txEl>
                                          </p:spTgt>
                                        </p:tgtEl>
                                        <p:attrNameLst>
                                          <p:attrName>style.visibility</p:attrName>
                                        </p:attrNameLst>
                                      </p:cBhvr>
                                      <p:to>
                                        <p:strVal val="visible"/>
                                      </p:to>
                                    </p:set>
                                    <p:animEffect transition="in" filter="wipe(left)">
                                      <p:cBhvr>
                                        <p:cTn id="17" dur="500"/>
                                        <p:tgtEl>
                                          <p:spTgt spid="836611">
                                            <p:txEl>
                                              <p:pRg st="2" end="2"/>
                                            </p:txEl>
                                          </p:spTgt>
                                        </p:tgtEl>
                                      </p:cBhvr>
                                    </p:animEffect>
                                  </p:childTnLst>
                                  <p:subTnLst>
                                    <p:animClr clrSpc="rgb" dir="cw">
                                      <p:cBhvr override="childStyle">
                                        <p:cTn dur="1" fill="hold" display="0" masterRel="nextClick" afterEffect="1"/>
                                        <p:tgtEl>
                                          <p:spTgt spid="836611">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611" grpId="0" build="p"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ctrTitle"/>
          </p:nvPr>
        </p:nvSpPr>
        <p:spPr>
          <a:xfrm>
            <a:off x="609600" y="2286000"/>
            <a:ext cx="7772400" cy="1371600"/>
          </a:xfrm>
        </p:spPr>
        <p:txBody>
          <a:bodyPr anchor="ctr" anchorCtr="0"/>
          <a:lstStyle/>
          <a:p>
            <a:pPr>
              <a:defRPr/>
            </a:pPr>
            <a:r>
              <a:rPr lang="zh-CN" altLang="en-US" sz="4400"/>
              <a:t>多重共线性问题的处理</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10" name="Rectangle 310">
            <a:extLst>
              <a:ext uri="{FF2B5EF4-FFF2-40B4-BE49-F238E27FC236}">
                <a16:creationId xmlns:a16="http://schemas.microsoft.com/office/drawing/2014/main" id="{A5FBE811-782C-438E-96ED-A7464E62B6BF}"/>
              </a:ext>
            </a:extLst>
          </p:cNvPr>
          <p:cNvSpPr>
            <a:spLocks noGrp="1" noChangeArrowheads="1"/>
          </p:cNvSpPr>
          <p:nvPr>
            <p:ph type="body" idx="1"/>
          </p:nvPr>
        </p:nvSpPr>
        <p:spPr>
          <a:xfrm>
            <a:off x="464343" y="2017295"/>
            <a:ext cx="8215313" cy="2438400"/>
          </a:xfrm>
        </p:spPr>
        <p:txBody>
          <a:bodyPr/>
          <a:lstStyle/>
          <a:p>
            <a:pPr marL="0" indent="0" eaLnBrk="1" latinLnBrk="0" hangingPunct="1">
              <a:lnSpc>
                <a:spcPct val="114000"/>
              </a:lnSpc>
            </a:pPr>
            <a:r>
              <a:rPr lang="zh-CN" altLang="zh-CN" dirty="0">
                <a:latin typeface="Times New Roman" panose="02020603050405020304" pitchFamily="18" charset="0"/>
                <a:sym typeface="Times New Roman" panose="02020603050405020304" pitchFamily="18" charset="0"/>
              </a:rPr>
              <a:t>   </a:t>
            </a:r>
            <a:r>
              <a:rPr lang="zh-CN" altLang="en-US" sz="2800" b="1" dirty="0">
                <a:latin typeface="Times New Roman" panose="02020603050405020304" pitchFamily="18" charset="0"/>
                <a:sym typeface="Times New Roman" panose="02020603050405020304" pitchFamily="18" charset="0"/>
              </a:rPr>
              <a:t>找出引起多重共线性的解释变量，将它排除。</a:t>
            </a:r>
            <a:endParaRPr lang="zh-CN" altLang="zh-CN" dirty="0"/>
          </a:p>
          <a:p>
            <a:pPr marL="0" indent="0" eaLnBrk="1" latinLnBrk="0" hangingPunct="1">
              <a:lnSpc>
                <a:spcPct val="114000"/>
              </a:lnSpc>
            </a:pPr>
            <a:r>
              <a:rPr lang="zh-CN" altLang="en-US" sz="2800" b="1" dirty="0">
                <a:latin typeface="Times New Roman" panose="02020603050405020304" pitchFamily="18" charset="0"/>
                <a:sym typeface="Times New Roman" panose="02020603050405020304" pitchFamily="18" charset="0"/>
              </a:rPr>
              <a:t>    以逐步回归法得到最广泛的应用。</a:t>
            </a:r>
            <a:endParaRPr lang="zh-CN" altLang="zh-CN" dirty="0"/>
          </a:p>
          <a:p>
            <a:pPr marL="0" indent="0" eaLnBrk="1" latinLnBrk="0" hangingPunct="1">
              <a:lnSpc>
                <a:spcPct val="114000"/>
              </a:lnSpc>
            </a:pPr>
            <a:r>
              <a:rPr lang="zh-CN" altLang="en-US" sz="2800" b="1" dirty="0">
                <a:latin typeface="Times New Roman" panose="02020603050405020304" pitchFamily="18" charset="0"/>
                <a:sym typeface="Times New Roman" panose="02020603050405020304" pitchFamily="18" charset="0"/>
              </a:rPr>
              <a:t>    注意：剩余解释变量参数的含义和数值都发生了变化。</a:t>
            </a:r>
            <a:endParaRPr lang="zh-CN" altLang="zh-CN" dirty="0"/>
          </a:p>
        </p:txBody>
      </p:sp>
      <p:sp>
        <p:nvSpPr>
          <p:cNvPr id="28675" name="Rectangle 312">
            <a:extLst>
              <a:ext uri="{FF2B5EF4-FFF2-40B4-BE49-F238E27FC236}">
                <a16:creationId xmlns:a16="http://schemas.microsoft.com/office/drawing/2014/main" id="{487EEDC7-C135-42A6-A6C5-D7A29F6D0AE6}"/>
              </a:ext>
            </a:extLst>
          </p:cNvPr>
          <p:cNvSpPr>
            <a:spLocks noGrp="1" noChangeArrowheads="1"/>
          </p:cNvSpPr>
          <p:nvPr>
            <p:ph type="title"/>
          </p:nvPr>
        </p:nvSpPr>
        <p:spPr>
          <a:xfrm>
            <a:off x="685800" y="381000"/>
            <a:ext cx="7772400" cy="609600"/>
          </a:xfrm>
          <a:solidFill>
            <a:srgbClr val="CCFFFF"/>
          </a:solidFill>
        </p:spPr>
        <p:txBody>
          <a:bodyPr/>
          <a:lstStyle/>
          <a:p>
            <a:pPr algn="l" eaLnBrk="1" latinLnBrk="0" hangingPunct="1"/>
            <a:r>
              <a:rPr lang="en-US" altLang="en-US" sz="3200" b="1">
                <a:solidFill>
                  <a:srgbClr val="3333CC"/>
                </a:solidFill>
                <a:latin typeface="楷体_GB2312" pitchFamily="49" charset="-122"/>
                <a:ea typeface="楷体_GB2312" pitchFamily="49" charset="-122"/>
                <a:sym typeface="Times New Roman" panose="02020603050405020304" pitchFamily="18" charset="0"/>
              </a:rPr>
              <a:t>1</a:t>
            </a:r>
            <a:r>
              <a:rPr lang="zh-CN" altLang="en-US" sz="3200" b="1">
                <a:solidFill>
                  <a:srgbClr val="3333CC"/>
                </a:solidFill>
                <a:latin typeface="楷体_GB2312" pitchFamily="49" charset="-122"/>
                <a:ea typeface="楷体_GB2312" pitchFamily="49" charset="-122"/>
                <a:sym typeface="Times New Roman" panose="02020603050405020304" pitchFamily="18" charset="0"/>
              </a:rPr>
              <a:t>、第一类方法：排除引起共线性的变量</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49910">
                                            <p:txEl>
                                              <p:pRg st="0" end="0"/>
                                            </p:txEl>
                                          </p:spTgt>
                                        </p:tgtEl>
                                        <p:attrNameLst>
                                          <p:attrName>style.visibility</p:attrName>
                                        </p:attrNameLst>
                                      </p:cBhvr>
                                      <p:to>
                                        <p:strVal val="visible"/>
                                      </p:to>
                                    </p:set>
                                    <p:anim calcmode="lin" valueType="num">
                                      <p:cBhvr additive="base">
                                        <p:cTn id="7" dur="500" fill="hold"/>
                                        <p:tgtEl>
                                          <p:spTgt spid="1049910">
                                            <p:txEl>
                                              <p:pRg st="0" end="0"/>
                                            </p:txEl>
                                          </p:spTgt>
                                        </p:tgtEl>
                                        <p:attrNameLst>
                                          <p:attrName>ppt_x</p:attrName>
                                        </p:attrNameLst>
                                      </p:cBhvr>
                                      <p:tavLst>
                                        <p:tav tm="100000">
                                          <p:val>
                                            <p:strVal val="0-#ppt_w/2"/>
                                          </p:val>
                                        </p:tav>
                                        <p:tav>
                                          <p:val>
                                            <p:strVal val="#ppt_x"/>
                                          </p:val>
                                        </p:tav>
                                      </p:tavLst>
                                    </p:anim>
                                    <p:anim calcmode="lin" valueType="num">
                                      <p:cBhvr additive="base">
                                        <p:cTn id="8" dur="500" fill="hold"/>
                                        <p:tgtEl>
                                          <p:spTgt spid="1049910">
                                            <p:txEl>
                                              <p:pRg st="0" end="0"/>
                                            </p:txEl>
                                          </p:spTgt>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49910">
                                            <p:txEl>
                                              <p:pRg st="1" end="1"/>
                                            </p:txEl>
                                          </p:spTgt>
                                        </p:tgtEl>
                                        <p:attrNameLst>
                                          <p:attrName>style.visibility</p:attrName>
                                        </p:attrNameLst>
                                      </p:cBhvr>
                                      <p:to>
                                        <p:strVal val="visible"/>
                                      </p:to>
                                    </p:set>
                                    <p:anim calcmode="lin" valueType="num">
                                      <p:cBhvr additive="base">
                                        <p:cTn id="13" dur="500" fill="hold"/>
                                        <p:tgtEl>
                                          <p:spTgt spid="1049910">
                                            <p:txEl>
                                              <p:pRg st="1" end="1"/>
                                            </p:txEl>
                                          </p:spTgt>
                                        </p:tgtEl>
                                        <p:attrNameLst>
                                          <p:attrName>ppt_x</p:attrName>
                                        </p:attrNameLst>
                                      </p:cBhvr>
                                      <p:tavLst>
                                        <p:tav tm="100000">
                                          <p:val>
                                            <p:strVal val="0-#ppt_w/2"/>
                                          </p:val>
                                        </p:tav>
                                        <p:tav>
                                          <p:val>
                                            <p:strVal val="#ppt_x"/>
                                          </p:val>
                                        </p:tav>
                                      </p:tavLst>
                                    </p:anim>
                                    <p:anim calcmode="lin" valueType="num">
                                      <p:cBhvr additive="base">
                                        <p:cTn id="14" dur="500" fill="hold"/>
                                        <p:tgtEl>
                                          <p:spTgt spid="1049910">
                                            <p:txEl>
                                              <p:pRg st="1" end="1"/>
                                            </p:txEl>
                                          </p:spTgt>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49910">
                                            <p:txEl>
                                              <p:pRg st="2" end="2"/>
                                            </p:txEl>
                                          </p:spTgt>
                                        </p:tgtEl>
                                        <p:attrNameLst>
                                          <p:attrName>style.visibility</p:attrName>
                                        </p:attrNameLst>
                                      </p:cBhvr>
                                      <p:to>
                                        <p:strVal val="visible"/>
                                      </p:to>
                                    </p:set>
                                    <p:anim calcmode="lin" valueType="num">
                                      <p:cBhvr additive="base">
                                        <p:cTn id="19" dur="500" fill="hold"/>
                                        <p:tgtEl>
                                          <p:spTgt spid="1049910">
                                            <p:txEl>
                                              <p:pRg st="2" end="2"/>
                                            </p:txEl>
                                          </p:spTgt>
                                        </p:tgtEl>
                                        <p:attrNameLst>
                                          <p:attrName>ppt_x</p:attrName>
                                        </p:attrNameLst>
                                      </p:cBhvr>
                                      <p:tavLst>
                                        <p:tav tm="100000">
                                          <p:val>
                                            <p:strVal val="0-#ppt_w/2"/>
                                          </p:val>
                                        </p:tav>
                                        <p:tav>
                                          <p:val>
                                            <p:strVal val="#ppt_x"/>
                                          </p:val>
                                        </p:tav>
                                      </p:tavLst>
                                    </p:anim>
                                    <p:anim calcmode="lin" valueType="num">
                                      <p:cBhvr additive="base">
                                        <p:cTn id="20" dur="500" fill="hold"/>
                                        <p:tgtEl>
                                          <p:spTgt spid="1049910">
                                            <p:txEl>
                                              <p:pRg st="2" end="2"/>
                                            </p:txEl>
                                          </p:spTgt>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14">
            <a:extLst>
              <a:ext uri="{FF2B5EF4-FFF2-40B4-BE49-F238E27FC236}">
                <a16:creationId xmlns:a16="http://schemas.microsoft.com/office/drawing/2014/main" id="{C862F337-9E53-4388-9926-4A39D7FD1877}"/>
              </a:ext>
            </a:extLst>
          </p:cNvPr>
          <p:cNvSpPr>
            <a:spLocks noGrp="1" noChangeArrowheads="1"/>
          </p:cNvSpPr>
          <p:nvPr>
            <p:ph type="title"/>
          </p:nvPr>
        </p:nvSpPr>
        <p:spPr>
          <a:xfrm>
            <a:off x="685800" y="609600"/>
            <a:ext cx="7772400" cy="609600"/>
          </a:xfrm>
          <a:solidFill>
            <a:srgbClr val="CCFFFF"/>
          </a:solidFill>
        </p:spPr>
        <p:txBody>
          <a:bodyPr/>
          <a:lstStyle/>
          <a:p>
            <a:pPr algn="l" eaLnBrk="1" latinLnBrk="0" hangingPunct="1"/>
            <a:r>
              <a:rPr lang="en-US" altLang="en-US" sz="3200" b="1">
                <a:solidFill>
                  <a:srgbClr val="3333CC"/>
                </a:solidFill>
                <a:latin typeface="楷体_GB2312" pitchFamily="49" charset="-122"/>
                <a:ea typeface="楷体_GB2312" pitchFamily="49" charset="-122"/>
                <a:sym typeface="Times New Roman" panose="02020603050405020304" pitchFamily="18" charset="0"/>
              </a:rPr>
              <a:t>2</a:t>
            </a:r>
            <a:r>
              <a:rPr lang="zh-CN" altLang="en-US" sz="3200" b="1">
                <a:solidFill>
                  <a:srgbClr val="3333CC"/>
                </a:solidFill>
                <a:latin typeface="楷体_GB2312" pitchFamily="49" charset="-122"/>
                <a:ea typeface="楷体_GB2312" pitchFamily="49" charset="-122"/>
                <a:sym typeface="Times New Roman" panose="02020603050405020304" pitchFamily="18" charset="0"/>
              </a:rPr>
              <a:t>、第二类方法：差分法</a:t>
            </a:r>
            <a:endParaRPr lang="zh-CN" altLang="zh-CN"/>
          </a:p>
        </p:txBody>
      </p:sp>
      <p:sp>
        <p:nvSpPr>
          <p:cNvPr id="1049916" name="Rectangle 316">
            <a:extLst>
              <a:ext uri="{FF2B5EF4-FFF2-40B4-BE49-F238E27FC236}">
                <a16:creationId xmlns:a16="http://schemas.microsoft.com/office/drawing/2014/main" id="{690D5615-DFC9-4C15-9E88-E5D03343CB88}"/>
              </a:ext>
            </a:extLst>
          </p:cNvPr>
          <p:cNvSpPr>
            <a:spLocks noGrp="1" noChangeArrowheads="1"/>
          </p:cNvSpPr>
          <p:nvPr>
            <p:ph type="body" idx="1"/>
          </p:nvPr>
        </p:nvSpPr>
        <p:spPr>
          <a:xfrm>
            <a:off x="685800" y="1524000"/>
            <a:ext cx="7772400" cy="2438400"/>
          </a:xfrm>
        </p:spPr>
        <p:txBody>
          <a:bodyPr/>
          <a:lstStyle/>
          <a:p>
            <a:pPr eaLnBrk="1" latinLnBrk="0" hangingPunct="1"/>
            <a:r>
              <a:rPr lang="zh-CN" altLang="en-US" sz="2800" b="1" dirty="0">
                <a:latin typeface="Times New Roman" panose="02020603050405020304" pitchFamily="18" charset="0"/>
                <a:sym typeface="Times New Roman" panose="02020603050405020304" pitchFamily="18" charset="0"/>
              </a:rPr>
              <a:t>时间序列数据为样本的线性模型</a:t>
            </a:r>
            <a:r>
              <a:rPr lang="zh-CN" altLang="zh-CN" sz="2800" b="1" dirty="0">
                <a:latin typeface="Times New Roman" panose="02020603050405020304" pitchFamily="18" charset="0"/>
                <a:sym typeface="Times New Roman" panose="02020603050405020304" pitchFamily="18" charset="0"/>
              </a:rPr>
              <a:t>;</a:t>
            </a:r>
            <a:endParaRPr lang="zh-CN" altLang="zh-CN" dirty="0"/>
          </a:p>
          <a:p>
            <a:pPr eaLnBrk="1" latinLnBrk="0" hangingPunct="1"/>
            <a:r>
              <a:rPr lang="zh-CN" altLang="en-US" sz="2800" b="1" dirty="0">
                <a:latin typeface="Times New Roman" panose="02020603050405020304" pitchFamily="18" charset="0"/>
                <a:sym typeface="Times New Roman" panose="02020603050405020304" pitchFamily="18" charset="0"/>
              </a:rPr>
              <a:t>将原模型变换为差分模型</a:t>
            </a:r>
            <a:r>
              <a:rPr lang="zh-CN" altLang="zh-CN" sz="2800" b="1" dirty="0">
                <a:latin typeface="Times New Roman" panose="02020603050405020304" pitchFamily="18" charset="0"/>
                <a:sym typeface="Times New Roman" panose="02020603050405020304" pitchFamily="18" charset="0"/>
              </a:rPr>
              <a:t>,</a:t>
            </a:r>
            <a:r>
              <a:rPr lang="zh-CN" altLang="en-US" sz="2800" b="1" dirty="0">
                <a:latin typeface="Times New Roman" panose="02020603050405020304" pitchFamily="18" charset="0"/>
                <a:sym typeface="Times New Roman" panose="02020603050405020304" pitchFamily="18" charset="0"/>
              </a:rPr>
              <a:t>可以有效地消除原模型中的多重共线性。 </a:t>
            </a:r>
            <a:endParaRPr lang="zh-CN" altLang="zh-CN" dirty="0"/>
          </a:p>
          <a:p>
            <a:pPr eaLnBrk="1" latinLnBrk="0" hangingPunct="1"/>
            <a:r>
              <a:rPr lang="zh-CN" altLang="en-US" sz="2800" b="1" dirty="0">
                <a:latin typeface="Times New Roman" panose="02020603050405020304" pitchFamily="18" charset="0"/>
                <a:ea typeface="楷体_GB2312" pitchFamily="49" charset="-122"/>
                <a:sym typeface="Times New Roman" panose="02020603050405020304" pitchFamily="18" charset="0"/>
              </a:rPr>
              <a:t>一般讲，增量之间的线性关系远比总量之间的线性关系弱得多。</a:t>
            </a:r>
            <a:endParaRPr lang="zh-CN" altLang="zh-CN" dirty="0"/>
          </a:p>
          <a:p>
            <a:pPr eaLnBrk="1" latinLnBrk="0" hangingPunct="1">
              <a:buFontTx/>
              <a:buNone/>
            </a:pPr>
            <a:endParaRPr lang="zh-CN" altLang="en-US" b="1" dirty="0">
              <a:latin typeface="Times New Roman" panose="02020603050405020304" pitchFamily="18" charset="0"/>
              <a:sym typeface="Times New Roman" panose="02020603050405020304" pitchFamily="18" charset="0"/>
            </a:endParaRPr>
          </a:p>
          <a:p>
            <a:pPr eaLnBrk="1" latinLnBrk="0" hangingPunct="1"/>
            <a:endParaRPr lang="zh-CN" altLang="zh-CN" dirty="0">
              <a:latin typeface="Times New Roman" panose="02020603050405020304" pitchFamily="18" charset="0"/>
              <a:sym typeface="Times New Roman" panose="02020603050405020304" pitchFamily="18" charset="0"/>
            </a:endParaRPr>
          </a:p>
        </p:txBody>
      </p:sp>
      <p:graphicFrame>
        <p:nvGraphicFramePr>
          <p:cNvPr id="2097675" name="Object 523">
            <a:extLst>
              <a:ext uri="{FF2B5EF4-FFF2-40B4-BE49-F238E27FC236}">
                <a16:creationId xmlns:a16="http://schemas.microsoft.com/office/drawing/2014/main" id="{8B3FDA77-6DCC-43A5-92F5-CD6626A4BE8C}"/>
              </a:ext>
            </a:extLst>
          </p:cNvPr>
          <p:cNvGraphicFramePr>
            <a:graphicFrameLocks noChangeAspect="1"/>
          </p:cNvGraphicFramePr>
          <p:nvPr>
            <p:extLst>
              <p:ext uri="{D42A27DB-BD31-4B8C-83A1-F6EECF244321}">
                <p14:modId xmlns:p14="http://schemas.microsoft.com/office/powerpoint/2010/main" val="2006554830"/>
              </p:ext>
            </p:extLst>
          </p:nvPr>
        </p:nvGraphicFramePr>
        <p:xfrm>
          <a:off x="838200" y="4191000"/>
          <a:ext cx="7620000" cy="533400"/>
        </p:xfrm>
        <a:graphic>
          <a:graphicData uri="http://schemas.openxmlformats.org/presentationml/2006/ole">
            <mc:AlternateContent xmlns:mc="http://schemas.openxmlformats.org/markup-compatibility/2006">
              <mc:Choice xmlns:v="urn:schemas-microsoft-com:vml" Requires="v">
                <p:oleObj spid="_x0000_s47117" r:id="rId3" imgW="7219950" imgH="542925" progId="Equation.3">
                  <p:embed/>
                </p:oleObj>
              </mc:Choice>
              <mc:Fallback>
                <p:oleObj r:id="rId3" imgW="7219950" imgH="542925" progId="Equation.3">
                  <p:embed/>
                  <p:pic>
                    <p:nvPicPr>
                      <p:cNvPr id="2097675" name="Object 523">
                        <a:extLst>
                          <a:ext uri="{FF2B5EF4-FFF2-40B4-BE49-F238E27FC236}">
                            <a16:creationId xmlns:a16="http://schemas.microsoft.com/office/drawing/2014/main" id="{8B3FDA77-6DCC-43A5-92F5-CD6626A4BE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191000"/>
                        <a:ext cx="7620000" cy="533400"/>
                      </a:xfrm>
                      <a:prstGeom prst="rect">
                        <a:avLst/>
                      </a:prstGeom>
                      <a:solidFill>
                        <a:schemeClr val="tx1"/>
                      </a:solidFill>
                      <a:ln w="9525">
                        <a:solidFill>
                          <a:srgbClr val="FF0000"/>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49916">
                                            <p:txEl>
                                              <p:pRg st="0" end="0"/>
                                            </p:txEl>
                                          </p:spTgt>
                                        </p:tgtEl>
                                        <p:attrNameLst>
                                          <p:attrName>style.visibility</p:attrName>
                                        </p:attrNameLst>
                                      </p:cBhvr>
                                      <p:to>
                                        <p:strVal val="visible"/>
                                      </p:to>
                                    </p:set>
                                    <p:anim calcmode="lin" valueType="num">
                                      <p:cBhvr additive="base">
                                        <p:cTn id="7" dur="500" fill="hold"/>
                                        <p:tgtEl>
                                          <p:spTgt spid="1049916">
                                            <p:txEl>
                                              <p:pRg st="0" end="0"/>
                                            </p:txEl>
                                          </p:spTgt>
                                        </p:tgtEl>
                                        <p:attrNameLst>
                                          <p:attrName>ppt_x</p:attrName>
                                        </p:attrNameLst>
                                      </p:cBhvr>
                                      <p:tavLst>
                                        <p:tav tm="100000">
                                          <p:val>
                                            <p:strVal val="0-#ppt_w/2"/>
                                          </p:val>
                                        </p:tav>
                                        <p:tav>
                                          <p:val>
                                            <p:strVal val="#ppt_x"/>
                                          </p:val>
                                        </p:tav>
                                      </p:tavLst>
                                    </p:anim>
                                    <p:anim calcmode="lin" valueType="num">
                                      <p:cBhvr additive="base">
                                        <p:cTn id="8" dur="500" fill="hold"/>
                                        <p:tgtEl>
                                          <p:spTgt spid="1049916">
                                            <p:txEl>
                                              <p:pRg st="0" end="0"/>
                                            </p:txEl>
                                          </p:spTgt>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49916">
                                            <p:txEl>
                                              <p:pRg st="1" end="1"/>
                                            </p:txEl>
                                          </p:spTgt>
                                        </p:tgtEl>
                                        <p:attrNameLst>
                                          <p:attrName>style.visibility</p:attrName>
                                        </p:attrNameLst>
                                      </p:cBhvr>
                                      <p:to>
                                        <p:strVal val="visible"/>
                                      </p:to>
                                    </p:set>
                                    <p:anim calcmode="lin" valueType="num">
                                      <p:cBhvr additive="base">
                                        <p:cTn id="13" dur="500" fill="hold"/>
                                        <p:tgtEl>
                                          <p:spTgt spid="1049916">
                                            <p:txEl>
                                              <p:pRg st="1" end="1"/>
                                            </p:txEl>
                                          </p:spTgt>
                                        </p:tgtEl>
                                        <p:attrNameLst>
                                          <p:attrName>ppt_x</p:attrName>
                                        </p:attrNameLst>
                                      </p:cBhvr>
                                      <p:tavLst>
                                        <p:tav tm="100000">
                                          <p:val>
                                            <p:strVal val="0-#ppt_w/2"/>
                                          </p:val>
                                        </p:tav>
                                        <p:tav>
                                          <p:val>
                                            <p:strVal val="#ppt_x"/>
                                          </p:val>
                                        </p:tav>
                                      </p:tavLst>
                                    </p:anim>
                                    <p:anim calcmode="lin" valueType="num">
                                      <p:cBhvr additive="base">
                                        <p:cTn id="14" dur="500" fill="hold"/>
                                        <p:tgtEl>
                                          <p:spTgt spid="1049916">
                                            <p:txEl>
                                              <p:pRg st="1" end="1"/>
                                            </p:txEl>
                                          </p:spTgt>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49916">
                                            <p:txEl>
                                              <p:pRg st="2" end="2"/>
                                            </p:txEl>
                                          </p:spTgt>
                                        </p:tgtEl>
                                        <p:attrNameLst>
                                          <p:attrName>style.visibility</p:attrName>
                                        </p:attrNameLst>
                                      </p:cBhvr>
                                      <p:to>
                                        <p:strVal val="visible"/>
                                      </p:to>
                                    </p:set>
                                    <p:anim calcmode="lin" valueType="num">
                                      <p:cBhvr additive="base">
                                        <p:cTn id="19" dur="500" fill="hold"/>
                                        <p:tgtEl>
                                          <p:spTgt spid="1049916">
                                            <p:txEl>
                                              <p:pRg st="2" end="2"/>
                                            </p:txEl>
                                          </p:spTgt>
                                        </p:tgtEl>
                                        <p:attrNameLst>
                                          <p:attrName>ppt_x</p:attrName>
                                        </p:attrNameLst>
                                      </p:cBhvr>
                                      <p:tavLst>
                                        <p:tav tm="100000">
                                          <p:val>
                                            <p:strVal val="0-#ppt_w/2"/>
                                          </p:val>
                                        </p:tav>
                                        <p:tav>
                                          <p:val>
                                            <p:strVal val="#ppt_x"/>
                                          </p:val>
                                        </p:tav>
                                      </p:tavLst>
                                    </p:anim>
                                    <p:anim calcmode="lin" valueType="num">
                                      <p:cBhvr additive="base">
                                        <p:cTn id="20" dur="500" fill="hold"/>
                                        <p:tgtEl>
                                          <p:spTgt spid="1049916">
                                            <p:txEl>
                                              <p:pRg st="2" end="2"/>
                                            </p:txEl>
                                          </p:spTgt>
                                        </p:tgtEl>
                                        <p:attrNameLst>
                                          <p:attrName>ppt_y</p:attrName>
                                        </p:attrNameLst>
                                      </p:cBhvr>
                                      <p:tavLst>
                                        <p:tav tm="100000">
                                          <p:val>
                                            <p:strVal val="#ppt_y"/>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097675"/>
                                        </p:tgtEl>
                                        <p:attrNameLst>
                                          <p:attrName>style.visibility</p:attrName>
                                        </p:attrNameLst>
                                      </p:cBhvr>
                                      <p:to>
                                        <p:strVal val="visible"/>
                                      </p:to>
                                    </p:set>
                                    <p:anim calcmode="lin" valueType="num">
                                      <p:cBhvr additive="base">
                                        <p:cTn id="25" dur="500" fill="hold"/>
                                        <p:tgtEl>
                                          <p:spTgt spid="2097675"/>
                                        </p:tgtEl>
                                        <p:attrNameLst>
                                          <p:attrName>ppt_x</p:attrName>
                                        </p:attrNameLst>
                                      </p:cBhvr>
                                      <p:tavLst>
                                        <p:tav tm="100000">
                                          <p:val>
                                            <p:strVal val="0-#ppt_w/2"/>
                                          </p:val>
                                        </p:tav>
                                        <p:tav>
                                          <p:val>
                                            <p:strVal val="#ppt_x"/>
                                          </p:val>
                                        </p:tav>
                                      </p:tavLst>
                                    </p:anim>
                                    <p:anim calcmode="lin" valueType="num">
                                      <p:cBhvr additive="base">
                                        <p:cTn id="26" dur="500" fill="hold"/>
                                        <p:tgtEl>
                                          <p:spTgt spid="2097675"/>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22">
            <a:extLst>
              <a:ext uri="{FF2B5EF4-FFF2-40B4-BE49-F238E27FC236}">
                <a16:creationId xmlns:a16="http://schemas.microsoft.com/office/drawing/2014/main" id="{7E5A348D-6961-4F3C-B266-C6EBB5305F2B}"/>
              </a:ext>
            </a:extLst>
          </p:cNvPr>
          <p:cNvSpPr>
            <a:spLocks noGrp="1" noChangeArrowheads="1"/>
          </p:cNvSpPr>
          <p:nvPr>
            <p:ph type="title"/>
          </p:nvPr>
        </p:nvSpPr>
        <p:spPr>
          <a:xfrm>
            <a:off x="685800" y="609600"/>
            <a:ext cx="7772400" cy="609600"/>
          </a:xfrm>
          <a:solidFill>
            <a:srgbClr val="CCFFFF"/>
          </a:solidFill>
        </p:spPr>
        <p:txBody>
          <a:bodyPr/>
          <a:lstStyle/>
          <a:p>
            <a:pPr algn="l" eaLnBrk="1" latinLnBrk="0" hangingPunct="1"/>
            <a:r>
              <a:rPr lang="en-US" altLang="en-US" sz="3200" b="1">
                <a:solidFill>
                  <a:srgbClr val="3333CC"/>
                </a:solidFill>
                <a:latin typeface="Times New Roman" panose="02020603050405020304" pitchFamily="18" charset="0"/>
                <a:ea typeface="楷体_GB2312" pitchFamily="49" charset="-122"/>
                <a:sym typeface="Times New Roman" panose="02020603050405020304" pitchFamily="18" charset="0"/>
              </a:rPr>
              <a:t>3</a:t>
            </a:r>
            <a:r>
              <a:rPr lang="zh-CN" altLang="en-US" sz="3200" b="1">
                <a:solidFill>
                  <a:srgbClr val="3333CC"/>
                </a:solidFill>
                <a:latin typeface="Times New Roman" panose="02020603050405020304" pitchFamily="18" charset="0"/>
                <a:ea typeface="楷体_GB2312" pitchFamily="49" charset="-122"/>
                <a:sym typeface="Times New Roman" panose="02020603050405020304" pitchFamily="18" charset="0"/>
              </a:rPr>
              <a:t>、第三类方法：减小参数估计量的方差</a:t>
            </a:r>
            <a:endParaRPr lang="zh-CN" altLang="zh-CN"/>
          </a:p>
        </p:txBody>
      </p:sp>
      <p:sp>
        <p:nvSpPr>
          <p:cNvPr id="1049924" name="Rectangle 324">
            <a:extLst>
              <a:ext uri="{FF2B5EF4-FFF2-40B4-BE49-F238E27FC236}">
                <a16:creationId xmlns:a16="http://schemas.microsoft.com/office/drawing/2014/main" id="{5A8E8551-480D-4B0A-BA28-E6C48B56A4E3}"/>
              </a:ext>
            </a:extLst>
          </p:cNvPr>
          <p:cNvSpPr>
            <a:spLocks noGrp="1" noChangeArrowheads="1"/>
          </p:cNvSpPr>
          <p:nvPr>
            <p:ph type="body" idx="1"/>
          </p:nvPr>
        </p:nvSpPr>
        <p:spPr>
          <a:xfrm>
            <a:off x="609600" y="1676400"/>
            <a:ext cx="7772400" cy="4343400"/>
          </a:xfrm>
        </p:spPr>
        <p:txBody>
          <a:bodyPr/>
          <a:lstStyle/>
          <a:p>
            <a:pPr marL="0" indent="0" eaLnBrk="1" latinLnBrk="0" hangingPunct="1">
              <a:spcBef>
                <a:spcPct val="50000"/>
              </a:spcBef>
            </a:pPr>
            <a:r>
              <a:rPr lang="zh-CN" altLang="zh-CN" dirty="0">
                <a:latin typeface="Times New Roman" panose="02020603050405020304" pitchFamily="18" charset="0"/>
                <a:sym typeface="Times New Roman" panose="02020603050405020304" pitchFamily="18" charset="0"/>
              </a:rPr>
              <a:t>  </a:t>
            </a:r>
            <a:r>
              <a:rPr lang="zh-CN" altLang="en-US" sz="2800" b="1" dirty="0">
                <a:latin typeface="Times New Roman" panose="02020603050405020304" pitchFamily="18" charset="0"/>
                <a:sym typeface="Times New Roman" panose="02020603050405020304" pitchFamily="18" charset="0"/>
              </a:rPr>
              <a:t>多重共线性的主要后果是参数估计量具有较大的方差。</a:t>
            </a:r>
            <a:endParaRPr lang="zh-CN" altLang="zh-CN" dirty="0"/>
          </a:p>
          <a:p>
            <a:pPr marL="0" indent="0" eaLnBrk="1" latinLnBrk="0" hangingPunct="1">
              <a:spcBef>
                <a:spcPct val="50000"/>
              </a:spcBef>
            </a:pPr>
            <a:r>
              <a:rPr lang="zh-CN" altLang="en-US" sz="2800" b="1" dirty="0">
                <a:latin typeface="Times New Roman" panose="02020603050405020304" pitchFamily="18" charset="0"/>
                <a:ea typeface="楷体_GB2312" pitchFamily="49" charset="-122"/>
                <a:sym typeface="Times New Roman" panose="02020603050405020304" pitchFamily="18" charset="0"/>
              </a:rPr>
              <a:t>  采取适当方法减小参数估计量的方差</a:t>
            </a:r>
            <a:r>
              <a:rPr lang="zh-CN" altLang="en-US" sz="2800" dirty="0">
                <a:latin typeface="Times New Roman" panose="02020603050405020304" pitchFamily="18" charset="0"/>
                <a:sym typeface="Times New Roman" panose="02020603050405020304" pitchFamily="18" charset="0"/>
              </a:rPr>
              <a:t>，</a:t>
            </a:r>
            <a:r>
              <a:rPr lang="zh-CN" altLang="en-US" sz="2800" b="1" dirty="0">
                <a:latin typeface="Times New Roman" panose="02020603050405020304" pitchFamily="18" charset="0"/>
                <a:sym typeface="Times New Roman" panose="02020603050405020304" pitchFamily="18" charset="0"/>
              </a:rPr>
              <a:t>虽然没有消除模型中的多重共线性，但却能消除多重共线性造成的后果。</a:t>
            </a:r>
            <a:endParaRPr lang="zh-CN" altLang="en-US" dirty="0">
              <a:latin typeface="Times New Roman" panose="02020603050405020304" pitchFamily="18" charset="0"/>
              <a:sym typeface="Times New Roman" panose="02020603050405020304" pitchFamily="18" charset="0"/>
            </a:endParaRPr>
          </a:p>
          <a:p>
            <a:pPr marL="0" indent="0" eaLnBrk="1" latinLnBrk="0" hangingPunct="1">
              <a:spcBef>
                <a:spcPct val="50000"/>
              </a:spcBef>
            </a:pPr>
            <a:r>
              <a:rPr lang="zh-CN" altLang="en-US" sz="2800" b="1" dirty="0">
                <a:latin typeface="Times New Roman" panose="02020603050405020304" pitchFamily="18" charset="0"/>
                <a:sym typeface="Times New Roman" panose="02020603050405020304" pitchFamily="18" charset="0"/>
              </a:rPr>
              <a:t>  例如，增加样本容量</a:t>
            </a:r>
            <a:r>
              <a:rPr lang="zh-CN" altLang="en-US" sz="2800" dirty="0">
                <a:latin typeface="Times New Roman" panose="02020603050405020304" pitchFamily="18" charset="0"/>
                <a:sym typeface="Times New Roman" panose="02020603050405020304" pitchFamily="18" charset="0"/>
              </a:rPr>
              <a:t>，</a:t>
            </a:r>
            <a:r>
              <a:rPr lang="zh-CN" altLang="en-US" sz="2800" b="1" dirty="0">
                <a:latin typeface="Times New Roman" panose="02020603050405020304" pitchFamily="18" charset="0"/>
                <a:sym typeface="Times New Roman" panose="02020603050405020304" pitchFamily="18" charset="0"/>
              </a:rPr>
              <a:t>可使参数估计量的方差减小</a:t>
            </a:r>
            <a:r>
              <a:rPr lang="zh-CN" altLang="en-US" sz="2800" dirty="0">
                <a:latin typeface="Times New Roman" panose="02020603050405020304" pitchFamily="18" charset="0"/>
                <a:sym typeface="Times New Roman" panose="02020603050405020304" pitchFamily="18" charset="0"/>
              </a:rPr>
              <a:t>。</a:t>
            </a:r>
            <a:endParaRPr lang="zh-CN" altLang="zh-CN" dirty="0"/>
          </a:p>
          <a:p>
            <a:pPr marL="0" indent="0" eaLnBrk="1" latinLnBrk="0" hangingPunct="1">
              <a:spcBef>
                <a:spcPct val="50000"/>
              </a:spcBef>
            </a:pPr>
            <a:r>
              <a:rPr lang="zh-CN" altLang="en-US" sz="2800" dirty="0">
                <a:latin typeface="Times New Roman" panose="02020603050405020304" pitchFamily="18" charset="0"/>
                <a:sym typeface="Times New Roman" panose="02020603050405020304" pitchFamily="18" charset="0"/>
              </a:rPr>
              <a:t>  </a:t>
            </a:r>
            <a:r>
              <a:rPr lang="zh-CN" altLang="en-US" sz="2800" b="1" dirty="0">
                <a:latin typeface="Times New Roman" panose="02020603050405020304" pitchFamily="18" charset="0"/>
                <a:sym typeface="Times New Roman" panose="02020603050405020304" pitchFamily="18" charset="0"/>
              </a:rPr>
              <a:t>例如，</a:t>
            </a:r>
            <a:r>
              <a:rPr lang="zh-CN" altLang="en-US" sz="2800" b="1" dirty="0">
                <a:latin typeface="Times New Roman" panose="02020603050405020304" pitchFamily="18" charset="0"/>
                <a:ea typeface="楷体_GB2312" pitchFamily="49" charset="-122"/>
                <a:sym typeface="Times New Roman" panose="02020603050405020304" pitchFamily="18" charset="0"/>
              </a:rPr>
              <a:t>岭回归法</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49924">
                                            <p:txEl>
                                              <p:pRg st="0" end="0"/>
                                            </p:txEl>
                                          </p:spTgt>
                                        </p:tgtEl>
                                        <p:attrNameLst>
                                          <p:attrName>style.visibility</p:attrName>
                                        </p:attrNameLst>
                                      </p:cBhvr>
                                      <p:to>
                                        <p:strVal val="visible"/>
                                      </p:to>
                                    </p:set>
                                    <p:anim calcmode="lin" valueType="num">
                                      <p:cBhvr additive="base">
                                        <p:cTn id="7" dur="500" fill="hold"/>
                                        <p:tgtEl>
                                          <p:spTgt spid="1049924">
                                            <p:txEl>
                                              <p:pRg st="0" end="0"/>
                                            </p:txEl>
                                          </p:spTgt>
                                        </p:tgtEl>
                                        <p:attrNameLst>
                                          <p:attrName>ppt_x</p:attrName>
                                        </p:attrNameLst>
                                      </p:cBhvr>
                                      <p:tavLst>
                                        <p:tav tm="100000">
                                          <p:val>
                                            <p:strVal val="0-#ppt_w/2"/>
                                          </p:val>
                                        </p:tav>
                                        <p:tav>
                                          <p:val>
                                            <p:strVal val="#ppt_x"/>
                                          </p:val>
                                        </p:tav>
                                      </p:tavLst>
                                    </p:anim>
                                    <p:anim calcmode="lin" valueType="num">
                                      <p:cBhvr additive="base">
                                        <p:cTn id="8" dur="500" fill="hold"/>
                                        <p:tgtEl>
                                          <p:spTgt spid="1049924">
                                            <p:txEl>
                                              <p:pRg st="0" end="0"/>
                                            </p:txEl>
                                          </p:spTgt>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49924">
                                            <p:txEl>
                                              <p:pRg st="1" end="1"/>
                                            </p:txEl>
                                          </p:spTgt>
                                        </p:tgtEl>
                                        <p:attrNameLst>
                                          <p:attrName>style.visibility</p:attrName>
                                        </p:attrNameLst>
                                      </p:cBhvr>
                                      <p:to>
                                        <p:strVal val="visible"/>
                                      </p:to>
                                    </p:set>
                                    <p:anim calcmode="lin" valueType="num">
                                      <p:cBhvr additive="base">
                                        <p:cTn id="13" dur="500" fill="hold"/>
                                        <p:tgtEl>
                                          <p:spTgt spid="1049924">
                                            <p:txEl>
                                              <p:pRg st="1" end="1"/>
                                            </p:txEl>
                                          </p:spTgt>
                                        </p:tgtEl>
                                        <p:attrNameLst>
                                          <p:attrName>ppt_x</p:attrName>
                                        </p:attrNameLst>
                                      </p:cBhvr>
                                      <p:tavLst>
                                        <p:tav tm="100000">
                                          <p:val>
                                            <p:strVal val="0-#ppt_w/2"/>
                                          </p:val>
                                        </p:tav>
                                        <p:tav>
                                          <p:val>
                                            <p:strVal val="#ppt_x"/>
                                          </p:val>
                                        </p:tav>
                                      </p:tavLst>
                                    </p:anim>
                                    <p:anim calcmode="lin" valueType="num">
                                      <p:cBhvr additive="base">
                                        <p:cTn id="14" dur="500" fill="hold"/>
                                        <p:tgtEl>
                                          <p:spTgt spid="1049924">
                                            <p:txEl>
                                              <p:pRg st="1" end="1"/>
                                            </p:txEl>
                                          </p:spTgt>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49924">
                                            <p:txEl>
                                              <p:pRg st="2" end="2"/>
                                            </p:txEl>
                                          </p:spTgt>
                                        </p:tgtEl>
                                        <p:attrNameLst>
                                          <p:attrName>style.visibility</p:attrName>
                                        </p:attrNameLst>
                                      </p:cBhvr>
                                      <p:to>
                                        <p:strVal val="visible"/>
                                      </p:to>
                                    </p:set>
                                    <p:anim calcmode="lin" valueType="num">
                                      <p:cBhvr additive="base">
                                        <p:cTn id="19" dur="500" fill="hold"/>
                                        <p:tgtEl>
                                          <p:spTgt spid="1049924">
                                            <p:txEl>
                                              <p:pRg st="2" end="2"/>
                                            </p:txEl>
                                          </p:spTgt>
                                        </p:tgtEl>
                                        <p:attrNameLst>
                                          <p:attrName>ppt_x</p:attrName>
                                        </p:attrNameLst>
                                      </p:cBhvr>
                                      <p:tavLst>
                                        <p:tav tm="100000">
                                          <p:val>
                                            <p:strVal val="0-#ppt_w/2"/>
                                          </p:val>
                                        </p:tav>
                                        <p:tav>
                                          <p:val>
                                            <p:strVal val="#ppt_x"/>
                                          </p:val>
                                        </p:tav>
                                      </p:tavLst>
                                    </p:anim>
                                    <p:anim calcmode="lin" valueType="num">
                                      <p:cBhvr additive="base">
                                        <p:cTn id="20" dur="500" fill="hold"/>
                                        <p:tgtEl>
                                          <p:spTgt spid="1049924">
                                            <p:txEl>
                                              <p:pRg st="2" end="2"/>
                                            </p:txEl>
                                          </p:spTgt>
                                        </p:tgtEl>
                                        <p:attrNameLst>
                                          <p:attrName>ppt_y</p:attrName>
                                        </p:attrNameLst>
                                      </p:cBhvr>
                                      <p:tavLst>
                                        <p:tav tm="100000">
                                          <p:val>
                                            <p:strVal val="#ppt_y"/>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49924">
                                            <p:txEl>
                                              <p:pRg st="3" end="3"/>
                                            </p:txEl>
                                          </p:spTgt>
                                        </p:tgtEl>
                                        <p:attrNameLst>
                                          <p:attrName>style.visibility</p:attrName>
                                        </p:attrNameLst>
                                      </p:cBhvr>
                                      <p:to>
                                        <p:strVal val="visible"/>
                                      </p:to>
                                    </p:set>
                                    <p:anim calcmode="lin" valueType="num">
                                      <p:cBhvr additive="base">
                                        <p:cTn id="25" dur="500" fill="hold"/>
                                        <p:tgtEl>
                                          <p:spTgt spid="1049924">
                                            <p:txEl>
                                              <p:pRg st="3" end="3"/>
                                            </p:txEl>
                                          </p:spTgt>
                                        </p:tgtEl>
                                        <p:attrNameLst>
                                          <p:attrName>ppt_x</p:attrName>
                                        </p:attrNameLst>
                                      </p:cBhvr>
                                      <p:tavLst>
                                        <p:tav tm="100000">
                                          <p:val>
                                            <p:strVal val="0-#ppt_w/2"/>
                                          </p:val>
                                        </p:tav>
                                        <p:tav>
                                          <p:val>
                                            <p:strVal val="#ppt_x"/>
                                          </p:val>
                                        </p:tav>
                                      </p:tavLst>
                                    </p:anim>
                                    <p:anim calcmode="lin" valueType="num">
                                      <p:cBhvr additive="base">
                                        <p:cTn id="26" dur="500" fill="hold"/>
                                        <p:tgtEl>
                                          <p:spTgt spid="1049924">
                                            <p:txEl>
                                              <p:pRg st="3" end="3"/>
                                            </p:txEl>
                                          </p:spTgt>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26">
            <a:extLst>
              <a:ext uri="{FF2B5EF4-FFF2-40B4-BE49-F238E27FC236}">
                <a16:creationId xmlns:a16="http://schemas.microsoft.com/office/drawing/2014/main" id="{5EF8AE12-169A-420A-9F77-33B547088A01}"/>
              </a:ext>
            </a:extLst>
          </p:cNvPr>
          <p:cNvSpPr>
            <a:spLocks noGrp="1" noChangeArrowheads="1"/>
          </p:cNvSpPr>
          <p:nvPr>
            <p:ph type="title"/>
          </p:nvPr>
        </p:nvSpPr>
        <p:spPr>
          <a:xfrm>
            <a:off x="533400" y="762000"/>
            <a:ext cx="7924800" cy="685800"/>
          </a:xfrm>
        </p:spPr>
        <p:txBody>
          <a:bodyPr/>
          <a:lstStyle/>
          <a:p>
            <a:pPr algn="l" eaLnBrk="1" latinLnBrk="0" hangingPunct="1"/>
            <a:r>
              <a:rPr lang="zh-CN" altLang="zh-CN" sz="2800">
                <a:latin typeface="Times New Roman" panose="02020603050405020304" pitchFamily="18" charset="0"/>
                <a:sym typeface="Times New Roman" panose="02020603050405020304" pitchFamily="18" charset="0"/>
              </a:rPr>
              <a:t>*</a:t>
            </a:r>
            <a:r>
              <a:rPr lang="zh-CN" altLang="en-US" sz="2800" b="1">
                <a:latin typeface="Times New Roman" panose="02020603050405020304" pitchFamily="18" charset="0"/>
                <a:ea typeface="楷体_GB2312" pitchFamily="49" charset="-122"/>
                <a:sym typeface="Times New Roman" panose="02020603050405020304" pitchFamily="18" charset="0"/>
              </a:rPr>
              <a:t>岭回归法</a:t>
            </a:r>
            <a:r>
              <a:rPr lang="zh-CN" altLang="en-US" sz="2800">
                <a:latin typeface="Times New Roman" panose="02020603050405020304" pitchFamily="18" charset="0"/>
                <a:sym typeface="Times New Roman" panose="02020603050405020304" pitchFamily="18" charset="0"/>
              </a:rPr>
              <a:t>（</a:t>
            </a:r>
            <a:r>
              <a:rPr lang="zh-CN" altLang="zh-CN" sz="2800" b="1">
                <a:latin typeface="Times New Roman" panose="02020603050405020304" pitchFamily="18" charset="0"/>
                <a:sym typeface="Times New Roman" panose="02020603050405020304" pitchFamily="18" charset="0"/>
              </a:rPr>
              <a:t>Ridge Regression</a:t>
            </a:r>
            <a:r>
              <a:rPr lang="zh-CN" altLang="en-US" sz="2800">
                <a:latin typeface="Times New Roman" panose="02020603050405020304" pitchFamily="18" charset="0"/>
                <a:sym typeface="Times New Roman" panose="02020603050405020304" pitchFamily="18" charset="0"/>
              </a:rPr>
              <a:t>）</a:t>
            </a:r>
            <a:endParaRPr lang="zh-CN" altLang="zh-CN"/>
          </a:p>
        </p:txBody>
      </p:sp>
      <p:sp>
        <p:nvSpPr>
          <p:cNvPr id="1049928" name="Rectangle 328">
            <a:extLst>
              <a:ext uri="{FF2B5EF4-FFF2-40B4-BE49-F238E27FC236}">
                <a16:creationId xmlns:a16="http://schemas.microsoft.com/office/drawing/2014/main" id="{38D7E3BF-7C8B-4A7F-B780-04A817196ADA}"/>
              </a:ext>
            </a:extLst>
          </p:cNvPr>
          <p:cNvSpPr>
            <a:spLocks noGrp="1" noChangeArrowheads="1"/>
          </p:cNvSpPr>
          <p:nvPr>
            <p:ph type="body" idx="1"/>
          </p:nvPr>
        </p:nvSpPr>
        <p:spPr>
          <a:xfrm>
            <a:off x="381000" y="1752600"/>
            <a:ext cx="8458200" cy="1447800"/>
          </a:xfrm>
        </p:spPr>
        <p:txBody>
          <a:bodyPr/>
          <a:lstStyle/>
          <a:p>
            <a:pPr marL="0" indent="0" algn="just" eaLnBrk="1" latinLnBrk="0" hangingPunct="1">
              <a:lnSpc>
                <a:spcPct val="90000"/>
              </a:lnSpc>
            </a:pPr>
            <a:r>
              <a:rPr lang="zh-CN" altLang="en-US" sz="2800" dirty="0">
                <a:latin typeface="Times New Roman" panose="02020603050405020304" pitchFamily="18" charset="0"/>
                <a:sym typeface="Times New Roman" panose="02020603050405020304" pitchFamily="18" charset="0"/>
              </a:rPr>
              <a:t>20世纪</a:t>
            </a:r>
            <a:r>
              <a:rPr lang="zh-CN" altLang="zh-CN" sz="2800" dirty="0">
                <a:latin typeface="Times New Roman" panose="02020603050405020304" pitchFamily="18" charset="0"/>
                <a:sym typeface="Times New Roman" panose="02020603050405020304" pitchFamily="18" charset="0"/>
              </a:rPr>
              <a:t>70</a:t>
            </a:r>
            <a:r>
              <a:rPr lang="zh-CN" altLang="en-US" sz="2800" dirty="0">
                <a:latin typeface="Times New Roman" panose="02020603050405020304" pitchFamily="18" charset="0"/>
                <a:sym typeface="Times New Roman" panose="02020603050405020304" pitchFamily="18" charset="0"/>
              </a:rPr>
              <a:t>年代发展，</a:t>
            </a:r>
            <a:r>
              <a:rPr lang="zh-CN" altLang="en-US" sz="2800" b="1" dirty="0">
                <a:latin typeface="Times New Roman" panose="02020603050405020304" pitchFamily="18" charset="0"/>
                <a:sym typeface="Times New Roman" panose="02020603050405020304" pitchFamily="18" charset="0"/>
              </a:rPr>
              <a:t>以引入偏误为代价减小参数估计量的方差</a:t>
            </a:r>
            <a:r>
              <a:rPr lang="zh-CN" altLang="en-US" sz="2800" dirty="0">
                <a:latin typeface="Times New Roman" panose="02020603050405020304" pitchFamily="18" charset="0"/>
                <a:sym typeface="Times New Roman" panose="02020603050405020304" pitchFamily="18" charset="0"/>
              </a:rPr>
              <a:t>。</a:t>
            </a:r>
            <a:endParaRPr lang="zh-CN" altLang="zh-CN" dirty="0"/>
          </a:p>
          <a:p>
            <a:pPr marL="0" indent="0" algn="just" eaLnBrk="1" latinLnBrk="0" hangingPunct="1">
              <a:lnSpc>
                <a:spcPct val="90000"/>
              </a:lnSpc>
            </a:pPr>
            <a:r>
              <a:rPr lang="zh-CN" altLang="en-US" sz="2800" dirty="0">
                <a:latin typeface="Times New Roman" panose="02020603050405020304" pitchFamily="18" charset="0"/>
                <a:sym typeface="Times New Roman" panose="02020603050405020304" pitchFamily="18" charset="0"/>
              </a:rPr>
              <a:t>  具体方法是：引入矩阵</a:t>
            </a:r>
            <a:r>
              <a:rPr lang="zh-CN" altLang="zh-CN" sz="2800" b="1" dirty="0">
                <a:latin typeface="Times New Roman" panose="02020603050405020304" pitchFamily="18" charset="0"/>
                <a:sym typeface="Times New Roman" panose="02020603050405020304" pitchFamily="18" charset="0"/>
              </a:rPr>
              <a:t>D</a:t>
            </a:r>
            <a:r>
              <a:rPr lang="zh-CN" altLang="en-US" sz="2800" dirty="0">
                <a:latin typeface="Times New Roman" panose="02020603050405020304" pitchFamily="18" charset="0"/>
                <a:sym typeface="Times New Roman" panose="02020603050405020304" pitchFamily="18" charset="0"/>
              </a:rPr>
              <a:t>，使参数估计量为</a:t>
            </a:r>
            <a:r>
              <a:rPr lang="zh-CN" altLang="en-US" dirty="0">
                <a:latin typeface="Times New Roman" panose="02020603050405020304" pitchFamily="18" charset="0"/>
                <a:sym typeface="Times New Roman" panose="02020603050405020304" pitchFamily="18" charset="0"/>
              </a:rPr>
              <a:t>                             </a:t>
            </a:r>
            <a:endParaRPr lang="zh-CN" altLang="zh-CN" dirty="0"/>
          </a:p>
        </p:txBody>
      </p:sp>
      <p:sp>
        <p:nvSpPr>
          <p:cNvPr id="1049930" name="Rectangle 330">
            <a:extLst>
              <a:ext uri="{FF2B5EF4-FFF2-40B4-BE49-F238E27FC236}">
                <a16:creationId xmlns:a16="http://schemas.microsoft.com/office/drawing/2014/main" id="{9DD9D5EB-7F41-4BB1-9372-E2B628FD9345}"/>
              </a:ext>
            </a:extLst>
          </p:cNvPr>
          <p:cNvSpPr>
            <a:spLocks noChangeArrowheads="1"/>
          </p:cNvSpPr>
          <p:nvPr/>
        </p:nvSpPr>
        <p:spPr bwMode="auto">
          <a:xfrm>
            <a:off x="533400" y="4191000"/>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eaLnBrk="1" hangingPunct="1">
              <a:buSzPct val="100000"/>
            </a:pPr>
            <a:r>
              <a:rPr lang="zh-CN" altLang="en-US" sz="2800">
                <a:solidFill>
                  <a:schemeClr val="tx1"/>
                </a:solidFill>
                <a:ea typeface="宋体" panose="02010600030101010101" pitchFamily="2" charset="-122"/>
              </a:rPr>
              <a:t>其中矩阵</a:t>
            </a:r>
            <a:r>
              <a:rPr lang="zh-CN" altLang="zh-CN" sz="2800" b="1">
                <a:solidFill>
                  <a:schemeClr val="tx1"/>
                </a:solidFill>
                <a:ea typeface="宋体" panose="02010600030101010101" pitchFamily="2" charset="-122"/>
              </a:rPr>
              <a:t>D</a:t>
            </a:r>
            <a:r>
              <a:rPr lang="zh-CN" altLang="en-US" sz="2800">
                <a:solidFill>
                  <a:schemeClr val="tx1"/>
                </a:solidFill>
                <a:ea typeface="宋体" panose="02010600030101010101" pitchFamily="2" charset="-122"/>
              </a:rPr>
              <a:t>一般选择为主对角阵，即</a:t>
            </a:r>
            <a:r>
              <a:rPr lang="zh-CN" altLang="zh-CN" sz="2800" b="1">
                <a:solidFill>
                  <a:schemeClr val="tx1"/>
                </a:solidFill>
                <a:ea typeface="宋体" panose="02010600030101010101" pitchFamily="2" charset="-122"/>
              </a:rPr>
              <a:t>D</a:t>
            </a:r>
            <a:r>
              <a:rPr lang="zh-CN" altLang="zh-CN" sz="2800">
                <a:solidFill>
                  <a:schemeClr val="tx1"/>
                </a:solidFill>
                <a:ea typeface="宋体" panose="02010600030101010101" pitchFamily="2" charset="-122"/>
              </a:rPr>
              <a:t>=a</a:t>
            </a:r>
            <a:r>
              <a:rPr lang="zh-CN" altLang="en-US" sz="2800" b="1">
                <a:solidFill>
                  <a:schemeClr val="tx1"/>
                </a:solidFill>
                <a:ea typeface="宋体" panose="02010600030101010101" pitchFamily="2" charset="-122"/>
              </a:rPr>
              <a:t>I，</a:t>
            </a:r>
            <a:r>
              <a:rPr lang="zh-CN" altLang="zh-CN" sz="2800">
                <a:solidFill>
                  <a:schemeClr val="tx1"/>
                </a:solidFill>
                <a:ea typeface="宋体" panose="02010600030101010101" pitchFamily="2" charset="-122"/>
              </a:rPr>
              <a:t>a</a:t>
            </a:r>
            <a:r>
              <a:rPr lang="zh-CN" altLang="en-US" sz="2800">
                <a:solidFill>
                  <a:schemeClr val="tx1"/>
                </a:solidFill>
                <a:ea typeface="宋体" panose="02010600030101010101" pitchFamily="2" charset="-122"/>
              </a:rPr>
              <a:t>为大于</a:t>
            </a:r>
            <a:r>
              <a:rPr lang="zh-CN" altLang="zh-CN" sz="2800">
                <a:solidFill>
                  <a:schemeClr val="tx1"/>
                </a:solidFill>
                <a:ea typeface="宋体" panose="02010600030101010101" pitchFamily="2" charset="-122"/>
              </a:rPr>
              <a:t>0</a:t>
            </a:r>
            <a:r>
              <a:rPr lang="zh-CN" altLang="en-US" sz="2800">
                <a:solidFill>
                  <a:schemeClr val="tx1"/>
                </a:solidFill>
                <a:ea typeface="宋体" panose="02010600030101010101" pitchFamily="2" charset="-122"/>
              </a:rPr>
              <a:t>的常数。</a:t>
            </a:r>
            <a:endParaRPr lang="zh-CN" altLang="zh-CN">
              <a:solidFill>
                <a:schemeClr val="tx1"/>
              </a:solidFill>
            </a:endParaRPr>
          </a:p>
        </p:txBody>
      </p:sp>
      <p:pic>
        <p:nvPicPr>
          <p:cNvPr id="2097677" name="Picture 525">
            <a:extLst>
              <a:ext uri="{FF2B5EF4-FFF2-40B4-BE49-F238E27FC236}">
                <a16:creationId xmlns:a16="http://schemas.microsoft.com/office/drawing/2014/main" id="{0D369A1E-287E-4086-B1DC-A662D68084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352800"/>
            <a:ext cx="3505200" cy="609600"/>
          </a:xfrm>
          <a:prstGeom prst="rect">
            <a:avLst/>
          </a:prstGeom>
          <a:solidFill>
            <a:schemeClr val="tx1"/>
          </a:solidFill>
          <a:ln w="9525">
            <a:solidFill>
              <a:srgbClr val="0000FF"/>
            </a:solidFill>
            <a:miter lim="800000"/>
            <a:headEnd/>
            <a:tailEnd/>
          </a:ln>
        </p:spPr>
      </p:pic>
      <p:sp>
        <p:nvSpPr>
          <p:cNvPr id="1049932" name="Rectangle 332">
            <a:extLst>
              <a:ext uri="{FF2B5EF4-FFF2-40B4-BE49-F238E27FC236}">
                <a16:creationId xmlns:a16="http://schemas.microsoft.com/office/drawing/2014/main" id="{647BDD10-7CA5-40FA-8320-418EC2C408E8}"/>
              </a:ext>
            </a:extLst>
          </p:cNvPr>
          <p:cNvSpPr>
            <a:spLocks noChangeArrowheads="1"/>
          </p:cNvSpPr>
          <p:nvPr/>
        </p:nvSpPr>
        <p:spPr bwMode="auto">
          <a:xfrm>
            <a:off x="495300" y="5662613"/>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eaLnBrk="1" hangingPunct="1">
              <a:spcBef>
                <a:spcPct val="50000"/>
              </a:spcBef>
              <a:buSzPct val="100000"/>
              <a:buFontTx/>
              <a:buChar char="•"/>
            </a:pPr>
            <a:r>
              <a:rPr lang="zh-CN" altLang="zh-CN" sz="2800" b="1">
                <a:solidFill>
                  <a:schemeClr val="tx1"/>
                </a:solidFill>
                <a:ea typeface="宋体" panose="02010600030101010101" pitchFamily="2" charset="-122"/>
              </a:rPr>
              <a:t>  </a:t>
            </a:r>
            <a:r>
              <a:rPr lang="zh-CN" altLang="en-US" sz="2800" b="1">
                <a:solidFill>
                  <a:schemeClr val="tx1"/>
                </a:solidFill>
                <a:latin typeface="楷体_GB2312" pitchFamily="49" charset="-122"/>
              </a:rPr>
              <a:t>显然，与未含</a:t>
            </a:r>
            <a:r>
              <a:rPr lang="en-US" altLang="en-US" sz="2800" b="1">
                <a:solidFill>
                  <a:schemeClr val="tx1"/>
                </a:solidFill>
                <a:latin typeface="楷体_GB2312" pitchFamily="49" charset="-122"/>
              </a:rPr>
              <a:t>D</a:t>
            </a:r>
            <a:r>
              <a:rPr lang="zh-CN" altLang="en-US" sz="2800" b="1">
                <a:solidFill>
                  <a:schemeClr val="tx1"/>
                </a:solidFill>
                <a:latin typeface="楷体_GB2312" pitchFamily="49" charset="-122"/>
              </a:rPr>
              <a:t>的参数</a:t>
            </a:r>
            <a:r>
              <a:rPr lang="en-US" altLang="en-US" sz="2800" b="1">
                <a:solidFill>
                  <a:schemeClr val="tx1"/>
                </a:solidFill>
                <a:latin typeface="楷体_GB2312" pitchFamily="49" charset="-122"/>
              </a:rPr>
              <a:t>B</a:t>
            </a:r>
            <a:r>
              <a:rPr lang="zh-CN" altLang="en-US" sz="2800" b="1">
                <a:solidFill>
                  <a:schemeClr val="tx1"/>
                </a:solidFill>
                <a:latin typeface="楷体_GB2312" pitchFamily="49" charset="-122"/>
              </a:rPr>
              <a:t>的估计量相比，估计量有较小的方差，但是是有偏的。</a:t>
            </a:r>
            <a:endParaRPr lang="zh-CN" altLang="zh-CN">
              <a:solidFill>
                <a:schemeClr val="tx1"/>
              </a:solidFill>
            </a:endParaRPr>
          </a:p>
        </p:txBody>
      </p:sp>
      <p:pic>
        <p:nvPicPr>
          <p:cNvPr id="2097679" name="Picture 527">
            <a:extLst>
              <a:ext uri="{FF2B5EF4-FFF2-40B4-BE49-F238E27FC236}">
                <a16:creationId xmlns:a16="http://schemas.microsoft.com/office/drawing/2014/main" id="{C5CDF624-74FE-4F5C-AA81-DABCE78F6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5083175"/>
            <a:ext cx="2743200" cy="565150"/>
          </a:xfrm>
          <a:prstGeom prst="rect">
            <a:avLst/>
          </a:prstGeom>
          <a:solidFill>
            <a:schemeClr val="tx1"/>
          </a:solidFill>
          <a:ln>
            <a:no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49928">
                                            <p:txEl>
                                              <p:pRg st="0" end="0"/>
                                            </p:txEl>
                                          </p:spTgt>
                                        </p:tgtEl>
                                        <p:attrNameLst>
                                          <p:attrName>style.visibility</p:attrName>
                                        </p:attrNameLst>
                                      </p:cBhvr>
                                      <p:to>
                                        <p:strVal val="visible"/>
                                      </p:to>
                                    </p:set>
                                    <p:anim calcmode="lin" valueType="num">
                                      <p:cBhvr additive="base">
                                        <p:cTn id="7" dur="500" fill="hold"/>
                                        <p:tgtEl>
                                          <p:spTgt spid="1049928">
                                            <p:txEl>
                                              <p:pRg st="0" end="0"/>
                                            </p:txEl>
                                          </p:spTgt>
                                        </p:tgtEl>
                                        <p:attrNameLst>
                                          <p:attrName>ppt_x</p:attrName>
                                        </p:attrNameLst>
                                      </p:cBhvr>
                                      <p:tavLst>
                                        <p:tav tm="100000">
                                          <p:val>
                                            <p:strVal val="0-#ppt_w/2"/>
                                          </p:val>
                                        </p:tav>
                                        <p:tav>
                                          <p:val>
                                            <p:strVal val="#ppt_x"/>
                                          </p:val>
                                        </p:tav>
                                      </p:tavLst>
                                    </p:anim>
                                    <p:anim calcmode="lin" valueType="num">
                                      <p:cBhvr additive="base">
                                        <p:cTn id="8" dur="500" fill="hold"/>
                                        <p:tgtEl>
                                          <p:spTgt spid="1049928">
                                            <p:txEl>
                                              <p:pRg st="0" end="0"/>
                                            </p:txEl>
                                          </p:spTgt>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49928">
                                            <p:txEl>
                                              <p:pRg st="1" end="1"/>
                                            </p:txEl>
                                          </p:spTgt>
                                        </p:tgtEl>
                                        <p:attrNameLst>
                                          <p:attrName>style.visibility</p:attrName>
                                        </p:attrNameLst>
                                      </p:cBhvr>
                                      <p:to>
                                        <p:strVal val="visible"/>
                                      </p:to>
                                    </p:set>
                                    <p:anim calcmode="lin" valueType="num">
                                      <p:cBhvr additive="base">
                                        <p:cTn id="13" dur="500" fill="hold"/>
                                        <p:tgtEl>
                                          <p:spTgt spid="1049928">
                                            <p:txEl>
                                              <p:pRg st="1" end="1"/>
                                            </p:txEl>
                                          </p:spTgt>
                                        </p:tgtEl>
                                        <p:attrNameLst>
                                          <p:attrName>ppt_x</p:attrName>
                                        </p:attrNameLst>
                                      </p:cBhvr>
                                      <p:tavLst>
                                        <p:tav tm="100000">
                                          <p:val>
                                            <p:strVal val="0-#ppt_w/2"/>
                                          </p:val>
                                        </p:tav>
                                        <p:tav>
                                          <p:val>
                                            <p:strVal val="#ppt_x"/>
                                          </p:val>
                                        </p:tav>
                                      </p:tavLst>
                                    </p:anim>
                                    <p:anim calcmode="lin" valueType="num">
                                      <p:cBhvr additive="base">
                                        <p:cTn id="14" dur="500" fill="hold"/>
                                        <p:tgtEl>
                                          <p:spTgt spid="1049928">
                                            <p:txEl>
                                              <p:pRg st="1" end="1"/>
                                            </p:txEl>
                                          </p:spTgt>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097677"/>
                                        </p:tgtEl>
                                        <p:attrNameLst>
                                          <p:attrName>style.visibility</p:attrName>
                                        </p:attrNameLst>
                                      </p:cBhvr>
                                      <p:to>
                                        <p:strVal val="visible"/>
                                      </p:to>
                                    </p:set>
                                    <p:anim calcmode="lin" valueType="num">
                                      <p:cBhvr additive="base">
                                        <p:cTn id="19" dur="500" fill="hold"/>
                                        <p:tgtEl>
                                          <p:spTgt spid="2097677"/>
                                        </p:tgtEl>
                                        <p:attrNameLst>
                                          <p:attrName>ppt_x</p:attrName>
                                        </p:attrNameLst>
                                      </p:cBhvr>
                                      <p:tavLst>
                                        <p:tav tm="100000">
                                          <p:val>
                                            <p:strVal val="0-#ppt_w/2"/>
                                          </p:val>
                                        </p:tav>
                                        <p:tav>
                                          <p:val>
                                            <p:strVal val="#ppt_x"/>
                                          </p:val>
                                        </p:tav>
                                      </p:tavLst>
                                    </p:anim>
                                    <p:anim calcmode="lin" valueType="num">
                                      <p:cBhvr additive="base">
                                        <p:cTn id="20" dur="500" fill="hold"/>
                                        <p:tgtEl>
                                          <p:spTgt spid="2097677"/>
                                        </p:tgtEl>
                                        <p:attrNameLst>
                                          <p:attrName>ppt_y</p:attrName>
                                        </p:attrNameLst>
                                      </p:cBhvr>
                                      <p:tavLst>
                                        <p:tav tm="100000">
                                          <p:val>
                                            <p:strVal val="#ppt_y"/>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49930"/>
                                        </p:tgtEl>
                                        <p:attrNameLst>
                                          <p:attrName>style.visibility</p:attrName>
                                        </p:attrNameLst>
                                      </p:cBhvr>
                                      <p:to>
                                        <p:strVal val="visible"/>
                                      </p:to>
                                    </p:set>
                                    <p:anim calcmode="lin" valueType="num">
                                      <p:cBhvr additive="base">
                                        <p:cTn id="25" dur="500" fill="hold"/>
                                        <p:tgtEl>
                                          <p:spTgt spid="1049930"/>
                                        </p:tgtEl>
                                        <p:attrNameLst>
                                          <p:attrName>ppt_x</p:attrName>
                                        </p:attrNameLst>
                                      </p:cBhvr>
                                      <p:tavLst>
                                        <p:tav tm="100000">
                                          <p:val>
                                            <p:strVal val="0-#ppt_w/2"/>
                                          </p:val>
                                        </p:tav>
                                        <p:tav>
                                          <p:val>
                                            <p:strVal val="#ppt_x"/>
                                          </p:val>
                                        </p:tav>
                                      </p:tavLst>
                                    </p:anim>
                                    <p:anim calcmode="lin" valueType="num">
                                      <p:cBhvr additive="base">
                                        <p:cTn id="26" dur="500" fill="hold"/>
                                        <p:tgtEl>
                                          <p:spTgt spid="1049930"/>
                                        </p:tgtEl>
                                        <p:attrNameLst>
                                          <p:attrName>ppt_y</p:attrName>
                                        </p:attrNameLst>
                                      </p:cBhvr>
                                      <p:tavLst>
                                        <p:tav tm="100000">
                                          <p:val>
                                            <p:strVal val="#ppt_y"/>
                                          </p:val>
                                        </p:tav>
                                        <p:tav>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049932"/>
                                        </p:tgtEl>
                                        <p:attrNameLst>
                                          <p:attrName>style.visibility</p:attrName>
                                        </p:attrNameLst>
                                      </p:cBhvr>
                                      <p:to>
                                        <p:strVal val="visible"/>
                                      </p:to>
                                    </p:set>
                                    <p:anim calcmode="lin" valueType="num">
                                      <p:cBhvr additive="base">
                                        <p:cTn id="31" dur="500" fill="hold"/>
                                        <p:tgtEl>
                                          <p:spTgt spid="1049932"/>
                                        </p:tgtEl>
                                        <p:attrNameLst>
                                          <p:attrName>ppt_x</p:attrName>
                                        </p:attrNameLst>
                                      </p:cBhvr>
                                      <p:tavLst>
                                        <p:tav tm="100000">
                                          <p:val>
                                            <p:strVal val="0-#ppt_w/2"/>
                                          </p:val>
                                        </p:tav>
                                        <p:tav>
                                          <p:val>
                                            <p:strVal val="#ppt_x"/>
                                          </p:val>
                                        </p:tav>
                                      </p:tavLst>
                                    </p:anim>
                                    <p:anim calcmode="lin" valueType="num">
                                      <p:cBhvr additive="base">
                                        <p:cTn id="32" dur="500" fill="hold"/>
                                        <p:tgtEl>
                                          <p:spTgt spid="1049932"/>
                                        </p:tgtEl>
                                        <p:attrNameLst>
                                          <p:attrName>ppt_y</p:attrName>
                                        </p:attrNameLst>
                                      </p:cBhvr>
                                      <p:tavLst>
                                        <p:tav tm="100000">
                                          <p:val>
                                            <p:strVal val="#ppt_y"/>
                                          </p:val>
                                        </p:tav>
                                        <p:tav>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2097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ChangeArrowheads="1"/>
          </p:cNvSpPr>
          <p:nvPr/>
        </p:nvSpPr>
        <p:spPr bwMode="auto">
          <a:xfrm>
            <a:off x="1752600" y="304800"/>
            <a:ext cx="7162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12</a:t>
            </a:r>
            <a:r>
              <a:rPr kumimoji="1" lang="en-US"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.5</a:t>
            </a:r>
            <a:r>
              <a:rPr kumimoji="1" lang="en-US"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1" lang="zh-CN" altLang="en-US"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利用回归方程进行估计和预测</a:t>
            </a:r>
          </a:p>
        </p:txBody>
      </p:sp>
      <p:sp>
        <p:nvSpPr>
          <p:cNvPr id="855043" name="Rectangle 3"/>
          <p:cNvSpPr>
            <a:spLocks noChangeArrowheads="1"/>
          </p:cNvSpPr>
          <p:nvPr/>
        </p:nvSpPr>
        <p:spPr bwMode="auto">
          <a:xfrm>
            <a:off x="609600" y="1981200"/>
            <a:ext cx="8153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812800" indent="-812800">
              <a:spcBef>
                <a:spcPct val="20000"/>
              </a:spcBef>
              <a:defRPr kumimoji="1"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spcBef>
                <a:spcPct val="20000"/>
              </a:spcBef>
              <a:buClr>
                <a:schemeClr val="hlink"/>
              </a:buClr>
              <a:buSzPct val="65000"/>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spcBef>
                <a:spcPct val="20000"/>
              </a:spcBef>
              <a:buClr>
                <a:schemeClr val="tx2"/>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spcBef>
                <a:spcPct val="20000"/>
              </a:spcBef>
              <a:buClr>
                <a:schemeClr val="accent1"/>
              </a:buClr>
              <a:buSzPct val="65000"/>
              <a:buFont typeface="Monotype Sort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336800" indent="-508000">
              <a:spcBef>
                <a:spcPct val="20000"/>
              </a:spcBef>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7940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2512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7084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1656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812800" marR="0" lvl="0" indent="-812800" algn="l" defTabSz="914400" rtl="0" eaLnBrk="0" fontAlgn="base" latinLnBrk="0" hangingPunct="0">
              <a:lnSpc>
                <a:spcPct val="100000"/>
              </a:lnSpc>
              <a:spcBef>
                <a:spcPct val="20000"/>
              </a:spcBef>
              <a:spcAft>
                <a:spcPct val="0"/>
              </a:spcAft>
              <a:buClrTx/>
              <a:buSzTx/>
              <a:buFontTx/>
              <a:buAutoNum type="ea1ChsPeriod"/>
              <a:tabLst/>
              <a:defRPr/>
            </a:pPr>
            <a:endParaRPr kumimoji="1" lang="zh-CN"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855044" name="Rectangle 4"/>
          <p:cNvSpPr>
            <a:spLocks noChangeArrowheads="1"/>
          </p:cNvSpPr>
          <p:nvPr/>
        </p:nvSpPr>
        <p:spPr bwMode="auto">
          <a:xfrm>
            <a:off x="990600" y="2514600"/>
            <a:ext cx="7162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1" lang="zh-CN" altLang="en-US" sz="44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软件应用</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5" name="Rectangle 3">
            <a:extLst>
              <a:ext uri="{FF2B5EF4-FFF2-40B4-BE49-F238E27FC236}">
                <a16:creationId xmlns:a16="http://schemas.microsoft.com/office/drawing/2014/main" id="{6AE19075-2BCA-447A-9F1A-CB0AEEEC488C}"/>
              </a:ext>
            </a:extLst>
          </p:cNvPr>
          <p:cNvSpPr>
            <a:spLocks noGrp="1" noChangeArrowheads="1"/>
          </p:cNvSpPr>
          <p:nvPr>
            <p:ph type="body" idx="1"/>
          </p:nvPr>
        </p:nvSpPr>
        <p:spPr>
          <a:xfrm>
            <a:off x="685800" y="2152823"/>
            <a:ext cx="7772400" cy="1066800"/>
          </a:xfrm>
        </p:spPr>
        <p:txBody>
          <a:bodyPr/>
          <a:lstStyle/>
          <a:p>
            <a:pPr eaLnBrk="1" hangingPunct="1"/>
            <a:r>
              <a:rPr lang="zh-CN" altLang="en-US" sz="2800" b="1" dirty="0"/>
              <a:t>序列不相关假设。</a:t>
            </a:r>
            <a:r>
              <a:rPr lang="en-US" altLang="zh-CN" sz="2800" b="1" dirty="0"/>
              <a:t>The correlation between any two </a:t>
            </a:r>
            <a:r>
              <a:rPr lang="en-US" altLang="zh-CN" sz="2800" b="1" dirty="0" err="1"/>
              <a:t>μ</a:t>
            </a:r>
            <a:r>
              <a:rPr lang="en-US" altLang="zh-CN" sz="2800" b="1" baseline="-25000" dirty="0" err="1"/>
              <a:t>i</a:t>
            </a:r>
            <a:r>
              <a:rPr lang="en-US" altLang="zh-CN" sz="2800" b="1" dirty="0"/>
              <a:t> and </a:t>
            </a:r>
            <a:r>
              <a:rPr lang="en-US" altLang="zh-CN" sz="2800" b="1" dirty="0" err="1"/>
              <a:t>μ</a:t>
            </a:r>
            <a:r>
              <a:rPr lang="en-US" altLang="zh-CN" sz="2800" b="1" baseline="-25000" dirty="0" err="1"/>
              <a:t>j</a:t>
            </a:r>
            <a:r>
              <a:rPr lang="en-US" altLang="zh-CN" sz="2800" b="1" dirty="0"/>
              <a:t> is zero. </a:t>
            </a:r>
          </a:p>
        </p:txBody>
      </p:sp>
      <p:sp>
        <p:nvSpPr>
          <p:cNvPr id="136200" name="Rectangle 8">
            <a:extLst>
              <a:ext uri="{FF2B5EF4-FFF2-40B4-BE49-F238E27FC236}">
                <a16:creationId xmlns:a16="http://schemas.microsoft.com/office/drawing/2014/main" id="{B969CFE1-D1C3-4D11-A3E9-1D3005A2CF61}"/>
              </a:ext>
            </a:extLst>
          </p:cNvPr>
          <p:cNvSpPr>
            <a:spLocks noChangeArrowheads="1"/>
          </p:cNvSpPr>
          <p:nvPr/>
        </p:nvSpPr>
        <p:spPr bwMode="auto">
          <a:xfrm>
            <a:off x="990600" y="4134023"/>
            <a:ext cx="52816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是否满足需要检验。</a:t>
            </a:r>
          </a:p>
        </p:txBody>
      </p:sp>
      <p:graphicFrame>
        <p:nvGraphicFramePr>
          <p:cNvPr id="136201" name="Object 9">
            <a:extLst>
              <a:ext uri="{FF2B5EF4-FFF2-40B4-BE49-F238E27FC236}">
                <a16:creationId xmlns:a16="http://schemas.microsoft.com/office/drawing/2014/main" id="{0D2D4038-866B-43D9-8773-6CBE95CC4E85}"/>
              </a:ext>
            </a:extLst>
          </p:cNvPr>
          <p:cNvGraphicFramePr>
            <a:graphicFrameLocks noChangeAspect="1"/>
          </p:cNvGraphicFramePr>
          <p:nvPr/>
        </p:nvGraphicFramePr>
        <p:xfrm>
          <a:off x="1676400" y="3295823"/>
          <a:ext cx="5943600" cy="609600"/>
        </p:xfrm>
        <a:graphic>
          <a:graphicData uri="http://schemas.openxmlformats.org/presentationml/2006/ole">
            <mc:AlternateContent xmlns:mc="http://schemas.openxmlformats.org/markup-compatibility/2006">
              <mc:Choice xmlns:v="urn:schemas-microsoft-com:vml" Requires="v">
                <p:oleObj spid="_x0000_s3090" r:id="rId3" imgW="2730500" imgH="254000" progId="Equation.DSMT4">
                  <p:embed/>
                </p:oleObj>
              </mc:Choice>
              <mc:Fallback>
                <p:oleObj r:id="rId3" imgW="2730500" imgH="254000" progId="Equation.DSMT4">
                  <p:embed/>
                  <p:pic>
                    <p:nvPicPr>
                      <p:cNvPr id="136201" name="Object 9">
                        <a:extLst>
                          <a:ext uri="{FF2B5EF4-FFF2-40B4-BE49-F238E27FC236}">
                            <a16:creationId xmlns:a16="http://schemas.microsoft.com/office/drawing/2014/main" id="{0D2D4038-866B-43D9-8773-6CBE95CC4E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295823"/>
                        <a:ext cx="5943600" cy="609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 calcmode="lin" valueType="num">
                                      <p:cBhvr additive="base">
                                        <p:cTn id="7" dur="500" fill="hold"/>
                                        <p:tgtEl>
                                          <p:spTgt spid="1361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61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6201"/>
                                        </p:tgtEl>
                                        <p:attrNameLst>
                                          <p:attrName>style.visibility</p:attrName>
                                        </p:attrNameLst>
                                      </p:cBhvr>
                                      <p:to>
                                        <p:strVal val="visible"/>
                                      </p:to>
                                    </p:set>
                                    <p:anim calcmode="lin" valueType="num">
                                      <p:cBhvr additive="base">
                                        <p:cTn id="13" dur="500" fill="hold"/>
                                        <p:tgtEl>
                                          <p:spTgt spid="136201"/>
                                        </p:tgtEl>
                                        <p:attrNameLst>
                                          <p:attrName>ppt_x</p:attrName>
                                        </p:attrNameLst>
                                      </p:cBhvr>
                                      <p:tavLst>
                                        <p:tav tm="0">
                                          <p:val>
                                            <p:strVal val="0-#ppt_w/2"/>
                                          </p:val>
                                        </p:tav>
                                        <p:tav tm="100000">
                                          <p:val>
                                            <p:strVal val="#ppt_x"/>
                                          </p:val>
                                        </p:tav>
                                      </p:tavLst>
                                    </p:anim>
                                    <p:anim calcmode="lin" valueType="num">
                                      <p:cBhvr additive="base">
                                        <p:cTn id="14" dur="500" fill="hold"/>
                                        <p:tgtEl>
                                          <p:spTgt spid="13620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6200"/>
                                        </p:tgtEl>
                                        <p:attrNameLst>
                                          <p:attrName>style.visibility</p:attrName>
                                        </p:attrNameLst>
                                      </p:cBhvr>
                                      <p:to>
                                        <p:strVal val="visible"/>
                                      </p:to>
                                    </p:set>
                                    <p:anim calcmode="lin" valueType="num">
                                      <p:cBhvr additive="base">
                                        <p:cTn id="19" dur="500" fill="hold"/>
                                        <p:tgtEl>
                                          <p:spTgt spid="136200"/>
                                        </p:tgtEl>
                                        <p:attrNameLst>
                                          <p:attrName>ppt_x</p:attrName>
                                        </p:attrNameLst>
                                      </p:cBhvr>
                                      <p:tavLst>
                                        <p:tav tm="0">
                                          <p:val>
                                            <p:strVal val="0-#ppt_w/2"/>
                                          </p:val>
                                        </p:tav>
                                        <p:tav tm="100000">
                                          <p:val>
                                            <p:strVal val="#ppt_x"/>
                                          </p:val>
                                        </p:tav>
                                      </p:tavLst>
                                    </p:anim>
                                    <p:anim calcmode="lin" valueType="num">
                                      <p:cBhvr additive="base">
                                        <p:cTn id="20" dur="500" fill="hold"/>
                                        <p:tgtEl>
                                          <p:spTgt spid="1362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autoUpdateAnimBg="0"/>
      <p:bldP spid="136200" grpId="0"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a:xfrm>
            <a:off x="1828800" y="228600"/>
            <a:ext cx="7010400" cy="990600"/>
          </a:xfrm>
        </p:spPr>
        <p:txBody>
          <a:bodyPr/>
          <a:lstStyle/>
          <a:p>
            <a:pPr>
              <a:defRPr/>
            </a:pPr>
            <a:r>
              <a:rPr lang="zh-CN" altLang="en-US" sz="3600">
                <a:latin typeface="Arial" panose="020B0604020202020204" pitchFamily="34" charset="0"/>
              </a:rPr>
              <a:t>用</a:t>
            </a:r>
            <a:r>
              <a:rPr lang="en-US" altLang="zh-CN" sz="3600">
                <a:latin typeface="Arial" panose="020B0604020202020204" pitchFamily="34" charset="0"/>
              </a:rPr>
              <a:t>SPSS</a:t>
            </a:r>
            <a:r>
              <a:rPr lang="zh-CN" altLang="en-US" sz="3600">
                <a:latin typeface="Arial" panose="020B0604020202020204" pitchFamily="34" charset="0"/>
              </a:rPr>
              <a:t>求置信区间和预测区间</a:t>
            </a:r>
          </a:p>
        </p:txBody>
      </p:sp>
      <p:pic>
        <p:nvPicPr>
          <p:cNvPr id="8499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773238"/>
            <a:ext cx="8208962"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5"/>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ctr">
              <a:defRPr kumimoji="1" sz="2400">
                <a:solidFill>
                  <a:schemeClr val="tx1"/>
                </a:solidFill>
                <a:latin typeface="Arial" panose="020B0604020202020204" pitchFamily="34" charset="0"/>
                <a:ea typeface="华文细黑" panose="02010600040101010101" pitchFamily="2" charset="-122"/>
              </a:defRPr>
            </a:lvl1pPr>
            <a:lvl2pPr marL="742950" indent="-285750" algn="ctr">
              <a:defRPr kumimoji="1" sz="2400">
                <a:solidFill>
                  <a:schemeClr val="tx1"/>
                </a:solidFill>
                <a:latin typeface="Arial" panose="020B0604020202020204" pitchFamily="34" charset="0"/>
                <a:ea typeface="华文细黑" panose="02010600040101010101" pitchFamily="2" charset="-122"/>
              </a:defRPr>
            </a:lvl2pPr>
            <a:lvl3pPr marL="1143000" indent="-228600" algn="ctr">
              <a:defRPr kumimoji="1" sz="2400">
                <a:solidFill>
                  <a:schemeClr val="tx1"/>
                </a:solidFill>
                <a:latin typeface="Arial" panose="020B0604020202020204" pitchFamily="34" charset="0"/>
                <a:ea typeface="华文细黑" panose="02010600040101010101" pitchFamily="2" charset="-122"/>
              </a:defRPr>
            </a:lvl3pPr>
            <a:lvl4pPr marL="1600200" indent="-228600" algn="ctr">
              <a:defRPr kumimoji="1" sz="2400">
                <a:solidFill>
                  <a:schemeClr val="tx1"/>
                </a:solidFill>
                <a:latin typeface="Arial" panose="020B0604020202020204" pitchFamily="34" charset="0"/>
                <a:ea typeface="华文细黑" panose="02010600040101010101" pitchFamily="2" charset="-122"/>
              </a:defRPr>
            </a:lvl4pPr>
            <a:lvl5pPr marL="2057400" indent="-228600" algn="ctr">
              <a:defRPr kumimoji="1"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zh-CN"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861186" name="Rectangle 2"/>
          <p:cNvSpPr>
            <a:spLocks noGrp="1" noChangeArrowheads="1"/>
          </p:cNvSpPr>
          <p:nvPr>
            <p:ph type="title"/>
          </p:nvPr>
        </p:nvSpPr>
        <p:spPr>
          <a:xfrm>
            <a:off x="1828800" y="228600"/>
            <a:ext cx="7010400" cy="990600"/>
          </a:xfrm>
        </p:spPr>
        <p:txBody>
          <a:bodyPr/>
          <a:lstStyle/>
          <a:p>
            <a:pPr>
              <a:defRPr/>
            </a:pPr>
            <a:r>
              <a:rPr lang="zh-CN" altLang="en-US"/>
              <a:t>置信区间和预测区间</a:t>
            </a:r>
            <a:br>
              <a:rPr lang="zh-CN" altLang="en-US"/>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p>
        </p:txBody>
      </p:sp>
      <p:pic>
        <p:nvPicPr>
          <p:cNvPr id="8704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557338"/>
            <a:ext cx="8137525" cy="530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p:cNvSpPr>
            <a:spLocks noChangeArrowheads="1"/>
          </p:cNvSpPr>
          <p:nvPr/>
        </p:nvSpPr>
        <p:spPr bwMode="auto">
          <a:xfrm>
            <a:off x="1752600" y="304800"/>
            <a:ext cx="7162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12</a:t>
            </a:r>
            <a:r>
              <a:rPr kumimoji="1" lang="en-US" altLang="zh-CN"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.6</a:t>
            </a:r>
            <a:r>
              <a:rPr kumimoji="1" lang="en-US" altLang="zh-CN"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1" lang="zh-CN" alt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变量选择与逐步回归</a:t>
            </a:r>
          </a:p>
        </p:txBody>
      </p:sp>
      <p:sp>
        <p:nvSpPr>
          <p:cNvPr id="919555" name="Rectangle 3"/>
          <p:cNvSpPr>
            <a:spLocks noChangeArrowheads="1"/>
          </p:cNvSpPr>
          <p:nvPr/>
        </p:nvSpPr>
        <p:spPr bwMode="auto">
          <a:xfrm>
            <a:off x="609600" y="1981200"/>
            <a:ext cx="8153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812800" indent="-812800">
              <a:spcBef>
                <a:spcPct val="20000"/>
              </a:spcBef>
              <a:defRPr kumimoji="1"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spcBef>
                <a:spcPct val="20000"/>
              </a:spcBef>
              <a:buClr>
                <a:schemeClr val="hlink"/>
              </a:buClr>
              <a:buSzPct val="65000"/>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spcBef>
                <a:spcPct val="20000"/>
              </a:spcBef>
              <a:buClr>
                <a:schemeClr val="tx2"/>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spcBef>
                <a:spcPct val="20000"/>
              </a:spcBef>
              <a:buClr>
                <a:schemeClr val="accent1"/>
              </a:buClr>
              <a:buSzPct val="65000"/>
              <a:buFont typeface="Monotype Sort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336800" indent="-508000">
              <a:spcBef>
                <a:spcPct val="20000"/>
              </a:spcBef>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7940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2512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7084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1656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812800" marR="0" lvl="0" indent="-812800" algn="l" defTabSz="914400" rtl="0" eaLnBrk="0" fontAlgn="base" latinLnBrk="0" hangingPunct="0">
              <a:lnSpc>
                <a:spcPct val="100000"/>
              </a:lnSpc>
              <a:spcBef>
                <a:spcPct val="20000"/>
              </a:spcBef>
              <a:spcAft>
                <a:spcPct val="0"/>
              </a:spcAft>
              <a:buClrTx/>
              <a:buSzTx/>
              <a:buFontTx/>
              <a:buAutoNum type="ea1ChsPeriod"/>
              <a:tabLst/>
              <a:defRPr/>
            </a:pPr>
            <a:endParaRPr kumimoji="1" lang="zh-CN"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919557" name="Rectangle 5"/>
          <p:cNvSpPr>
            <a:spLocks noChangeArrowheads="1"/>
          </p:cNvSpPr>
          <p:nvPr/>
        </p:nvSpPr>
        <p:spPr bwMode="auto">
          <a:xfrm>
            <a:off x="900113" y="1844675"/>
            <a:ext cx="7488237" cy="425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812800" indent="-812800">
              <a:spcBef>
                <a:spcPct val="20000"/>
              </a:spcBef>
              <a:defRPr kumimoji="1"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spcBef>
                <a:spcPct val="20000"/>
              </a:spcBef>
              <a:buClr>
                <a:schemeClr val="hlink"/>
              </a:buClr>
              <a:buSzPct val="65000"/>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spcBef>
                <a:spcPct val="20000"/>
              </a:spcBef>
              <a:buClr>
                <a:schemeClr val="tx2"/>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spcBef>
                <a:spcPct val="20000"/>
              </a:spcBef>
              <a:buClr>
                <a:schemeClr val="accent1"/>
              </a:buClr>
              <a:buSzPct val="65000"/>
              <a:buFont typeface="Monotype Sort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336800" indent="-508000">
              <a:spcBef>
                <a:spcPct val="20000"/>
              </a:spcBef>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7940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2512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7084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1656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812800" marR="0" lvl="0" indent="-812800" algn="l" defTabSz="914400" rtl="0" eaLnBrk="0" fontAlgn="base" latinLnBrk="0" hangingPunct="0">
              <a:lnSpc>
                <a:spcPct val="100000"/>
              </a:lnSpc>
              <a:spcBef>
                <a:spcPct val="2000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12.6.1  </a:t>
            </a:r>
            <a:r>
              <a:rPr kumimoji="1" lang="zh-CN" altLang="en-US"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变量选择过程</a:t>
            </a:r>
          </a:p>
          <a:p>
            <a:pPr marL="812800" marR="0" lvl="0" indent="-812800" algn="l" defTabSz="914400" rtl="0" eaLnBrk="0" fontAlgn="base" latinLnBrk="0" hangingPunct="0">
              <a:lnSpc>
                <a:spcPct val="100000"/>
              </a:lnSpc>
              <a:spcBef>
                <a:spcPct val="2000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12.6.2  </a:t>
            </a:r>
            <a:r>
              <a:rPr kumimoji="1" lang="zh-CN" altLang="en-US"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向前选择</a:t>
            </a:r>
          </a:p>
          <a:p>
            <a:pPr marL="812800" marR="0" lvl="0" indent="-812800" algn="l" defTabSz="914400" rtl="0" eaLnBrk="0" fontAlgn="base" latinLnBrk="0" hangingPunct="0">
              <a:lnSpc>
                <a:spcPct val="100000"/>
              </a:lnSpc>
              <a:spcBef>
                <a:spcPct val="2000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12.6.3  </a:t>
            </a:r>
            <a:r>
              <a:rPr kumimoji="1" lang="zh-CN" altLang="en-US"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向后剔除</a:t>
            </a:r>
          </a:p>
          <a:p>
            <a:pPr marL="812800" marR="0" lvl="0" indent="-812800" algn="l" defTabSz="914400" rtl="0" eaLnBrk="0" fontAlgn="base" latinLnBrk="0" hangingPunct="0">
              <a:lnSpc>
                <a:spcPct val="100000"/>
              </a:lnSpc>
              <a:spcBef>
                <a:spcPct val="2000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12.6.4  </a:t>
            </a:r>
            <a:r>
              <a:rPr kumimoji="1" lang="zh-CN" altLang="en-US"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逐步回归</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a:xfrm>
            <a:off x="1828800" y="228600"/>
            <a:ext cx="7010400" cy="1066800"/>
          </a:xfrm>
        </p:spPr>
        <p:txBody>
          <a:bodyPr/>
          <a:lstStyle/>
          <a:p>
            <a:pPr>
              <a:defRPr/>
            </a:pPr>
            <a:r>
              <a:rPr lang="zh-CN" altLang="en-US"/>
              <a:t>变量选择过程</a:t>
            </a:r>
            <a:endParaRPr lang="zh-CN" altLang="en-US" sz="3600">
              <a:solidFill>
                <a:schemeClr val="hlink"/>
              </a:solidFill>
              <a:latin typeface="Arial" panose="020B0604020202020204" pitchFamily="34" charset="0"/>
            </a:endParaRPr>
          </a:p>
        </p:txBody>
      </p:sp>
      <p:sp>
        <p:nvSpPr>
          <p:cNvPr id="921603" name="Rectangle 3"/>
          <p:cNvSpPr>
            <a:spLocks noGrp="1" noChangeArrowheads="1"/>
          </p:cNvSpPr>
          <p:nvPr>
            <p:ph type="body" idx="1"/>
          </p:nvPr>
        </p:nvSpPr>
        <p:spPr>
          <a:xfrm>
            <a:off x="323850" y="1628775"/>
            <a:ext cx="8569325" cy="4679950"/>
          </a:xfrm>
        </p:spPr>
        <p:txBody>
          <a:bodyPr/>
          <a:lstStyle/>
          <a:p>
            <a:pPr marL="609600" indent="-609600" algn="just">
              <a:spcBef>
                <a:spcPct val="30000"/>
              </a:spcBef>
              <a:buFontTx/>
              <a:buAutoNum type="arabicPeriod"/>
              <a:defRPr/>
            </a:pPr>
            <a:r>
              <a:rPr lang="zh-CN" altLang="en-US" sz="2600"/>
              <a:t>在建立回归模型时，对自变量进行筛选</a:t>
            </a:r>
            <a:endParaRPr lang="zh-CN" altLang="en-US" sz="2600">
              <a:solidFill>
                <a:srgbClr val="FFFFB1"/>
              </a:solidFill>
            </a:endParaRPr>
          </a:p>
          <a:p>
            <a:pPr marL="609600" indent="-609600" algn="just">
              <a:spcBef>
                <a:spcPct val="30000"/>
              </a:spcBef>
              <a:buFontTx/>
              <a:buAutoNum type="arabicPeriod"/>
              <a:defRPr/>
            </a:pPr>
            <a:r>
              <a:rPr lang="zh-CN" altLang="en-US" sz="2600"/>
              <a:t>选择自变量的原则是对统计量进行显著性检验</a:t>
            </a:r>
          </a:p>
          <a:p>
            <a:pPr marL="1219200" lvl="1" indent="-533400" algn="just">
              <a:spcBef>
                <a:spcPct val="30000"/>
              </a:spcBef>
              <a:defRPr/>
            </a:pPr>
            <a:r>
              <a:rPr lang="zh-CN" altLang="en-US" sz="2200"/>
              <a:t>将一个或一个以上的自变量引入到回归模型中时，是否使得残差平方和</a:t>
            </a:r>
            <a:r>
              <a:rPr lang="en-US" altLang="zh-CN" sz="2200"/>
              <a:t>(</a:t>
            </a:r>
            <a:r>
              <a:rPr lang="en-US" altLang="zh-CN" sz="2200" i="1"/>
              <a:t>SSE</a:t>
            </a:r>
            <a:r>
              <a:rPr lang="en-US" altLang="zh-CN" sz="2200"/>
              <a:t>)</a:t>
            </a:r>
            <a:r>
              <a:rPr lang="zh-CN" altLang="en-US" sz="2200"/>
              <a:t>有显著地减少。如果增加一个自变量使</a:t>
            </a:r>
            <a:r>
              <a:rPr lang="en-US" altLang="zh-CN" sz="2200" i="1"/>
              <a:t>SSE</a:t>
            </a:r>
            <a:r>
              <a:rPr lang="zh-CN" altLang="en-US" sz="2200"/>
              <a:t>的减少是显著的，则说明有必要将这个自变量引入回归模型，否则，就没有必要将这个自变量引入回归模型</a:t>
            </a:r>
          </a:p>
          <a:p>
            <a:pPr marL="1219200" lvl="1" indent="-533400" algn="just">
              <a:spcBef>
                <a:spcPct val="30000"/>
              </a:spcBef>
              <a:defRPr/>
            </a:pPr>
            <a:r>
              <a:rPr lang="zh-CN" altLang="en-US" sz="2200"/>
              <a:t>确定引入自变量是否使</a:t>
            </a:r>
            <a:r>
              <a:rPr lang="en-US" altLang="zh-CN" sz="2200" i="1"/>
              <a:t>SSE</a:t>
            </a:r>
            <a:r>
              <a:rPr lang="zh-CN" altLang="en-US" sz="2200"/>
              <a:t>有显著减少的方法，就是使用</a:t>
            </a:r>
            <a:r>
              <a:rPr lang="en-US" altLang="zh-CN" sz="2200" i="1"/>
              <a:t>F</a:t>
            </a:r>
            <a:r>
              <a:rPr lang="zh-CN" altLang="en-US" sz="2200"/>
              <a:t>统计量的值作为一个标准，以此来确定是在模型中增加一个自变量，还是从模型中剔除一个自变量</a:t>
            </a:r>
          </a:p>
          <a:p>
            <a:pPr marL="609600" indent="-609600" algn="just">
              <a:spcBef>
                <a:spcPct val="30000"/>
              </a:spcBef>
              <a:buFont typeface="Wingdings" panose="05000000000000000000" pitchFamily="2" charset="2"/>
              <a:buAutoNum type="arabicPeriod"/>
              <a:defRPr/>
            </a:pPr>
            <a:r>
              <a:rPr lang="zh-CN" altLang="en-US" sz="2600"/>
              <a:t>变量选择的方法主要有：向前选择、向后剔除、逐步回归、最优子集等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03">
                                            <p:txEl>
                                              <p:pRg st="0" end="0"/>
                                            </p:txEl>
                                          </p:spTgt>
                                        </p:tgtEl>
                                        <p:attrNameLst>
                                          <p:attrName>style.visibility</p:attrName>
                                        </p:attrNameLst>
                                      </p:cBhvr>
                                      <p:to>
                                        <p:strVal val="visible"/>
                                      </p:to>
                                    </p:set>
                                    <p:animEffect transition="in" filter="wipe(left)">
                                      <p:cBhvr>
                                        <p:cTn id="7" dur="500"/>
                                        <p:tgtEl>
                                          <p:spTgt spid="921603">
                                            <p:txEl>
                                              <p:pRg st="0" end="0"/>
                                            </p:txEl>
                                          </p:spTgt>
                                        </p:tgtEl>
                                      </p:cBhvr>
                                    </p:animEffect>
                                  </p:childTnLst>
                                  <p:subTnLst>
                                    <p:animClr clrSpc="rgb" dir="cw">
                                      <p:cBhvr override="childStyle">
                                        <p:cTn dur="1" fill="hold" display="0" masterRel="nextClick" afterEffect="1"/>
                                        <p:tgtEl>
                                          <p:spTgt spid="921603">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1603">
                                            <p:txEl>
                                              <p:pRg st="1" end="1"/>
                                            </p:txEl>
                                          </p:spTgt>
                                        </p:tgtEl>
                                        <p:attrNameLst>
                                          <p:attrName>style.visibility</p:attrName>
                                        </p:attrNameLst>
                                      </p:cBhvr>
                                      <p:to>
                                        <p:strVal val="visible"/>
                                      </p:to>
                                    </p:set>
                                    <p:animEffect transition="in" filter="wipe(left)">
                                      <p:cBhvr>
                                        <p:cTn id="12" dur="500"/>
                                        <p:tgtEl>
                                          <p:spTgt spid="921603">
                                            <p:txEl>
                                              <p:pRg st="1" end="1"/>
                                            </p:txEl>
                                          </p:spTgt>
                                        </p:tgtEl>
                                      </p:cBhvr>
                                    </p:animEffect>
                                  </p:childTnLst>
                                  <p:subTnLst>
                                    <p:animClr clrSpc="rgb" dir="cw">
                                      <p:cBhvr override="childStyle">
                                        <p:cTn dur="1" fill="hold" display="0" masterRel="nextClick" afterEffect="1"/>
                                        <p:tgtEl>
                                          <p:spTgt spid="921603">
                                            <p:txEl>
                                              <p:pRg st="1" end="1"/>
                                            </p:txEl>
                                          </p:spTgt>
                                        </p:tgtEl>
                                        <p:attrNameLst>
                                          <p:attrName>ppt_c</p:attrName>
                                        </p:attrNameLst>
                                      </p:cBhvr>
                                      <p:to>
                                        <a:schemeClr val="folHlink"/>
                                      </p:to>
                                    </p:animClr>
                                  </p:subTnLst>
                                </p:cTn>
                              </p:par>
                              <p:par>
                                <p:cTn id="13" presetID="22" presetClass="entr" presetSubtype="8" fill="hold" grpId="0" nodeType="withEffect">
                                  <p:stCondLst>
                                    <p:cond delay="0"/>
                                  </p:stCondLst>
                                  <p:childTnLst>
                                    <p:set>
                                      <p:cBhvr>
                                        <p:cTn id="14" dur="1" fill="hold">
                                          <p:stCondLst>
                                            <p:cond delay="0"/>
                                          </p:stCondLst>
                                        </p:cTn>
                                        <p:tgtEl>
                                          <p:spTgt spid="921603">
                                            <p:txEl>
                                              <p:pRg st="2" end="2"/>
                                            </p:txEl>
                                          </p:spTgt>
                                        </p:tgtEl>
                                        <p:attrNameLst>
                                          <p:attrName>style.visibility</p:attrName>
                                        </p:attrNameLst>
                                      </p:cBhvr>
                                      <p:to>
                                        <p:strVal val="visible"/>
                                      </p:to>
                                    </p:set>
                                    <p:animEffect transition="in" filter="wipe(left)">
                                      <p:cBhvr>
                                        <p:cTn id="15" dur="500"/>
                                        <p:tgtEl>
                                          <p:spTgt spid="921603">
                                            <p:txEl>
                                              <p:pRg st="2" end="2"/>
                                            </p:txEl>
                                          </p:spTgt>
                                        </p:tgtEl>
                                      </p:cBhvr>
                                    </p:animEffect>
                                  </p:childTnLst>
                                  <p:subTnLst>
                                    <p:animClr clrSpc="rgb" dir="cw">
                                      <p:cBhvr override="childStyle">
                                        <p:cTn dur="1" fill="hold" display="0" masterRel="nextClick" afterEffect="1"/>
                                        <p:tgtEl>
                                          <p:spTgt spid="921603">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921603">
                                            <p:txEl>
                                              <p:pRg st="3" end="3"/>
                                            </p:txEl>
                                          </p:spTgt>
                                        </p:tgtEl>
                                        <p:attrNameLst>
                                          <p:attrName>style.visibility</p:attrName>
                                        </p:attrNameLst>
                                      </p:cBhvr>
                                      <p:to>
                                        <p:strVal val="visible"/>
                                      </p:to>
                                    </p:set>
                                    <p:animEffect transition="in" filter="wipe(left)">
                                      <p:cBhvr>
                                        <p:cTn id="18" dur="500"/>
                                        <p:tgtEl>
                                          <p:spTgt spid="921603">
                                            <p:txEl>
                                              <p:pRg st="3" end="3"/>
                                            </p:txEl>
                                          </p:spTgt>
                                        </p:tgtEl>
                                      </p:cBhvr>
                                    </p:animEffect>
                                  </p:childTnLst>
                                  <p:subTnLst>
                                    <p:animClr clrSpc="rgb" dir="cw">
                                      <p:cBhvr override="childStyle">
                                        <p:cTn dur="1" fill="hold" display="0" masterRel="nextClick" afterEffect="1"/>
                                        <p:tgtEl>
                                          <p:spTgt spid="921603">
                                            <p:txEl>
                                              <p:pRg st="3" end="3"/>
                                            </p:txEl>
                                          </p:spTgt>
                                        </p:tgtEl>
                                        <p:attrNameLst>
                                          <p:attrName>ppt_c</p:attrName>
                                        </p:attrNameLst>
                                      </p:cBhvr>
                                      <p:to>
                                        <a:schemeClr val="folHlink"/>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21603">
                                            <p:txEl>
                                              <p:pRg st="4" end="4"/>
                                            </p:txEl>
                                          </p:spTgt>
                                        </p:tgtEl>
                                        <p:attrNameLst>
                                          <p:attrName>style.visibility</p:attrName>
                                        </p:attrNameLst>
                                      </p:cBhvr>
                                      <p:to>
                                        <p:strVal val="visible"/>
                                      </p:to>
                                    </p:set>
                                    <p:animEffect transition="in" filter="wipe(left)">
                                      <p:cBhvr>
                                        <p:cTn id="23" dur="500"/>
                                        <p:tgtEl>
                                          <p:spTgt spid="921603">
                                            <p:txEl>
                                              <p:pRg st="4" end="4"/>
                                            </p:txEl>
                                          </p:spTgt>
                                        </p:tgtEl>
                                      </p:cBhvr>
                                    </p:animEffect>
                                  </p:childTnLst>
                                  <p:subTnLst>
                                    <p:animClr clrSpc="rgb" dir="cw">
                                      <p:cBhvr override="childStyle">
                                        <p:cTn dur="1" fill="hold" display="0" masterRel="nextClick" afterEffect="1"/>
                                        <p:tgtEl>
                                          <p:spTgt spid="921603">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03" grpId="0" build="p"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7746" name="Rectangle 2"/>
          <p:cNvSpPr>
            <a:spLocks noGrp="1" noChangeArrowheads="1"/>
          </p:cNvSpPr>
          <p:nvPr>
            <p:ph type="title"/>
          </p:nvPr>
        </p:nvSpPr>
        <p:spPr>
          <a:xfrm>
            <a:off x="1828800" y="228600"/>
            <a:ext cx="7010400" cy="1066800"/>
          </a:xfrm>
        </p:spPr>
        <p:txBody>
          <a:bodyPr/>
          <a:lstStyle/>
          <a:p>
            <a:pPr>
              <a:defRPr/>
            </a:pPr>
            <a:r>
              <a:rPr lang="zh-CN" altLang="en-US"/>
              <a:t>向前选择 </a:t>
            </a:r>
            <a:br>
              <a:rPr lang="zh-CN" altLang="en-US"/>
            </a:br>
            <a:r>
              <a:rPr lang="en-US" altLang="zh-CN" sz="3600">
                <a:solidFill>
                  <a:schemeClr val="hlink"/>
                </a:solidFill>
                <a:latin typeface="Arial" panose="020B0604020202020204" pitchFamily="34" charset="0"/>
              </a:rPr>
              <a:t>(forward selection)</a:t>
            </a:r>
          </a:p>
        </p:txBody>
      </p:sp>
      <p:sp>
        <p:nvSpPr>
          <p:cNvPr id="927747" name="Rectangle 3"/>
          <p:cNvSpPr>
            <a:spLocks noGrp="1" noChangeArrowheads="1"/>
          </p:cNvSpPr>
          <p:nvPr>
            <p:ph type="body" idx="1"/>
          </p:nvPr>
        </p:nvSpPr>
        <p:spPr>
          <a:xfrm>
            <a:off x="323850" y="1676400"/>
            <a:ext cx="8569325" cy="4560888"/>
          </a:xfrm>
        </p:spPr>
        <p:txBody>
          <a:bodyPr/>
          <a:lstStyle/>
          <a:p>
            <a:pPr marL="609600" indent="-609600" algn="just">
              <a:lnSpc>
                <a:spcPct val="90000"/>
              </a:lnSpc>
              <a:spcBef>
                <a:spcPct val="30000"/>
              </a:spcBef>
              <a:buFontTx/>
              <a:buAutoNum type="arabicPeriod"/>
              <a:defRPr/>
            </a:pPr>
            <a:r>
              <a:rPr lang="zh-CN" altLang="en-US"/>
              <a:t>从模型中没有自变量开始</a:t>
            </a:r>
          </a:p>
          <a:p>
            <a:pPr marL="609600" indent="-609600" algn="just">
              <a:lnSpc>
                <a:spcPct val="90000"/>
              </a:lnSpc>
              <a:spcBef>
                <a:spcPct val="30000"/>
              </a:spcBef>
              <a:buFontTx/>
              <a:buAutoNum type="arabicPeriod"/>
              <a:defRPr/>
            </a:pPr>
            <a:r>
              <a:rPr lang="zh-CN" altLang="en-US"/>
              <a:t>对</a:t>
            </a:r>
            <a:r>
              <a:rPr lang="en-US" altLang="zh-CN" i="1"/>
              <a:t>k</a:t>
            </a:r>
            <a:r>
              <a:rPr lang="zh-CN" altLang="en-US"/>
              <a:t>个自变量分别拟合对因变量的一元线性回归模型，共有</a:t>
            </a:r>
            <a:r>
              <a:rPr lang="en-US" altLang="zh-CN" i="1"/>
              <a:t>k</a:t>
            </a:r>
            <a:r>
              <a:rPr lang="zh-CN" altLang="en-US"/>
              <a:t>个，然后找出</a:t>
            </a:r>
            <a:r>
              <a:rPr lang="en-US" altLang="zh-CN"/>
              <a:t>F</a:t>
            </a:r>
            <a:r>
              <a:rPr lang="zh-CN" altLang="en-US"/>
              <a:t>统计量的值最高的模型及其自变量，并将其首先引入模型 </a:t>
            </a:r>
          </a:p>
          <a:p>
            <a:pPr marL="609600" indent="-609600" algn="just">
              <a:lnSpc>
                <a:spcPct val="90000"/>
              </a:lnSpc>
              <a:spcBef>
                <a:spcPct val="30000"/>
              </a:spcBef>
              <a:buFontTx/>
              <a:buAutoNum type="arabicPeriod"/>
              <a:defRPr/>
            </a:pPr>
            <a:r>
              <a:rPr lang="zh-CN" altLang="en-US"/>
              <a:t>分别拟合引入模型外的</a:t>
            </a:r>
            <a:r>
              <a:rPr lang="en-US" altLang="zh-CN" i="1"/>
              <a:t>k</a:t>
            </a:r>
            <a:r>
              <a:rPr lang="en-US" altLang="zh-CN"/>
              <a:t>-1</a:t>
            </a:r>
            <a:r>
              <a:rPr lang="zh-CN" altLang="en-US"/>
              <a:t>个自变量的线性回归模型 </a:t>
            </a:r>
          </a:p>
          <a:p>
            <a:pPr marL="609600" indent="-609600" algn="just">
              <a:lnSpc>
                <a:spcPct val="90000"/>
              </a:lnSpc>
              <a:spcBef>
                <a:spcPct val="30000"/>
              </a:spcBef>
              <a:buFontTx/>
              <a:buAutoNum type="arabicPeriod"/>
              <a:defRPr/>
            </a:pPr>
            <a:r>
              <a:rPr lang="zh-CN" altLang="en-US"/>
              <a:t>如此反复进行，直至模型外的自变量均无统计显著性为止</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7747">
                                            <p:txEl>
                                              <p:pRg st="0" end="0"/>
                                            </p:txEl>
                                          </p:spTgt>
                                        </p:tgtEl>
                                        <p:attrNameLst>
                                          <p:attrName>style.visibility</p:attrName>
                                        </p:attrNameLst>
                                      </p:cBhvr>
                                      <p:to>
                                        <p:strVal val="visible"/>
                                      </p:to>
                                    </p:set>
                                    <p:animEffect transition="in" filter="wipe(left)">
                                      <p:cBhvr>
                                        <p:cTn id="7" dur="500"/>
                                        <p:tgtEl>
                                          <p:spTgt spid="927747">
                                            <p:txEl>
                                              <p:pRg st="0" end="0"/>
                                            </p:txEl>
                                          </p:spTgt>
                                        </p:tgtEl>
                                      </p:cBhvr>
                                    </p:animEffect>
                                  </p:childTnLst>
                                  <p:subTnLst>
                                    <p:animClr clrSpc="rgb" dir="cw">
                                      <p:cBhvr override="childStyle">
                                        <p:cTn dur="1" fill="hold" display="0" masterRel="nextClick" afterEffect="1"/>
                                        <p:tgtEl>
                                          <p:spTgt spid="927747">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7747">
                                            <p:txEl>
                                              <p:pRg st="1" end="1"/>
                                            </p:txEl>
                                          </p:spTgt>
                                        </p:tgtEl>
                                        <p:attrNameLst>
                                          <p:attrName>style.visibility</p:attrName>
                                        </p:attrNameLst>
                                      </p:cBhvr>
                                      <p:to>
                                        <p:strVal val="visible"/>
                                      </p:to>
                                    </p:set>
                                    <p:animEffect transition="in" filter="wipe(left)">
                                      <p:cBhvr>
                                        <p:cTn id="12" dur="500"/>
                                        <p:tgtEl>
                                          <p:spTgt spid="927747">
                                            <p:txEl>
                                              <p:pRg st="1" end="1"/>
                                            </p:txEl>
                                          </p:spTgt>
                                        </p:tgtEl>
                                      </p:cBhvr>
                                    </p:animEffect>
                                  </p:childTnLst>
                                  <p:subTnLst>
                                    <p:animClr clrSpc="rgb" dir="cw">
                                      <p:cBhvr override="childStyle">
                                        <p:cTn dur="1" fill="hold" display="0" masterRel="nextClick" afterEffect="1"/>
                                        <p:tgtEl>
                                          <p:spTgt spid="927747">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7747">
                                            <p:txEl>
                                              <p:pRg st="2" end="2"/>
                                            </p:txEl>
                                          </p:spTgt>
                                        </p:tgtEl>
                                        <p:attrNameLst>
                                          <p:attrName>style.visibility</p:attrName>
                                        </p:attrNameLst>
                                      </p:cBhvr>
                                      <p:to>
                                        <p:strVal val="visible"/>
                                      </p:to>
                                    </p:set>
                                    <p:animEffect transition="in" filter="wipe(left)">
                                      <p:cBhvr>
                                        <p:cTn id="17" dur="500"/>
                                        <p:tgtEl>
                                          <p:spTgt spid="927747">
                                            <p:txEl>
                                              <p:pRg st="2" end="2"/>
                                            </p:txEl>
                                          </p:spTgt>
                                        </p:tgtEl>
                                      </p:cBhvr>
                                    </p:animEffect>
                                  </p:childTnLst>
                                  <p:subTnLst>
                                    <p:animClr clrSpc="rgb" dir="cw">
                                      <p:cBhvr override="childStyle">
                                        <p:cTn dur="1" fill="hold" display="0" masterRel="nextClick" afterEffect="1"/>
                                        <p:tgtEl>
                                          <p:spTgt spid="927747">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7747">
                                            <p:txEl>
                                              <p:pRg st="3" end="3"/>
                                            </p:txEl>
                                          </p:spTgt>
                                        </p:tgtEl>
                                        <p:attrNameLst>
                                          <p:attrName>style.visibility</p:attrName>
                                        </p:attrNameLst>
                                      </p:cBhvr>
                                      <p:to>
                                        <p:strVal val="visible"/>
                                      </p:to>
                                    </p:set>
                                    <p:animEffect transition="in" filter="wipe(left)">
                                      <p:cBhvr>
                                        <p:cTn id="22" dur="500"/>
                                        <p:tgtEl>
                                          <p:spTgt spid="927747">
                                            <p:txEl>
                                              <p:pRg st="3" end="3"/>
                                            </p:txEl>
                                          </p:spTgt>
                                        </p:tgtEl>
                                      </p:cBhvr>
                                    </p:animEffect>
                                  </p:childTnLst>
                                  <p:subTnLst>
                                    <p:animClr clrSpc="rgb" dir="cw">
                                      <p:cBhvr override="childStyle">
                                        <p:cTn dur="1" fill="hold" display="0" masterRel="nextClick" afterEffect="1"/>
                                        <p:tgtEl>
                                          <p:spTgt spid="927747">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747" grpId="0" build="p"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5698" name="Rectangle 2"/>
          <p:cNvSpPr>
            <a:spLocks noGrp="1" noChangeArrowheads="1"/>
          </p:cNvSpPr>
          <p:nvPr>
            <p:ph type="title"/>
          </p:nvPr>
        </p:nvSpPr>
        <p:spPr>
          <a:xfrm>
            <a:off x="1828800" y="228600"/>
            <a:ext cx="7010400" cy="1066800"/>
          </a:xfrm>
        </p:spPr>
        <p:txBody>
          <a:bodyPr/>
          <a:lstStyle/>
          <a:p>
            <a:pPr>
              <a:defRPr/>
            </a:pPr>
            <a:r>
              <a:rPr lang="zh-CN" altLang="en-US"/>
              <a:t>向后剔除 </a:t>
            </a:r>
            <a:br>
              <a:rPr lang="zh-CN" altLang="en-US"/>
            </a:br>
            <a:r>
              <a:rPr lang="en-US" altLang="zh-CN" sz="3600">
                <a:solidFill>
                  <a:schemeClr val="hlink"/>
                </a:solidFill>
                <a:latin typeface="Arial" panose="020B0604020202020204" pitchFamily="34" charset="0"/>
              </a:rPr>
              <a:t>(backward elimination)</a:t>
            </a:r>
          </a:p>
        </p:txBody>
      </p:sp>
      <p:sp>
        <p:nvSpPr>
          <p:cNvPr id="925699" name="Rectangle 3"/>
          <p:cNvSpPr>
            <a:spLocks noGrp="1" noChangeArrowheads="1"/>
          </p:cNvSpPr>
          <p:nvPr>
            <p:ph type="body" idx="1"/>
          </p:nvPr>
        </p:nvSpPr>
        <p:spPr>
          <a:xfrm>
            <a:off x="323850" y="1628775"/>
            <a:ext cx="8569325" cy="4537075"/>
          </a:xfrm>
        </p:spPr>
        <p:txBody>
          <a:bodyPr/>
          <a:lstStyle/>
          <a:p>
            <a:pPr marL="536575" indent="-536575" algn="just">
              <a:buFontTx/>
              <a:buAutoNum type="arabicPeriod"/>
              <a:defRPr/>
            </a:pPr>
            <a:r>
              <a:rPr lang="zh-CN" altLang="en-US" sz="2800"/>
              <a:t>先对因变量拟合包括所有</a:t>
            </a:r>
            <a:r>
              <a:rPr lang="en-US" altLang="zh-CN" sz="2800" i="1"/>
              <a:t>k</a:t>
            </a:r>
            <a:r>
              <a:rPr lang="zh-CN" altLang="en-US" sz="2800"/>
              <a:t>个自变量的回归模型。然后考察</a:t>
            </a:r>
            <a:r>
              <a:rPr lang="en-US" altLang="zh-CN" sz="2800" i="1"/>
              <a:t>p</a:t>
            </a:r>
            <a:r>
              <a:rPr lang="en-US" altLang="zh-CN" sz="2800"/>
              <a:t>(</a:t>
            </a:r>
            <a:r>
              <a:rPr lang="en-US" altLang="zh-CN" sz="2800" i="1"/>
              <a:t>p</a:t>
            </a:r>
            <a:r>
              <a:rPr lang="en-US" altLang="zh-CN" sz="2800"/>
              <a:t>&lt;</a:t>
            </a:r>
            <a:r>
              <a:rPr lang="en-US" altLang="zh-CN" sz="2800" i="1"/>
              <a:t>k</a:t>
            </a:r>
            <a:r>
              <a:rPr lang="en-US" altLang="zh-CN" sz="2800"/>
              <a:t>)</a:t>
            </a:r>
            <a:r>
              <a:rPr lang="zh-CN" altLang="en-US" sz="2800"/>
              <a:t>个去掉一个自变量的模型</a:t>
            </a:r>
            <a:r>
              <a:rPr lang="en-US" altLang="zh-CN" sz="2800"/>
              <a:t>(</a:t>
            </a:r>
            <a:r>
              <a:rPr lang="zh-CN" altLang="en-US" sz="2800"/>
              <a:t>这些模型中每一个都有的</a:t>
            </a:r>
            <a:r>
              <a:rPr lang="en-US" altLang="zh-CN" sz="2800" i="1"/>
              <a:t>k</a:t>
            </a:r>
            <a:r>
              <a:rPr lang="en-US" altLang="zh-CN" sz="2800"/>
              <a:t>-1</a:t>
            </a:r>
            <a:r>
              <a:rPr lang="zh-CN" altLang="en-US" sz="2800"/>
              <a:t>个自变量</a:t>
            </a:r>
            <a:r>
              <a:rPr lang="en-US" altLang="zh-CN" sz="2800"/>
              <a:t>)</a:t>
            </a:r>
            <a:r>
              <a:rPr lang="zh-CN" altLang="en-US" sz="2800"/>
              <a:t>，使模型的</a:t>
            </a:r>
            <a:r>
              <a:rPr lang="en-US" altLang="zh-CN" sz="2800" i="1"/>
              <a:t>SSE</a:t>
            </a:r>
            <a:r>
              <a:rPr lang="zh-CN" altLang="en-US" sz="2800"/>
              <a:t>值减小最少的自变量被挑选出来并从模型中剔除</a:t>
            </a:r>
          </a:p>
          <a:p>
            <a:pPr marL="536575" indent="-536575" algn="just">
              <a:buFontTx/>
              <a:buAutoNum type="arabicPeriod"/>
              <a:defRPr/>
            </a:pPr>
            <a:r>
              <a:rPr lang="zh-CN" altLang="en-US" sz="2800"/>
              <a:t>考察</a:t>
            </a:r>
            <a:r>
              <a:rPr lang="en-US" altLang="zh-CN" sz="2800">
                <a:solidFill>
                  <a:schemeClr val="hlink"/>
                </a:solidFill>
              </a:rPr>
              <a:t>p-1</a:t>
            </a:r>
            <a:r>
              <a:rPr lang="zh-CN" altLang="en-US" sz="2800"/>
              <a:t>个再去掉一个自变量的模型</a:t>
            </a:r>
            <a:r>
              <a:rPr lang="en-US" altLang="zh-CN" sz="2800"/>
              <a:t>(</a:t>
            </a:r>
            <a:r>
              <a:rPr lang="zh-CN" altLang="en-US" sz="2800"/>
              <a:t>这些模型中在每一个都有</a:t>
            </a:r>
            <a:r>
              <a:rPr lang="en-US" altLang="zh-CN" sz="2800" i="1"/>
              <a:t>k</a:t>
            </a:r>
            <a:r>
              <a:rPr lang="en-US" altLang="zh-CN" sz="2800"/>
              <a:t>-2</a:t>
            </a:r>
            <a:r>
              <a:rPr lang="zh-CN" altLang="en-US" sz="2800"/>
              <a:t>个的自变量</a:t>
            </a:r>
            <a:r>
              <a:rPr lang="en-US" altLang="zh-CN" sz="2800"/>
              <a:t>)</a:t>
            </a:r>
            <a:r>
              <a:rPr lang="zh-CN" altLang="en-US" sz="2800"/>
              <a:t>，使模型的</a:t>
            </a:r>
            <a:r>
              <a:rPr lang="en-US" altLang="zh-CN" sz="2800" i="1"/>
              <a:t>SSE</a:t>
            </a:r>
            <a:r>
              <a:rPr lang="zh-CN" altLang="en-US" sz="2800"/>
              <a:t>值减小最少的自变量被挑选出来并从模型中剔除</a:t>
            </a:r>
          </a:p>
          <a:p>
            <a:pPr marL="536575" indent="-536575" algn="just">
              <a:buFontTx/>
              <a:buAutoNum type="arabicPeriod"/>
              <a:defRPr/>
            </a:pPr>
            <a:r>
              <a:rPr lang="zh-CN" altLang="en-US" sz="2800"/>
              <a:t>如此反复进行，一直将自变量从模型中剔除，直至剔除一个自变量不会使</a:t>
            </a:r>
            <a:r>
              <a:rPr lang="en-US" altLang="zh-CN" sz="2800" i="1"/>
              <a:t>SSE</a:t>
            </a:r>
            <a:r>
              <a:rPr lang="zh-CN" altLang="en-US" sz="2800"/>
              <a:t>显著减小为止</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5699">
                                            <p:txEl>
                                              <p:pRg st="0" end="0"/>
                                            </p:txEl>
                                          </p:spTgt>
                                        </p:tgtEl>
                                        <p:attrNameLst>
                                          <p:attrName>style.visibility</p:attrName>
                                        </p:attrNameLst>
                                      </p:cBhvr>
                                      <p:to>
                                        <p:strVal val="visible"/>
                                      </p:to>
                                    </p:set>
                                    <p:animEffect transition="in" filter="wipe(left)">
                                      <p:cBhvr>
                                        <p:cTn id="7" dur="500"/>
                                        <p:tgtEl>
                                          <p:spTgt spid="925699">
                                            <p:txEl>
                                              <p:pRg st="0" end="0"/>
                                            </p:txEl>
                                          </p:spTgt>
                                        </p:tgtEl>
                                      </p:cBhvr>
                                    </p:animEffect>
                                  </p:childTnLst>
                                  <p:subTnLst>
                                    <p:animClr clrSpc="rgb" dir="cw">
                                      <p:cBhvr override="childStyle">
                                        <p:cTn dur="1" fill="hold" display="0" masterRel="nextClick" afterEffect="1"/>
                                        <p:tgtEl>
                                          <p:spTgt spid="925699">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5699">
                                            <p:txEl>
                                              <p:pRg st="1" end="1"/>
                                            </p:txEl>
                                          </p:spTgt>
                                        </p:tgtEl>
                                        <p:attrNameLst>
                                          <p:attrName>style.visibility</p:attrName>
                                        </p:attrNameLst>
                                      </p:cBhvr>
                                      <p:to>
                                        <p:strVal val="visible"/>
                                      </p:to>
                                    </p:set>
                                    <p:animEffect transition="in" filter="wipe(left)">
                                      <p:cBhvr>
                                        <p:cTn id="12" dur="500"/>
                                        <p:tgtEl>
                                          <p:spTgt spid="925699">
                                            <p:txEl>
                                              <p:pRg st="1" end="1"/>
                                            </p:txEl>
                                          </p:spTgt>
                                        </p:tgtEl>
                                      </p:cBhvr>
                                    </p:animEffect>
                                  </p:childTnLst>
                                  <p:subTnLst>
                                    <p:animClr clrSpc="rgb" dir="cw">
                                      <p:cBhvr override="childStyle">
                                        <p:cTn dur="1" fill="hold" display="0" masterRel="nextClick" afterEffect="1"/>
                                        <p:tgtEl>
                                          <p:spTgt spid="925699">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5699">
                                            <p:txEl>
                                              <p:pRg st="2" end="2"/>
                                            </p:txEl>
                                          </p:spTgt>
                                        </p:tgtEl>
                                        <p:attrNameLst>
                                          <p:attrName>style.visibility</p:attrName>
                                        </p:attrNameLst>
                                      </p:cBhvr>
                                      <p:to>
                                        <p:strVal val="visible"/>
                                      </p:to>
                                    </p:set>
                                    <p:animEffect transition="in" filter="wipe(left)">
                                      <p:cBhvr>
                                        <p:cTn id="17" dur="500"/>
                                        <p:tgtEl>
                                          <p:spTgt spid="925699">
                                            <p:txEl>
                                              <p:pRg st="2" end="2"/>
                                            </p:txEl>
                                          </p:spTgt>
                                        </p:tgtEl>
                                      </p:cBhvr>
                                    </p:animEffect>
                                  </p:childTnLst>
                                  <p:subTnLst>
                                    <p:animClr clrSpc="rgb" dir="cw">
                                      <p:cBhvr override="childStyle">
                                        <p:cTn dur="1" fill="hold" display="0" masterRel="nextClick" afterEffect="1"/>
                                        <p:tgtEl>
                                          <p:spTgt spid="925699">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699" grpId="0" build="p"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3650" name="Rectangle 2"/>
          <p:cNvSpPr>
            <a:spLocks noGrp="1" noChangeArrowheads="1"/>
          </p:cNvSpPr>
          <p:nvPr>
            <p:ph type="title"/>
          </p:nvPr>
        </p:nvSpPr>
        <p:spPr>
          <a:xfrm>
            <a:off x="1828800" y="228600"/>
            <a:ext cx="7010400" cy="1066800"/>
          </a:xfrm>
        </p:spPr>
        <p:txBody>
          <a:bodyPr/>
          <a:lstStyle/>
          <a:p>
            <a:pPr>
              <a:defRPr/>
            </a:pPr>
            <a:r>
              <a:rPr lang="zh-CN" altLang="en-US"/>
              <a:t>逐步回归 </a:t>
            </a:r>
            <a:br>
              <a:rPr lang="zh-CN" altLang="en-US"/>
            </a:br>
            <a:r>
              <a:rPr lang="en-US" altLang="zh-CN" sz="3600">
                <a:solidFill>
                  <a:schemeClr val="hlink"/>
                </a:solidFill>
                <a:latin typeface="Arial" panose="020B0604020202020204" pitchFamily="34" charset="0"/>
              </a:rPr>
              <a:t>(stepwise regression)</a:t>
            </a:r>
          </a:p>
        </p:txBody>
      </p:sp>
      <p:sp>
        <p:nvSpPr>
          <p:cNvPr id="923651" name="Rectangle 3"/>
          <p:cNvSpPr>
            <a:spLocks noGrp="1" noChangeArrowheads="1"/>
          </p:cNvSpPr>
          <p:nvPr>
            <p:ph type="body" idx="1"/>
          </p:nvPr>
        </p:nvSpPr>
        <p:spPr>
          <a:xfrm>
            <a:off x="323850" y="1676400"/>
            <a:ext cx="8569325" cy="4560888"/>
          </a:xfrm>
        </p:spPr>
        <p:txBody>
          <a:bodyPr/>
          <a:lstStyle/>
          <a:p>
            <a:pPr marL="609600" indent="-609600" algn="just">
              <a:spcBef>
                <a:spcPct val="30000"/>
              </a:spcBef>
              <a:buFontTx/>
              <a:buAutoNum type="arabicPeriod"/>
              <a:defRPr/>
            </a:pPr>
            <a:r>
              <a:rPr lang="zh-CN" altLang="en-US" sz="2600"/>
              <a:t>将向前选择和向后剔除两种方法结合起来筛选自变量</a:t>
            </a:r>
          </a:p>
          <a:p>
            <a:pPr marL="609600" indent="-609600" algn="just">
              <a:spcBef>
                <a:spcPct val="30000"/>
              </a:spcBef>
              <a:buFontTx/>
              <a:buAutoNum type="arabicPeriod"/>
              <a:defRPr/>
            </a:pPr>
            <a:r>
              <a:rPr lang="zh-CN" altLang="en-US" sz="2600"/>
              <a:t>在增加了一个自变量后，它会对模型中所有的变量进行考察，看看有没有可能剔除某个自变量。如果在增加了一个自变量后，前面增加的某个自变量对模型的贡献变得不显著，这个变量就会被剔除</a:t>
            </a:r>
          </a:p>
          <a:p>
            <a:pPr marL="609600" indent="-609600" algn="just">
              <a:spcBef>
                <a:spcPct val="30000"/>
              </a:spcBef>
              <a:buFontTx/>
              <a:buAutoNum type="arabicPeriod"/>
              <a:defRPr/>
            </a:pPr>
            <a:r>
              <a:rPr lang="zh-CN" altLang="en-US" sz="2600"/>
              <a:t>按照方法不停地增加变量并考虑剔除以前增加的变量的可能性，直至增加变量已经不能导致</a:t>
            </a:r>
            <a:r>
              <a:rPr lang="en-US" altLang="zh-CN" sz="2600"/>
              <a:t>SSE</a:t>
            </a:r>
            <a:r>
              <a:rPr lang="zh-CN" altLang="en-US" sz="2600"/>
              <a:t>显著减少</a:t>
            </a:r>
          </a:p>
          <a:p>
            <a:pPr marL="609600" indent="-609600" algn="just">
              <a:spcBef>
                <a:spcPct val="30000"/>
              </a:spcBef>
              <a:buFontTx/>
              <a:buAutoNum type="arabicPeriod"/>
              <a:defRPr/>
            </a:pPr>
            <a:r>
              <a:rPr lang="zh-CN" altLang="en-US" sz="2600"/>
              <a:t>在前面步骤中增加的自变量在后面的步骤中有可能被剔除，而在前面步骤中剔除的自变量在后面的步骤中也可能重新进入到模型中</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3651">
                                            <p:txEl>
                                              <p:pRg st="0" end="0"/>
                                            </p:txEl>
                                          </p:spTgt>
                                        </p:tgtEl>
                                        <p:attrNameLst>
                                          <p:attrName>style.visibility</p:attrName>
                                        </p:attrNameLst>
                                      </p:cBhvr>
                                      <p:to>
                                        <p:strVal val="visible"/>
                                      </p:to>
                                    </p:set>
                                    <p:animEffect transition="in" filter="wipe(left)">
                                      <p:cBhvr>
                                        <p:cTn id="7" dur="500"/>
                                        <p:tgtEl>
                                          <p:spTgt spid="923651">
                                            <p:txEl>
                                              <p:pRg st="0" end="0"/>
                                            </p:txEl>
                                          </p:spTgt>
                                        </p:tgtEl>
                                      </p:cBhvr>
                                    </p:animEffect>
                                  </p:childTnLst>
                                  <p:subTnLst>
                                    <p:animClr clrSpc="rgb" dir="cw">
                                      <p:cBhvr override="childStyle">
                                        <p:cTn dur="1" fill="hold" display="0" masterRel="nextClick" afterEffect="1"/>
                                        <p:tgtEl>
                                          <p:spTgt spid="923651">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3651">
                                            <p:txEl>
                                              <p:pRg st="1" end="1"/>
                                            </p:txEl>
                                          </p:spTgt>
                                        </p:tgtEl>
                                        <p:attrNameLst>
                                          <p:attrName>style.visibility</p:attrName>
                                        </p:attrNameLst>
                                      </p:cBhvr>
                                      <p:to>
                                        <p:strVal val="visible"/>
                                      </p:to>
                                    </p:set>
                                    <p:animEffect transition="in" filter="wipe(left)">
                                      <p:cBhvr>
                                        <p:cTn id="12" dur="500"/>
                                        <p:tgtEl>
                                          <p:spTgt spid="923651">
                                            <p:txEl>
                                              <p:pRg st="1" end="1"/>
                                            </p:txEl>
                                          </p:spTgt>
                                        </p:tgtEl>
                                      </p:cBhvr>
                                    </p:animEffect>
                                  </p:childTnLst>
                                  <p:subTnLst>
                                    <p:animClr clrSpc="rgb" dir="cw">
                                      <p:cBhvr override="childStyle">
                                        <p:cTn dur="1" fill="hold" display="0" masterRel="nextClick" afterEffect="1"/>
                                        <p:tgtEl>
                                          <p:spTgt spid="923651">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3651">
                                            <p:txEl>
                                              <p:pRg st="2" end="2"/>
                                            </p:txEl>
                                          </p:spTgt>
                                        </p:tgtEl>
                                        <p:attrNameLst>
                                          <p:attrName>style.visibility</p:attrName>
                                        </p:attrNameLst>
                                      </p:cBhvr>
                                      <p:to>
                                        <p:strVal val="visible"/>
                                      </p:to>
                                    </p:set>
                                    <p:animEffect transition="in" filter="wipe(left)">
                                      <p:cBhvr>
                                        <p:cTn id="17" dur="500"/>
                                        <p:tgtEl>
                                          <p:spTgt spid="923651">
                                            <p:txEl>
                                              <p:pRg st="2" end="2"/>
                                            </p:txEl>
                                          </p:spTgt>
                                        </p:tgtEl>
                                      </p:cBhvr>
                                    </p:animEffect>
                                  </p:childTnLst>
                                  <p:subTnLst>
                                    <p:animClr clrSpc="rgb" dir="cw">
                                      <p:cBhvr override="childStyle">
                                        <p:cTn dur="1" fill="hold" display="0" masterRel="nextClick" afterEffect="1"/>
                                        <p:tgtEl>
                                          <p:spTgt spid="923651">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3651">
                                            <p:txEl>
                                              <p:pRg st="3" end="3"/>
                                            </p:txEl>
                                          </p:spTgt>
                                        </p:tgtEl>
                                        <p:attrNameLst>
                                          <p:attrName>style.visibility</p:attrName>
                                        </p:attrNameLst>
                                      </p:cBhvr>
                                      <p:to>
                                        <p:strVal val="visible"/>
                                      </p:to>
                                    </p:set>
                                    <p:animEffect transition="in" filter="wipe(left)">
                                      <p:cBhvr>
                                        <p:cTn id="22" dur="500"/>
                                        <p:tgtEl>
                                          <p:spTgt spid="923651">
                                            <p:txEl>
                                              <p:pRg st="3" end="3"/>
                                            </p:txEl>
                                          </p:spTgt>
                                        </p:tgtEl>
                                      </p:cBhvr>
                                    </p:animEffect>
                                  </p:childTnLst>
                                  <p:subTnLst>
                                    <p:animClr clrSpc="rgb" dir="cw">
                                      <p:cBhvr override="childStyle">
                                        <p:cTn dur="1" fill="hold" display="0" masterRel="nextClick" afterEffect="1"/>
                                        <p:tgtEl>
                                          <p:spTgt spid="923651">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51" grpId="0" build="p"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46"/>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ctr">
              <a:defRPr kumimoji="1" sz="2400">
                <a:solidFill>
                  <a:schemeClr val="tx1"/>
                </a:solidFill>
                <a:latin typeface="Arial" panose="020B0604020202020204" pitchFamily="34" charset="0"/>
                <a:ea typeface="华文细黑" panose="02010600040101010101" pitchFamily="2" charset="-122"/>
              </a:defRPr>
            </a:lvl1pPr>
            <a:lvl2pPr marL="742950" indent="-285750" algn="ctr">
              <a:defRPr kumimoji="1" sz="2400">
                <a:solidFill>
                  <a:schemeClr val="tx1"/>
                </a:solidFill>
                <a:latin typeface="Arial" panose="020B0604020202020204" pitchFamily="34" charset="0"/>
                <a:ea typeface="华文细黑" panose="02010600040101010101" pitchFamily="2" charset="-122"/>
              </a:defRPr>
            </a:lvl2pPr>
            <a:lvl3pPr marL="1143000" indent="-228600" algn="ctr">
              <a:defRPr kumimoji="1" sz="2400">
                <a:solidFill>
                  <a:schemeClr val="tx1"/>
                </a:solidFill>
                <a:latin typeface="Arial" panose="020B0604020202020204" pitchFamily="34" charset="0"/>
                <a:ea typeface="华文细黑" panose="02010600040101010101" pitchFamily="2" charset="-122"/>
              </a:defRPr>
            </a:lvl3pPr>
            <a:lvl4pPr marL="1600200" indent="-228600" algn="ctr">
              <a:defRPr kumimoji="1" sz="2400">
                <a:solidFill>
                  <a:schemeClr val="tx1"/>
                </a:solidFill>
                <a:latin typeface="Arial" panose="020B0604020202020204" pitchFamily="34" charset="0"/>
                <a:ea typeface="华文细黑" panose="02010600040101010101" pitchFamily="2" charset="-122"/>
              </a:defRPr>
            </a:lvl4pPr>
            <a:lvl5pPr marL="2057400" indent="-228600" algn="ctr">
              <a:defRPr kumimoji="1"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zh-CN"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941058" name="Rectangle 2"/>
          <p:cNvSpPr>
            <a:spLocks noGrp="1" noChangeArrowheads="1"/>
          </p:cNvSpPr>
          <p:nvPr>
            <p:ph type="title"/>
          </p:nvPr>
        </p:nvSpPr>
        <p:spPr>
          <a:xfrm>
            <a:off x="1828800" y="260350"/>
            <a:ext cx="7010400" cy="1035050"/>
          </a:xfrm>
        </p:spPr>
        <p:txBody>
          <a:bodyPr/>
          <a:lstStyle/>
          <a:p>
            <a:pPr>
              <a:defRPr/>
            </a:pPr>
            <a:r>
              <a:rPr lang="zh-CN" altLang="en-US"/>
              <a:t>逐步回归 </a:t>
            </a:r>
            <a:br>
              <a:rPr lang="zh-CN" altLang="en-US"/>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—SPSS</a:t>
            </a:r>
            <a:r>
              <a:rPr lang="zh-CN" altLang="en-US" sz="3600">
                <a:solidFill>
                  <a:schemeClr val="hlink"/>
                </a:solidFill>
                <a:latin typeface="Arial" panose="020B0604020202020204" pitchFamily="34" charset="0"/>
              </a:rPr>
              <a:t>输出结果</a:t>
            </a:r>
            <a:r>
              <a:rPr lang="en-US" altLang="zh-CN" sz="3600">
                <a:solidFill>
                  <a:schemeClr val="hlink"/>
                </a:solidFill>
                <a:latin typeface="Arial" panose="020B0604020202020204" pitchFamily="34" charset="0"/>
              </a:rPr>
              <a:t>)</a:t>
            </a:r>
          </a:p>
        </p:txBody>
      </p:sp>
      <p:pic>
        <p:nvPicPr>
          <p:cNvPr id="99332" name="Picture 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844675"/>
            <a:ext cx="80645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3" name="Picture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149725"/>
            <a:ext cx="8064500" cy="243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59"/>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ctr">
              <a:defRPr kumimoji="1" sz="2400">
                <a:solidFill>
                  <a:schemeClr val="tx1"/>
                </a:solidFill>
                <a:latin typeface="Arial" panose="020B0604020202020204" pitchFamily="34" charset="0"/>
                <a:ea typeface="华文细黑" panose="02010600040101010101" pitchFamily="2" charset="-122"/>
              </a:defRPr>
            </a:lvl1pPr>
            <a:lvl2pPr marL="742950" indent="-285750" algn="ctr">
              <a:defRPr kumimoji="1" sz="2400">
                <a:solidFill>
                  <a:schemeClr val="tx1"/>
                </a:solidFill>
                <a:latin typeface="Arial" panose="020B0604020202020204" pitchFamily="34" charset="0"/>
                <a:ea typeface="华文细黑" panose="02010600040101010101" pitchFamily="2" charset="-122"/>
              </a:defRPr>
            </a:lvl2pPr>
            <a:lvl3pPr marL="1143000" indent="-228600" algn="ctr">
              <a:defRPr kumimoji="1" sz="2400">
                <a:solidFill>
                  <a:schemeClr val="tx1"/>
                </a:solidFill>
                <a:latin typeface="Arial" panose="020B0604020202020204" pitchFamily="34" charset="0"/>
                <a:ea typeface="华文细黑" panose="02010600040101010101" pitchFamily="2" charset="-122"/>
              </a:defRPr>
            </a:lvl3pPr>
            <a:lvl4pPr marL="1600200" indent="-228600" algn="ctr">
              <a:defRPr kumimoji="1" sz="2400">
                <a:solidFill>
                  <a:schemeClr val="tx1"/>
                </a:solidFill>
                <a:latin typeface="Arial" panose="020B0604020202020204" pitchFamily="34" charset="0"/>
                <a:ea typeface="华文细黑" panose="02010600040101010101" pitchFamily="2" charset="-122"/>
              </a:defRPr>
            </a:lvl4pPr>
            <a:lvl5pPr marL="2057400" indent="-228600" algn="ctr">
              <a:defRPr kumimoji="1"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zh-CN"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933890" name="Rectangle 2"/>
          <p:cNvSpPr>
            <a:spLocks noGrp="1" noChangeArrowheads="1"/>
          </p:cNvSpPr>
          <p:nvPr>
            <p:ph type="title"/>
          </p:nvPr>
        </p:nvSpPr>
        <p:spPr>
          <a:xfrm>
            <a:off x="1828800" y="260350"/>
            <a:ext cx="7010400" cy="1035050"/>
          </a:xfrm>
        </p:spPr>
        <p:txBody>
          <a:bodyPr/>
          <a:lstStyle/>
          <a:p>
            <a:pPr>
              <a:defRPr/>
            </a:pPr>
            <a:r>
              <a:rPr lang="zh-CN" altLang="en-US"/>
              <a:t>逐步回归 </a:t>
            </a:r>
            <a:br>
              <a:rPr lang="zh-CN" altLang="en-US"/>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—SPSS</a:t>
            </a:r>
            <a:r>
              <a:rPr lang="zh-CN" altLang="en-US" sz="3600">
                <a:solidFill>
                  <a:schemeClr val="hlink"/>
                </a:solidFill>
                <a:latin typeface="Arial" panose="020B0604020202020204" pitchFamily="34" charset="0"/>
              </a:rPr>
              <a:t>输出结果</a:t>
            </a:r>
            <a:r>
              <a:rPr lang="en-US" altLang="zh-CN" sz="3600">
                <a:solidFill>
                  <a:schemeClr val="hlink"/>
                </a:solidFill>
                <a:latin typeface="Arial" panose="020B0604020202020204" pitchFamily="34" charset="0"/>
              </a:rPr>
              <a:t>)</a:t>
            </a:r>
          </a:p>
        </p:txBody>
      </p:sp>
      <p:pic>
        <p:nvPicPr>
          <p:cNvPr id="101380" name="Picture 4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773238"/>
            <a:ext cx="7704137"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21"/>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ctr">
              <a:defRPr kumimoji="1" sz="2400">
                <a:solidFill>
                  <a:schemeClr val="tx1"/>
                </a:solidFill>
                <a:latin typeface="Arial" panose="020B0604020202020204" pitchFamily="34" charset="0"/>
                <a:ea typeface="华文细黑" panose="02010600040101010101" pitchFamily="2" charset="-122"/>
              </a:defRPr>
            </a:lvl1pPr>
            <a:lvl2pPr marL="742950" indent="-285750" algn="ctr">
              <a:defRPr kumimoji="1" sz="2400">
                <a:solidFill>
                  <a:schemeClr val="tx1"/>
                </a:solidFill>
                <a:latin typeface="Arial" panose="020B0604020202020204" pitchFamily="34" charset="0"/>
                <a:ea typeface="华文细黑" panose="02010600040101010101" pitchFamily="2" charset="-122"/>
              </a:defRPr>
            </a:lvl2pPr>
            <a:lvl3pPr marL="1143000" indent="-228600" algn="ctr">
              <a:defRPr kumimoji="1" sz="2400">
                <a:solidFill>
                  <a:schemeClr val="tx1"/>
                </a:solidFill>
                <a:latin typeface="Arial" panose="020B0604020202020204" pitchFamily="34" charset="0"/>
                <a:ea typeface="华文细黑" panose="02010600040101010101" pitchFamily="2" charset="-122"/>
              </a:defRPr>
            </a:lvl3pPr>
            <a:lvl4pPr marL="1600200" indent="-228600" algn="ctr">
              <a:defRPr kumimoji="1" sz="2400">
                <a:solidFill>
                  <a:schemeClr val="tx1"/>
                </a:solidFill>
                <a:latin typeface="Arial" panose="020B0604020202020204" pitchFamily="34" charset="0"/>
                <a:ea typeface="华文细黑" panose="02010600040101010101" pitchFamily="2" charset="-122"/>
              </a:defRPr>
            </a:lvl4pPr>
            <a:lvl5pPr marL="2057400" indent="-228600" algn="ctr">
              <a:defRPr kumimoji="1"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zh-CN"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935938" name="Rectangle 2"/>
          <p:cNvSpPr>
            <a:spLocks noGrp="1" noChangeArrowheads="1"/>
          </p:cNvSpPr>
          <p:nvPr>
            <p:ph type="title"/>
          </p:nvPr>
        </p:nvSpPr>
        <p:spPr/>
        <p:txBody>
          <a:bodyPr/>
          <a:lstStyle/>
          <a:p>
            <a:pPr>
              <a:defRPr/>
            </a:pPr>
            <a:r>
              <a:rPr lang="zh-CN" altLang="en-US"/>
              <a:t>逐步回归 </a:t>
            </a:r>
            <a:br>
              <a:rPr lang="zh-CN" altLang="en-US"/>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—SPSS</a:t>
            </a:r>
            <a:r>
              <a:rPr lang="zh-CN" altLang="en-US" sz="3600">
                <a:solidFill>
                  <a:schemeClr val="hlink"/>
                </a:solidFill>
                <a:latin typeface="Arial" panose="020B0604020202020204" pitchFamily="34" charset="0"/>
              </a:rPr>
              <a:t>输出结果</a:t>
            </a:r>
            <a:r>
              <a:rPr lang="en-US" altLang="zh-CN" sz="3600">
                <a:solidFill>
                  <a:schemeClr val="hlink"/>
                </a:solidFill>
                <a:latin typeface="Arial" panose="020B0604020202020204" pitchFamily="34" charset="0"/>
              </a:rPr>
              <a:t>)</a:t>
            </a:r>
          </a:p>
        </p:txBody>
      </p:sp>
      <p:graphicFrame>
        <p:nvGraphicFramePr>
          <p:cNvPr id="103428" name="Object 259"/>
          <p:cNvGraphicFramePr>
            <a:graphicFrameLocks noGrp="1" noChangeAspect="1"/>
          </p:cNvGraphicFramePr>
          <p:nvPr>
            <p:ph sz="half" idx="2"/>
          </p:nvPr>
        </p:nvGraphicFramePr>
        <p:xfrm>
          <a:off x="1908175" y="6137275"/>
          <a:ext cx="5472113" cy="604838"/>
        </p:xfrm>
        <a:graphic>
          <a:graphicData uri="http://schemas.openxmlformats.org/presentationml/2006/ole">
            <mc:AlternateContent xmlns:mc="http://schemas.openxmlformats.org/markup-compatibility/2006">
              <mc:Choice xmlns:v="urn:schemas-microsoft-com:vml" Requires="v">
                <p:oleObj spid="_x0000_s27666" name="公式" r:id="rId4" imgW="1950833" imgH="205835" progId="Equation.3">
                  <p:embed/>
                </p:oleObj>
              </mc:Choice>
              <mc:Fallback>
                <p:oleObj name="公式" r:id="rId4" imgW="1950833" imgH="205835" progId="Equation.3">
                  <p:embed/>
                  <p:pic>
                    <p:nvPicPr>
                      <p:cNvPr id="103428" name="Object 2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6137275"/>
                        <a:ext cx="5472113" cy="60483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03429" name="Picture 2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1773238"/>
            <a:ext cx="8208963"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82A9DEC6-FCD7-4F93-9623-70D5A7AEAE90}"/>
              </a:ext>
            </a:extLst>
          </p:cNvPr>
          <p:cNvSpPr>
            <a:spLocks noGrp="1" noChangeArrowheads="1"/>
          </p:cNvSpPr>
          <p:nvPr>
            <p:ph type="title"/>
          </p:nvPr>
        </p:nvSpPr>
        <p:spPr>
          <a:xfrm>
            <a:off x="685800" y="609600"/>
            <a:ext cx="7772400" cy="685800"/>
          </a:xfrm>
        </p:spPr>
        <p:txBody>
          <a:bodyPr/>
          <a:lstStyle/>
          <a:p>
            <a:pPr algn="l" eaLnBrk="1" hangingPunct="1">
              <a:defRPr/>
            </a:pPr>
            <a:r>
              <a:rPr lang="zh-CN" altLang="en-US" sz="2800" b="1" dirty="0">
                <a:latin typeface="+mn-lt"/>
                <a:ea typeface="+mn-ea"/>
                <a:cs typeface="+mn-cs"/>
              </a:rPr>
              <a:t>随机项的正态性假设</a:t>
            </a:r>
          </a:p>
        </p:txBody>
      </p:sp>
      <p:sp>
        <p:nvSpPr>
          <p:cNvPr id="135171" name="Rectangle 3">
            <a:extLst>
              <a:ext uri="{FF2B5EF4-FFF2-40B4-BE49-F238E27FC236}">
                <a16:creationId xmlns:a16="http://schemas.microsoft.com/office/drawing/2014/main" id="{A8F48852-8898-4241-98F4-EAB5A55116DE}"/>
              </a:ext>
            </a:extLst>
          </p:cNvPr>
          <p:cNvSpPr>
            <a:spLocks noGrp="1" noChangeArrowheads="1"/>
          </p:cNvSpPr>
          <p:nvPr>
            <p:ph type="body" idx="1"/>
          </p:nvPr>
        </p:nvSpPr>
        <p:spPr>
          <a:xfrm>
            <a:off x="675903" y="1700808"/>
            <a:ext cx="7772400" cy="3733800"/>
          </a:xfrm>
        </p:spPr>
        <p:txBody>
          <a:bodyPr/>
          <a:lstStyle/>
          <a:p>
            <a:pPr eaLnBrk="1" hangingPunct="1">
              <a:lnSpc>
                <a:spcPct val="90000"/>
              </a:lnSpc>
              <a:buFont typeface="Wingdings" panose="05000000000000000000" pitchFamily="2" charset="2"/>
              <a:buChar char="l"/>
            </a:pPr>
            <a:r>
              <a:rPr lang="zh-CN" altLang="en-US" sz="2800" b="1" dirty="0"/>
              <a:t>在采用</a:t>
            </a:r>
            <a:r>
              <a:rPr lang="en-US" altLang="zh-CN" sz="2800" b="1" dirty="0"/>
              <a:t>OLS</a:t>
            </a:r>
            <a:r>
              <a:rPr lang="zh-CN" altLang="en-US" sz="2800" b="1" dirty="0"/>
              <a:t>进行参数估计时，不需要正态性假设。在利用参数估计量进行统计推断时，需要假设随机项的概率分布。</a:t>
            </a:r>
          </a:p>
          <a:p>
            <a:pPr eaLnBrk="1" hangingPunct="1">
              <a:lnSpc>
                <a:spcPct val="90000"/>
              </a:lnSpc>
              <a:spcBef>
                <a:spcPct val="50000"/>
              </a:spcBef>
              <a:buFont typeface="Wingdings" panose="05000000000000000000" pitchFamily="2" charset="2"/>
              <a:buChar char="l"/>
            </a:pPr>
            <a:r>
              <a:rPr lang="zh-CN" altLang="en-US" sz="2800" b="1" dirty="0"/>
              <a:t>一般假设随机项服从正态分布。可以利用中心极限定理（</a:t>
            </a:r>
            <a:r>
              <a:rPr lang="en-US" altLang="zh-CN" sz="2800" b="1" dirty="0"/>
              <a:t>central limit theorem, CLT</a:t>
            </a:r>
            <a:r>
              <a:rPr lang="zh-CN" altLang="en-US" sz="2800" b="1" dirty="0"/>
              <a:t>）进行证明。</a:t>
            </a:r>
          </a:p>
          <a:p>
            <a:pPr eaLnBrk="1" hangingPunct="1">
              <a:lnSpc>
                <a:spcPct val="90000"/>
              </a:lnSpc>
              <a:spcBef>
                <a:spcPct val="50000"/>
              </a:spcBef>
              <a:buFont typeface="Wingdings" panose="05000000000000000000" pitchFamily="2" charset="2"/>
              <a:buChar char="l"/>
            </a:pPr>
            <a:r>
              <a:rPr lang="zh-CN" altLang="en-US" sz="2800" b="1" dirty="0"/>
              <a:t>正态性假设。</a:t>
            </a:r>
            <a:r>
              <a:rPr lang="en-US" altLang="zh-CN" sz="2800" b="1" dirty="0"/>
              <a:t>The </a:t>
            </a:r>
            <a:r>
              <a:rPr lang="en-US" altLang="zh-CN" sz="2800" b="1" dirty="0" err="1"/>
              <a:t>μ’s</a:t>
            </a:r>
            <a:r>
              <a:rPr lang="en-US" altLang="zh-CN" sz="2800" b="1" dirty="0"/>
              <a:t> follow the normal distribution. </a:t>
            </a:r>
          </a:p>
        </p:txBody>
      </p:sp>
      <p:graphicFrame>
        <p:nvGraphicFramePr>
          <p:cNvPr id="135172" name="Object 4">
            <a:extLst>
              <a:ext uri="{FF2B5EF4-FFF2-40B4-BE49-F238E27FC236}">
                <a16:creationId xmlns:a16="http://schemas.microsoft.com/office/drawing/2014/main" id="{AB52DF00-1DB3-4527-A869-EDD9B7E0E219}"/>
              </a:ext>
            </a:extLst>
          </p:cNvPr>
          <p:cNvGraphicFramePr>
            <a:graphicFrameLocks noChangeAspect="1"/>
          </p:cNvGraphicFramePr>
          <p:nvPr/>
        </p:nvGraphicFramePr>
        <p:xfrm>
          <a:off x="1752600" y="5334000"/>
          <a:ext cx="5486400" cy="609600"/>
        </p:xfrm>
        <a:graphic>
          <a:graphicData uri="http://schemas.openxmlformats.org/presentationml/2006/ole">
            <mc:AlternateContent xmlns:mc="http://schemas.openxmlformats.org/markup-compatibility/2006">
              <mc:Choice xmlns:v="urn:schemas-microsoft-com:vml" Requires="v">
                <p:oleObj spid="_x0000_s4113" r:id="rId3" imgW="2057400" imgH="241300" progId="Equation.DSMT4">
                  <p:embed/>
                </p:oleObj>
              </mc:Choice>
              <mc:Fallback>
                <p:oleObj r:id="rId3" imgW="2057400" imgH="241300" progId="Equation.DSMT4">
                  <p:embed/>
                  <p:pic>
                    <p:nvPicPr>
                      <p:cNvPr id="135172" name="Object 4">
                        <a:extLst>
                          <a:ext uri="{FF2B5EF4-FFF2-40B4-BE49-F238E27FC236}">
                            <a16:creationId xmlns:a16="http://schemas.microsoft.com/office/drawing/2014/main" id="{AB52DF00-1DB3-4527-A869-EDD9B7E0E2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5334000"/>
                        <a:ext cx="5486400" cy="609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 calcmode="lin" valueType="num">
                                      <p:cBhvr additive="base">
                                        <p:cTn id="7" dur="500" fill="hold"/>
                                        <p:tgtEl>
                                          <p:spTgt spid="1351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51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5171">
                                            <p:txEl>
                                              <p:pRg st="1" end="1"/>
                                            </p:txEl>
                                          </p:spTgt>
                                        </p:tgtEl>
                                        <p:attrNameLst>
                                          <p:attrName>style.visibility</p:attrName>
                                        </p:attrNameLst>
                                      </p:cBhvr>
                                      <p:to>
                                        <p:strVal val="visible"/>
                                      </p:to>
                                    </p:set>
                                    <p:anim calcmode="lin" valueType="num">
                                      <p:cBhvr additive="base">
                                        <p:cTn id="13" dur="500" fill="hold"/>
                                        <p:tgtEl>
                                          <p:spTgt spid="1351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51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5171">
                                            <p:txEl>
                                              <p:pRg st="2" end="2"/>
                                            </p:txEl>
                                          </p:spTgt>
                                        </p:tgtEl>
                                        <p:attrNameLst>
                                          <p:attrName>style.visibility</p:attrName>
                                        </p:attrNameLst>
                                      </p:cBhvr>
                                      <p:to>
                                        <p:strVal val="visible"/>
                                      </p:to>
                                    </p:set>
                                    <p:anim calcmode="lin" valueType="num">
                                      <p:cBhvr additive="base">
                                        <p:cTn id="19" dur="500" fill="hold"/>
                                        <p:tgtEl>
                                          <p:spTgt spid="1351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51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35172"/>
                                        </p:tgtEl>
                                        <p:attrNameLst>
                                          <p:attrName>style.visibility</p:attrName>
                                        </p:attrNameLst>
                                      </p:cBhvr>
                                      <p:to>
                                        <p:strVal val="visible"/>
                                      </p:to>
                                    </p:set>
                                    <p:anim calcmode="lin" valueType="num">
                                      <p:cBhvr additive="base">
                                        <p:cTn id="25" dur="500" fill="hold"/>
                                        <p:tgtEl>
                                          <p:spTgt spid="135172"/>
                                        </p:tgtEl>
                                        <p:attrNameLst>
                                          <p:attrName>ppt_x</p:attrName>
                                        </p:attrNameLst>
                                      </p:cBhvr>
                                      <p:tavLst>
                                        <p:tav tm="0">
                                          <p:val>
                                            <p:strVal val="0-#ppt_w/2"/>
                                          </p:val>
                                        </p:tav>
                                        <p:tav tm="100000">
                                          <p:val>
                                            <p:strVal val="#ppt_x"/>
                                          </p:val>
                                        </p:tav>
                                      </p:tavLst>
                                    </p:anim>
                                    <p:anim calcmode="lin" valueType="num">
                                      <p:cBhvr additive="base">
                                        <p:cTn id="26" dur="500" fill="hold"/>
                                        <p:tgtEl>
                                          <p:spTgt spid="1351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38">
            <a:extLst>
              <a:ext uri="{FF2B5EF4-FFF2-40B4-BE49-F238E27FC236}">
                <a16:creationId xmlns:a16="http://schemas.microsoft.com/office/drawing/2014/main" id="{C7B549DD-8CD6-497F-B3D6-2E0FBC5BABA3}"/>
              </a:ext>
            </a:extLst>
          </p:cNvPr>
          <p:cNvSpPr>
            <a:spLocks noGrp="1" noChangeArrowheads="1"/>
          </p:cNvSpPr>
          <p:nvPr>
            <p:ph type="title"/>
          </p:nvPr>
        </p:nvSpPr>
        <p:spPr>
          <a:xfrm>
            <a:off x="685800" y="0"/>
            <a:ext cx="7772400" cy="1524000"/>
          </a:xfrm>
          <a:solidFill>
            <a:srgbClr val="FFFFCC"/>
          </a:solidFill>
        </p:spPr>
        <p:txBody>
          <a:bodyPr/>
          <a:lstStyle/>
          <a:p>
            <a:pPr eaLnBrk="1" latinLnBrk="0" hangingPunct="1"/>
            <a:r>
              <a:rPr lang="zh-CN" altLang="en-US" sz="3600" b="1" dirty="0">
                <a:solidFill>
                  <a:srgbClr val="3333CC"/>
                </a:solidFill>
                <a:latin typeface="楷体_GB2312" pitchFamily="49" charset="-122"/>
                <a:ea typeface="楷体_GB2312" pitchFamily="49" charset="-122"/>
                <a:sym typeface="Times New Roman" panose="02020603050405020304" pitchFamily="18" charset="0"/>
              </a:rPr>
              <a:t>异方差性</a:t>
            </a:r>
            <a:br>
              <a:rPr lang="zh-CN" altLang="zh-CN" sz="3600" b="1" dirty="0">
                <a:solidFill>
                  <a:srgbClr val="3333CC"/>
                </a:solidFill>
                <a:latin typeface="楷体_GB2312" pitchFamily="49" charset="-122"/>
                <a:ea typeface="楷体_GB2312" pitchFamily="49" charset="-122"/>
                <a:sym typeface="Times New Roman" panose="02020603050405020304" pitchFamily="18" charset="0"/>
              </a:rPr>
            </a:br>
            <a:r>
              <a:rPr lang="en-US" altLang="en-US" sz="3600" b="1" dirty="0">
                <a:solidFill>
                  <a:srgbClr val="3333CC"/>
                </a:solidFill>
                <a:latin typeface="Times New Roman" panose="02020603050405020304" pitchFamily="18" charset="0"/>
                <a:ea typeface="楷体_GB2312" pitchFamily="49" charset="-122"/>
                <a:sym typeface="Times New Roman" panose="02020603050405020304" pitchFamily="18" charset="0"/>
              </a:rPr>
              <a:t>Heteroscedasticity</a:t>
            </a:r>
            <a:endParaRPr lang="zh-CN" altLang="zh-CN" dirty="0"/>
          </a:p>
        </p:txBody>
      </p:sp>
      <p:sp>
        <p:nvSpPr>
          <p:cNvPr id="34819" name="Rectangle 340">
            <a:extLst>
              <a:ext uri="{FF2B5EF4-FFF2-40B4-BE49-F238E27FC236}">
                <a16:creationId xmlns:a16="http://schemas.microsoft.com/office/drawing/2014/main" id="{F06810C3-2488-4A6C-8817-31C9D9BF39CB}"/>
              </a:ext>
            </a:extLst>
          </p:cNvPr>
          <p:cNvSpPr>
            <a:spLocks noChangeArrowheads="1"/>
          </p:cNvSpPr>
          <p:nvPr/>
        </p:nvSpPr>
        <p:spPr bwMode="auto">
          <a:xfrm>
            <a:off x="1835150" y="2590800"/>
            <a:ext cx="6394450" cy="314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eaLnBrk="1" hangingPunct="1">
              <a:spcBef>
                <a:spcPct val="30000"/>
              </a:spcBef>
              <a:buSzPct val="100000"/>
            </a:pPr>
            <a:r>
              <a:rPr lang="zh-CN" altLang="en-US" sz="3200" b="1" dirty="0">
                <a:solidFill>
                  <a:schemeClr val="tx1"/>
                </a:solidFill>
              </a:rPr>
              <a:t>一、异方差的概念</a:t>
            </a:r>
            <a:endParaRPr lang="zh-CN" altLang="zh-CN" dirty="0">
              <a:solidFill>
                <a:schemeClr val="tx1"/>
              </a:solidFill>
            </a:endParaRPr>
          </a:p>
          <a:p>
            <a:pPr eaLnBrk="1" hangingPunct="1">
              <a:spcBef>
                <a:spcPct val="30000"/>
              </a:spcBef>
              <a:buSzPct val="100000"/>
            </a:pPr>
            <a:r>
              <a:rPr lang="zh-CN" altLang="en-US" sz="3200" b="1" dirty="0">
                <a:solidFill>
                  <a:schemeClr val="tx1"/>
                </a:solidFill>
              </a:rPr>
              <a:t>二、异方差性的后果</a:t>
            </a:r>
            <a:endParaRPr lang="zh-CN" altLang="zh-CN" dirty="0">
              <a:solidFill>
                <a:schemeClr val="tx1"/>
              </a:solidFill>
            </a:endParaRPr>
          </a:p>
          <a:p>
            <a:pPr eaLnBrk="1" hangingPunct="1">
              <a:spcBef>
                <a:spcPct val="30000"/>
              </a:spcBef>
              <a:buSzPct val="100000"/>
            </a:pPr>
            <a:r>
              <a:rPr lang="zh-CN" altLang="en-US" sz="3200" b="1" dirty="0">
                <a:solidFill>
                  <a:schemeClr val="tx1"/>
                </a:solidFill>
              </a:rPr>
              <a:t>三、异方差性的检验</a:t>
            </a:r>
            <a:endParaRPr lang="zh-CN" altLang="zh-CN" dirty="0">
              <a:solidFill>
                <a:schemeClr val="tx1"/>
              </a:solidFill>
            </a:endParaRPr>
          </a:p>
          <a:p>
            <a:pPr eaLnBrk="1" hangingPunct="1">
              <a:spcBef>
                <a:spcPct val="30000"/>
              </a:spcBef>
              <a:buSzPct val="100000"/>
            </a:pPr>
            <a:r>
              <a:rPr lang="zh-CN" altLang="en-US" sz="3200" b="1" dirty="0">
                <a:solidFill>
                  <a:schemeClr val="tx1"/>
                </a:solidFill>
              </a:rPr>
              <a:t>四、异方差的修正</a:t>
            </a:r>
            <a:endParaRPr lang="zh-CN" altLang="zh-CN" dirty="0">
              <a:solidFill>
                <a:schemeClr val="tx1"/>
              </a:solidFill>
            </a:endParaRPr>
          </a:p>
          <a:p>
            <a:pPr eaLnBrk="1" hangingPunct="1">
              <a:spcBef>
                <a:spcPct val="30000"/>
              </a:spcBef>
              <a:buSzPct val="100000"/>
            </a:pPr>
            <a:r>
              <a:rPr lang="zh-CN" altLang="en-US" sz="3200" b="1" dirty="0">
                <a:solidFill>
                  <a:schemeClr val="tx1"/>
                </a:solidFill>
              </a:rPr>
              <a:t>五、例题</a:t>
            </a:r>
            <a:endParaRPr lang="zh-CN" altLang="zh-CN" dirty="0">
              <a:solidFill>
                <a:schemeClr val="tx1"/>
              </a:solidFill>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42">
            <a:extLst>
              <a:ext uri="{FF2B5EF4-FFF2-40B4-BE49-F238E27FC236}">
                <a16:creationId xmlns:a16="http://schemas.microsoft.com/office/drawing/2014/main" id="{2925C6FE-5E91-4CBE-A0D1-00D577D5E406}"/>
              </a:ext>
            </a:extLst>
          </p:cNvPr>
          <p:cNvSpPr>
            <a:spLocks noGrp="1" noChangeArrowheads="1"/>
          </p:cNvSpPr>
          <p:nvPr>
            <p:ph type="title"/>
          </p:nvPr>
        </p:nvSpPr>
        <p:spPr>
          <a:xfrm>
            <a:off x="685800" y="1371600"/>
            <a:ext cx="7772400" cy="3505200"/>
          </a:xfrm>
        </p:spPr>
        <p:txBody>
          <a:bodyPr/>
          <a:lstStyle/>
          <a:p>
            <a:pPr eaLnBrk="1" latinLnBrk="0" hangingPunct="1"/>
            <a:r>
              <a:rPr lang="zh-CN" altLang="en-US" sz="3600" b="1" dirty="0">
                <a:latin typeface="Times New Roman" panose="02020603050405020304" pitchFamily="18" charset="0"/>
                <a:ea typeface="楷体_GB2312" pitchFamily="49" charset="-122"/>
                <a:sym typeface="Times New Roman" panose="02020603050405020304" pitchFamily="18" charset="0"/>
              </a:rPr>
              <a:t>一、异方差的概念</a:t>
            </a:r>
            <a:endParaRPr lang="zh-CN" altLang="zh-CN"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681" name="Picture 529">
            <a:extLst>
              <a:ext uri="{FF2B5EF4-FFF2-40B4-BE49-F238E27FC236}">
                <a16:creationId xmlns:a16="http://schemas.microsoft.com/office/drawing/2014/main" id="{50B61F5D-5CA0-4232-8EA9-BC62520BCF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828800"/>
            <a:ext cx="5257800" cy="533400"/>
          </a:xfrm>
          <a:prstGeom prst="rect">
            <a:avLst/>
          </a:prstGeom>
          <a:solidFill>
            <a:schemeClr val="tx1"/>
          </a:solidFill>
          <a:ln w="9525">
            <a:solidFill>
              <a:srgbClr val="FF0000"/>
            </a:solidFill>
            <a:miter lim="800000"/>
            <a:headEnd/>
            <a:tailEnd/>
          </a:ln>
        </p:spPr>
      </p:pic>
      <p:pic>
        <p:nvPicPr>
          <p:cNvPr id="2097683" name="Picture 531">
            <a:extLst>
              <a:ext uri="{FF2B5EF4-FFF2-40B4-BE49-F238E27FC236}">
                <a16:creationId xmlns:a16="http://schemas.microsoft.com/office/drawing/2014/main" id="{957D1B00-40F0-4D54-8AFB-1C0766709A2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505200"/>
            <a:ext cx="2057400" cy="533400"/>
          </a:xfrm>
          <a:prstGeom prst="rect">
            <a:avLst/>
          </a:prstGeom>
          <a:solidFill>
            <a:schemeClr val="tx1"/>
          </a:solidFill>
          <a:ln w="9525">
            <a:solidFill>
              <a:srgbClr val="0000FF"/>
            </a:solidFill>
            <a:miter lim="800000"/>
            <a:headEnd/>
            <a:tailEnd/>
          </a:ln>
        </p:spPr>
      </p:pic>
      <p:sp>
        <p:nvSpPr>
          <p:cNvPr id="1049944" name="Rectangle 344">
            <a:extLst>
              <a:ext uri="{FF2B5EF4-FFF2-40B4-BE49-F238E27FC236}">
                <a16:creationId xmlns:a16="http://schemas.microsoft.com/office/drawing/2014/main" id="{00CA5650-9C31-4FB2-A328-703749C3DBFF}"/>
              </a:ext>
            </a:extLst>
          </p:cNvPr>
          <p:cNvSpPr>
            <a:spLocks noChangeArrowheads="1"/>
          </p:cNvSpPr>
          <p:nvPr/>
        </p:nvSpPr>
        <p:spPr bwMode="auto">
          <a:xfrm>
            <a:off x="762000" y="4267200"/>
            <a:ext cx="74676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eaLnBrk="1" hangingPunct="1">
              <a:spcBef>
                <a:spcPct val="50000"/>
              </a:spcBef>
              <a:buSzPct val="100000"/>
            </a:pPr>
            <a:r>
              <a:rPr lang="zh-CN" altLang="en-US" sz="2800">
                <a:solidFill>
                  <a:schemeClr val="tx1"/>
                </a:solidFill>
                <a:ea typeface="宋体" panose="02010600030101010101" pitchFamily="2" charset="-122"/>
              </a:rPr>
              <a:t>即</a:t>
            </a:r>
            <a:r>
              <a:rPr lang="zh-CN" altLang="en-US" sz="2800" b="1">
                <a:solidFill>
                  <a:schemeClr val="tx1"/>
                </a:solidFill>
              </a:rPr>
              <a:t>对于不同的样本点</a:t>
            </a:r>
            <a:r>
              <a:rPr lang="zh-CN" altLang="en-US" sz="2800">
                <a:solidFill>
                  <a:schemeClr val="tx1"/>
                </a:solidFill>
                <a:ea typeface="宋体" panose="02010600030101010101" pitchFamily="2" charset="-122"/>
              </a:rPr>
              <a:t>，</a:t>
            </a:r>
            <a:r>
              <a:rPr lang="zh-CN" altLang="en-US" sz="2800" b="1">
                <a:solidFill>
                  <a:schemeClr val="tx1"/>
                </a:solidFill>
              </a:rPr>
              <a:t>随机误差项的方差不再是常数</a:t>
            </a:r>
            <a:r>
              <a:rPr lang="zh-CN" altLang="en-US" sz="2800">
                <a:solidFill>
                  <a:schemeClr val="tx1"/>
                </a:solidFill>
                <a:ea typeface="宋体" panose="02010600030101010101" pitchFamily="2" charset="-122"/>
              </a:rPr>
              <a:t>，</a:t>
            </a:r>
            <a:r>
              <a:rPr lang="zh-CN" altLang="en-US" sz="2800" b="1">
                <a:solidFill>
                  <a:schemeClr val="tx1"/>
                </a:solidFill>
              </a:rPr>
              <a:t>而互不相同</a:t>
            </a:r>
            <a:r>
              <a:rPr lang="zh-CN" altLang="en-US" sz="2800">
                <a:solidFill>
                  <a:schemeClr val="tx1"/>
                </a:solidFill>
                <a:ea typeface="宋体" panose="02010600030101010101" pitchFamily="2" charset="-122"/>
              </a:rPr>
              <a:t>，</a:t>
            </a:r>
            <a:r>
              <a:rPr lang="zh-CN" altLang="en-US" sz="2800" b="1">
                <a:solidFill>
                  <a:schemeClr val="tx1"/>
                </a:solidFill>
              </a:rPr>
              <a:t>则认为出现了</a:t>
            </a:r>
            <a:r>
              <a:rPr lang="zh-CN" altLang="en-US" sz="2800" b="1">
                <a:solidFill>
                  <a:schemeClr val="tx1"/>
                </a:solidFill>
                <a:ea typeface="宋体" panose="02010600030101010101" pitchFamily="2" charset="-122"/>
              </a:rPr>
              <a:t>异方差性</a:t>
            </a:r>
            <a:r>
              <a:rPr lang="zh-CN" altLang="zh-CN" sz="2800" b="1">
                <a:solidFill>
                  <a:schemeClr val="tx1"/>
                </a:solidFill>
                <a:ea typeface="宋体" panose="02010600030101010101" pitchFamily="2" charset="-122"/>
              </a:rPr>
              <a:t>(Heteroskedasticity)</a:t>
            </a:r>
            <a:r>
              <a:rPr lang="zh-CN" altLang="en-US" sz="2800">
                <a:solidFill>
                  <a:schemeClr val="tx1"/>
                </a:solidFill>
                <a:ea typeface="宋体" panose="02010600030101010101" pitchFamily="2" charset="-122"/>
              </a:rPr>
              <a:t>。</a:t>
            </a:r>
            <a:endParaRPr lang="zh-CN" altLang="zh-CN">
              <a:solidFill>
                <a:schemeClr val="tx1"/>
              </a:solidFill>
            </a:endParaRPr>
          </a:p>
        </p:txBody>
      </p:sp>
      <p:sp>
        <p:nvSpPr>
          <p:cNvPr id="36869" name="Rectangle 346">
            <a:extLst>
              <a:ext uri="{FF2B5EF4-FFF2-40B4-BE49-F238E27FC236}">
                <a16:creationId xmlns:a16="http://schemas.microsoft.com/office/drawing/2014/main" id="{74B210AA-74BC-4E04-80BA-EDAF431DC05E}"/>
              </a:ext>
            </a:extLst>
          </p:cNvPr>
          <p:cNvSpPr>
            <a:spLocks noChangeArrowheads="1"/>
          </p:cNvSpPr>
          <p:nvPr/>
        </p:nvSpPr>
        <p:spPr bwMode="auto">
          <a:xfrm>
            <a:off x="762000" y="762000"/>
            <a:ext cx="7467600" cy="5794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eaLnBrk="1" hangingPunct="1">
              <a:spcBef>
                <a:spcPct val="50000"/>
              </a:spcBef>
              <a:buSzPct val="100000"/>
            </a:pPr>
            <a:r>
              <a:rPr lang="en-US" altLang="en-US" sz="3200" b="1" dirty="0">
                <a:solidFill>
                  <a:schemeClr val="bg2"/>
                </a:solidFill>
                <a:latin typeface="楷体_GB2312" pitchFamily="49" charset="-122"/>
              </a:rPr>
              <a:t>1</a:t>
            </a:r>
            <a:r>
              <a:rPr lang="zh-CN" altLang="en-US" sz="3200" b="1" dirty="0">
                <a:solidFill>
                  <a:schemeClr val="bg2"/>
                </a:solidFill>
              </a:rPr>
              <a:t>、异方差</a:t>
            </a:r>
            <a:endParaRPr lang="zh-CN" altLang="zh-CN" dirty="0">
              <a:solidFill>
                <a:schemeClr val="bg2"/>
              </a:solidFill>
            </a:endParaRPr>
          </a:p>
        </p:txBody>
      </p:sp>
      <p:graphicFrame>
        <p:nvGraphicFramePr>
          <p:cNvPr id="2097685" name="Object 533">
            <a:extLst>
              <a:ext uri="{FF2B5EF4-FFF2-40B4-BE49-F238E27FC236}">
                <a16:creationId xmlns:a16="http://schemas.microsoft.com/office/drawing/2014/main" id="{EF82A90C-0168-4043-B075-3F1064A7013D}"/>
              </a:ext>
            </a:extLst>
          </p:cNvPr>
          <p:cNvGraphicFramePr>
            <a:graphicFrameLocks noChangeAspect="1"/>
          </p:cNvGraphicFramePr>
          <p:nvPr>
            <p:extLst>
              <p:ext uri="{D42A27DB-BD31-4B8C-83A1-F6EECF244321}">
                <p14:modId xmlns:p14="http://schemas.microsoft.com/office/powerpoint/2010/main" val="1343766177"/>
              </p:ext>
            </p:extLst>
          </p:nvPr>
        </p:nvGraphicFramePr>
        <p:xfrm>
          <a:off x="6629400" y="1905000"/>
          <a:ext cx="1752600" cy="457200"/>
        </p:xfrm>
        <a:graphic>
          <a:graphicData uri="http://schemas.openxmlformats.org/presentationml/2006/ole">
            <mc:AlternateContent xmlns:mc="http://schemas.openxmlformats.org/markup-compatibility/2006">
              <mc:Choice xmlns:v="urn:schemas-microsoft-com:vml" Requires="v">
                <p:oleObj spid="_x0000_s48150" r:id="rId5" imgW="1790700" imgH="485775" progId="Equation.3">
                  <p:embed/>
                </p:oleObj>
              </mc:Choice>
              <mc:Fallback>
                <p:oleObj r:id="rId5" imgW="1790700" imgH="485775" progId="Equation.3">
                  <p:embed/>
                  <p:pic>
                    <p:nvPicPr>
                      <p:cNvPr id="2097685" name="Object 533">
                        <a:extLst>
                          <a:ext uri="{FF2B5EF4-FFF2-40B4-BE49-F238E27FC236}">
                            <a16:creationId xmlns:a16="http://schemas.microsoft.com/office/drawing/2014/main" id="{EF82A90C-0168-4043-B075-3F1064A701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1905000"/>
                        <a:ext cx="1752600" cy="457200"/>
                      </a:xfrm>
                      <a:prstGeom prst="rect">
                        <a:avLst/>
                      </a:prstGeom>
                      <a:solidFill>
                        <a:schemeClr val="tx1"/>
                      </a:solidFill>
                      <a:ln w="9525">
                        <a:solidFill>
                          <a:srgbClr val="FF0000"/>
                        </a:solidFill>
                        <a:miter lim="800000"/>
                        <a:headEnd/>
                        <a:tailEnd/>
                      </a:ln>
                    </p:spPr>
                  </p:pic>
                </p:oleObj>
              </mc:Fallback>
            </mc:AlternateContent>
          </a:graphicData>
        </a:graphic>
      </p:graphicFrame>
      <p:graphicFrame>
        <p:nvGraphicFramePr>
          <p:cNvPr id="2097687" name="Object 535">
            <a:extLst>
              <a:ext uri="{FF2B5EF4-FFF2-40B4-BE49-F238E27FC236}">
                <a16:creationId xmlns:a16="http://schemas.microsoft.com/office/drawing/2014/main" id="{E0C9703C-3D72-46E0-9475-3C6B0FAD3D41}"/>
              </a:ext>
            </a:extLst>
          </p:cNvPr>
          <p:cNvGraphicFramePr>
            <a:graphicFrameLocks noChangeAspect="1"/>
          </p:cNvGraphicFramePr>
          <p:nvPr>
            <p:extLst>
              <p:ext uri="{D42A27DB-BD31-4B8C-83A1-F6EECF244321}">
                <p14:modId xmlns:p14="http://schemas.microsoft.com/office/powerpoint/2010/main" val="1118823541"/>
              </p:ext>
            </p:extLst>
          </p:nvPr>
        </p:nvGraphicFramePr>
        <p:xfrm>
          <a:off x="2362200" y="2667000"/>
          <a:ext cx="2057400" cy="533400"/>
        </p:xfrm>
        <a:graphic>
          <a:graphicData uri="http://schemas.openxmlformats.org/presentationml/2006/ole">
            <mc:AlternateContent xmlns:mc="http://schemas.openxmlformats.org/markup-compatibility/2006">
              <mc:Choice xmlns:v="urn:schemas-microsoft-com:vml" Requires="v">
                <p:oleObj spid="_x0000_s48151" r:id="rId7" imgW="2038350" imgH="609600" progId="Equation.3">
                  <p:embed/>
                </p:oleObj>
              </mc:Choice>
              <mc:Fallback>
                <p:oleObj r:id="rId7" imgW="2038350" imgH="609600" progId="Equation.3">
                  <p:embed/>
                  <p:pic>
                    <p:nvPicPr>
                      <p:cNvPr id="2097687" name="Object 535">
                        <a:extLst>
                          <a:ext uri="{FF2B5EF4-FFF2-40B4-BE49-F238E27FC236}">
                            <a16:creationId xmlns:a16="http://schemas.microsoft.com/office/drawing/2014/main" id="{E0C9703C-3D72-46E0-9475-3C6B0FAD3D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2667000"/>
                        <a:ext cx="2057400" cy="533400"/>
                      </a:xfrm>
                      <a:prstGeom prst="rect">
                        <a:avLst/>
                      </a:prstGeom>
                      <a:solidFill>
                        <a:schemeClr val="tx1"/>
                      </a:solidFill>
                      <a:ln w="9525">
                        <a:solidFill>
                          <a:srgbClr val="0000FF"/>
                        </a:solidFill>
                        <a:miter lim="800000"/>
                        <a:headEnd/>
                        <a:tailEnd/>
                      </a:ln>
                    </p:spPr>
                  </p:pic>
                </p:oleObj>
              </mc:Fallback>
            </mc:AlternateContent>
          </a:graphicData>
        </a:graphic>
      </p:graphicFrame>
      <p:sp>
        <p:nvSpPr>
          <p:cNvPr id="1049948" name="AutoShape 348">
            <a:extLst>
              <a:ext uri="{FF2B5EF4-FFF2-40B4-BE49-F238E27FC236}">
                <a16:creationId xmlns:a16="http://schemas.microsoft.com/office/drawing/2014/main" id="{E129FCC6-8D31-47EE-A357-522F39C0D700}"/>
              </a:ext>
            </a:extLst>
          </p:cNvPr>
          <p:cNvSpPr>
            <a:spLocks/>
          </p:cNvSpPr>
          <p:nvPr/>
        </p:nvSpPr>
        <p:spPr bwMode="auto">
          <a:xfrm>
            <a:off x="5257800" y="2743200"/>
            <a:ext cx="2819400" cy="457200"/>
          </a:xfrm>
          <a:prstGeom prst="wedgeRoundRectCallout">
            <a:avLst>
              <a:gd name="adj1" fmla="val -84912"/>
              <a:gd name="adj2" fmla="val -3819"/>
              <a:gd name="adj3" fmla="val 16667"/>
            </a:avLst>
          </a:prstGeom>
          <a:solidFill>
            <a:schemeClr val="tx1"/>
          </a:solidFill>
          <a:ln w="9525">
            <a:solidFill>
              <a:srgbClr val="0000FF"/>
            </a:solidFill>
            <a:miter lim="800000"/>
            <a:headEnd/>
            <a:tailEnd/>
          </a:ln>
        </p:spPr>
        <p:txBody>
          <a:bodyPr anchor="ct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algn="ctr" eaLnBrk="1" hangingPunct="1">
              <a:buSzPct val="100000"/>
            </a:pPr>
            <a:r>
              <a:rPr lang="zh-CN" altLang="zh-CN" dirty="0">
                <a:solidFill>
                  <a:schemeClr val="bg2"/>
                </a:solidFill>
                <a:ea typeface="宋体" panose="02010600030101010101" pitchFamily="2" charset="-122"/>
              </a:rPr>
              <a:t>Homoscedasticity</a:t>
            </a:r>
            <a:endParaRPr lang="zh-CN" altLang="zh-CN"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097681"/>
                                        </p:tgtEl>
                                        <p:attrNameLst>
                                          <p:attrName>style.visibility</p:attrName>
                                        </p:attrNameLst>
                                      </p:cBhvr>
                                      <p:to>
                                        <p:strVal val="visible"/>
                                      </p:to>
                                    </p:set>
                                    <p:anim calcmode="lin" valueType="num">
                                      <p:cBhvr additive="base">
                                        <p:cTn id="7" dur="500" fill="hold"/>
                                        <p:tgtEl>
                                          <p:spTgt spid="2097681"/>
                                        </p:tgtEl>
                                        <p:attrNameLst>
                                          <p:attrName>ppt_x</p:attrName>
                                        </p:attrNameLst>
                                      </p:cBhvr>
                                      <p:tavLst>
                                        <p:tav tm="100000">
                                          <p:val>
                                            <p:strVal val="0-#ppt_w/2"/>
                                          </p:val>
                                        </p:tav>
                                        <p:tav>
                                          <p:val>
                                            <p:strVal val="#ppt_x"/>
                                          </p:val>
                                        </p:tav>
                                      </p:tavLst>
                                    </p:anim>
                                    <p:anim calcmode="lin" valueType="num">
                                      <p:cBhvr additive="base">
                                        <p:cTn id="8" dur="500" fill="hold"/>
                                        <p:tgtEl>
                                          <p:spTgt spid="2097681"/>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097685"/>
                                        </p:tgtEl>
                                        <p:attrNameLst>
                                          <p:attrName>style.visibility</p:attrName>
                                        </p:attrNameLst>
                                      </p:cBhvr>
                                      <p:to>
                                        <p:strVal val="visible"/>
                                      </p:to>
                                    </p:set>
                                    <p:anim calcmode="lin" valueType="num">
                                      <p:cBhvr additive="base">
                                        <p:cTn id="13" dur="500" fill="hold"/>
                                        <p:tgtEl>
                                          <p:spTgt spid="2097685"/>
                                        </p:tgtEl>
                                        <p:attrNameLst>
                                          <p:attrName>ppt_x</p:attrName>
                                        </p:attrNameLst>
                                      </p:cBhvr>
                                      <p:tavLst>
                                        <p:tav tm="100000">
                                          <p:val>
                                            <p:strVal val="1+#ppt_w/2"/>
                                          </p:val>
                                        </p:tav>
                                        <p:tav>
                                          <p:val>
                                            <p:strVal val="#ppt_x"/>
                                          </p:val>
                                        </p:tav>
                                      </p:tavLst>
                                    </p:anim>
                                    <p:anim calcmode="lin" valueType="num">
                                      <p:cBhvr additive="base">
                                        <p:cTn id="14" dur="500" fill="hold"/>
                                        <p:tgtEl>
                                          <p:spTgt spid="2097685"/>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097687"/>
                                        </p:tgtEl>
                                        <p:attrNameLst>
                                          <p:attrName>style.visibility</p:attrName>
                                        </p:attrNameLst>
                                      </p:cBhvr>
                                      <p:to>
                                        <p:strVal val="visible"/>
                                      </p:to>
                                    </p:set>
                                    <p:anim calcmode="lin" valueType="num">
                                      <p:cBhvr additive="base">
                                        <p:cTn id="19" dur="500" fill="hold"/>
                                        <p:tgtEl>
                                          <p:spTgt spid="2097687"/>
                                        </p:tgtEl>
                                        <p:attrNameLst>
                                          <p:attrName>ppt_x</p:attrName>
                                        </p:attrNameLst>
                                      </p:cBhvr>
                                      <p:tavLst>
                                        <p:tav tm="100000">
                                          <p:val>
                                            <p:strVal val="0-#ppt_w/2"/>
                                          </p:val>
                                        </p:tav>
                                        <p:tav>
                                          <p:val>
                                            <p:strVal val="#ppt_x"/>
                                          </p:val>
                                        </p:tav>
                                      </p:tavLst>
                                    </p:anim>
                                    <p:anim calcmode="lin" valueType="num">
                                      <p:cBhvr additive="base">
                                        <p:cTn id="20" dur="500" fill="hold"/>
                                        <p:tgtEl>
                                          <p:spTgt spid="2097687"/>
                                        </p:tgtEl>
                                        <p:attrNameLst>
                                          <p:attrName>ppt_y</p:attrName>
                                        </p:attrNameLst>
                                      </p:cBhvr>
                                      <p:tavLst>
                                        <p:tav tm="100000">
                                          <p:val>
                                            <p:strVal val="#ppt_y"/>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1049948"/>
                                        </p:tgtEl>
                                        <p:attrNameLst>
                                          <p:attrName>style.visibility</p:attrName>
                                        </p:attrNameLst>
                                      </p:cBhvr>
                                      <p:to>
                                        <p:strVal val="visible"/>
                                      </p:to>
                                    </p:set>
                                    <p:anim calcmode="lin" valueType="num">
                                      <p:cBhvr additive="base">
                                        <p:cTn id="25" dur="500" fill="hold"/>
                                        <p:tgtEl>
                                          <p:spTgt spid="1049948"/>
                                        </p:tgtEl>
                                        <p:attrNameLst>
                                          <p:attrName>ppt_x</p:attrName>
                                        </p:attrNameLst>
                                      </p:cBhvr>
                                      <p:tavLst>
                                        <p:tav tm="100000">
                                          <p:val>
                                            <p:strVal val="1+#ppt_w/2"/>
                                          </p:val>
                                        </p:tav>
                                        <p:tav>
                                          <p:val>
                                            <p:strVal val="#ppt_x"/>
                                          </p:val>
                                        </p:tav>
                                      </p:tavLst>
                                    </p:anim>
                                    <p:anim calcmode="lin" valueType="num">
                                      <p:cBhvr additive="base">
                                        <p:cTn id="26" dur="500" fill="hold"/>
                                        <p:tgtEl>
                                          <p:spTgt spid="1049948"/>
                                        </p:tgtEl>
                                        <p:attrNameLst>
                                          <p:attrName>ppt_y</p:attrName>
                                        </p:attrNameLst>
                                      </p:cBhvr>
                                      <p:tavLst>
                                        <p:tav tm="100000">
                                          <p:val>
                                            <p:strVal val="#ppt_y"/>
                                          </p:val>
                                        </p:tav>
                                        <p:tav>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097683"/>
                                        </p:tgtEl>
                                        <p:attrNameLst>
                                          <p:attrName>style.visibility</p:attrName>
                                        </p:attrNameLst>
                                      </p:cBhvr>
                                      <p:to>
                                        <p:strVal val="visible"/>
                                      </p:to>
                                    </p:set>
                                    <p:anim calcmode="lin" valueType="num">
                                      <p:cBhvr additive="base">
                                        <p:cTn id="31" dur="500" fill="hold"/>
                                        <p:tgtEl>
                                          <p:spTgt spid="2097683"/>
                                        </p:tgtEl>
                                        <p:attrNameLst>
                                          <p:attrName>ppt_x</p:attrName>
                                        </p:attrNameLst>
                                      </p:cBhvr>
                                      <p:tavLst>
                                        <p:tav tm="100000">
                                          <p:val>
                                            <p:strVal val="0-#ppt_w/2"/>
                                          </p:val>
                                        </p:tav>
                                        <p:tav>
                                          <p:val>
                                            <p:strVal val="#ppt_x"/>
                                          </p:val>
                                        </p:tav>
                                      </p:tavLst>
                                    </p:anim>
                                    <p:anim calcmode="lin" valueType="num">
                                      <p:cBhvr additive="base">
                                        <p:cTn id="32" dur="500" fill="hold"/>
                                        <p:tgtEl>
                                          <p:spTgt spid="2097683"/>
                                        </p:tgtEl>
                                        <p:attrNameLst>
                                          <p:attrName>ppt_y</p:attrName>
                                        </p:attrNameLst>
                                      </p:cBhvr>
                                      <p:tavLst>
                                        <p:tav tm="100000">
                                          <p:val>
                                            <p:strVal val="#ppt_y"/>
                                          </p:val>
                                        </p:tav>
                                        <p:tav>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049944"/>
                                        </p:tgtEl>
                                        <p:attrNameLst>
                                          <p:attrName>style.visibility</p:attrName>
                                        </p:attrNameLst>
                                      </p:cBhvr>
                                      <p:to>
                                        <p:strVal val="visible"/>
                                      </p:to>
                                    </p:set>
                                    <p:anim calcmode="lin" valueType="num">
                                      <p:cBhvr additive="base">
                                        <p:cTn id="37" dur="500" fill="hold"/>
                                        <p:tgtEl>
                                          <p:spTgt spid="1049944"/>
                                        </p:tgtEl>
                                        <p:attrNameLst>
                                          <p:attrName>ppt_x</p:attrName>
                                        </p:attrNameLst>
                                      </p:cBhvr>
                                      <p:tavLst>
                                        <p:tav tm="100000">
                                          <p:val>
                                            <p:strVal val="0-#ppt_w/2"/>
                                          </p:val>
                                        </p:tav>
                                        <p:tav>
                                          <p:val>
                                            <p:strVal val="#ppt_x"/>
                                          </p:val>
                                        </p:tav>
                                      </p:tavLst>
                                    </p:anim>
                                    <p:anim calcmode="lin" valueType="num">
                                      <p:cBhvr additive="base">
                                        <p:cTn id="38" dur="500" fill="hold"/>
                                        <p:tgtEl>
                                          <p:spTgt spid="1049944"/>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50">
            <a:extLst>
              <a:ext uri="{FF2B5EF4-FFF2-40B4-BE49-F238E27FC236}">
                <a16:creationId xmlns:a16="http://schemas.microsoft.com/office/drawing/2014/main" id="{E41188CB-9FF4-4D4F-A7EA-F5E9BDBD339E}"/>
              </a:ext>
            </a:extLst>
          </p:cNvPr>
          <p:cNvSpPr>
            <a:spLocks noGrp="1" noChangeArrowheads="1"/>
          </p:cNvSpPr>
          <p:nvPr>
            <p:ph type="title"/>
          </p:nvPr>
        </p:nvSpPr>
        <p:spPr>
          <a:xfrm>
            <a:off x="685800" y="609600"/>
            <a:ext cx="7772400" cy="533400"/>
          </a:xfrm>
          <a:solidFill>
            <a:srgbClr val="CCFFFF"/>
          </a:solidFill>
        </p:spPr>
        <p:txBody>
          <a:bodyPr/>
          <a:lstStyle/>
          <a:p>
            <a:pPr algn="l" eaLnBrk="1" latinLnBrk="0" hangingPunct="1"/>
            <a:r>
              <a:rPr lang="en-US" altLang="en-US" sz="3200" b="1" dirty="0">
                <a:latin typeface="楷体_GB2312" pitchFamily="49" charset="-122"/>
                <a:ea typeface="楷体_GB2312" pitchFamily="49" charset="-122"/>
                <a:sym typeface="Times New Roman" panose="02020603050405020304" pitchFamily="18" charset="0"/>
              </a:rPr>
              <a:t>2</a:t>
            </a:r>
            <a:r>
              <a:rPr lang="zh-CN" altLang="en-US" sz="3200" b="1" dirty="0">
                <a:latin typeface="Times New Roman" panose="02020603050405020304" pitchFamily="18" charset="0"/>
                <a:ea typeface="楷体_GB2312" pitchFamily="49" charset="-122"/>
                <a:sym typeface="Times New Roman" panose="02020603050405020304" pitchFamily="18" charset="0"/>
              </a:rPr>
              <a:t>、异方差的类型</a:t>
            </a:r>
            <a:endParaRPr lang="zh-CN" altLang="zh-CN" dirty="0"/>
          </a:p>
        </p:txBody>
      </p:sp>
      <p:sp>
        <p:nvSpPr>
          <p:cNvPr id="1049952" name="Rectangle 352">
            <a:extLst>
              <a:ext uri="{FF2B5EF4-FFF2-40B4-BE49-F238E27FC236}">
                <a16:creationId xmlns:a16="http://schemas.microsoft.com/office/drawing/2014/main" id="{871B721B-6ACA-473F-A8D2-898B4B78C729}"/>
              </a:ext>
            </a:extLst>
          </p:cNvPr>
          <p:cNvSpPr>
            <a:spLocks noGrp="1" noChangeArrowheads="1"/>
          </p:cNvSpPr>
          <p:nvPr>
            <p:ph type="body" idx="1"/>
          </p:nvPr>
        </p:nvSpPr>
        <p:spPr>
          <a:xfrm>
            <a:off x="685800" y="1752600"/>
            <a:ext cx="7772400" cy="3810000"/>
          </a:xfrm>
        </p:spPr>
        <p:txBody>
          <a:bodyPr/>
          <a:lstStyle/>
          <a:p>
            <a:pPr eaLnBrk="1" latinLnBrk="0" hangingPunct="1">
              <a:spcBef>
                <a:spcPct val="40000"/>
              </a:spcBef>
            </a:pPr>
            <a:r>
              <a:rPr lang="zh-CN" altLang="en-US" sz="2800" b="1">
                <a:latin typeface="Times New Roman" panose="02020603050405020304" pitchFamily="18" charset="0"/>
                <a:sym typeface="Times New Roman" panose="02020603050405020304" pitchFamily="18" charset="0"/>
              </a:rPr>
              <a:t>同方差：</a:t>
            </a:r>
            <a:r>
              <a:rPr lang="zh-CN" altLang="en-US" sz="2800" b="1">
                <a:latin typeface="Times New Roman" panose="02020603050405020304" pitchFamily="18" charset="0"/>
                <a:sym typeface="Symbol" panose="05050102010706020507" pitchFamily="18" charset="2"/>
              </a:rPr>
              <a:t></a:t>
            </a:r>
            <a:r>
              <a:rPr lang="zh-CN" altLang="zh-CN" sz="2800" b="1" baseline="-25000">
                <a:latin typeface="Times New Roman" panose="02020603050405020304" pitchFamily="18" charset="0"/>
                <a:sym typeface="Symbol" panose="05050102010706020507" pitchFamily="18" charset="2"/>
              </a:rPr>
              <a:t>i</a:t>
            </a:r>
            <a:r>
              <a:rPr lang="zh-CN" altLang="zh-CN" sz="2800" b="1" baseline="30000">
                <a:latin typeface="Times New Roman" panose="02020603050405020304" pitchFamily="18" charset="0"/>
                <a:sym typeface="Symbol" panose="05050102010706020507" pitchFamily="18" charset="2"/>
              </a:rPr>
              <a:t>2</a:t>
            </a:r>
            <a:r>
              <a:rPr lang="zh-CN" altLang="zh-CN" sz="2800" b="1">
                <a:latin typeface="Times New Roman" panose="02020603050405020304" pitchFamily="18" charset="0"/>
                <a:sym typeface="Symbol" panose="05050102010706020507" pitchFamily="18" charset="2"/>
              </a:rPr>
              <a:t> = 常数</a:t>
            </a:r>
            <a:r>
              <a:rPr lang="zh-CN" altLang="en-US" sz="2800" b="1">
                <a:latin typeface="Times New Roman" panose="02020603050405020304" pitchFamily="18" charset="0"/>
                <a:sym typeface="Symbol" panose="05050102010706020507" pitchFamily="18" charset="2"/>
              </a:rPr>
              <a:t>，与解释变量观测值</a:t>
            </a:r>
            <a:r>
              <a:rPr lang="zh-CN" altLang="zh-CN" sz="2800" b="1">
                <a:latin typeface="Times New Roman" panose="02020603050405020304" pitchFamily="18" charset="0"/>
                <a:sym typeface="Symbol" panose="05050102010706020507" pitchFamily="18" charset="2"/>
              </a:rPr>
              <a:t>X</a:t>
            </a:r>
            <a:r>
              <a:rPr lang="zh-CN" altLang="zh-CN" sz="2800" b="1" baseline="-25000">
                <a:latin typeface="Times New Roman" panose="02020603050405020304" pitchFamily="18" charset="0"/>
                <a:sym typeface="Symbol" panose="05050102010706020507" pitchFamily="18" charset="2"/>
              </a:rPr>
              <a:t>i</a:t>
            </a:r>
            <a:r>
              <a:rPr lang="zh-CN" altLang="en-US" sz="2800" b="1">
                <a:latin typeface="Times New Roman" panose="02020603050405020304" pitchFamily="18" charset="0"/>
                <a:sym typeface="Symbol" panose="05050102010706020507" pitchFamily="18" charset="2"/>
              </a:rPr>
              <a:t>无关；</a:t>
            </a:r>
            <a:endParaRPr lang="zh-CN" altLang="zh-CN"/>
          </a:p>
          <a:p>
            <a:pPr eaLnBrk="1" latinLnBrk="0" hangingPunct="1">
              <a:spcBef>
                <a:spcPct val="40000"/>
              </a:spcBef>
              <a:buFontTx/>
              <a:buNone/>
            </a:pPr>
            <a:r>
              <a:rPr lang="zh-CN" altLang="en-US" sz="2800" b="1">
                <a:latin typeface="Times New Roman" panose="02020603050405020304" pitchFamily="18" charset="0"/>
                <a:sym typeface="Times New Roman" panose="02020603050405020304" pitchFamily="18" charset="0"/>
              </a:rPr>
              <a:t>    异方差：</a:t>
            </a:r>
            <a:r>
              <a:rPr lang="zh-CN" altLang="en-US" sz="2800" b="1">
                <a:latin typeface="Times New Roman" panose="02020603050405020304" pitchFamily="18" charset="0"/>
                <a:sym typeface="Symbol" panose="05050102010706020507" pitchFamily="18" charset="2"/>
              </a:rPr>
              <a:t></a:t>
            </a:r>
            <a:r>
              <a:rPr lang="zh-CN" altLang="zh-CN" sz="2800" b="1" baseline="-25000">
                <a:latin typeface="Times New Roman" panose="02020603050405020304" pitchFamily="18" charset="0"/>
                <a:sym typeface="Symbol" panose="05050102010706020507" pitchFamily="18" charset="2"/>
              </a:rPr>
              <a:t>i</a:t>
            </a:r>
            <a:r>
              <a:rPr lang="zh-CN" altLang="zh-CN" sz="2800" b="1" baseline="30000">
                <a:latin typeface="Times New Roman" panose="02020603050405020304" pitchFamily="18" charset="0"/>
                <a:sym typeface="Symbol" panose="05050102010706020507" pitchFamily="18" charset="2"/>
              </a:rPr>
              <a:t>2</a:t>
            </a:r>
            <a:r>
              <a:rPr lang="zh-CN" altLang="zh-CN" sz="2800" b="1">
                <a:latin typeface="Times New Roman" panose="02020603050405020304" pitchFamily="18" charset="0"/>
                <a:sym typeface="Symbol" panose="05050102010706020507" pitchFamily="18" charset="2"/>
              </a:rPr>
              <a:t> = f(X</a:t>
            </a:r>
            <a:r>
              <a:rPr lang="zh-CN" altLang="zh-CN" sz="2800" b="1" baseline="-25000">
                <a:latin typeface="Times New Roman" panose="02020603050405020304" pitchFamily="18" charset="0"/>
                <a:sym typeface="Symbol" panose="05050102010706020507" pitchFamily="18" charset="2"/>
              </a:rPr>
              <a:t>i</a:t>
            </a:r>
            <a:r>
              <a:rPr lang="zh-CN" altLang="en-US" sz="2800" b="1">
                <a:latin typeface="Times New Roman" panose="02020603050405020304" pitchFamily="18" charset="0"/>
                <a:sym typeface="Symbol" panose="05050102010706020507" pitchFamily="18" charset="2"/>
              </a:rPr>
              <a:t>)，与解释变量观测值</a:t>
            </a:r>
            <a:r>
              <a:rPr lang="zh-CN" altLang="zh-CN" sz="2800" b="1">
                <a:latin typeface="Times New Roman" panose="02020603050405020304" pitchFamily="18" charset="0"/>
                <a:sym typeface="Symbol" panose="05050102010706020507" pitchFamily="18" charset="2"/>
              </a:rPr>
              <a:t>X</a:t>
            </a:r>
            <a:r>
              <a:rPr lang="zh-CN" altLang="zh-CN" sz="2800" b="1" baseline="-25000">
                <a:latin typeface="Times New Roman" panose="02020603050405020304" pitchFamily="18" charset="0"/>
                <a:sym typeface="Symbol" panose="05050102010706020507" pitchFamily="18" charset="2"/>
              </a:rPr>
              <a:t>i</a:t>
            </a:r>
            <a:r>
              <a:rPr lang="zh-CN" altLang="en-US" sz="2800" b="1">
                <a:latin typeface="Times New Roman" panose="02020603050405020304" pitchFamily="18" charset="0"/>
                <a:sym typeface="Symbol" panose="05050102010706020507" pitchFamily="18" charset="2"/>
              </a:rPr>
              <a:t>有关。</a:t>
            </a:r>
            <a:endParaRPr lang="zh-CN" altLang="zh-CN"/>
          </a:p>
          <a:p>
            <a:pPr eaLnBrk="1" latinLnBrk="0" hangingPunct="1">
              <a:lnSpc>
                <a:spcPct val="120000"/>
              </a:lnSpc>
              <a:spcBef>
                <a:spcPct val="40000"/>
              </a:spcBef>
            </a:pPr>
            <a:r>
              <a:rPr lang="zh-CN" altLang="en-US" sz="2800" b="1">
                <a:latin typeface="Times New Roman" panose="02020603050405020304" pitchFamily="18" charset="0"/>
                <a:sym typeface="Times New Roman" panose="02020603050405020304" pitchFamily="18" charset="0"/>
              </a:rPr>
              <a:t>异方差一般可归结为三种类型：</a:t>
            </a:r>
            <a:endParaRPr lang="zh-CN" altLang="zh-CN"/>
          </a:p>
          <a:p>
            <a:pPr lvl="1" eaLnBrk="1" latinLnBrk="0" hangingPunct="1">
              <a:lnSpc>
                <a:spcPct val="120000"/>
              </a:lnSpc>
              <a:spcBef>
                <a:spcPct val="40000"/>
              </a:spcBef>
            </a:pPr>
            <a:r>
              <a:rPr lang="zh-CN" altLang="en-US" sz="2400" b="1">
                <a:latin typeface="Times New Roman" panose="02020603050405020304" pitchFamily="18" charset="0"/>
                <a:sym typeface="Times New Roman" panose="02020603050405020304" pitchFamily="18" charset="0"/>
              </a:rPr>
              <a:t>单调递增型： </a:t>
            </a:r>
            <a:r>
              <a:rPr lang="zh-CN" altLang="en-US" sz="2400" b="1">
                <a:latin typeface="Times New Roman" panose="02020603050405020304" pitchFamily="18" charset="0"/>
                <a:sym typeface="Symbol" panose="05050102010706020507" pitchFamily="18" charset="2"/>
              </a:rPr>
              <a:t></a:t>
            </a:r>
            <a:r>
              <a:rPr lang="zh-CN" altLang="zh-CN" sz="2400" b="1" baseline="-25000">
                <a:latin typeface="Times New Roman" panose="02020603050405020304" pitchFamily="18" charset="0"/>
                <a:sym typeface="Symbol" panose="05050102010706020507" pitchFamily="18" charset="2"/>
              </a:rPr>
              <a:t>i</a:t>
            </a:r>
            <a:r>
              <a:rPr lang="zh-CN" altLang="zh-CN" sz="2400" b="1" baseline="30000">
                <a:latin typeface="Times New Roman" panose="02020603050405020304" pitchFamily="18" charset="0"/>
                <a:sym typeface="Symbol" panose="05050102010706020507" pitchFamily="18" charset="2"/>
              </a:rPr>
              <a:t>2</a:t>
            </a:r>
            <a:r>
              <a:rPr lang="zh-CN" altLang="en-US" sz="2400" b="1">
                <a:latin typeface="Times New Roman" panose="02020603050405020304" pitchFamily="18" charset="0"/>
                <a:sym typeface="Times New Roman" panose="02020603050405020304" pitchFamily="18" charset="0"/>
              </a:rPr>
              <a:t>随</a:t>
            </a:r>
            <a:r>
              <a:rPr lang="zh-CN" altLang="zh-CN" sz="2400" b="1">
                <a:latin typeface="Times New Roman" panose="02020603050405020304" pitchFamily="18" charset="0"/>
                <a:sym typeface="Times New Roman" panose="02020603050405020304" pitchFamily="18" charset="0"/>
              </a:rPr>
              <a:t>X</a:t>
            </a:r>
            <a:r>
              <a:rPr lang="zh-CN" altLang="en-US" sz="2400" b="1">
                <a:latin typeface="Times New Roman" panose="02020603050405020304" pitchFamily="18" charset="0"/>
                <a:sym typeface="Times New Roman" panose="02020603050405020304" pitchFamily="18" charset="0"/>
              </a:rPr>
              <a:t>的增大而增大</a:t>
            </a:r>
            <a:endParaRPr lang="zh-CN" altLang="zh-CN"/>
          </a:p>
          <a:p>
            <a:pPr lvl="1" eaLnBrk="1" latinLnBrk="0" hangingPunct="1">
              <a:lnSpc>
                <a:spcPct val="120000"/>
              </a:lnSpc>
              <a:spcBef>
                <a:spcPct val="40000"/>
              </a:spcBef>
            </a:pPr>
            <a:r>
              <a:rPr lang="zh-CN" altLang="en-US" sz="2400" b="1">
                <a:latin typeface="Times New Roman" panose="02020603050405020304" pitchFamily="18" charset="0"/>
                <a:sym typeface="Times New Roman" panose="02020603050405020304" pitchFamily="18" charset="0"/>
              </a:rPr>
              <a:t>单调递减型： </a:t>
            </a:r>
            <a:r>
              <a:rPr lang="zh-CN" altLang="en-US" sz="2400" b="1">
                <a:latin typeface="Times New Roman" panose="02020603050405020304" pitchFamily="18" charset="0"/>
                <a:sym typeface="Symbol" panose="05050102010706020507" pitchFamily="18" charset="2"/>
              </a:rPr>
              <a:t></a:t>
            </a:r>
            <a:r>
              <a:rPr lang="zh-CN" altLang="zh-CN" sz="2400" b="1" baseline="-25000">
                <a:latin typeface="Times New Roman" panose="02020603050405020304" pitchFamily="18" charset="0"/>
                <a:sym typeface="Symbol" panose="05050102010706020507" pitchFamily="18" charset="2"/>
              </a:rPr>
              <a:t>i</a:t>
            </a:r>
            <a:r>
              <a:rPr lang="zh-CN" altLang="zh-CN" sz="2400" b="1" baseline="30000">
                <a:latin typeface="Times New Roman" panose="02020603050405020304" pitchFamily="18" charset="0"/>
                <a:sym typeface="Symbol" panose="05050102010706020507" pitchFamily="18" charset="2"/>
              </a:rPr>
              <a:t>2</a:t>
            </a:r>
            <a:r>
              <a:rPr lang="zh-CN" altLang="en-US" sz="2400" b="1">
                <a:latin typeface="Times New Roman" panose="02020603050405020304" pitchFamily="18" charset="0"/>
                <a:sym typeface="Times New Roman" panose="02020603050405020304" pitchFamily="18" charset="0"/>
              </a:rPr>
              <a:t>随</a:t>
            </a:r>
            <a:r>
              <a:rPr lang="zh-CN" altLang="zh-CN" sz="2400" b="1">
                <a:latin typeface="Times New Roman" panose="02020603050405020304" pitchFamily="18" charset="0"/>
                <a:sym typeface="Times New Roman" panose="02020603050405020304" pitchFamily="18" charset="0"/>
              </a:rPr>
              <a:t>X</a:t>
            </a:r>
            <a:r>
              <a:rPr lang="zh-CN" altLang="en-US" sz="2400" b="1">
                <a:latin typeface="Times New Roman" panose="02020603050405020304" pitchFamily="18" charset="0"/>
                <a:sym typeface="Times New Roman" panose="02020603050405020304" pitchFamily="18" charset="0"/>
              </a:rPr>
              <a:t>的增大而减小</a:t>
            </a:r>
            <a:endParaRPr lang="zh-CN" altLang="zh-CN"/>
          </a:p>
          <a:p>
            <a:pPr lvl="1" eaLnBrk="1" latinLnBrk="0" hangingPunct="1">
              <a:lnSpc>
                <a:spcPct val="120000"/>
              </a:lnSpc>
              <a:spcBef>
                <a:spcPct val="40000"/>
              </a:spcBef>
            </a:pPr>
            <a:r>
              <a:rPr lang="zh-CN" altLang="en-US" sz="2400" b="1">
                <a:latin typeface="Times New Roman" panose="02020603050405020304" pitchFamily="18" charset="0"/>
                <a:sym typeface="Times New Roman" panose="02020603050405020304" pitchFamily="18" charset="0"/>
              </a:rPr>
              <a:t>复    杂    型： </a:t>
            </a:r>
            <a:r>
              <a:rPr lang="zh-CN" altLang="en-US" sz="2400" b="1">
                <a:latin typeface="Times New Roman" panose="02020603050405020304" pitchFamily="18" charset="0"/>
                <a:sym typeface="Symbol" panose="05050102010706020507" pitchFamily="18" charset="2"/>
              </a:rPr>
              <a:t></a:t>
            </a:r>
            <a:r>
              <a:rPr lang="zh-CN" altLang="zh-CN" sz="2400" b="1" baseline="-25000">
                <a:latin typeface="Times New Roman" panose="02020603050405020304" pitchFamily="18" charset="0"/>
                <a:sym typeface="Symbol" panose="05050102010706020507" pitchFamily="18" charset="2"/>
              </a:rPr>
              <a:t>i</a:t>
            </a:r>
            <a:r>
              <a:rPr lang="zh-CN" altLang="zh-CN" sz="2400" b="1" baseline="30000">
                <a:latin typeface="Times New Roman" panose="02020603050405020304" pitchFamily="18" charset="0"/>
                <a:sym typeface="Symbol" panose="05050102010706020507" pitchFamily="18" charset="2"/>
              </a:rPr>
              <a:t>2</a:t>
            </a:r>
            <a:r>
              <a:rPr lang="zh-CN" altLang="en-US" sz="2400" b="1">
                <a:latin typeface="Times New Roman" panose="02020603050405020304" pitchFamily="18" charset="0"/>
                <a:sym typeface="Times New Roman" panose="02020603050405020304" pitchFamily="18" charset="0"/>
              </a:rPr>
              <a:t>与</a:t>
            </a:r>
            <a:r>
              <a:rPr lang="zh-CN" altLang="zh-CN" sz="2400" b="1">
                <a:latin typeface="Times New Roman" panose="02020603050405020304" pitchFamily="18" charset="0"/>
                <a:sym typeface="Times New Roman" panose="02020603050405020304" pitchFamily="18" charset="0"/>
              </a:rPr>
              <a:t>X</a:t>
            </a:r>
            <a:r>
              <a:rPr lang="zh-CN" altLang="en-US" sz="2400" b="1">
                <a:latin typeface="Times New Roman" panose="02020603050405020304" pitchFamily="18" charset="0"/>
                <a:sym typeface="Times New Roman" panose="02020603050405020304" pitchFamily="18" charset="0"/>
              </a:rPr>
              <a:t>的变化呈复杂形式</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49952">
                                            <p:txEl>
                                              <p:pRg st="0" end="0"/>
                                            </p:txEl>
                                          </p:spTgt>
                                        </p:tgtEl>
                                        <p:attrNameLst>
                                          <p:attrName>style.visibility</p:attrName>
                                        </p:attrNameLst>
                                      </p:cBhvr>
                                      <p:to>
                                        <p:strVal val="visible"/>
                                      </p:to>
                                    </p:set>
                                    <p:anim calcmode="lin" valueType="num">
                                      <p:cBhvr additive="base">
                                        <p:cTn id="7" dur="500" fill="hold"/>
                                        <p:tgtEl>
                                          <p:spTgt spid="1049952">
                                            <p:txEl>
                                              <p:pRg st="0" end="0"/>
                                            </p:txEl>
                                          </p:spTgt>
                                        </p:tgtEl>
                                        <p:attrNameLst>
                                          <p:attrName>ppt_x</p:attrName>
                                        </p:attrNameLst>
                                      </p:cBhvr>
                                      <p:tavLst>
                                        <p:tav tm="100000">
                                          <p:val>
                                            <p:strVal val="0-#ppt_w/2"/>
                                          </p:val>
                                        </p:tav>
                                        <p:tav>
                                          <p:val>
                                            <p:strVal val="#ppt_x"/>
                                          </p:val>
                                        </p:tav>
                                      </p:tavLst>
                                    </p:anim>
                                    <p:anim calcmode="lin" valueType="num">
                                      <p:cBhvr additive="base">
                                        <p:cTn id="8" dur="500" fill="hold"/>
                                        <p:tgtEl>
                                          <p:spTgt spid="1049952">
                                            <p:txEl>
                                              <p:pRg st="0" end="0"/>
                                            </p:txEl>
                                          </p:spTgt>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49952">
                                            <p:txEl>
                                              <p:pRg st="1" end="1"/>
                                            </p:txEl>
                                          </p:spTgt>
                                        </p:tgtEl>
                                        <p:attrNameLst>
                                          <p:attrName>style.visibility</p:attrName>
                                        </p:attrNameLst>
                                      </p:cBhvr>
                                      <p:to>
                                        <p:strVal val="visible"/>
                                      </p:to>
                                    </p:set>
                                    <p:anim calcmode="lin" valueType="num">
                                      <p:cBhvr additive="base">
                                        <p:cTn id="13" dur="500" fill="hold"/>
                                        <p:tgtEl>
                                          <p:spTgt spid="1049952">
                                            <p:txEl>
                                              <p:pRg st="1" end="1"/>
                                            </p:txEl>
                                          </p:spTgt>
                                        </p:tgtEl>
                                        <p:attrNameLst>
                                          <p:attrName>ppt_x</p:attrName>
                                        </p:attrNameLst>
                                      </p:cBhvr>
                                      <p:tavLst>
                                        <p:tav tm="100000">
                                          <p:val>
                                            <p:strVal val="0-#ppt_w/2"/>
                                          </p:val>
                                        </p:tav>
                                        <p:tav>
                                          <p:val>
                                            <p:strVal val="#ppt_x"/>
                                          </p:val>
                                        </p:tav>
                                      </p:tavLst>
                                    </p:anim>
                                    <p:anim calcmode="lin" valueType="num">
                                      <p:cBhvr additive="base">
                                        <p:cTn id="14" dur="500" fill="hold"/>
                                        <p:tgtEl>
                                          <p:spTgt spid="1049952">
                                            <p:txEl>
                                              <p:pRg st="1" end="1"/>
                                            </p:txEl>
                                          </p:spTgt>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49952">
                                            <p:txEl>
                                              <p:pRg st="2" end="2"/>
                                            </p:txEl>
                                          </p:spTgt>
                                        </p:tgtEl>
                                        <p:attrNameLst>
                                          <p:attrName>style.visibility</p:attrName>
                                        </p:attrNameLst>
                                      </p:cBhvr>
                                      <p:to>
                                        <p:strVal val="visible"/>
                                      </p:to>
                                    </p:set>
                                    <p:anim calcmode="lin" valueType="num">
                                      <p:cBhvr additive="base">
                                        <p:cTn id="19" dur="500" fill="hold"/>
                                        <p:tgtEl>
                                          <p:spTgt spid="1049952">
                                            <p:txEl>
                                              <p:pRg st="2" end="2"/>
                                            </p:txEl>
                                          </p:spTgt>
                                        </p:tgtEl>
                                        <p:attrNameLst>
                                          <p:attrName>ppt_x</p:attrName>
                                        </p:attrNameLst>
                                      </p:cBhvr>
                                      <p:tavLst>
                                        <p:tav tm="100000">
                                          <p:val>
                                            <p:strVal val="0-#ppt_w/2"/>
                                          </p:val>
                                        </p:tav>
                                        <p:tav>
                                          <p:val>
                                            <p:strVal val="#ppt_x"/>
                                          </p:val>
                                        </p:tav>
                                      </p:tavLst>
                                    </p:anim>
                                    <p:anim calcmode="lin" valueType="num">
                                      <p:cBhvr additive="base">
                                        <p:cTn id="20" dur="500" fill="hold"/>
                                        <p:tgtEl>
                                          <p:spTgt spid="1049952">
                                            <p:txEl>
                                              <p:pRg st="2" end="2"/>
                                            </p:txEl>
                                          </p:spTgt>
                                        </p:tgtEl>
                                        <p:attrNameLst>
                                          <p:attrName>ppt_y</p:attrName>
                                        </p:attrNameLst>
                                      </p:cBhvr>
                                      <p:tavLst>
                                        <p:tav tm="100000">
                                          <p:val>
                                            <p:strVal val="#ppt_y"/>
                                          </p:val>
                                        </p:tav>
                                        <p:tav>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049952">
                                            <p:txEl>
                                              <p:pRg st="3" end="3"/>
                                            </p:txEl>
                                          </p:spTgt>
                                        </p:tgtEl>
                                        <p:attrNameLst>
                                          <p:attrName>style.visibility</p:attrName>
                                        </p:attrNameLst>
                                      </p:cBhvr>
                                      <p:to>
                                        <p:strVal val="visible"/>
                                      </p:to>
                                    </p:set>
                                    <p:anim calcmode="lin" valueType="num">
                                      <p:cBhvr additive="base">
                                        <p:cTn id="23" dur="500" fill="hold"/>
                                        <p:tgtEl>
                                          <p:spTgt spid="1049952">
                                            <p:txEl>
                                              <p:pRg st="3" end="3"/>
                                            </p:txEl>
                                          </p:spTgt>
                                        </p:tgtEl>
                                        <p:attrNameLst>
                                          <p:attrName>ppt_x</p:attrName>
                                        </p:attrNameLst>
                                      </p:cBhvr>
                                      <p:tavLst>
                                        <p:tav tm="100000">
                                          <p:val>
                                            <p:strVal val="0-#ppt_w/2"/>
                                          </p:val>
                                        </p:tav>
                                        <p:tav>
                                          <p:val>
                                            <p:strVal val="#ppt_x"/>
                                          </p:val>
                                        </p:tav>
                                      </p:tavLst>
                                    </p:anim>
                                    <p:anim calcmode="lin" valueType="num">
                                      <p:cBhvr additive="base">
                                        <p:cTn id="24" dur="500" fill="hold"/>
                                        <p:tgtEl>
                                          <p:spTgt spid="1049952">
                                            <p:txEl>
                                              <p:pRg st="3" end="3"/>
                                            </p:txEl>
                                          </p:spTgt>
                                        </p:tgtEl>
                                        <p:attrNameLst>
                                          <p:attrName>ppt_y</p:attrName>
                                        </p:attrNameLst>
                                      </p:cBhvr>
                                      <p:tavLst>
                                        <p:tav tm="100000">
                                          <p:val>
                                            <p:strVal val="#ppt_y"/>
                                          </p:val>
                                        </p:tav>
                                        <p:tav>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049952">
                                            <p:txEl>
                                              <p:pRg st="4" end="4"/>
                                            </p:txEl>
                                          </p:spTgt>
                                        </p:tgtEl>
                                        <p:attrNameLst>
                                          <p:attrName>style.visibility</p:attrName>
                                        </p:attrNameLst>
                                      </p:cBhvr>
                                      <p:to>
                                        <p:strVal val="visible"/>
                                      </p:to>
                                    </p:set>
                                    <p:anim calcmode="lin" valueType="num">
                                      <p:cBhvr additive="base">
                                        <p:cTn id="27" dur="500" fill="hold"/>
                                        <p:tgtEl>
                                          <p:spTgt spid="1049952">
                                            <p:txEl>
                                              <p:pRg st="4" end="4"/>
                                            </p:txEl>
                                          </p:spTgt>
                                        </p:tgtEl>
                                        <p:attrNameLst>
                                          <p:attrName>ppt_x</p:attrName>
                                        </p:attrNameLst>
                                      </p:cBhvr>
                                      <p:tavLst>
                                        <p:tav tm="100000">
                                          <p:val>
                                            <p:strVal val="0-#ppt_w/2"/>
                                          </p:val>
                                        </p:tav>
                                        <p:tav>
                                          <p:val>
                                            <p:strVal val="#ppt_x"/>
                                          </p:val>
                                        </p:tav>
                                      </p:tavLst>
                                    </p:anim>
                                    <p:anim calcmode="lin" valueType="num">
                                      <p:cBhvr additive="base">
                                        <p:cTn id="28" dur="500" fill="hold"/>
                                        <p:tgtEl>
                                          <p:spTgt spid="1049952">
                                            <p:txEl>
                                              <p:pRg st="4" end="4"/>
                                            </p:txEl>
                                          </p:spTgt>
                                        </p:tgtEl>
                                        <p:attrNameLst>
                                          <p:attrName>ppt_y</p:attrName>
                                        </p:attrNameLst>
                                      </p:cBhvr>
                                      <p:tavLst>
                                        <p:tav tm="100000">
                                          <p:val>
                                            <p:strVal val="#ppt_y"/>
                                          </p:val>
                                        </p:tav>
                                        <p:tav>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049952">
                                            <p:txEl>
                                              <p:pRg st="5" end="5"/>
                                            </p:txEl>
                                          </p:spTgt>
                                        </p:tgtEl>
                                        <p:attrNameLst>
                                          <p:attrName>style.visibility</p:attrName>
                                        </p:attrNameLst>
                                      </p:cBhvr>
                                      <p:to>
                                        <p:strVal val="visible"/>
                                      </p:to>
                                    </p:set>
                                    <p:anim calcmode="lin" valueType="num">
                                      <p:cBhvr additive="base">
                                        <p:cTn id="31" dur="500" fill="hold"/>
                                        <p:tgtEl>
                                          <p:spTgt spid="1049952">
                                            <p:txEl>
                                              <p:pRg st="5" end="5"/>
                                            </p:txEl>
                                          </p:spTgt>
                                        </p:tgtEl>
                                        <p:attrNameLst>
                                          <p:attrName>ppt_x</p:attrName>
                                        </p:attrNameLst>
                                      </p:cBhvr>
                                      <p:tavLst>
                                        <p:tav tm="100000">
                                          <p:val>
                                            <p:strVal val="0-#ppt_w/2"/>
                                          </p:val>
                                        </p:tav>
                                        <p:tav>
                                          <p:val>
                                            <p:strVal val="#ppt_x"/>
                                          </p:val>
                                        </p:tav>
                                      </p:tavLst>
                                    </p:anim>
                                    <p:anim calcmode="lin" valueType="num">
                                      <p:cBhvr additive="base">
                                        <p:cTn id="32" dur="500" fill="hold"/>
                                        <p:tgtEl>
                                          <p:spTgt spid="1049952">
                                            <p:txEl>
                                              <p:pRg st="5" end="5"/>
                                            </p:txEl>
                                          </p:spTgt>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689" name="Picture 537">
            <a:extLst>
              <a:ext uri="{FF2B5EF4-FFF2-40B4-BE49-F238E27FC236}">
                <a16:creationId xmlns:a16="http://schemas.microsoft.com/office/drawing/2014/main" id="{43DC241E-AC65-4EBF-A7F6-EEBAFC7F82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57350"/>
            <a:ext cx="6629400"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7691" name="Picture 539">
            <a:extLst>
              <a:ext uri="{FF2B5EF4-FFF2-40B4-BE49-F238E27FC236}">
                <a16:creationId xmlns:a16="http://schemas.microsoft.com/office/drawing/2014/main" id="{F4B2FF5F-BF01-49F1-8D93-A5A1D5E5D6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476750"/>
            <a:ext cx="6705600" cy="223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097689"/>
                                        </p:tgtEl>
                                        <p:attrNameLst>
                                          <p:attrName>style.visibility</p:attrName>
                                        </p:attrNameLst>
                                      </p:cBhvr>
                                      <p:to>
                                        <p:strVal val="visible"/>
                                      </p:to>
                                    </p:set>
                                    <p:anim calcmode="lin" valueType="num">
                                      <p:cBhvr additive="base">
                                        <p:cTn id="7" dur="500" fill="hold"/>
                                        <p:tgtEl>
                                          <p:spTgt spid="2097689"/>
                                        </p:tgtEl>
                                        <p:attrNameLst>
                                          <p:attrName>ppt_x</p:attrName>
                                        </p:attrNameLst>
                                      </p:cBhvr>
                                      <p:tavLst>
                                        <p:tav tm="100000">
                                          <p:val>
                                            <p:strVal val="0-#ppt_w/2"/>
                                          </p:val>
                                        </p:tav>
                                        <p:tav>
                                          <p:val>
                                            <p:strVal val="#ppt_x"/>
                                          </p:val>
                                        </p:tav>
                                      </p:tavLst>
                                    </p:anim>
                                    <p:anim calcmode="lin" valueType="num">
                                      <p:cBhvr additive="base">
                                        <p:cTn id="8" dur="500" fill="hold"/>
                                        <p:tgtEl>
                                          <p:spTgt spid="2097689"/>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97691"/>
                                        </p:tgtEl>
                                        <p:attrNameLst>
                                          <p:attrName>style.visibility</p:attrName>
                                        </p:attrNameLst>
                                      </p:cBhvr>
                                      <p:to>
                                        <p:strVal val="visible"/>
                                      </p:to>
                                    </p:set>
                                    <p:anim calcmode="lin" valueType="num">
                                      <p:cBhvr additive="base">
                                        <p:cTn id="13" dur="500" fill="hold"/>
                                        <p:tgtEl>
                                          <p:spTgt spid="2097691"/>
                                        </p:tgtEl>
                                        <p:attrNameLst>
                                          <p:attrName>ppt_x</p:attrName>
                                        </p:attrNameLst>
                                      </p:cBhvr>
                                      <p:tavLst>
                                        <p:tav tm="100000">
                                          <p:val>
                                            <p:strVal val="0-#ppt_w/2"/>
                                          </p:val>
                                        </p:tav>
                                        <p:tav>
                                          <p:val>
                                            <p:strVal val="#ppt_x"/>
                                          </p:val>
                                        </p:tav>
                                      </p:tavLst>
                                    </p:anim>
                                    <p:anim calcmode="lin" valueType="num">
                                      <p:cBhvr additive="base">
                                        <p:cTn id="14" dur="500" fill="hold"/>
                                        <p:tgtEl>
                                          <p:spTgt spid="2097691"/>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68">
            <a:extLst>
              <a:ext uri="{FF2B5EF4-FFF2-40B4-BE49-F238E27FC236}">
                <a16:creationId xmlns:a16="http://schemas.microsoft.com/office/drawing/2014/main" id="{2FA983D3-43CA-485D-BC84-A5D3FD92CE1D}"/>
              </a:ext>
            </a:extLst>
          </p:cNvPr>
          <p:cNvSpPr>
            <a:spLocks noGrp="1" noChangeArrowheads="1"/>
          </p:cNvSpPr>
          <p:nvPr>
            <p:ph type="title"/>
          </p:nvPr>
        </p:nvSpPr>
        <p:spPr>
          <a:xfrm>
            <a:off x="685800" y="1143000"/>
            <a:ext cx="7772400" cy="3886200"/>
          </a:xfrm>
        </p:spPr>
        <p:txBody>
          <a:bodyPr/>
          <a:lstStyle/>
          <a:p>
            <a:pPr eaLnBrk="1" latinLnBrk="0" hangingPunct="1"/>
            <a:r>
              <a:rPr lang="zh-CN" altLang="en-US" sz="3600" b="1">
                <a:latin typeface="Times New Roman" panose="02020603050405020304" pitchFamily="18" charset="0"/>
                <a:ea typeface="楷体_GB2312" pitchFamily="49" charset="-122"/>
                <a:sym typeface="Times New Roman" panose="02020603050405020304" pitchFamily="18" charset="0"/>
              </a:rPr>
              <a:t>二、异方差性的后果</a:t>
            </a:r>
            <a:br>
              <a:rPr lang="zh-CN" altLang="zh-CN" sz="3600" b="1">
                <a:latin typeface="Times New Roman" panose="02020603050405020304" pitchFamily="18" charset="0"/>
                <a:ea typeface="楷体_GB2312" pitchFamily="49" charset="-122"/>
                <a:sym typeface="Times New Roman" panose="02020603050405020304" pitchFamily="18" charset="0"/>
              </a:rPr>
            </a:br>
            <a:r>
              <a:rPr lang="zh-CN" altLang="en-US" sz="3600" b="1">
                <a:latin typeface="Times New Roman" panose="02020603050405020304" pitchFamily="18" charset="0"/>
                <a:ea typeface="楷体_GB2312" pitchFamily="49" charset="-122"/>
                <a:sym typeface="Times New Roman" panose="02020603050405020304" pitchFamily="18" charset="0"/>
              </a:rPr>
              <a:t> </a:t>
            </a:r>
            <a:r>
              <a:rPr lang="en-US" altLang="en-US" sz="3600" b="1">
                <a:latin typeface="Times New Roman" panose="02020603050405020304" pitchFamily="18" charset="0"/>
                <a:ea typeface="楷体_GB2312" pitchFamily="49" charset="-122"/>
                <a:sym typeface="Times New Roman" panose="02020603050405020304" pitchFamily="18" charset="0"/>
              </a:rPr>
              <a:t>Consequences of Using OLS in the Presence of </a:t>
            </a:r>
            <a:r>
              <a:rPr lang="zh-CN" altLang="zh-CN" sz="3600" b="1">
                <a:latin typeface="Times New Roman" panose="02020603050405020304" pitchFamily="18" charset="0"/>
                <a:sym typeface="Times New Roman" panose="02020603050405020304" pitchFamily="18" charset="0"/>
              </a:rPr>
              <a:t>Heteroskedasticity</a:t>
            </a:r>
            <a:endParaRPr lang="zh-CN" altLang="zh-CN"/>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70">
            <a:extLst>
              <a:ext uri="{FF2B5EF4-FFF2-40B4-BE49-F238E27FC236}">
                <a16:creationId xmlns:a16="http://schemas.microsoft.com/office/drawing/2014/main" id="{384C6243-E837-4E82-8A30-F5BA9FE6F7AC}"/>
              </a:ext>
            </a:extLst>
          </p:cNvPr>
          <p:cNvSpPr>
            <a:spLocks noGrp="1" noChangeArrowheads="1"/>
          </p:cNvSpPr>
          <p:nvPr>
            <p:ph type="title"/>
          </p:nvPr>
        </p:nvSpPr>
        <p:spPr>
          <a:xfrm>
            <a:off x="685800" y="609600"/>
            <a:ext cx="7772400" cy="609600"/>
          </a:xfrm>
          <a:solidFill>
            <a:srgbClr val="CCFFFF"/>
          </a:solidFill>
        </p:spPr>
        <p:txBody>
          <a:bodyPr/>
          <a:lstStyle/>
          <a:p>
            <a:pPr algn="l" eaLnBrk="1" latinLnBrk="0" hangingPunct="1"/>
            <a:r>
              <a:rPr lang="en-US" altLang="en-US" sz="3200" b="1" dirty="0">
                <a:solidFill>
                  <a:schemeClr val="bg2"/>
                </a:solidFill>
                <a:latin typeface="楷体_GB2312" pitchFamily="49" charset="-122"/>
                <a:ea typeface="楷体_GB2312" pitchFamily="49" charset="-122"/>
                <a:sym typeface="Times New Roman" panose="02020603050405020304" pitchFamily="18" charset="0"/>
              </a:rPr>
              <a:t>1</a:t>
            </a:r>
            <a:r>
              <a:rPr lang="zh-CN" altLang="en-US" sz="3200" b="1" dirty="0">
                <a:solidFill>
                  <a:schemeClr val="bg2"/>
                </a:solidFill>
                <a:latin typeface="楷体_GB2312" pitchFamily="49" charset="-122"/>
                <a:ea typeface="楷体_GB2312" pitchFamily="49" charset="-122"/>
                <a:sym typeface="Times New Roman" panose="02020603050405020304" pitchFamily="18" charset="0"/>
              </a:rPr>
              <a:t>、参数估计量非有效</a:t>
            </a:r>
            <a:endParaRPr lang="zh-CN" altLang="zh-CN" dirty="0">
              <a:solidFill>
                <a:schemeClr val="bg2"/>
              </a:solidFill>
            </a:endParaRPr>
          </a:p>
        </p:txBody>
      </p:sp>
      <p:sp>
        <p:nvSpPr>
          <p:cNvPr id="1049972" name="Rectangle 372">
            <a:extLst>
              <a:ext uri="{FF2B5EF4-FFF2-40B4-BE49-F238E27FC236}">
                <a16:creationId xmlns:a16="http://schemas.microsoft.com/office/drawing/2014/main" id="{4B0FEE75-352B-4DC5-933D-C1FC349FBBE1}"/>
              </a:ext>
            </a:extLst>
          </p:cNvPr>
          <p:cNvSpPr>
            <a:spLocks noChangeArrowheads="1"/>
          </p:cNvSpPr>
          <p:nvPr/>
        </p:nvSpPr>
        <p:spPr bwMode="auto">
          <a:xfrm>
            <a:off x="685800" y="1600200"/>
            <a:ext cx="784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eaLnBrk="1" hangingPunct="1">
              <a:buSzPct val="100000"/>
              <a:buFontTx/>
              <a:buChar char="•"/>
            </a:pPr>
            <a:r>
              <a:rPr lang="zh-CN" altLang="zh-CN" sz="2800">
                <a:solidFill>
                  <a:schemeClr val="tx1"/>
                </a:solidFill>
                <a:ea typeface="宋体" panose="02010600030101010101" pitchFamily="2" charset="-122"/>
              </a:rPr>
              <a:t> </a:t>
            </a:r>
            <a:r>
              <a:rPr lang="zh-CN" altLang="en-US" sz="2800" b="1">
                <a:solidFill>
                  <a:schemeClr val="tx1"/>
                </a:solidFill>
                <a:latin typeface="宋体" panose="02010600030101010101" pitchFamily="2" charset="-122"/>
                <a:ea typeface="宋体" panose="02010600030101010101" pitchFamily="2" charset="-122"/>
              </a:rPr>
              <a:t>OLS估计量</a:t>
            </a:r>
            <a:r>
              <a:rPr lang="zh-CN" altLang="en-US" sz="2800" b="1">
                <a:solidFill>
                  <a:schemeClr val="tx1"/>
                </a:solidFill>
                <a:ea typeface="宋体" panose="02010600030101010101" pitchFamily="2" charset="-122"/>
              </a:rPr>
              <a:t>仍然具有无偏性，但不具有有效性。</a:t>
            </a:r>
            <a:r>
              <a:rPr lang="zh-CN" altLang="en-US" sz="2800">
                <a:solidFill>
                  <a:schemeClr val="tx1"/>
                </a:solidFill>
                <a:ea typeface="宋体" panose="02010600030101010101" pitchFamily="2" charset="-122"/>
              </a:rPr>
              <a:t> </a:t>
            </a:r>
            <a:endParaRPr lang="zh-CN" altLang="zh-CN">
              <a:solidFill>
                <a:schemeClr val="tx1"/>
              </a:solidFill>
            </a:endParaRPr>
          </a:p>
        </p:txBody>
      </p:sp>
      <p:sp>
        <p:nvSpPr>
          <p:cNvPr id="1049974" name="Rectangle 374">
            <a:extLst>
              <a:ext uri="{FF2B5EF4-FFF2-40B4-BE49-F238E27FC236}">
                <a16:creationId xmlns:a16="http://schemas.microsoft.com/office/drawing/2014/main" id="{073CA181-E007-45E9-A020-1865363FDCA3}"/>
              </a:ext>
            </a:extLst>
          </p:cNvPr>
          <p:cNvSpPr>
            <a:spLocks noChangeArrowheads="1"/>
          </p:cNvSpPr>
          <p:nvPr/>
        </p:nvSpPr>
        <p:spPr bwMode="auto">
          <a:xfrm>
            <a:off x="685800" y="2438400"/>
            <a:ext cx="754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eaLnBrk="1" hangingPunct="1">
              <a:buSzPct val="100000"/>
              <a:buFontTx/>
              <a:buChar char="•"/>
            </a:pPr>
            <a:r>
              <a:rPr lang="zh-CN" altLang="zh-CN" sz="2800">
                <a:solidFill>
                  <a:schemeClr val="tx1"/>
                </a:solidFill>
                <a:ea typeface="宋体" panose="02010600030101010101" pitchFamily="2" charset="-122"/>
              </a:rPr>
              <a:t>  </a:t>
            </a:r>
            <a:r>
              <a:rPr lang="zh-CN" altLang="en-US" sz="2800">
                <a:solidFill>
                  <a:schemeClr val="tx1"/>
                </a:solidFill>
                <a:ea typeface="宋体" panose="02010600030101010101" pitchFamily="2" charset="-122"/>
              </a:rPr>
              <a:t>因为在有效性证明中利用了</a:t>
            </a:r>
            <a:r>
              <a:rPr lang="zh-CN" altLang="zh-CN" sz="2800">
                <a:solidFill>
                  <a:schemeClr val="tx1"/>
                </a:solidFill>
                <a:ea typeface="宋体" panose="02010600030101010101" pitchFamily="2" charset="-122"/>
              </a:rPr>
              <a:t>E(</a:t>
            </a:r>
            <a:r>
              <a:rPr lang="zh-CN" altLang="zh-CN" sz="2800" b="1">
                <a:solidFill>
                  <a:schemeClr val="tx1"/>
                </a:solidFill>
                <a:ea typeface="宋体" panose="02010600030101010101" pitchFamily="2" charset="-122"/>
                <a:sym typeface="Symbol" panose="05050102010706020507" pitchFamily="18" charset="2"/>
              </a:rPr>
              <a:t></a:t>
            </a:r>
            <a:r>
              <a:rPr lang="zh-CN" altLang="zh-CN" sz="2800">
                <a:solidFill>
                  <a:schemeClr val="tx1"/>
                </a:solidFill>
                <a:ea typeface="宋体" panose="02010600030101010101" pitchFamily="2" charset="-122"/>
              </a:rPr>
              <a:t>’)=</a:t>
            </a:r>
            <a:r>
              <a:rPr lang="zh-CN" altLang="zh-CN" sz="2800">
                <a:solidFill>
                  <a:schemeClr val="tx1"/>
                </a:solidFill>
                <a:ea typeface="宋体" panose="02010600030101010101" pitchFamily="2" charset="-122"/>
                <a:sym typeface="Symbol" panose="05050102010706020507" pitchFamily="18" charset="2"/>
              </a:rPr>
              <a:t></a:t>
            </a:r>
            <a:r>
              <a:rPr lang="zh-CN" altLang="zh-CN" sz="2800" baseline="30000">
                <a:solidFill>
                  <a:schemeClr val="tx1"/>
                </a:solidFill>
                <a:ea typeface="宋体" panose="02010600030101010101" pitchFamily="2" charset="-122"/>
                <a:sym typeface="Symbol" panose="05050102010706020507" pitchFamily="18" charset="2"/>
              </a:rPr>
              <a:t>2</a:t>
            </a:r>
            <a:r>
              <a:rPr lang="zh-CN" altLang="zh-CN" sz="2800" b="1">
                <a:solidFill>
                  <a:schemeClr val="tx1"/>
                </a:solidFill>
                <a:ea typeface="宋体" panose="02010600030101010101" pitchFamily="2" charset="-122"/>
                <a:sym typeface="Symbol" panose="05050102010706020507" pitchFamily="18" charset="2"/>
              </a:rPr>
              <a:t>I</a:t>
            </a:r>
            <a:endParaRPr lang="zh-CN" altLang="zh-CN">
              <a:solidFill>
                <a:schemeClr val="tx1"/>
              </a:solidFill>
            </a:endParaRPr>
          </a:p>
        </p:txBody>
      </p:sp>
      <p:sp>
        <p:nvSpPr>
          <p:cNvPr id="1049976" name="Rectangle 376">
            <a:extLst>
              <a:ext uri="{FF2B5EF4-FFF2-40B4-BE49-F238E27FC236}">
                <a16:creationId xmlns:a16="http://schemas.microsoft.com/office/drawing/2014/main" id="{5D611CD0-5012-428E-85A8-210CF864607B}"/>
              </a:ext>
            </a:extLst>
          </p:cNvPr>
          <p:cNvSpPr>
            <a:spLocks noChangeArrowheads="1"/>
          </p:cNvSpPr>
          <p:nvPr/>
        </p:nvSpPr>
        <p:spPr bwMode="auto">
          <a:xfrm>
            <a:off x="685800" y="3200400"/>
            <a:ext cx="7848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eaLnBrk="1" hangingPunct="1">
              <a:spcBef>
                <a:spcPct val="50000"/>
              </a:spcBef>
              <a:buSzPct val="100000"/>
              <a:buFontTx/>
              <a:buChar char="•"/>
            </a:pPr>
            <a:r>
              <a:rPr lang="zh-CN" altLang="zh-CN" sz="2800">
                <a:solidFill>
                  <a:schemeClr val="tx1"/>
                </a:solidFill>
                <a:ea typeface="宋体" panose="02010600030101010101" pitchFamily="2" charset="-122"/>
              </a:rPr>
              <a:t>  </a:t>
            </a:r>
            <a:r>
              <a:rPr lang="zh-CN" altLang="en-US" sz="2800">
                <a:solidFill>
                  <a:schemeClr val="tx1"/>
                </a:solidFill>
                <a:ea typeface="宋体" panose="02010600030101010101" pitchFamily="2" charset="-122"/>
              </a:rPr>
              <a:t>而且，在大样本情况下，尽管参数估计</a:t>
            </a:r>
            <a:r>
              <a:rPr lang="zh-CN" altLang="en-US" sz="2800" b="1">
                <a:solidFill>
                  <a:schemeClr val="tx1"/>
                </a:solidFill>
                <a:ea typeface="宋体" panose="02010600030101010101" pitchFamily="2" charset="-122"/>
              </a:rPr>
              <a:t>量具有一致性，但仍然不具有渐近有效性。</a:t>
            </a:r>
            <a:endParaRPr lang="zh-CN" altLang="zh-CN">
              <a:solidFill>
                <a:schemeClr val="tx1"/>
              </a:solidFill>
            </a:endParaRPr>
          </a:p>
        </p:txBody>
      </p:sp>
      <p:pic>
        <p:nvPicPr>
          <p:cNvPr id="2097693" name="Picture 541">
            <a:extLst>
              <a:ext uri="{FF2B5EF4-FFF2-40B4-BE49-F238E27FC236}">
                <a16:creationId xmlns:a16="http://schemas.microsoft.com/office/drawing/2014/main" id="{70114762-F866-42B1-A20D-B7F0209C7D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8563" y="4481513"/>
            <a:ext cx="2895600" cy="1143000"/>
          </a:xfrm>
          <a:prstGeom prst="rect">
            <a:avLst/>
          </a:prstGeom>
          <a:solidFill>
            <a:schemeClr val="tx1"/>
          </a:solidFill>
          <a:ln w="9525">
            <a:solidFill>
              <a:srgbClr val="FF0000"/>
            </a:solidFill>
            <a:miter lim="800000"/>
            <a:headEnd/>
            <a:tailEnd/>
          </a:ln>
        </p:spPr>
      </p:pic>
      <p:pic>
        <p:nvPicPr>
          <p:cNvPr id="2097695" name="Picture 543">
            <a:extLst>
              <a:ext uri="{FF2B5EF4-FFF2-40B4-BE49-F238E27FC236}">
                <a16:creationId xmlns:a16="http://schemas.microsoft.com/office/drawing/2014/main" id="{BB5178EA-BAD5-4BD0-B997-F7ECFB53CEB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4481513"/>
            <a:ext cx="3124200" cy="1143000"/>
          </a:xfrm>
          <a:prstGeom prst="rect">
            <a:avLst/>
          </a:prstGeom>
          <a:solidFill>
            <a:schemeClr val="tx1"/>
          </a:solidFill>
          <a:ln w="9525">
            <a:solidFill>
              <a:srgbClr val="FF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49972"/>
                                        </p:tgtEl>
                                        <p:attrNameLst>
                                          <p:attrName>style.visibility</p:attrName>
                                        </p:attrNameLst>
                                      </p:cBhvr>
                                      <p:to>
                                        <p:strVal val="visible"/>
                                      </p:to>
                                    </p:set>
                                    <p:anim calcmode="lin" valueType="num">
                                      <p:cBhvr additive="base">
                                        <p:cTn id="7" dur="500" fill="hold"/>
                                        <p:tgtEl>
                                          <p:spTgt spid="1049972"/>
                                        </p:tgtEl>
                                        <p:attrNameLst>
                                          <p:attrName>ppt_x</p:attrName>
                                        </p:attrNameLst>
                                      </p:cBhvr>
                                      <p:tavLst>
                                        <p:tav tm="100000">
                                          <p:val>
                                            <p:strVal val="0-#ppt_w/2"/>
                                          </p:val>
                                        </p:tav>
                                        <p:tav>
                                          <p:val>
                                            <p:strVal val="#ppt_x"/>
                                          </p:val>
                                        </p:tav>
                                      </p:tavLst>
                                    </p:anim>
                                    <p:anim calcmode="lin" valueType="num">
                                      <p:cBhvr additive="base">
                                        <p:cTn id="8" dur="500" fill="hold"/>
                                        <p:tgtEl>
                                          <p:spTgt spid="1049972"/>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49974"/>
                                        </p:tgtEl>
                                        <p:attrNameLst>
                                          <p:attrName>style.visibility</p:attrName>
                                        </p:attrNameLst>
                                      </p:cBhvr>
                                      <p:to>
                                        <p:strVal val="visible"/>
                                      </p:to>
                                    </p:set>
                                    <p:anim calcmode="lin" valueType="num">
                                      <p:cBhvr additive="base">
                                        <p:cTn id="13" dur="500" fill="hold"/>
                                        <p:tgtEl>
                                          <p:spTgt spid="1049974"/>
                                        </p:tgtEl>
                                        <p:attrNameLst>
                                          <p:attrName>ppt_x</p:attrName>
                                        </p:attrNameLst>
                                      </p:cBhvr>
                                      <p:tavLst>
                                        <p:tav tm="100000">
                                          <p:val>
                                            <p:strVal val="0-#ppt_w/2"/>
                                          </p:val>
                                        </p:tav>
                                        <p:tav>
                                          <p:val>
                                            <p:strVal val="#ppt_x"/>
                                          </p:val>
                                        </p:tav>
                                      </p:tavLst>
                                    </p:anim>
                                    <p:anim calcmode="lin" valueType="num">
                                      <p:cBhvr additive="base">
                                        <p:cTn id="14" dur="500" fill="hold"/>
                                        <p:tgtEl>
                                          <p:spTgt spid="1049974"/>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49976"/>
                                        </p:tgtEl>
                                        <p:attrNameLst>
                                          <p:attrName>style.visibility</p:attrName>
                                        </p:attrNameLst>
                                      </p:cBhvr>
                                      <p:to>
                                        <p:strVal val="visible"/>
                                      </p:to>
                                    </p:set>
                                    <p:anim calcmode="lin" valueType="num">
                                      <p:cBhvr additive="base">
                                        <p:cTn id="19" dur="500" fill="hold"/>
                                        <p:tgtEl>
                                          <p:spTgt spid="1049976"/>
                                        </p:tgtEl>
                                        <p:attrNameLst>
                                          <p:attrName>ppt_x</p:attrName>
                                        </p:attrNameLst>
                                      </p:cBhvr>
                                      <p:tavLst>
                                        <p:tav tm="100000">
                                          <p:val>
                                            <p:strVal val="0-#ppt_w/2"/>
                                          </p:val>
                                        </p:tav>
                                        <p:tav>
                                          <p:val>
                                            <p:strVal val="#ppt_x"/>
                                          </p:val>
                                        </p:tav>
                                      </p:tavLst>
                                    </p:anim>
                                    <p:anim calcmode="lin" valueType="num">
                                      <p:cBhvr additive="base">
                                        <p:cTn id="20" dur="500" fill="hold"/>
                                        <p:tgtEl>
                                          <p:spTgt spid="1049976"/>
                                        </p:tgtEl>
                                        <p:attrNameLst>
                                          <p:attrName>ppt_y</p:attrName>
                                        </p:attrNameLst>
                                      </p:cBhvr>
                                      <p:tavLst>
                                        <p:tav tm="100000">
                                          <p:val>
                                            <p:strVal val="#ppt_y"/>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097693"/>
                                        </p:tgtEl>
                                        <p:attrNameLst>
                                          <p:attrName>style.visibility</p:attrName>
                                        </p:attrNameLst>
                                      </p:cBhvr>
                                      <p:to>
                                        <p:strVal val="visible"/>
                                      </p:to>
                                    </p:set>
                                    <p:anim calcmode="lin" valueType="num">
                                      <p:cBhvr additive="base">
                                        <p:cTn id="25" dur="500" fill="hold"/>
                                        <p:tgtEl>
                                          <p:spTgt spid="2097693"/>
                                        </p:tgtEl>
                                        <p:attrNameLst>
                                          <p:attrName>ppt_x</p:attrName>
                                        </p:attrNameLst>
                                      </p:cBhvr>
                                      <p:tavLst>
                                        <p:tav tm="100000">
                                          <p:val>
                                            <p:strVal val="0-#ppt_w/2"/>
                                          </p:val>
                                        </p:tav>
                                        <p:tav>
                                          <p:val>
                                            <p:strVal val="#ppt_x"/>
                                          </p:val>
                                        </p:tav>
                                      </p:tavLst>
                                    </p:anim>
                                    <p:anim calcmode="lin" valueType="num">
                                      <p:cBhvr additive="base">
                                        <p:cTn id="26" dur="500" fill="hold"/>
                                        <p:tgtEl>
                                          <p:spTgt spid="2097693"/>
                                        </p:tgtEl>
                                        <p:attrNameLst>
                                          <p:attrName>ppt_y</p:attrName>
                                        </p:attrNameLst>
                                      </p:cBhvr>
                                      <p:tavLst>
                                        <p:tav tm="100000">
                                          <p:val>
                                            <p:strVal val="#ppt_y"/>
                                          </p:val>
                                        </p:tav>
                                        <p:tav>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2097695"/>
                                        </p:tgtEl>
                                        <p:attrNameLst>
                                          <p:attrName>style.visibility</p:attrName>
                                        </p:attrNameLst>
                                      </p:cBhvr>
                                      <p:to>
                                        <p:strVal val="visible"/>
                                      </p:to>
                                    </p:set>
                                    <p:anim calcmode="lin" valueType="num">
                                      <p:cBhvr additive="base">
                                        <p:cTn id="31" dur="500" fill="hold"/>
                                        <p:tgtEl>
                                          <p:spTgt spid="2097695"/>
                                        </p:tgtEl>
                                        <p:attrNameLst>
                                          <p:attrName>ppt_x</p:attrName>
                                        </p:attrNameLst>
                                      </p:cBhvr>
                                      <p:tavLst>
                                        <p:tav tm="100000">
                                          <p:val>
                                            <p:strVal val="1+#ppt_w/2"/>
                                          </p:val>
                                        </p:tav>
                                        <p:tav>
                                          <p:val>
                                            <p:strVal val="#ppt_x"/>
                                          </p:val>
                                        </p:tav>
                                      </p:tavLst>
                                    </p:anim>
                                    <p:anim calcmode="lin" valueType="num">
                                      <p:cBhvr additive="base">
                                        <p:cTn id="32" dur="500" fill="hold"/>
                                        <p:tgtEl>
                                          <p:spTgt spid="2097695"/>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78">
            <a:extLst>
              <a:ext uri="{FF2B5EF4-FFF2-40B4-BE49-F238E27FC236}">
                <a16:creationId xmlns:a16="http://schemas.microsoft.com/office/drawing/2014/main" id="{C8BCA7DE-4662-495D-9AF2-B38D04363C60}"/>
              </a:ext>
            </a:extLst>
          </p:cNvPr>
          <p:cNvSpPr>
            <a:spLocks noChangeArrowheads="1"/>
          </p:cNvSpPr>
          <p:nvPr/>
        </p:nvSpPr>
        <p:spPr bwMode="auto">
          <a:xfrm>
            <a:off x="609600" y="609600"/>
            <a:ext cx="7848600" cy="5794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eaLnBrk="1" hangingPunct="1">
              <a:spcBef>
                <a:spcPct val="50000"/>
              </a:spcBef>
              <a:buSzPct val="100000"/>
            </a:pPr>
            <a:r>
              <a:rPr lang="zh-CN" altLang="zh-CN">
                <a:ea typeface="宋体" panose="02010600030101010101" pitchFamily="2" charset="-122"/>
              </a:rPr>
              <a:t> </a:t>
            </a:r>
            <a:r>
              <a:rPr lang="zh-CN" altLang="en-US" sz="3200" b="1">
                <a:solidFill>
                  <a:srgbClr val="3333CC"/>
                </a:solidFill>
                <a:latin typeface="楷体_GB2312" pitchFamily="49" charset="-122"/>
              </a:rPr>
              <a:t>2、变量的显著性检验失去意义</a:t>
            </a:r>
            <a:endParaRPr lang="zh-CN" altLang="zh-CN"/>
          </a:p>
        </p:txBody>
      </p:sp>
      <p:sp>
        <p:nvSpPr>
          <p:cNvPr id="1049980" name="Rectangle 380">
            <a:extLst>
              <a:ext uri="{FF2B5EF4-FFF2-40B4-BE49-F238E27FC236}">
                <a16:creationId xmlns:a16="http://schemas.microsoft.com/office/drawing/2014/main" id="{203DB6B3-D9DC-47E6-9D9C-F89F41DAE3FF}"/>
              </a:ext>
            </a:extLst>
          </p:cNvPr>
          <p:cNvSpPr>
            <a:spLocks noChangeArrowheads="1"/>
          </p:cNvSpPr>
          <p:nvPr/>
        </p:nvSpPr>
        <p:spPr bwMode="auto">
          <a:xfrm>
            <a:off x="762000" y="1600200"/>
            <a:ext cx="754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eaLnBrk="1" hangingPunct="1">
              <a:spcBef>
                <a:spcPct val="50000"/>
              </a:spcBef>
              <a:buSzPct val="100000"/>
              <a:buFontTx/>
              <a:buChar char="•"/>
            </a:pPr>
            <a:r>
              <a:rPr lang="zh-CN" altLang="zh-CN" sz="2800">
                <a:solidFill>
                  <a:schemeClr val="tx1"/>
                </a:solidFill>
                <a:ea typeface="宋体" panose="02010600030101010101" pitchFamily="2" charset="-122"/>
              </a:rPr>
              <a:t>   </a:t>
            </a:r>
            <a:r>
              <a:rPr lang="zh-CN" altLang="en-US" sz="2800">
                <a:solidFill>
                  <a:schemeClr val="tx1"/>
                </a:solidFill>
                <a:ea typeface="宋体" panose="02010600030101010101" pitchFamily="2" charset="-122"/>
              </a:rPr>
              <a:t>变量的显著性检验中，</a:t>
            </a:r>
            <a:r>
              <a:rPr lang="zh-CN" altLang="zh-CN" sz="2800">
                <a:solidFill>
                  <a:schemeClr val="tx1"/>
                </a:solidFill>
                <a:ea typeface="宋体" panose="02010600030101010101" pitchFamily="2" charset="-122"/>
              </a:rPr>
              <a:t>构造了t</a:t>
            </a:r>
            <a:r>
              <a:rPr lang="zh-CN" altLang="en-US" sz="2800">
                <a:solidFill>
                  <a:schemeClr val="tx1"/>
                </a:solidFill>
                <a:ea typeface="宋体" panose="02010600030101010101" pitchFamily="2" charset="-122"/>
              </a:rPr>
              <a:t>统计量</a:t>
            </a:r>
            <a:endParaRPr lang="zh-CN" altLang="zh-CN">
              <a:solidFill>
                <a:schemeClr val="tx1"/>
              </a:solidFill>
            </a:endParaRPr>
          </a:p>
        </p:txBody>
      </p:sp>
      <p:pic>
        <p:nvPicPr>
          <p:cNvPr id="2097697" name="Picture 545">
            <a:extLst>
              <a:ext uri="{FF2B5EF4-FFF2-40B4-BE49-F238E27FC236}">
                <a16:creationId xmlns:a16="http://schemas.microsoft.com/office/drawing/2014/main" id="{527AA20E-374A-45D1-B366-B252345362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2133600"/>
            <a:ext cx="128587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7699" name="Picture 547">
            <a:extLst>
              <a:ext uri="{FF2B5EF4-FFF2-40B4-BE49-F238E27FC236}">
                <a16:creationId xmlns:a16="http://schemas.microsoft.com/office/drawing/2014/main" id="{B8882736-4018-4C1F-B1D7-20E98C98AE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933700"/>
            <a:ext cx="7218363"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9982" name="Rectangle 382">
            <a:extLst>
              <a:ext uri="{FF2B5EF4-FFF2-40B4-BE49-F238E27FC236}">
                <a16:creationId xmlns:a16="http://schemas.microsoft.com/office/drawing/2014/main" id="{080F4672-C9AA-495B-9FFD-491FEC09B4CD}"/>
              </a:ext>
            </a:extLst>
          </p:cNvPr>
          <p:cNvSpPr>
            <a:spLocks noChangeArrowheads="1"/>
          </p:cNvSpPr>
          <p:nvPr/>
        </p:nvSpPr>
        <p:spPr bwMode="auto">
          <a:xfrm>
            <a:off x="914400" y="5486400"/>
            <a:ext cx="716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eaLnBrk="1" hangingPunct="1">
              <a:spcBef>
                <a:spcPct val="50000"/>
              </a:spcBef>
              <a:buSzPct val="100000"/>
              <a:buFontTx/>
              <a:buChar char="•"/>
            </a:pPr>
            <a:r>
              <a:rPr lang="zh-CN" altLang="zh-CN" sz="2800">
                <a:solidFill>
                  <a:schemeClr val="tx1"/>
                </a:solidFill>
                <a:ea typeface="宋体" panose="02010600030101010101" pitchFamily="2" charset="-122"/>
              </a:rPr>
              <a:t>   </a:t>
            </a:r>
            <a:r>
              <a:rPr lang="zh-CN" altLang="en-US" sz="2800" b="1">
                <a:solidFill>
                  <a:schemeClr val="tx1"/>
                </a:solidFill>
                <a:ea typeface="宋体" panose="02010600030101010101" pitchFamily="2" charset="-122"/>
              </a:rPr>
              <a:t>其他检验也是如此。</a:t>
            </a:r>
            <a:endParaRPr lang="zh-CN" altLang="zh-CN">
              <a:solidFill>
                <a:schemeClr val="tx1"/>
              </a:solidFill>
            </a:endParaRPr>
          </a:p>
        </p:txBody>
      </p:sp>
      <p:pic>
        <p:nvPicPr>
          <p:cNvPr id="2097701" name="Picture 549">
            <a:extLst>
              <a:ext uri="{FF2B5EF4-FFF2-40B4-BE49-F238E27FC236}">
                <a16:creationId xmlns:a16="http://schemas.microsoft.com/office/drawing/2014/main" id="{B130F3B9-AB75-4C78-8E4C-304D26A8DB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4267200"/>
            <a:ext cx="6818312"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49980"/>
                                        </p:tgtEl>
                                        <p:attrNameLst>
                                          <p:attrName>style.visibility</p:attrName>
                                        </p:attrNameLst>
                                      </p:cBhvr>
                                      <p:to>
                                        <p:strVal val="visible"/>
                                      </p:to>
                                    </p:set>
                                    <p:anim calcmode="lin" valueType="num">
                                      <p:cBhvr additive="base">
                                        <p:cTn id="7" dur="500" fill="hold"/>
                                        <p:tgtEl>
                                          <p:spTgt spid="1049980"/>
                                        </p:tgtEl>
                                        <p:attrNameLst>
                                          <p:attrName>ppt_x</p:attrName>
                                        </p:attrNameLst>
                                      </p:cBhvr>
                                      <p:tavLst>
                                        <p:tav tm="100000">
                                          <p:val>
                                            <p:strVal val="0-#ppt_w/2"/>
                                          </p:val>
                                        </p:tav>
                                        <p:tav>
                                          <p:val>
                                            <p:strVal val="#ppt_x"/>
                                          </p:val>
                                        </p:tav>
                                      </p:tavLst>
                                    </p:anim>
                                    <p:anim calcmode="lin" valueType="num">
                                      <p:cBhvr additive="base">
                                        <p:cTn id="8" dur="500" fill="hold"/>
                                        <p:tgtEl>
                                          <p:spTgt spid="1049980"/>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97697"/>
                                        </p:tgtEl>
                                        <p:attrNameLst>
                                          <p:attrName>style.visibility</p:attrName>
                                        </p:attrNameLst>
                                      </p:cBhvr>
                                      <p:to>
                                        <p:strVal val="visible"/>
                                      </p:to>
                                    </p:set>
                                    <p:anim calcmode="lin" valueType="num">
                                      <p:cBhvr additive="base">
                                        <p:cTn id="13" dur="500" fill="hold"/>
                                        <p:tgtEl>
                                          <p:spTgt spid="2097697"/>
                                        </p:tgtEl>
                                        <p:attrNameLst>
                                          <p:attrName>ppt_x</p:attrName>
                                        </p:attrNameLst>
                                      </p:cBhvr>
                                      <p:tavLst>
                                        <p:tav tm="100000">
                                          <p:val>
                                            <p:strVal val="0-#ppt_w/2"/>
                                          </p:val>
                                        </p:tav>
                                        <p:tav>
                                          <p:val>
                                            <p:strVal val="#ppt_x"/>
                                          </p:val>
                                        </p:tav>
                                      </p:tavLst>
                                    </p:anim>
                                    <p:anim calcmode="lin" valueType="num">
                                      <p:cBhvr additive="base">
                                        <p:cTn id="14" dur="500" fill="hold"/>
                                        <p:tgtEl>
                                          <p:spTgt spid="2097697"/>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097699"/>
                                        </p:tgtEl>
                                        <p:attrNameLst>
                                          <p:attrName>style.visibility</p:attrName>
                                        </p:attrNameLst>
                                      </p:cBhvr>
                                      <p:to>
                                        <p:strVal val="visible"/>
                                      </p:to>
                                    </p:set>
                                    <p:anim calcmode="lin" valueType="num">
                                      <p:cBhvr additive="base">
                                        <p:cTn id="19" dur="500" fill="hold"/>
                                        <p:tgtEl>
                                          <p:spTgt spid="2097699"/>
                                        </p:tgtEl>
                                        <p:attrNameLst>
                                          <p:attrName>ppt_x</p:attrName>
                                        </p:attrNameLst>
                                      </p:cBhvr>
                                      <p:tavLst>
                                        <p:tav tm="100000">
                                          <p:val>
                                            <p:strVal val="0-#ppt_w/2"/>
                                          </p:val>
                                        </p:tav>
                                        <p:tav>
                                          <p:val>
                                            <p:strVal val="#ppt_x"/>
                                          </p:val>
                                        </p:tav>
                                      </p:tavLst>
                                    </p:anim>
                                    <p:anim calcmode="lin" valueType="num">
                                      <p:cBhvr additive="base">
                                        <p:cTn id="20" dur="500" fill="hold"/>
                                        <p:tgtEl>
                                          <p:spTgt spid="2097699"/>
                                        </p:tgtEl>
                                        <p:attrNameLst>
                                          <p:attrName>ppt_y</p:attrName>
                                        </p:attrNameLst>
                                      </p:cBhvr>
                                      <p:tavLst>
                                        <p:tav tm="100000">
                                          <p:val>
                                            <p:strVal val="#ppt_y"/>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097701"/>
                                        </p:tgtEl>
                                        <p:attrNameLst>
                                          <p:attrName>style.visibility</p:attrName>
                                        </p:attrNameLst>
                                      </p:cBhvr>
                                      <p:to>
                                        <p:strVal val="visible"/>
                                      </p:to>
                                    </p:set>
                                    <p:anim calcmode="lin" valueType="num">
                                      <p:cBhvr additive="base">
                                        <p:cTn id="25" dur="500" fill="hold"/>
                                        <p:tgtEl>
                                          <p:spTgt spid="2097701"/>
                                        </p:tgtEl>
                                        <p:attrNameLst>
                                          <p:attrName>ppt_x</p:attrName>
                                        </p:attrNameLst>
                                      </p:cBhvr>
                                      <p:tavLst>
                                        <p:tav tm="100000">
                                          <p:val>
                                            <p:strVal val="0-#ppt_w/2"/>
                                          </p:val>
                                        </p:tav>
                                        <p:tav>
                                          <p:val>
                                            <p:strVal val="#ppt_x"/>
                                          </p:val>
                                        </p:tav>
                                      </p:tavLst>
                                    </p:anim>
                                    <p:anim calcmode="lin" valueType="num">
                                      <p:cBhvr additive="base">
                                        <p:cTn id="26" dur="500" fill="hold"/>
                                        <p:tgtEl>
                                          <p:spTgt spid="2097701"/>
                                        </p:tgtEl>
                                        <p:attrNameLst>
                                          <p:attrName>ppt_y</p:attrName>
                                        </p:attrNameLst>
                                      </p:cBhvr>
                                      <p:tavLst>
                                        <p:tav tm="100000">
                                          <p:val>
                                            <p:strVal val="#ppt_y"/>
                                          </p:val>
                                        </p:tav>
                                        <p:tav>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049982"/>
                                        </p:tgtEl>
                                        <p:attrNameLst>
                                          <p:attrName>style.visibility</p:attrName>
                                        </p:attrNameLst>
                                      </p:cBhvr>
                                      <p:to>
                                        <p:strVal val="visible"/>
                                      </p:to>
                                    </p:set>
                                    <p:anim calcmode="lin" valueType="num">
                                      <p:cBhvr additive="base">
                                        <p:cTn id="31" dur="500" fill="hold"/>
                                        <p:tgtEl>
                                          <p:spTgt spid="1049982"/>
                                        </p:tgtEl>
                                        <p:attrNameLst>
                                          <p:attrName>ppt_x</p:attrName>
                                        </p:attrNameLst>
                                      </p:cBhvr>
                                      <p:tavLst>
                                        <p:tav tm="100000">
                                          <p:val>
                                            <p:strVal val="0-#ppt_w/2"/>
                                          </p:val>
                                        </p:tav>
                                        <p:tav>
                                          <p:val>
                                            <p:strVal val="#ppt_x"/>
                                          </p:val>
                                        </p:tav>
                                      </p:tavLst>
                                    </p:anim>
                                    <p:anim calcmode="lin" valueType="num">
                                      <p:cBhvr additive="base">
                                        <p:cTn id="32" dur="500" fill="hold"/>
                                        <p:tgtEl>
                                          <p:spTgt spid="1049982"/>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84">
            <a:extLst>
              <a:ext uri="{FF2B5EF4-FFF2-40B4-BE49-F238E27FC236}">
                <a16:creationId xmlns:a16="http://schemas.microsoft.com/office/drawing/2014/main" id="{872CE2D5-7BE7-4F36-8EAD-A3838CCAF6DB}"/>
              </a:ext>
            </a:extLst>
          </p:cNvPr>
          <p:cNvSpPr>
            <a:spLocks noChangeArrowheads="1"/>
          </p:cNvSpPr>
          <p:nvPr/>
        </p:nvSpPr>
        <p:spPr bwMode="auto">
          <a:xfrm>
            <a:off x="609600" y="609600"/>
            <a:ext cx="7848600" cy="5794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eaLnBrk="1" hangingPunct="1">
              <a:spcBef>
                <a:spcPct val="50000"/>
              </a:spcBef>
              <a:buSzPct val="100000"/>
            </a:pPr>
            <a:r>
              <a:rPr lang="en-US" altLang="en-US" sz="3200" b="1">
                <a:solidFill>
                  <a:srgbClr val="3333CC"/>
                </a:solidFill>
                <a:latin typeface="楷体_GB2312" pitchFamily="49" charset="-122"/>
              </a:rPr>
              <a:t>3</a:t>
            </a:r>
            <a:r>
              <a:rPr lang="zh-CN" altLang="en-US" sz="3200" b="1">
                <a:solidFill>
                  <a:srgbClr val="3333CC"/>
                </a:solidFill>
                <a:latin typeface="楷体_GB2312" pitchFamily="49" charset="-122"/>
              </a:rPr>
              <a:t>、模型的预测失效</a:t>
            </a:r>
            <a:endParaRPr lang="zh-CN" altLang="zh-CN"/>
          </a:p>
        </p:txBody>
      </p:sp>
      <p:sp>
        <p:nvSpPr>
          <p:cNvPr id="1049986" name="Rectangle 386">
            <a:extLst>
              <a:ext uri="{FF2B5EF4-FFF2-40B4-BE49-F238E27FC236}">
                <a16:creationId xmlns:a16="http://schemas.microsoft.com/office/drawing/2014/main" id="{9A9141B2-B90A-4B89-9E4B-9EBFDF452F8F}"/>
              </a:ext>
            </a:extLst>
          </p:cNvPr>
          <p:cNvSpPr>
            <a:spLocks noChangeArrowheads="1"/>
          </p:cNvSpPr>
          <p:nvPr/>
        </p:nvSpPr>
        <p:spPr bwMode="auto">
          <a:xfrm>
            <a:off x="762000" y="1676400"/>
            <a:ext cx="7162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algn="just" eaLnBrk="1" hangingPunct="1">
              <a:spcBef>
                <a:spcPct val="20000"/>
              </a:spcBef>
              <a:buSzPct val="100000"/>
            </a:pPr>
            <a:r>
              <a:rPr lang="zh-CN" altLang="zh-CN" sz="3200">
                <a:solidFill>
                  <a:schemeClr val="tx1"/>
                </a:solidFill>
                <a:ea typeface="宋体" panose="02010600030101010101" pitchFamily="2" charset="-122"/>
              </a:rPr>
              <a:t>      </a:t>
            </a:r>
            <a:r>
              <a:rPr lang="zh-CN" altLang="en-US" sz="2800">
                <a:solidFill>
                  <a:schemeClr val="tx1"/>
                </a:solidFill>
                <a:ea typeface="宋体" panose="02010600030101010101" pitchFamily="2" charset="-122"/>
              </a:rPr>
              <a:t>一方面，由于上述后果，使得模型不具有良好的统计性质；</a:t>
            </a:r>
            <a:endParaRPr lang="zh-CN" altLang="zh-CN">
              <a:solidFill>
                <a:schemeClr val="tx1"/>
              </a:solidFill>
            </a:endParaRPr>
          </a:p>
        </p:txBody>
      </p:sp>
      <p:sp>
        <p:nvSpPr>
          <p:cNvPr id="1049988" name="Rectangle 388">
            <a:extLst>
              <a:ext uri="{FF2B5EF4-FFF2-40B4-BE49-F238E27FC236}">
                <a16:creationId xmlns:a16="http://schemas.microsoft.com/office/drawing/2014/main" id="{A990303A-633C-4FC1-9F8F-9D6BFFB0E200}"/>
              </a:ext>
            </a:extLst>
          </p:cNvPr>
          <p:cNvSpPr>
            <a:spLocks noChangeArrowheads="1"/>
          </p:cNvSpPr>
          <p:nvPr/>
        </p:nvSpPr>
        <p:spPr bwMode="auto">
          <a:xfrm>
            <a:off x="838200" y="4191000"/>
            <a:ext cx="74676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eaLnBrk="1" hangingPunct="1">
              <a:spcBef>
                <a:spcPct val="50000"/>
              </a:spcBef>
              <a:buSzPct val="100000"/>
            </a:pPr>
            <a:r>
              <a:rPr lang="zh-CN" altLang="zh-CN" sz="2000">
                <a:solidFill>
                  <a:schemeClr val="tx1"/>
                </a:solidFill>
                <a:ea typeface="宋体" panose="02010600030101010101" pitchFamily="2" charset="-122"/>
              </a:rPr>
              <a:t>           </a:t>
            </a:r>
            <a:r>
              <a:rPr lang="zh-CN" altLang="en-US" sz="2800">
                <a:solidFill>
                  <a:schemeClr val="tx1"/>
                </a:solidFill>
                <a:ea typeface="宋体" panose="02010600030101010101" pitchFamily="2" charset="-122"/>
              </a:rPr>
              <a:t>所以，当模型出现异方差性时，参数</a:t>
            </a:r>
            <a:r>
              <a:rPr lang="zh-CN" altLang="zh-CN" sz="2800">
                <a:solidFill>
                  <a:schemeClr val="tx1"/>
                </a:solidFill>
                <a:ea typeface="宋体" panose="02010600030101010101" pitchFamily="2" charset="-122"/>
              </a:rPr>
              <a:t>OLS</a:t>
            </a:r>
            <a:r>
              <a:rPr lang="zh-CN" altLang="en-US" sz="2800">
                <a:solidFill>
                  <a:schemeClr val="tx1"/>
                </a:solidFill>
                <a:ea typeface="宋体" panose="02010600030101010101" pitchFamily="2" charset="-122"/>
              </a:rPr>
              <a:t>估计值的变异程度增大，从而</a:t>
            </a:r>
            <a:r>
              <a:rPr lang="zh-CN" altLang="zh-CN" sz="2800" b="1">
                <a:solidFill>
                  <a:schemeClr val="tx1"/>
                </a:solidFill>
                <a:ea typeface="宋体" panose="02010600030101010101" pitchFamily="2" charset="-122"/>
              </a:rPr>
              <a:t>造成对Y</a:t>
            </a:r>
            <a:r>
              <a:rPr lang="zh-CN" altLang="en-US" sz="2800" b="1">
                <a:solidFill>
                  <a:schemeClr val="tx1"/>
                </a:solidFill>
                <a:ea typeface="宋体" panose="02010600030101010101" pitchFamily="2" charset="-122"/>
              </a:rPr>
              <a:t>的预测误差变大，降低预测精度，预测功能失效</a:t>
            </a:r>
            <a:r>
              <a:rPr lang="zh-CN" altLang="en-US" sz="2800">
                <a:solidFill>
                  <a:schemeClr val="tx1"/>
                </a:solidFill>
                <a:ea typeface="宋体" panose="02010600030101010101" pitchFamily="2" charset="-122"/>
              </a:rPr>
              <a:t>。</a:t>
            </a:r>
            <a:endParaRPr lang="zh-CN" altLang="zh-CN">
              <a:solidFill>
                <a:schemeClr val="tx1"/>
              </a:solidFill>
            </a:endParaRPr>
          </a:p>
        </p:txBody>
      </p:sp>
      <p:pic>
        <p:nvPicPr>
          <p:cNvPr id="2097703" name="Picture 551">
            <a:extLst>
              <a:ext uri="{FF2B5EF4-FFF2-40B4-BE49-F238E27FC236}">
                <a16:creationId xmlns:a16="http://schemas.microsoft.com/office/drawing/2014/main" id="{90C393D0-4178-4627-AFDB-F456F6E404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95600"/>
            <a:ext cx="70866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49986"/>
                                        </p:tgtEl>
                                        <p:attrNameLst>
                                          <p:attrName>style.visibility</p:attrName>
                                        </p:attrNameLst>
                                      </p:cBhvr>
                                      <p:to>
                                        <p:strVal val="visible"/>
                                      </p:to>
                                    </p:set>
                                    <p:anim calcmode="lin" valueType="num">
                                      <p:cBhvr additive="base">
                                        <p:cTn id="7" dur="500" fill="hold"/>
                                        <p:tgtEl>
                                          <p:spTgt spid="1049986"/>
                                        </p:tgtEl>
                                        <p:attrNameLst>
                                          <p:attrName>ppt_x</p:attrName>
                                        </p:attrNameLst>
                                      </p:cBhvr>
                                      <p:tavLst>
                                        <p:tav tm="100000">
                                          <p:val>
                                            <p:strVal val="0-#ppt_w/2"/>
                                          </p:val>
                                        </p:tav>
                                        <p:tav>
                                          <p:val>
                                            <p:strVal val="#ppt_x"/>
                                          </p:val>
                                        </p:tav>
                                      </p:tavLst>
                                    </p:anim>
                                    <p:anim calcmode="lin" valueType="num">
                                      <p:cBhvr additive="base">
                                        <p:cTn id="8" dur="500" fill="hold"/>
                                        <p:tgtEl>
                                          <p:spTgt spid="1049986"/>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97703"/>
                                        </p:tgtEl>
                                        <p:attrNameLst>
                                          <p:attrName>style.visibility</p:attrName>
                                        </p:attrNameLst>
                                      </p:cBhvr>
                                      <p:to>
                                        <p:strVal val="visible"/>
                                      </p:to>
                                    </p:set>
                                    <p:anim calcmode="lin" valueType="num">
                                      <p:cBhvr additive="base">
                                        <p:cTn id="13" dur="500" fill="hold"/>
                                        <p:tgtEl>
                                          <p:spTgt spid="2097703"/>
                                        </p:tgtEl>
                                        <p:attrNameLst>
                                          <p:attrName>ppt_x</p:attrName>
                                        </p:attrNameLst>
                                      </p:cBhvr>
                                      <p:tavLst>
                                        <p:tav tm="100000">
                                          <p:val>
                                            <p:strVal val="0-#ppt_w/2"/>
                                          </p:val>
                                        </p:tav>
                                        <p:tav>
                                          <p:val>
                                            <p:strVal val="#ppt_x"/>
                                          </p:val>
                                        </p:tav>
                                      </p:tavLst>
                                    </p:anim>
                                    <p:anim calcmode="lin" valueType="num">
                                      <p:cBhvr additive="base">
                                        <p:cTn id="14" dur="500" fill="hold"/>
                                        <p:tgtEl>
                                          <p:spTgt spid="2097703"/>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49988"/>
                                        </p:tgtEl>
                                        <p:attrNameLst>
                                          <p:attrName>style.visibility</p:attrName>
                                        </p:attrNameLst>
                                      </p:cBhvr>
                                      <p:to>
                                        <p:strVal val="visible"/>
                                      </p:to>
                                    </p:set>
                                    <p:anim calcmode="lin" valueType="num">
                                      <p:cBhvr additive="base">
                                        <p:cTn id="19" dur="500" fill="hold"/>
                                        <p:tgtEl>
                                          <p:spTgt spid="1049988"/>
                                        </p:tgtEl>
                                        <p:attrNameLst>
                                          <p:attrName>ppt_x</p:attrName>
                                        </p:attrNameLst>
                                      </p:cBhvr>
                                      <p:tavLst>
                                        <p:tav tm="100000">
                                          <p:val>
                                            <p:strVal val="0-#ppt_w/2"/>
                                          </p:val>
                                        </p:tav>
                                        <p:tav>
                                          <p:val>
                                            <p:strVal val="#ppt_x"/>
                                          </p:val>
                                        </p:tav>
                                      </p:tavLst>
                                    </p:anim>
                                    <p:anim calcmode="lin" valueType="num">
                                      <p:cBhvr additive="base">
                                        <p:cTn id="20" dur="500" fill="hold"/>
                                        <p:tgtEl>
                                          <p:spTgt spid="1049988"/>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90">
            <a:extLst>
              <a:ext uri="{FF2B5EF4-FFF2-40B4-BE49-F238E27FC236}">
                <a16:creationId xmlns:a16="http://schemas.microsoft.com/office/drawing/2014/main" id="{BEA9291C-19DC-43AE-9C7D-A183D4C971C9}"/>
              </a:ext>
            </a:extLst>
          </p:cNvPr>
          <p:cNvSpPr>
            <a:spLocks noGrp="1" noChangeArrowheads="1"/>
          </p:cNvSpPr>
          <p:nvPr>
            <p:ph type="title"/>
          </p:nvPr>
        </p:nvSpPr>
        <p:spPr>
          <a:xfrm>
            <a:off x="685800" y="1066800"/>
            <a:ext cx="7772400" cy="3810000"/>
          </a:xfrm>
        </p:spPr>
        <p:txBody>
          <a:bodyPr/>
          <a:lstStyle/>
          <a:p>
            <a:pPr eaLnBrk="1" latinLnBrk="0" hangingPunct="1"/>
            <a:r>
              <a:rPr lang="zh-CN" altLang="en-US" sz="3600" b="1">
                <a:latin typeface="Times New Roman" panose="02020603050405020304" pitchFamily="18" charset="0"/>
                <a:ea typeface="楷体_GB2312" pitchFamily="49" charset="-122"/>
                <a:sym typeface="Times New Roman" panose="02020603050405020304" pitchFamily="18" charset="0"/>
              </a:rPr>
              <a:t>三、异方差性的检验</a:t>
            </a:r>
            <a:br>
              <a:rPr lang="zh-CN" altLang="zh-CN" sz="3600" b="1">
                <a:latin typeface="Times New Roman" panose="02020603050405020304" pitchFamily="18" charset="0"/>
                <a:ea typeface="楷体_GB2312" pitchFamily="49" charset="-122"/>
                <a:sym typeface="Times New Roman" panose="02020603050405020304" pitchFamily="18" charset="0"/>
              </a:rPr>
            </a:br>
            <a:r>
              <a:rPr lang="en-US" altLang="en-US" sz="3600" b="1">
                <a:latin typeface="Times New Roman" panose="02020603050405020304" pitchFamily="18" charset="0"/>
                <a:ea typeface="楷体_GB2312" pitchFamily="49" charset="-122"/>
                <a:sym typeface="Times New Roman" panose="02020603050405020304" pitchFamily="18" charset="0"/>
              </a:rPr>
              <a:t>Detection of Heteroscedasticity</a:t>
            </a:r>
            <a:endParaRPr lang="zh-CN"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0FE8653-E83B-4A2A-AE47-A2B37090927B}"/>
              </a:ext>
            </a:extLst>
          </p:cNvPr>
          <p:cNvSpPr>
            <a:spLocks noGrp="1" noChangeArrowheads="1"/>
          </p:cNvSpPr>
          <p:nvPr>
            <p:ph type="title"/>
          </p:nvPr>
        </p:nvSpPr>
        <p:spPr>
          <a:xfrm>
            <a:off x="685800" y="609600"/>
            <a:ext cx="7772400" cy="609600"/>
          </a:xfrm>
        </p:spPr>
        <p:txBody>
          <a:bodyPr/>
          <a:lstStyle/>
          <a:p>
            <a:pPr algn="l" eaLnBrk="1" hangingPunct="1"/>
            <a:r>
              <a:rPr lang="en-US" altLang="zh-CN" sz="3200" b="1">
                <a:latin typeface="楷体_GB2312" pitchFamily="49" charset="-122"/>
                <a:ea typeface="楷体_GB2312" pitchFamily="49" charset="-122"/>
              </a:rPr>
              <a:t>5</a:t>
            </a:r>
            <a:r>
              <a:rPr lang="zh-CN" altLang="en-US" sz="3200" b="1">
                <a:latin typeface="楷体_GB2312" pitchFamily="49" charset="-122"/>
                <a:ea typeface="楷体_GB2312" pitchFamily="49" charset="-122"/>
              </a:rPr>
              <a:t>、</a:t>
            </a:r>
            <a:r>
              <a:rPr lang="en-US" altLang="zh-CN" sz="3200" b="1">
                <a:latin typeface="楷体_GB2312" pitchFamily="49" charset="-122"/>
                <a:ea typeface="楷体_GB2312" pitchFamily="49" charset="-122"/>
              </a:rPr>
              <a:t>CLRM </a:t>
            </a:r>
            <a:r>
              <a:rPr lang="zh-CN" altLang="en-US" sz="3200" b="1">
                <a:latin typeface="楷体_GB2312" pitchFamily="49" charset="-122"/>
                <a:ea typeface="楷体_GB2312" pitchFamily="49" charset="-122"/>
              </a:rPr>
              <a:t>和 </a:t>
            </a:r>
            <a:r>
              <a:rPr lang="en-US" altLang="zh-CN" sz="3200" b="1">
                <a:latin typeface="楷体_GB2312" pitchFamily="49" charset="-122"/>
                <a:ea typeface="楷体_GB2312" pitchFamily="49" charset="-122"/>
              </a:rPr>
              <a:t>CNLRM</a:t>
            </a:r>
          </a:p>
        </p:txBody>
      </p:sp>
      <p:sp>
        <p:nvSpPr>
          <p:cNvPr id="138243" name="Rectangle 3">
            <a:extLst>
              <a:ext uri="{FF2B5EF4-FFF2-40B4-BE49-F238E27FC236}">
                <a16:creationId xmlns:a16="http://schemas.microsoft.com/office/drawing/2014/main" id="{F594BBC5-F7AD-4F80-84E8-1114BA2BFADA}"/>
              </a:ext>
            </a:extLst>
          </p:cNvPr>
          <p:cNvSpPr>
            <a:spLocks noGrp="1" noChangeArrowheads="1"/>
          </p:cNvSpPr>
          <p:nvPr>
            <p:ph type="body" idx="1"/>
          </p:nvPr>
        </p:nvSpPr>
        <p:spPr>
          <a:xfrm>
            <a:off x="685800" y="1844824"/>
            <a:ext cx="7772400" cy="4032448"/>
          </a:xfrm>
        </p:spPr>
        <p:txBody>
          <a:bodyPr/>
          <a:lstStyle/>
          <a:p>
            <a:pPr eaLnBrk="1" hangingPunct="1">
              <a:buFont typeface="Wingdings" panose="05000000000000000000" pitchFamily="2" charset="2"/>
              <a:buChar char="l"/>
            </a:pPr>
            <a:r>
              <a:rPr lang="zh-CN" altLang="en-US" sz="2800" dirty="0">
                <a:effectLst/>
                <a:latin typeface="Times New Roman" panose="02020603050405020304" pitchFamily="18" charset="0"/>
                <a:cs typeface="Times New Roman" panose="02020603050405020304" pitchFamily="18" charset="0"/>
              </a:rPr>
              <a:t>以上假设（正态性假设除外）也称为线性回归模型的经典假设或高斯（</a:t>
            </a:r>
            <a:r>
              <a:rPr lang="en-US" altLang="zh-CN" sz="2800" dirty="0">
                <a:effectLst/>
                <a:latin typeface="Times New Roman" panose="02020603050405020304" pitchFamily="18" charset="0"/>
                <a:cs typeface="Times New Roman" panose="02020603050405020304" pitchFamily="18" charset="0"/>
              </a:rPr>
              <a:t>Gauss</a:t>
            </a:r>
            <a:r>
              <a:rPr lang="zh-CN" altLang="en-US" sz="2800" dirty="0">
                <a:effectLst/>
                <a:latin typeface="Times New Roman" panose="02020603050405020304" pitchFamily="18" charset="0"/>
                <a:cs typeface="Times New Roman" panose="02020603050405020304" pitchFamily="18" charset="0"/>
              </a:rPr>
              <a:t>）假设，满足该假设的线性回归模型，也称为经典线性回归模型（</a:t>
            </a:r>
            <a:r>
              <a:rPr lang="en-US" altLang="zh-CN" sz="2800" dirty="0">
                <a:effectLst/>
                <a:latin typeface="Times New Roman" panose="02020603050405020304" pitchFamily="18" charset="0"/>
                <a:cs typeface="Times New Roman" panose="02020603050405020304" pitchFamily="18" charset="0"/>
              </a:rPr>
              <a:t>Classical Linear Regression Model, CLRM</a:t>
            </a:r>
            <a:r>
              <a:rPr lang="zh-CN" altLang="en-US" sz="2800" dirty="0">
                <a:effectLst/>
                <a:latin typeface="Times New Roman" panose="02020603050405020304" pitchFamily="18" charset="0"/>
                <a:cs typeface="Times New Roman" panose="02020603050405020304" pitchFamily="18" charset="0"/>
              </a:rPr>
              <a:t>）。</a:t>
            </a:r>
          </a:p>
          <a:p>
            <a:pPr eaLnBrk="1" hangingPunct="1">
              <a:buFont typeface="Wingdings" panose="05000000000000000000" pitchFamily="2" charset="2"/>
              <a:buChar char="l"/>
            </a:pPr>
            <a:r>
              <a:rPr lang="zh-CN" altLang="en-US" sz="2800" dirty="0">
                <a:effectLst/>
                <a:latin typeface="Times New Roman" panose="02020603050405020304" pitchFamily="18" charset="0"/>
                <a:cs typeface="Times New Roman" panose="02020603050405020304" pitchFamily="18" charset="0"/>
              </a:rPr>
              <a:t>同时满足正态性假设的线性回归模型，称为经典正态线性回归模型（</a:t>
            </a:r>
            <a:r>
              <a:rPr lang="en-US" altLang="zh-CN" sz="2800" dirty="0">
                <a:effectLst/>
                <a:latin typeface="Times New Roman" panose="02020603050405020304" pitchFamily="18" charset="0"/>
                <a:cs typeface="Times New Roman" panose="02020603050405020304" pitchFamily="18" charset="0"/>
              </a:rPr>
              <a:t>Classical Normal Linear Regression Model, CNLRM</a:t>
            </a:r>
            <a:r>
              <a:rPr lang="zh-CN" altLang="en-US" sz="2800" dirty="0">
                <a:effectLst/>
                <a:latin typeface="Times New Roman" panose="02020603050405020304" pitchFamily="18" charset="0"/>
                <a:cs typeface="Times New Roman" panose="02020603050405020304" pitchFamily="18" charset="0"/>
              </a:rPr>
              <a:t>）</a:t>
            </a:r>
            <a:r>
              <a:rPr lang="zh-CN" altLang="en-US" sz="2800" b="1" dirty="0">
                <a:latin typeface="宋体" panose="02010600030101010101" pitchFamily="2" charset="-122"/>
              </a:rPr>
              <a:t>。</a:t>
            </a:r>
            <a:endParaRPr lang="zh-CN" altLang="en-US" sz="280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 calcmode="lin" valueType="num">
                                      <p:cBhvr additive="base">
                                        <p:cTn id="7" dur="500" fill="hold"/>
                                        <p:tgtEl>
                                          <p:spTgt spid="138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8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8243">
                                            <p:txEl>
                                              <p:pRg st="1" end="1"/>
                                            </p:txEl>
                                          </p:spTgt>
                                        </p:tgtEl>
                                        <p:attrNameLst>
                                          <p:attrName>style.visibility</p:attrName>
                                        </p:attrNameLst>
                                      </p:cBhvr>
                                      <p:to>
                                        <p:strVal val="visible"/>
                                      </p:to>
                                    </p:set>
                                    <p:anim calcmode="lin" valueType="num">
                                      <p:cBhvr additive="base">
                                        <p:cTn id="13" dur="500" fill="hold"/>
                                        <p:tgtEl>
                                          <p:spTgt spid="138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824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autoUpdateAnimBg="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92">
            <a:extLst>
              <a:ext uri="{FF2B5EF4-FFF2-40B4-BE49-F238E27FC236}">
                <a16:creationId xmlns:a16="http://schemas.microsoft.com/office/drawing/2014/main" id="{5509D8C7-55D2-49C6-B63F-9268F992D31B}"/>
              </a:ext>
            </a:extLst>
          </p:cNvPr>
          <p:cNvSpPr>
            <a:spLocks noGrp="1" noChangeArrowheads="1"/>
          </p:cNvSpPr>
          <p:nvPr>
            <p:ph type="title"/>
          </p:nvPr>
        </p:nvSpPr>
        <p:spPr>
          <a:xfrm>
            <a:off x="685800" y="609600"/>
            <a:ext cx="7772400" cy="609600"/>
          </a:xfrm>
          <a:solidFill>
            <a:srgbClr val="CCFFFF"/>
          </a:solidFill>
        </p:spPr>
        <p:txBody>
          <a:bodyPr/>
          <a:lstStyle/>
          <a:p>
            <a:pPr algn="l" eaLnBrk="1" latinLnBrk="0" hangingPunct="1"/>
            <a:r>
              <a:rPr lang="en-US" altLang="en-US" sz="3200" b="1">
                <a:solidFill>
                  <a:srgbClr val="3333CC"/>
                </a:solidFill>
                <a:latin typeface="楷体_GB2312" pitchFamily="49" charset="-122"/>
                <a:ea typeface="楷体_GB2312" pitchFamily="49" charset="-122"/>
                <a:sym typeface="Times New Roman" panose="02020603050405020304" pitchFamily="18" charset="0"/>
              </a:rPr>
              <a:t>1</a:t>
            </a:r>
            <a:r>
              <a:rPr lang="zh-CN" altLang="en-US" sz="3200" b="1">
                <a:solidFill>
                  <a:srgbClr val="3333CC"/>
                </a:solidFill>
                <a:latin typeface="楷体_GB2312" pitchFamily="49" charset="-122"/>
                <a:ea typeface="楷体_GB2312" pitchFamily="49" charset="-122"/>
                <a:sym typeface="Times New Roman" panose="02020603050405020304" pitchFamily="18" charset="0"/>
              </a:rPr>
              <a:t>、检验思路</a:t>
            </a:r>
            <a:endParaRPr lang="zh-CN" altLang="zh-CN"/>
          </a:p>
        </p:txBody>
      </p:sp>
      <p:sp>
        <p:nvSpPr>
          <p:cNvPr id="1049994" name="Rectangle 394">
            <a:extLst>
              <a:ext uri="{FF2B5EF4-FFF2-40B4-BE49-F238E27FC236}">
                <a16:creationId xmlns:a16="http://schemas.microsoft.com/office/drawing/2014/main" id="{8D04CF82-2B7A-4224-9C95-DFE939AC659B}"/>
              </a:ext>
            </a:extLst>
          </p:cNvPr>
          <p:cNvSpPr>
            <a:spLocks noGrp="1" noChangeArrowheads="1"/>
          </p:cNvSpPr>
          <p:nvPr>
            <p:ph type="body" idx="1"/>
          </p:nvPr>
        </p:nvSpPr>
        <p:spPr>
          <a:xfrm>
            <a:off x="685800" y="1524000"/>
            <a:ext cx="7772400" cy="4876800"/>
          </a:xfrm>
        </p:spPr>
        <p:txBody>
          <a:bodyPr/>
          <a:lstStyle/>
          <a:p>
            <a:pPr eaLnBrk="1" latinLnBrk="0" hangingPunct="1">
              <a:lnSpc>
                <a:spcPct val="90000"/>
              </a:lnSpc>
            </a:pPr>
            <a:r>
              <a:rPr lang="zh-CN" altLang="en-US" sz="2800" b="1">
                <a:latin typeface="Times New Roman" panose="02020603050405020304" pitchFamily="18" charset="0"/>
                <a:sym typeface="Times New Roman" panose="02020603050405020304" pitchFamily="18" charset="0"/>
              </a:rPr>
              <a:t>检验方法很多</a:t>
            </a:r>
            <a:endParaRPr lang="zh-CN" altLang="zh-CN"/>
          </a:p>
          <a:p>
            <a:pPr eaLnBrk="1" latinLnBrk="0" hangingPunct="1">
              <a:lnSpc>
                <a:spcPct val="90000"/>
              </a:lnSpc>
            </a:pPr>
            <a:r>
              <a:rPr lang="zh-CN" altLang="zh-CN" sz="2800" b="1">
                <a:latin typeface="Times New Roman" panose="02020603050405020304" pitchFamily="18" charset="0"/>
                <a:sym typeface="Times New Roman" panose="02020603050405020304" pitchFamily="18" charset="0"/>
              </a:rPr>
              <a:t>Graphical Method</a:t>
            </a:r>
            <a:endParaRPr lang="zh-CN" altLang="zh-CN"/>
          </a:p>
          <a:p>
            <a:pPr eaLnBrk="1" latinLnBrk="0" hangingPunct="1">
              <a:lnSpc>
                <a:spcPct val="90000"/>
              </a:lnSpc>
            </a:pPr>
            <a:r>
              <a:rPr lang="zh-CN" altLang="zh-CN" sz="2800" b="1">
                <a:latin typeface="Times New Roman" panose="02020603050405020304" pitchFamily="18" charset="0"/>
                <a:sym typeface="Times New Roman" panose="02020603050405020304" pitchFamily="18" charset="0"/>
              </a:rPr>
              <a:t>Formal Metrods</a:t>
            </a:r>
            <a:endParaRPr lang="zh-CN" altLang="zh-CN"/>
          </a:p>
          <a:p>
            <a:pPr lvl="1" eaLnBrk="1" latinLnBrk="0" hangingPunct="1">
              <a:lnSpc>
                <a:spcPct val="90000"/>
              </a:lnSpc>
            </a:pPr>
            <a:r>
              <a:rPr lang="zh-CN" altLang="zh-CN">
                <a:latin typeface="Times New Roman" panose="02020603050405020304" pitchFamily="18" charset="0"/>
                <a:sym typeface="Times New Roman" panose="02020603050405020304" pitchFamily="18" charset="0"/>
              </a:rPr>
              <a:t>Park Test</a:t>
            </a:r>
            <a:endParaRPr lang="zh-CN" altLang="zh-CN"/>
          </a:p>
          <a:p>
            <a:pPr lvl="1" eaLnBrk="1" latinLnBrk="0" hangingPunct="1">
              <a:lnSpc>
                <a:spcPct val="90000"/>
              </a:lnSpc>
            </a:pPr>
            <a:r>
              <a:rPr lang="zh-CN" altLang="zh-CN">
                <a:latin typeface="Times New Roman" panose="02020603050405020304" pitchFamily="18" charset="0"/>
                <a:sym typeface="Times New Roman" panose="02020603050405020304" pitchFamily="18" charset="0"/>
              </a:rPr>
              <a:t>Glejser Test</a:t>
            </a:r>
            <a:endParaRPr lang="zh-CN" altLang="zh-CN"/>
          </a:p>
          <a:p>
            <a:pPr lvl="1" eaLnBrk="1" latinLnBrk="0" hangingPunct="1">
              <a:lnSpc>
                <a:spcPct val="90000"/>
              </a:lnSpc>
            </a:pPr>
            <a:r>
              <a:rPr lang="zh-CN" altLang="zh-CN">
                <a:latin typeface="Times New Roman" panose="02020603050405020304" pitchFamily="18" charset="0"/>
                <a:sym typeface="Times New Roman" panose="02020603050405020304" pitchFamily="18" charset="0"/>
              </a:rPr>
              <a:t>Spearman’s Rank Correlation Test</a:t>
            </a:r>
            <a:endParaRPr lang="zh-CN" altLang="zh-CN"/>
          </a:p>
          <a:p>
            <a:pPr lvl="1" eaLnBrk="1" latinLnBrk="0" hangingPunct="1">
              <a:lnSpc>
                <a:spcPct val="90000"/>
              </a:lnSpc>
            </a:pPr>
            <a:r>
              <a:rPr lang="zh-CN" altLang="zh-CN">
                <a:latin typeface="Times New Roman" panose="02020603050405020304" pitchFamily="18" charset="0"/>
                <a:sym typeface="Times New Roman" panose="02020603050405020304" pitchFamily="18" charset="0"/>
              </a:rPr>
              <a:t>Goldfeld-Quandt Test</a:t>
            </a:r>
            <a:endParaRPr lang="zh-CN" altLang="zh-CN"/>
          </a:p>
          <a:p>
            <a:pPr lvl="1" eaLnBrk="1" latinLnBrk="0" hangingPunct="1">
              <a:lnSpc>
                <a:spcPct val="90000"/>
              </a:lnSpc>
            </a:pPr>
            <a:r>
              <a:rPr lang="zh-CN" altLang="zh-CN">
                <a:latin typeface="Times New Roman" panose="02020603050405020304" pitchFamily="18" charset="0"/>
                <a:sym typeface="Times New Roman" panose="02020603050405020304" pitchFamily="18" charset="0"/>
              </a:rPr>
              <a:t>Breusch-Pagan-Godfrey Test</a:t>
            </a:r>
            <a:endParaRPr lang="zh-CN" altLang="zh-CN"/>
          </a:p>
          <a:p>
            <a:pPr lvl="1" eaLnBrk="1" latinLnBrk="0" hangingPunct="1">
              <a:lnSpc>
                <a:spcPct val="90000"/>
              </a:lnSpc>
            </a:pPr>
            <a:r>
              <a:rPr lang="zh-CN" altLang="zh-CN">
                <a:latin typeface="Times New Roman" panose="02020603050405020304" pitchFamily="18" charset="0"/>
                <a:sym typeface="Times New Roman" panose="02020603050405020304" pitchFamily="18" charset="0"/>
              </a:rPr>
              <a:t>White’s General Heteroscedasticity Test</a:t>
            </a:r>
            <a:endParaRPr lang="zh-CN" altLang="zh-CN"/>
          </a:p>
          <a:p>
            <a:pPr lvl="1" eaLnBrk="1" latinLnBrk="0" hangingPunct="1">
              <a:lnSpc>
                <a:spcPct val="90000"/>
              </a:lnSpc>
            </a:pPr>
            <a:r>
              <a:rPr lang="zh-CN" altLang="zh-CN">
                <a:latin typeface="Times New Roman" panose="02020603050405020304" pitchFamily="18" charset="0"/>
                <a:sym typeface="Times New Roman" panose="02020603050405020304" pitchFamily="18" charset="0"/>
              </a:rPr>
              <a:t>Koenker-Bassett Test</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49994">
                                            <p:txEl>
                                              <p:pRg st="0" end="0"/>
                                            </p:txEl>
                                          </p:spTgt>
                                        </p:tgtEl>
                                        <p:attrNameLst>
                                          <p:attrName>style.visibility</p:attrName>
                                        </p:attrNameLst>
                                      </p:cBhvr>
                                      <p:to>
                                        <p:strVal val="visible"/>
                                      </p:to>
                                    </p:set>
                                    <p:anim calcmode="lin" valueType="num">
                                      <p:cBhvr additive="base">
                                        <p:cTn id="7" dur="500" fill="hold"/>
                                        <p:tgtEl>
                                          <p:spTgt spid="1049994">
                                            <p:txEl>
                                              <p:pRg st="0" end="0"/>
                                            </p:txEl>
                                          </p:spTgt>
                                        </p:tgtEl>
                                        <p:attrNameLst>
                                          <p:attrName>ppt_x</p:attrName>
                                        </p:attrNameLst>
                                      </p:cBhvr>
                                      <p:tavLst>
                                        <p:tav tm="100000">
                                          <p:val>
                                            <p:strVal val="0-#ppt_w/2"/>
                                          </p:val>
                                        </p:tav>
                                        <p:tav>
                                          <p:val>
                                            <p:strVal val="#ppt_x"/>
                                          </p:val>
                                        </p:tav>
                                      </p:tavLst>
                                    </p:anim>
                                    <p:anim calcmode="lin" valueType="num">
                                      <p:cBhvr additive="base">
                                        <p:cTn id="8" dur="500" fill="hold"/>
                                        <p:tgtEl>
                                          <p:spTgt spid="1049994">
                                            <p:txEl>
                                              <p:pRg st="0" end="0"/>
                                            </p:txEl>
                                          </p:spTgt>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49994">
                                            <p:txEl>
                                              <p:pRg st="1" end="1"/>
                                            </p:txEl>
                                          </p:spTgt>
                                        </p:tgtEl>
                                        <p:attrNameLst>
                                          <p:attrName>style.visibility</p:attrName>
                                        </p:attrNameLst>
                                      </p:cBhvr>
                                      <p:to>
                                        <p:strVal val="visible"/>
                                      </p:to>
                                    </p:set>
                                    <p:anim calcmode="lin" valueType="num">
                                      <p:cBhvr additive="base">
                                        <p:cTn id="13" dur="500" fill="hold"/>
                                        <p:tgtEl>
                                          <p:spTgt spid="1049994">
                                            <p:txEl>
                                              <p:pRg st="1" end="1"/>
                                            </p:txEl>
                                          </p:spTgt>
                                        </p:tgtEl>
                                        <p:attrNameLst>
                                          <p:attrName>ppt_x</p:attrName>
                                        </p:attrNameLst>
                                      </p:cBhvr>
                                      <p:tavLst>
                                        <p:tav tm="100000">
                                          <p:val>
                                            <p:strVal val="0-#ppt_w/2"/>
                                          </p:val>
                                        </p:tav>
                                        <p:tav>
                                          <p:val>
                                            <p:strVal val="#ppt_x"/>
                                          </p:val>
                                        </p:tav>
                                      </p:tavLst>
                                    </p:anim>
                                    <p:anim calcmode="lin" valueType="num">
                                      <p:cBhvr additive="base">
                                        <p:cTn id="14" dur="500" fill="hold"/>
                                        <p:tgtEl>
                                          <p:spTgt spid="1049994">
                                            <p:txEl>
                                              <p:pRg st="1" end="1"/>
                                            </p:txEl>
                                          </p:spTgt>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49994">
                                            <p:txEl>
                                              <p:pRg st="2" end="2"/>
                                            </p:txEl>
                                          </p:spTgt>
                                        </p:tgtEl>
                                        <p:attrNameLst>
                                          <p:attrName>style.visibility</p:attrName>
                                        </p:attrNameLst>
                                      </p:cBhvr>
                                      <p:to>
                                        <p:strVal val="visible"/>
                                      </p:to>
                                    </p:set>
                                    <p:anim calcmode="lin" valueType="num">
                                      <p:cBhvr additive="base">
                                        <p:cTn id="19" dur="500" fill="hold"/>
                                        <p:tgtEl>
                                          <p:spTgt spid="1049994">
                                            <p:txEl>
                                              <p:pRg st="2" end="2"/>
                                            </p:txEl>
                                          </p:spTgt>
                                        </p:tgtEl>
                                        <p:attrNameLst>
                                          <p:attrName>ppt_x</p:attrName>
                                        </p:attrNameLst>
                                      </p:cBhvr>
                                      <p:tavLst>
                                        <p:tav tm="100000">
                                          <p:val>
                                            <p:strVal val="0-#ppt_w/2"/>
                                          </p:val>
                                        </p:tav>
                                        <p:tav>
                                          <p:val>
                                            <p:strVal val="#ppt_x"/>
                                          </p:val>
                                        </p:tav>
                                      </p:tavLst>
                                    </p:anim>
                                    <p:anim calcmode="lin" valueType="num">
                                      <p:cBhvr additive="base">
                                        <p:cTn id="20" dur="500" fill="hold"/>
                                        <p:tgtEl>
                                          <p:spTgt spid="1049994">
                                            <p:txEl>
                                              <p:pRg st="2" end="2"/>
                                            </p:txEl>
                                          </p:spTgt>
                                        </p:tgtEl>
                                        <p:attrNameLst>
                                          <p:attrName>ppt_y</p:attrName>
                                        </p:attrNameLst>
                                      </p:cBhvr>
                                      <p:tavLst>
                                        <p:tav tm="100000">
                                          <p:val>
                                            <p:strVal val="#ppt_y"/>
                                          </p:val>
                                        </p:tav>
                                        <p:tav>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049994">
                                            <p:txEl>
                                              <p:pRg st="3" end="3"/>
                                            </p:txEl>
                                          </p:spTgt>
                                        </p:tgtEl>
                                        <p:attrNameLst>
                                          <p:attrName>style.visibility</p:attrName>
                                        </p:attrNameLst>
                                      </p:cBhvr>
                                      <p:to>
                                        <p:strVal val="visible"/>
                                      </p:to>
                                    </p:set>
                                    <p:anim calcmode="lin" valueType="num">
                                      <p:cBhvr additive="base">
                                        <p:cTn id="23" dur="500" fill="hold"/>
                                        <p:tgtEl>
                                          <p:spTgt spid="1049994">
                                            <p:txEl>
                                              <p:pRg st="3" end="3"/>
                                            </p:txEl>
                                          </p:spTgt>
                                        </p:tgtEl>
                                        <p:attrNameLst>
                                          <p:attrName>ppt_x</p:attrName>
                                        </p:attrNameLst>
                                      </p:cBhvr>
                                      <p:tavLst>
                                        <p:tav tm="100000">
                                          <p:val>
                                            <p:strVal val="0-#ppt_w/2"/>
                                          </p:val>
                                        </p:tav>
                                        <p:tav>
                                          <p:val>
                                            <p:strVal val="#ppt_x"/>
                                          </p:val>
                                        </p:tav>
                                      </p:tavLst>
                                    </p:anim>
                                    <p:anim calcmode="lin" valueType="num">
                                      <p:cBhvr additive="base">
                                        <p:cTn id="24" dur="500" fill="hold"/>
                                        <p:tgtEl>
                                          <p:spTgt spid="1049994">
                                            <p:txEl>
                                              <p:pRg st="3" end="3"/>
                                            </p:txEl>
                                          </p:spTgt>
                                        </p:tgtEl>
                                        <p:attrNameLst>
                                          <p:attrName>ppt_y</p:attrName>
                                        </p:attrNameLst>
                                      </p:cBhvr>
                                      <p:tavLst>
                                        <p:tav tm="100000">
                                          <p:val>
                                            <p:strVal val="#ppt_y"/>
                                          </p:val>
                                        </p:tav>
                                        <p:tav>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049994">
                                            <p:txEl>
                                              <p:pRg st="4" end="4"/>
                                            </p:txEl>
                                          </p:spTgt>
                                        </p:tgtEl>
                                        <p:attrNameLst>
                                          <p:attrName>style.visibility</p:attrName>
                                        </p:attrNameLst>
                                      </p:cBhvr>
                                      <p:to>
                                        <p:strVal val="visible"/>
                                      </p:to>
                                    </p:set>
                                    <p:anim calcmode="lin" valueType="num">
                                      <p:cBhvr additive="base">
                                        <p:cTn id="27" dur="500" fill="hold"/>
                                        <p:tgtEl>
                                          <p:spTgt spid="1049994">
                                            <p:txEl>
                                              <p:pRg st="4" end="4"/>
                                            </p:txEl>
                                          </p:spTgt>
                                        </p:tgtEl>
                                        <p:attrNameLst>
                                          <p:attrName>ppt_x</p:attrName>
                                        </p:attrNameLst>
                                      </p:cBhvr>
                                      <p:tavLst>
                                        <p:tav tm="100000">
                                          <p:val>
                                            <p:strVal val="0-#ppt_w/2"/>
                                          </p:val>
                                        </p:tav>
                                        <p:tav>
                                          <p:val>
                                            <p:strVal val="#ppt_x"/>
                                          </p:val>
                                        </p:tav>
                                      </p:tavLst>
                                    </p:anim>
                                    <p:anim calcmode="lin" valueType="num">
                                      <p:cBhvr additive="base">
                                        <p:cTn id="28" dur="500" fill="hold"/>
                                        <p:tgtEl>
                                          <p:spTgt spid="1049994">
                                            <p:txEl>
                                              <p:pRg st="4" end="4"/>
                                            </p:txEl>
                                          </p:spTgt>
                                        </p:tgtEl>
                                        <p:attrNameLst>
                                          <p:attrName>ppt_y</p:attrName>
                                        </p:attrNameLst>
                                      </p:cBhvr>
                                      <p:tavLst>
                                        <p:tav tm="100000">
                                          <p:val>
                                            <p:strVal val="#ppt_y"/>
                                          </p:val>
                                        </p:tav>
                                        <p:tav>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049994">
                                            <p:txEl>
                                              <p:pRg st="5" end="5"/>
                                            </p:txEl>
                                          </p:spTgt>
                                        </p:tgtEl>
                                        <p:attrNameLst>
                                          <p:attrName>style.visibility</p:attrName>
                                        </p:attrNameLst>
                                      </p:cBhvr>
                                      <p:to>
                                        <p:strVal val="visible"/>
                                      </p:to>
                                    </p:set>
                                    <p:anim calcmode="lin" valueType="num">
                                      <p:cBhvr additive="base">
                                        <p:cTn id="31" dur="500" fill="hold"/>
                                        <p:tgtEl>
                                          <p:spTgt spid="1049994">
                                            <p:txEl>
                                              <p:pRg st="5" end="5"/>
                                            </p:txEl>
                                          </p:spTgt>
                                        </p:tgtEl>
                                        <p:attrNameLst>
                                          <p:attrName>ppt_x</p:attrName>
                                        </p:attrNameLst>
                                      </p:cBhvr>
                                      <p:tavLst>
                                        <p:tav tm="100000">
                                          <p:val>
                                            <p:strVal val="0-#ppt_w/2"/>
                                          </p:val>
                                        </p:tav>
                                        <p:tav>
                                          <p:val>
                                            <p:strVal val="#ppt_x"/>
                                          </p:val>
                                        </p:tav>
                                      </p:tavLst>
                                    </p:anim>
                                    <p:anim calcmode="lin" valueType="num">
                                      <p:cBhvr additive="base">
                                        <p:cTn id="32" dur="500" fill="hold"/>
                                        <p:tgtEl>
                                          <p:spTgt spid="1049994">
                                            <p:txEl>
                                              <p:pRg st="5" end="5"/>
                                            </p:txEl>
                                          </p:spTgt>
                                        </p:tgtEl>
                                        <p:attrNameLst>
                                          <p:attrName>ppt_y</p:attrName>
                                        </p:attrNameLst>
                                      </p:cBhvr>
                                      <p:tavLst>
                                        <p:tav tm="100000">
                                          <p:val>
                                            <p:strVal val="#ppt_y"/>
                                          </p:val>
                                        </p:tav>
                                        <p:tav>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049994">
                                            <p:txEl>
                                              <p:pRg st="6" end="6"/>
                                            </p:txEl>
                                          </p:spTgt>
                                        </p:tgtEl>
                                        <p:attrNameLst>
                                          <p:attrName>style.visibility</p:attrName>
                                        </p:attrNameLst>
                                      </p:cBhvr>
                                      <p:to>
                                        <p:strVal val="visible"/>
                                      </p:to>
                                    </p:set>
                                    <p:anim calcmode="lin" valueType="num">
                                      <p:cBhvr additive="base">
                                        <p:cTn id="35" dur="500" fill="hold"/>
                                        <p:tgtEl>
                                          <p:spTgt spid="1049994">
                                            <p:txEl>
                                              <p:pRg st="6" end="6"/>
                                            </p:txEl>
                                          </p:spTgt>
                                        </p:tgtEl>
                                        <p:attrNameLst>
                                          <p:attrName>ppt_x</p:attrName>
                                        </p:attrNameLst>
                                      </p:cBhvr>
                                      <p:tavLst>
                                        <p:tav tm="100000">
                                          <p:val>
                                            <p:strVal val="0-#ppt_w/2"/>
                                          </p:val>
                                        </p:tav>
                                        <p:tav>
                                          <p:val>
                                            <p:strVal val="#ppt_x"/>
                                          </p:val>
                                        </p:tav>
                                      </p:tavLst>
                                    </p:anim>
                                    <p:anim calcmode="lin" valueType="num">
                                      <p:cBhvr additive="base">
                                        <p:cTn id="36" dur="500" fill="hold"/>
                                        <p:tgtEl>
                                          <p:spTgt spid="1049994">
                                            <p:txEl>
                                              <p:pRg st="6" end="6"/>
                                            </p:txEl>
                                          </p:spTgt>
                                        </p:tgtEl>
                                        <p:attrNameLst>
                                          <p:attrName>ppt_y</p:attrName>
                                        </p:attrNameLst>
                                      </p:cBhvr>
                                      <p:tavLst>
                                        <p:tav tm="100000">
                                          <p:val>
                                            <p:strVal val="#ppt_y"/>
                                          </p:val>
                                        </p:tav>
                                        <p:tav>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049994">
                                            <p:txEl>
                                              <p:pRg st="7" end="7"/>
                                            </p:txEl>
                                          </p:spTgt>
                                        </p:tgtEl>
                                        <p:attrNameLst>
                                          <p:attrName>style.visibility</p:attrName>
                                        </p:attrNameLst>
                                      </p:cBhvr>
                                      <p:to>
                                        <p:strVal val="visible"/>
                                      </p:to>
                                    </p:set>
                                    <p:anim calcmode="lin" valueType="num">
                                      <p:cBhvr additive="base">
                                        <p:cTn id="39" dur="500" fill="hold"/>
                                        <p:tgtEl>
                                          <p:spTgt spid="1049994">
                                            <p:txEl>
                                              <p:pRg st="7" end="7"/>
                                            </p:txEl>
                                          </p:spTgt>
                                        </p:tgtEl>
                                        <p:attrNameLst>
                                          <p:attrName>ppt_x</p:attrName>
                                        </p:attrNameLst>
                                      </p:cBhvr>
                                      <p:tavLst>
                                        <p:tav tm="100000">
                                          <p:val>
                                            <p:strVal val="0-#ppt_w/2"/>
                                          </p:val>
                                        </p:tav>
                                        <p:tav>
                                          <p:val>
                                            <p:strVal val="#ppt_x"/>
                                          </p:val>
                                        </p:tav>
                                      </p:tavLst>
                                    </p:anim>
                                    <p:anim calcmode="lin" valueType="num">
                                      <p:cBhvr additive="base">
                                        <p:cTn id="40" dur="500" fill="hold"/>
                                        <p:tgtEl>
                                          <p:spTgt spid="1049994">
                                            <p:txEl>
                                              <p:pRg st="7" end="7"/>
                                            </p:txEl>
                                          </p:spTgt>
                                        </p:tgtEl>
                                        <p:attrNameLst>
                                          <p:attrName>ppt_y</p:attrName>
                                        </p:attrNameLst>
                                      </p:cBhvr>
                                      <p:tavLst>
                                        <p:tav tm="100000">
                                          <p:val>
                                            <p:strVal val="#ppt_y"/>
                                          </p:val>
                                        </p:tav>
                                        <p:tav>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1049994">
                                            <p:txEl>
                                              <p:pRg st="8" end="8"/>
                                            </p:txEl>
                                          </p:spTgt>
                                        </p:tgtEl>
                                        <p:attrNameLst>
                                          <p:attrName>style.visibility</p:attrName>
                                        </p:attrNameLst>
                                      </p:cBhvr>
                                      <p:to>
                                        <p:strVal val="visible"/>
                                      </p:to>
                                    </p:set>
                                    <p:anim calcmode="lin" valueType="num">
                                      <p:cBhvr additive="base">
                                        <p:cTn id="43" dur="500" fill="hold"/>
                                        <p:tgtEl>
                                          <p:spTgt spid="1049994">
                                            <p:txEl>
                                              <p:pRg st="8" end="8"/>
                                            </p:txEl>
                                          </p:spTgt>
                                        </p:tgtEl>
                                        <p:attrNameLst>
                                          <p:attrName>ppt_x</p:attrName>
                                        </p:attrNameLst>
                                      </p:cBhvr>
                                      <p:tavLst>
                                        <p:tav tm="100000">
                                          <p:val>
                                            <p:strVal val="0-#ppt_w/2"/>
                                          </p:val>
                                        </p:tav>
                                        <p:tav>
                                          <p:val>
                                            <p:strVal val="#ppt_x"/>
                                          </p:val>
                                        </p:tav>
                                      </p:tavLst>
                                    </p:anim>
                                    <p:anim calcmode="lin" valueType="num">
                                      <p:cBhvr additive="base">
                                        <p:cTn id="44" dur="500" fill="hold"/>
                                        <p:tgtEl>
                                          <p:spTgt spid="1049994">
                                            <p:txEl>
                                              <p:pRg st="8" end="8"/>
                                            </p:txEl>
                                          </p:spTgt>
                                        </p:tgtEl>
                                        <p:attrNameLst>
                                          <p:attrName>ppt_y</p:attrName>
                                        </p:attrNameLst>
                                      </p:cBhvr>
                                      <p:tavLst>
                                        <p:tav tm="100000">
                                          <p:val>
                                            <p:strVal val="#ppt_y"/>
                                          </p:val>
                                        </p:tav>
                                        <p:tav>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1049994">
                                            <p:txEl>
                                              <p:pRg st="9" end="9"/>
                                            </p:txEl>
                                          </p:spTgt>
                                        </p:tgtEl>
                                        <p:attrNameLst>
                                          <p:attrName>style.visibility</p:attrName>
                                        </p:attrNameLst>
                                      </p:cBhvr>
                                      <p:to>
                                        <p:strVal val="visible"/>
                                      </p:to>
                                    </p:set>
                                    <p:anim calcmode="lin" valueType="num">
                                      <p:cBhvr additive="base">
                                        <p:cTn id="47" dur="500" fill="hold"/>
                                        <p:tgtEl>
                                          <p:spTgt spid="1049994">
                                            <p:txEl>
                                              <p:pRg st="9" end="9"/>
                                            </p:txEl>
                                          </p:spTgt>
                                        </p:tgtEl>
                                        <p:attrNameLst>
                                          <p:attrName>ppt_x</p:attrName>
                                        </p:attrNameLst>
                                      </p:cBhvr>
                                      <p:tavLst>
                                        <p:tav tm="100000">
                                          <p:val>
                                            <p:strVal val="0-#ppt_w/2"/>
                                          </p:val>
                                        </p:tav>
                                        <p:tav>
                                          <p:val>
                                            <p:strVal val="#ppt_x"/>
                                          </p:val>
                                        </p:tav>
                                      </p:tavLst>
                                    </p:anim>
                                    <p:anim calcmode="lin" valueType="num">
                                      <p:cBhvr additive="base">
                                        <p:cTn id="48" dur="500" fill="hold"/>
                                        <p:tgtEl>
                                          <p:spTgt spid="1049994">
                                            <p:txEl>
                                              <p:pRg st="9" end="9"/>
                                            </p:txEl>
                                          </p:spTgt>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96" name="Rectangle 396">
            <a:extLst>
              <a:ext uri="{FF2B5EF4-FFF2-40B4-BE49-F238E27FC236}">
                <a16:creationId xmlns:a16="http://schemas.microsoft.com/office/drawing/2014/main" id="{346EF0B8-C139-4503-A747-C782DAA3603A}"/>
              </a:ext>
            </a:extLst>
          </p:cNvPr>
          <p:cNvSpPr>
            <a:spLocks noGrp="1" noChangeArrowheads="1"/>
          </p:cNvSpPr>
          <p:nvPr>
            <p:ph type="body" idx="1"/>
          </p:nvPr>
        </p:nvSpPr>
        <p:spPr>
          <a:xfrm>
            <a:off x="685800" y="1857375"/>
            <a:ext cx="7772400" cy="4038600"/>
          </a:xfrm>
        </p:spPr>
        <p:txBody>
          <a:bodyPr/>
          <a:lstStyle/>
          <a:p>
            <a:pPr eaLnBrk="1" latinLnBrk="0" hangingPunct="1">
              <a:spcBef>
                <a:spcPct val="50000"/>
              </a:spcBef>
              <a:buFontTx/>
              <a:buNone/>
            </a:pPr>
            <a:r>
              <a:rPr lang="zh-CN" altLang="en-US" sz="2800" b="1" dirty="0">
                <a:latin typeface="Times New Roman" panose="02020603050405020304" pitchFamily="18" charset="0"/>
                <a:sym typeface="Times New Roman" panose="02020603050405020304" pitchFamily="18" charset="0"/>
              </a:rPr>
              <a:t>共同的思路：</a:t>
            </a:r>
            <a:endParaRPr lang="zh-CN" altLang="zh-CN" dirty="0"/>
          </a:p>
          <a:p>
            <a:pPr eaLnBrk="1" latinLnBrk="0" hangingPunct="1">
              <a:spcBef>
                <a:spcPct val="50000"/>
              </a:spcBef>
            </a:pPr>
            <a:r>
              <a:rPr lang="zh-CN" altLang="en-US" sz="2800" dirty="0">
                <a:latin typeface="Times New Roman" panose="02020603050405020304" pitchFamily="18" charset="0"/>
                <a:sym typeface="Times New Roman" panose="02020603050405020304" pitchFamily="18" charset="0"/>
              </a:rPr>
              <a:t>由于</a:t>
            </a:r>
            <a:r>
              <a:rPr lang="zh-CN" altLang="en-US" sz="2800" b="1" dirty="0">
                <a:latin typeface="Times New Roman" panose="02020603050405020304" pitchFamily="18" charset="0"/>
                <a:ea typeface="楷体_GB2312" pitchFamily="49" charset="-122"/>
                <a:sym typeface="Times New Roman" panose="02020603050405020304" pitchFamily="18" charset="0"/>
              </a:rPr>
              <a:t>异方差性</a:t>
            </a:r>
            <a:r>
              <a:rPr lang="zh-CN" altLang="en-US" sz="2800" dirty="0">
                <a:latin typeface="Times New Roman" panose="02020603050405020304" pitchFamily="18" charset="0"/>
                <a:sym typeface="Times New Roman" panose="02020603050405020304" pitchFamily="18" charset="0"/>
              </a:rPr>
              <a:t>是相对于不同的解释变量观测值，随机误差项具有不同的方差。那么</a:t>
            </a:r>
            <a:r>
              <a:rPr lang="zh-CN" altLang="en-US" sz="2800" b="1" dirty="0">
                <a:latin typeface="Times New Roman" panose="02020603050405020304" pitchFamily="18" charset="0"/>
                <a:ea typeface="楷体_GB2312" pitchFamily="49" charset="-122"/>
                <a:sym typeface="Times New Roman" panose="02020603050405020304" pitchFamily="18" charset="0"/>
              </a:rPr>
              <a:t>检验异方差性，也就是检验随机误差项的方差与解释变量观测值之间的相关性及其相关的“形式”。</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49996">
                                            <p:txEl>
                                              <p:pRg st="0" end="0"/>
                                            </p:txEl>
                                          </p:spTgt>
                                        </p:tgtEl>
                                        <p:attrNameLst>
                                          <p:attrName>style.visibility</p:attrName>
                                        </p:attrNameLst>
                                      </p:cBhvr>
                                      <p:to>
                                        <p:strVal val="visible"/>
                                      </p:to>
                                    </p:set>
                                    <p:anim calcmode="lin" valueType="num">
                                      <p:cBhvr additive="base">
                                        <p:cTn id="7" dur="500" fill="hold"/>
                                        <p:tgtEl>
                                          <p:spTgt spid="1049996">
                                            <p:txEl>
                                              <p:pRg st="0" end="0"/>
                                            </p:txEl>
                                          </p:spTgt>
                                        </p:tgtEl>
                                        <p:attrNameLst>
                                          <p:attrName>ppt_x</p:attrName>
                                        </p:attrNameLst>
                                      </p:cBhvr>
                                      <p:tavLst>
                                        <p:tav tm="100000">
                                          <p:val>
                                            <p:strVal val="0-#ppt_w/2"/>
                                          </p:val>
                                        </p:tav>
                                        <p:tav>
                                          <p:val>
                                            <p:strVal val="#ppt_x"/>
                                          </p:val>
                                        </p:tav>
                                      </p:tavLst>
                                    </p:anim>
                                    <p:anim calcmode="lin" valueType="num">
                                      <p:cBhvr additive="base">
                                        <p:cTn id="8" dur="500" fill="hold"/>
                                        <p:tgtEl>
                                          <p:spTgt spid="1049996">
                                            <p:txEl>
                                              <p:pRg st="0" end="0"/>
                                            </p:txEl>
                                          </p:spTgt>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49996">
                                            <p:txEl>
                                              <p:pRg st="1" end="1"/>
                                            </p:txEl>
                                          </p:spTgt>
                                        </p:tgtEl>
                                        <p:attrNameLst>
                                          <p:attrName>style.visibility</p:attrName>
                                        </p:attrNameLst>
                                      </p:cBhvr>
                                      <p:to>
                                        <p:strVal val="visible"/>
                                      </p:to>
                                    </p:set>
                                    <p:anim calcmode="lin" valueType="num">
                                      <p:cBhvr additive="base">
                                        <p:cTn id="13" dur="500" fill="hold"/>
                                        <p:tgtEl>
                                          <p:spTgt spid="1049996">
                                            <p:txEl>
                                              <p:pRg st="1" end="1"/>
                                            </p:txEl>
                                          </p:spTgt>
                                        </p:tgtEl>
                                        <p:attrNameLst>
                                          <p:attrName>ppt_x</p:attrName>
                                        </p:attrNameLst>
                                      </p:cBhvr>
                                      <p:tavLst>
                                        <p:tav tm="100000">
                                          <p:val>
                                            <p:strVal val="0-#ppt_w/2"/>
                                          </p:val>
                                        </p:tav>
                                        <p:tav>
                                          <p:val>
                                            <p:strVal val="#ppt_x"/>
                                          </p:val>
                                        </p:tav>
                                      </p:tavLst>
                                    </p:anim>
                                    <p:anim calcmode="lin" valueType="num">
                                      <p:cBhvr additive="base">
                                        <p:cTn id="14" dur="500" fill="hold"/>
                                        <p:tgtEl>
                                          <p:spTgt spid="1049996">
                                            <p:txEl>
                                              <p:pRg st="1" end="1"/>
                                            </p:txEl>
                                          </p:spTgt>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98" name="Rectangle 398">
            <a:extLst>
              <a:ext uri="{FF2B5EF4-FFF2-40B4-BE49-F238E27FC236}">
                <a16:creationId xmlns:a16="http://schemas.microsoft.com/office/drawing/2014/main" id="{BDADAFB2-1540-4FC9-A9B6-5F4A25F297E5}"/>
              </a:ext>
            </a:extLst>
          </p:cNvPr>
          <p:cNvSpPr>
            <a:spLocks noGrp="1" noChangeArrowheads="1"/>
          </p:cNvSpPr>
          <p:nvPr>
            <p:ph type="body" idx="1"/>
          </p:nvPr>
        </p:nvSpPr>
        <p:spPr>
          <a:xfrm>
            <a:off x="685800" y="1609725"/>
            <a:ext cx="7772400" cy="4038600"/>
          </a:xfrm>
        </p:spPr>
        <p:txBody>
          <a:bodyPr/>
          <a:lstStyle/>
          <a:p>
            <a:pPr eaLnBrk="1" latinLnBrk="0" hangingPunct="1">
              <a:spcBef>
                <a:spcPct val="50000"/>
              </a:spcBef>
              <a:buFontTx/>
              <a:buNone/>
            </a:pPr>
            <a:r>
              <a:rPr lang="zh-CN" altLang="en-US" sz="2800" b="1" dirty="0">
                <a:latin typeface="Times New Roman" panose="02020603050405020304" pitchFamily="18" charset="0"/>
                <a:sym typeface="Times New Roman" panose="02020603050405020304" pitchFamily="18" charset="0"/>
              </a:rPr>
              <a:t>共同的思路：</a:t>
            </a:r>
            <a:endParaRPr lang="zh-CN" altLang="zh-CN" dirty="0"/>
          </a:p>
          <a:p>
            <a:pPr eaLnBrk="1" latinLnBrk="0" hangingPunct="1">
              <a:spcBef>
                <a:spcPct val="50000"/>
              </a:spcBef>
            </a:pPr>
            <a:r>
              <a:rPr lang="zh-CN" altLang="en-US" sz="2800" dirty="0">
                <a:latin typeface="Times New Roman" panose="02020603050405020304" pitchFamily="18" charset="0"/>
                <a:sym typeface="Times New Roman" panose="02020603050405020304" pitchFamily="18" charset="0"/>
              </a:rPr>
              <a:t>由于</a:t>
            </a:r>
            <a:r>
              <a:rPr lang="zh-CN" altLang="en-US" sz="2800" b="1" dirty="0">
                <a:latin typeface="Times New Roman" panose="02020603050405020304" pitchFamily="18" charset="0"/>
                <a:ea typeface="楷体_GB2312" pitchFamily="49" charset="-122"/>
                <a:sym typeface="Times New Roman" panose="02020603050405020304" pitchFamily="18" charset="0"/>
              </a:rPr>
              <a:t>异方差性</a:t>
            </a:r>
            <a:r>
              <a:rPr lang="zh-CN" altLang="en-US" sz="2800" dirty="0">
                <a:latin typeface="Times New Roman" panose="02020603050405020304" pitchFamily="18" charset="0"/>
                <a:sym typeface="Times New Roman" panose="02020603050405020304" pitchFamily="18" charset="0"/>
              </a:rPr>
              <a:t>是相对于不同的解释变量观测值，随机误差项具有不同的方差。那么</a:t>
            </a:r>
            <a:r>
              <a:rPr lang="zh-CN" altLang="en-US" sz="2800" b="1" dirty="0">
                <a:latin typeface="Times New Roman" panose="02020603050405020304" pitchFamily="18" charset="0"/>
                <a:ea typeface="楷体_GB2312" pitchFamily="49" charset="-122"/>
                <a:sym typeface="Times New Roman" panose="02020603050405020304" pitchFamily="18" charset="0"/>
              </a:rPr>
              <a:t>检验异方差性，也就是检验随机误差项的方差与解释变量观测值之间的相关性及其相关的“形式”。</a:t>
            </a:r>
            <a:endParaRPr lang="zh-CN" altLang="zh-CN" dirty="0"/>
          </a:p>
          <a:p>
            <a:pPr eaLnBrk="1" latinLnBrk="0" hangingPunct="1">
              <a:spcBef>
                <a:spcPct val="50000"/>
              </a:spcBef>
            </a:pPr>
            <a:r>
              <a:rPr lang="zh-CN" altLang="en-US" sz="2800" b="1" dirty="0">
                <a:latin typeface="Times New Roman" panose="02020603050405020304" pitchFamily="18" charset="0"/>
                <a:ea typeface="楷体_GB2312" pitchFamily="49" charset="-122"/>
                <a:sym typeface="Times New Roman" panose="02020603050405020304" pitchFamily="18" charset="0"/>
              </a:rPr>
              <a:t>问题在于用什么来表示随机误差项的方差？</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49998">
                                            <p:txEl>
                                              <p:pRg st="0" end="0"/>
                                            </p:txEl>
                                          </p:spTgt>
                                        </p:tgtEl>
                                        <p:attrNameLst>
                                          <p:attrName>style.visibility</p:attrName>
                                        </p:attrNameLst>
                                      </p:cBhvr>
                                      <p:to>
                                        <p:strVal val="visible"/>
                                      </p:to>
                                    </p:set>
                                    <p:anim calcmode="lin" valueType="num">
                                      <p:cBhvr additive="base">
                                        <p:cTn id="7" dur="500" fill="hold"/>
                                        <p:tgtEl>
                                          <p:spTgt spid="1049998">
                                            <p:txEl>
                                              <p:pRg st="0" end="0"/>
                                            </p:txEl>
                                          </p:spTgt>
                                        </p:tgtEl>
                                        <p:attrNameLst>
                                          <p:attrName>ppt_x</p:attrName>
                                        </p:attrNameLst>
                                      </p:cBhvr>
                                      <p:tavLst>
                                        <p:tav tm="100000">
                                          <p:val>
                                            <p:strVal val="0-#ppt_w/2"/>
                                          </p:val>
                                        </p:tav>
                                        <p:tav>
                                          <p:val>
                                            <p:strVal val="#ppt_x"/>
                                          </p:val>
                                        </p:tav>
                                      </p:tavLst>
                                    </p:anim>
                                    <p:anim calcmode="lin" valueType="num">
                                      <p:cBhvr additive="base">
                                        <p:cTn id="8" dur="500" fill="hold"/>
                                        <p:tgtEl>
                                          <p:spTgt spid="1049998">
                                            <p:txEl>
                                              <p:pRg st="0" end="0"/>
                                            </p:txEl>
                                          </p:spTgt>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49998">
                                            <p:txEl>
                                              <p:pRg st="1" end="1"/>
                                            </p:txEl>
                                          </p:spTgt>
                                        </p:tgtEl>
                                        <p:attrNameLst>
                                          <p:attrName>style.visibility</p:attrName>
                                        </p:attrNameLst>
                                      </p:cBhvr>
                                      <p:to>
                                        <p:strVal val="visible"/>
                                      </p:to>
                                    </p:set>
                                    <p:anim calcmode="lin" valueType="num">
                                      <p:cBhvr additive="base">
                                        <p:cTn id="13" dur="500" fill="hold"/>
                                        <p:tgtEl>
                                          <p:spTgt spid="1049998">
                                            <p:txEl>
                                              <p:pRg st="1" end="1"/>
                                            </p:txEl>
                                          </p:spTgt>
                                        </p:tgtEl>
                                        <p:attrNameLst>
                                          <p:attrName>ppt_x</p:attrName>
                                        </p:attrNameLst>
                                      </p:cBhvr>
                                      <p:tavLst>
                                        <p:tav tm="100000">
                                          <p:val>
                                            <p:strVal val="0-#ppt_w/2"/>
                                          </p:val>
                                        </p:tav>
                                        <p:tav>
                                          <p:val>
                                            <p:strVal val="#ppt_x"/>
                                          </p:val>
                                        </p:tav>
                                      </p:tavLst>
                                    </p:anim>
                                    <p:anim calcmode="lin" valueType="num">
                                      <p:cBhvr additive="base">
                                        <p:cTn id="14" dur="500" fill="hold"/>
                                        <p:tgtEl>
                                          <p:spTgt spid="1049998">
                                            <p:txEl>
                                              <p:pRg st="1" end="1"/>
                                            </p:txEl>
                                          </p:spTgt>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49998">
                                            <p:txEl>
                                              <p:pRg st="2" end="2"/>
                                            </p:txEl>
                                          </p:spTgt>
                                        </p:tgtEl>
                                        <p:attrNameLst>
                                          <p:attrName>style.visibility</p:attrName>
                                        </p:attrNameLst>
                                      </p:cBhvr>
                                      <p:to>
                                        <p:strVal val="visible"/>
                                      </p:to>
                                    </p:set>
                                    <p:anim calcmode="lin" valueType="num">
                                      <p:cBhvr additive="base">
                                        <p:cTn id="19" dur="500" fill="hold"/>
                                        <p:tgtEl>
                                          <p:spTgt spid="1049998">
                                            <p:txEl>
                                              <p:pRg st="2" end="2"/>
                                            </p:txEl>
                                          </p:spTgt>
                                        </p:tgtEl>
                                        <p:attrNameLst>
                                          <p:attrName>ppt_x</p:attrName>
                                        </p:attrNameLst>
                                      </p:cBhvr>
                                      <p:tavLst>
                                        <p:tav tm="100000">
                                          <p:val>
                                            <p:strVal val="0-#ppt_w/2"/>
                                          </p:val>
                                        </p:tav>
                                        <p:tav>
                                          <p:val>
                                            <p:strVal val="#ppt_x"/>
                                          </p:val>
                                        </p:tav>
                                      </p:tavLst>
                                    </p:anim>
                                    <p:anim calcmode="lin" valueType="num">
                                      <p:cBhvr additive="base">
                                        <p:cTn id="20" dur="500" fill="hold"/>
                                        <p:tgtEl>
                                          <p:spTgt spid="1049998">
                                            <p:txEl>
                                              <p:pRg st="2" end="2"/>
                                            </p:txEl>
                                          </p:spTgt>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00" name="Rectangle 400">
            <a:extLst>
              <a:ext uri="{FF2B5EF4-FFF2-40B4-BE49-F238E27FC236}">
                <a16:creationId xmlns:a16="http://schemas.microsoft.com/office/drawing/2014/main" id="{F662F781-89C4-43FC-B8D8-BE7FB51C63B6}"/>
              </a:ext>
            </a:extLst>
          </p:cNvPr>
          <p:cNvSpPr>
            <a:spLocks noGrp="1" noChangeArrowheads="1"/>
          </p:cNvSpPr>
          <p:nvPr>
            <p:ph type="body" idx="1"/>
          </p:nvPr>
        </p:nvSpPr>
        <p:spPr>
          <a:xfrm>
            <a:off x="609599" y="1143000"/>
            <a:ext cx="8439151" cy="4038600"/>
          </a:xfrm>
        </p:spPr>
        <p:txBody>
          <a:bodyPr/>
          <a:lstStyle/>
          <a:p>
            <a:pPr eaLnBrk="1" latinLnBrk="0" hangingPunct="1">
              <a:spcBef>
                <a:spcPct val="50000"/>
              </a:spcBef>
              <a:buFontTx/>
              <a:buNone/>
            </a:pPr>
            <a:r>
              <a:rPr lang="zh-CN" altLang="en-US" sz="2800" b="1" dirty="0">
                <a:latin typeface="Times New Roman" panose="02020603050405020304" pitchFamily="18" charset="0"/>
                <a:sym typeface="Times New Roman" panose="02020603050405020304" pitchFamily="18" charset="0"/>
              </a:rPr>
              <a:t>共同的思路：</a:t>
            </a:r>
            <a:endParaRPr lang="zh-CN" altLang="zh-CN" dirty="0"/>
          </a:p>
          <a:p>
            <a:pPr eaLnBrk="1" latinLnBrk="0" hangingPunct="1">
              <a:spcBef>
                <a:spcPct val="50000"/>
              </a:spcBef>
              <a:buFont typeface="Wingdings" panose="05000000000000000000" pitchFamily="2" charset="2"/>
              <a:buChar char="l"/>
            </a:pPr>
            <a:r>
              <a:rPr lang="zh-CN" altLang="en-US" sz="2800" dirty="0">
                <a:effectLst/>
                <a:latin typeface="Times New Roman" panose="02020603050405020304" pitchFamily="18" charset="0"/>
                <a:sym typeface="Times New Roman" panose="02020603050405020304" pitchFamily="18" charset="0"/>
              </a:rPr>
              <a:t>由于</a:t>
            </a:r>
            <a:r>
              <a:rPr lang="zh-CN" altLang="en-US" sz="2800" dirty="0">
                <a:effectLst/>
                <a:latin typeface="Times New Roman" panose="02020603050405020304" pitchFamily="18" charset="0"/>
                <a:ea typeface="楷体_GB2312" pitchFamily="49" charset="-122"/>
                <a:sym typeface="Times New Roman" panose="02020603050405020304" pitchFamily="18" charset="0"/>
              </a:rPr>
              <a:t>异方差性</a:t>
            </a:r>
            <a:r>
              <a:rPr lang="zh-CN" altLang="en-US" sz="2800" dirty="0">
                <a:effectLst/>
                <a:latin typeface="Times New Roman" panose="02020603050405020304" pitchFamily="18" charset="0"/>
                <a:sym typeface="Times New Roman" panose="02020603050405020304" pitchFamily="18" charset="0"/>
              </a:rPr>
              <a:t>是相对于不同的解释变量观测值，随机误差项具有不同的方差。那么</a:t>
            </a:r>
            <a:r>
              <a:rPr lang="zh-CN" altLang="en-US" sz="2800" dirty="0">
                <a:effectLst/>
                <a:latin typeface="Times New Roman" panose="02020603050405020304" pitchFamily="18" charset="0"/>
                <a:ea typeface="楷体_GB2312" pitchFamily="49" charset="-122"/>
                <a:sym typeface="Times New Roman" panose="02020603050405020304" pitchFamily="18" charset="0"/>
              </a:rPr>
              <a:t>检验异方差性，也就是检验随机误差项的方差与解释变量观测值之间的相关性及其相关的“形式”。</a:t>
            </a:r>
            <a:endParaRPr lang="zh-CN" altLang="zh-CN" dirty="0">
              <a:effectLst/>
            </a:endParaRPr>
          </a:p>
          <a:p>
            <a:pPr eaLnBrk="1" latinLnBrk="0" hangingPunct="1">
              <a:spcBef>
                <a:spcPct val="50000"/>
              </a:spcBef>
              <a:buFont typeface="Wingdings" panose="05000000000000000000" pitchFamily="2" charset="2"/>
              <a:buChar char="l"/>
            </a:pPr>
            <a:r>
              <a:rPr lang="zh-CN" altLang="en-US" sz="2800" dirty="0">
                <a:effectLst/>
                <a:latin typeface="Times New Roman" panose="02020603050405020304" pitchFamily="18" charset="0"/>
                <a:ea typeface="楷体_GB2312" pitchFamily="49" charset="-122"/>
                <a:sym typeface="Times New Roman" panose="02020603050405020304" pitchFamily="18" charset="0"/>
              </a:rPr>
              <a:t>问题在于用什么来表示随机误差项的方差？一般的处理方法：</a:t>
            </a:r>
            <a:r>
              <a:rPr lang="en-US" altLang="en-US" sz="2800" dirty="0" err="1">
                <a:effectLst/>
                <a:latin typeface="Times New Roman" panose="02020603050405020304" pitchFamily="18" charset="0"/>
                <a:ea typeface="楷体_GB2312" pitchFamily="49" charset="-122"/>
                <a:sym typeface="Times New Roman" panose="02020603050405020304" pitchFamily="18" charset="0"/>
              </a:rPr>
              <a:t>首先采用OLS</a:t>
            </a:r>
            <a:r>
              <a:rPr lang="zh-CN" altLang="en-US" sz="2800" dirty="0">
                <a:effectLst/>
                <a:latin typeface="Times New Roman" panose="02020603050405020304" pitchFamily="18" charset="0"/>
                <a:ea typeface="楷体_GB2312" pitchFamily="49" charset="-122"/>
                <a:sym typeface="Times New Roman" panose="02020603050405020304" pitchFamily="18" charset="0"/>
              </a:rPr>
              <a:t>估计，得到残差估计值，用它的平方近似随机误差项的方差。</a:t>
            </a:r>
            <a:endParaRPr lang="zh-CN" altLang="zh-CN" dirty="0">
              <a:effectLst/>
            </a:endParaRPr>
          </a:p>
          <a:p>
            <a:pPr eaLnBrk="1" latinLnBrk="0" hangingPunct="1">
              <a:spcBef>
                <a:spcPct val="50000"/>
              </a:spcBef>
            </a:pPr>
            <a:endParaRPr lang="en-US" altLang="en-US" sz="2800" b="1" dirty="0">
              <a:latin typeface="Times New Roman" panose="02020603050405020304" pitchFamily="18" charset="0"/>
              <a:ea typeface="楷体_GB2312" pitchFamily="49" charset="-122"/>
              <a:sym typeface="Times New Roman" panose="02020603050405020304" pitchFamily="18" charset="0"/>
            </a:endParaRPr>
          </a:p>
        </p:txBody>
      </p:sp>
      <p:pic>
        <p:nvPicPr>
          <p:cNvPr id="2097705" name="Picture 553">
            <a:extLst>
              <a:ext uri="{FF2B5EF4-FFF2-40B4-BE49-F238E27FC236}">
                <a16:creationId xmlns:a16="http://schemas.microsoft.com/office/drawing/2014/main" id="{80D83822-D4D5-4337-95EA-071ED4FD7F5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181600"/>
            <a:ext cx="2819400" cy="609600"/>
          </a:xfrm>
          <a:prstGeom prst="rect">
            <a:avLst/>
          </a:prstGeom>
          <a:solidFill>
            <a:schemeClr val="tx1"/>
          </a:solidFill>
          <a:ln w="9525">
            <a:solidFill>
              <a:srgbClr val="0000FF"/>
            </a:solidFill>
            <a:miter lim="800000"/>
            <a:headEnd/>
            <a:tailEnd/>
          </a:ln>
        </p:spPr>
      </p:pic>
      <p:pic>
        <p:nvPicPr>
          <p:cNvPr id="2097707" name="Picture 555">
            <a:extLst>
              <a:ext uri="{FF2B5EF4-FFF2-40B4-BE49-F238E27FC236}">
                <a16:creationId xmlns:a16="http://schemas.microsoft.com/office/drawing/2014/main" id="{13575AA8-4D82-41DB-A267-1A6D6959E1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5181600"/>
            <a:ext cx="3810000" cy="609600"/>
          </a:xfrm>
          <a:prstGeom prst="rect">
            <a:avLst/>
          </a:prstGeom>
          <a:solidFill>
            <a:schemeClr val="tx1"/>
          </a:solidFill>
          <a:ln w="9525">
            <a:solidFill>
              <a:srgbClr val="0000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50000">
                                            <p:txEl>
                                              <p:pRg st="0" end="0"/>
                                            </p:txEl>
                                          </p:spTgt>
                                        </p:tgtEl>
                                        <p:attrNameLst>
                                          <p:attrName>style.visibility</p:attrName>
                                        </p:attrNameLst>
                                      </p:cBhvr>
                                      <p:to>
                                        <p:strVal val="visible"/>
                                      </p:to>
                                    </p:set>
                                    <p:anim calcmode="lin" valueType="num">
                                      <p:cBhvr additive="base">
                                        <p:cTn id="7" dur="500" fill="hold"/>
                                        <p:tgtEl>
                                          <p:spTgt spid="1050000">
                                            <p:txEl>
                                              <p:pRg st="0" end="0"/>
                                            </p:txEl>
                                          </p:spTgt>
                                        </p:tgtEl>
                                        <p:attrNameLst>
                                          <p:attrName>ppt_x</p:attrName>
                                        </p:attrNameLst>
                                      </p:cBhvr>
                                      <p:tavLst>
                                        <p:tav tm="100000">
                                          <p:val>
                                            <p:strVal val="0-#ppt_w/2"/>
                                          </p:val>
                                        </p:tav>
                                        <p:tav>
                                          <p:val>
                                            <p:strVal val="#ppt_x"/>
                                          </p:val>
                                        </p:tav>
                                      </p:tavLst>
                                    </p:anim>
                                    <p:anim calcmode="lin" valueType="num">
                                      <p:cBhvr additive="base">
                                        <p:cTn id="8" dur="500" fill="hold"/>
                                        <p:tgtEl>
                                          <p:spTgt spid="1050000">
                                            <p:txEl>
                                              <p:pRg st="0" end="0"/>
                                            </p:txEl>
                                          </p:spTgt>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50000">
                                            <p:txEl>
                                              <p:pRg st="1" end="1"/>
                                            </p:txEl>
                                          </p:spTgt>
                                        </p:tgtEl>
                                        <p:attrNameLst>
                                          <p:attrName>style.visibility</p:attrName>
                                        </p:attrNameLst>
                                      </p:cBhvr>
                                      <p:to>
                                        <p:strVal val="visible"/>
                                      </p:to>
                                    </p:set>
                                    <p:anim calcmode="lin" valueType="num">
                                      <p:cBhvr additive="base">
                                        <p:cTn id="13" dur="500" fill="hold"/>
                                        <p:tgtEl>
                                          <p:spTgt spid="1050000">
                                            <p:txEl>
                                              <p:pRg st="1" end="1"/>
                                            </p:txEl>
                                          </p:spTgt>
                                        </p:tgtEl>
                                        <p:attrNameLst>
                                          <p:attrName>ppt_x</p:attrName>
                                        </p:attrNameLst>
                                      </p:cBhvr>
                                      <p:tavLst>
                                        <p:tav tm="100000">
                                          <p:val>
                                            <p:strVal val="0-#ppt_w/2"/>
                                          </p:val>
                                        </p:tav>
                                        <p:tav>
                                          <p:val>
                                            <p:strVal val="#ppt_x"/>
                                          </p:val>
                                        </p:tav>
                                      </p:tavLst>
                                    </p:anim>
                                    <p:anim calcmode="lin" valueType="num">
                                      <p:cBhvr additive="base">
                                        <p:cTn id="14" dur="500" fill="hold"/>
                                        <p:tgtEl>
                                          <p:spTgt spid="1050000">
                                            <p:txEl>
                                              <p:pRg st="1" end="1"/>
                                            </p:txEl>
                                          </p:spTgt>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50000">
                                            <p:txEl>
                                              <p:pRg st="2" end="2"/>
                                            </p:txEl>
                                          </p:spTgt>
                                        </p:tgtEl>
                                        <p:attrNameLst>
                                          <p:attrName>style.visibility</p:attrName>
                                        </p:attrNameLst>
                                      </p:cBhvr>
                                      <p:to>
                                        <p:strVal val="visible"/>
                                      </p:to>
                                    </p:set>
                                    <p:anim calcmode="lin" valueType="num">
                                      <p:cBhvr additive="base">
                                        <p:cTn id="19" dur="500" fill="hold"/>
                                        <p:tgtEl>
                                          <p:spTgt spid="1050000">
                                            <p:txEl>
                                              <p:pRg st="2" end="2"/>
                                            </p:txEl>
                                          </p:spTgt>
                                        </p:tgtEl>
                                        <p:attrNameLst>
                                          <p:attrName>ppt_x</p:attrName>
                                        </p:attrNameLst>
                                      </p:cBhvr>
                                      <p:tavLst>
                                        <p:tav tm="100000">
                                          <p:val>
                                            <p:strVal val="0-#ppt_w/2"/>
                                          </p:val>
                                        </p:tav>
                                        <p:tav>
                                          <p:val>
                                            <p:strVal val="#ppt_x"/>
                                          </p:val>
                                        </p:tav>
                                      </p:tavLst>
                                    </p:anim>
                                    <p:anim calcmode="lin" valueType="num">
                                      <p:cBhvr additive="base">
                                        <p:cTn id="20" dur="500" fill="hold"/>
                                        <p:tgtEl>
                                          <p:spTgt spid="1050000">
                                            <p:txEl>
                                              <p:pRg st="2" end="2"/>
                                            </p:txEl>
                                          </p:spTgt>
                                        </p:tgtEl>
                                        <p:attrNameLst>
                                          <p:attrName>ppt_y</p:attrName>
                                        </p:attrNameLst>
                                      </p:cBhvr>
                                      <p:tavLst>
                                        <p:tav tm="100000">
                                          <p:val>
                                            <p:strVal val="#ppt_y"/>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097705"/>
                                        </p:tgtEl>
                                        <p:attrNameLst>
                                          <p:attrName>style.visibility</p:attrName>
                                        </p:attrNameLst>
                                      </p:cBhvr>
                                      <p:to>
                                        <p:strVal val="visible"/>
                                      </p:to>
                                    </p:set>
                                    <p:anim calcmode="lin" valueType="num">
                                      <p:cBhvr additive="base">
                                        <p:cTn id="25" dur="500" fill="hold"/>
                                        <p:tgtEl>
                                          <p:spTgt spid="2097705"/>
                                        </p:tgtEl>
                                        <p:attrNameLst>
                                          <p:attrName>ppt_x</p:attrName>
                                        </p:attrNameLst>
                                      </p:cBhvr>
                                      <p:tavLst>
                                        <p:tav tm="100000">
                                          <p:val>
                                            <p:strVal val="0-#ppt_w/2"/>
                                          </p:val>
                                        </p:tav>
                                        <p:tav>
                                          <p:val>
                                            <p:strVal val="#ppt_x"/>
                                          </p:val>
                                        </p:tav>
                                      </p:tavLst>
                                    </p:anim>
                                    <p:anim calcmode="lin" valueType="num">
                                      <p:cBhvr additive="base">
                                        <p:cTn id="26" dur="500" fill="hold"/>
                                        <p:tgtEl>
                                          <p:spTgt spid="2097705"/>
                                        </p:tgtEl>
                                        <p:attrNameLst>
                                          <p:attrName>ppt_y</p:attrName>
                                        </p:attrNameLst>
                                      </p:cBhvr>
                                      <p:tavLst>
                                        <p:tav tm="100000">
                                          <p:val>
                                            <p:strVal val="#ppt_y"/>
                                          </p:val>
                                        </p:tav>
                                        <p:tav>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2097707"/>
                                        </p:tgtEl>
                                        <p:attrNameLst>
                                          <p:attrName>style.visibility</p:attrName>
                                        </p:attrNameLst>
                                      </p:cBhvr>
                                      <p:to>
                                        <p:strVal val="visible"/>
                                      </p:to>
                                    </p:set>
                                    <p:anim calcmode="lin" valueType="num">
                                      <p:cBhvr additive="base">
                                        <p:cTn id="31" dur="500" fill="hold"/>
                                        <p:tgtEl>
                                          <p:spTgt spid="2097707"/>
                                        </p:tgtEl>
                                        <p:attrNameLst>
                                          <p:attrName>ppt_x</p:attrName>
                                        </p:attrNameLst>
                                      </p:cBhvr>
                                      <p:tavLst>
                                        <p:tav tm="100000">
                                          <p:val>
                                            <p:strVal val="1+#ppt_w/2"/>
                                          </p:val>
                                        </p:tav>
                                        <p:tav>
                                          <p:val>
                                            <p:strVal val="#ppt_x"/>
                                          </p:val>
                                        </p:tav>
                                      </p:tavLst>
                                    </p:anim>
                                    <p:anim calcmode="lin" valueType="num">
                                      <p:cBhvr additive="base">
                                        <p:cTn id="32" dur="500" fill="hold"/>
                                        <p:tgtEl>
                                          <p:spTgt spid="2097707"/>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02">
            <a:extLst>
              <a:ext uri="{FF2B5EF4-FFF2-40B4-BE49-F238E27FC236}">
                <a16:creationId xmlns:a16="http://schemas.microsoft.com/office/drawing/2014/main" id="{6E31235A-ADCE-469E-A5FF-DC2162564D5F}"/>
              </a:ext>
            </a:extLst>
          </p:cNvPr>
          <p:cNvSpPr>
            <a:spLocks noChangeArrowheads="1"/>
          </p:cNvSpPr>
          <p:nvPr/>
        </p:nvSpPr>
        <p:spPr bwMode="auto">
          <a:xfrm>
            <a:off x="838200" y="609600"/>
            <a:ext cx="7543800" cy="51911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eaLnBrk="1" hangingPunct="1">
              <a:spcBef>
                <a:spcPct val="50000"/>
              </a:spcBef>
              <a:buSzPct val="100000"/>
            </a:pPr>
            <a:r>
              <a:rPr lang="en-US" altLang="en-US" sz="2800" b="1">
                <a:solidFill>
                  <a:srgbClr val="3333CC"/>
                </a:solidFill>
                <a:latin typeface="楷体_GB2312" pitchFamily="49" charset="-122"/>
              </a:rPr>
              <a:t>2</a:t>
            </a:r>
            <a:r>
              <a:rPr lang="zh-CN" altLang="en-US" sz="2800" b="1">
                <a:solidFill>
                  <a:srgbClr val="3333CC"/>
                </a:solidFill>
                <a:latin typeface="楷体_GB2312" pitchFamily="49" charset="-122"/>
              </a:rPr>
              <a:t>、图示法</a:t>
            </a:r>
            <a:endParaRPr lang="zh-CN" altLang="zh-CN"/>
          </a:p>
        </p:txBody>
      </p:sp>
      <p:sp>
        <p:nvSpPr>
          <p:cNvPr id="1050004" name="Rectangle 404">
            <a:extLst>
              <a:ext uri="{FF2B5EF4-FFF2-40B4-BE49-F238E27FC236}">
                <a16:creationId xmlns:a16="http://schemas.microsoft.com/office/drawing/2014/main" id="{EAB0285B-C411-46AC-9B7F-2969C153E0E0}"/>
              </a:ext>
            </a:extLst>
          </p:cNvPr>
          <p:cNvSpPr>
            <a:spLocks noChangeArrowheads="1"/>
          </p:cNvSpPr>
          <p:nvPr/>
        </p:nvSpPr>
        <p:spPr bwMode="auto">
          <a:xfrm>
            <a:off x="914400" y="1738313"/>
            <a:ext cx="7315200" cy="154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eaLnBrk="1" hangingPunct="1">
              <a:buSzPct val="100000"/>
            </a:pPr>
            <a:r>
              <a:rPr lang="zh-CN" altLang="en-US" sz="2800" b="1" dirty="0">
                <a:solidFill>
                  <a:schemeClr val="tx1"/>
                </a:solidFill>
                <a:ea typeface="宋体" panose="02010600030101010101" pitchFamily="2" charset="-122"/>
              </a:rPr>
              <a:t>（</a:t>
            </a:r>
            <a:r>
              <a:rPr lang="zh-CN" altLang="zh-CN" sz="2800" b="1" dirty="0">
                <a:solidFill>
                  <a:schemeClr val="tx1"/>
                </a:solidFill>
                <a:ea typeface="宋体" panose="02010600030101010101" pitchFamily="2" charset="-122"/>
              </a:rPr>
              <a:t>1</a:t>
            </a:r>
            <a:r>
              <a:rPr lang="zh-CN" altLang="en-US" sz="2800" b="1" dirty="0">
                <a:solidFill>
                  <a:schemeClr val="tx1"/>
                </a:solidFill>
                <a:ea typeface="宋体" panose="02010600030101010101" pitchFamily="2" charset="-122"/>
              </a:rPr>
              <a:t>）用</a:t>
            </a:r>
            <a:r>
              <a:rPr lang="zh-CN" altLang="zh-CN" sz="2800" b="1" dirty="0">
                <a:solidFill>
                  <a:schemeClr val="tx1"/>
                </a:solidFill>
                <a:ea typeface="宋体" panose="02010600030101010101" pitchFamily="2" charset="-122"/>
              </a:rPr>
              <a:t>X-Y</a:t>
            </a:r>
            <a:r>
              <a:rPr lang="zh-CN" altLang="en-US" sz="2800" b="1" dirty="0">
                <a:solidFill>
                  <a:schemeClr val="tx1"/>
                </a:solidFill>
                <a:ea typeface="宋体" panose="02010600030101010101" pitchFamily="2" charset="-122"/>
              </a:rPr>
              <a:t>的散点图进行判断</a:t>
            </a:r>
            <a:endParaRPr lang="zh-CN" altLang="zh-CN" dirty="0">
              <a:solidFill>
                <a:schemeClr val="tx1"/>
              </a:solidFill>
            </a:endParaRPr>
          </a:p>
          <a:p>
            <a:pPr eaLnBrk="1" hangingPunct="1">
              <a:spcBef>
                <a:spcPct val="40000"/>
              </a:spcBef>
              <a:buSzPct val="100000"/>
            </a:pPr>
            <a:r>
              <a:rPr lang="zh-CN" altLang="en-US" sz="2800" dirty="0">
                <a:solidFill>
                  <a:schemeClr val="tx1"/>
                </a:solidFill>
                <a:ea typeface="宋体" panose="02010600030101010101" pitchFamily="2" charset="-122"/>
              </a:rPr>
              <a:t>    看是否存在明显的</a:t>
            </a:r>
            <a:r>
              <a:rPr lang="zh-CN" altLang="en-US" sz="2800" b="1" dirty="0">
                <a:solidFill>
                  <a:schemeClr val="tx1"/>
                </a:solidFill>
              </a:rPr>
              <a:t>散点扩大</a:t>
            </a:r>
            <a:r>
              <a:rPr lang="zh-CN" altLang="en-US" sz="2800" dirty="0">
                <a:solidFill>
                  <a:schemeClr val="tx1"/>
                </a:solidFill>
                <a:ea typeface="宋体" panose="02010600030101010101" pitchFamily="2" charset="-122"/>
              </a:rPr>
              <a:t>、</a:t>
            </a:r>
            <a:r>
              <a:rPr lang="zh-CN" altLang="en-US" sz="2800" b="1" dirty="0">
                <a:solidFill>
                  <a:schemeClr val="tx1"/>
                </a:solidFill>
              </a:rPr>
              <a:t>缩小</a:t>
            </a:r>
            <a:r>
              <a:rPr lang="zh-CN" altLang="en-US" sz="2800" dirty="0">
                <a:solidFill>
                  <a:schemeClr val="tx1"/>
                </a:solidFill>
                <a:ea typeface="宋体" panose="02010600030101010101" pitchFamily="2" charset="-122"/>
              </a:rPr>
              <a:t>或</a:t>
            </a:r>
            <a:r>
              <a:rPr lang="zh-CN" altLang="en-US" sz="2800" b="1" dirty="0">
                <a:solidFill>
                  <a:schemeClr val="tx1"/>
                </a:solidFill>
              </a:rPr>
              <a:t>复杂型趋势</a:t>
            </a:r>
            <a:r>
              <a:rPr lang="zh-CN" altLang="en-US" sz="2800" dirty="0">
                <a:solidFill>
                  <a:schemeClr val="tx1"/>
                </a:solidFill>
                <a:ea typeface="宋体" panose="02010600030101010101" pitchFamily="2" charset="-122"/>
              </a:rPr>
              <a:t>（即不在一个固定的带型域中）。</a:t>
            </a:r>
            <a:endParaRPr lang="zh-CN" altLang="zh-CN" dirty="0">
              <a:solidFill>
                <a:schemeClr val="tx1"/>
              </a:solidFill>
            </a:endParaRPr>
          </a:p>
        </p:txBody>
      </p:sp>
      <p:pic>
        <p:nvPicPr>
          <p:cNvPr id="2097709" name="Picture 557">
            <a:extLst>
              <a:ext uri="{FF2B5EF4-FFF2-40B4-BE49-F238E27FC236}">
                <a16:creationId xmlns:a16="http://schemas.microsoft.com/office/drawing/2014/main" id="{B6F240C8-6CE2-4E6E-94E5-E2C3112753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657600"/>
            <a:ext cx="7105650" cy="533400"/>
          </a:xfrm>
          <a:prstGeom prst="rect">
            <a:avLst/>
          </a:prstGeom>
          <a:solidFill>
            <a:schemeClr val="tx1"/>
          </a:solidFill>
          <a:ln>
            <a:noFill/>
          </a:ln>
        </p:spPr>
      </p:pic>
      <p:sp>
        <p:nvSpPr>
          <p:cNvPr id="1050006" name="Rectangle 406">
            <a:extLst>
              <a:ext uri="{FF2B5EF4-FFF2-40B4-BE49-F238E27FC236}">
                <a16:creationId xmlns:a16="http://schemas.microsoft.com/office/drawing/2014/main" id="{279CF863-BBA4-484D-87D5-D6643D5A7BCF}"/>
              </a:ext>
            </a:extLst>
          </p:cNvPr>
          <p:cNvSpPr>
            <a:spLocks noChangeArrowheads="1"/>
          </p:cNvSpPr>
          <p:nvPr/>
        </p:nvSpPr>
        <p:spPr bwMode="auto">
          <a:xfrm>
            <a:off x="1676400" y="4267200"/>
            <a:ext cx="5299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eaLnBrk="1" hangingPunct="1">
              <a:spcBef>
                <a:spcPct val="50000"/>
              </a:spcBef>
              <a:buSzPct val="100000"/>
            </a:pPr>
            <a:r>
              <a:rPr lang="zh-CN" altLang="en-US" sz="2800" dirty="0">
                <a:solidFill>
                  <a:schemeClr val="tx1"/>
                </a:solidFill>
                <a:ea typeface="宋体" panose="02010600030101010101" pitchFamily="2" charset="-122"/>
              </a:rPr>
              <a:t>看是否形成一斜率为零的直线。</a:t>
            </a:r>
            <a:endParaRPr lang="zh-CN"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50004"/>
                                        </p:tgtEl>
                                        <p:attrNameLst>
                                          <p:attrName>style.visibility</p:attrName>
                                        </p:attrNameLst>
                                      </p:cBhvr>
                                      <p:to>
                                        <p:strVal val="visible"/>
                                      </p:to>
                                    </p:set>
                                    <p:anim calcmode="lin" valueType="num">
                                      <p:cBhvr additive="base">
                                        <p:cTn id="7" dur="500" fill="hold"/>
                                        <p:tgtEl>
                                          <p:spTgt spid="1050004"/>
                                        </p:tgtEl>
                                        <p:attrNameLst>
                                          <p:attrName>ppt_x</p:attrName>
                                        </p:attrNameLst>
                                      </p:cBhvr>
                                      <p:tavLst>
                                        <p:tav tm="100000">
                                          <p:val>
                                            <p:strVal val="0-#ppt_w/2"/>
                                          </p:val>
                                        </p:tav>
                                        <p:tav>
                                          <p:val>
                                            <p:strVal val="#ppt_x"/>
                                          </p:val>
                                        </p:tav>
                                      </p:tavLst>
                                    </p:anim>
                                    <p:anim calcmode="lin" valueType="num">
                                      <p:cBhvr additive="base">
                                        <p:cTn id="8" dur="500" fill="hold"/>
                                        <p:tgtEl>
                                          <p:spTgt spid="1050004"/>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97709"/>
                                        </p:tgtEl>
                                        <p:attrNameLst>
                                          <p:attrName>style.visibility</p:attrName>
                                        </p:attrNameLst>
                                      </p:cBhvr>
                                      <p:to>
                                        <p:strVal val="visible"/>
                                      </p:to>
                                    </p:set>
                                    <p:anim calcmode="lin" valueType="num">
                                      <p:cBhvr additive="base">
                                        <p:cTn id="13" dur="500" fill="hold"/>
                                        <p:tgtEl>
                                          <p:spTgt spid="2097709"/>
                                        </p:tgtEl>
                                        <p:attrNameLst>
                                          <p:attrName>ppt_x</p:attrName>
                                        </p:attrNameLst>
                                      </p:cBhvr>
                                      <p:tavLst>
                                        <p:tav tm="100000">
                                          <p:val>
                                            <p:strVal val="0-#ppt_w/2"/>
                                          </p:val>
                                        </p:tav>
                                        <p:tav>
                                          <p:val>
                                            <p:strVal val="#ppt_x"/>
                                          </p:val>
                                        </p:tav>
                                      </p:tavLst>
                                    </p:anim>
                                    <p:anim calcmode="lin" valueType="num">
                                      <p:cBhvr additive="base">
                                        <p:cTn id="14" dur="500" fill="hold"/>
                                        <p:tgtEl>
                                          <p:spTgt spid="2097709"/>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50006"/>
                                        </p:tgtEl>
                                        <p:attrNameLst>
                                          <p:attrName>style.visibility</p:attrName>
                                        </p:attrNameLst>
                                      </p:cBhvr>
                                      <p:to>
                                        <p:strVal val="visible"/>
                                      </p:to>
                                    </p:set>
                                    <p:anim calcmode="lin" valueType="num">
                                      <p:cBhvr additive="base">
                                        <p:cTn id="19" dur="500" fill="hold"/>
                                        <p:tgtEl>
                                          <p:spTgt spid="1050006"/>
                                        </p:tgtEl>
                                        <p:attrNameLst>
                                          <p:attrName>ppt_x</p:attrName>
                                        </p:attrNameLst>
                                      </p:cBhvr>
                                      <p:tavLst>
                                        <p:tav tm="100000">
                                          <p:val>
                                            <p:strVal val="0-#ppt_w/2"/>
                                          </p:val>
                                        </p:tav>
                                        <p:tav>
                                          <p:val>
                                            <p:strVal val="#ppt_x"/>
                                          </p:val>
                                        </p:tav>
                                      </p:tavLst>
                                    </p:anim>
                                    <p:anim calcmode="lin" valueType="num">
                                      <p:cBhvr additive="base">
                                        <p:cTn id="20" dur="500" fill="hold"/>
                                        <p:tgtEl>
                                          <p:spTgt spid="1050006"/>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711" name="Picture 559">
            <a:extLst>
              <a:ext uri="{FF2B5EF4-FFF2-40B4-BE49-F238E27FC236}">
                <a16:creationId xmlns:a16="http://schemas.microsoft.com/office/drawing/2014/main" id="{9C24D41E-9DA1-4E4F-91BF-78A163B056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47825"/>
            <a:ext cx="8686800" cy="5029200"/>
          </a:xfrm>
          <a:prstGeom prst="rect">
            <a:avLst/>
          </a:prstGeom>
          <a:solidFill>
            <a:schemeClr val="tx1"/>
          </a:solidFill>
          <a:ln>
            <a:no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097711"/>
                                        </p:tgtEl>
                                        <p:attrNameLst>
                                          <p:attrName>style.visibility</p:attrName>
                                        </p:attrNameLst>
                                      </p:cBhvr>
                                      <p:to>
                                        <p:strVal val="visible"/>
                                      </p:to>
                                    </p:set>
                                    <p:anim calcmode="lin" valueType="num">
                                      <p:cBhvr additive="base">
                                        <p:cTn id="7" dur="500" fill="hold"/>
                                        <p:tgtEl>
                                          <p:spTgt spid="2097711"/>
                                        </p:tgtEl>
                                        <p:attrNameLst>
                                          <p:attrName>ppt_x</p:attrName>
                                        </p:attrNameLst>
                                      </p:cBhvr>
                                      <p:tavLst>
                                        <p:tav tm="100000">
                                          <p:val>
                                            <p:strVal val="0-#ppt_w/2"/>
                                          </p:val>
                                        </p:tav>
                                        <p:tav>
                                          <p:val>
                                            <p:strVal val="#ppt_x"/>
                                          </p:val>
                                        </p:tav>
                                      </p:tavLst>
                                    </p:anim>
                                    <p:anim calcmode="lin" valueType="num">
                                      <p:cBhvr additive="base">
                                        <p:cTn id="8" dur="500" fill="hold"/>
                                        <p:tgtEl>
                                          <p:spTgt spid="2097711"/>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08">
            <a:extLst>
              <a:ext uri="{FF2B5EF4-FFF2-40B4-BE49-F238E27FC236}">
                <a16:creationId xmlns:a16="http://schemas.microsoft.com/office/drawing/2014/main" id="{8EDFF866-58B1-4050-891A-995D0AF98474}"/>
              </a:ext>
            </a:extLst>
          </p:cNvPr>
          <p:cNvSpPr>
            <a:spLocks noChangeArrowheads="1"/>
          </p:cNvSpPr>
          <p:nvPr/>
        </p:nvSpPr>
        <p:spPr bwMode="auto">
          <a:xfrm>
            <a:off x="684213" y="457200"/>
            <a:ext cx="7850187" cy="5794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eaLnBrk="1" hangingPunct="1">
              <a:spcBef>
                <a:spcPct val="50000"/>
              </a:spcBef>
              <a:buSzPct val="100000"/>
            </a:pPr>
            <a:r>
              <a:rPr lang="en-US" altLang="en-US" sz="3200" b="1" dirty="0">
                <a:solidFill>
                  <a:schemeClr val="bg2"/>
                </a:solidFill>
                <a:latin typeface="楷体_GB2312" pitchFamily="49" charset="-122"/>
              </a:rPr>
              <a:t>3</a:t>
            </a:r>
            <a:r>
              <a:rPr lang="zh-CN" altLang="en-US" sz="3200" b="1" dirty="0">
                <a:solidFill>
                  <a:schemeClr val="bg2"/>
                </a:solidFill>
                <a:latin typeface="楷体_GB2312" pitchFamily="49" charset="-122"/>
              </a:rPr>
              <a:t>、帕克</a:t>
            </a:r>
            <a:r>
              <a:rPr lang="en-US" altLang="en-US" sz="3200" b="1" dirty="0">
                <a:solidFill>
                  <a:schemeClr val="bg2"/>
                </a:solidFill>
                <a:latin typeface="楷体_GB2312" pitchFamily="49" charset="-122"/>
              </a:rPr>
              <a:t>(</a:t>
            </a:r>
            <a:r>
              <a:rPr lang="en-US" altLang="en-US" sz="3200" b="1" dirty="0">
                <a:solidFill>
                  <a:schemeClr val="bg2"/>
                </a:solidFill>
              </a:rPr>
              <a:t>Park)</a:t>
            </a:r>
            <a:r>
              <a:rPr lang="zh-CN" altLang="en-US" sz="3200" b="1" dirty="0">
                <a:solidFill>
                  <a:schemeClr val="bg2"/>
                </a:solidFill>
                <a:latin typeface="楷体_GB2312" pitchFamily="49" charset="-122"/>
              </a:rPr>
              <a:t>检验与戈里瑟</a:t>
            </a:r>
            <a:r>
              <a:rPr lang="en-US" altLang="en-US" sz="3200" b="1" dirty="0">
                <a:solidFill>
                  <a:schemeClr val="bg2"/>
                </a:solidFill>
                <a:latin typeface="楷体_GB2312" pitchFamily="49" charset="-122"/>
              </a:rPr>
              <a:t>(</a:t>
            </a:r>
            <a:r>
              <a:rPr lang="en-US" altLang="en-US" sz="3200" b="1" dirty="0" err="1">
                <a:solidFill>
                  <a:schemeClr val="bg2"/>
                </a:solidFill>
              </a:rPr>
              <a:t>Gleiser</a:t>
            </a:r>
            <a:r>
              <a:rPr lang="en-US" altLang="en-US" sz="3200" b="1" dirty="0">
                <a:solidFill>
                  <a:schemeClr val="bg2"/>
                </a:solidFill>
              </a:rPr>
              <a:t>)</a:t>
            </a:r>
            <a:r>
              <a:rPr lang="zh-CN" altLang="en-US" sz="3200" b="1" dirty="0">
                <a:solidFill>
                  <a:schemeClr val="bg2"/>
                </a:solidFill>
                <a:latin typeface="楷体_GB2312" pitchFamily="49" charset="-122"/>
              </a:rPr>
              <a:t>检验</a:t>
            </a:r>
            <a:endParaRPr lang="zh-CN" altLang="zh-CN" dirty="0">
              <a:solidFill>
                <a:schemeClr val="bg2"/>
              </a:solidFill>
            </a:endParaRPr>
          </a:p>
        </p:txBody>
      </p:sp>
      <p:sp>
        <p:nvSpPr>
          <p:cNvPr id="1050010" name="Rectangle 410">
            <a:extLst>
              <a:ext uri="{FF2B5EF4-FFF2-40B4-BE49-F238E27FC236}">
                <a16:creationId xmlns:a16="http://schemas.microsoft.com/office/drawing/2014/main" id="{F0D876AF-296F-4AC1-8BF2-939ED2924839}"/>
              </a:ext>
            </a:extLst>
          </p:cNvPr>
          <p:cNvSpPr>
            <a:spLocks noChangeArrowheads="1"/>
          </p:cNvSpPr>
          <p:nvPr/>
        </p:nvSpPr>
        <p:spPr bwMode="auto">
          <a:xfrm>
            <a:off x="609600" y="1484313"/>
            <a:ext cx="7391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eaLnBrk="1" hangingPunct="1">
              <a:buSzPct val="100000"/>
              <a:buFontTx/>
              <a:buChar char="•"/>
            </a:pPr>
            <a:r>
              <a:rPr lang="zh-CN" altLang="zh-CN" sz="2800" dirty="0">
                <a:solidFill>
                  <a:schemeClr val="tx1"/>
                </a:solidFill>
                <a:latin typeface="宋体" panose="02010600030101010101" pitchFamily="2" charset="-122"/>
                <a:ea typeface="宋体" panose="02010600030101010101" pitchFamily="2" charset="-122"/>
              </a:rPr>
              <a:t> </a:t>
            </a:r>
            <a:r>
              <a:rPr lang="zh-CN" altLang="en-US" sz="2800" b="1" dirty="0">
                <a:solidFill>
                  <a:schemeClr val="tx1"/>
                </a:solidFill>
                <a:latin typeface="宋体" panose="02010600030101010101" pitchFamily="2" charset="-122"/>
                <a:ea typeface="宋体" panose="02010600030101010101" pitchFamily="2" charset="-122"/>
              </a:rPr>
              <a:t>基本思想</a:t>
            </a:r>
            <a:r>
              <a:rPr lang="zh-CN" altLang="zh-CN" sz="2800" b="1" dirty="0">
                <a:solidFill>
                  <a:schemeClr val="tx1"/>
                </a:solidFill>
                <a:latin typeface="宋体" panose="02010600030101010101" pitchFamily="2" charset="-122"/>
                <a:ea typeface="宋体" panose="02010600030101010101" pitchFamily="2" charset="-122"/>
              </a:rPr>
              <a:t>:</a:t>
            </a:r>
            <a:r>
              <a:rPr lang="zh-CN" altLang="en-US" sz="2800" dirty="0">
                <a:solidFill>
                  <a:schemeClr val="tx1"/>
                </a:solidFill>
                <a:ea typeface="宋体" panose="02010600030101010101" pitchFamily="2" charset="-122"/>
              </a:rPr>
              <a:t>尝试建立方程：</a:t>
            </a:r>
            <a:endParaRPr lang="zh-CN" altLang="zh-CN" dirty="0">
              <a:solidFill>
                <a:schemeClr val="tx1"/>
              </a:solidFill>
            </a:endParaRPr>
          </a:p>
        </p:txBody>
      </p:sp>
      <p:pic>
        <p:nvPicPr>
          <p:cNvPr id="2097713" name="Picture 561">
            <a:extLst>
              <a:ext uri="{FF2B5EF4-FFF2-40B4-BE49-F238E27FC236}">
                <a16:creationId xmlns:a16="http://schemas.microsoft.com/office/drawing/2014/main" id="{470F8CCB-AC23-4E82-BA29-34F08D008B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057400"/>
            <a:ext cx="2438400" cy="533400"/>
          </a:xfrm>
          <a:prstGeom prst="rect">
            <a:avLst/>
          </a:prstGeom>
          <a:solidFill>
            <a:schemeClr val="tx1"/>
          </a:solidFill>
          <a:ln w="9525">
            <a:solidFill>
              <a:srgbClr val="FF0000"/>
            </a:solidFill>
            <a:miter lim="800000"/>
            <a:headEnd/>
            <a:tailEnd/>
          </a:ln>
        </p:spPr>
      </p:pic>
      <p:pic>
        <p:nvPicPr>
          <p:cNvPr id="2097715" name="Picture 563">
            <a:extLst>
              <a:ext uri="{FF2B5EF4-FFF2-40B4-BE49-F238E27FC236}">
                <a16:creationId xmlns:a16="http://schemas.microsoft.com/office/drawing/2014/main" id="{8C81E5AD-3288-4B7E-A994-8F2A8BB1CB6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057400"/>
            <a:ext cx="2133600" cy="558800"/>
          </a:xfrm>
          <a:prstGeom prst="rect">
            <a:avLst/>
          </a:prstGeom>
          <a:solidFill>
            <a:schemeClr val="tx1"/>
          </a:solidFill>
          <a:ln w="9525">
            <a:solidFill>
              <a:srgbClr val="FF0000"/>
            </a:solidFill>
            <a:miter lim="800000"/>
            <a:headEnd/>
            <a:tailEnd/>
          </a:ln>
        </p:spPr>
      </p:pic>
      <p:sp>
        <p:nvSpPr>
          <p:cNvPr id="1050012" name="Rectangle 412">
            <a:extLst>
              <a:ext uri="{FF2B5EF4-FFF2-40B4-BE49-F238E27FC236}">
                <a16:creationId xmlns:a16="http://schemas.microsoft.com/office/drawing/2014/main" id="{DC26892E-7859-4481-8AC4-8B75FCCB1273}"/>
              </a:ext>
            </a:extLst>
          </p:cNvPr>
          <p:cNvSpPr>
            <a:spLocks noChangeArrowheads="1"/>
          </p:cNvSpPr>
          <p:nvPr/>
        </p:nvSpPr>
        <p:spPr bwMode="auto">
          <a:xfrm>
            <a:off x="762000" y="2852649"/>
            <a:ext cx="7543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eaLnBrk="1" hangingPunct="1">
              <a:spcBef>
                <a:spcPct val="50000"/>
              </a:spcBef>
              <a:buSzPct val="100000"/>
            </a:pPr>
            <a:r>
              <a:rPr lang="zh-CN" altLang="en-US" b="1">
                <a:solidFill>
                  <a:schemeClr val="tx1"/>
                </a:solidFill>
                <a:ea typeface="宋体" panose="02010600030101010101" pitchFamily="2" charset="-122"/>
              </a:rPr>
              <a:t>选择关于变量</a:t>
            </a:r>
            <a:r>
              <a:rPr lang="zh-CN" altLang="zh-CN" b="1">
                <a:solidFill>
                  <a:schemeClr val="tx1"/>
                </a:solidFill>
                <a:ea typeface="宋体" panose="02010600030101010101" pitchFamily="2" charset="-122"/>
              </a:rPr>
              <a:t>X</a:t>
            </a:r>
            <a:r>
              <a:rPr lang="zh-CN" altLang="en-US" b="1">
                <a:solidFill>
                  <a:schemeClr val="tx1"/>
                </a:solidFill>
                <a:ea typeface="宋体" panose="02010600030101010101" pitchFamily="2" charset="-122"/>
              </a:rPr>
              <a:t>的不同的函数形式，对方程进行估计并进行显著性检验，如果存在某一种函数形式，使得方程显著成立，则说明原模型存在异方差性。</a:t>
            </a:r>
            <a:endParaRPr lang="zh-CN" altLang="zh-CN">
              <a:solidFill>
                <a:schemeClr val="tx1"/>
              </a:solidFill>
            </a:endParaRPr>
          </a:p>
        </p:txBody>
      </p:sp>
      <p:pic>
        <p:nvPicPr>
          <p:cNvPr id="2097717" name="Picture 565">
            <a:extLst>
              <a:ext uri="{FF2B5EF4-FFF2-40B4-BE49-F238E27FC236}">
                <a16:creationId xmlns:a16="http://schemas.microsoft.com/office/drawing/2014/main" id="{F46BEEAB-B298-4006-8259-59A01F30DAC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029200"/>
            <a:ext cx="2390775" cy="519113"/>
          </a:xfrm>
          <a:prstGeom prst="rect">
            <a:avLst/>
          </a:prstGeom>
          <a:solidFill>
            <a:schemeClr val="tx1"/>
          </a:solidFill>
          <a:ln w="9525">
            <a:solidFill>
              <a:srgbClr val="FF0000"/>
            </a:solidFill>
            <a:miter lim="800000"/>
            <a:headEnd/>
            <a:tailEnd/>
          </a:ln>
        </p:spPr>
      </p:pic>
      <p:pic>
        <p:nvPicPr>
          <p:cNvPr id="2097719" name="Picture 567">
            <a:extLst>
              <a:ext uri="{FF2B5EF4-FFF2-40B4-BE49-F238E27FC236}">
                <a16:creationId xmlns:a16="http://schemas.microsoft.com/office/drawing/2014/main" id="{E28A8750-1527-4D40-8F22-5F34F2D081F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5029200"/>
            <a:ext cx="3352800" cy="477838"/>
          </a:xfrm>
          <a:prstGeom prst="rect">
            <a:avLst/>
          </a:prstGeom>
          <a:solidFill>
            <a:schemeClr val="tx1"/>
          </a:solidFill>
          <a:ln w="9525">
            <a:solidFill>
              <a:srgbClr val="FF0000"/>
            </a:solidFill>
            <a:miter lim="800000"/>
            <a:headEnd/>
            <a:tailEnd/>
          </a:ln>
        </p:spPr>
      </p:pic>
      <p:sp>
        <p:nvSpPr>
          <p:cNvPr id="1050014" name="Rectangle 414">
            <a:extLst>
              <a:ext uri="{FF2B5EF4-FFF2-40B4-BE49-F238E27FC236}">
                <a16:creationId xmlns:a16="http://schemas.microsoft.com/office/drawing/2014/main" id="{9AF45DD6-E181-44D7-8F3E-585276ECC54F}"/>
              </a:ext>
            </a:extLst>
          </p:cNvPr>
          <p:cNvSpPr>
            <a:spLocks noChangeArrowheads="1"/>
          </p:cNvSpPr>
          <p:nvPr/>
        </p:nvSpPr>
        <p:spPr bwMode="auto">
          <a:xfrm>
            <a:off x="827088" y="5692775"/>
            <a:ext cx="76311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eaLnBrk="1" hangingPunct="1">
              <a:spcBef>
                <a:spcPct val="50000"/>
              </a:spcBef>
              <a:buSzPct val="100000"/>
            </a:pPr>
            <a:r>
              <a:rPr lang="zh-CN" altLang="en-US" sz="2800" b="1">
                <a:solidFill>
                  <a:schemeClr val="tx1"/>
                </a:solidFill>
                <a:latin typeface="楷体_GB2312" pitchFamily="49" charset="-122"/>
              </a:rPr>
              <a:t>若</a:t>
            </a:r>
            <a:r>
              <a:rPr lang="zh-CN" altLang="en-US" sz="2800" b="1">
                <a:solidFill>
                  <a:schemeClr val="tx1"/>
                </a:solidFill>
                <a:latin typeface="楷体_GB2312" pitchFamily="49" charset="-122"/>
                <a:sym typeface="Symbol" panose="05050102010706020507" pitchFamily="18" charset="2"/>
              </a:rPr>
              <a:t></a:t>
            </a:r>
            <a:r>
              <a:rPr lang="zh-CN" altLang="en-US" sz="2800" b="1">
                <a:solidFill>
                  <a:schemeClr val="tx1"/>
                </a:solidFill>
                <a:latin typeface="楷体_GB2312" pitchFamily="49" charset="-122"/>
              </a:rPr>
              <a:t>在统计上是显著的，表明存在异方差性</a:t>
            </a:r>
            <a:r>
              <a:rPr lang="zh-CN" altLang="en-US" sz="2800">
                <a:solidFill>
                  <a:schemeClr val="tx1"/>
                </a:solidFill>
                <a:ea typeface="宋体" panose="02010600030101010101" pitchFamily="2" charset="-122"/>
              </a:rPr>
              <a:t>。</a:t>
            </a:r>
            <a:endParaRPr lang="zh-CN" altLang="zh-CN">
              <a:solidFill>
                <a:schemeClr val="tx1"/>
              </a:solidFill>
            </a:endParaRPr>
          </a:p>
        </p:txBody>
      </p:sp>
      <p:sp>
        <p:nvSpPr>
          <p:cNvPr id="1050016" name="Rectangle 416">
            <a:extLst>
              <a:ext uri="{FF2B5EF4-FFF2-40B4-BE49-F238E27FC236}">
                <a16:creationId xmlns:a16="http://schemas.microsoft.com/office/drawing/2014/main" id="{61383E4E-F9EB-4DAF-8CBF-887FBF12173C}"/>
              </a:ext>
            </a:extLst>
          </p:cNvPr>
          <p:cNvSpPr>
            <a:spLocks noChangeArrowheads="1"/>
          </p:cNvSpPr>
          <p:nvPr/>
        </p:nvSpPr>
        <p:spPr bwMode="auto">
          <a:xfrm>
            <a:off x="762000" y="4343400"/>
            <a:ext cx="6435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eaLnBrk="1" hangingPunct="1">
              <a:buSzPct val="100000"/>
              <a:buFontTx/>
              <a:buChar char="•"/>
            </a:pPr>
            <a:r>
              <a:rPr lang="zh-CN" altLang="zh-CN" sz="2800">
                <a:solidFill>
                  <a:schemeClr val="tx1"/>
                </a:solidFill>
                <a:ea typeface="宋体" panose="02010600030101010101" pitchFamily="2" charset="-122"/>
              </a:rPr>
              <a:t>  </a:t>
            </a:r>
            <a:r>
              <a:rPr lang="zh-CN" altLang="en-US" sz="2800">
                <a:solidFill>
                  <a:schemeClr val="tx1"/>
                </a:solidFill>
                <a:ea typeface="宋体" panose="02010600030101010101" pitchFamily="2" charset="-122"/>
              </a:rPr>
              <a:t>帕克检验常用的函数形式：</a:t>
            </a:r>
            <a:endParaRPr lang="zh-CN" altLang="zh-CN">
              <a:solidFill>
                <a:schemeClr val="tx1"/>
              </a:solidFill>
            </a:endParaRPr>
          </a:p>
        </p:txBody>
      </p:sp>
      <p:sp>
        <p:nvSpPr>
          <p:cNvPr id="1050018" name="AutoShape 418">
            <a:extLst>
              <a:ext uri="{FF2B5EF4-FFF2-40B4-BE49-F238E27FC236}">
                <a16:creationId xmlns:a16="http://schemas.microsoft.com/office/drawing/2014/main" id="{04829F9D-2654-477B-887B-4F6DE8C35248}"/>
              </a:ext>
            </a:extLst>
          </p:cNvPr>
          <p:cNvSpPr>
            <a:spLocks/>
          </p:cNvSpPr>
          <p:nvPr/>
        </p:nvSpPr>
        <p:spPr bwMode="auto">
          <a:xfrm>
            <a:off x="7467600" y="2209800"/>
            <a:ext cx="1295400" cy="381000"/>
          </a:xfrm>
          <a:prstGeom prst="wedgeRoundRectCallout">
            <a:avLst>
              <a:gd name="adj1" fmla="val -90685"/>
              <a:gd name="adj2" fmla="val -11250"/>
              <a:gd name="adj3" fmla="val 16667"/>
            </a:avLst>
          </a:prstGeom>
          <a:solidFill>
            <a:srgbClr val="FFFFFF"/>
          </a:solidFill>
          <a:ln w="9525">
            <a:solidFill>
              <a:srgbClr val="0000FF"/>
            </a:solidFill>
            <a:miter lim="800000"/>
            <a:headEnd/>
            <a:tailEnd/>
          </a:ln>
        </p:spPr>
        <p:txBody>
          <a:bodyPr anchor="ct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algn="ctr" eaLnBrk="1" hangingPunct="1">
              <a:buSzPct val="100000"/>
            </a:pPr>
            <a:r>
              <a:rPr lang="zh-CN" altLang="zh-CN" dirty="0">
                <a:solidFill>
                  <a:schemeClr val="bg2"/>
                </a:solidFill>
                <a:ea typeface="宋体" panose="02010600030101010101" pitchFamily="2" charset="-122"/>
              </a:rPr>
              <a:t>Gleiser</a:t>
            </a:r>
            <a:endParaRPr lang="zh-CN" altLang="zh-CN" dirty="0">
              <a:solidFill>
                <a:schemeClr val="bg2"/>
              </a:solidFill>
            </a:endParaRPr>
          </a:p>
        </p:txBody>
      </p:sp>
      <p:sp>
        <p:nvSpPr>
          <p:cNvPr id="1050020" name="AutoShape 420">
            <a:extLst>
              <a:ext uri="{FF2B5EF4-FFF2-40B4-BE49-F238E27FC236}">
                <a16:creationId xmlns:a16="http://schemas.microsoft.com/office/drawing/2014/main" id="{04CACFC1-2BCD-45C3-8329-3576034DD422}"/>
              </a:ext>
            </a:extLst>
          </p:cNvPr>
          <p:cNvSpPr>
            <a:spLocks/>
          </p:cNvSpPr>
          <p:nvPr/>
        </p:nvSpPr>
        <p:spPr bwMode="auto">
          <a:xfrm>
            <a:off x="609600" y="2133600"/>
            <a:ext cx="914400" cy="381000"/>
          </a:xfrm>
          <a:prstGeom prst="wedgeRoundRectCallout">
            <a:avLst>
              <a:gd name="adj1" fmla="val 95139"/>
              <a:gd name="adj2" fmla="val 12083"/>
              <a:gd name="adj3" fmla="val 16667"/>
            </a:avLst>
          </a:prstGeom>
          <a:solidFill>
            <a:srgbClr val="FFFFFF"/>
          </a:solidFill>
          <a:ln w="9525">
            <a:solidFill>
              <a:srgbClr val="0000FF"/>
            </a:solidFill>
            <a:miter lim="800000"/>
            <a:headEnd/>
            <a:tailEnd/>
          </a:ln>
        </p:spPr>
        <p:txBody>
          <a:bodyPr anchor="ct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algn="ctr" eaLnBrk="1" hangingPunct="1">
              <a:buSzPct val="100000"/>
            </a:pPr>
            <a:r>
              <a:rPr lang="zh-CN" altLang="zh-CN" dirty="0">
                <a:solidFill>
                  <a:schemeClr val="bg2"/>
                </a:solidFill>
                <a:ea typeface="宋体" panose="02010600030101010101" pitchFamily="2" charset="-122"/>
              </a:rPr>
              <a:t>Park</a:t>
            </a:r>
            <a:endParaRPr lang="zh-CN" altLang="zh-CN"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50010"/>
                                        </p:tgtEl>
                                        <p:attrNameLst>
                                          <p:attrName>style.visibility</p:attrName>
                                        </p:attrNameLst>
                                      </p:cBhvr>
                                      <p:to>
                                        <p:strVal val="visible"/>
                                      </p:to>
                                    </p:set>
                                    <p:anim calcmode="lin" valueType="num">
                                      <p:cBhvr additive="base">
                                        <p:cTn id="7" dur="500" fill="hold"/>
                                        <p:tgtEl>
                                          <p:spTgt spid="1050010"/>
                                        </p:tgtEl>
                                        <p:attrNameLst>
                                          <p:attrName>ppt_x</p:attrName>
                                        </p:attrNameLst>
                                      </p:cBhvr>
                                      <p:tavLst>
                                        <p:tav tm="100000">
                                          <p:val>
                                            <p:strVal val="0-#ppt_w/2"/>
                                          </p:val>
                                        </p:tav>
                                        <p:tav>
                                          <p:val>
                                            <p:strVal val="#ppt_x"/>
                                          </p:val>
                                        </p:tav>
                                      </p:tavLst>
                                    </p:anim>
                                    <p:anim calcmode="lin" valueType="num">
                                      <p:cBhvr additive="base">
                                        <p:cTn id="8" dur="500" fill="hold"/>
                                        <p:tgtEl>
                                          <p:spTgt spid="1050010"/>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97713"/>
                                        </p:tgtEl>
                                        <p:attrNameLst>
                                          <p:attrName>style.visibility</p:attrName>
                                        </p:attrNameLst>
                                      </p:cBhvr>
                                      <p:to>
                                        <p:strVal val="visible"/>
                                      </p:to>
                                    </p:set>
                                    <p:anim calcmode="lin" valueType="num">
                                      <p:cBhvr additive="base">
                                        <p:cTn id="13" dur="500" fill="hold"/>
                                        <p:tgtEl>
                                          <p:spTgt spid="2097713"/>
                                        </p:tgtEl>
                                        <p:attrNameLst>
                                          <p:attrName>ppt_x</p:attrName>
                                        </p:attrNameLst>
                                      </p:cBhvr>
                                      <p:tavLst>
                                        <p:tav tm="100000">
                                          <p:val>
                                            <p:strVal val="0-#ppt_w/2"/>
                                          </p:val>
                                        </p:tav>
                                        <p:tav>
                                          <p:val>
                                            <p:strVal val="#ppt_x"/>
                                          </p:val>
                                        </p:tav>
                                      </p:tavLst>
                                    </p:anim>
                                    <p:anim calcmode="lin" valueType="num">
                                      <p:cBhvr additive="base">
                                        <p:cTn id="14" dur="500" fill="hold"/>
                                        <p:tgtEl>
                                          <p:spTgt spid="2097713"/>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50020"/>
                                        </p:tgtEl>
                                        <p:attrNameLst>
                                          <p:attrName>style.visibility</p:attrName>
                                        </p:attrNameLst>
                                      </p:cBhvr>
                                      <p:to>
                                        <p:strVal val="visible"/>
                                      </p:to>
                                    </p:set>
                                    <p:anim calcmode="lin" valueType="num">
                                      <p:cBhvr additive="base">
                                        <p:cTn id="19" dur="500" fill="hold"/>
                                        <p:tgtEl>
                                          <p:spTgt spid="1050020"/>
                                        </p:tgtEl>
                                        <p:attrNameLst>
                                          <p:attrName>ppt_x</p:attrName>
                                        </p:attrNameLst>
                                      </p:cBhvr>
                                      <p:tavLst>
                                        <p:tav tm="100000">
                                          <p:val>
                                            <p:strVal val="0-#ppt_w/2"/>
                                          </p:val>
                                        </p:tav>
                                        <p:tav>
                                          <p:val>
                                            <p:strVal val="#ppt_x"/>
                                          </p:val>
                                        </p:tav>
                                      </p:tavLst>
                                    </p:anim>
                                    <p:anim calcmode="lin" valueType="num">
                                      <p:cBhvr additive="base">
                                        <p:cTn id="20" dur="500" fill="hold"/>
                                        <p:tgtEl>
                                          <p:spTgt spid="1050020"/>
                                        </p:tgtEl>
                                        <p:attrNameLst>
                                          <p:attrName>ppt_y</p:attrName>
                                        </p:attrNameLst>
                                      </p:cBhvr>
                                      <p:tavLst>
                                        <p:tav tm="100000">
                                          <p:val>
                                            <p:strVal val="#ppt_y"/>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097715"/>
                                        </p:tgtEl>
                                        <p:attrNameLst>
                                          <p:attrName>style.visibility</p:attrName>
                                        </p:attrNameLst>
                                      </p:cBhvr>
                                      <p:to>
                                        <p:strVal val="visible"/>
                                      </p:to>
                                    </p:set>
                                    <p:anim calcmode="lin" valueType="num">
                                      <p:cBhvr additive="base">
                                        <p:cTn id="25" dur="500" fill="hold"/>
                                        <p:tgtEl>
                                          <p:spTgt spid="2097715"/>
                                        </p:tgtEl>
                                        <p:attrNameLst>
                                          <p:attrName>ppt_x</p:attrName>
                                        </p:attrNameLst>
                                      </p:cBhvr>
                                      <p:tavLst>
                                        <p:tav tm="100000">
                                          <p:val>
                                            <p:strVal val="1+#ppt_w/2"/>
                                          </p:val>
                                        </p:tav>
                                        <p:tav>
                                          <p:val>
                                            <p:strVal val="#ppt_x"/>
                                          </p:val>
                                        </p:tav>
                                      </p:tavLst>
                                    </p:anim>
                                    <p:anim calcmode="lin" valueType="num">
                                      <p:cBhvr additive="base">
                                        <p:cTn id="26" dur="500" fill="hold"/>
                                        <p:tgtEl>
                                          <p:spTgt spid="2097715"/>
                                        </p:tgtEl>
                                        <p:attrNameLst>
                                          <p:attrName>ppt_y</p:attrName>
                                        </p:attrNameLst>
                                      </p:cBhvr>
                                      <p:tavLst>
                                        <p:tav tm="100000">
                                          <p:val>
                                            <p:strVal val="#ppt_y"/>
                                          </p:val>
                                        </p:tav>
                                        <p:tav>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1050018"/>
                                        </p:tgtEl>
                                        <p:attrNameLst>
                                          <p:attrName>style.visibility</p:attrName>
                                        </p:attrNameLst>
                                      </p:cBhvr>
                                      <p:to>
                                        <p:strVal val="visible"/>
                                      </p:to>
                                    </p:set>
                                    <p:anim calcmode="lin" valueType="num">
                                      <p:cBhvr additive="base">
                                        <p:cTn id="31" dur="500" fill="hold"/>
                                        <p:tgtEl>
                                          <p:spTgt spid="1050018"/>
                                        </p:tgtEl>
                                        <p:attrNameLst>
                                          <p:attrName>ppt_x</p:attrName>
                                        </p:attrNameLst>
                                      </p:cBhvr>
                                      <p:tavLst>
                                        <p:tav tm="100000">
                                          <p:val>
                                            <p:strVal val="1+#ppt_w/2"/>
                                          </p:val>
                                        </p:tav>
                                        <p:tav>
                                          <p:val>
                                            <p:strVal val="#ppt_x"/>
                                          </p:val>
                                        </p:tav>
                                      </p:tavLst>
                                    </p:anim>
                                    <p:anim calcmode="lin" valueType="num">
                                      <p:cBhvr additive="base">
                                        <p:cTn id="32" dur="500" fill="hold"/>
                                        <p:tgtEl>
                                          <p:spTgt spid="1050018"/>
                                        </p:tgtEl>
                                        <p:attrNameLst>
                                          <p:attrName>ppt_y</p:attrName>
                                        </p:attrNameLst>
                                      </p:cBhvr>
                                      <p:tavLst>
                                        <p:tav tm="100000">
                                          <p:val>
                                            <p:strVal val="#ppt_y"/>
                                          </p:val>
                                        </p:tav>
                                        <p:tav>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050012"/>
                                        </p:tgtEl>
                                        <p:attrNameLst>
                                          <p:attrName>style.visibility</p:attrName>
                                        </p:attrNameLst>
                                      </p:cBhvr>
                                      <p:to>
                                        <p:strVal val="visible"/>
                                      </p:to>
                                    </p:set>
                                    <p:anim calcmode="lin" valueType="num">
                                      <p:cBhvr additive="base">
                                        <p:cTn id="37" dur="500" fill="hold"/>
                                        <p:tgtEl>
                                          <p:spTgt spid="1050012"/>
                                        </p:tgtEl>
                                        <p:attrNameLst>
                                          <p:attrName>ppt_x</p:attrName>
                                        </p:attrNameLst>
                                      </p:cBhvr>
                                      <p:tavLst>
                                        <p:tav tm="100000">
                                          <p:val>
                                            <p:strVal val="0-#ppt_w/2"/>
                                          </p:val>
                                        </p:tav>
                                        <p:tav>
                                          <p:val>
                                            <p:strVal val="#ppt_x"/>
                                          </p:val>
                                        </p:tav>
                                      </p:tavLst>
                                    </p:anim>
                                    <p:anim calcmode="lin" valueType="num">
                                      <p:cBhvr additive="base">
                                        <p:cTn id="38" dur="500" fill="hold"/>
                                        <p:tgtEl>
                                          <p:spTgt spid="1050012"/>
                                        </p:tgtEl>
                                        <p:attrNameLst>
                                          <p:attrName>ppt_y</p:attrName>
                                        </p:attrNameLst>
                                      </p:cBhvr>
                                      <p:tavLst>
                                        <p:tav tm="100000">
                                          <p:val>
                                            <p:strVal val="#ppt_y"/>
                                          </p:val>
                                        </p:tav>
                                        <p:tav>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050016"/>
                                        </p:tgtEl>
                                        <p:attrNameLst>
                                          <p:attrName>style.visibility</p:attrName>
                                        </p:attrNameLst>
                                      </p:cBhvr>
                                      <p:to>
                                        <p:strVal val="visible"/>
                                      </p:to>
                                    </p:set>
                                    <p:anim calcmode="lin" valueType="num">
                                      <p:cBhvr additive="base">
                                        <p:cTn id="43" dur="500" fill="hold"/>
                                        <p:tgtEl>
                                          <p:spTgt spid="1050016"/>
                                        </p:tgtEl>
                                        <p:attrNameLst>
                                          <p:attrName>ppt_x</p:attrName>
                                        </p:attrNameLst>
                                      </p:cBhvr>
                                      <p:tavLst>
                                        <p:tav tm="100000">
                                          <p:val>
                                            <p:strVal val="0-#ppt_w/2"/>
                                          </p:val>
                                        </p:tav>
                                        <p:tav>
                                          <p:val>
                                            <p:strVal val="#ppt_x"/>
                                          </p:val>
                                        </p:tav>
                                      </p:tavLst>
                                    </p:anim>
                                    <p:anim calcmode="lin" valueType="num">
                                      <p:cBhvr additive="base">
                                        <p:cTn id="44" dur="500" fill="hold"/>
                                        <p:tgtEl>
                                          <p:spTgt spid="1050016"/>
                                        </p:tgtEl>
                                        <p:attrNameLst>
                                          <p:attrName>ppt_y</p:attrName>
                                        </p:attrNameLst>
                                      </p:cBhvr>
                                      <p:tavLst>
                                        <p:tav tm="100000">
                                          <p:val>
                                            <p:strVal val="#ppt_y"/>
                                          </p:val>
                                        </p:tav>
                                        <p:tav>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2097717"/>
                                        </p:tgtEl>
                                        <p:attrNameLst>
                                          <p:attrName>style.visibility</p:attrName>
                                        </p:attrNameLst>
                                      </p:cBhvr>
                                      <p:to>
                                        <p:strVal val="visible"/>
                                      </p:to>
                                    </p:set>
                                    <p:anim calcmode="lin" valueType="num">
                                      <p:cBhvr additive="base">
                                        <p:cTn id="49" dur="500" fill="hold"/>
                                        <p:tgtEl>
                                          <p:spTgt spid="2097717"/>
                                        </p:tgtEl>
                                        <p:attrNameLst>
                                          <p:attrName>ppt_x</p:attrName>
                                        </p:attrNameLst>
                                      </p:cBhvr>
                                      <p:tavLst>
                                        <p:tav tm="100000">
                                          <p:val>
                                            <p:strVal val="0-#ppt_w/2"/>
                                          </p:val>
                                        </p:tav>
                                        <p:tav>
                                          <p:val>
                                            <p:strVal val="#ppt_x"/>
                                          </p:val>
                                        </p:tav>
                                      </p:tavLst>
                                    </p:anim>
                                    <p:anim calcmode="lin" valueType="num">
                                      <p:cBhvr additive="base">
                                        <p:cTn id="50" dur="500" fill="hold"/>
                                        <p:tgtEl>
                                          <p:spTgt spid="2097717"/>
                                        </p:tgtEl>
                                        <p:attrNameLst>
                                          <p:attrName>ppt_y</p:attrName>
                                        </p:attrNameLst>
                                      </p:cBhvr>
                                      <p:tavLst>
                                        <p:tav tm="100000">
                                          <p:val>
                                            <p:strVal val="#ppt_y"/>
                                          </p:val>
                                        </p:tav>
                                        <p:tav>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nodeType="clickEffect">
                                  <p:stCondLst>
                                    <p:cond delay="0"/>
                                  </p:stCondLst>
                                  <p:childTnLst>
                                    <p:set>
                                      <p:cBhvr>
                                        <p:cTn id="54" dur="1" fill="hold">
                                          <p:stCondLst>
                                            <p:cond delay="0"/>
                                          </p:stCondLst>
                                        </p:cTn>
                                        <p:tgtEl>
                                          <p:spTgt spid="2097719"/>
                                        </p:tgtEl>
                                        <p:attrNameLst>
                                          <p:attrName>style.visibility</p:attrName>
                                        </p:attrNameLst>
                                      </p:cBhvr>
                                      <p:to>
                                        <p:strVal val="visible"/>
                                      </p:to>
                                    </p:set>
                                    <p:anim calcmode="lin" valueType="num">
                                      <p:cBhvr additive="base">
                                        <p:cTn id="55" dur="500" fill="hold"/>
                                        <p:tgtEl>
                                          <p:spTgt spid="2097719"/>
                                        </p:tgtEl>
                                        <p:attrNameLst>
                                          <p:attrName>ppt_x</p:attrName>
                                        </p:attrNameLst>
                                      </p:cBhvr>
                                      <p:tavLst>
                                        <p:tav tm="100000">
                                          <p:val>
                                            <p:strVal val="1+#ppt_w/2"/>
                                          </p:val>
                                        </p:tav>
                                        <p:tav>
                                          <p:val>
                                            <p:strVal val="#ppt_x"/>
                                          </p:val>
                                        </p:tav>
                                      </p:tavLst>
                                    </p:anim>
                                    <p:anim calcmode="lin" valueType="num">
                                      <p:cBhvr additive="base">
                                        <p:cTn id="56" dur="500" fill="hold"/>
                                        <p:tgtEl>
                                          <p:spTgt spid="2097719"/>
                                        </p:tgtEl>
                                        <p:attrNameLst>
                                          <p:attrName>ppt_y</p:attrName>
                                        </p:attrNameLst>
                                      </p:cBhvr>
                                      <p:tavLst>
                                        <p:tav tm="100000">
                                          <p:val>
                                            <p:strVal val="#ppt_y"/>
                                          </p:val>
                                        </p:tav>
                                        <p:tav>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1050014"/>
                                        </p:tgtEl>
                                        <p:attrNameLst>
                                          <p:attrName>style.visibility</p:attrName>
                                        </p:attrNameLst>
                                      </p:cBhvr>
                                      <p:to>
                                        <p:strVal val="visible"/>
                                      </p:to>
                                    </p:set>
                                    <p:anim calcmode="lin" valueType="num">
                                      <p:cBhvr additive="base">
                                        <p:cTn id="61" dur="500" fill="hold"/>
                                        <p:tgtEl>
                                          <p:spTgt spid="1050014"/>
                                        </p:tgtEl>
                                        <p:attrNameLst>
                                          <p:attrName>ppt_x</p:attrName>
                                        </p:attrNameLst>
                                      </p:cBhvr>
                                      <p:tavLst>
                                        <p:tav tm="100000">
                                          <p:val>
                                            <p:strVal val="0-#ppt_w/2"/>
                                          </p:val>
                                        </p:tav>
                                        <p:tav>
                                          <p:val>
                                            <p:strVal val="#ppt_x"/>
                                          </p:val>
                                        </p:tav>
                                      </p:tavLst>
                                    </p:anim>
                                    <p:anim calcmode="lin" valueType="num">
                                      <p:cBhvr additive="base">
                                        <p:cTn id="62" dur="500" fill="hold"/>
                                        <p:tgtEl>
                                          <p:spTgt spid="1050014"/>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22">
            <a:extLst>
              <a:ext uri="{FF2B5EF4-FFF2-40B4-BE49-F238E27FC236}">
                <a16:creationId xmlns:a16="http://schemas.microsoft.com/office/drawing/2014/main" id="{61CD19B9-5FCC-42AD-B796-4F1EA32AB8B2}"/>
              </a:ext>
            </a:extLst>
          </p:cNvPr>
          <p:cNvSpPr>
            <a:spLocks noGrp="1" noChangeArrowheads="1"/>
          </p:cNvSpPr>
          <p:nvPr>
            <p:ph type="title"/>
          </p:nvPr>
        </p:nvSpPr>
        <p:spPr>
          <a:xfrm>
            <a:off x="685800" y="457200"/>
            <a:ext cx="8001000" cy="609600"/>
          </a:xfrm>
          <a:solidFill>
            <a:srgbClr val="CCFFFF"/>
          </a:solidFill>
        </p:spPr>
        <p:txBody>
          <a:bodyPr/>
          <a:lstStyle/>
          <a:p>
            <a:pPr algn="l" eaLnBrk="1" latinLnBrk="0" hangingPunct="1"/>
            <a:r>
              <a:rPr lang="en-US" altLang="en-US" sz="2800" b="1">
                <a:solidFill>
                  <a:srgbClr val="3333CC"/>
                </a:solidFill>
                <a:latin typeface="楷体_GB2312" pitchFamily="49" charset="-122"/>
                <a:ea typeface="楷体_GB2312" pitchFamily="49" charset="-122"/>
                <a:sym typeface="Times New Roman" panose="02020603050405020304" pitchFamily="18" charset="0"/>
              </a:rPr>
              <a:t>4</a:t>
            </a:r>
            <a:r>
              <a:rPr lang="zh-CN" altLang="en-US" sz="2800" b="1">
                <a:solidFill>
                  <a:srgbClr val="3333CC"/>
                </a:solidFill>
                <a:latin typeface="楷体_GB2312" pitchFamily="49" charset="-122"/>
                <a:ea typeface="楷体_GB2312" pitchFamily="49" charset="-122"/>
                <a:sym typeface="Times New Roman" panose="02020603050405020304" pitchFamily="18" charset="0"/>
              </a:rPr>
              <a:t>、怀特（</a:t>
            </a:r>
            <a:r>
              <a:rPr lang="en-US" altLang="en-US" sz="2800" b="1">
                <a:solidFill>
                  <a:srgbClr val="3333CC"/>
                </a:solidFill>
                <a:latin typeface="Times New Roman" panose="02020603050405020304" pitchFamily="18" charset="0"/>
                <a:ea typeface="楷体_GB2312" pitchFamily="49" charset="-122"/>
                <a:sym typeface="Times New Roman" panose="02020603050405020304" pitchFamily="18" charset="0"/>
              </a:rPr>
              <a:t>White</a:t>
            </a:r>
            <a:r>
              <a:rPr lang="zh-CN" altLang="en-US" sz="2800" b="1">
                <a:solidFill>
                  <a:srgbClr val="3333CC"/>
                </a:solidFill>
                <a:latin typeface="楷体_GB2312" pitchFamily="49" charset="-122"/>
                <a:ea typeface="楷体_GB2312" pitchFamily="49" charset="-122"/>
                <a:sym typeface="Times New Roman" panose="02020603050405020304" pitchFamily="18" charset="0"/>
              </a:rPr>
              <a:t>）检验</a:t>
            </a:r>
            <a:endParaRPr lang="zh-CN" altLang="zh-CN"/>
          </a:p>
        </p:txBody>
      </p:sp>
      <p:pic>
        <p:nvPicPr>
          <p:cNvPr id="2097721" name="Picture 569">
            <a:extLst>
              <a:ext uri="{FF2B5EF4-FFF2-40B4-BE49-F238E27FC236}">
                <a16:creationId xmlns:a16="http://schemas.microsoft.com/office/drawing/2014/main" id="{CE3DF0ED-180D-47AF-9471-AFC85B57BC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85925"/>
            <a:ext cx="4648200" cy="609600"/>
          </a:xfrm>
          <a:prstGeom prst="rect">
            <a:avLst/>
          </a:prstGeom>
          <a:solidFill>
            <a:schemeClr val="tx1"/>
          </a:solidFill>
          <a:ln w="9525">
            <a:solidFill>
              <a:srgbClr val="0000FF"/>
            </a:solidFill>
            <a:miter lim="800000"/>
            <a:headEnd/>
            <a:tailEnd/>
          </a:ln>
        </p:spPr>
      </p:pic>
      <p:pic>
        <p:nvPicPr>
          <p:cNvPr id="2097723" name="Picture 571">
            <a:extLst>
              <a:ext uri="{FF2B5EF4-FFF2-40B4-BE49-F238E27FC236}">
                <a16:creationId xmlns:a16="http://schemas.microsoft.com/office/drawing/2014/main" id="{E5A89489-19BC-4743-8928-8061F9EBD1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676525"/>
            <a:ext cx="3810000" cy="457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2097725" name="Picture 573">
            <a:extLst>
              <a:ext uri="{FF2B5EF4-FFF2-40B4-BE49-F238E27FC236}">
                <a16:creationId xmlns:a16="http://schemas.microsoft.com/office/drawing/2014/main" id="{2856FC4B-D8D0-418A-AAD4-7914E9435CE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590925"/>
            <a:ext cx="7924800" cy="609600"/>
          </a:xfrm>
          <a:prstGeom prst="rect">
            <a:avLst/>
          </a:prstGeom>
          <a:solidFill>
            <a:schemeClr val="tx1"/>
          </a:solidFill>
          <a:ln w="9525">
            <a:solidFill>
              <a:srgbClr val="FF0000"/>
            </a:solidFill>
            <a:miter lim="800000"/>
            <a:headEnd/>
            <a:tailEnd/>
          </a:ln>
        </p:spPr>
      </p:pic>
      <p:pic>
        <p:nvPicPr>
          <p:cNvPr id="2097727" name="Picture 575">
            <a:extLst>
              <a:ext uri="{FF2B5EF4-FFF2-40B4-BE49-F238E27FC236}">
                <a16:creationId xmlns:a16="http://schemas.microsoft.com/office/drawing/2014/main" id="{783147B8-D733-4212-B6DB-DB4BF62460B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4505325"/>
            <a:ext cx="2362200" cy="609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050024" name="AutoShape 424">
            <a:extLst>
              <a:ext uri="{FF2B5EF4-FFF2-40B4-BE49-F238E27FC236}">
                <a16:creationId xmlns:a16="http://schemas.microsoft.com/office/drawing/2014/main" id="{7BC973BE-9FB1-4B0C-8192-4AD918F20D28}"/>
              </a:ext>
            </a:extLst>
          </p:cNvPr>
          <p:cNvSpPr>
            <a:spLocks/>
          </p:cNvSpPr>
          <p:nvPr/>
        </p:nvSpPr>
        <p:spPr bwMode="auto">
          <a:xfrm>
            <a:off x="6019800" y="1685925"/>
            <a:ext cx="2743200" cy="457200"/>
          </a:xfrm>
          <a:prstGeom prst="wedgeRoundRectCallout">
            <a:avLst>
              <a:gd name="adj1" fmla="val -75231"/>
              <a:gd name="adj2" fmla="val 7292"/>
              <a:gd name="adj3" fmla="val 16667"/>
            </a:avLst>
          </a:prstGeom>
          <a:solidFill>
            <a:srgbClr val="FFFFFF"/>
          </a:solidFill>
          <a:ln w="9525">
            <a:solidFill>
              <a:srgbClr val="0000FF"/>
            </a:solidFill>
            <a:miter lim="800000"/>
            <a:headEnd/>
            <a:tailEnd/>
          </a:ln>
        </p:spPr>
        <p:txBody>
          <a:bodyPr anchor="ct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algn="ctr" eaLnBrk="1" hangingPunct="1">
              <a:buSzPct val="100000"/>
            </a:pPr>
            <a:r>
              <a:rPr lang="zh-CN" altLang="en-US">
                <a:ea typeface="宋体" panose="02010600030101010101" pitchFamily="2" charset="-122"/>
              </a:rPr>
              <a:t>以二元模型为例</a:t>
            </a:r>
            <a:endParaRPr lang="zh-CN" altLang="zh-CN"/>
          </a:p>
        </p:txBody>
      </p:sp>
      <p:sp>
        <p:nvSpPr>
          <p:cNvPr id="1050026" name="Line 426">
            <a:extLst>
              <a:ext uri="{FF2B5EF4-FFF2-40B4-BE49-F238E27FC236}">
                <a16:creationId xmlns:a16="http://schemas.microsoft.com/office/drawing/2014/main" id="{24AA9271-6E25-44F4-A24F-13391661C3EA}"/>
              </a:ext>
            </a:extLst>
          </p:cNvPr>
          <p:cNvSpPr>
            <a:spLocks noChangeShapeType="1"/>
          </p:cNvSpPr>
          <p:nvPr/>
        </p:nvSpPr>
        <p:spPr bwMode="auto">
          <a:xfrm flipH="1">
            <a:off x="3352800" y="2905125"/>
            <a:ext cx="533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0028" name="Line 428">
            <a:extLst>
              <a:ext uri="{FF2B5EF4-FFF2-40B4-BE49-F238E27FC236}">
                <a16:creationId xmlns:a16="http://schemas.microsoft.com/office/drawing/2014/main" id="{BB171E7E-3EAA-4772-AA1B-B17351A823B9}"/>
              </a:ext>
            </a:extLst>
          </p:cNvPr>
          <p:cNvSpPr>
            <a:spLocks noChangeShapeType="1"/>
          </p:cNvSpPr>
          <p:nvPr/>
        </p:nvSpPr>
        <p:spPr bwMode="auto">
          <a:xfrm flipH="1">
            <a:off x="3352800" y="2295525"/>
            <a:ext cx="0" cy="1371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0030" name="AutoShape 430">
            <a:extLst>
              <a:ext uri="{FF2B5EF4-FFF2-40B4-BE49-F238E27FC236}">
                <a16:creationId xmlns:a16="http://schemas.microsoft.com/office/drawing/2014/main" id="{9113D68B-7BF6-412D-9F85-560784584612}"/>
              </a:ext>
            </a:extLst>
          </p:cNvPr>
          <p:cNvSpPr>
            <a:spLocks/>
          </p:cNvSpPr>
          <p:nvPr/>
        </p:nvSpPr>
        <p:spPr bwMode="auto">
          <a:xfrm>
            <a:off x="5257800" y="4657725"/>
            <a:ext cx="2514600" cy="457200"/>
          </a:xfrm>
          <a:prstGeom prst="wedgeRoundRectCallout">
            <a:avLst>
              <a:gd name="adj1" fmla="val -79042"/>
              <a:gd name="adj2" fmla="val -14931"/>
              <a:gd name="adj3" fmla="val 16667"/>
            </a:avLst>
          </a:prstGeom>
          <a:solidFill>
            <a:srgbClr val="FFFFFF"/>
          </a:solidFill>
          <a:ln w="9525">
            <a:solidFill>
              <a:srgbClr val="000000"/>
            </a:solidFill>
            <a:miter lim="800000"/>
            <a:headEnd/>
            <a:tailEnd/>
          </a:ln>
        </p:spPr>
        <p:txBody>
          <a:bodyPr anchor="ct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algn="ctr" eaLnBrk="1" hangingPunct="1">
              <a:buSzPct val="100000"/>
            </a:pPr>
            <a:r>
              <a:rPr lang="zh-CN" altLang="en-US" b="1">
                <a:solidFill>
                  <a:srgbClr val="FF3300"/>
                </a:solidFill>
                <a:ea typeface="宋体" panose="02010600030101010101" pitchFamily="2" charset="-122"/>
              </a:rPr>
              <a:t>在同方差假设下</a:t>
            </a:r>
            <a:endParaRPr lang="zh-CN" altLang="zh-CN"/>
          </a:p>
        </p:txBody>
      </p:sp>
      <p:sp>
        <p:nvSpPr>
          <p:cNvPr id="1050032" name="AutoShape 432">
            <a:extLst>
              <a:ext uri="{FF2B5EF4-FFF2-40B4-BE49-F238E27FC236}">
                <a16:creationId xmlns:a16="http://schemas.microsoft.com/office/drawing/2014/main" id="{0A0BD1D4-3CF0-43EA-8755-333638F29BA1}"/>
              </a:ext>
            </a:extLst>
          </p:cNvPr>
          <p:cNvSpPr>
            <a:spLocks/>
          </p:cNvSpPr>
          <p:nvPr/>
        </p:nvSpPr>
        <p:spPr bwMode="auto">
          <a:xfrm>
            <a:off x="304800" y="5648325"/>
            <a:ext cx="1600200" cy="838200"/>
          </a:xfrm>
          <a:prstGeom prst="wedgeRoundRectCallout">
            <a:avLst>
              <a:gd name="adj1" fmla="val 88491"/>
              <a:gd name="adj2" fmla="val -129356"/>
              <a:gd name="adj3" fmla="val 16667"/>
            </a:avLst>
          </a:prstGeom>
          <a:solidFill>
            <a:srgbClr val="CCFFFF"/>
          </a:solidFill>
          <a:ln w="9525">
            <a:solidFill>
              <a:srgbClr val="000000"/>
            </a:solidFill>
            <a:miter lim="800000"/>
            <a:headEnd/>
            <a:tailEnd/>
          </a:ln>
        </p:spPr>
        <p:txBody>
          <a:bodyPr anchor="ct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algn="ctr" eaLnBrk="1" hangingPunct="1">
              <a:buSzPct val="100000"/>
            </a:pPr>
            <a:r>
              <a:rPr lang="zh-CN" altLang="en-US">
                <a:ea typeface="宋体" panose="02010600030101010101" pitchFamily="2" charset="-122"/>
              </a:rPr>
              <a:t>辅助回归可决系数</a:t>
            </a:r>
            <a:endParaRPr lang="zh-CN" altLang="zh-CN"/>
          </a:p>
        </p:txBody>
      </p:sp>
      <p:sp>
        <p:nvSpPr>
          <p:cNvPr id="1050034" name="AutoShape 434">
            <a:extLst>
              <a:ext uri="{FF2B5EF4-FFF2-40B4-BE49-F238E27FC236}">
                <a16:creationId xmlns:a16="http://schemas.microsoft.com/office/drawing/2014/main" id="{199D4D18-1866-4B4D-ACAF-FB9B575320B9}"/>
              </a:ext>
            </a:extLst>
          </p:cNvPr>
          <p:cNvSpPr>
            <a:spLocks/>
          </p:cNvSpPr>
          <p:nvPr/>
        </p:nvSpPr>
        <p:spPr bwMode="auto">
          <a:xfrm>
            <a:off x="3352800" y="5724525"/>
            <a:ext cx="1600200" cy="457200"/>
          </a:xfrm>
          <a:prstGeom prst="wedgeRoundRectCallout">
            <a:avLst>
              <a:gd name="adj1" fmla="val -62301"/>
              <a:gd name="adj2" fmla="val -214931"/>
              <a:gd name="adj3" fmla="val 16667"/>
            </a:avLst>
          </a:prstGeom>
          <a:solidFill>
            <a:srgbClr val="CCFFFF"/>
          </a:solidFill>
          <a:ln w="9525">
            <a:solidFill>
              <a:srgbClr val="000000"/>
            </a:solidFill>
            <a:miter lim="800000"/>
            <a:headEnd/>
            <a:tailEnd/>
          </a:ln>
        </p:spPr>
        <p:txBody>
          <a:bodyPr anchor="ct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algn="ctr" eaLnBrk="1" hangingPunct="1">
              <a:buSzPct val="100000"/>
            </a:pPr>
            <a:r>
              <a:rPr lang="zh-CN" altLang="en-US">
                <a:ea typeface="宋体" panose="02010600030101010101" pitchFamily="2" charset="-122"/>
              </a:rPr>
              <a:t>渐近服从</a:t>
            </a:r>
            <a:endParaRPr lang="zh-CN" altLang="zh-CN"/>
          </a:p>
        </p:txBody>
      </p:sp>
      <p:sp>
        <p:nvSpPr>
          <p:cNvPr id="1050036" name="AutoShape 436">
            <a:extLst>
              <a:ext uri="{FF2B5EF4-FFF2-40B4-BE49-F238E27FC236}">
                <a16:creationId xmlns:a16="http://schemas.microsoft.com/office/drawing/2014/main" id="{8624EA4A-B676-4BC6-8114-94033CC06E0E}"/>
              </a:ext>
            </a:extLst>
          </p:cNvPr>
          <p:cNvSpPr>
            <a:spLocks/>
          </p:cNvSpPr>
          <p:nvPr/>
        </p:nvSpPr>
        <p:spPr bwMode="auto">
          <a:xfrm>
            <a:off x="5334000" y="5724525"/>
            <a:ext cx="2971800" cy="838200"/>
          </a:xfrm>
          <a:prstGeom prst="wedgeRoundRectCallout">
            <a:avLst>
              <a:gd name="adj1" fmla="val -89958"/>
              <a:gd name="adj2" fmla="val -141477"/>
              <a:gd name="adj3" fmla="val 16667"/>
            </a:avLst>
          </a:prstGeom>
          <a:solidFill>
            <a:srgbClr val="CCFFFF"/>
          </a:solidFill>
          <a:ln w="9525">
            <a:solidFill>
              <a:srgbClr val="000000"/>
            </a:solidFill>
            <a:miter lim="800000"/>
            <a:headEnd/>
            <a:tailEnd/>
          </a:ln>
        </p:spPr>
        <p:txBody>
          <a:bodyPr anchor="ct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algn="ctr" eaLnBrk="1" hangingPunct="1">
              <a:buSzPct val="100000"/>
            </a:pPr>
            <a:r>
              <a:rPr lang="zh-CN" altLang="en-US">
                <a:ea typeface="宋体" panose="02010600030101010101" pitchFamily="2" charset="-122"/>
              </a:rPr>
              <a:t>辅助回归解释变量的个数</a:t>
            </a:r>
            <a:endParaRPr lang="zh-CN" altLang="zh-CN"/>
          </a:p>
        </p:txBody>
      </p:sp>
      <p:sp>
        <p:nvSpPr>
          <p:cNvPr id="1050038" name="Rectangle 438">
            <a:extLst>
              <a:ext uri="{FF2B5EF4-FFF2-40B4-BE49-F238E27FC236}">
                <a16:creationId xmlns:a16="http://schemas.microsoft.com/office/drawing/2014/main" id="{7C69FC3B-5352-4E6B-89D2-7C1DF7BF6A3E}"/>
              </a:ext>
            </a:extLst>
          </p:cNvPr>
          <p:cNvSpPr>
            <a:spLocks/>
          </p:cNvSpPr>
          <p:nvPr/>
        </p:nvSpPr>
        <p:spPr bwMode="auto">
          <a:xfrm>
            <a:off x="685800" y="2524125"/>
            <a:ext cx="1524000" cy="8318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eaLnBrk="1" hangingPunct="1">
              <a:buSzPct val="100000"/>
            </a:pPr>
            <a:r>
              <a:rPr lang="zh-CN" altLang="en-US" b="1" dirty="0">
                <a:solidFill>
                  <a:schemeClr val="tx1"/>
                </a:solidFill>
                <a:ea typeface="宋体" panose="02010600030101010101" pitchFamily="2" charset="-122"/>
              </a:rPr>
              <a:t>建立辅助回归模型</a:t>
            </a:r>
            <a:endParaRPr lang="zh-CN" altLang="zh-CN" dirty="0">
              <a:solidFill>
                <a:schemeClr val="tx1"/>
              </a:solidFill>
            </a:endParaRPr>
          </a:p>
        </p:txBody>
      </p:sp>
      <p:sp>
        <p:nvSpPr>
          <p:cNvPr id="1050040" name="Line 440">
            <a:extLst>
              <a:ext uri="{FF2B5EF4-FFF2-40B4-BE49-F238E27FC236}">
                <a16:creationId xmlns:a16="http://schemas.microsoft.com/office/drawing/2014/main" id="{3ABB7661-64AE-49BB-8B26-D779672875B5}"/>
              </a:ext>
            </a:extLst>
          </p:cNvPr>
          <p:cNvSpPr>
            <a:spLocks noChangeShapeType="1"/>
          </p:cNvSpPr>
          <p:nvPr/>
        </p:nvSpPr>
        <p:spPr bwMode="auto">
          <a:xfrm>
            <a:off x="2209800" y="3133725"/>
            <a:ext cx="11430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097721"/>
                                        </p:tgtEl>
                                        <p:attrNameLst>
                                          <p:attrName>style.visibility</p:attrName>
                                        </p:attrNameLst>
                                      </p:cBhvr>
                                      <p:to>
                                        <p:strVal val="visible"/>
                                      </p:to>
                                    </p:set>
                                    <p:anim calcmode="lin" valueType="num">
                                      <p:cBhvr additive="base">
                                        <p:cTn id="7" dur="500" fill="hold"/>
                                        <p:tgtEl>
                                          <p:spTgt spid="2097721"/>
                                        </p:tgtEl>
                                        <p:attrNameLst>
                                          <p:attrName>ppt_x</p:attrName>
                                        </p:attrNameLst>
                                      </p:cBhvr>
                                      <p:tavLst>
                                        <p:tav tm="100000">
                                          <p:val>
                                            <p:strVal val="0-#ppt_w/2"/>
                                          </p:val>
                                        </p:tav>
                                        <p:tav>
                                          <p:val>
                                            <p:strVal val="#ppt_x"/>
                                          </p:val>
                                        </p:tav>
                                      </p:tavLst>
                                    </p:anim>
                                    <p:anim calcmode="lin" valueType="num">
                                      <p:cBhvr additive="base">
                                        <p:cTn id="8" dur="500" fill="hold"/>
                                        <p:tgtEl>
                                          <p:spTgt spid="2097721"/>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050024"/>
                                        </p:tgtEl>
                                        <p:attrNameLst>
                                          <p:attrName>style.visibility</p:attrName>
                                        </p:attrNameLst>
                                      </p:cBhvr>
                                      <p:to>
                                        <p:strVal val="visible"/>
                                      </p:to>
                                    </p:set>
                                    <p:anim calcmode="lin" valueType="num">
                                      <p:cBhvr additive="base">
                                        <p:cTn id="13" dur="500" fill="hold"/>
                                        <p:tgtEl>
                                          <p:spTgt spid="1050024"/>
                                        </p:tgtEl>
                                        <p:attrNameLst>
                                          <p:attrName>ppt_x</p:attrName>
                                        </p:attrNameLst>
                                      </p:cBhvr>
                                      <p:tavLst>
                                        <p:tav tm="100000">
                                          <p:val>
                                            <p:strVal val="1+#ppt_w/2"/>
                                          </p:val>
                                        </p:tav>
                                        <p:tav>
                                          <p:val>
                                            <p:strVal val="#ppt_x"/>
                                          </p:val>
                                        </p:tav>
                                      </p:tavLst>
                                    </p:anim>
                                    <p:anim calcmode="lin" valueType="num">
                                      <p:cBhvr additive="base">
                                        <p:cTn id="14" dur="500" fill="hold"/>
                                        <p:tgtEl>
                                          <p:spTgt spid="1050024"/>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50028"/>
                                        </p:tgtEl>
                                        <p:attrNameLst>
                                          <p:attrName>style.visibility</p:attrName>
                                        </p:attrNameLst>
                                      </p:cBhvr>
                                      <p:to>
                                        <p:strVal val="visible"/>
                                      </p:to>
                                    </p:set>
                                    <p:anim calcmode="lin" valueType="num">
                                      <p:cBhvr additive="base">
                                        <p:cTn id="19" dur="500" fill="hold"/>
                                        <p:tgtEl>
                                          <p:spTgt spid="1050028"/>
                                        </p:tgtEl>
                                        <p:attrNameLst>
                                          <p:attrName>ppt_x</p:attrName>
                                        </p:attrNameLst>
                                      </p:cBhvr>
                                      <p:tavLst>
                                        <p:tav tm="100000">
                                          <p:val>
                                            <p:strVal val="0-#ppt_w/2"/>
                                          </p:val>
                                        </p:tav>
                                        <p:tav>
                                          <p:val>
                                            <p:strVal val="#ppt_x"/>
                                          </p:val>
                                        </p:tav>
                                      </p:tavLst>
                                    </p:anim>
                                    <p:anim calcmode="lin" valueType="num">
                                      <p:cBhvr additive="base">
                                        <p:cTn id="20" dur="500" fill="hold"/>
                                        <p:tgtEl>
                                          <p:spTgt spid="1050028"/>
                                        </p:tgtEl>
                                        <p:attrNameLst>
                                          <p:attrName>ppt_y</p:attrName>
                                        </p:attrNameLst>
                                      </p:cBhvr>
                                      <p:tavLst>
                                        <p:tav tm="100000">
                                          <p:val>
                                            <p:strVal val="#ppt_y"/>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097723"/>
                                        </p:tgtEl>
                                        <p:attrNameLst>
                                          <p:attrName>style.visibility</p:attrName>
                                        </p:attrNameLst>
                                      </p:cBhvr>
                                      <p:to>
                                        <p:strVal val="visible"/>
                                      </p:to>
                                    </p:set>
                                    <p:anim calcmode="lin" valueType="num">
                                      <p:cBhvr additive="base">
                                        <p:cTn id="25" dur="500" fill="hold"/>
                                        <p:tgtEl>
                                          <p:spTgt spid="2097723"/>
                                        </p:tgtEl>
                                        <p:attrNameLst>
                                          <p:attrName>ppt_x</p:attrName>
                                        </p:attrNameLst>
                                      </p:cBhvr>
                                      <p:tavLst>
                                        <p:tav tm="100000">
                                          <p:val>
                                            <p:strVal val="1+#ppt_w/2"/>
                                          </p:val>
                                        </p:tav>
                                        <p:tav>
                                          <p:val>
                                            <p:strVal val="#ppt_x"/>
                                          </p:val>
                                        </p:tav>
                                      </p:tavLst>
                                    </p:anim>
                                    <p:anim calcmode="lin" valueType="num">
                                      <p:cBhvr additive="base">
                                        <p:cTn id="26" dur="500" fill="hold"/>
                                        <p:tgtEl>
                                          <p:spTgt spid="2097723"/>
                                        </p:tgtEl>
                                        <p:attrNameLst>
                                          <p:attrName>ppt_y</p:attrName>
                                        </p:attrNameLst>
                                      </p:cBhvr>
                                      <p:tavLst>
                                        <p:tav tm="100000">
                                          <p:val>
                                            <p:strVal val="#ppt_y"/>
                                          </p:val>
                                        </p:tav>
                                        <p:tav>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1050026"/>
                                        </p:tgtEl>
                                        <p:attrNameLst>
                                          <p:attrName>style.visibility</p:attrName>
                                        </p:attrNameLst>
                                      </p:cBhvr>
                                      <p:to>
                                        <p:strVal val="visible"/>
                                      </p:to>
                                    </p:set>
                                    <p:anim calcmode="lin" valueType="num">
                                      <p:cBhvr additive="base">
                                        <p:cTn id="31" dur="500" fill="hold"/>
                                        <p:tgtEl>
                                          <p:spTgt spid="1050026"/>
                                        </p:tgtEl>
                                        <p:attrNameLst>
                                          <p:attrName>ppt_x</p:attrName>
                                        </p:attrNameLst>
                                      </p:cBhvr>
                                      <p:tavLst>
                                        <p:tav tm="100000">
                                          <p:val>
                                            <p:strVal val="1+#ppt_w/2"/>
                                          </p:val>
                                        </p:tav>
                                        <p:tav>
                                          <p:val>
                                            <p:strVal val="#ppt_x"/>
                                          </p:val>
                                        </p:tav>
                                      </p:tavLst>
                                    </p:anim>
                                    <p:anim calcmode="lin" valueType="num">
                                      <p:cBhvr additive="base">
                                        <p:cTn id="32" dur="500" fill="hold"/>
                                        <p:tgtEl>
                                          <p:spTgt spid="1050026"/>
                                        </p:tgtEl>
                                        <p:attrNameLst>
                                          <p:attrName>ppt_y</p:attrName>
                                        </p:attrNameLst>
                                      </p:cBhvr>
                                      <p:tavLst>
                                        <p:tav tm="100000">
                                          <p:val>
                                            <p:strVal val="#ppt_y"/>
                                          </p:val>
                                        </p:tav>
                                        <p:tav>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050038"/>
                                        </p:tgtEl>
                                        <p:attrNameLst>
                                          <p:attrName>style.visibility</p:attrName>
                                        </p:attrNameLst>
                                      </p:cBhvr>
                                      <p:to>
                                        <p:strVal val="visible"/>
                                      </p:to>
                                    </p:set>
                                    <p:anim calcmode="lin" valueType="num">
                                      <p:cBhvr additive="base">
                                        <p:cTn id="37" dur="500" fill="hold"/>
                                        <p:tgtEl>
                                          <p:spTgt spid="1050038"/>
                                        </p:tgtEl>
                                        <p:attrNameLst>
                                          <p:attrName>ppt_x</p:attrName>
                                        </p:attrNameLst>
                                      </p:cBhvr>
                                      <p:tavLst>
                                        <p:tav tm="100000">
                                          <p:val>
                                            <p:strVal val="0-#ppt_w/2"/>
                                          </p:val>
                                        </p:tav>
                                        <p:tav>
                                          <p:val>
                                            <p:strVal val="#ppt_x"/>
                                          </p:val>
                                        </p:tav>
                                      </p:tavLst>
                                    </p:anim>
                                    <p:anim calcmode="lin" valueType="num">
                                      <p:cBhvr additive="base">
                                        <p:cTn id="38" dur="500" fill="hold"/>
                                        <p:tgtEl>
                                          <p:spTgt spid="1050038"/>
                                        </p:tgtEl>
                                        <p:attrNameLst>
                                          <p:attrName>ppt_y</p:attrName>
                                        </p:attrNameLst>
                                      </p:cBhvr>
                                      <p:tavLst>
                                        <p:tav tm="100000">
                                          <p:val>
                                            <p:strVal val="#ppt_y"/>
                                          </p:val>
                                        </p:tav>
                                        <p:tav>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050040"/>
                                        </p:tgtEl>
                                        <p:attrNameLst>
                                          <p:attrName>style.visibility</p:attrName>
                                        </p:attrNameLst>
                                      </p:cBhvr>
                                      <p:to>
                                        <p:strVal val="visible"/>
                                      </p:to>
                                    </p:set>
                                    <p:anim calcmode="lin" valueType="num">
                                      <p:cBhvr additive="base">
                                        <p:cTn id="43" dur="500" fill="hold"/>
                                        <p:tgtEl>
                                          <p:spTgt spid="1050040"/>
                                        </p:tgtEl>
                                        <p:attrNameLst>
                                          <p:attrName>ppt_x</p:attrName>
                                        </p:attrNameLst>
                                      </p:cBhvr>
                                      <p:tavLst>
                                        <p:tav tm="100000">
                                          <p:val>
                                            <p:strVal val="0-#ppt_w/2"/>
                                          </p:val>
                                        </p:tav>
                                        <p:tav>
                                          <p:val>
                                            <p:strVal val="#ppt_x"/>
                                          </p:val>
                                        </p:tav>
                                      </p:tavLst>
                                    </p:anim>
                                    <p:anim calcmode="lin" valueType="num">
                                      <p:cBhvr additive="base">
                                        <p:cTn id="44" dur="500" fill="hold"/>
                                        <p:tgtEl>
                                          <p:spTgt spid="1050040"/>
                                        </p:tgtEl>
                                        <p:attrNameLst>
                                          <p:attrName>ppt_y</p:attrName>
                                        </p:attrNameLst>
                                      </p:cBhvr>
                                      <p:tavLst>
                                        <p:tav tm="100000">
                                          <p:val>
                                            <p:strVal val="#ppt_y"/>
                                          </p:val>
                                        </p:tav>
                                        <p:tav>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2097725"/>
                                        </p:tgtEl>
                                        <p:attrNameLst>
                                          <p:attrName>style.visibility</p:attrName>
                                        </p:attrNameLst>
                                      </p:cBhvr>
                                      <p:to>
                                        <p:strVal val="visible"/>
                                      </p:to>
                                    </p:set>
                                    <p:anim calcmode="lin" valueType="num">
                                      <p:cBhvr additive="base">
                                        <p:cTn id="49" dur="500" fill="hold"/>
                                        <p:tgtEl>
                                          <p:spTgt spid="2097725"/>
                                        </p:tgtEl>
                                        <p:attrNameLst>
                                          <p:attrName>ppt_x</p:attrName>
                                        </p:attrNameLst>
                                      </p:cBhvr>
                                      <p:tavLst>
                                        <p:tav tm="100000">
                                          <p:val>
                                            <p:strVal val="0-#ppt_w/2"/>
                                          </p:val>
                                        </p:tav>
                                        <p:tav>
                                          <p:val>
                                            <p:strVal val="#ppt_x"/>
                                          </p:val>
                                        </p:tav>
                                      </p:tavLst>
                                    </p:anim>
                                    <p:anim calcmode="lin" valueType="num">
                                      <p:cBhvr additive="base">
                                        <p:cTn id="50" dur="500" fill="hold"/>
                                        <p:tgtEl>
                                          <p:spTgt spid="2097725"/>
                                        </p:tgtEl>
                                        <p:attrNameLst>
                                          <p:attrName>ppt_y</p:attrName>
                                        </p:attrNameLst>
                                      </p:cBhvr>
                                      <p:tavLst>
                                        <p:tav tm="100000">
                                          <p:val>
                                            <p:strVal val="#ppt_y"/>
                                          </p:val>
                                        </p:tav>
                                        <p:tav>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2097727"/>
                                        </p:tgtEl>
                                        <p:attrNameLst>
                                          <p:attrName>style.visibility</p:attrName>
                                        </p:attrNameLst>
                                      </p:cBhvr>
                                      <p:to>
                                        <p:strVal val="visible"/>
                                      </p:to>
                                    </p:set>
                                    <p:anim calcmode="lin" valueType="num">
                                      <p:cBhvr additive="base">
                                        <p:cTn id="55" dur="500" fill="hold"/>
                                        <p:tgtEl>
                                          <p:spTgt spid="2097727"/>
                                        </p:tgtEl>
                                        <p:attrNameLst>
                                          <p:attrName>ppt_x</p:attrName>
                                        </p:attrNameLst>
                                      </p:cBhvr>
                                      <p:tavLst>
                                        <p:tav tm="100000">
                                          <p:val>
                                            <p:strVal val="0-#ppt_w/2"/>
                                          </p:val>
                                        </p:tav>
                                        <p:tav>
                                          <p:val>
                                            <p:strVal val="#ppt_x"/>
                                          </p:val>
                                        </p:tav>
                                      </p:tavLst>
                                    </p:anim>
                                    <p:anim calcmode="lin" valueType="num">
                                      <p:cBhvr additive="base">
                                        <p:cTn id="56" dur="500" fill="hold"/>
                                        <p:tgtEl>
                                          <p:spTgt spid="2097727"/>
                                        </p:tgtEl>
                                        <p:attrNameLst>
                                          <p:attrName>ppt_y</p:attrName>
                                        </p:attrNameLst>
                                      </p:cBhvr>
                                      <p:tavLst>
                                        <p:tav tm="100000">
                                          <p:val>
                                            <p:strVal val="#ppt_y"/>
                                          </p:val>
                                        </p:tav>
                                        <p:tav>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nodeType="clickEffect">
                                  <p:stCondLst>
                                    <p:cond delay="0"/>
                                  </p:stCondLst>
                                  <p:childTnLst>
                                    <p:set>
                                      <p:cBhvr>
                                        <p:cTn id="60" dur="1" fill="hold">
                                          <p:stCondLst>
                                            <p:cond delay="0"/>
                                          </p:stCondLst>
                                        </p:cTn>
                                        <p:tgtEl>
                                          <p:spTgt spid="1050030"/>
                                        </p:tgtEl>
                                        <p:attrNameLst>
                                          <p:attrName>style.visibility</p:attrName>
                                        </p:attrNameLst>
                                      </p:cBhvr>
                                      <p:to>
                                        <p:strVal val="visible"/>
                                      </p:to>
                                    </p:set>
                                    <p:anim calcmode="lin" valueType="num">
                                      <p:cBhvr additive="base">
                                        <p:cTn id="61" dur="500" fill="hold"/>
                                        <p:tgtEl>
                                          <p:spTgt spid="1050030"/>
                                        </p:tgtEl>
                                        <p:attrNameLst>
                                          <p:attrName>ppt_x</p:attrName>
                                        </p:attrNameLst>
                                      </p:cBhvr>
                                      <p:tavLst>
                                        <p:tav tm="100000">
                                          <p:val>
                                            <p:strVal val="1+#ppt_w/2"/>
                                          </p:val>
                                        </p:tav>
                                        <p:tav>
                                          <p:val>
                                            <p:strVal val="#ppt_x"/>
                                          </p:val>
                                        </p:tav>
                                      </p:tavLst>
                                    </p:anim>
                                    <p:anim calcmode="lin" valueType="num">
                                      <p:cBhvr additive="base">
                                        <p:cTn id="62" dur="500" fill="hold"/>
                                        <p:tgtEl>
                                          <p:spTgt spid="1050030"/>
                                        </p:tgtEl>
                                        <p:attrNameLst>
                                          <p:attrName>ppt_y</p:attrName>
                                        </p:attrNameLst>
                                      </p:cBhvr>
                                      <p:tavLst>
                                        <p:tav tm="100000">
                                          <p:val>
                                            <p:strVal val="#ppt_y"/>
                                          </p:val>
                                        </p:tav>
                                        <p:tav>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1050032"/>
                                        </p:tgtEl>
                                        <p:attrNameLst>
                                          <p:attrName>style.visibility</p:attrName>
                                        </p:attrNameLst>
                                      </p:cBhvr>
                                      <p:to>
                                        <p:strVal val="visible"/>
                                      </p:to>
                                    </p:set>
                                    <p:anim calcmode="lin" valueType="num">
                                      <p:cBhvr additive="base">
                                        <p:cTn id="67" dur="500" fill="hold"/>
                                        <p:tgtEl>
                                          <p:spTgt spid="1050032"/>
                                        </p:tgtEl>
                                        <p:attrNameLst>
                                          <p:attrName>ppt_x</p:attrName>
                                        </p:attrNameLst>
                                      </p:cBhvr>
                                      <p:tavLst>
                                        <p:tav tm="100000">
                                          <p:val>
                                            <p:strVal val="0-#ppt_w/2"/>
                                          </p:val>
                                        </p:tav>
                                        <p:tav>
                                          <p:val>
                                            <p:strVal val="#ppt_x"/>
                                          </p:val>
                                        </p:tav>
                                      </p:tavLst>
                                    </p:anim>
                                    <p:anim calcmode="lin" valueType="num">
                                      <p:cBhvr additive="base">
                                        <p:cTn id="68" dur="500" fill="hold"/>
                                        <p:tgtEl>
                                          <p:spTgt spid="1050032"/>
                                        </p:tgtEl>
                                        <p:attrNameLst>
                                          <p:attrName>ppt_y</p:attrName>
                                        </p:attrNameLst>
                                      </p:cBhvr>
                                      <p:tavLst>
                                        <p:tav tm="100000">
                                          <p:val>
                                            <p:strVal val="#ppt_y"/>
                                          </p:val>
                                        </p:tav>
                                        <p:tav>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nodeType="clickEffect">
                                  <p:stCondLst>
                                    <p:cond delay="0"/>
                                  </p:stCondLst>
                                  <p:childTnLst>
                                    <p:set>
                                      <p:cBhvr>
                                        <p:cTn id="72" dur="1" fill="hold">
                                          <p:stCondLst>
                                            <p:cond delay="0"/>
                                          </p:stCondLst>
                                        </p:cTn>
                                        <p:tgtEl>
                                          <p:spTgt spid="1050034"/>
                                        </p:tgtEl>
                                        <p:attrNameLst>
                                          <p:attrName>style.visibility</p:attrName>
                                        </p:attrNameLst>
                                      </p:cBhvr>
                                      <p:to>
                                        <p:strVal val="visible"/>
                                      </p:to>
                                    </p:set>
                                    <p:anim calcmode="lin" valueType="num">
                                      <p:cBhvr additive="base">
                                        <p:cTn id="73" dur="500" fill="hold"/>
                                        <p:tgtEl>
                                          <p:spTgt spid="1050034"/>
                                        </p:tgtEl>
                                        <p:attrNameLst>
                                          <p:attrName>ppt_x</p:attrName>
                                        </p:attrNameLst>
                                      </p:cBhvr>
                                      <p:tavLst>
                                        <p:tav tm="100000">
                                          <p:val>
                                            <p:strVal val="1+#ppt_w/2"/>
                                          </p:val>
                                        </p:tav>
                                        <p:tav>
                                          <p:val>
                                            <p:strVal val="#ppt_x"/>
                                          </p:val>
                                        </p:tav>
                                      </p:tavLst>
                                    </p:anim>
                                    <p:anim calcmode="lin" valueType="num">
                                      <p:cBhvr additive="base">
                                        <p:cTn id="74" dur="500" fill="hold"/>
                                        <p:tgtEl>
                                          <p:spTgt spid="1050034"/>
                                        </p:tgtEl>
                                        <p:attrNameLst>
                                          <p:attrName>ppt_y</p:attrName>
                                        </p:attrNameLst>
                                      </p:cBhvr>
                                      <p:tavLst>
                                        <p:tav tm="100000">
                                          <p:val>
                                            <p:strVal val="#ppt_y"/>
                                          </p:val>
                                        </p:tav>
                                        <p:tav>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nodeType="clickEffect">
                                  <p:stCondLst>
                                    <p:cond delay="0"/>
                                  </p:stCondLst>
                                  <p:childTnLst>
                                    <p:set>
                                      <p:cBhvr>
                                        <p:cTn id="78" dur="1" fill="hold">
                                          <p:stCondLst>
                                            <p:cond delay="0"/>
                                          </p:stCondLst>
                                        </p:cTn>
                                        <p:tgtEl>
                                          <p:spTgt spid="1050036"/>
                                        </p:tgtEl>
                                        <p:attrNameLst>
                                          <p:attrName>style.visibility</p:attrName>
                                        </p:attrNameLst>
                                      </p:cBhvr>
                                      <p:to>
                                        <p:strVal val="visible"/>
                                      </p:to>
                                    </p:set>
                                    <p:anim calcmode="lin" valueType="num">
                                      <p:cBhvr additive="base">
                                        <p:cTn id="79" dur="500" fill="hold"/>
                                        <p:tgtEl>
                                          <p:spTgt spid="1050036"/>
                                        </p:tgtEl>
                                        <p:attrNameLst>
                                          <p:attrName>ppt_x</p:attrName>
                                        </p:attrNameLst>
                                      </p:cBhvr>
                                      <p:tavLst>
                                        <p:tav tm="100000">
                                          <p:val>
                                            <p:strVal val="1+#ppt_w/2"/>
                                          </p:val>
                                        </p:tav>
                                        <p:tav>
                                          <p:val>
                                            <p:strVal val="#ppt_x"/>
                                          </p:val>
                                        </p:tav>
                                      </p:tavLst>
                                    </p:anim>
                                    <p:anim calcmode="lin" valueType="num">
                                      <p:cBhvr additive="base">
                                        <p:cTn id="80" dur="500" fill="hold"/>
                                        <p:tgtEl>
                                          <p:spTgt spid="1050036"/>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42" name="Rectangle 442">
            <a:extLst>
              <a:ext uri="{FF2B5EF4-FFF2-40B4-BE49-F238E27FC236}">
                <a16:creationId xmlns:a16="http://schemas.microsoft.com/office/drawing/2014/main" id="{E8AA2BA6-060B-4C23-8E06-AFE71B3D66B0}"/>
              </a:ext>
            </a:extLst>
          </p:cNvPr>
          <p:cNvSpPr>
            <a:spLocks noGrp="1" noChangeArrowheads="1"/>
          </p:cNvSpPr>
          <p:nvPr>
            <p:ph type="body" idx="1"/>
          </p:nvPr>
        </p:nvSpPr>
        <p:spPr>
          <a:xfrm>
            <a:off x="685800" y="1447800"/>
            <a:ext cx="7772400" cy="4648200"/>
          </a:xfrm>
        </p:spPr>
        <p:txBody>
          <a:bodyPr/>
          <a:lstStyle/>
          <a:p>
            <a:pPr eaLnBrk="1" latinLnBrk="0" hangingPunct="1">
              <a:lnSpc>
                <a:spcPct val="90000"/>
              </a:lnSpc>
              <a:spcBef>
                <a:spcPct val="50000"/>
              </a:spcBef>
            </a:pPr>
            <a:r>
              <a:rPr lang="zh-CN" altLang="en-US" sz="2800" b="1" dirty="0">
                <a:latin typeface="Times New Roman" panose="02020603050405020304" pitchFamily="18" charset="0"/>
                <a:ea typeface="楷体_GB2312" pitchFamily="49" charset="-122"/>
                <a:sym typeface="Times New Roman" panose="02020603050405020304" pitchFamily="18" charset="0"/>
              </a:rPr>
              <a:t>说明：</a:t>
            </a:r>
            <a:r>
              <a:rPr lang="zh-CN" altLang="en-US" sz="2400" dirty="0">
                <a:latin typeface="Times New Roman" panose="02020603050405020304" pitchFamily="18" charset="0"/>
                <a:sym typeface="Times New Roman" panose="02020603050405020304" pitchFamily="18" charset="0"/>
              </a:rPr>
              <a:t> </a:t>
            </a:r>
            <a:endParaRPr lang="zh-CN" altLang="zh-CN" dirty="0"/>
          </a:p>
          <a:p>
            <a:pPr eaLnBrk="1" latinLnBrk="0" hangingPunct="1">
              <a:lnSpc>
                <a:spcPct val="90000"/>
              </a:lnSpc>
              <a:spcBef>
                <a:spcPct val="50000"/>
              </a:spcBef>
              <a:buFont typeface="Wingdings" panose="05000000000000000000" pitchFamily="2" charset="2"/>
              <a:buChar char="l"/>
            </a:pPr>
            <a:r>
              <a:rPr lang="zh-CN" altLang="zh-CN" sz="2800" dirty="0">
                <a:latin typeface="Times New Roman" panose="02020603050405020304" pitchFamily="18" charset="0"/>
                <a:sym typeface="Times New Roman" panose="02020603050405020304" pitchFamily="18" charset="0"/>
              </a:rPr>
              <a:t>辅助回归仍是检验与解释变量可能的组合的显著性，因此，辅助回归方程中还可引入解释变量的更高次方。</a:t>
            </a:r>
            <a:endParaRPr lang="zh-CN" altLang="zh-CN" dirty="0"/>
          </a:p>
          <a:p>
            <a:pPr algn="just" eaLnBrk="1" latinLnBrk="0" hangingPunct="1">
              <a:lnSpc>
                <a:spcPct val="90000"/>
              </a:lnSpc>
              <a:spcBef>
                <a:spcPct val="50000"/>
              </a:spcBef>
              <a:buFont typeface="Wingdings" panose="05000000000000000000" pitchFamily="2" charset="2"/>
              <a:buChar char="l"/>
            </a:pPr>
            <a:r>
              <a:rPr lang="zh-CN" altLang="zh-CN" sz="2800" dirty="0">
                <a:latin typeface="Times New Roman" panose="02020603050405020304" pitchFamily="18" charset="0"/>
                <a:sym typeface="Times New Roman" panose="02020603050405020304" pitchFamily="18" charset="0"/>
              </a:rPr>
              <a:t>如果存在异方差性，则表明确与解释变量的某种组合有显著的相关性，这时往往显示出有较高的可决系数以及某一参数的t</a:t>
            </a:r>
            <a:r>
              <a:rPr lang="zh-CN" altLang="en-US" sz="2800" dirty="0">
                <a:latin typeface="Times New Roman" panose="02020603050405020304" pitchFamily="18" charset="0"/>
                <a:sym typeface="Times New Roman" panose="02020603050405020304" pitchFamily="18" charset="0"/>
              </a:rPr>
              <a:t>检验值较大。</a:t>
            </a:r>
            <a:endParaRPr lang="zh-CN" altLang="zh-CN" dirty="0"/>
          </a:p>
          <a:p>
            <a:pPr algn="just" eaLnBrk="1" latinLnBrk="0" hangingPunct="1">
              <a:lnSpc>
                <a:spcPct val="90000"/>
              </a:lnSpc>
              <a:spcBef>
                <a:spcPct val="50000"/>
              </a:spcBef>
              <a:buFont typeface="Wingdings" panose="05000000000000000000" pitchFamily="2" charset="2"/>
              <a:buChar char="l"/>
            </a:pPr>
            <a:r>
              <a:rPr lang="zh-CN" altLang="en-US" sz="2800" dirty="0">
                <a:latin typeface="Times New Roman" panose="02020603050405020304" pitchFamily="18" charset="0"/>
                <a:sym typeface="Times New Roman" panose="02020603050405020304" pitchFamily="18" charset="0"/>
              </a:rPr>
              <a:t>在多元回归中，由于辅助回归方程中可能有太多解释变量，从而使自由度减少，有时可去掉交叉项。</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50042">
                                            <p:txEl>
                                              <p:pRg st="0" end="0"/>
                                            </p:txEl>
                                          </p:spTgt>
                                        </p:tgtEl>
                                        <p:attrNameLst>
                                          <p:attrName>style.visibility</p:attrName>
                                        </p:attrNameLst>
                                      </p:cBhvr>
                                      <p:to>
                                        <p:strVal val="visible"/>
                                      </p:to>
                                    </p:set>
                                    <p:anim calcmode="lin" valueType="num">
                                      <p:cBhvr additive="base">
                                        <p:cTn id="7" dur="500" fill="hold"/>
                                        <p:tgtEl>
                                          <p:spTgt spid="1050042">
                                            <p:txEl>
                                              <p:pRg st="0" end="0"/>
                                            </p:txEl>
                                          </p:spTgt>
                                        </p:tgtEl>
                                        <p:attrNameLst>
                                          <p:attrName>ppt_x</p:attrName>
                                        </p:attrNameLst>
                                      </p:cBhvr>
                                      <p:tavLst>
                                        <p:tav tm="100000">
                                          <p:val>
                                            <p:strVal val="0-#ppt_w/2"/>
                                          </p:val>
                                        </p:tav>
                                        <p:tav>
                                          <p:val>
                                            <p:strVal val="#ppt_x"/>
                                          </p:val>
                                        </p:tav>
                                      </p:tavLst>
                                    </p:anim>
                                    <p:anim calcmode="lin" valueType="num">
                                      <p:cBhvr additive="base">
                                        <p:cTn id="8" dur="500" fill="hold"/>
                                        <p:tgtEl>
                                          <p:spTgt spid="1050042">
                                            <p:txEl>
                                              <p:pRg st="0" end="0"/>
                                            </p:txEl>
                                          </p:spTgt>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50042">
                                            <p:txEl>
                                              <p:pRg st="1" end="1"/>
                                            </p:txEl>
                                          </p:spTgt>
                                        </p:tgtEl>
                                        <p:attrNameLst>
                                          <p:attrName>style.visibility</p:attrName>
                                        </p:attrNameLst>
                                      </p:cBhvr>
                                      <p:to>
                                        <p:strVal val="visible"/>
                                      </p:to>
                                    </p:set>
                                    <p:anim calcmode="lin" valueType="num">
                                      <p:cBhvr additive="base">
                                        <p:cTn id="13" dur="500" fill="hold"/>
                                        <p:tgtEl>
                                          <p:spTgt spid="1050042">
                                            <p:txEl>
                                              <p:pRg st="1" end="1"/>
                                            </p:txEl>
                                          </p:spTgt>
                                        </p:tgtEl>
                                        <p:attrNameLst>
                                          <p:attrName>ppt_x</p:attrName>
                                        </p:attrNameLst>
                                      </p:cBhvr>
                                      <p:tavLst>
                                        <p:tav tm="100000">
                                          <p:val>
                                            <p:strVal val="0-#ppt_w/2"/>
                                          </p:val>
                                        </p:tav>
                                        <p:tav>
                                          <p:val>
                                            <p:strVal val="#ppt_x"/>
                                          </p:val>
                                        </p:tav>
                                      </p:tavLst>
                                    </p:anim>
                                    <p:anim calcmode="lin" valueType="num">
                                      <p:cBhvr additive="base">
                                        <p:cTn id="14" dur="500" fill="hold"/>
                                        <p:tgtEl>
                                          <p:spTgt spid="1050042">
                                            <p:txEl>
                                              <p:pRg st="1" end="1"/>
                                            </p:txEl>
                                          </p:spTgt>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50042">
                                            <p:txEl>
                                              <p:pRg st="2" end="2"/>
                                            </p:txEl>
                                          </p:spTgt>
                                        </p:tgtEl>
                                        <p:attrNameLst>
                                          <p:attrName>style.visibility</p:attrName>
                                        </p:attrNameLst>
                                      </p:cBhvr>
                                      <p:to>
                                        <p:strVal val="visible"/>
                                      </p:to>
                                    </p:set>
                                    <p:anim calcmode="lin" valueType="num">
                                      <p:cBhvr additive="base">
                                        <p:cTn id="19" dur="500" fill="hold"/>
                                        <p:tgtEl>
                                          <p:spTgt spid="1050042">
                                            <p:txEl>
                                              <p:pRg st="2" end="2"/>
                                            </p:txEl>
                                          </p:spTgt>
                                        </p:tgtEl>
                                        <p:attrNameLst>
                                          <p:attrName>ppt_x</p:attrName>
                                        </p:attrNameLst>
                                      </p:cBhvr>
                                      <p:tavLst>
                                        <p:tav tm="100000">
                                          <p:val>
                                            <p:strVal val="0-#ppt_w/2"/>
                                          </p:val>
                                        </p:tav>
                                        <p:tav>
                                          <p:val>
                                            <p:strVal val="#ppt_x"/>
                                          </p:val>
                                        </p:tav>
                                      </p:tavLst>
                                    </p:anim>
                                    <p:anim calcmode="lin" valueType="num">
                                      <p:cBhvr additive="base">
                                        <p:cTn id="20" dur="500" fill="hold"/>
                                        <p:tgtEl>
                                          <p:spTgt spid="1050042">
                                            <p:txEl>
                                              <p:pRg st="2" end="2"/>
                                            </p:txEl>
                                          </p:spTgt>
                                        </p:tgtEl>
                                        <p:attrNameLst>
                                          <p:attrName>ppt_y</p:attrName>
                                        </p:attrNameLst>
                                      </p:cBhvr>
                                      <p:tavLst>
                                        <p:tav tm="100000">
                                          <p:val>
                                            <p:strVal val="#ppt_y"/>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50042">
                                            <p:txEl>
                                              <p:pRg st="3" end="3"/>
                                            </p:txEl>
                                          </p:spTgt>
                                        </p:tgtEl>
                                        <p:attrNameLst>
                                          <p:attrName>style.visibility</p:attrName>
                                        </p:attrNameLst>
                                      </p:cBhvr>
                                      <p:to>
                                        <p:strVal val="visible"/>
                                      </p:to>
                                    </p:set>
                                    <p:anim calcmode="lin" valueType="num">
                                      <p:cBhvr additive="base">
                                        <p:cTn id="25" dur="500" fill="hold"/>
                                        <p:tgtEl>
                                          <p:spTgt spid="1050042">
                                            <p:txEl>
                                              <p:pRg st="3" end="3"/>
                                            </p:txEl>
                                          </p:spTgt>
                                        </p:tgtEl>
                                        <p:attrNameLst>
                                          <p:attrName>ppt_x</p:attrName>
                                        </p:attrNameLst>
                                      </p:cBhvr>
                                      <p:tavLst>
                                        <p:tav tm="100000">
                                          <p:val>
                                            <p:strVal val="0-#ppt_w/2"/>
                                          </p:val>
                                        </p:tav>
                                        <p:tav>
                                          <p:val>
                                            <p:strVal val="#ppt_x"/>
                                          </p:val>
                                        </p:tav>
                                      </p:tavLst>
                                    </p:anim>
                                    <p:anim calcmode="lin" valueType="num">
                                      <p:cBhvr additive="base">
                                        <p:cTn id="26" dur="500" fill="hold"/>
                                        <p:tgtEl>
                                          <p:spTgt spid="1050042">
                                            <p:txEl>
                                              <p:pRg st="3" end="3"/>
                                            </p:txEl>
                                          </p:spTgt>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44">
            <a:extLst>
              <a:ext uri="{FF2B5EF4-FFF2-40B4-BE49-F238E27FC236}">
                <a16:creationId xmlns:a16="http://schemas.microsoft.com/office/drawing/2014/main" id="{26E1952E-8197-4C31-ACEE-F7BD31E4AFDE}"/>
              </a:ext>
            </a:extLst>
          </p:cNvPr>
          <p:cNvSpPr>
            <a:spLocks noGrp="1" noChangeArrowheads="1"/>
          </p:cNvSpPr>
          <p:nvPr>
            <p:ph type="title"/>
          </p:nvPr>
        </p:nvSpPr>
        <p:spPr>
          <a:xfrm>
            <a:off x="685800" y="1143000"/>
            <a:ext cx="7772400" cy="4267200"/>
          </a:xfrm>
        </p:spPr>
        <p:txBody>
          <a:bodyPr/>
          <a:lstStyle/>
          <a:p>
            <a:pPr eaLnBrk="1" latinLnBrk="0" hangingPunct="1"/>
            <a:r>
              <a:rPr lang="zh-CN" altLang="en-US" sz="3600" b="1">
                <a:latin typeface="Times New Roman" panose="02020603050405020304" pitchFamily="18" charset="0"/>
                <a:ea typeface="楷体_GB2312" pitchFamily="49" charset="-122"/>
                <a:sym typeface="Times New Roman" panose="02020603050405020304" pitchFamily="18" charset="0"/>
              </a:rPr>
              <a:t>四、异方差的修正</a:t>
            </a:r>
            <a:br>
              <a:rPr lang="zh-CN" altLang="zh-CN" sz="3600" b="1">
                <a:latin typeface="Times New Roman" panose="02020603050405020304" pitchFamily="18" charset="0"/>
                <a:ea typeface="楷体_GB2312" pitchFamily="49" charset="-122"/>
                <a:sym typeface="Times New Roman" panose="02020603050405020304" pitchFamily="18" charset="0"/>
              </a:rPr>
            </a:br>
            <a:r>
              <a:rPr lang="en-US" altLang="en-US" sz="3600" b="1">
                <a:latin typeface="Times New Roman" panose="02020603050405020304" pitchFamily="18" charset="0"/>
                <a:ea typeface="楷体_GB2312" pitchFamily="49" charset="-122"/>
                <a:sym typeface="Times New Roman" panose="02020603050405020304" pitchFamily="18" charset="0"/>
              </a:rPr>
              <a:t>—</a:t>
            </a:r>
            <a:r>
              <a:rPr lang="zh-CN" altLang="en-US" sz="3600" b="1">
                <a:latin typeface="Times New Roman" panose="02020603050405020304" pitchFamily="18" charset="0"/>
                <a:ea typeface="楷体_GB2312" pitchFamily="49" charset="-122"/>
                <a:sym typeface="Times New Roman" panose="02020603050405020304" pitchFamily="18" charset="0"/>
              </a:rPr>
              <a:t>加权最小二乘法</a:t>
            </a:r>
            <a:br>
              <a:rPr lang="zh-CN" altLang="zh-CN" sz="3600" b="1">
                <a:latin typeface="Times New Roman" panose="02020603050405020304" pitchFamily="18" charset="0"/>
                <a:ea typeface="楷体_GB2312" pitchFamily="49" charset="-122"/>
                <a:sym typeface="Times New Roman" panose="02020603050405020304" pitchFamily="18" charset="0"/>
              </a:rPr>
            </a:br>
            <a:r>
              <a:rPr lang="en-US" altLang="en-US" sz="3600" b="1">
                <a:latin typeface="Times New Roman" panose="02020603050405020304" pitchFamily="18" charset="0"/>
                <a:ea typeface="楷体_GB2312" pitchFamily="49" charset="-122"/>
                <a:sym typeface="Times New Roman" panose="02020603050405020304" pitchFamily="18" charset="0"/>
              </a:rPr>
              <a:t>Correcting Heteroscedasticity</a:t>
            </a:r>
            <a:br>
              <a:rPr lang="zh-CN" altLang="zh-CN" sz="3600" b="1">
                <a:latin typeface="Times New Roman" panose="02020603050405020304" pitchFamily="18" charset="0"/>
                <a:ea typeface="楷体_GB2312" pitchFamily="49" charset="-122"/>
                <a:sym typeface="Times New Roman" panose="02020603050405020304" pitchFamily="18" charset="0"/>
              </a:rPr>
            </a:br>
            <a:r>
              <a:rPr lang="en-US" altLang="en-US" sz="3600" b="1">
                <a:latin typeface="Times New Roman" panose="02020603050405020304" pitchFamily="18" charset="0"/>
                <a:ea typeface="黑体" panose="02010609060101010101" pitchFamily="49" charset="-122"/>
                <a:sym typeface="Times New Roman" panose="02020603050405020304" pitchFamily="18" charset="0"/>
              </a:rPr>
              <a:t>—</a:t>
            </a:r>
            <a:r>
              <a:rPr lang="zh-CN" altLang="zh-CN" sz="3600" b="1">
                <a:latin typeface="Times New Roman" panose="02020603050405020304" pitchFamily="18" charset="0"/>
                <a:sym typeface="Times New Roman" panose="02020603050405020304" pitchFamily="18" charset="0"/>
              </a:rPr>
              <a:t>Weighted Least Squares, WLS</a:t>
            </a:r>
            <a:endParaRPr lang="zh-CN"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a:xfrm>
            <a:off x="1828800" y="228600"/>
            <a:ext cx="7010400" cy="1066800"/>
          </a:xfrm>
        </p:spPr>
        <p:txBody>
          <a:bodyPr/>
          <a:lstStyle/>
          <a:p>
            <a:pPr>
              <a:defRPr/>
            </a:pPr>
            <a:r>
              <a:rPr lang="zh-CN" altLang="en-US">
                <a:latin typeface="Arial" panose="020B0604020202020204" pitchFamily="34" charset="0"/>
              </a:rPr>
              <a:t>多元回归方程</a:t>
            </a:r>
            <a:br>
              <a:rPr lang="zh-CN" altLang="en-US">
                <a:latin typeface="Arial" panose="020B0604020202020204" pitchFamily="34" charset="0"/>
              </a:rPr>
            </a:br>
            <a:r>
              <a:rPr lang="zh-CN" altLang="en-US">
                <a:latin typeface="Arial" panose="020B0604020202020204" pitchFamily="34" charset="0"/>
              </a:rPr>
              <a:t> </a:t>
            </a:r>
            <a:r>
              <a:rPr lang="en-US" altLang="zh-CN" sz="3600">
                <a:solidFill>
                  <a:schemeClr val="hlink"/>
                </a:solidFill>
                <a:latin typeface="Arial" panose="020B0604020202020204" pitchFamily="34" charset="0"/>
              </a:rPr>
              <a:t>(multiple regression equation)</a:t>
            </a:r>
          </a:p>
        </p:txBody>
      </p:sp>
      <p:sp>
        <p:nvSpPr>
          <p:cNvPr id="781315" name="Rectangle 3"/>
          <p:cNvSpPr>
            <a:spLocks noGrp="1" noChangeArrowheads="1"/>
          </p:cNvSpPr>
          <p:nvPr>
            <p:ph type="body" idx="1"/>
          </p:nvPr>
        </p:nvSpPr>
        <p:spPr>
          <a:xfrm>
            <a:off x="381000" y="1700213"/>
            <a:ext cx="8229600" cy="2881312"/>
          </a:xfrm>
        </p:spPr>
        <p:txBody>
          <a:bodyPr/>
          <a:lstStyle/>
          <a:p>
            <a:pPr marL="609600" indent="-609600" algn="just">
              <a:buFontTx/>
              <a:buAutoNum type="arabicPeriod"/>
              <a:defRPr/>
            </a:pPr>
            <a:r>
              <a:rPr lang="zh-CN" altLang="en-US"/>
              <a:t>描</a:t>
            </a:r>
            <a:r>
              <a:rPr lang="zh-CN" altLang="en-US">
                <a:latin typeface="Times New Roman" panose="02020603050405020304" pitchFamily="18" charset="0"/>
              </a:rPr>
              <a:t>述因变量 </a:t>
            </a:r>
            <a:r>
              <a:rPr lang="en-US" altLang="zh-CN" i="1">
                <a:latin typeface="Times New Roman" panose="02020603050405020304" pitchFamily="18" charset="0"/>
              </a:rPr>
              <a:t>y </a:t>
            </a:r>
            <a:r>
              <a:rPr lang="zh-CN" altLang="en-US">
                <a:latin typeface="Times New Roman" panose="02020603050405020304" pitchFamily="18" charset="0"/>
              </a:rPr>
              <a:t>的平均值或期望值如何依赖于自变量 </a:t>
            </a:r>
            <a:r>
              <a:rPr lang="en-US" altLang="zh-CN" i="1">
                <a:latin typeface="Times New Roman" panose="02020603050405020304" pitchFamily="18" charset="0"/>
              </a:rPr>
              <a:t>x</a:t>
            </a:r>
            <a:r>
              <a:rPr lang="en-US" altLang="zh-CN" baseline="-25000">
                <a:latin typeface="Times New Roman" panose="02020603050405020304" pitchFamily="18" charset="0"/>
              </a:rPr>
              <a:t>1</a:t>
            </a:r>
            <a:r>
              <a:rPr lang="zh-CN" altLang="en-US">
                <a:latin typeface="Times New Roman" panose="02020603050405020304" pitchFamily="18" charset="0"/>
              </a:rPr>
              <a:t>， </a:t>
            </a:r>
            <a:r>
              <a:rPr lang="en-US" altLang="zh-CN" i="1">
                <a:latin typeface="Times New Roman" panose="02020603050405020304" pitchFamily="18" charset="0"/>
              </a:rPr>
              <a:t>x</a:t>
            </a:r>
            <a:r>
              <a:rPr lang="en-US" altLang="zh-CN" baseline="-25000">
                <a:latin typeface="Times New Roman" panose="02020603050405020304" pitchFamily="18" charset="0"/>
              </a:rPr>
              <a:t>2</a:t>
            </a:r>
            <a:r>
              <a:rPr lang="en-US" altLang="zh-CN" i="1">
                <a:latin typeface="Times New Roman" panose="02020603050405020304" pitchFamily="18" charset="0"/>
              </a:rPr>
              <a:t> </a:t>
            </a:r>
            <a:r>
              <a:rPr lang="zh-CN" altLang="en-US">
                <a:latin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a:t>
            </a:r>
            <a:r>
              <a:rPr lang="en-US" altLang="zh-CN" i="1">
                <a:latin typeface="Times New Roman" panose="02020603050405020304" pitchFamily="18" charset="0"/>
              </a:rPr>
              <a:t>x</a:t>
            </a:r>
            <a:r>
              <a:rPr lang="en-US" altLang="zh-CN" i="1" baseline="-25000">
                <a:latin typeface="Times New Roman" panose="02020603050405020304" pitchFamily="18" charset="0"/>
              </a:rPr>
              <a:t>k</a:t>
            </a:r>
            <a:r>
              <a:rPr lang="zh-CN" altLang="en-US">
                <a:latin typeface="Times New Roman" panose="02020603050405020304" pitchFamily="18" charset="0"/>
              </a:rPr>
              <a:t>的方程</a:t>
            </a:r>
          </a:p>
          <a:p>
            <a:pPr marL="609600" indent="-609600" algn="just">
              <a:buFontTx/>
              <a:buAutoNum type="arabicPeriod"/>
              <a:defRPr/>
            </a:pPr>
            <a:r>
              <a:rPr lang="zh-CN" altLang="en-US"/>
              <a:t>多</a:t>
            </a:r>
            <a:r>
              <a:rPr lang="zh-CN" altLang="en-US">
                <a:latin typeface="Times New Roman" panose="02020603050405020304" pitchFamily="18" charset="0"/>
              </a:rPr>
              <a:t>元线性回归方程的形式为</a:t>
            </a:r>
          </a:p>
          <a:p>
            <a:pPr marL="609600" indent="-609600" algn="just">
              <a:defRPr/>
            </a:pPr>
            <a:r>
              <a:rPr lang="zh-CN" altLang="en-US" b="1" i="1">
                <a:latin typeface="Times New Roman" panose="02020603050405020304" pitchFamily="18" charset="0"/>
              </a:rPr>
              <a:t>            </a:t>
            </a:r>
            <a:r>
              <a:rPr lang="en-US" altLang="zh-CN" b="1" i="1">
                <a:solidFill>
                  <a:srgbClr val="FFFFB1"/>
                </a:solidFill>
                <a:latin typeface="Times New Roman" panose="02020603050405020304" pitchFamily="18" charset="0"/>
              </a:rPr>
              <a:t>E</a:t>
            </a:r>
            <a:r>
              <a:rPr lang="en-US" altLang="zh-CN" b="1">
                <a:solidFill>
                  <a:srgbClr val="FFFFB1"/>
                </a:solidFill>
                <a:latin typeface="Times New Roman" panose="02020603050405020304" pitchFamily="18" charset="0"/>
              </a:rPr>
              <a:t>( </a:t>
            </a:r>
            <a:r>
              <a:rPr lang="en-US" altLang="zh-CN" b="1" i="1">
                <a:solidFill>
                  <a:srgbClr val="FFFFB1"/>
                </a:solidFill>
                <a:latin typeface="Times New Roman" panose="02020603050405020304" pitchFamily="18" charset="0"/>
              </a:rPr>
              <a:t>y </a:t>
            </a:r>
            <a:r>
              <a:rPr lang="en-US" altLang="zh-CN" b="1">
                <a:solidFill>
                  <a:srgbClr val="FFFFB1"/>
                </a:solidFill>
                <a:latin typeface="Times New Roman" panose="02020603050405020304" pitchFamily="18" charset="0"/>
              </a:rPr>
              <a:t>) = </a:t>
            </a:r>
            <a:r>
              <a:rPr lang="en-US" altLang="zh-CN" b="1" i="1">
                <a:solidFill>
                  <a:srgbClr val="FFFFB1"/>
                </a:solidFill>
                <a:latin typeface="Times New Roman" panose="02020603050405020304" pitchFamily="18" charset="0"/>
                <a:sym typeface="Symbol" panose="05050102010706020507" pitchFamily="18" charset="2"/>
              </a:rPr>
              <a:t></a:t>
            </a:r>
            <a:r>
              <a:rPr lang="en-US" altLang="zh-CN" b="1" baseline="-25000">
                <a:solidFill>
                  <a:srgbClr val="FFFFB1"/>
                </a:solidFill>
                <a:latin typeface="Times New Roman" panose="02020603050405020304" pitchFamily="18" charset="0"/>
              </a:rPr>
              <a:t>0</a:t>
            </a:r>
            <a:r>
              <a:rPr lang="en-US" altLang="zh-CN" b="1">
                <a:solidFill>
                  <a:srgbClr val="FFFFB1"/>
                </a:solidFill>
                <a:latin typeface="Times New Roman" panose="02020603050405020304" pitchFamily="18" charset="0"/>
              </a:rPr>
              <a:t>+ </a:t>
            </a:r>
            <a:r>
              <a:rPr lang="en-US" altLang="zh-CN" b="1" i="1">
                <a:solidFill>
                  <a:srgbClr val="FFFFB1"/>
                </a:solidFill>
                <a:latin typeface="Times New Roman" panose="02020603050405020304" pitchFamily="18" charset="0"/>
                <a:sym typeface="Symbol" panose="05050102010706020507" pitchFamily="18" charset="2"/>
              </a:rPr>
              <a:t></a:t>
            </a:r>
            <a:r>
              <a:rPr lang="en-US" altLang="zh-CN" b="1" baseline="-25000">
                <a:solidFill>
                  <a:srgbClr val="FFFFB1"/>
                </a:solidFill>
                <a:latin typeface="Times New Roman" panose="02020603050405020304" pitchFamily="18" charset="0"/>
              </a:rPr>
              <a:t>1 </a:t>
            </a:r>
            <a:r>
              <a:rPr lang="en-US" altLang="zh-CN" b="1" i="1">
                <a:solidFill>
                  <a:srgbClr val="FFFFB1"/>
                </a:solidFill>
                <a:latin typeface="Times New Roman" panose="02020603050405020304" pitchFamily="18" charset="0"/>
              </a:rPr>
              <a:t>x</a:t>
            </a:r>
            <a:r>
              <a:rPr lang="en-US" altLang="zh-CN" b="1" baseline="-25000">
                <a:solidFill>
                  <a:srgbClr val="FFFFB1"/>
                </a:solidFill>
                <a:latin typeface="Times New Roman" panose="02020603050405020304" pitchFamily="18" charset="0"/>
              </a:rPr>
              <a:t>1</a:t>
            </a:r>
            <a:r>
              <a:rPr lang="en-US" altLang="zh-CN" b="1" i="1">
                <a:solidFill>
                  <a:srgbClr val="FFFFB1"/>
                </a:solidFill>
                <a:latin typeface="Times New Roman" panose="02020603050405020304" pitchFamily="18" charset="0"/>
              </a:rPr>
              <a:t> </a:t>
            </a:r>
            <a:r>
              <a:rPr lang="en-US" altLang="zh-CN" b="1">
                <a:solidFill>
                  <a:srgbClr val="FFFFB1"/>
                </a:solidFill>
                <a:latin typeface="Times New Roman" panose="02020603050405020304" pitchFamily="18" charset="0"/>
              </a:rPr>
              <a:t>+ </a:t>
            </a:r>
            <a:r>
              <a:rPr lang="en-US" altLang="zh-CN" b="1" i="1">
                <a:solidFill>
                  <a:srgbClr val="FFFFB1"/>
                </a:solidFill>
                <a:latin typeface="Times New Roman" panose="02020603050405020304" pitchFamily="18" charset="0"/>
                <a:sym typeface="Symbol" panose="05050102010706020507" pitchFamily="18" charset="2"/>
              </a:rPr>
              <a:t></a:t>
            </a:r>
            <a:r>
              <a:rPr lang="en-US" altLang="zh-CN" b="1" baseline="-25000">
                <a:solidFill>
                  <a:srgbClr val="FFFFB1"/>
                </a:solidFill>
                <a:latin typeface="Times New Roman" panose="02020603050405020304" pitchFamily="18" charset="0"/>
              </a:rPr>
              <a:t>2 </a:t>
            </a:r>
            <a:r>
              <a:rPr lang="en-US" altLang="zh-CN" b="1" i="1">
                <a:solidFill>
                  <a:srgbClr val="FFFFB1"/>
                </a:solidFill>
                <a:latin typeface="Times New Roman" panose="02020603050405020304" pitchFamily="18" charset="0"/>
              </a:rPr>
              <a:t>x</a:t>
            </a:r>
            <a:r>
              <a:rPr lang="en-US" altLang="zh-CN" b="1" baseline="-25000">
                <a:solidFill>
                  <a:srgbClr val="FFFFB1"/>
                </a:solidFill>
                <a:latin typeface="Times New Roman" panose="02020603050405020304" pitchFamily="18" charset="0"/>
              </a:rPr>
              <a:t>2</a:t>
            </a:r>
            <a:r>
              <a:rPr lang="en-US" altLang="zh-CN" b="1" i="1">
                <a:solidFill>
                  <a:srgbClr val="FFFFB1"/>
                </a:solidFill>
                <a:latin typeface="Times New Roman" panose="02020603050405020304" pitchFamily="18" charset="0"/>
              </a:rPr>
              <a:t> </a:t>
            </a:r>
            <a:r>
              <a:rPr lang="en-US" altLang="zh-CN" b="1">
                <a:solidFill>
                  <a:srgbClr val="FFFFB1"/>
                </a:solidFill>
                <a:latin typeface="Times New Roman" panose="02020603050405020304" pitchFamily="18" charset="0"/>
              </a:rPr>
              <a:t>+</a:t>
            </a:r>
            <a:r>
              <a:rPr lang="en-US" altLang="zh-CN" b="1">
                <a:solidFill>
                  <a:srgbClr val="FFFFB1"/>
                </a:solidFill>
                <a:latin typeface="Times New Roman" panose="02020603050405020304" pitchFamily="18" charset="0"/>
                <a:cs typeface="Times New Roman" panose="02020603050405020304" pitchFamily="18" charset="0"/>
              </a:rPr>
              <a:t>…+</a:t>
            </a:r>
            <a:r>
              <a:rPr lang="en-US" altLang="zh-CN" b="1">
                <a:solidFill>
                  <a:srgbClr val="FFFFB1"/>
                </a:solidFill>
                <a:latin typeface="Times New Roman" panose="02020603050405020304" pitchFamily="18" charset="0"/>
              </a:rPr>
              <a:t> </a:t>
            </a:r>
            <a:r>
              <a:rPr lang="en-US" altLang="zh-CN" b="1" i="1">
                <a:solidFill>
                  <a:srgbClr val="FFFFB1"/>
                </a:solidFill>
                <a:latin typeface="Times New Roman" panose="02020603050405020304" pitchFamily="18" charset="0"/>
                <a:sym typeface="Symbol" panose="05050102010706020507" pitchFamily="18" charset="2"/>
              </a:rPr>
              <a:t></a:t>
            </a:r>
            <a:r>
              <a:rPr lang="en-US" altLang="zh-CN" b="1" i="1" baseline="-25000">
                <a:solidFill>
                  <a:srgbClr val="FFFFB1"/>
                </a:solidFill>
                <a:latin typeface="Times New Roman" panose="02020603050405020304" pitchFamily="18" charset="0"/>
              </a:rPr>
              <a:t>k</a:t>
            </a:r>
            <a:r>
              <a:rPr lang="en-US" altLang="zh-CN" b="1" baseline="-25000">
                <a:solidFill>
                  <a:srgbClr val="FFFFB1"/>
                </a:solidFill>
                <a:latin typeface="Times New Roman" panose="02020603050405020304" pitchFamily="18" charset="0"/>
              </a:rPr>
              <a:t> </a:t>
            </a:r>
            <a:r>
              <a:rPr lang="en-US" altLang="zh-CN" b="1" i="1">
                <a:solidFill>
                  <a:srgbClr val="FFFFB1"/>
                </a:solidFill>
                <a:latin typeface="Times New Roman" panose="02020603050405020304" pitchFamily="18" charset="0"/>
              </a:rPr>
              <a:t>x</a:t>
            </a:r>
            <a:r>
              <a:rPr lang="en-US" altLang="zh-CN" b="1" i="1" baseline="-25000">
                <a:solidFill>
                  <a:srgbClr val="FFFFB1"/>
                </a:solidFill>
                <a:latin typeface="Times New Roman" panose="02020603050405020304" pitchFamily="18" charset="0"/>
              </a:rPr>
              <a:t>k</a:t>
            </a:r>
            <a:endParaRPr lang="en-US" altLang="zh-CN" b="1" i="1">
              <a:solidFill>
                <a:srgbClr val="FFFFB1"/>
              </a:solidFill>
              <a:latin typeface="Times New Roman" panose="02020603050405020304" pitchFamily="18" charset="0"/>
            </a:endParaRPr>
          </a:p>
        </p:txBody>
      </p:sp>
      <p:sp>
        <p:nvSpPr>
          <p:cNvPr id="781316" name="Rectangle 4"/>
          <p:cNvSpPr>
            <a:spLocks noChangeArrowheads="1"/>
          </p:cNvSpPr>
          <p:nvPr/>
        </p:nvSpPr>
        <p:spPr bwMode="auto">
          <a:xfrm>
            <a:off x="1295400" y="4191000"/>
            <a:ext cx="6172200" cy="148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marR="0" lvl="1" indent="0" algn="just" defTabSz="914400" rtl="0" eaLnBrk="0" fontAlgn="base" latinLnBrk="0" hangingPunct="0">
              <a:lnSpc>
                <a:spcPct val="100000"/>
              </a:lnSpc>
              <a:spcBef>
                <a:spcPct val="50000"/>
              </a:spcBef>
              <a:spcAft>
                <a:spcPct val="0"/>
              </a:spcAft>
              <a:buClr>
                <a:srgbClr val="FE9B03"/>
              </a:buClr>
              <a:buSzTx/>
              <a:buFont typeface="Wingdings" panose="05000000000000000000" pitchFamily="2" charset="2"/>
              <a:buChar char="§"/>
              <a:tabLst/>
              <a:defRPr/>
            </a:pPr>
            <a:r>
              <a:rPr kumimoji="1" lang="en-US" altLang="zh-CN" sz="2600" b="0" i="1" u="none" strike="noStrike" kern="1200" cap="none" spc="0" normalizeH="0" baseline="0" noProof="0">
                <a:ln>
                  <a:noFill/>
                </a:ln>
                <a:solidFill>
                  <a:srgbClr val="FFFFFF"/>
                </a:solidFill>
                <a:effectLst>
                  <a:outerShdw blurRad="38100" dist="38100" dir="2700000" algn="tl">
                    <a:srgbClr val="000000"/>
                  </a:outerShdw>
                </a:effectLst>
                <a:uLnTx/>
                <a:uFillTx/>
                <a:latin typeface="Symbol" panose="05050102010706020507" pitchFamily="18" charset="2"/>
                <a:ea typeface="宋体" panose="02010600030101010101" pitchFamily="2" charset="-122"/>
                <a:cs typeface="+mn-cs"/>
              </a:rPr>
              <a:t> b</a:t>
            </a:r>
            <a:r>
              <a:rPr kumimoji="1" lang="en-US" altLang="zh-CN" sz="2600" b="0" i="0" u="none" strike="noStrike" kern="1200" cap="none" spc="0" normalizeH="0" baseline="-25000" noProof="0">
                <a:ln>
                  <a:noFill/>
                </a:ln>
                <a:solidFill>
                  <a:srgbClr val="FFFFFF"/>
                </a:solidFill>
                <a:effectLst>
                  <a:outerShdw blurRad="38100" dist="38100" dir="2700000" algn="tl">
                    <a:srgbClr val="000000"/>
                  </a:outerShdw>
                </a:effectLst>
                <a:uLnTx/>
                <a:uFillTx/>
                <a:latin typeface="Symbol" panose="05050102010706020507" pitchFamily="18" charset="2"/>
                <a:ea typeface="宋体" panose="02010600030101010101" pitchFamily="2" charset="-122"/>
                <a:cs typeface="+mn-cs"/>
              </a:rPr>
              <a:t>1</a:t>
            </a:r>
            <a:r>
              <a:rPr kumimoji="1" lang="zh-CN" altLang="en-US" sz="26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r>
              <a:rPr kumimoji="1" lang="en-US" altLang="zh-CN" sz="2600" b="0" i="1" u="none" strike="noStrike" kern="1200" cap="none" spc="0" normalizeH="0" baseline="0" noProof="0">
                <a:ln>
                  <a:noFill/>
                </a:ln>
                <a:solidFill>
                  <a:srgbClr val="FFFFFF"/>
                </a:solidFill>
                <a:effectLst>
                  <a:outerShdw blurRad="38100" dist="38100" dir="2700000" algn="tl">
                    <a:srgbClr val="000000"/>
                  </a:outerShdw>
                </a:effectLst>
                <a:uLnTx/>
                <a:uFillTx/>
                <a:latin typeface="Symbol" panose="05050102010706020507" pitchFamily="18" charset="2"/>
                <a:ea typeface="宋体" panose="02010600030101010101" pitchFamily="2" charset="-122"/>
                <a:cs typeface="+mn-cs"/>
              </a:rPr>
              <a:t>b</a:t>
            </a:r>
            <a:r>
              <a:rPr kumimoji="1" lang="en-US" altLang="zh-CN" sz="2600" b="0" i="0" u="none" strike="noStrike" kern="1200" cap="none" spc="0" normalizeH="0" baseline="-25000" noProof="0">
                <a:ln>
                  <a:noFill/>
                </a:ln>
                <a:solidFill>
                  <a:srgbClr val="FFFFFF"/>
                </a:solidFill>
                <a:effectLst>
                  <a:outerShdw blurRad="38100" dist="38100" dir="2700000" algn="tl">
                    <a:srgbClr val="000000"/>
                  </a:outerShdw>
                </a:effectLst>
                <a:uLnTx/>
                <a:uFillTx/>
                <a:latin typeface="Symbol" panose="05050102010706020507" pitchFamily="18" charset="2"/>
                <a:ea typeface="宋体" panose="02010600030101010101" pitchFamily="2" charset="-122"/>
                <a:cs typeface="+mn-cs"/>
              </a:rPr>
              <a:t>2</a:t>
            </a:r>
            <a:r>
              <a:rPr kumimoji="1" lang="zh-CN" altLang="en-US" sz="2600" b="0" i="0" u="none" strike="noStrike" kern="1200" cap="none" spc="0" normalizeH="0" baseline="0" noProof="0">
                <a:ln>
                  <a:noFill/>
                </a:ln>
                <a:solidFill>
                  <a:srgbClr val="FFFFFF"/>
                </a:solidFill>
                <a:effectLst>
                  <a:outerShdw blurRad="38100" dist="38100" dir="2700000" algn="tl">
                    <a:srgbClr val="000000"/>
                  </a:outerShdw>
                </a:effectLst>
                <a:uLnTx/>
                <a:uFillTx/>
                <a:latin typeface="Symbol" panose="05050102010706020507" pitchFamily="18" charset="2"/>
                <a:ea typeface="宋体" panose="02010600030101010101" pitchFamily="2" charset="-122"/>
                <a:cs typeface="+mn-cs"/>
              </a:rPr>
              <a:t>，</a:t>
            </a:r>
            <a:r>
              <a:rPr kumimoji="1" lang="zh-CN" altLang="en-US" sz="2600" b="0" i="0" u="none" strike="noStrike" kern="1200" cap="none" spc="0" normalizeH="0" baseline="0" noProof="0">
                <a:ln>
                  <a:noFill/>
                </a:ln>
                <a:solidFill>
                  <a:srgbClr val="FFFFFF"/>
                </a:solidFill>
                <a:effectLst>
                  <a:outerShdw blurRad="38100" dist="38100" dir="2700000" algn="tl">
                    <a:srgbClr val="000000"/>
                  </a:outerShdw>
                </a:effectLst>
                <a:uLnTx/>
                <a:uFillTx/>
                <a:latin typeface="Symbol" panose="05050102010706020507" pitchFamily="18" charset="2"/>
                <a:ea typeface="宋体" panose="02010600030101010101" pitchFamily="2" charset="-122"/>
                <a:cs typeface="+mn-cs"/>
                <a:sym typeface="Symbol" panose="05050102010706020507" pitchFamily="18" charset="2"/>
              </a:rPr>
              <a:t>，</a:t>
            </a:r>
            <a:r>
              <a:rPr kumimoji="1" lang="en-US" altLang="zh-CN" sz="2600" b="0" i="1" u="none" strike="noStrike" kern="1200" cap="none" spc="0" normalizeH="0" baseline="0" noProof="0">
                <a:ln>
                  <a:noFill/>
                </a:ln>
                <a:solidFill>
                  <a:srgbClr val="FFFFFF"/>
                </a:solidFill>
                <a:effectLst>
                  <a:outerShdw blurRad="38100" dist="38100" dir="2700000" algn="tl">
                    <a:srgbClr val="000000"/>
                  </a:outerShdw>
                </a:effectLst>
                <a:uLnTx/>
                <a:uFillTx/>
                <a:latin typeface="Symbol" panose="05050102010706020507" pitchFamily="18" charset="2"/>
                <a:ea typeface="宋体" panose="02010600030101010101" pitchFamily="2" charset="-122"/>
                <a:cs typeface="+mn-cs"/>
              </a:rPr>
              <a:t>b</a:t>
            </a:r>
            <a:r>
              <a:rPr kumimoji="1" lang="en-US" altLang="zh-CN" sz="2600" b="0" i="1" u="none" strike="noStrike" kern="1200" cap="none" spc="0" normalizeH="0" baseline="-2500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k</a:t>
            </a:r>
            <a:r>
              <a:rPr kumimoji="1" lang="zh-CN" altLang="en-US" sz="26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称为偏回归系数</a:t>
            </a:r>
          </a:p>
          <a:p>
            <a:pPr marL="457200" marR="0" lvl="1" indent="0" algn="just" defTabSz="914400" rtl="0" eaLnBrk="0" fontAlgn="base" latinLnBrk="0" hangingPunct="0">
              <a:lnSpc>
                <a:spcPct val="100000"/>
              </a:lnSpc>
              <a:spcBef>
                <a:spcPct val="50000"/>
              </a:spcBef>
              <a:spcAft>
                <a:spcPct val="0"/>
              </a:spcAft>
              <a:buClr>
                <a:srgbClr val="FE9B03"/>
              </a:buClr>
              <a:buSzTx/>
              <a:buFont typeface="Wingdings" panose="05000000000000000000" pitchFamily="2" charset="2"/>
              <a:buChar char="§"/>
              <a:tabLst/>
              <a:defRPr/>
            </a:pPr>
            <a:r>
              <a:rPr kumimoji="1" lang="zh-CN" altLang="en-US" sz="26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600" b="0" i="1" u="none" strike="noStrike" kern="1200" cap="none" spc="0" normalizeH="0" baseline="0" noProof="0">
                <a:ln>
                  <a:noFill/>
                </a:ln>
                <a:solidFill>
                  <a:srgbClr val="FFFFFF"/>
                </a:solidFill>
                <a:effectLst>
                  <a:outerShdw blurRad="38100" dist="38100" dir="2700000" algn="tl">
                    <a:srgbClr val="000000"/>
                  </a:outerShdw>
                </a:effectLst>
                <a:uLnTx/>
                <a:uFillTx/>
                <a:latin typeface="Symbol" panose="05050102010706020507" pitchFamily="18" charset="2"/>
                <a:ea typeface="宋体" panose="02010600030101010101" pitchFamily="2" charset="-122"/>
                <a:cs typeface="+mn-cs"/>
              </a:rPr>
              <a:t>b</a:t>
            </a:r>
            <a:r>
              <a:rPr kumimoji="1" lang="en-US" altLang="zh-CN" sz="2600" b="0" i="1" u="none" strike="noStrike" kern="1200" cap="none" spc="0" normalizeH="0" baseline="-2500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a:t>
            </a:r>
            <a:r>
              <a:rPr kumimoji="1" lang="en-US" altLang="zh-CN" sz="2600" b="0" i="0" u="none" strike="noStrike" kern="1200" cap="none" spc="0" normalizeH="0" baseline="-25000" noProof="0">
                <a:ln>
                  <a:noFill/>
                </a:ln>
                <a:solidFill>
                  <a:srgbClr val="FFFFFF"/>
                </a:solidFill>
                <a:effectLst>
                  <a:outerShdw blurRad="38100" dist="38100" dir="2700000" algn="tl">
                    <a:srgbClr val="000000"/>
                  </a:outerShdw>
                </a:effectLst>
                <a:uLnTx/>
                <a:uFillTx/>
                <a:latin typeface="Symbol" panose="05050102010706020507" pitchFamily="18" charset="2"/>
                <a:ea typeface="宋体" panose="02010600030101010101" pitchFamily="2" charset="-122"/>
                <a:cs typeface="+mn-cs"/>
              </a:rPr>
              <a:t> </a:t>
            </a:r>
            <a:r>
              <a:rPr kumimoji="1" lang="zh-CN" altLang="en-US" sz="26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表示假定其他变量不变，当 </a:t>
            </a:r>
            <a:r>
              <a:rPr kumimoji="1" lang="en-US" altLang="zh-CN" sz="2600" b="0" i="1"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x</a:t>
            </a:r>
            <a:r>
              <a:rPr kumimoji="1" lang="en-US" altLang="zh-CN" sz="2600" b="0" i="1" u="none" strike="noStrike" kern="1200" cap="none" spc="0" normalizeH="0" baseline="-2500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a:t>
            </a:r>
            <a:r>
              <a:rPr kumimoji="1" lang="en-US" altLang="zh-CN" sz="2600" b="0" i="1"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zh-CN" altLang="en-US" sz="26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每变动一个单位时，</a:t>
            </a:r>
            <a:r>
              <a:rPr kumimoji="1" lang="en-US" altLang="zh-CN" sz="2600" b="0" i="1"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y </a:t>
            </a:r>
            <a:r>
              <a:rPr kumimoji="1" lang="zh-CN" altLang="en-US" sz="26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的平均变动值</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1315">
                                            <p:txEl>
                                              <p:pRg st="0" end="0"/>
                                            </p:txEl>
                                          </p:spTgt>
                                        </p:tgtEl>
                                        <p:attrNameLst>
                                          <p:attrName>style.visibility</p:attrName>
                                        </p:attrNameLst>
                                      </p:cBhvr>
                                      <p:to>
                                        <p:strVal val="visible"/>
                                      </p:to>
                                    </p:set>
                                    <p:animEffect transition="in" filter="wipe(left)">
                                      <p:cBhvr>
                                        <p:cTn id="7" dur="500"/>
                                        <p:tgtEl>
                                          <p:spTgt spid="781315">
                                            <p:txEl>
                                              <p:pRg st="0" end="0"/>
                                            </p:txEl>
                                          </p:spTgt>
                                        </p:tgtEl>
                                      </p:cBhvr>
                                    </p:animEffect>
                                  </p:childTnLst>
                                  <p:subTnLst>
                                    <p:animClr clrSpc="rgb" dir="cw">
                                      <p:cBhvr override="childStyle">
                                        <p:cTn dur="1" fill="hold" display="0" masterRel="nextClick" afterEffect="1"/>
                                        <p:tgtEl>
                                          <p:spTgt spid="781315">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1315">
                                            <p:txEl>
                                              <p:pRg st="1" end="1"/>
                                            </p:txEl>
                                          </p:spTgt>
                                        </p:tgtEl>
                                        <p:attrNameLst>
                                          <p:attrName>style.visibility</p:attrName>
                                        </p:attrNameLst>
                                      </p:cBhvr>
                                      <p:to>
                                        <p:strVal val="visible"/>
                                      </p:to>
                                    </p:set>
                                    <p:animEffect transition="in" filter="wipe(left)">
                                      <p:cBhvr>
                                        <p:cTn id="12" dur="500"/>
                                        <p:tgtEl>
                                          <p:spTgt spid="781315">
                                            <p:txEl>
                                              <p:pRg st="1" end="1"/>
                                            </p:txEl>
                                          </p:spTgt>
                                        </p:tgtEl>
                                      </p:cBhvr>
                                    </p:animEffect>
                                  </p:childTnLst>
                                  <p:subTnLst>
                                    <p:animClr clrSpc="rgb" dir="cw">
                                      <p:cBhvr override="childStyle">
                                        <p:cTn dur="1" fill="hold" display="0" masterRel="nextClick" afterEffect="1"/>
                                        <p:tgtEl>
                                          <p:spTgt spid="781315">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81315">
                                            <p:txEl>
                                              <p:pRg st="2" end="2"/>
                                            </p:txEl>
                                          </p:spTgt>
                                        </p:tgtEl>
                                        <p:attrNameLst>
                                          <p:attrName>style.visibility</p:attrName>
                                        </p:attrNameLst>
                                      </p:cBhvr>
                                      <p:to>
                                        <p:strVal val="visible"/>
                                      </p:to>
                                    </p:set>
                                    <p:animEffect transition="in" filter="wipe(left)">
                                      <p:cBhvr>
                                        <p:cTn id="17" dur="500"/>
                                        <p:tgtEl>
                                          <p:spTgt spid="781315">
                                            <p:txEl>
                                              <p:pRg st="2" end="2"/>
                                            </p:txEl>
                                          </p:spTgt>
                                        </p:tgtEl>
                                      </p:cBhvr>
                                    </p:animEffect>
                                  </p:childTnLst>
                                  <p:subTnLst>
                                    <p:animClr clrSpc="rgb" dir="cw">
                                      <p:cBhvr override="childStyle">
                                        <p:cTn dur="1" fill="hold" display="0" masterRel="nextClick" afterEffect="1"/>
                                        <p:tgtEl>
                                          <p:spTgt spid="781315">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81316">
                                            <p:txEl>
                                              <p:pRg st="0" end="0"/>
                                            </p:txEl>
                                          </p:spTgt>
                                        </p:tgtEl>
                                        <p:attrNameLst>
                                          <p:attrName>style.visibility</p:attrName>
                                        </p:attrNameLst>
                                      </p:cBhvr>
                                      <p:to>
                                        <p:strVal val="visible"/>
                                      </p:to>
                                    </p:set>
                                    <p:animEffect transition="in" filter="wipe(left)">
                                      <p:cBhvr>
                                        <p:cTn id="22" dur="500"/>
                                        <p:tgtEl>
                                          <p:spTgt spid="781316">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781316">
                                            <p:txEl>
                                              <p:pRg st="1" end="1"/>
                                            </p:txEl>
                                          </p:spTgt>
                                        </p:tgtEl>
                                        <p:attrNameLst>
                                          <p:attrName>style.visibility</p:attrName>
                                        </p:attrNameLst>
                                      </p:cBhvr>
                                      <p:to>
                                        <p:strVal val="visible"/>
                                      </p:to>
                                    </p:set>
                                    <p:animEffect transition="in" filter="wipe(left)">
                                      <p:cBhvr>
                                        <p:cTn id="25" dur="500"/>
                                        <p:tgtEl>
                                          <p:spTgt spid="7813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5" grpId="0" build="p" autoUpdateAnimBg="0"/>
      <p:bldP spid="781316" grpId="0" build="p" autoUpdateAnimBg="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46">
            <a:extLst>
              <a:ext uri="{FF2B5EF4-FFF2-40B4-BE49-F238E27FC236}">
                <a16:creationId xmlns:a16="http://schemas.microsoft.com/office/drawing/2014/main" id="{A0C64601-74AD-402C-9B48-C14373A08BFB}"/>
              </a:ext>
            </a:extLst>
          </p:cNvPr>
          <p:cNvSpPr>
            <a:spLocks noGrp="1" noChangeArrowheads="1"/>
          </p:cNvSpPr>
          <p:nvPr>
            <p:ph type="title"/>
          </p:nvPr>
        </p:nvSpPr>
        <p:spPr>
          <a:xfrm>
            <a:off x="685800" y="457200"/>
            <a:ext cx="7772400" cy="685800"/>
          </a:xfrm>
          <a:solidFill>
            <a:srgbClr val="CCFFFF"/>
          </a:solidFill>
        </p:spPr>
        <p:txBody>
          <a:bodyPr/>
          <a:lstStyle/>
          <a:p>
            <a:pPr algn="l" eaLnBrk="1" latinLnBrk="0" hangingPunct="1"/>
            <a:r>
              <a:rPr lang="en-US" altLang="en-US" sz="3200" b="1" dirty="0">
                <a:solidFill>
                  <a:schemeClr val="bg2"/>
                </a:solidFill>
                <a:latin typeface="楷体_GB2312" pitchFamily="49" charset="-122"/>
                <a:ea typeface="楷体_GB2312" pitchFamily="49" charset="-122"/>
                <a:sym typeface="Times New Roman" panose="02020603050405020304" pitchFamily="18" charset="0"/>
              </a:rPr>
              <a:t>1</a:t>
            </a:r>
            <a:r>
              <a:rPr lang="zh-CN" altLang="en-US" sz="3200" b="1" dirty="0">
                <a:solidFill>
                  <a:schemeClr val="bg2"/>
                </a:solidFill>
                <a:latin typeface="楷体_GB2312" pitchFamily="49" charset="-122"/>
                <a:ea typeface="楷体_GB2312" pitchFamily="49" charset="-122"/>
                <a:sym typeface="Times New Roman" panose="02020603050405020304" pitchFamily="18" charset="0"/>
              </a:rPr>
              <a:t>、</a:t>
            </a:r>
            <a:r>
              <a:rPr lang="en-US" altLang="en-US" sz="3200" b="1" dirty="0">
                <a:solidFill>
                  <a:schemeClr val="bg2"/>
                </a:solidFill>
                <a:latin typeface="楷体_GB2312" pitchFamily="49" charset="-122"/>
                <a:ea typeface="楷体_GB2312" pitchFamily="49" charset="-122"/>
                <a:sym typeface="Times New Roman" panose="02020603050405020304" pitchFamily="18" charset="0"/>
              </a:rPr>
              <a:t>WLS</a:t>
            </a:r>
            <a:r>
              <a:rPr lang="zh-CN" altLang="en-US" sz="3200" b="1" dirty="0">
                <a:solidFill>
                  <a:schemeClr val="bg2"/>
                </a:solidFill>
                <a:latin typeface="楷体_GB2312" pitchFamily="49" charset="-122"/>
                <a:ea typeface="楷体_GB2312" pitchFamily="49" charset="-122"/>
                <a:sym typeface="Times New Roman" panose="02020603050405020304" pitchFamily="18" charset="0"/>
              </a:rPr>
              <a:t>的思路</a:t>
            </a:r>
            <a:endParaRPr lang="zh-CN" altLang="zh-CN" dirty="0">
              <a:solidFill>
                <a:schemeClr val="bg2"/>
              </a:solidFill>
            </a:endParaRPr>
          </a:p>
        </p:txBody>
      </p:sp>
      <p:sp>
        <p:nvSpPr>
          <p:cNvPr id="1050048" name="Rectangle 448">
            <a:extLst>
              <a:ext uri="{FF2B5EF4-FFF2-40B4-BE49-F238E27FC236}">
                <a16:creationId xmlns:a16="http://schemas.microsoft.com/office/drawing/2014/main" id="{5EE2A154-334F-44E0-A646-4534ADDA879E}"/>
              </a:ext>
            </a:extLst>
          </p:cNvPr>
          <p:cNvSpPr>
            <a:spLocks noChangeArrowheads="1"/>
          </p:cNvSpPr>
          <p:nvPr/>
        </p:nvSpPr>
        <p:spPr bwMode="auto">
          <a:xfrm>
            <a:off x="609600" y="1524000"/>
            <a:ext cx="79248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eaLnBrk="1" hangingPunct="1">
              <a:spcBef>
                <a:spcPct val="50000"/>
              </a:spcBef>
              <a:buSzPct val="100000"/>
              <a:buFontTx/>
              <a:buChar char="•"/>
            </a:pPr>
            <a:r>
              <a:rPr lang="en-US" altLang="en-US" sz="3200" b="1">
                <a:solidFill>
                  <a:schemeClr val="tx1"/>
                </a:solidFill>
                <a:ea typeface="黑体" panose="02010609060101010101" pitchFamily="49" charset="-122"/>
              </a:rPr>
              <a:t> </a:t>
            </a:r>
            <a:r>
              <a:rPr lang="zh-CN" altLang="en-US" sz="2800" b="1">
                <a:solidFill>
                  <a:schemeClr val="tx1"/>
                </a:solidFill>
              </a:rPr>
              <a:t>加权最小二乘法</a:t>
            </a:r>
            <a:r>
              <a:rPr lang="zh-CN" altLang="zh-CN" sz="2800" b="1">
                <a:solidFill>
                  <a:schemeClr val="tx1"/>
                </a:solidFill>
                <a:ea typeface="宋体" panose="02010600030101010101" pitchFamily="2" charset="-122"/>
              </a:rPr>
              <a:t>是对原模型加权，使之变成一个新的不存在异方差性的模型，然后采用OLS</a:t>
            </a:r>
            <a:r>
              <a:rPr lang="zh-CN" altLang="en-US" sz="2800" b="1">
                <a:solidFill>
                  <a:schemeClr val="tx1"/>
                </a:solidFill>
                <a:ea typeface="宋体" panose="02010600030101010101" pitchFamily="2" charset="-122"/>
              </a:rPr>
              <a:t>估计其参数。</a:t>
            </a:r>
            <a:endParaRPr lang="zh-CN" altLang="zh-CN">
              <a:solidFill>
                <a:schemeClr val="tx1"/>
              </a:solidFill>
            </a:endParaRPr>
          </a:p>
        </p:txBody>
      </p:sp>
      <p:sp>
        <p:nvSpPr>
          <p:cNvPr id="1050050" name="Rectangle 450">
            <a:extLst>
              <a:ext uri="{FF2B5EF4-FFF2-40B4-BE49-F238E27FC236}">
                <a16:creationId xmlns:a16="http://schemas.microsoft.com/office/drawing/2014/main" id="{646FB215-34C4-4A0D-8EB3-FC9A5DE73DEA}"/>
              </a:ext>
            </a:extLst>
          </p:cNvPr>
          <p:cNvSpPr>
            <a:spLocks noChangeArrowheads="1"/>
          </p:cNvSpPr>
          <p:nvPr/>
        </p:nvSpPr>
        <p:spPr bwMode="auto">
          <a:xfrm>
            <a:off x="685800" y="4495800"/>
            <a:ext cx="7848600"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algn="just" eaLnBrk="1" hangingPunct="1">
              <a:buSzPct val="100000"/>
            </a:pPr>
            <a:r>
              <a:rPr lang="zh-CN" altLang="zh-CN" sz="2800">
                <a:solidFill>
                  <a:schemeClr val="tx1"/>
                </a:solidFill>
                <a:ea typeface="宋体" panose="02010600030101010101" pitchFamily="2" charset="-122"/>
              </a:rPr>
              <a:t>  </a:t>
            </a:r>
            <a:r>
              <a:rPr lang="zh-CN" altLang="en-US" sz="2800">
                <a:solidFill>
                  <a:schemeClr val="tx1"/>
                </a:solidFill>
                <a:ea typeface="宋体" panose="02010600030101010101" pitchFamily="2" charset="-122"/>
              </a:rPr>
              <a:t>在采用</a:t>
            </a:r>
            <a:r>
              <a:rPr lang="zh-CN" altLang="zh-CN" sz="2800">
                <a:solidFill>
                  <a:schemeClr val="tx1"/>
                </a:solidFill>
                <a:ea typeface="宋体" panose="02010600030101010101" pitchFamily="2" charset="-122"/>
              </a:rPr>
              <a:t>OLS</a:t>
            </a:r>
            <a:r>
              <a:rPr lang="zh-CN" altLang="en-US" sz="2800">
                <a:solidFill>
                  <a:schemeClr val="tx1"/>
                </a:solidFill>
                <a:ea typeface="宋体" panose="02010600030101010101" pitchFamily="2" charset="-122"/>
              </a:rPr>
              <a:t>方法时</a:t>
            </a:r>
            <a:r>
              <a:rPr lang="zh-CN" altLang="zh-CN" sz="2800">
                <a:solidFill>
                  <a:schemeClr val="tx1"/>
                </a:solidFill>
                <a:ea typeface="宋体" panose="02010600030101010101" pitchFamily="2" charset="-122"/>
              </a:rPr>
              <a:t>:</a:t>
            </a:r>
            <a:endParaRPr lang="zh-CN" altLang="zh-CN">
              <a:solidFill>
                <a:schemeClr val="tx1"/>
              </a:solidFill>
            </a:endParaRPr>
          </a:p>
          <a:p>
            <a:pPr eaLnBrk="1" hangingPunct="1">
              <a:spcBef>
                <a:spcPct val="50000"/>
              </a:spcBef>
              <a:buSzPct val="100000"/>
            </a:pPr>
            <a:r>
              <a:rPr lang="zh-CN" altLang="zh-CN" sz="2800">
                <a:solidFill>
                  <a:schemeClr val="tx1"/>
                </a:solidFill>
                <a:ea typeface="宋体" panose="02010600030101010101" pitchFamily="2" charset="-122"/>
              </a:rPr>
              <a:t>        </a:t>
            </a:r>
            <a:r>
              <a:rPr lang="zh-CN" altLang="en-US" sz="2800">
                <a:solidFill>
                  <a:schemeClr val="tx1"/>
                </a:solidFill>
                <a:ea typeface="宋体" panose="02010600030101010101" pitchFamily="2" charset="-122"/>
              </a:rPr>
              <a:t>对较小的残差平方</a:t>
            </a:r>
            <a:r>
              <a:rPr lang="zh-CN" altLang="zh-CN" sz="2800">
                <a:solidFill>
                  <a:schemeClr val="tx1"/>
                </a:solidFill>
                <a:ea typeface="宋体" panose="02010600030101010101" pitchFamily="2" charset="-122"/>
              </a:rPr>
              <a:t>e</a:t>
            </a:r>
            <a:r>
              <a:rPr lang="zh-CN" altLang="zh-CN" sz="2800" baseline="-25000">
                <a:solidFill>
                  <a:schemeClr val="tx1"/>
                </a:solidFill>
                <a:ea typeface="宋体" panose="02010600030101010101" pitchFamily="2" charset="-122"/>
              </a:rPr>
              <a:t>i</a:t>
            </a:r>
            <a:r>
              <a:rPr lang="zh-CN" altLang="zh-CN" sz="2800" baseline="30000">
                <a:solidFill>
                  <a:schemeClr val="tx1"/>
                </a:solidFill>
                <a:ea typeface="宋体" panose="02010600030101010101" pitchFamily="2" charset="-122"/>
              </a:rPr>
              <a:t>2</a:t>
            </a:r>
            <a:r>
              <a:rPr lang="zh-CN" altLang="en-US" sz="2800">
                <a:solidFill>
                  <a:schemeClr val="tx1"/>
                </a:solidFill>
                <a:ea typeface="宋体" panose="02010600030101010101" pitchFamily="2" charset="-122"/>
              </a:rPr>
              <a:t>赋予较大的权数；</a:t>
            </a:r>
            <a:endParaRPr lang="zh-CN" altLang="zh-CN">
              <a:solidFill>
                <a:schemeClr val="tx1"/>
              </a:solidFill>
            </a:endParaRPr>
          </a:p>
          <a:p>
            <a:pPr eaLnBrk="1" hangingPunct="1">
              <a:spcBef>
                <a:spcPct val="50000"/>
              </a:spcBef>
              <a:buSzPct val="100000"/>
            </a:pPr>
            <a:r>
              <a:rPr lang="zh-CN" altLang="en-US" sz="2800">
                <a:solidFill>
                  <a:schemeClr val="tx1"/>
                </a:solidFill>
                <a:ea typeface="宋体" panose="02010600030101010101" pitchFamily="2" charset="-122"/>
              </a:rPr>
              <a:t>        对较大的残差平方</a:t>
            </a:r>
            <a:r>
              <a:rPr lang="zh-CN" altLang="zh-CN" sz="2800">
                <a:solidFill>
                  <a:schemeClr val="tx1"/>
                </a:solidFill>
                <a:ea typeface="宋体" panose="02010600030101010101" pitchFamily="2" charset="-122"/>
              </a:rPr>
              <a:t>e</a:t>
            </a:r>
            <a:r>
              <a:rPr lang="zh-CN" altLang="zh-CN" sz="2800" baseline="-25000">
                <a:solidFill>
                  <a:schemeClr val="tx1"/>
                </a:solidFill>
                <a:ea typeface="宋体" panose="02010600030101010101" pitchFamily="2" charset="-122"/>
              </a:rPr>
              <a:t>i</a:t>
            </a:r>
            <a:r>
              <a:rPr lang="zh-CN" altLang="zh-CN" sz="2800" baseline="30000">
                <a:solidFill>
                  <a:schemeClr val="tx1"/>
                </a:solidFill>
                <a:ea typeface="宋体" panose="02010600030101010101" pitchFamily="2" charset="-122"/>
              </a:rPr>
              <a:t>2</a:t>
            </a:r>
            <a:r>
              <a:rPr lang="zh-CN" altLang="en-US" sz="2800">
                <a:solidFill>
                  <a:schemeClr val="tx1"/>
                </a:solidFill>
                <a:ea typeface="宋体" panose="02010600030101010101" pitchFamily="2" charset="-122"/>
              </a:rPr>
              <a:t>赋予较小的权数。</a:t>
            </a:r>
            <a:endParaRPr lang="zh-CN" altLang="zh-CN">
              <a:solidFill>
                <a:schemeClr val="tx1"/>
              </a:solidFill>
            </a:endParaRPr>
          </a:p>
        </p:txBody>
      </p:sp>
      <p:pic>
        <p:nvPicPr>
          <p:cNvPr id="2097729" name="Picture 577">
            <a:extLst>
              <a:ext uri="{FF2B5EF4-FFF2-40B4-BE49-F238E27FC236}">
                <a16:creationId xmlns:a16="http://schemas.microsoft.com/office/drawing/2014/main" id="{A84926C2-187D-43DE-A5E7-278BE283B7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200400"/>
            <a:ext cx="5867400" cy="685800"/>
          </a:xfrm>
          <a:prstGeom prst="rect">
            <a:avLst/>
          </a:prstGeom>
          <a:solidFill>
            <a:schemeClr val="tx1"/>
          </a:solidFill>
          <a:ln w="9525">
            <a:solidFill>
              <a:srgbClr val="FF0000"/>
            </a:solid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50048"/>
                                        </p:tgtEl>
                                        <p:attrNameLst>
                                          <p:attrName>style.visibility</p:attrName>
                                        </p:attrNameLst>
                                      </p:cBhvr>
                                      <p:to>
                                        <p:strVal val="visible"/>
                                      </p:to>
                                    </p:set>
                                    <p:anim calcmode="lin" valueType="num">
                                      <p:cBhvr additive="base">
                                        <p:cTn id="7" dur="500" fill="hold"/>
                                        <p:tgtEl>
                                          <p:spTgt spid="1050048"/>
                                        </p:tgtEl>
                                        <p:attrNameLst>
                                          <p:attrName>ppt_x</p:attrName>
                                        </p:attrNameLst>
                                      </p:cBhvr>
                                      <p:tavLst>
                                        <p:tav tm="100000">
                                          <p:val>
                                            <p:strVal val="0-#ppt_w/2"/>
                                          </p:val>
                                        </p:tav>
                                        <p:tav>
                                          <p:val>
                                            <p:strVal val="#ppt_x"/>
                                          </p:val>
                                        </p:tav>
                                      </p:tavLst>
                                    </p:anim>
                                    <p:anim calcmode="lin" valueType="num">
                                      <p:cBhvr additive="base">
                                        <p:cTn id="8" dur="500" fill="hold"/>
                                        <p:tgtEl>
                                          <p:spTgt spid="1050048"/>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97729"/>
                                        </p:tgtEl>
                                        <p:attrNameLst>
                                          <p:attrName>style.visibility</p:attrName>
                                        </p:attrNameLst>
                                      </p:cBhvr>
                                      <p:to>
                                        <p:strVal val="visible"/>
                                      </p:to>
                                    </p:set>
                                    <p:anim calcmode="lin" valueType="num">
                                      <p:cBhvr additive="base">
                                        <p:cTn id="13" dur="500" fill="hold"/>
                                        <p:tgtEl>
                                          <p:spTgt spid="2097729"/>
                                        </p:tgtEl>
                                        <p:attrNameLst>
                                          <p:attrName>ppt_x</p:attrName>
                                        </p:attrNameLst>
                                      </p:cBhvr>
                                      <p:tavLst>
                                        <p:tav tm="100000">
                                          <p:val>
                                            <p:strVal val="0-#ppt_w/2"/>
                                          </p:val>
                                        </p:tav>
                                        <p:tav>
                                          <p:val>
                                            <p:strVal val="#ppt_x"/>
                                          </p:val>
                                        </p:tav>
                                      </p:tavLst>
                                    </p:anim>
                                    <p:anim calcmode="lin" valueType="num">
                                      <p:cBhvr additive="base">
                                        <p:cTn id="14" dur="500" fill="hold"/>
                                        <p:tgtEl>
                                          <p:spTgt spid="2097729"/>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50050"/>
                                        </p:tgtEl>
                                        <p:attrNameLst>
                                          <p:attrName>style.visibility</p:attrName>
                                        </p:attrNameLst>
                                      </p:cBhvr>
                                      <p:to>
                                        <p:strVal val="visible"/>
                                      </p:to>
                                    </p:set>
                                    <p:anim calcmode="lin" valueType="num">
                                      <p:cBhvr additive="base">
                                        <p:cTn id="19" dur="500" fill="hold"/>
                                        <p:tgtEl>
                                          <p:spTgt spid="1050050"/>
                                        </p:tgtEl>
                                        <p:attrNameLst>
                                          <p:attrName>ppt_x</p:attrName>
                                        </p:attrNameLst>
                                      </p:cBhvr>
                                      <p:tavLst>
                                        <p:tav tm="100000">
                                          <p:val>
                                            <p:strVal val="0-#ppt_w/2"/>
                                          </p:val>
                                        </p:tav>
                                        <p:tav>
                                          <p:val>
                                            <p:strVal val="#ppt_x"/>
                                          </p:val>
                                        </p:tav>
                                      </p:tavLst>
                                    </p:anim>
                                    <p:anim calcmode="lin" valueType="num">
                                      <p:cBhvr additive="base">
                                        <p:cTn id="20" dur="500" fill="hold"/>
                                        <p:tgtEl>
                                          <p:spTgt spid="1050050"/>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52" name="Rectangle 452">
            <a:extLst>
              <a:ext uri="{FF2B5EF4-FFF2-40B4-BE49-F238E27FC236}">
                <a16:creationId xmlns:a16="http://schemas.microsoft.com/office/drawing/2014/main" id="{C5B91ECD-7CEB-4C97-A1B0-15C73961ACC7}"/>
              </a:ext>
            </a:extLst>
          </p:cNvPr>
          <p:cNvSpPr>
            <a:spLocks noChangeArrowheads="1"/>
          </p:cNvSpPr>
          <p:nvPr/>
        </p:nvSpPr>
        <p:spPr bwMode="auto">
          <a:xfrm>
            <a:off x="609600" y="533400"/>
            <a:ext cx="746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algn="just" eaLnBrk="1" hangingPunct="1">
              <a:spcBef>
                <a:spcPct val="50000"/>
              </a:spcBef>
              <a:buSzPct val="100000"/>
              <a:buFontTx/>
              <a:buChar char="•"/>
            </a:pPr>
            <a:r>
              <a:rPr lang="zh-CN" altLang="zh-CN" sz="2800">
                <a:solidFill>
                  <a:schemeClr val="tx1"/>
                </a:solidFill>
                <a:ea typeface="宋体" panose="02010600030101010101" pitchFamily="2" charset="-122"/>
              </a:rPr>
              <a:t> </a:t>
            </a:r>
            <a:r>
              <a:rPr lang="zh-CN" altLang="en-US" sz="2800" b="1">
                <a:solidFill>
                  <a:schemeClr val="tx1"/>
                </a:solidFill>
                <a:ea typeface="宋体" panose="02010600030101010101" pitchFamily="2" charset="-122"/>
              </a:rPr>
              <a:t>例如</a:t>
            </a:r>
            <a:r>
              <a:rPr lang="zh-CN" altLang="en-US" sz="2800">
                <a:solidFill>
                  <a:schemeClr val="tx1"/>
                </a:solidFill>
                <a:ea typeface="宋体" panose="02010600030101010101" pitchFamily="2" charset="-122"/>
              </a:rPr>
              <a:t>，对一个多元模型</a:t>
            </a:r>
            <a:endParaRPr lang="zh-CN" altLang="zh-CN">
              <a:solidFill>
                <a:schemeClr val="tx1"/>
              </a:solidFill>
            </a:endParaRPr>
          </a:p>
        </p:txBody>
      </p:sp>
      <p:pic>
        <p:nvPicPr>
          <p:cNvPr id="2097731" name="Picture 579">
            <a:extLst>
              <a:ext uri="{FF2B5EF4-FFF2-40B4-BE49-F238E27FC236}">
                <a16:creationId xmlns:a16="http://schemas.microsoft.com/office/drawing/2014/main" id="{A7584236-B915-4E38-9C6E-64B8960B1CD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24000"/>
            <a:ext cx="4876800" cy="533400"/>
          </a:xfrm>
          <a:prstGeom prst="rect">
            <a:avLst/>
          </a:prstGeom>
          <a:solidFill>
            <a:schemeClr val="tx1"/>
          </a:solidFill>
          <a:ln w="9525">
            <a:solidFill>
              <a:srgbClr val="0000FF"/>
            </a:solidFill>
            <a:miter lim="800000"/>
            <a:headEnd/>
            <a:tailEnd/>
          </a:ln>
        </p:spPr>
      </p:pic>
      <p:pic>
        <p:nvPicPr>
          <p:cNvPr id="2097733" name="Picture 581">
            <a:extLst>
              <a:ext uri="{FF2B5EF4-FFF2-40B4-BE49-F238E27FC236}">
                <a16:creationId xmlns:a16="http://schemas.microsoft.com/office/drawing/2014/main" id="{D095FC9D-2833-4F7B-85D0-DDE0172C4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86000"/>
            <a:ext cx="8991600" cy="2057400"/>
          </a:xfrm>
          <a:prstGeom prst="rect">
            <a:avLst/>
          </a:prstGeom>
          <a:solidFill>
            <a:schemeClr val="tx1"/>
          </a:solidFill>
          <a:ln>
            <a:noFill/>
          </a:ln>
        </p:spPr>
      </p:pic>
      <p:pic>
        <p:nvPicPr>
          <p:cNvPr id="2097735" name="Picture 583">
            <a:extLst>
              <a:ext uri="{FF2B5EF4-FFF2-40B4-BE49-F238E27FC236}">
                <a16:creationId xmlns:a16="http://schemas.microsoft.com/office/drawing/2014/main" id="{72C5A44A-A912-41DC-9F33-19A97BAA614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648200"/>
            <a:ext cx="6553200" cy="857250"/>
          </a:xfrm>
          <a:prstGeom prst="rect">
            <a:avLst/>
          </a:prstGeom>
          <a:solidFill>
            <a:schemeClr val="tx1"/>
          </a:solidFill>
          <a:ln w="9525">
            <a:solidFill>
              <a:srgbClr val="FF0000"/>
            </a:solidFill>
            <a:miter lim="800000"/>
            <a:headEnd/>
            <a:tailEnd/>
          </a:ln>
        </p:spPr>
      </p:pic>
      <p:sp>
        <p:nvSpPr>
          <p:cNvPr id="1050054" name="Rectangle 454">
            <a:extLst>
              <a:ext uri="{FF2B5EF4-FFF2-40B4-BE49-F238E27FC236}">
                <a16:creationId xmlns:a16="http://schemas.microsoft.com/office/drawing/2014/main" id="{88C5CB9D-E623-4FA7-A463-53E755E6ED3E}"/>
              </a:ext>
            </a:extLst>
          </p:cNvPr>
          <p:cNvSpPr>
            <a:spLocks noChangeArrowheads="1"/>
          </p:cNvSpPr>
          <p:nvPr/>
        </p:nvSpPr>
        <p:spPr bwMode="auto">
          <a:xfrm>
            <a:off x="685800" y="5715000"/>
            <a:ext cx="78486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eaLnBrk="1" hangingPunct="1">
              <a:spcBef>
                <a:spcPct val="50000"/>
              </a:spcBef>
              <a:buSzPct val="100000"/>
            </a:pPr>
            <a:r>
              <a:rPr lang="zh-CN" altLang="en-US" sz="2800" b="1">
                <a:solidFill>
                  <a:schemeClr val="tx1"/>
                </a:solidFill>
                <a:latin typeface="宋体" panose="02010600030101010101" pitchFamily="2" charset="-122"/>
                <a:ea typeface="宋体" panose="02010600030101010101" pitchFamily="2" charset="-122"/>
              </a:rPr>
              <a:t>加权后的模型满足同方差性</a:t>
            </a:r>
            <a:r>
              <a:rPr lang="zh-CN" altLang="zh-CN" sz="2800" b="1">
                <a:solidFill>
                  <a:schemeClr val="tx1"/>
                </a:solidFill>
                <a:ea typeface="宋体" panose="02010600030101010101" pitchFamily="2" charset="-122"/>
              </a:rPr>
              <a:t>，可用OLS</a:t>
            </a:r>
            <a:r>
              <a:rPr lang="zh-CN" altLang="en-US" sz="2800" b="1">
                <a:solidFill>
                  <a:schemeClr val="tx1"/>
                </a:solidFill>
                <a:ea typeface="宋体" panose="02010600030101010101" pitchFamily="2" charset="-122"/>
              </a:rPr>
              <a:t>法估计。</a:t>
            </a:r>
            <a:endParaRPr lang="zh-CN" altLang="zh-CN">
              <a:solidFill>
                <a:schemeClr val="tx1"/>
              </a:solidFill>
            </a:endParaRPr>
          </a:p>
          <a:p>
            <a:pPr eaLnBrk="1" hangingPunct="1">
              <a:spcBef>
                <a:spcPct val="50000"/>
              </a:spcBef>
              <a:buSzPct val="100000"/>
            </a:pPr>
            <a:r>
              <a:rPr lang="zh-CN" altLang="en-US" sz="2800" b="1">
                <a:solidFill>
                  <a:schemeClr val="tx1"/>
                </a:solidFill>
                <a:ea typeface="宋体" panose="02010600030101010101" pitchFamily="2" charset="-122"/>
              </a:rPr>
              <a:t>关键是寻找适当的“权”！</a:t>
            </a:r>
            <a:endParaRPr lang="zh-CN" altLang="zh-C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50052"/>
                                        </p:tgtEl>
                                        <p:attrNameLst>
                                          <p:attrName>style.visibility</p:attrName>
                                        </p:attrNameLst>
                                      </p:cBhvr>
                                      <p:to>
                                        <p:strVal val="visible"/>
                                      </p:to>
                                    </p:set>
                                    <p:anim calcmode="lin" valueType="num">
                                      <p:cBhvr additive="base">
                                        <p:cTn id="7" dur="500" fill="hold"/>
                                        <p:tgtEl>
                                          <p:spTgt spid="1050052"/>
                                        </p:tgtEl>
                                        <p:attrNameLst>
                                          <p:attrName>ppt_x</p:attrName>
                                        </p:attrNameLst>
                                      </p:cBhvr>
                                      <p:tavLst>
                                        <p:tav tm="100000">
                                          <p:val>
                                            <p:strVal val="0-#ppt_w/2"/>
                                          </p:val>
                                        </p:tav>
                                        <p:tav>
                                          <p:val>
                                            <p:strVal val="#ppt_x"/>
                                          </p:val>
                                        </p:tav>
                                      </p:tavLst>
                                    </p:anim>
                                    <p:anim calcmode="lin" valueType="num">
                                      <p:cBhvr additive="base">
                                        <p:cTn id="8" dur="500" fill="hold"/>
                                        <p:tgtEl>
                                          <p:spTgt spid="1050052"/>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97731"/>
                                        </p:tgtEl>
                                        <p:attrNameLst>
                                          <p:attrName>style.visibility</p:attrName>
                                        </p:attrNameLst>
                                      </p:cBhvr>
                                      <p:to>
                                        <p:strVal val="visible"/>
                                      </p:to>
                                    </p:set>
                                    <p:anim calcmode="lin" valueType="num">
                                      <p:cBhvr additive="base">
                                        <p:cTn id="13" dur="500" fill="hold"/>
                                        <p:tgtEl>
                                          <p:spTgt spid="2097731"/>
                                        </p:tgtEl>
                                        <p:attrNameLst>
                                          <p:attrName>ppt_x</p:attrName>
                                        </p:attrNameLst>
                                      </p:cBhvr>
                                      <p:tavLst>
                                        <p:tav tm="100000">
                                          <p:val>
                                            <p:strVal val="0-#ppt_w/2"/>
                                          </p:val>
                                        </p:tav>
                                        <p:tav>
                                          <p:val>
                                            <p:strVal val="#ppt_x"/>
                                          </p:val>
                                        </p:tav>
                                      </p:tavLst>
                                    </p:anim>
                                    <p:anim calcmode="lin" valueType="num">
                                      <p:cBhvr additive="base">
                                        <p:cTn id="14" dur="500" fill="hold"/>
                                        <p:tgtEl>
                                          <p:spTgt spid="2097731"/>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097733"/>
                                        </p:tgtEl>
                                        <p:attrNameLst>
                                          <p:attrName>style.visibility</p:attrName>
                                        </p:attrNameLst>
                                      </p:cBhvr>
                                      <p:to>
                                        <p:strVal val="visible"/>
                                      </p:to>
                                    </p:set>
                                    <p:anim calcmode="lin" valueType="num">
                                      <p:cBhvr additive="base">
                                        <p:cTn id="19" dur="500" fill="hold"/>
                                        <p:tgtEl>
                                          <p:spTgt spid="2097733"/>
                                        </p:tgtEl>
                                        <p:attrNameLst>
                                          <p:attrName>ppt_x</p:attrName>
                                        </p:attrNameLst>
                                      </p:cBhvr>
                                      <p:tavLst>
                                        <p:tav tm="100000">
                                          <p:val>
                                            <p:strVal val="0-#ppt_w/2"/>
                                          </p:val>
                                        </p:tav>
                                        <p:tav>
                                          <p:val>
                                            <p:strVal val="#ppt_x"/>
                                          </p:val>
                                        </p:tav>
                                      </p:tavLst>
                                    </p:anim>
                                    <p:anim calcmode="lin" valueType="num">
                                      <p:cBhvr additive="base">
                                        <p:cTn id="20" dur="500" fill="hold"/>
                                        <p:tgtEl>
                                          <p:spTgt spid="2097733"/>
                                        </p:tgtEl>
                                        <p:attrNameLst>
                                          <p:attrName>ppt_y</p:attrName>
                                        </p:attrNameLst>
                                      </p:cBhvr>
                                      <p:tavLst>
                                        <p:tav tm="100000">
                                          <p:val>
                                            <p:strVal val="#ppt_y"/>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097735"/>
                                        </p:tgtEl>
                                        <p:attrNameLst>
                                          <p:attrName>style.visibility</p:attrName>
                                        </p:attrNameLst>
                                      </p:cBhvr>
                                      <p:to>
                                        <p:strVal val="visible"/>
                                      </p:to>
                                    </p:set>
                                    <p:anim calcmode="lin" valueType="num">
                                      <p:cBhvr additive="base">
                                        <p:cTn id="25" dur="500" fill="hold"/>
                                        <p:tgtEl>
                                          <p:spTgt spid="2097735"/>
                                        </p:tgtEl>
                                        <p:attrNameLst>
                                          <p:attrName>ppt_x</p:attrName>
                                        </p:attrNameLst>
                                      </p:cBhvr>
                                      <p:tavLst>
                                        <p:tav tm="100000">
                                          <p:val>
                                            <p:strVal val="0-#ppt_w/2"/>
                                          </p:val>
                                        </p:tav>
                                        <p:tav>
                                          <p:val>
                                            <p:strVal val="#ppt_x"/>
                                          </p:val>
                                        </p:tav>
                                      </p:tavLst>
                                    </p:anim>
                                    <p:anim calcmode="lin" valueType="num">
                                      <p:cBhvr additive="base">
                                        <p:cTn id="26" dur="500" fill="hold"/>
                                        <p:tgtEl>
                                          <p:spTgt spid="2097735"/>
                                        </p:tgtEl>
                                        <p:attrNameLst>
                                          <p:attrName>ppt_y</p:attrName>
                                        </p:attrNameLst>
                                      </p:cBhvr>
                                      <p:tavLst>
                                        <p:tav tm="100000">
                                          <p:val>
                                            <p:strVal val="#ppt_y"/>
                                          </p:val>
                                        </p:tav>
                                        <p:tav>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050054"/>
                                        </p:tgtEl>
                                        <p:attrNameLst>
                                          <p:attrName>style.visibility</p:attrName>
                                        </p:attrNameLst>
                                      </p:cBhvr>
                                      <p:to>
                                        <p:strVal val="visible"/>
                                      </p:to>
                                    </p:set>
                                    <p:anim calcmode="lin" valueType="num">
                                      <p:cBhvr additive="base">
                                        <p:cTn id="31" dur="500" fill="hold"/>
                                        <p:tgtEl>
                                          <p:spTgt spid="1050054"/>
                                        </p:tgtEl>
                                        <p:attrNameLst>
                                          <p:attrName>ppt_x</p:attrName>
                                        </p:attrNameLst>
                                      </p:cBhvr>
                                      <p:tavLst>
                                        <p:tav tm="100000">
                                          <p:val>
                                            <p:strVal val="0-#ppt_w/2"/>
                                          </p:val>
                                        </p:tav>
                                        <p:tav>
                                          <p:val>
                                            <p:strVal val="#ppt_x"/>
                                          </p:val>
                                        </p:tav>
                                      </p:tavLst>
                                    </p:anim>
                                    <p:anim calcmode="lin" valueType="num">
                                      <p:cBhvr additive="base">
                                        <p:cTn id="32" dur="500" fill="hold"/>
                                        <p:tgtEl>
                                          <p:spTgt spid="1050054"/>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56" name="Rectangle 456">
            <a:extLst>
              <a:ext uri="{FF2B5EF4-FFF2-40B4-BE49-F238E27FC236}">
                <a16:creationId xmlns:a16="http://schemas.microsoft.com/office/drawing/2014/main" id="{DA168CFA-023C-4849-BED5-8E3FBAB9A26E}"/>
              </a:ext>
            </a:extLst>
          </p:cNvPr>
          <p:cNvSpPr>
            <a:spLocks noChangeArrowheads="1"/>
          </p:cNvSpPr>
          <p:nvPr/>
        </p:nvSpPr>
        <p:spPr bwMode="auto">
          <a:xfrm>
            <a:off x="685800" y="6096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eaLnBrk="1" hangingPunct="1">
              <a:buSzPct val="100000"/>
              <a:buFontTx/>
              <a:buChar char="•"/>
            </a:pPr>
            <a:r>
              <a:rPr lang="zh-CN" altLang="zh-CN" sz="2800" b="1">
                <a:solidFill>
                  <a:schemeClr val="tx1"/>
                </a:solidFill>
                <a:ea typeface="宋体" panose="02010600030101010101" pitchFamily="2" charset="-122"/>
              </a:rPr>
              <a:t> </a:t>
            </a:r>
            <a:r>
              <a:rPr lang="zh-CN" altLang="en-US" sz="2800" b="1">
                <a:solidFill>
                  <a:schemeClr val="tx1"/>
                </a:solidFill>
                <a:ea typeface="宋体" panose="02010600030101010101" pitchFamily="2" charset="-122"/>
              </a:rPr>
              <a:t>一般情况下</a:t>
            </a:r>
            <a:r>
              <a:rPr lang="zh-CN" altLang="zh-CN" sz="2800" b="1">
                <a:solidFill>
                  <a:schemeClr val="tx1"/>
                </a:solidFill>
                <a:ea typeface="宋体" panose="02010600030101010101" pitchFamily="2" charset="-122"/>
              </a:rPr>
              <a:t>:</a:t>
            </a:r>
            <a:endParaRPr lang="zh-CN" altLang="zh-CN">
              <a:solidFill>
                <a:schemeClr val="tx1"/>
              </a:solidFill>
            </a:endParaRPr>
          </a:p>
        </p:txBody>
      </p:sp>
      <p:sp>
        <p:nvSpPr>
          <p:cNvPr id="1050058" name="Rectangle 458">
            <a:extLst>
              <a:ext uri="{FF2B5EF4-FFF2-40B4-BE49-F238E27FC236}">
                <a16:creationId xmlns:a16="http://schemas.microsoft.com/office/drawing/2014/main" id="{2727CD25-BBE7-432F-845B-FE3D49213823}"/>
              </a:ext>
            </a:extLst>
          </p:cNvPr>
          <p:cNvSpPr>
            <a:spLocks noChangeArrowheads="1"/>
          </p:cNvSpPr>
          <p:nvPr/>
        </p:nvSpPr>
        <p:spPr bwMode="auto">
          <a:xfrm>
            <a:off x="2590800" y="1295400"/>
            <a:ext cx="152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algn="just" eaLnBrk="1" hangingPunct="1">
              <a:spcBef>
                <a:spcPct val="20000"/>
              </a:spcBef>
              <a:buSzPct val="100000"/>
            </a:pPr>
            <a:r>
              <a:rPr lang="zh-CN" altLang="zh-CN" sz="2800">
                <a:solidFill>
                  <a:schemeClr val="tx1"/>
                </a:solidFill>
                <a:ea typeface="宋体" panose="02010600030101010101" pitchFamily="2" charset="-122"/>
              </a:rPr>
              <a:t>Y=</a:t>
            </a:r>
            <a:r>
              <a:rPr lang="zh-CN" altLang="zh-CN" sz="2800" b="1">
                <a:solidFill>
                  <a:schemeClr val="tx1"/>
                </a:solidFill>
                <a:ea typeface="宋体" panose="02010600030101010101" pitchFamily="2" charset="-122"/>
              </a:rPr>
              <a:t>X</a:t>
            </a:r>
            <a:r>
              <a:rPr lang="zh-CN" altLang="zh-CN" sz="2800" b="1" i="1">
                <a:solidFill>
                  <a:schemeClr val="tx1"/>
                </a:solidFill>
                <a:ea typeface="宋体" panose="02010600030101010101" pitchFamily="2" charset="-122"/>
                <a:sym typeface="Symbol" panose="05050102010706020507" pitchFamily="18" charset="2"/>
              </a:rPr>
              <a:t></a:t>
            </a:r>
            <a:r>
              <a:rPr lang="zh-CN" altLang="zh-CN" sz="2800">
                <a:solidFill>
                  <a:schemeClr val="tx1"/>
                </a:solidFill>
                <a:ea typeface="宋体" panose="02010600030101010101" pitchFamily="2" charset="-122"/>
                <a:sym typeface="Symbol" panose="05050102010706020507" pitchFamily="18" charset="2"/>
              </a:rPr>
              <a:t>+</a:t>
            </a:r>
            <a:r>
              <a:rPr lang="zh-CN" altLang="zh-CN" sz="2800" b="1" i="1">
                <a:solidFill>
                  <a:schemeClr val="tx1"/>
                </a:solidFill>
                <a:ea typeface="宋体" panose="02010600030101010101" pitchFamily="2" charset="-122"/>
                <a:sym typeface="Symbol" panose="05050102010706020507" pitchFamily="18" charset="2"/>
              </a:rPr>
              <a:t></a:t>
            </a:r>
            <a:endParaRPr lang="zh-CN" altLang="zh-CN">
              <a:solidFill>
                <a:schemeClr val="tx1"/>
              </a:solidFill>
            </a:endParaRPr>
          </a:p>
        </p:txBody>
      </p:sp>
      <p:pic>
        <p:nvPicPr>
          <p:cNvPr id="2097737" name="Picture 585">
            <a:extLst>
              <a:ext uri="{FF2B5EF4-FFF2-40B4-BE49-F238E27FC236}">
                <a16:creationId xmlns:a16="http://schemas.microsoft.com/office/drawing/2014/main" id="{EB67852C-E0BB-4720-8DCA-A2E47B2F83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81200"/>
            <a:ext cx="3429000" cy="990600"/>
          </a:xfrm>
          <a:prstGeom prst="rect">
            <a:avLst/>
          </a:prstGeom>
          <a:solidFill>
            <a:schemeClr val="tx1"/>
          </a:solidFill>
          <a:ln w="9525">
            <a:solidFill>
              <a:srgbClr val="FF0000"/>
            </a:solidFill>
            <a:miter lim="800000"/>
            <a:headEnd/>
            <a:tailEnd/>
          </a:ln>
        </p:spPr>
      </p:pic>
      <p:pic>
        <p:nvPicPr>
          <p:cNvPr id="2097739" name="Picture 587">
            <a:extLst>
              <a:ext uri="{FF2B5EF4-FFF2-40B4-BE49-F238E27FC236}">
                <a16:creationId xmlns:a16="http://schemas.microsoft.com/office/drawing/2014/main" id="{09EADF78-1A1D-4932-94E9-174301C101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143000"/>
            <a:ext cx="2895600" cy="1981200"/>
          </a:xfrm>
          <a:prstGeom prst="rect">
            <a:avLst/>
          </a:prstGeom>
          <a:solidFill>
            <a:schemeClr val="tx1"/>
          </a:solidFill>
          <a:ln w="9525">
            <a:solidFill>
              <a:srgbClr val="FF0000"/>
            </a:solidFill>
            <a:miter lim="800000"/>
            <a:headEnd/>
            <a:tailEnd/>
          </a:ln>
        </p:spPr>
      </p:pic>
      <p:sp>
        <p:nvSpPr>
          <p:cNvPr id="1050060" name="Rectangle 460">
            <a:extLst>
              <a:ext uri="{FF2B5EF4-FFF2-40B4-BE49-F238E27FC236}">
                <a16:creationId xmlns:a16="http://schemas.microsoft.com/office/drawing/2014/main" id="{1E09CC7D-827B-4967-B150-ABE37E77AD67}"/>
              </a:ext>
            </a:extLst>
          </p:cNvPr>
          <p:cNvSpPr>
            <a:spLocks/>
          </p:cNvSpPr>
          <p:nvPr/>
        </p:nvSpPr>
        <p:spPr bwMode="auto">
          <a:xfrm>
            <a:off x="5791200" y="3352800"/>
            <a:ext cx="2667000" cy="119697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eaLnBrk="1" hangingPunct="1">
              <a:spcBef>
                <a:spcPct val="50000"/>
              </a:spcBef>
              <a:buSzPct val="100000"/>
            </a:pPr>
            <a:r>
              <a:rPr lang="zh-CN" altLang="zh-CN" b="1">
                <a:solidFill>
                  <a:schemeClr val="tx1"/>
                </a:solidFill>
                <a:ea typeface="宋体" panose="02010600030101010101" pitchFamily="2" charset="-122"/>
              </a:rPr>
              <a:t>W</a:t>
            </a:r>
            <a:r>
              <a:rPr lang="zh-CN" altLang="en-US">
                <a:solidFill>
                  <a:schemeClr val="tx1"/>
                </a:solidFill>
                <a:ea typeface="宋体" panose="02010600030101010101" pitchFamily="2" charset="-122"/>
              </a:rPr>
              <a:t>是一对称正定矩阵，存在一可逆矩阵</a:t>
            </a:r>
            <a:r>
              <a:rPr lang="zh-CN" altLang="zh-CN" b="1">
                <a:solidFill>
                  <a:schemeClr val="tx1"/>
                </a:solidFill>
                <a:ea typeface="宋体" panose="02010600030101010101" pitchFamily="2" charset="-122"/>
              </a:rPr>
              <a:t>D</a:t>
            </a:r>
            <a:r>
              <a:rPr lang="zh-CN" altLang="en-US">
                <a:solidFill>
                  <a:schemeClr val="tx1"/>
                </a:solidFill>
                <a:ea typeface="宋体" panose="02010600030101010101" pitchFamily="2" charset="-122"/>
              </a:rPr>
              <a:t>使得</a:t>
            </a:r>
            <a:r>
              <a:rPr lang="zh-CN" altLang="zh-CN" b="1">
                <a:solidFill>
                  <a:schemeClr val="tx1"/>
                </a:solidFill>
                <a:ea typeface="宋体" panose="02010600030101010101" pitchFamily="2" charset="-122"/>
              </a:rPr>
              <a:t>W</a:t>
            </a:r>
            <a:r>
              <a:rPr lang="zh-CN" altLang="zh-CN">
                <a:solidFill>
                  <a:schemeClr val="tx1"/>
                </a:solidFill>
                <a:ea typeface="宋体" panose="02010600030101010101" pitchFamily="2" charset="-122"/>
              </a:rPr>
              <a:t>=</a:t>
            </a:r>
            <a:r>
              <a:rPr lang="zh-CN" altLang="zh-CN" b="1">
                <a:solidFill>
                  <a:schemeClr val="tx1"/>
                </a:solidFill>
                <a:ea typeface="宋体" panose="02010600030101010101" pitchFamily="2" charset="-122"/>
              </a:rPr>
              <a:t>DD</a:t>
            </a:r>
            <a:r>
              <a:rPr lang="zh-CN" altLang="zh-CN">
                <a:solidFill>
                  <a:schemeClr val="tx1"/>
                </a:solidFill>
                <a:ea typeface="宋体" panose="02010600030101010101" pitchFamily="2" charset="-122"/>
              </a:rPr>
              <a:t>’</a:t>
            </a:r>
            <a:endParaRPr lang="zh-CN" altLang="zh-CN">
              <a:solidFill>
                <a:schemeClr val="tx1"/>
              </a:solidFill>
            </a:endParaRPr>
          </a:p>
        </p:txBody>
      </p:sp>
      <p:pic>
        <p:nvPicPr>
          <p:cNvPr id="2097741" name="Picture 589">
            <a:extLst>
              <a:ext uri="{FF2B5EF4-FFF2-40B4-BE49-F238E27FC236}">
                <a16:creationId xmlns:a16="http://schemas.microsoft.com/office/drawing/2014/main" id="{8F57FE5E-1D14-44DA-95C1-B94EC31D1A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429000"/>
            <a:ext cx="3505200" cy="457200"/>
          </a:xfrm>
          <a:prstGeom prst="rect">
            <a:avLst/>
          </a:prstGeom>
          <a:solidFill>
            <a:schemeClr val="tx1"/>
          </a:solidFill>
          <a:ln w="9525">
            <a:solidFill>
              <a:srgbClr val="0000FF"/>
            </a:solidFill>
            <a:miter lim="800000"/>
            <a:headEnd/>
            <a:tailEnd/>
          </a:ln>
        </p:spPr>
      </p:pic>
      <p:sp>
        <p:nvSpPr>
          <p:cNvPr id="1050062" name="Line 462">
            <a:extLst>
              <a:ext uri="{FF2B5EF4-FFF2-40B4-BE49-F238E27FC236}">
                <a16:creationId xmlns:a16="http://schemas.microsoft.com/office/drawing/2014/main" id="{ACA1E076-89AF-4CA2-9B17-77E3AFF0B43F}"/>
              </a:ext>
            </a:extLst>
          </p:cNvPr>
          <p:cNvSpPr>
            <a:spLocks noChangeShapeType="1"/>
          </p:cNvSpPr>
          <p:nvPr/>
        </p:nvSpPr>
        <p:spPr bwMode="auto">
          <a:xfrm flipH="1">
            <a:off x="4495800" y="3657600"/>
            <a:ext cx="1295400" cy="0"/>
          </a:xfrm>
          <a:prstGeom prst="line">
            <a:avLst/>
          </a:prstGeom>
          <a:ln>
            <a:headEnd/>
            <a:tailEnd type="triangle" w="med" len="med"/>
          </a:ln>
          <a:extLst>
            <a:ext uri="{909E8E84-426E-40DD-AFC4-6F175D3DCCD1}">
              <a14:hiddenFill xmlns:a14="http://schemas.microsoft.com/office/drawing/2010/main">
                <a:noFill/>
              </a14:hiddenFill>
            </a:ext>
          </a:extLst>
        </p:spPr>
        <p:style>
          <a:lnRef idx="1">
            <a:schemeClr val="accent2"/>
          </a:lnRef>
          <a:fillRef idx="0">
            <a:schemeClr val="accent2"/>
          </a:fillRef>
          <a:effectRef idx="0">
            <a:schemeClr val="accent2"/>
          </a:effectRef>
          <a:fontRef idx="minor">
            <a:schemeClr val="tx1"/>
          </a:fontRef>
        </p:style>
        <p:txBody>
          <a:bodyPr/>
          <a:lstStyle/>
          <a:p>
            <a:endParaRPr lang="zh-CN" altLang="en-US"/>
          </a:p>
        </p:txBody>
      </p:sp>
      <p:pic>
        <p:nvPicPr>
          <p:cNvPr id="2097743" name="Picture 591">
            <a:extLst>
              <a:ext uri="{FF2B5EF4-FFF2-40B4-BE49-F238E27FC236}">
                <a16:creationId xmlns:a16="http://schemas.microsoft.com/office/drawing/2014/main" id="{9295817D-4E44-4E2A-A260-1A18185E26E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191000"/>
            <a:ext cx="2590800" cy="533400"/>
          </a:xfrm>
          <a:prstGeom prst="rect">
            <a:avLst/>
          </a:prstGeom>
          <a:solidFill>
            <a:schemeClr val="tx1"/>
          </a:solidFill>
          <a:ln w="9525">
            <a:solidFill>
              <a:srgbClr val="0000FF"/>
            </a:solidFill>
            <a:miter lim="800000"/>
            <a:headEnd/>
            <a:tailEnd/>
          </a:ln>
        </p:spPr>
      </p:pic>
      <p:pic>
        <p:nvPicPr>
          <p:cNvPr id="2097745" name="Picture 593">
            <a:extLst>
              <a:ext uri="{FF2B5EF4-FFF2-40B4-BE49-F238E27FC236}">
                <a16:creationId xmlns:a16="http://schemas.microsoft.com/office/drawing/2014/main" id="{2B19EAC8-2F79-485B-8212-25E3DF57B5B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953000"/>
            <a:ext cx="5943600" cy="1371600"/>
          </a:xfrm>
          <a:prstGeom prst="rect">
            <a:avLst/>
          </a:prstGeom>
          <a:solidFill>
            <a:srgbClr val="CCFFFF"/>
          </a:solidFill>
          <a:ln w="9525">
            <a:solidFill>
              <a:srgbClr val="FFFFFF"/>
            </a:solidFill>
            <a:miter lim="800000"/>
            <a:headEnd/>
            <a:tailEnd/>
          </a:ln>
        </p:spPr>
      </p:pic>
      <p:pic>
        <p:nvPicPr>
          <p:cNvPr id="2097747" name="Picture 595">
            <a:extLst>
              <a:ext uri="{FF2B5EF4-FFF2-40B4-BE49-F238E27FC236}">
                <a16:creationId xmlns:a16="http://schemas.microsoft.com/office/drawing/2014/main" id="{7510D97A-BEB2-4796-B6E9-C6B0755479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0" y="5715000"/>
            <a:ext cx="1143000" cy="5937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50056"/>
                                        </p:tgtEl>
                                        <p:attrNameLst>
                                          <p:attrName>style.visibility</p:attrName>
                                        </p:attrNameLst>
                                      </p:cBhvr>
                                      <p:to>
                                        <p:strVal val="visible"/>
                                      </p:to>
                                    </p:set>
                                    <p:anim calcmode="lin" valueType="num">
                                      <p:cBhvr additive="base">
                                        <p:cTn id="7" dur="500" fill="hold"/>
                                        <p:tgtEl>
                                          <p:spTgt spid="1050056"/>
                                        </p:tgtEl>
                                        <p:attrNameLst>
                                          <p:attrName>ppt_x</p:attrName>
                                        </p:attrNameLst>
                                      </p:cBhvr>
                                      <p:tavLst>
                                        <p:tav tm="100000">
                                          <p:val>
                                            <p:strVal val="0-#ppt_w/2"/>
                                          </p:val>
                                        </p:tav>
                                        <p:tav>
                                          <p:val>
                                            <p:strVal val="#ppt_x"/>
                                          </p:val>
                                        </p:tav>
                                      </p:tavLst>
                                    </p:anim>
                                    <p:anim calcmode="lin" valueType="num">
                                      <p:cBhvr additive="base">
                                        <p:cTn id="8" dur="500" fill="hold"/>
                                        <p:tgtEl>
                                          <p:spTgt spid="1050056"/>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50058"/>
                                        </p:tgtEl>
                                        <p:attrNameLst>
                                          <p:attrName>style.visibility</p:attrName>
                                        </p:attrNameLst>
                                      </p:cBhvr>
                                      <p:to>
                                        <p:strVal val="visible"/>
                                      </p:to>
                                    </p:set>
                                    <p:anim calcmode="lin" valueType="num">
                                      <p:cBhvr additive="base">
                                        <p:cTn id="13" dur="500" fill="hold"/>
                                        <p:tgtEl>
                                          <p:spTgt spid="1050058"/>
                                        </p:tgtEl>
                                        <p:attrNameLst>
                                          <p:attrName>ppt_x</p:attrName>
                                        </p:attrNameLst>
                                      </p:cBhvr>
                                      <p:tavLst>
                                        <p:tav tm="100000">
                                          <p:val>
                                            <p:strVal val="0-#ppt_w/2"/>
                                          </p:val>
                                        </p:tav>
                                        <p:tav>
                                          <p:val>
                                            <p:strVal val="#ppt_x"/>
                                          </p:val>
                                        </p:tav>
                                      </p:tavLst>
                                    </p:anim>
                                    <p:anim calcmode="lin" valueType="num">
                                      <p:cBhvr additive="base">
                                        <p:cTn id="14" dur="500" fill="hold"/>
                                        <p:tgtEl>
                                          <p:spTgt spid="1050058"/>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097737"/>
                                        </p:tgtEl>
                                        <p:attrNameLst>
                                          <p:attrName>style.visibility</p:attrName>
                                        </p:attrNameLst>
                                      </p:cBhvr>
                                      <p:to>
                                        <p:strVal val="visible"/>
                                      </p:to>
                                    </p:set>
                                    <p:anim calcmode="lin" valueType="num">
                                      <p:cBhvr additive="base">
                                        <p:cTn id="19" dur="500" fill="hold"/>
                                        <p:tgtEl>
                                          <p:spTgt spid="2097737"/>
                                        </p:tgtEl>
                                        <p:attrNameLst>
                                          <p:attrName>ppt_x</p:attrName>
                                        </p:attrNameLst>
                                      </p:cBhvr>
                                      <p:tavLst>
                                        <p:tav tm="100000">
                                          <p:val>
                                            <p:strVal val="0-#ppt_w/2"/>
                                          </p:val>
                                        </p:tav>
                                        <p:tav>
                                          <p:val>
                                            <p:strVal val="#ppt_x"/>
                                          </p:val>
                                        </p:tav>
                                      </p:tavLst>
                                    </p:anim>
                                    <p:anim calcmode="lin" valueType="num">
                                      <p:cBhvr additive="base">
                                        <p:cTn id="20" dur="500" fill="hold"/>
                                        <p:tgtEl>
                                          <p:spTgt spid="2097737"/>
                                        </p:tgtEl>
                                        <p:attrNameLst>
                                          <p:attrName>ppt_y</p:attrName>
                                        </p:attrNameLst>
                                      </p:cBhvr>
                                      <p:tavLst>
                                        <p:tav tm="100000">
                                          <p:val>
                                            <p:strVal val="#ppt_y"/>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097739"/>
                                        </p:tgtEl>
                                        <p:attrNameLst>
                                          <p:attrName>style.visibility</p:attrName>
                                        </p:attrNameLst>
                                      </p:cBhvr>
                                      <p:to>
                                        <p:strVal val="visible"/>
                                      </p:to>
                                    </p:set>
                                    <p:anim calcmode="lin" valueType="num">
                                      <p:cBhvr additive="base">
                                        <p:cTn id="25" dur="500" fill="hold"/>
                                        <p:tgtEl>
                                          <p:spTgt spid="2097739"/>
                                        </p:tgtEl>
                                        <p:attrNameLst>
                                          <p:attrName>ppt_x</p:attrName>
                                        </p:attrNameLst>
                                      </p:cBhvr>
                                      <p:tavLst>
                                        <p:tav tm="100000">
                                          <p:val>
                                            <p:strVal val="1+#ppt_w/2"/>
                                          </p:val>
                                        </p:tav>
                                        <p:tav>
                                          <p:val>
                                            <p:strVal val="#ppt_x"/>
                                          </p:val>
                                        </p:tav>
                                      </p:tavLst>
                                    </p:anim>
                                    <p:anim calcmode="lin" valueType="num">
                                      <p:cBhvr additive="base">
                                        <p:cTn id="26" dur="500" fill="hold"/>
                                        <p:tgtEl>
                                          <p:spTgt spid="2097739"/>
                                        </p:tgtEl>
                                        <p:attrNameLst>
                                          <p:attrName>ppt_y</p:attrName>
                                        </p:attrNameLst>
                                      </p:cBhvr>
                                      <p:tavLst>
                                        <p:tav tm="100000">
                                          <p:val>
                                            <p:strVal val="#ppt_y"/>
                                          </p:val>
                                        </p:tav>
                                        <p:tav>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1050060"/>
                                        </p:tgtEl>
                                        <p:attrNameLst>
                                          <p:attrName>style.visibility</p:attrName>
                                        </p:attrNameLst>
                                      </p:cBhvr>
                                      <p:to>
                                        <p:strVal val="visible"/>
                                      </p:to>
                                    </p:set>
                                    <p:anim calcmode="lin" valueType="num">
                                      <p:cBhvr additive="base">
                                        <p:cTn id="31" dur="500" fill="hold"/>
                                        <p:tgtEl>
                                          <p:spTgt spid="1050060"/>
                                        </p:tgtEl>
                                        <p:attrNameLst>
                                          <p:attrName>ppt_x</p:attrName>
                                        </p:attrNameLst>
                                      </p:cBhvr>
                                      <p:tavLst>
                                        <p:tav tm="100000">
                                          <p:val>
                                            <p:strVal val="1+#ppt_w/2"/>
                                          </p:val>
                                        </p:tav>
                                        <p:tav>
                                          <p:val>
                                            <p:strVal val="#ppt_x"/>
                                          </p:val>
                                        </p:tav>
                                      </p:tavLst>
                                    </p:anim>
                                    <p:anim calcmode="lin" valueType="num">
                                      <p:cBhvr additive="base">
                                        <p:cTn id="32" dur="500" fill="hold"/>
                                        <p:tgtEl>
                                          <p:spTgt spid="1050060"/>
                                        </p:tgtEl>
                                        <p:attrNameLst>
                                          <p:attrName>ppt_y</p:attrName>
                                        </p:attrNameLst>
                                      </p:cBhvr>
                                      <p:tavLst>
                                        <p:tav tm="100000">
                                          <p:val>
                                            <p:strVal val="#ppt_y"/>
                                          </p:val>
                                        </p:tav>
                                        <p:tav>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1050062"/>
                                        </p:tgtEl>
                                        <p:attrNameLst>
                                          <p:attrName>style.visibility</p:attrName>
                                        </p:attrNameLst>
                                      </p:cBhvr>
                                      <p:to>
                                        <p:strVal val="visible"/>
                                      </p:to>
                                    </p:set>
                                    <p:anim calcmode="lin" valueType="num">
                                      <p:cBhvr additive="base">
                                        <p:cTn id="37" dur="500" fill="hold"/>
                                        <p:tgtEl>
                                          <p:spTgt spid="1050062"/>
                                        </p:tgtEl>
                                        <p:attrNameLst>
                                          <p:attrName>ppt_x</p:attrName>
                                        </p:attrNameLst>
                                      </p:cBhvr>
                                      <p:tavLst>
                                        <p:tav tm="100000">
                                          <p:val>
                                            <p:strVal val="1+#ppt_w/2"/>
                                          </p:val>
                                        </p:tav>
                                        <p:tav>
                                          <p:val>
                                            <p:strVal val="#ppt_x"/>
                                          </p:val>
                                        </p:tav>
                                      </p:tavLst>
                                    </p:anim>
                                    <p:anim calcmode="lin" valueType="num">
                                      <p:cBhvr additive="base">
                                        <p:cTn id="38" dur="500" fill="hold"/>
                                        <p:tgtEl>
                                          <p:spTgt spid="1050062"/>
                                        </p:tgtEl>
                                        <p:attrNameLst>
                                          <p:attrName>ppt_y</p:attrName>
                                        </p:attrNameLst>
                                      </p:cBhvr>
                                      <p:tavLst>
                                        <p:tav tm="100000">
                                          <p:val>
                                            <p:strVal val="#ppt_y"/>
                                          </p:val>
                                        </p:tav>
                                        <p:tav>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2097741"/>
                                        </p:tgtEl>
                                        <p:attrNameLst>
                                          <p:attrName>style.visibility</p:attrName>
                                        </p:attrNameLst>
                                      </p:cBhvr>
                                      <p:to>
                                        <p:strVal val="visible"/>
                                      </p:to>
                                    </p:set>
                                    <p:anim calcmode="lin" valueType="num">
                                      <p:cBhvr additive="base">
                                        <p:cTn id="43" dur="500" fill="hold"/>
                                        <p:tgtEl>
                                          <p:spTgt spid="2097741"/>
                                        </p:tgtEl>
                                        <p:attrNameLst>
                                          <p:attrName>ppt_x</p:attrName>
                                        </p:attrNameLst>
                                      </p:cBhvr>
                                      <p:tavLst>
                                        <p:tav tm="100000">
                                          <p:val>
                                            <p:strVal val="0-#ppt_w/2"/>
                                          </p:val>
                                        </p:tav>
                                        <p:tav>
                                          <p:val>
                                            <p:strVal val="#ppt_x"/>
                                          </p:val>
                                        </p:tav>
                                      </p:tavLst>
                                    </p:anim>
                                    <p:anim calcmode="lin" valueType="num">
                                      <p:cBhvr additive="base">
                                        <p:cTn id="44" dur="500" fill="hold"/>
                                        <p:tgtEl>
                                          <p:spTgt spid="2097741"/>
                                        </p:tgtEl>
                                        <p:attrNameLst>
                                          <p:attrName>ppt_y</p:attrName>
                                        </p:attrNameLst>
                                      </p:cBhvr>
                                      <p:tavLst>
                                        <p:tav tm="100000">
                                          <p:val>
                                            <p:strVal val="#ppt_y"/>
                                          </p:val>
                                        </p:tav>
                                        <p:tav>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2097743"/>
                                        </p:tgtEl>
                                        <p:attrNameLst>
                                          <p:attrName>style.visibility</p:attrName>
                                        </p:attrNameLst>
                                      </p:cBhvr>
                                      <p:to>
                                        <p:strVal val="visible"/>
                                      </p:to>
                                    </p:set>
                                    <p:anim calcmode="lin" valueType="num">
                                      <p:cBhvr additive="base">
                                        <p:cTn id="49" dur="500" fill="hold"/>
                                        <p:tgtEl>
                                          <p:spTgt spid="2097743"/>
                                        </p:tgtEl>
                                        <p:attrNameLst>
                                          <p:attrName>ppt_x</p:attrName>
                                        </p:attrNameLst>
                                      </p:cBhvr>
                                      <p:tavLst>
                                        <p:tav tm="100000">
                                          <p:val>
                                            <p:strVal val="0-#ppt_w/2"/>
                                          </p:val>
                                        </p:tav>
                                        <p:tav>
                                          <p:val>
                                            <p:strVal val="#ppt_x"/>
                                          </p:val>
                                        </p:tav>
                                      </p:tavLst>
                                    </p:anim>
                                    <p:anim calcmode="lin" valueType="num">
                                      <p:cBhvr additive="base">
                                        <p:cTn id="50" dur="500" fill="hold"/>
                                        <p:tgtEl>
                                          <p:spTgt spid="2097743"/>
                                        </p:tgtEl>
                                        <p:attrNameLst>
                                          <p:attrName>ppt_y</p:attrName>
                                        </p:attrNameLst>
                                      </p:cBhvr>
                                      <p:tavLst>
                                        <p:tav tm="100000">
                                          <p:val>
                                            <p:strVal val="#ppt_y"/>
                                          </p:val>
                                        </p:tav>
                                        <p:tav>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2097745"/>
                                        </p:tgtEl>
                                        <p:attrNameLst>
                                          <p:attrName>style.visibility</p:attrName>
                                        </p:attrNameLst>
                                      </p:cBhvr>
                                      <p:to>
                                        <p:strVal val="visible"/>
                                      </p:to>
                                    </p:set>
                                    <p:anim calcmode="lin" valueType="num">
                                      <p:cBhvr additive="base">
                                        <p:cTn id="55" dur="500" fill="hold"/>
                                        <p:tgtEl>
                                          <p:spTgt spid="2097745"/>
                                        </p:tgtEl>
                                        <p:attrNameLst>
                                          <p:attrName>ppt_x</p:attrName>
                                        </p:attrNameLst>
                                      </p:cBhvr>
                                      <p:tavLst>
                                        <p:tav tm="100000">
                                          <p:val>
                                            <p:strVal val="0-#ppt_w/2"/>
                                          </p:val>
                                        </p:tav>
                                        <p:tav>
                                          <p:val>
                                            <p:strVal val="#ppt_x"/>
                                          </p:val>
                                        </p:tav>
                                      </p:tavLst>
                                    </p:anim>
                                    <p:anim calcmode="lin" valueType="num">
                                      <p:cBhvr additive="base">
                                        <p:cTn id="56" dur="500" fill="hold"/>
                                        <p:tgtEl>
                                          <p:spTgt spid="2097745"/>
                                        </p:tgtEl>
                                        <p:attrNameLst>
                                          <p:attrName>ppt_y</p:attrName>
                                        </p:attrNameLst>
                                      </p:cBhvr>
                                      <p:tavLst>
                                        <p:tav tm="100000">
                                          <p:val>
                                            <p:strVal val="#ppt_y"/>
                                          </p:val>
                                        </p:tav>
                                        <p:tav>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nodeType="clickEffect">
                                  <p:stCondLst>
                                    <p:cond delay="0"/>
                                  </p:stCondLst>
                                  <p:childTnLst>
                                    <p:set>
                                      <p:cBhvr>
                                        <p:cTn id="60" dur="1" fill="hold">
                                          <p:stCondLst>
                                            <p:cond delay="0"/>
                                          </p:stCondLst>
                                        </p:cTn>
                                        <p:tgtEl>
                                          <p:spTgt spid="2097747"/>
                                        </p:tgtEl>
                                        <p:attrNameLst>
                                          <p:attrName>style.visibility</p:attrName>
                                        </p:attrNameLst>
                                      </p:cBhvr>
                                      <p:to>
                                        <p:strVal val="visible"/>
                                      </p:to>
                                    </p:set>
                                    <p:anim calcmode="lin" valueType="num">
                                      <p:cBhvr additive="base">
                                        <p:cTn id="61" dur="500" fill="hold"/>
                                        <p:tgtEl>
                                          <p:spTgt spid="2097747"/>
                                        </p:tgtEl>
                                        <p:attrNameLst>
                                          <p:attrName>ppt_x</p:attrName>
                                        </p:attrNameLst>
                                      </p:cBhvr>
                                      <p:tavLst>
                                        <p:tav tm="100000">
                                          <p:val>
                                            <p:strVal val="1+#ppt_w/2"/>
                                          </p:val>
                                        </p:tav>
                                        <p:tav>
                                          <p:val>
                                            <p:strVal val="#ppt_x"/>
                                          </p:val>
                                        </p:tav>
                                      </p:tavLst>
                                    </p:anim>
                                    <p:anim calcmode="lin" valueType="num">
                                      <p:cBhvr additive="base">
                                        <p:cTn id="62" dur="500" fill="hold"/>
                                        <p:tgtEl>
                                          <p:spTgt spid="2097747"/>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749" name="Picture 597">
            <a:extLst>
              <a:ext uri="{FF2B5EF4-FFF2-40B4-BE49-F238E27FC236}">
                <a16:creationId xmlns:a16="http://schemas.microsoft.com/office/drawing/2014/main" id="{1AFB77F5-3411-4A99-8D37-0AF5587235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685800"/>
            <a:ext cx="6705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7751" name="Picture 599">
            <a:extLst>
              <a:ext uri="{FF2B5EF4-FFF2-40B4-BE49-F238E27FC236}">
                <a16:creationId xmlns:a16="http://schemas.microsoft.com/office/drawing/2014/main" id="{67D9DB12-9410-4F6D-A0B2-3C3EFEBA04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981200"/>
            <a:ext cx="3048000" cy="588963"/>
          </a:xfrm>
          <a:prstGeom prst="rect">
            <a:avLst/>
          </a:prstGeom>
          <a:solidFill>
            <a:schemeClr val="tx1"/>
          </a:solidFill>
          <a:ln>
            <a:noFill/>
          </a:ln>
        </p:spPr>
      </p:pic>
      <p:pic>
        <p:nvPicPr>
          <p:cNvPr id="2097753" name="Picture 601">
            <a:extLst>
              <a:ext uri="{FF2B5EF4-FFF2-40B4-BE49-F238E27FC236}">
                <a16:creationId xmlns:a16="http://schemas.microsoft.com/office/drawing/2014/main" id="{11A5B52D-D1C9-4BE6-A0FF-2641B5AE7F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590800"/>
            <a:ext cx="4267200" cy="1231900"/>
          </a:xfrm>
          <a:prstGeom prst="rect">
            <a:avLst/>
          </a:prstGeom>
          <a:solidFill>
            <a:schemeClr val="tx1"/>
          </a:solidFill>
          <a:ln>
            <a:noFill/>
          </a:ln>
        </p:spPr>
      </p:pic>
      <p:sp>
        <p:nvSpPr>
          <p:cNvPr id="1050064" name="Rectangle 464">
            <a:extLst>
              <a:ext uri="{FF2B5EF4-FFF2-40B4-BE49-F238E27FC236}">
                <a16:creationId xmlns:a16="http://schemas.microsoft.com/office/drawing/2014/main" id="{5C500043-6D6F-49B7-A66D-4EAE0542A026}"/>
              </a:ext>
            </a:extLst>
          </p:cNvPr>
          <p:cNvSpPr>
            <a:spLocks noChangeArrowheads="1"/>
          </p:cNvSpPr>
          <p:nvPr/>
        </p:nvSpPr>
        <p:spPr bwMode="auto">
          <a:xfrm>
            <a:off x="914400" y="4114800"/>
            <a:ext cx="7772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eaLnBrk="1" hangingPunct="1">
              <a:spcBef>
                <a:spcPct val="50000"/>
              </a:spcBef>
              <a:buSzPct val="100000"/>
            </a:pPr>
            <a:r>
              <a:rPr lang="zh-CN" altLang="en-US" sz="2800">
                <a:solidFill>
                  <a:schemeClr val="tx1"/>
                </a:solidFill>
                <a:latin typeface="宋体" panose="02010600030101010101" pitchFamily="2" charset="-122"/>
                <a:ea typeface="宋体" panose="02010600030101010101" pitchFamily="2" charset="-122"/>
              </a:rPr>
              <a:t>这就是原模型</a:t>
            </a:r>
            <a:r>
              <a:rPr lang="zh-CN" altLang="zh-CN" sz="2800">
                <a:solidFill>
                  <a:schemeClr val="tx1"/>
                </a:solidFill>
                <a:ea typeface="宋体" panose="02010600030101010101" pitchFamily="2" charset="-122"/>
              </a:rPr>
              <a:t>Y=</a:t>
            </a:r>
            <a:r>
              <a:rPr lang="zh-CN" altLang="zh-CN" sz="2800" b="1">
                <a:solidFill>
                  <a:schemeClr val="tx1"/>
                </a:solidFill>
                <a:ea typeface="宋体" panose="02010600030101010101" pitchFamily="2" charset="-122"/>
              </a:rPr>
              <a:t>X</a:t>
            </a:r>
            <a:r>
              <a:rPr lang="zh-CN" altLang="zh-CN" sz="2800" b="1" i="1">
                <a:solidFill>
                  <a:schemeClr val="tx1"/>
                </a:solidFill>
                <a:ea typeface="宋体" panose="02010600030101010101" pitchFamily="2" charset="-122"/>
                <a:sym typeface="Symbol" panose="05050102010706020507" pitchFamily="18" charset="2"/>
              </a:rPr>
              <a:t></a:t>
            </a:r>
            <a:r>
              <a:rPr lang="zh-CN" altLang="zh-CN" sz="2800">
                <a:solidFill>
                  <a:schemeClr val="tx1"/>
                </a:solidFill>
                <a:ea typeface="宋体" panose="02010600030101010101" pitchFamily="2" charset="-122"/>
                <a:sym typeface="Symbol" panose="05050102010706020507" pitchFamily="18" charset="2"/>
              </a:rPr>
              <a:t>+</a:t>
            </a:r>
            <a:r>
              <a:rPr lang="zh-CN" altLang="zh-CN" sz="2800" b="1" i="1">
                <a:solidFill>
                  <a:schemeClr val="tx1"/>
                </a:solidFill>
                <a:ea typeface="宋体" panose="02010600030101010101" pitchFamily="2" charset="-122"/>
                <a:sym typeface="Symbol" panose="05050102010706020507" pitchFamily="18" charset="2"/>
              </a:rPr>
              <a:t></a:t>
            </a:r>
            <a:r>
              <a:rPr lang="zh-CN" altLang="en-US" sz="2800">
                <a:solidFill>
                  <a:schemeClr val="tx1"/>
                </a:solidFill>
                <a:latin typeface="宋体" panose="02010600030101010101" pitchFamily="2" charset="-122"/>
                <a:ea typeface="宋体" panose="02010600030101010101" pitchFamily="2" charset="-122"/>
              </a:rPr>
              <a:t>的</a:t>
            </a:r>
            <a:r>
              <a:rPr lang="zh-CN" altLang="en-US" sz="2800" b="1">
                <a:solidFill>
                  <a:schemeClr val="tx1"/>
                </a:solidFill>
                <a:latin typeface="楷体_GB2312" pitchFamily="49" charset="-122"/>
              </a:rPr>
              <a:t>加权最小二乘估计量</a:t>
            </a:r>
            <a:r>
              <a:rPr lang="zh-CN" altLang="en-US" sz="2800">
                <a:solidFill>
                  <a:schemeClr val="tx1"/>
                </a:solidFill>
                <a:latin typeface="宋体" panose="02010600030101010101" pitchFamily="2" charset="-122"/>
                <a:ea typeface="宋体" panose="02010600030101010101" pitchFamily="2" charset="-122"/>
              </a:rPr>
              <a:t>，是无偏、有效的估计量。</a:t>
            </a:r>
            <a:r>
              <a:rPr lang="zh-CN" altLang="en-US" sz="2800">
                <a:solidFill>
                  <a:schemeClr val="tx1"/>
                </a:solidFill>
                <a:ea typeface="宋体" panose="02010600030101010101" pitchFamily="2" charset="-122"/>
              </a:rPr>
              <a:t> </a:t>
            </a:r>
            <a:endParaRPr lang="zh-CN" altLang="zh-CN">
              <a:solidFill>
                <a:schemeClr val="tx1"/>
              </a:solidFill>
            </a:endParaRPr>
          </a:p>
        </p:txBody>
      </p:sp>
      <p:sp>
        <p:nvSpPr>
          <p:cNvPr id="1050066" name="Rectangle 466">
            <a:extLst>
              <a:ext uri="{FF2B5EF4-FFF2-40B4-BE49-F238E27FC236}">
                <a16:creationId xmlns:a16="http://schemas.microsoft.com/office/drawing/2014/main" id="{A4F7B972-AF13-4717-A13D-71FC3E5368A6}"/>
              </a:ext>
            </a:extLst>
          </p:cNvPr>
          <p:cNvSpPr>
            <a:spLocks noChangeArrowheads="1"/>
          </p:cNvSpPr>
          <p:nvPr/>
        </p:nvSpPr>
        <p:spPr bwMode="auto">
          <a:xfrm>
            <a:off x="990600" y="5194300"/>
            <a:ext cx="7543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eaLnBrk="1" hangingPunct="1">
              <a:spcBef>
                <a:spcPct val="50000"/>
              </a:spcBef>
              <a:buSzPct val="100000"/>
            </a:pPr>
            <a:r>
              <a:rPr lang="zh-CN" altLang="en-US" sz="2800">
                <a:solidFill>
                  <a:schemeClr val="tx1"/>
                </a:solidFill>
                <a:ea typeface="宋体" panose="02010600030101010101" pitchFamily="2" charset="-122"/>
              </a:rPr>
              <a:t>这里权矩阵为</a:t>
            </a:r>
            <a:r>
              <a:rPr lang="zh-CN" altLang="zh-CN" sz="2800">
                <a:solidFill>
                  <a:schemeClr val="tx1"/>
                </a:solidFill>
                <a:ea typeface="宋体" panose="02010600030101010101" pitchFamily="2" charset="-122"/>
              </a:rPr>
              <a:t>D</a:t>
            </a:r>
            <a:r>
              <a:rPr lang="zh-CN" altLang="zh-CN" sz="2800" baseline="30000">
                <a:solidFill>
                  <a:schemeClr val="tx1"/>
                </a:solidFill>
                <a:ea typeface="宋体" panose="02010600030101010101" pitchFamily="2" charset="-122"/>
              </a:rPr>
              <a:t>-1</a:t>
            </a:r>
            <a:r>
              <a:rPr lang="zh-CN" altLang="en-US" sz="2800">
                <a:solidFill>
                  <a:schemeClr val="tx1"/>
                </a:solidFill>
                <a:ea typeface="宋体" panose="02010600030101010101" pitchFamily="2" charset="-122"/>
              </a:rPr>
              <a:t>，它来自于</a:t>
            </a:r>
            <a:r>
              <a:rPr lang="zh-CN" altLang="en-US" sz="2800">
                <a:solidFill>
                  <a:schemeClr val="tx1"/>
                </a:solidFill>
                <a:latin typeface="宋体" panose="02010600030101010101" pitchFamily="2" charset="-122"/>
                <a:ea typeface="宋体" panose="02010600030101010101" pitchFamily="2" charset="-122"/>
              </a:rPr>
              <a:t>原模型残差项</a:t>
            </a:r>
            <a:r>
              <a:rPr lang="zh-CN" altLang="en-US" sz="2800" b="1" i="1">
                <a:solidFill>
                  <a:schemeClr val="tx1"/>
                </a:solidFill>
                <a:ea typeface="宋体" panose="02010600030101010101" pitchFamily="2" charset="-122"/>
                <a:sym typeface="Symbol" panose="05050102010706020507" pitchFamily="18" charset="2"/>
              </a:rPr>
              <a:t></a:t>
            </a:r>
            <a:r>
              <a:rPr lang="zh-CN" altLang="en-US" sz="2800">
                <a:solidFill>
                  <a:schemeClr val="tx1"/>
                </a:solidFill>
                <a:latin typeface="宋体" panose="02010600030101010101" pitchFamily="2" charset="-122"/>
                <a:ea typeface="宋体" panose="02010600030101010101" pitchFamily="2" charset="-122"/>
              </a:rPr>
              <a:t>的方差</a:t>
            </a:r>
            <a:r>
              <a:rPr lang="zh-CN" altLang="zh-CN" sz="2800">
                <a:solidFill>
                  <a:schemeClr val="tx1"/>
                </a:solidFill>
                <a:ea typeface="宋体" panose="02010600030101010101" pitchFamily="2" charset="-122"/>
              </a:rPr>
              <a:t>-</a:t>
            </a:r>
            <a:r>
              <a:rPr lang="zh-CN" altLang="en-US" sz="2800">
                <a:solidFill>
                  <a:schemeClr val="tx1"/>
                </a:solidFill>
                <a:latin typeface="宋体" panose="02010600030101010101" pitchFamily="2" charset="-122"/>
                <a:ea typeface="宋体" panose="02010600030101010101" pitchFamily="2" charset="-122"/>
              </a:rPr>
              <a:t>协方差矩阵</a:t>
            </a:r>
            <a:r>
              <a:rPr lang="zh-CN" altLang="en-US" sz="2800">
                <a:solidFill>
                  <a:schemeClr val="tx1"/>
                </a:solidFill>
                <a:latin typeface="宋体" panose="02010600030101010101" pitchFamily="2" charset="-122"/>
                <a:ea typeface="宋体" panose="02010600030101010101" pitchFamily="2" charset="-122"/>
                <a:sym typeface="Symbol" panose="05050102010706020507" pitchFamily="18" charset="2"/>
              </a:rPr>
              <a:t></a:t>
            </a:r>
            <a:r>
              <a:rPr lang="zh-CN" altLang="zh-CN" sz="2800" b="1" baseline="30000">
                <a:solidFill>
                  <a:schemeClr val="tx1"/>
                </a:solidFill>
                <a:ea typeface="宋体" panose="02010600030101010101" pitchFamily="2" charset="-122"/>
                <a:sym typeface="Symbol" panose="05050102010706020507" pitchFamily="18" charset="2"/>
              </a:rPr>
              <a:t>2</a:t>
            </a:r>
            <a:r>
              <a:rPr lang="zh-CN" altLang="zh-CN" sz="2800" b="1">
                <a:solidFill>
                  <a:schemeClr val="tx1"/>
                </a:solidFill>
                <a:ea typeface="宋体" panose="02010600030101010101" pitchFamily="2" charset="-122"/>
              </a:rPr>
              <a:t>W</a:t>
            </a:r>
            <a:r>
              <a:rPr lang="zh-CN" altLang="en-US" sz="2800">
                <a:solidFill>
                  <a:schemeClr val="tx1"/>
                </a:solidFill>
                <a:ea typeface="宋体" panose="02010600030101010101" pitchFamily="2" charset="-122"/>
              </a:rPr>
              <a:t> 。</a:t>
            </a:r>
            <a:endParaRPr lang="zh-CN" altLang="zh-C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097749"/>
                                        </p:tgtEl>
                                        <p:attrNameLst>
                                          <p:attrName>style.visibility</p:attrName>
                                        </p:attrNameLst>
                                      </p:cBhvr>
                                      <p:to>
                                        <p:strVal val="visible"/>
                                      </p:to>
                                    </p:set>
                                    <p:anim calcmode="lin" valueType="num">
                                      <p:cBhvr additive="base">
                                        <p:cTn id="7" dur="500" fill="hold"/>
                                        <p:tgtEl>
                                          <p:spTgt spid="2097749"/>
                                        </p:tgtEl>
                                        <p:attrNameLst>
                                          <p:attrName>ppt_x</p:attrName>
                                        </p:attrNameLst>
                                      </p:cBhvr>
                                      <p:tavLst>
                                        <p:tav tm="100000">
                                          <p:val>
                                            <p:strVal val="0-#ppt_w/2"/>
                                          </p:val>
                                        </p:tav>
                                        <p:tav>
                                          <p:val>
                                            <p:strVal val="#ppt_x"/>
                                          </p:val>
                                        </p:tav>
                                      </p:tavLst>
                                    </p:anim>
                                    <p:anim calcmode="lin" valueType="num">
                                      <p:cBhvr additive="base">
                                        <p:cTn id="8" dur="500" fill="hold"/>
                                        <p:tgtEl>
                                          <p:spTgt spid="2097749"/>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97751"/>
                                        </p:tgtEl>
                                        <p:attrNameLst>
                                          <p:attrName>style.visibility</p:attrName>
                                        </p:attrNameLst>
                                      </p:cBhvr>
                                      <p:to>
                                        <p:strVal val="visible"/>
                                      </p:to>
                                    </p:set>
                                    <p:anim calcmode="lin" valueType="num">
                                      <p:cBhvr additive="base">
                                        <p:cTn id="13" dur="500" fill="hold"/>
                                        <p:tgtEl>
                                          <p:spTgt spid="2097751"/>
                                        </p:tgtEl>
                                        <p:attrNameLst>
                                          <p:attrName>ppt_x</p:attrName>
                                        </p:attrNameLst>
                                      </p:cBhvr>
                                      <p:tavLst>
                                        <p:tav tm="100000">
                                          <p:val>
                                            <p:strVal val="0-#ppt_w/2"/>
                                          </p:val>
                                        </p:tav>
                                        <p:tav>
                                          <p:val>
                                            <p:strVal val="#ppt_x"/>
                                          </p:val>
                                        </p:tav>
                                      </p:tavLst>
                                    </p:anim>
                                    <p:anim calcmode="lin" valueType="num">
                                      <p:cBhvr additive="base">
                                        <p:cTn id="14" dur="500" fill="hold"/>
                                        <p:tgtEl>
                                          <p:spTgt spid="2097751"/>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097753"/>
                                        </p:tgtEl>
                                        <p:attrNameLst>
                                          <p:attrName>style.visibility</p:attrName>
                                        </p:attrNameLst>
                                      </p:cBhvr>
                                      <p:to>
                                        <p:strVal val="visible"/>
                                      </p:to>
                                    </p:set>
                                    <p:anim calcmode="lin" valueType="num">
                                      <p:cBhvr additive="base">
                                        <p:cTn id="19" dur="500" fill="hold"/>
                                        <p:tgtEl>
                                          <p:spTgt spid="2097753"/>
                                        </p:tgtEl>
                                        <p:attrNameLst>
                                          <p:attrName>ppt_x</p:attrName>
                                        </p:attrNameLst>
                                      </p:cBhvr>
                                      <p:tavLst>
                                        <p:tav tm="100000">
                                          <p:val>
                                            <p:strVal val="0-#ppt_w/2"/>
                                          </p:val>
                                        </p:tav>
                                        <p:tav>
                                          <p:val>
                                            <p:strVal val="#ppt_x"/>
                                          </p:val>
                                        </p:tav>
                                      </p:tavLst>
                                    </p:anim>
                                    <p:anim calcmode="lin" valueType="num">
                                      <p:cBhvr additive="base">
                                        <p:cTn id="20" dur="500" fill="hold"/>
                                        <p:tgtEl>
                                          <p:spTgt spid="2097753"/>
                                        </p:tgtEl>
                                        <p:attrNameLst>
                                          <p:attrName>ppt_y</p:attrName>
                                        </p:attrNameLst>
                                      </p:cBhvr>
                                      <p:tavLst>
                                        <p:tav tm="100000">
                                          <p:val>
                                            <p:strVal val="#ppt_y"/>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50064"/>
                                        </p:tgtEl>
                                        <p:attrNameLst>
                                          <p:attrName>style.visibility</p:attrName>
                                        </p:attrNameLst>
                                      </p:cBhvr>
                                      <p:to>
                                        <p:strVal val="visible"/>
                                      </p:to>
                                    </p:set>
                                    <p:anim calcmode="lin" valueType="num">
                                      <p:cBhvr additive="base">
                                        <p:cTn id="25" dur="500" fill="hold"/>
                                        <p:tgtEl>
                                          <p:spTgt spid="1050064"/>
                                        </p:tgtEl>
                                        <p:attrNameLst>
                                          <p:attrName>ppt_x</p:attrName>
                                        </p:attrNameLst>
                                      </p:cBhvr>
                                      <p:tavLst>
                                        <p:tav tm="100000">
                                          <p:val>
                                            <p:strVal val="0-#ppt_w/2"/>
                                          </p:val>
                                        </p:tav>
                                        <p:tav>
                                          <p:val>
                                            <p:strVal val="#ppt_x"/>
                                          </p:val>
                                        </p:tav>
                                      </p:tavLst>
                                    </p:anim>
                                    <p:anim calcmode="lin" valueType="num">
                                      <p:cBhvr additive="base">
                                        <p:cTn id="26" dur="500" fill="hold"/>
                                        <p:tgtEl>
                                          <p:spTgt spid="1050064"/>
                                        </p:tgtEl>
                                        <p:attrNameLst>
                                          <p:attrName>ppt_y</p:attrName>
                                        </p:attrNameLst>
                                      </p:cBhvr>
                                      <p:tavLst>
                                        <p:tav tm="100000">
                                          <p:val>
                                            <p:strVal val="#ppt_y"/>
                                          </p:val>
                                        </p:tav>
                                        <p:tav>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050066"/>
                                        </p:tgtEl>
                                        <p:attrNameLst>
                                          <p:attrName>style.visibility</p:attrName>
                                        </p:attrNameLst>
                                      </p:cBhvr>
                                      <p:to>
                                        <p:strVal val="visible"/>
                                      </p:to>
                                    </p:set>
                                    <p:anim calcmode="lin" valueType="num">
                                      <p:cBhvr additive="base">
                                        <p:cTn id="31" dur="500" fill="hold"/>
                                        <p:tgtEl>
                                          <p:spTgt spid="1050066"/>
                                        </p:tgtEl>
                                        <p:attrNameLst>
                                          <p:attrName>ppt_x</p:attrName>
                                        </p:attrNameLst>
                                      </p:cBhvr>
                                      <p:tavLst>
                                        <p:tav tm="100000">
                                          <p:val>
                                            <p:strVal val="0-#ppt_w/2"/>
                                          </p:val>
                                        </p:tav>
                                        <p:tav>
                                          <p:val>
                                            <p:strVal val="#ppt_x"/>
                                          </p:val>
                                        </p:tav>
                                      </p:tavLst>
                                    </p:anim>
                                    <p:anim calcmode="lin" valueType="num">
                                      <p:cBhvr additive="base">
                                        <p:cTn id="32" dur="500" fill="hold"/>
                                        <p:tgtEl>
                                          <p:spTgt spid="1050066"/>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68">
            <a:extLst>
              <a:ext uri="{FF2B5EF4-FFF2-40B4-BE49-F238E27FC236}">
                <a16:creationId xmlns:a16="http://schemas.microsoft.com/office/drawing/2014/main" id="{91C48F93-518C-41CC-B25B-5F737466065B}"/>
              </a:ext>
            </a:extLst>
          </p:cNvPr>
          <p:cNvSpPr>
            <a:spLocks noChangeArrowheads="1"/>
          </p:cNvSpPr>
          <p:nvPr/>
        </p:nvSpPr>
        <p:spPr bwMode="auto">
          <a:xfrm>
            <a:off x="539750" y="549275"/>
            <a:ext cx="79184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eaLnBrk="1" hangingPunct="1">
              <a:buSzPct val="100000"/>
            </a:pPr>
            <a:r>
              <a:rPr lang="zh-CN" altLang="zh-CN" sz="2800" b="1">
                <a:solidFill>
                  <a:schemeClr val="tx1"/>
                </a:solidFill>
                <a:ea typeface="宋体" panose="02010600030101010101" pitchFamily="2" charset="-122"/>
              </a:rPr>
              <a:t>  </a:t>
            </a:r>
            <a:r>
              <a:rPr lang="zh-CN" altLang="en-US" sz="3200" b="1">
                <a:solidFill>
                  <a:schemeClr val="tx1"/>
                </a:solidFill>
                <a:latin typeface="楷体_GB2312" pitchFamily="49" charset="-122"/>
              </a:rPr>
              <a:t>2、如何得到</a:t>
            </a:r>
            <a:r>
              <a:rPr lang="zh-CN" altLang="en-US" sz="3200">
                <a:solidFill>
                  <a:schemeClr val="tx1"/>
                </a:solidFill>
                <a:latin typeface="楷体_GB2312" pitchFamily="49" charset="-122"/>
                <a:sym typeface="Symbol" panose="05050102010706020507" pitchFamily="18" charset="2"/>
              </a:rPr>
              <a:t></a:t>
            </a:r>
            <a:r>
              <a:rPr lang="en-US" altLang="en-US" sz="3200" baseline="30000">
                <a:solidFill>
                  <a:schemeClr val="tx1"/>
                </a:solidFill>
                <a:latin typeface="楷体_GB2312" pitchFamily="49" charset="-122"/>
                <a:sym typeface="Symbol" panose="05050102010706020507" pitchFamily="18" charset="2"/>
              </a:rPr>
              <a:t>2</a:t>
            </a:r>
            <a:r>
              <a:rPr lang="en-US" altLang="en-US" sz="3200" b="1">
                <a:solidFill>
                  <a:schemeClr val="tx1"/>
                </a:solidFill>
                <a:latin typeface="楷体_GB2312" pitchFamily="49" charset="-122"/>
              </a:rPr>
              <a:t>W</a:t>
            </a:r>
            <a:r>
              <a:rPr lang="zh-CN" altLang="en-US" sz="3200">
                <a:solidFill>
                  <a:schemeClr val="tx1"/>
                </a:solidFill>
                <a:latin typeface="楷体_GB2312" pitchFamily="49" charset="-122"/>
              </a:rPr>
              <a:t> ？</a:t>
            </a:r>
            <a:endParaRPr lang="zh-CN" altLang="zh-CN">
              <a:solidFill>
                <a:schemeClr val="tx1"/>
              </a:solidFill>
            </a:endParaRPr>
          </a:p>
        </p:txBody>
      </p:sp>
      <p:sp>
        <p:nvSpPr>
          <p:cNvPr id="1050070" name="Rectangle 470">
            <a:extLst>
              <a:ext uri="{FF2B5EF4-FFF2-40B4-BE49-F238E27FC236}">
                <a16:creationId xmlns:a16="http://schemas.microsoft.com/office/drawing/2014/main" id="{F4F8DAA4-74E0-44A3-8534-B2D34196356F}"/>
              </a:ext>
            </a:extLst>
          </p:cNvPr>
          <p:cNvSpPr>
            <a:spLocks noChangeArrowheads="1"/>
          </p:cNvSpPr>
          <p:nvPr/>
        </p:nvSpPr>
        <p:spPr bwMode="auto">
          <a:xfrm>
            <a:off x="609600" y="1524000"/>
            <a:ext cx="8001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楷体_GB2312" pitchFamily="49" charset="-122"/>
                <a:sym typeface="Times New Roman" panose="02020603050405020304" pitchFamily="18" charset="0"/>
              </a:defRPr>
            </a:lvl9pPr>
          </a:lstStyle>
          <a:p>
            <a:pPr eaLnBrk="1" hangingPunct="1">
              <a:spcBef>
                <a:spcPct val="20000"/>
              </a:spcBef>
              <a:buSzPct val="100000"/>
              <a:buFontTx/>
              <a:buChar char="•"/>
            </a:pPr>
            <a:r>
              <a:rPr lang="zh-CN" altLang="zh-CN" sz="2800" b="1">
                <a:solidFill>
                  <a:schemeClr val="tx1"/>
                </a:solidFill>
                <a:ea typeface="宋体" panose="02010600030101010101" pitchFamily="2" charset="-122"/>
              </a:rPr>
              <a:t>  </a:t>
            </a:r>
            <a:r>
              <a:rPr lang="zh-CN" altLang="en-US" sz="2800" b="1">
                <a:solidFill>
                  <a:schemeClr val="tx1"/>
                </a:solidFill>
                <a:ea typeface="宋体" panose="02010600030101010101" pitchFamily="2" charset="-122"/>
              </a:rPr>
              <a:t>一种可行的方法：</a:t>
            </a:r>
            <a:r>
              <a:rPr lang="zh-CN" altLang="zh-CN" sz="2800">
                <a:solidFill>
                  <a:schemeClr val="tx1"/>
                </a:solidFill>
                <a:ea typeface="宋体" panose="02010600030101010101" pitchFamily="2" charset="-122"/>
              </a:rPr>
              <a:t>对原模型进行OLS</a:t>
            </a:r>
            <a:r>
              <a:rPr lang="zh-CN" altLang="en-US" sz="2800">
                <a:solidFill>
                  <a:schemeClr val="tx1"/>
                </a:solidFill>
                <a:ea typeface="宋体" panose="02010600030101010101" pitchFamily="2" charset="-122"/>
              </a:rPr>
              <a:t>估计，得到随机误差项的近似估计量</a:t>
            </a:r>
            <a:r>
              <a:rPr lang="en-US" altLang="en-US" sz="2800" i="1">
                <a:solidFill>
                  <a:schemeClr val="tx1"/>
                </a:solidFill>
                <a:cs typeface="Times New Roman" panose="02020603050405020304" pitchFamily="18" charset="0"/>
              </a:rPr>
              <a:t>ě</a:t>
            </a:r>
            <a:r>
              <a:rPr lang="en-US" altLang="en-US" sz="2800" baseline="-25000">
                <a:solidFill>
                  <a:schemeClr val="tx1"/>
                </a:solidFill>
                <a:cs typeface="Times New Roman" panose="02020603050405020304" pitchFamily="18" charset="0"/>
              </a:rPr>
              <a:t>i</a:t>
            </a:r>
            <a:r>
              <a:rPr lang="zh-CN" altLang="en-US" sz="2800">
                <a:solidFill>
                  <a:schemeClr val="tx1"/>
                </a:solidFill>
                <a:ea typeface="宋体" panose="02010600030101010101" pitchFamily="2" charset="-122"/>
              </a:rPr>
              <a:t>，以此构成权矩阵的估计量。即</a:t>
            </a:r>
            <a:endParaRPr lang="zh-CN" altLang="zh-CN">
              <a:solidFill>
                <a:schemeClr val="tx1"/>
              </a:solidFill>
            </a:endParaRPr>
          </a:p>
        </p:txBody>
      </p:sp>
      <p:pic>
        <p:nvPicPr>
          <p:cNvPr id="2097755" name="Picture 603">
            <a:extLst>
              <a:ext uri="{FF2B5EF4-FFF2-40B4-BE49-F238E27FC236}">
                <a16:creationId xmlns:a16="http://schemas.microsoft.com/office/drawing/2014/main" id="{EAEF0558-D6C5-4773-BD38-34387588D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200400"/>
            <a:ext cx="2832100" cy="1752600"/>
          </a:xfrm>
          <a:prstGeom prst="rect">
            <a:avLst/>
          </a:prstGeom>
          <a:solidFill>
            <a:schemeClr val="tx1"/>
          </a:solidFill>
          <a:ln>
            <a:noFill/>
          </a:ln>
        </p:spPr>
      </p:pic>
      <p:pic>
        <p:nvPicPr>
          <p:cNvPr id="2097757" name="Picture 605">
            <a:extLst>
              <a:ext uri="{FF2B5EF4-FFF2-40B4-BE49-F238E27FC236}">
                <a16:creationId xmlns:a16="http://schemas.microsoft.com/office/drawing/2014/main" id="{987C23FC-E82E-41B9-A477-AEB47B41DA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5181600"/>
            <a:ext cx="5562600" cy="609600"/>
          </a:xfrm>
          <a:prstGeom prst="rect">
            <a:avLst/>
          </a:prstGeom>
          <a:solidFill>
            <a:schemeClr val="tx1"/>
          </a:solidFill>
          <a:ln w="9525">
            <a:solidFill>
              <a:srgbClr val="FF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50070"/>
                                        </p:tgtEl>
                                        <p:attrNameLst>
                                          <p:attrName>style.visibility</p:attrName>
                                        </p:attrNameLst>
                                      </p:cBhvr>
                                      <p:to>
                                        <p:strVal val="visible"/>
                                      </p:to>
                                    </p:set>
                                    <p:anim calcmode="lin" valueType="num">
                                      <p:cBhvr additive="base">
                                        <p:cTn id="7" dur="500" fill="hold"/>
                                        <p:tgtEl>
                                          <p:spTgt spid="1050070"/>
                                        </p:tgtEl>
                                        <p:attrNameLst>
                                          <p:attrName>ppt_x</p:attrName>
                                        </p:attrNameLst>
                                      </p:cBhvr>
                                      <p:tavLst>
                                        <p:tav tm="100000">
                                          <p:val>
                                            <p:strVal val="0-#ppt_w/2"/>
                                          </p:val>
                                        </p:tav>
                                        <p:tav>
                                          <p:val>
                                            <p:strVal val="#ppt_x"/>
                                          </p:val>
                                        </p:tav>
                                      </p:tavLst>
                                    </p:anim>
                                    <p:anim calcmode="lin" valueType="num">
                                      <p:cBhvr additive="base">
                                        <p:cTn id="8" dur="500" fill="hold"/>
                                        <p:tgtEl>
                                          <p:spTgt spid="1050070"/>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97755"/>
                                        </p:tgtEl>
                                        <p:attrNameLst>
                                          <p:attrName>style.visibility</p:attrName>
                                        </p:attrNameLst>
                                      </p:cBhvr>
                                      <p:to>
                                        <p:strVal val="visible"/>
                                      </p:to>
                                    </p:set>
                                    <p:anim calcmode="lin" valueType="num">
                                      <p:cBhvr additive="base">
                                        <p:cTn id="13" dur="500" fill="hold"/>
                                        <p:tgtEl>
                                          <p:spTgt spid="2097755"/>
                                        </p:tgtEl>
                                        <p:attrNameLst>
                                          <p:attrName>ppt_x</p:attrName>
                                        </p:attrNameLst>
                                      </p:cBhvr>
                                      <p:tavLst>
                                        <p:tav tm="100000">
                                          <p:val>
                                            <p:strVal val="0-#ppt_w/2"/>
                                          </p:val>
                                        </p:tav>
                                        <p:tav>
                                          <p:val>
                                            <p:strVal val="#ppt_x"/>
                                          </p:val>
                                        </p:tav>
                                      </p:tavLst>
                                    </p:anim>
                                    <p:anim calcmode="lin" valueType="num">
                                      <p:cBhvr additive="base">
                                        <p:cTn id="14" dur="500" fill="hold"/>
                                        <p:tgtEl>
                                          <p:spTgt spid="2097755"/>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097757"/>
                                        </p:tgtEl>
                                        <p:attrNameLst>
                                          <p:attrName>style.visibility</p:attrName>
                                        </p:attrNameLst>
                                      </p:cBhvr>
                                      <p:to>
                                        <p:strVal val="visible"/>
                                      </p:to>
                                    </p:set>
                                    <p:anim calcmode="lin" valueType="num">
                                      <p:cBhvr additive="base">
                                        <p:cTn id="19" dur="500" fill="hold"/>
                                        <p:tgtEl>
                                          <p:spTgt spid="2097757"/>
                                        </p:tgtEl>
                                        <p:attrNameLst>
                                          <p:attrName>ppt_x</p:attrName>
                                        </p:attrNameLst>
                                      </p:cBhvr>
                                      <p:tavLst>
                                        <p:tav tm="100000">
                                          <p:val>
                                            <p:strVal val="0-#ppt_w/2"/>
                                          </p:val>
                                        </p:tav>
                                        <p:tav>
                                          <p:val>
                                            <p:strVal val="#ppt_x"/>
                                          </p:val>
                                        </p:tav>
                                      </p:tavLst>
                                    </p:anim>
                                    <p:anim calcmode="lin" valueType="num">
                                      <p:cBhvr additive="base">
                                        <p:cTn id="20" dur="500" fill="hold"/>
                                        <p:tgtEl>
                                          <p:spTgt spid="2097757"/>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72">
            <a:extLst>
              <a:ext uri="{FF2B5EF4-FFF2-40B4-BE49-F238E27FC236}">
                <a16:creationId xmlns:a16="http://schemas.microsoft.com/office/drawing/2014/main" id="{E9845CB7-42DD-4866-8975-F96FC01D4222}"/>
              </a:ext>
            </a:extLst>
          </p:cNvPr>
          <p:cNvSpPr>
            <a:spLocks noGrp="1" noChangeArrowheads="1"/>
          </p:cNvSpPr>
          <p:nvPr>
            <p:ph type="title"/>
          </p:nvPr>
        </p:nvSpPr>
        <p:spPr>
          <a:xfrm>
            <a:off x="685800" y="609600"/>
            <a:ext cx="7772400" cy="914400"/>
          </a:xfrm>
        </p:spPr>
        <p:txBody>
          <a:bodyPr/>
          <a:lstStyle/>
          <a:p>
            <a:pPr algn="l" eaLnBrk="1" latinLnBrk="0" hangingPunct="1"/>
            <a:r>
              <a:rPr lang="zh-CN" altLang="en-US" sz="2800" b="1">
                <a:latin typeface="楷体_GB2312" pitchFamily="49" charset="-122"/>
                <a:ea typeface="楷体_GB2312" pitchFamily="49" charset="-122"/>
                <a:sym typeface="Times New Roman" panose="02020603050405020304" pitchFamily="18" charset="0"/>
              </a:rPr>
              <a:t>3、异方差稳健标准误法</a:t>
            </a:r>
            <a:r>
              <a:rPr lang="zh-CN" altLang="en-US" sz="2400" b="1">
                <a:latin typeface="楷体_GB2312" pitchFamily="49" charset="-122"/>
                <a:ea typeface="楷体_GB2312" pitchFamily="49" charset="-122"/>
                <a:sym typeface="Times New Roman" panose="02020603050405020304" pitchFamily="18" charset="0"/>
              </a:rPr>
              <a:t>（</a:t>
            </a:r>
            <a:r>
              <a:rPr lang="en-US" altLang="en-US" sz="2400" b="1">
                <a:latin typeface="Times New Roman" panose="02020603050405020304" pitchFamily="18" charset="0"/>
                <a:ea typeface="楷体_GB2312" pitchFamily="49" charset="-122"/>
                <a:sym typeface="Times New Roman" panose="02020603050405020304" pitchFamily="18" charset="0"/>
              </a:rPr>
              <a:t>Heteroscedasticity-Consistent Variances and Standard Errors</a:t>
            </a:r>
            <a:r>
              <a:rPr lang="zh-CN" altLang="en-US" sz="2400" b="1">
                <a:latin typeface="Times New Roman" panose="02020603050405020304" pitchFamily="18" charset="0"/>
                <a:ea typeface="楷体_GB2312" pitchFamily="49" charset="-122"/>
                <a:sym typeface="Times New Roman" panose="02020603050405020304" pitchFamily="18" charset="0"/>
              </a:rPr>
              <a:t>）</a:t>
            </a:r>
            <a:endParaRPr lang="zh-CN" altLang="zh-CN"/>
          </a:p>
        </p:txBody>
      </p:sp>
      <p:sp>
        <p:nvSpPr>
          <p:cNvPr id="1050074" name="Rectangle 474">
            <a:extLst>
              <a:ext uri="{FF2B5EF4-FFF2-40B4-BE49-F238E27FC236}">
                <a16:creationId xmlns:a16="http://schemas.microsoft.com/office/drawing/2014/main" id="{AD03C9FF-078E-4EEF-A105-DCD7EC187DF0}"/>
              </a:ext>
            </a:extLst>
          </p:cNvPr>
          <p:cNvSpPr>
            <a:spLocks noGrp="1" noChangeArrowheads="1"/>
          </p:cNvSpPr>
          <p:nvPr>
            <p:ph type="body" idx="1"/>
          </p:nvPr>
        </p:nvSpPr>
        <p:spPr>
          <a:xfrm>
            <a:off x="685800" y="1828800"/>
            <a:ext cx="7772400" cy="4572000"/>
          </a:xfrm>
        </p:spPr>
        <p:txBody>
          <a:bodyPr/>
          <a:lstStyle/>
          <a:p>
            <a:pPr eaLnBrk="1" latinLnBrk="0" hangingPunct="1">
              <a:lnSpc>
                <a:spcPct val="90000"/>
              </a:lnSpc>
              <a:spcBef>
                <a:spcPct val="50000"/>
              </a:spcBef>
            </a:pPr>
            <a:r>
              <a:rPr lang="zh-CN" altLang="en-US" sz="2800" b="1">
                <a:latin typeface="Times New Roman" panose="02020603050405020304" pitchFamily="18" charset="0"/>
                <a:sym typeface="Times New Roman" panose="02020603050405020304" pitchFamily="18" charset="0"/>
              </a:rPr>
              <a:t>应用软件中推荐的一种选择。适合样本容量足够大的情况。</a:t>
            </a:r>
            <a:endParaRPr lang="zh-CN" altLang="zh-CN"/>
          </a:p>
          <a:p>
            <a:pPr eaLnBrk="1" latinLnBrk="0" hangingPunct="1">
              <a:lnSpc>
                <a:spcPct val="90000"/>
              </a:lnSpc>
              <a:spcBef>
                <a:spcPct val="50000"/>
              </a:spcBef>
            </a:pPr>
            <a:r>
              <a:rPr lang="zh-CN" altLang="en-US" sz="2800" b="1">
                <a:latin typeface="Times New Roman" panose="02020603050405020304" pitchFamily="18" charset="0"/>
                <a:sym typeface="Times New Roman" panose="02020603050405020304" pitchFamily="18" charset="0"/>
              </a:rPr>
              <a:t>仍然采用</a:t>
            </a:r>
            <a:r>
              <a:rPr lang="zh-CN" altLang="zh-CN" sz="2800" b="1">
                <a:latin typeface="Times New Roman" panose="02020603050405020304" pitchFamily="18" charset="0"/>
                <a:sym typeface="Times New Roman" panose="02020603050405020304" pitchFamily="18" charset="0"/>
              </a:rPr>
              <a:t>OLS</a:t>
            </a:r>
            <a:r>
              <a:rPr lang="zh-CN" altLang="en-US" sz="2800" b="1">
                <a:latin typeface="Times New Roman" panose="02020603050405020304" pitchFamily="18" charset="0"/>
                <a:sym typeface="Times New Roman" panose="02020603050405020304" pitchFamily="18" charset="0"/>
              </a:rPr>
              <a:t>，但</a:t>
            </a:r>
            <a:r>
              <a:rPr lang="zh-CN" altLang="zh-CN" sz="2800" b="1">
                <a:latin typeface="Times New Roman" panose="02020603050405020304" pitchFamily="18" charset="0"/>
                <a:sym typeface="Times New Roman" panose="02020603050405020304" pitchFamily="18" charset="0"/>
              </a:rPr>
              <a:t>对OLS</a:t>
            </a:r>
            <a:r>
              <a:rPr lang="zh-CN" altLang="en-US" sz="2800" b="1">
                <a:latin typeface="Times New Roman" panose="02020603050405020304" pitchFamily="18" charset="0"/>
                <a:sym typeface="Times New Roman" panose="02020603050405020304" pitchFamily="18" charset="0"/>
              </a:rPr>
              <a:t>估计量的标准差进行修正。</a:t>
            </a:r>
            <a:endParaRPr lang="zh-CN" altLang="zh-CN"/>
          </a:p>
          <a:p>
            <a:pPr eaLnBrk="1" latinLnBrk="0" hangingPunct="1">
              <a:lnSpc>
                <a:spcPct val="90000"/>
              </a:lnSpc>
              <a:spcBef>
                <a:spcPct val="50000"/>
              </a:spcBef>
            </a:pPr>
            <a:r>
              <a:rPr lang="zh-CN" altLang="zh-CN" sz="2800" b="1">
                <a:latin typeface="Times New Roman" panose="02020603050405020304" pitchFamily="18" charset="0"/>
                <a:sym typeface="Times New Roman" panose="02020603050405020304" pitchFamily="18" charset="0"/>
              </a:rPr>
              <a:t>与不附加选择的OLS</a:t>
            </a:r>
            <a:r>
              <a:rPr lang="zh-CN" altLang="en-US" sz="2800" b="1">
                <a:latin typeface="Times New Roman" panose="02020603050405020304" pitchFamily="18" charset="0"/>
                <a:sym typeface="Times New Roman" panose="02020603050405020304" pitchFamily="18" charset="0"/>
              </a:rPr>
              <a:t>估计比较，参数估计量没有变化，但是参数估计量的方差和标准差变化明显。</a:t>
            </a:r>
            <a:endParaRPr lang="zh-CN" altLang="zh-CN"/>
          </a:p>
          <a:p>
            <a:pPr eaLnBrk="1" latinLnBrk="0" hangingPunct="1">
              <a:lnSpc>
                <a:spcPct val="90000"/>
              </a:lnSpc>
              <a:spcBef>
                <a:spcPct val="50000"/>
              </a:spcBef>
            </a:pPr>
            <a:r>
              <a:rPr lang="zh-CN" altLang="zh-CN" sz="2800" b="1">
                <a:latin typeface="Times New Roman" panose="02020603050405020304" pitchFamily="18" charset="0"/>
                <a:sym typeface="Times New Roman" panose="02020603050405020304" pitchFamily="18" charset="0"/>
              </a:rPr>
              <a:t>即使存在异方差、仍然采用OLS</a:t>
            </a:r>
            <a:r>
              <a:rPr lang="zh-CN" altLang="en-US" sz="2800" b="1">
                <a:latin typeface="Times New Roman" panose="02020603050405020304" pitchFamily="18" charset="0"/>
                <a:sym typeface="Times New Roman" panose="02020603050405020304" pitchFamily="18" charset="0"/>
              </a:rPr>
              <a:t>估计时，变量的显著性检验有效，预测有效。</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50074">
                                            <p:txEl>
                                              <p:pRg st="0" end="0"/>
                                            </p:txEl>
                                          </p:spTgt>
                                        </p:tgtEl>
                                        <p:attrNameLst>
                                          <p:attrName>style.visibility</p:attrName>
                                        </p:attrNameLst>
                                      </p:cBhvr>
                                      <p:to>
                                        <p:strVal val="visible"/>
                                      </p:to>
                                    </p:set>
                                    <p:anim calcmode="lin" valueType="num">
                                      <p:cBhvr additive="base">
                                        <p:cTn id="7" dur="500" fill="hold"/>
                                        <p:tgtEl>
                                          <p:spTgt spid="1050074">
                                            <p:txEl>
                                              <p:pRg st="0" end="0"/>
                                            </p:txEl>
                                          </p:spTgt>
                                        </p:tgtEl>
                                        <p:attrNameLst>
                                          <p:attrName>ppt_x</p:attrName>
                                        </p:attrNameLst>
                                      </p:cBhvr>
                                      <p:tavLst>
                                        <p:tav tm="100000">
                                          <p:val>
                                            <p:strVal val="0-#ppt_w/2"/>
                                          </p:val>
                                        </p:tav>
                                        <p:tav>
                                          <p:val>
                                            <p:strVal val="#ppt_x"/>
                                          </p:val>
                                        </p:tav>
                                      </p:tavLst>
                                    </p:anim>
                                    <p:anim calcmode="lin" valueType="num">
                                      <p:cBhvr additive="base">
                                        <p:cTn id="8" dur="500" fill="hold"/>
                                        <p:tgtEl>
                                          <p:spTgt spid="1050074">
                                            <p:txEl>
                                              <p:pRg st="0" end="0"/>
                                            </p:txEl>
                                          </p:spTgt>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50074">
                                            <p:txEl>
                                              <p:pRg st="1" end="1"/>
                                            </p:txEl>
                                          </p:spTgt>
                                        </p:tgtEl>
                                        <p:attrNameLst>
                                          <p:attrName>style.visibility</p:attrName>
                                        </p:attrNameLst>
                                      </p:cBhvr>
                                      <p:to>
                                        <p:strVal val="visible"/>
                                      </p:to>
                                    </p:set>
                                    <p:anim calcmode="lin" valueType="num">
                                      <p:cBhvr additive="base">
                                        <p:cTn id="13" dur="500" fill="hold"/>
                                        <p:tgtEl>
                                          <p:spTgt spid="1050074">
                                            <p:txEl>
                                              <p:pRg st="1" end="1"/>
                                            </p:txEl>
                                          </p:spTgt>
                                        </p:tgtEl>
                                        <p:attrNameLst>
                                          <p:attrName>ppt_x</p:attrName>
                                        </p:attrNameLst>
                                      </p:cBhvr>
                                      <p:tavLst>
                                        <p:tav tm="100000">
                                          <p:val>
                                            <p:strVal val="0-#ppt_w/2"/>
                                          </p:val>
                                        </p:tav>
                                        <p:tav>
                                          <p:val>
                                            <p:strVal val="#ppt_x"/>
                                          </p:val>
                                        </p:tav>
                                      </p:tavLst>
                                    </p:anim>
                                    <p:anim calcmode="lin" valueType="num">
                                      <p:cBhvr additive="base">
                                        <p:cTn id="14" dur="500" fill="hold"/>
                                        <p:tgtEl>
                                          <p:spTgt spid="1050074">
                                            <p:txEl>
                                              <p:pRg st="1" end="1"/>
                                            </p:txEl>
                                          </p:spTgt>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50074">
                                            <p:txEl>
                                              <p:pRg st="2" end="2"/>
                                            </p:txEl>
                                          </p:spTgt>
                                        </p:tgtEl>
                                        <p:attrNameLst>
                                          <p:attrName>style.visibility</p:attrName>
                                        </p:attrNameLst>
                                      </p:cBhvr>
                                      <p:to>
                                        <p:strVal val="visible"/>
                                      </p:to>
                                    </p:set>
                                    <p:anim calcmode="lin" valueType="num">
                                      <p:cBhvr additive="base">
                                        <p:cTn id="19" dur="500" fill="hold"/>
                                        <p:tgtEl>
                                          <p:spTgt spid="1050074">
                                            <p:txEl>
                                              <p:pRg st="2" end="2"/>
                                            </p:txEl>
                                          </p:spTgt>
                                        </p:tgtEl>
                                        <p:attrNameLst>
                                          <p:attrName>ppt_x</p:attrName>
                                        </p:attrNameLst>
                                      </p:cBhvr>
                                      <p:tavLst>
                                        <p:tav tm="100000">
                                          <p:val>
                                            <p:strVal val="0-#ppt_w/2"/>
                                          </p:val>
                                        </p:tav>
                                        <p:tav>
                                          <p:val>
                                            <p:strVal val="#ppt_x"/>
                                          </p:val>
                                        </p:tav>
                                      </p:tavLst>
                                    </p:anim>
                                    <p:anim calcmode="lin" valueType="num">
                                      <p:cBhvr additive="base">
                                        <p:cTn id="20" dur="500" fill="hold"/>
                                        <p:tgtEl>
                                          <p:spTgt spid="1050074">
                                            <p:txEl>
                                              <p:pRg st="2" end="2"/>
                                            </p:txEl>
                                          </p:spTgt>
                                        </p:tgtEl>
                                        <p:attrNameLst>
                                          <p:attrName>ppt_y</p:attrName>
                                        </p:attrNameLst>
                                      </p:cBhvr>
                                      <p:tavLst>
                                        <p:tav tm="100000">
                                          <p:val>
                                            <p:strVal val="#ppt_y"/>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50074">
                                            <p:txEl>
                                              <p:pRg st="3" end="3"/>
                                            </p:txEl>
                                          </p:spTgt>
                                        </p:tgtEl>
                                        <p:attrNameLst>
                                          <p:attrName>style.visibility</p:attrName>
                                        </p:attrNameLst>
                                      </p:cBhvr>
                                      <p:to>
                                        <p:strVal val="visible"/>
                                      </p:to>
                                    </p:set>
                                    <p:anim calcmode="lin" valueType="num">
                                      <p:cBhvr additive="base">
                                        <p:cTn id="25" dur="500" fill="hold"/>
                                        <p:tgtEl>
                                          <p:spTgt spid="1050074">
                                            <p:txEl>
                                              <p:pRg st="3" end="3"/>
                                            </p:txEl>
                                          </p:spTgt>
                                        </p:tgtEl>
                                        <p:attrNameLst>
                                          <p:attrName>ppt_x</p:attrName>
                                        </p:attrNameLst>
                                      </p:cBhvr>
                                      <p:tavLst>
                                        <p:tav tm="100000">
                                          <p:val>
                                            <p:strVal val="0-#ppt_w/2"/>
                                          </p:val>
                                        </p:tav>
                                        <p:tav>
                                          <p:val>
                                            <p:strVal val="#ppt_x"/>
                                          </p:val>
                                        </p:tav>
                                      </p:tavLst>
                                    </p:anim>
                                    <p:anim calcmode="lin" valueType="num">
                                      <p:cBhvr additive="base">
                                        <p:cTn id="26" dur="500" fill="hold"/>
                                        <p:tgtEl>
                                          <p:spTgt spid="1050074">
                                            <p:txEl>
                                              <p:pRg st="3" end="3"/>
                                            </p:txEl>
                                          </p:spTgt>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761" name="Picture 609">
            <a:extLst>
              <a:ext uri="{FF2B5EF4-FFF2-40B4-BE49-F238E27FC236}">
                <a16:creationId xmlns:a16="http://schemas.microsoft.com/office/drawing/2014/main" id="{D519CF14-D859-4434-A4AB-DA67A9E853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946275"/>
            <a:ext cx="76327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0084" name="Line 484">
            <a:extLst>
              <a:ext uri="{FF2B5EF4-FFF2-40B4-BE49-F238E27FC236}">
                <a16:creationId xmlns:a16="http://schemas.microsoft.com/office/drawing/2014/main" id="{2EB8E7D1-2001-46AD-B111-BAE4F37AE654}"/>
              </a:ext>
            </a:extLst>
          </p:cNvPr>
          <p:cNvSpPr>
            <a:spLocks noChangeShapeType="1"/>
          </p:cNvSpPr>
          <p:nvPr/>
        </p:nvSpPr>
        <p:spPr bwMode="auto">
          <a:xfrm flipV="1">
            <a:off x="1835150" y="2133600"/>
            <a:ext cx="865188" cy="4318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 name="标题 1">
            <a:extLst>
              <a:ext uri="{FF2B5EF4-FFF2-40B4-BE49-F238E27FC236}">
                <a16:creationId xmlns:a16="http://schemas.microsoft.com/office/drawing/2014/main" id="{7CFB6742-BC50-4566-9319-447F579EB88F}"/>
              </a:ext>
            </a:extLst>
          </p:cNvPr>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97761"/>
                                        </p:tgtEl>
                                        <p:attrNameLst>
                                          <p:attrName>style.visibility</p:attrName>
                                        </p:attrNameLst>
                                      </p:cBhvr>
                                      <p:to>
                                        <p:strVal val="visible"/>
                                      </p:to>
                                    </p:set>
                                    <p:anim calcmode="lin" valueType="num">
                                      <p:cBhvr additive="base">
                                        <p:cTn id="7" dur="500" fill="hold"/>
                                        <p:tgtEl>
                                          <p:spTgt spid="2097761"/>
                                        </p:tgtEl>
                                        <p:attrNameLst>
                                          <p:attrName>ppt_x</p:attrName>
                                        </p:attrNameLst>
                                      </p:cBhvr>
                                      <p:tavLst>
                                        <p:tav tm="100000">
                                          <p:val>
                                            <p:strVal val="#ppt_x"/>
                                          </p:val>
                                        </p:tav>
                                        <p:tav>
                                          <p:val>
                                            <p:strVal val="#ppt_x"/>
                                          </p:val>
                                        </p:tav>
                                      </p:tavLst>
                                    </p:anim>
                                    <p:anim calcmode="lin" valueType="num">
                                      <p:cBhvr additive="base">
                                        <p:cTn id="8" dur="500" fill="hold"/>
                                        <p:tgtEl>
                                          <p:spTgt spid="2097761"/>
                                        </p:tgtEl>
                                        <p:attrNameLst>
                                          <p:attrName>ppt_y</p:attrName>
                                        </p:attrNameLst>
                                      </p:cBhvr>
                                      <p:tavLst>
                                        <p:tav tm="100000">
                                          <p:val>
                                            <p:strVal val="1+#ppt_h/2"/>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50084"/>
                                        </p:tgtEl>
                                        <p:attrNameLst>
                                          <p:attrName>style.visibility</p:attrName>
                                        </p:attrNameLst>
                                      </p:cBhvr>
                                      <p:to>
                                        <p:strVal val="visible"/>
                                      </p:to>
                                    </p:set>
                                    <p:anim calcmode="lin" valueType="num">
                                      <p:cBhvr additive="base">
                                        <p:cTn id="13" dur="500" fill="hold"/>
                                        <p:tgtEl>
                                          <p:spTgt spid="1050084"/>
                                        </p:tgtEl>
                                        <p:attrNameLst>
                                          <p:attrName>ppt_x</p:attrName>
                                        </p:attrNameLst>
                                      </p:cBhvr>
                                      <p:tavLst>
                                        <p:tav tm="100000">
                                          <p:val>
                                            <p:strVal val="0-#ppt_w/2"/>
                                          </p:val>
                                        </p:tav>
                                        <p:tav>
                                          <p:val>
                                            <p:strVal val="#ppt_x"/>
                                          </p:val>
                                        </p:tav>
                                      </p:tavLst>
                                    </p:anim>
                                    <p:anim calcmode="lin" valueType="num">
                                      <p:cBhvr additive="base">
                                        <p:cTn id="14" dur="500" fill="hold"/>
                                        <p:tgtEl>
                                          <p:spTgt spid="1050084"/>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763" name="Picture 611">
            <a:extLst>
              <a:ext uri="{FF2B5EF4-FFF2-40B4-BE49-F238E27FC236}">
                <a16:creationId xmlns:a16="http://schemas.microsoft.com/office/drawing/2014/main" id="{54341BEB-980D-4B8F-8819-9133928092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484313"/>
            <a:ext cx="7561263"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0088" name="Line 488">
            <a:extLst>
              <a:ext uri="{FF2B5EF4-FFF2-40B4-BE49-F238E27FC236}">
                <a16:creationId xmlns:a16="http://schemas.microsoft.com/office/drawing/2014/main" id="{C9F8D029-84D8-4AC8-97AB-F6AABF2C5582}"/>
              </a:ext>
            </a:extLst>
          </p:cNvPr>
          <p:cNvSpPr>
            <a:spLocks noChangeShapeType="1"/>
          </p:cNvSpPr>
          <p:nvPr/>
        </p:nvSpPr>
        <p:spPr bwMode="auto">
          <a:xfrm flipV="1">
            <a:off x="971550" y="3860800"/>
            <a:ext cx="792163" cy="28892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 name="标题 1">
            <a:extLst>
              <a:ext uri="{FF2B5EF4-FFF2-40B4-BE49-F238E27FC236}">
                <a16:creationId xmlns:a16="http://schemas.microsoft.com/office/drawing/2014/main" id="{A3D95B2D-CD9C-40C3-9104-91D0DEA0F688}"/>
              </a:ext>
            </a:extLst>
          </p:cNvPr>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97763"/>
                                        </p:tgtEl>
                                        <p:attrNameLst>
                                          <p:attrName>style.visibility</p:attrName>
                                        </p:attrNameLst>
                                      </p:cBhvr>
                                      <p:to>
                                        <p:strVal val="visible"/>
                                      </p:to>
                                    </p:set>
                                    <p:anim calcmode="lin" valueType="num">
                                      <p:cBhvr additive="base">
                                        <p:cTn id="7" dur="500" fill="hold"/>
                                        <p:tgtEl>
                                          <p:spTgt spid="2097763"/>
                                        </p:tgtEl>
                                        <p:attrNameLst>
                                          <p:attrName>ppt_x</p:attrName>
                                        </p:attrNameLst>
                                      </p:cBhvr>
                                      <p:tavLst>
                                        <p:tav tm="100000">
                                          <p:val>
                                            <p:strVal val="#ppt_x"/>
                                          </p:val>
                                        </p:tav>
                                        <p:tav>
                                          <p:val>
                                            <p:strVal val="#ppt_x"/>
                                          </p:val>
                                        </p:tav>
                                      </p:tavLst>
                                    </p:anim>
                                    <p:anim calcmode="lin" valueType="num">
                                      <p:cBhvr additive="base">
                                        <p:cTn id="8" dur="500" fill="hold"/>
                                        <p:tgtEl>
                                          <p:spTgt spid="2097763"/>
                                        </p:tgtEl>
                                        <p:attrNameLst>
                                          <p:attrName>ppt_y</p:attrName>
                                        </p:attrNameLst>
                                      </p:cBhvr>
                                      <p:tavLst>
                                        <p:tav tm="100000">
                                          <p:val>
                                            <p:strVal val="1+#ppt_h/2"/>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50088"/>
                                        </p:tgtEl>
                                        <p:attrNameLst>
                                          <p:attrName>style.visibility</p:attrName>
                                        </p:attrNameLst>
                                      </p:cBhvr>
                                      <p:to>
                                        <p:strVal val="visible"/>
                                      </p:to>
                                    </p:set>
                                    <p:anim calcmode="lin" valueType="num">
                                      <p:cBhvr additive="base">
                                        <p:cTn id="13" dur="500" fill="hold"/>
                                        <p:tgtEl>
                                          <p:spTgt spid="1050088"/>
                                        </p:tgtEl>
                                        <p:attrNameLst>
                                          <p:attrName>ppt_x</p:attrName>
                                        </p:attrNameLst>
                                      </p:cBhvr>
                                      <p:tavLst>
                                        <p:tav tm="100000">
                                          <p:val>
                                            <p:strVal val="0-#ppt_w/2"/>
                                          </p:val>
                                        </p:tav>
                                        <p:tav>
                                          <p:val>
                                            <p:strVal val="#ppt_x"/>
                                          </p:val>
                                        </p:tav>
                                      </p:tavLst>
                                    </p:anim>
                                    <p:anim calcmode="lin" valueType="num">
                                      <p:cBhvr additive="base">
                                        <p:cTn id="14" dur="500" fill="hold"/>
                                        <p:tgtEl>
                                          <p:spTgt spid="1050088"/>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765" name="Picture 613">
            <a:extLst>
              <a:ext uri="{FF2B5EF4-FFF2-40B4-BE49-F238E27FC236}">
                <a16:creationId xmlns:a16="http://schemas.microsoft.com/office/drawing/2014/main" id="{73E8EB8C-D447-448D-AD29-5255B35BC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412875"/>
            <a:ext cx="7343775"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0092" name="Line 492">
            <a:extLst>
              <a:ext uri="{FF2B5EF4-FFF2-40B4-BE49-F238E27FC236}">
                <a16:creationId xmlns:a16="http://schemas.microsoft.com/office/drawing/2014/main" id="{90F09FA9-9A03-498A-BBE4-A36CE3806A68}"/>
              </a:ext>
            </a:extLst>
          </p:cNvPr>
          <p:cNvSpPr>
            <a:spLocks noChangeShapeType="1"/>
          </p:cNvSpPr>
          <p:nvPr/>
        </p:nvSpPr>
        <p:spPr bwMode="auto">
          <a:xfrm>
            <a:off x="971550" y="2492375"/>
            <a:ext cx="3240088"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标题 1">
            <a:extLst>
              <a:ext uri="{FF2B5EF4-FFF2-40B4-BE49-F238E27FC236}">
                <a16:creationId xmlns:a16="http://schemas.microsoft.com/office/drawing/2014/main" id="{7352B1CB-5861-4628-B63D-87CB6DD58761}"/>
              </a:ext>
            </a:extLst>
          </p:cNvPr>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97765"/>
                                        </p:tgtEl>
                                        <p:attrNameLst>
                                          <p:attrName>style.visibility</p:attrName>
                                        </p:attrNameLst>
                                      </p:cBhvr>
                                      <p:to>
                                        <p:strVal val="visible"/>
                                      </p:to>
                                    </p:set>
                                    <p:anim calcmode="lin" valueType="num">
                                      <p:cBhvr additive="base">
                                        <p:cTn id="7" dur="500" fill="hold"/>
                                        <p:tgtEl>
                                          <p:spTgt spid="2097765"/>
                                        </p:tgtEl>
                                        <p:attrNameLst>
                                          <p:attrName>ppt_x</p:attrName>
                                        </p:attrNameLst>
                                      </p:cBhvr>
                                      <p:tavLst>
                                        <p:tav tm="100000">
                                          <p:val>
                                            <p:strVal val="#ppt_x"/>
                                          </p:val>
                                        </p:tav>
                                        <p:tav>
                                          <p:val>
                                            <p:strVal val="#ppt_x"/>
                                          </p:val>
                                        </p:tav>
                                      </p:tavLst>
                                    </p:anim>
                                    <p:anim calcmode="lin" valueType="num">
                                      <p:cBhvr additive="base">
                                        <p:cTn id="8" dur="500" fill="hold"/>
                                        <p:tgtEl>
                                          <p:spTgt spid="2097765"/>
                                        </p:tgtEl>
                                        <p:attrNameLst>
                                          <p:attrName>ppt_y</p:attrName>
                                        </p:attrNameLst>
                                      </p:cBhvr>
                                      <p:tavLst>
                                        <p:tav tm="100000">
                                          <p:val>
                                            <p:strVal val="1+#ppt_h/2"/>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50092"/>
                                        </p:tgtEl>
                                        <p:attrNameLst>
                                          <p:attrName>style.visibility</p:attrName>
                                        </p:attrNameLst>
                                      </p:cBhvr>
                                      <p:to>
                                        <p:strVal val="visible"/>
                                      </p:to>
                                    </p:set>
                                    <p:anim calcmode="lin" valueType="num">
                                      <p:cBhvr additive="base">
                                        <p:cTn id="13" dur="500" fill="hold"/>
                                        <p:tgtEl>
                                          <p:spTgt spid="1050092"/>
                                        </p:tgtEl>
                                        <p:attrNameLst>
                                          <p:attrName>ppt_x</p:attrName>
                                        </p:attrNameLst>
                                      </p:cBhvr>
                                      <p:tavLst>
                                        <p:tav tm="100000">
                                          <p:val>
                                            <p:strVal val="0-#ppt_w/2"/>
                                          </p:val>
                                        </p:tav>
                                        <p:tav>
                                          <p:val>
                                            <p:strVal val="#ppt_x"/>
                                          </p:val>
                                        </p:tav>
                                      </p:tavLst>
                                    </p:anim>
                                    <p:anim calcmode="lin" valueType="num">
                                      <p:cBhvr additive="base">
                                        <p:cTn id="14" dur="500" fill="hold"/>
                                        <p:tgtEl>
                                          <p:spTgt spid="1050092"/>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767" name="Picture 615">
            <a:extLst>
              <a:ext uri="{FF2B5EF4-FFF2-40B4-BE49-F238E27FC236}">
                <a16:creationId xmlns:a16="http://schemas.microsoft.com/office/drawing/2014/main" id="{7A21E43A-E93B-4BFA-8772-0BE95684E0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412875"/>
            <a:ext cx="74168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0096" name="Line 496">
            <a:extLst>
              <a:ext uri="{FF2B5EF4-FFF2-40B4-BE49-F238E27FC236}">
                <a16:creationId xmlns:a16="http://schemas.microsoft.com/office/drawing/2014/main" id="{35370B05-62AA-43A2-AB3C-FE43A98D59B9}"/>
              </a:ext>
            </a:extLst>
          </p:cNvPr>
          <p:cNvSpPr>
            <a:spLocks noChangeShapeType="1"/>
          </p:cNvSpPr>
          <p:nvPr/>
        </p:nvSpPr>
        <p:spPr bwMode="auto">
          <a:xfrm flipV="1">
            <a:off x="684213" y="2852738"/>
            <a:ext cx="1008062" cy="50482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 name="标题 1">
            <a:extLst>
              <a:ext uri="{FF2B5EF4-FFF2-40B4-BE49-F238E27FC236}">
                <a16:creationId xmlns:a16="http://schemas.microsoft.com/office/drawing/2014/main" id="{C560038B-BB75-4205-B164-C9AF63A32B3F}"/>
              </a:ext>
            </a:extLst>
          </p:cNvPr>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97767"/>
                                        </p:tgtEl>
                                        <p:attrNameLst>
                                          <p:attrName>style.visibility</p:attrName>
                                        </p:attrNameLst>
                                      </p:cBhvr>
                                      <p:to>
                                        <p:strVal val="visible"/>
                                      </p:to>
                                    </p:set>
                                    <p:anim calcmode="lin" valueType="num">
                                      <p:cBhvr additive="base">
                                        <p:cTn id="7" dur="500" fill="hold"/>
                                        <p:tgtEl>
                                          <p:spTgt spid="2097767"/>
                                        </p:tgtEl>
                                        <p:attrNameLst>
                                          <p:attrName>ppt_x</p:attrName>
                                        </p:attrNameLst>
                                      </p:cBhvr>
                                      <p:tavLst>
                                        <p:tav tm="100000">
                                          <p:val>
                                            <p:strVal val="#ppt_x"/>
                                          </p:val>
                                        </p:tav>
                                        <p:tav>
                                          <p:val>
                                            <p:strVal val="#ppt_x"/>
                                          </p:val>
                                        </p:tav>
                                      </p:tavLst>
                                    </p:anim>
                                    <p:anim calcmode="lin" valueType="num">
                                      <p:cBhvr additive="base">
                                        <p:cTn id="8" dur="500" fill="hold"/>
                                        <p:tgtEl>
                                          <p:spTgt spid="2097767"/>
                                        </p:tgtEl>
                                        <p:attrNameLst>
                                          <p:attrName>ppt_y</p:attrName>
                                        </p:attrNameLst>
                                      </p:cBhvr>
                                      <p:tavLst>
                                        <p:tav tm="100000">
                                          <p:val>
                                            <p:strVal val="1+#ppt_h/2"/>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50096"/>
                                        </p:tgtEl>
                                        <p:attrNameLst>
                                          <p:attrName>style.visibility</p:attrName>
                                        </p:attrNameLst>
                                      </p:cBhvr>
                                      <p:to>
                                        <p:strVal val="visible"/>
                                      </p:to>
                                    </p:set>
                                    <p:anim calcmode="lin" valueType="num">
                                      <p:cBhvr additive="base">
                                        <p:cTn id="13" dur="500" fill="hold"/>
                                        <p:tgtEl>
                                          <p:spTgt spid="1050096"/>
                                        </p:tgtEl>
                                        <p:attrNameLst>
                                          <p:attrName>ppt_x</p:attrName>
                                        </p:attrNameLst>
                                      </p:cBhvr>
                                      <p:tavLst>
                                        <p:tav tm="100000">
                                          <p:val>
                                            <p:strVal val="0-#ppt_w/2"/>
                                          </p:val>
                                        </p:tav>
                                        <p:tav>
                                          <p:val>
                                            <p:strVal val="#ppt_x"/>
                                          </p:val>
                                        </p:tav>
                                      </p:tavLst>
                                    </p:anim>
                                    <p:anim calcmode="lin" valueType="num">
                                      <p:cBhvr additive="base">
                                        <p:cTn id="14" dur="500" fill="hold"/>
                                        <p:tgtEl>
                                          <p:spTgt spid="1050096"/>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ctrTitle"/>
          </p:nvPr>
        </p:nvSpPr>
        <p:spPr>
          <a:xfrm>
            <a:off x="685800" y="2286000"/>
            <a:ext cx="7543800" cy="1143000"/>
          </a:xfrm>
        </p:spPr>
        <p:txBody>
          <a:bodyPr anchor="ctr" anchorCtr="0"/>
          <a:lstStyle/>
          <a:p>
            <a:pPr>
              <a:defRPr/>
            </a:pPr>
            <a:r>
              <a:rPr lang="zh-CN" altLang="en-US" sz="4400"/>
              <a:t>估计的多元回归方程</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769" name="Picture 617">
            <a:extLst>
              <a:ext uri="{FF2B5EF4-FFF2-40B4-BE49-F238E27FC236}">
                <a16:creationId xmlns:a16="http://schemas.microsoft.com/office/drawing/2014/main" id="{824B391C-1D62-4B0B-83CF-A7870FE9A3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484313"/>
            <a:ext cx="7489825"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0100" name="Line 500">
            <a:extLst>
              <a:ext uri="{FF2B5EF4-FFF2-40B4-BE49-F238E27FC236}">
                <a16:creationId xmlns:a16="http://schemas.microsoft.com/office/drawing/2014/main" id="{B05498D9-DD7C-44D5-9163-F152314483DE}"/>
              </a:ext>
            </a:extLst>
          </p:cNvPr>
          <p:cNvSpPr>
            <a:spLocks noChangeShapeType="1"/>
          </p:cNvSpPr>
          <p:nvPr/>
        </p:nvSpPr>
        <p:spPr bwMode="auto">
          <a:xfrm>
            <a:off x="900113" y="2852738"/>
            <a:ext cx="6840537"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标题 1">
            <a:extLst>
              <a:ext uri="{FF2B5EF4-FFF2-40B4-BE49-F238E27FC236}">
                <a16:creationId xmlns:a16="http://schemas.microsoft.com/office/drawing/2014/main" id="{46B55C1C-A7FD-4849-B8EB-6C6FDF5C526A}"/>
              </a:ext>
            </a:extLst>
          </p:cNvPr>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97769"/>
                                        </p:tgtEl>
                                        <p:attrNameLst>
                                          <p:attrName>style.visibility</p:attrName>
                                        </p:attrNameLst>
                                      </p:cBhvr>
                                      <p:to>
                                        <p:strVal val="visible"/>
                                      </p:to>
                                    </p:set>
                                    <p:anim calcmode="lin" valueType="num">
                                      <p:cBhvr additive="base">
                                        <p:cTn id="7" dur="500" fill="hold"/>
                                        <p:tgtEl>
                                          <p:spTgt spid="2097769"/>
                                        </p:tgtEl>
                                        <p:attrNameLst>
                                          <p:attrName>ppt_x</p:attrName>
                                        </p:attrNameLst>
                                      </p:cBhvr>
                                      <p:tavLst>
                                        <p:tav tm="100000">
                                          <p:val>
                                            <p:strVal val="#ppt_x"/>
                                          </p:val>
                                        </p:tav>
                                        <p:tav>
                                          <p:val>
                                            <p:strVal val="#ppt_x"/>
                                          </p:val>
                                        </p:tav>
                                      </p:tavLst>
                                    </p:anim>
                                    <p:anim calcmode="lin" valueType="num">
                                      <p:cBhvr additive="base">
                                        <p:cTn id="8" dur="500" fill="hold"/>
                                        <p:tgtEl>
                                          <p:spTgt spid="2097769"/>
                                        </p:tgtEl>
                                        <p:attrNameLst>
                                          <p:attrName>ppt_y</p:attrName>
                                        </p:attrNameLst>
                                      </p:cBhvr>
                                      <p:tavLst>
                                        <p:tav tm="100000">
                                          <p:val>
                                            <p:strVal val="1+#ppt_h/2"/>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50100"/>
                                        </p:tgtEl>
                                        <p:attrNameLst>
                                          <p:attrName>style.visibility</p:attrName>
                                        </p:attrNameLst>
                                      </p:cBhvr>
                                      <p:to>
                                        <p:strVal val="visible"/>
                                      </p:to>
                                    </p:set>
                                    <p:anim calcmode="lin" valueType="num">
                                      <p:cBhvr additive="base">
                                        <p:cTn id="13" dur="500" fill="hold"/>
                                        <p:tgtEl>
                                          <p:spTgt spid="1050100"/>
                                        </p:tgtEl>
                                        <p:attrNameLst>
                                          <p:attrName>ppt_x</p:attrName>
                                        </p:attrNameLst>
                                      </p:cBhvr>
                                      <p:tavLst>
                                        <p:tav tm="100000">
                                          <p:val>
                                            <p:strVal val="0-#ppt_w/2"/>
                                          </p:val>
                                        </p:tav>
                                        <p:tav>
                                          <p:val>
                                            <p:strVal val="#ppt_x"/>
                                          </p:val>
                                        </p:tav>
                                      </p:tavLst>
                                    </p:anim>
                                    <p:anim calcmode="lin" valueType="num">
                                      <p:cBhvr additive="base">
                                        <p:cTn id="14" dur="500" fill="hold"/>
                                        <p:tgtEl>
                                          <p:spTgt spid="1050100"/>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502">
            <a:extLst>
              <a:ext uri="{FF2B5EF4-FFF2-40B4-BE49-F238E27FC236}">
                <a16:creationId xmlns:a16="http://schemas.microsoft.com/office/drawing/2014/main" id="{1E3DDD09-17E1-449B-A962-876BD2DFB606}"/>
              </a:ext>
            </a:extLst>
          </p:cNvPr>
          <p:cNvSpPr>
            <a:spLocks noGrp="1" noChangeArrowheads="1"/>
          </p:cNvSpPr>
          <p:nvPr>
            <p:ph type="title"/>
          </p:nvPr>
        </p:nvSpPr>
        <p:spPr>
          <a:xfrm>
            <a:off x="685800" y="609600"/>
            <a:ext cx="7772400" cy="685800"/>
          </a:xfrm>
        </p:spPr>
        <p:txBody>
          <a:bodyPr/>
          <a:lstStyle/>
          <a:p>
            <a:pPr algn="l" eaLnBrk="1" latinLnBrk="0" hangingPunct="1"/>
            <a:r>
              <a:rPr lang="en-US" altLang="en-US" sz="3200" b="1">
                <a:latin typeface="楷体_GB2312" pitchFamily="49" charset="-122"/>
                <a:ea typeface="楷体_GB2312" pitchFamily="49" charset="-122"/>
                <a:sym typeface="Times New Roman" panose="02020603050405020304" pitchFamily="18" charset="0"/>
              </a:rPr>
              <a:t>5</a:t>
            </a:r>
            <a:r>
              <a:rPr lang="zh-CN" altLang="en-US" sz="3200" b="1">
                <a:latin typeface="楷体_GB2312" pitchFamily="49" charset="-122"/>
                <a:ea typeface="楷体_GB2312" pitchFamily="49" charset="-122"/>
                <a:sym typeface="Times New Roman" panose="02020603050405020304" pitchFamily="18" charset="0"/>
              </a:rPr>
              <a:t>、在实际操作中通常采用的经验方法</a:t>
            </a:r>
            <a:endParaRPr lang="zh-CN" altLang="zh-CN"/>
          </a:p>
        </p:txBody>
      </p:sp>
      <p:sp>
        <p:nvSpPr>
          <p:cNvPr id="1050104" name="Rectangle 504">
            <a:extLst>
              <a:ext uri="{FF2B5EF4-FFF2-40B4-BE49-F238E27FC236}">
                <a16:creationId xmlns:a16="http://schemas.microsoft.com/office/drawing/2014/main" id="{43C3F940-F464-4D17-B399-79D3C413AA68}"/>
              </a:ext>
            </a:extLst>
          </p:cNvPr>
          <p:cNvSpPr>
            <a:spLocks noGrp="1" noChangeArrowheads="1"/>
          </p:cNvSpPr>
          <p:nvPr>
            <p:ph type="body" idx="1"/>
          </p:nvPr>
        </p:nvSpPr>
        <p:spPr>
          <a:xfrm>
            <a:off x="685800" y="1676400"/>
            <a:ext cx="7924800" cy="3200400"/>
          </a:xfrm>
        </p:spPr>
        <p:txBody>
          <a:bodyPr/>
          <a:lstStyle/>
          <a:p>
            <a:pPr eaLnBrk="1" latinLnBrk="0" hangingPunct="1">
              <a:spcBef>
                <a:spcPct val="50000"/>
              </a:spcBef>
            </a:pPr>
            <a:r>
              <a:rPr lang="zh-CN" altLang="en-US" sz="2800" b="1" dirty="0">
                <a:latin typeface="Times New Roman" panose="02020603050405020304" pitchFamily="18" charset="0"/>
                <a:sym typeface="Times New Roman" panose="02020603050405020304" pitchFamily="18" charset="0"/>
              </a:rPr>
              <a:t>采用截面数据作样本时，不对原模型进行异方差性检验，而是直接选择加权最小二乘法。</a:t>
            </a:r>
            <a:endParaRPr lang="zh-CN" altLang="zh-CN" dirty="0"/>
          </a:p>
          <a:p>
            <a:pPr lvl="1" eaLnBrk="1" latinLnBrk="0" hangingPunct="1">
              <a:spcBef>
                <a:spcPct val="50000"/>
              </a:spcBef>
            </a:pPr>
            <a:r>
              <a:rPr lang="zh-CN" altLang="en-US" sz="2400" dirty="0">
                <a:latin typeface="Times New Roman" panose="02020603050405020304" pitchFamily="18" charset="0"/>
                <a:sym typeface="Times New Roman" panose="02020603050405020304" pitchFamily="18" charset="0"/>
              </a:rPr>
              <a:t>如果确实存在异方差，则被有效地消除了；</a:t>
            </a:r>
            <a:endParaRPr lang="zh-CN" altLang="zh-CN" dirty="0"/>
          </a:p>
          <a:p>
            <a:pPr lvl="1" eaLnBrk="1" latinLnBrk="0" hangingPunct="1">
              <a:spcBef>
                <a:spcPct val="50000"/>
              </a:spcBef>
            </a:pPr>
            <a:r>
              <a:rPr lang="zh-CN" altLang="en-US" sz="2400" dirty="0">
                <a:latin typeface="Times New Roman" panose="02020603050405020304" pitchFamily="18" charset="0"/>
                <a:sym typeface="Times New Roman" panose="02020603050405020304" pitchFamily="18" charset="0"/>
              </a:rPr>
              <a:t>如果不存在异方差性，则加权最小二乘法等价于普通最小二乘法。</a:t>
            </a:r>
            <a:endParaRPr lang="zh-CN" altLang="zh-CN" dirty="0"/>
          </a:p>
          <a:p>
            <a:pPr eaLnBrk="1" latinLnBrk="0" hangingPunct="1">
              <a:spcBef>
                <a:spcPct val="50000"/>
              </a:spcBef>
            </a:pPr>
            <a:r>
              <a:rPr lang="zh-CN" altLang="en-US" sz="2800" b="1" dirty="0">
                <a:latin typeface="Times New Roman" panose="02020603050405020304" pitchFamily="18" charset="0"/>
                <a:sym typeface="Times New Roman" panose="02020603050405020304" pitchFamily="18" charset="0"/>
              </a:rPr>
              <a:t>采用时序数据作样本时，不考虑异方差性检验。</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50104">
                                            <p:txEl>
                                              <p:pRg st="0" end="0"/>
                                            </p:txEl>
                                          </p:spTgt>
                                        </p:tgtEl>
                                        <p:attrNameLst>
                                          <p:attrName>style.visibility</p:attrName>
                                        </p:attrNameLst>
                                      </p:cBhvr>
                                      <p:to>
                                        <p:strVal val="visible"/>
                                      </p:to>
                                    </p:set>
                                    <p:anim calcmode="lin" valueType="num">
                                      <p:cBhvr additive="base">
                                        <p:cTn id="7" dur="500" fill="hold"/>
                                        <p:tgtEl>
                                          <p:spTgt spid="1050104">
                                            <p:txEl>
                                              <p:pRg st="0" end="0"/>
                                            </p:txEl>
                                          </p:spTgt>
                                        </p:tgtEl>
                                        <p:attrNameLst>
                                          <p:attrName>ppt_x</p:attrName>
                                        </p:attrNameLst>
                                      </p:cBhvr>
                                      <p:tavLst>
                                        <p:tav tm="100000">
                                          <p:val>
                                            <p:strVal val="0-#ppt_w/2"/>
                                          </p:val>
                                        </p:tav>
                                        <p:tav>
                                          <p:val>
                                            <p:strVal val="#ppt_x"/>
                                          </p:val>
                                        </p:tav>
                                      </p:tavLst>
                                    </p:anim>
                                    <p:anim calcmode="lin" valueType="num">
                                      <p:cBhvr additive="base">
                                        <p:cTn id="8" dur="500" fill="hold"/>
                                        <p:tgtEl>
                                          <p:spTgt spid="1050104">
                                            <p:txEl>
                                              <p:pRg st="0" end="0"/>
                                            </p:txEl>
                                          </p:spTgt>
                                        </p:tgtEl>
                                        <p:attrNameLst>
                                          <p:attrName>ppt_y</p:attrName>
                                        </p:attrNameLst>
                                      </p:cBhvr>
                                      <p:tavLst>
                                        <p:tav tm="100000">
                                          <p:val>
                                            <p:strVal val="#ppt_y"/>
                                          </p:val>
                                        </p:tav>
                                        <p:tav>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50104">
                                            <p:txEl>
                                              <p:pRg st="1" end="1"/>
                                            </p:txEl>
                                          </p:spTgt>
                                        </p:tgtEl>
                                        <p:attrNameLst>
                                          <p:attrName>style.visibility</p:attrName>
                                        </p:attrNameLst>
                                      </p:cBhvr>
                                      <p:to>
                                        <p:strVal val="visible"/>
                                      </p:to>
                                    </p:set>
                                    <p:anim calcmode="lin" valueType="num">
                                      <p:cBhvr additive="base">
                                        <p:cTn id="11" dur="500" fill="hold"/>
                                        <p:tgtEl>
                                          <p:spTgt spid="1050104">
                                            <p:txEl>
                                              <p:pRg st="1" end="1"/>
                                            </p:txEl>
                                          </p:spTgt>
                                        </p:tgtEl>
                                        <p:attrNameLst>
                                          <p:attrName>ppt_x</p:attrName>
                                        </p:attrNameLst>
                                      </p:cBhvr>
                                      <p:tavLst>
                                        <p:tav tm="100000">
                                          <p:val>
                                            <p:strVal val="0-#ppt_w/2"/>
                                          </p:val>
                                        </p:tav>
                                        <p:tav>
                                          <p:val>
                                            <p:strVal val="#ppt_x"/>
                                          </p:val>
                                        </p:tav>
                                      </p:tavLst>
                                    </p:anim>
                                    <p:anim calcmode="lin" valueType="num">
                                      <p:cBhvr additive="base">
                                        <p:cTn id="12" dur="500" fill="hold"/>
                                        <p:tgtEl>
                                          <p:spTgt spid="1050104">
                                            <p:txEl>
                                              <p:pRg st="1" end="1"/>
                                            </p:txEl>
                                          </p:spTgt>
                                        </p:tgtEl>
                                        <p:attrNameLst>
                                          <p:attrName>ppt_y</p:attrName>
                                        </p:attrNameLst>
                                      </p:cBhvr>
                                      <p:tavLst>
                                        <p:tav tm="100000">
                                          <p:val>
                                            <p:strVal val="#ppt_y"/>
                                          </p:val>
                                        </p:tav>
                                        <p:tav>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50104">
                                            <p:txEl>
                                              <p:pRg st="2" end="2"/>
                                            </p:txEl>
                                          </p:spTgt>
                                        </p:tgtEl>
                                        <p:attrNameLst>
                                          <p:attrName>style.visibility</p:attrName>
                                        </p:attrNameLst>
                                      </p:cBhvr>
                                      <p:to>
                                        <p:strVal val="visible"/>
                                      </p:to>
                                    </p:set>
                                    <p:anim calcmode="lin" valueType="num">
                                      <p:cBhvr additive="base">
                                        <p:cTn id="15" dur="500" fill="hold"/>
                                        <p:tgtEl>
                                          <p:spTgt spid="1050104">
                                            <p:txEl>
                                              <p:pRg st="2" end="2"/>
                                            </p:txEl>
                                          </p:spTgt>
                                        </p:tgtEl>
                                        <p:attrNameLst>
                                          <p:attrName>ppt_x</p:attrName>
                                        </p:attrNameLst>
                                      </p:cBhvr>
                                      <p:tavLst>
                                        <p:tav tm="100000">
                                          <p:val>
                                            <p:strVal val="0-#ppt_w/2"/>
                                          </p:val>
                                        </p:tav>
                                        <p:tav>
                                          <p:val>
                                            <p:strVal val="#ppt_x"/>
                                          </p:val>
                                        </p:tav>
                                      </p:tavLst>
                                    </p:anim>
                                    <p:anim calcmode="lin" valueType="num">
                                      <p:cBhvr additive="base">
                                        <p:cTn id="16" dur="500" fill="hold"/>
                                        <p:tgtEl>
                                          <p:spTgt spid="1050104">
                                            <p:txEl>
                                              <p:pRg st="2" end="2"/>
                                            </p:txEl>
                                          </p:spTgt>
                                        </p:tgtEl>
                                        <p:attrNameLst>
                                          <p:attrName>ppt_y</p:attrName>
                                        </p:attrNameLst>
                                      </p:cBhvr>
                                      <p:tavLst>
                                        <p:tav tm="100000">
                                          <p:val>
                                            <p:strVal val="#ppt_y"/>
                                          </p:val>
                                        </p:tav>
                                        <p:tav>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1050104">
                                            <p:txEl>
                                              <p:pRg st="3" end="3"/>
                                            </p:txEl>
                                          </p:spTgt>
                                        </p:tgtEl>
                                        <p:attrNameLst>
                                          <p:attrName>style.visibility</p:attrName>
                                        </p:attrNameLst>
                                      </p:cBhvr>
                                      <p:to>
                                        <p:strVal val="visible"/>
                                      </p:to>
                                    </p:set>
                                    <p:anim calcmode="lin" valueType="num">
                                      <p:cBhvr additive="base">
                                        <p:cTn id="21" dur="500" fill="hold"/>
                                        <p:tgtEl>
                                          <p:spTgt spid="1050104">
                                            <p:txEl>
                                              <p:pRg st="3" end="3"/>
                                            </p:txEl>
                                          </p:spTgt>
                                        </p:tgtEl>
                                        <p:attrNameLst>
                                          <p:attrName>ppt_x</p:attrName>
                                        </p:attrNameLst>
                                      </p:cBhvr>
                                      <p:tavLst>
                                        <p:tav tm="100000">
                                          <p:val>
                                            <p:strVal val="0-#ppt_w/2"/>
                                          </p:val>
                                        </p:tav>
                                        <p:tav>
                                          <p:val>
                                            <p:strVal val="#ppt_x"/>
                                          </p:val>
                                        </p:tav>
                                      </p:tavLst>
                                    </p:anim>
                                    <p:anim calcmode="lin" valueType="num">
                                      <p:cBhvr additive="base">
                                        <p:cTn id="22" dur="500" fill="hold"/>
                                        <p:tgtEl>
                                          <p:spTgt spid="1050104">
                                            <p:txEl>
                                              <p:pRg st="3" end="3"/>
                                            </p:txEl>
                                          </p:spTgt>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2133600" y="685800"/>
            <a:ext cx="5486400" cy="1143000"/>
          </a:xfrm>
          <a:prstGeom prst="rect">
            <a:avLst/>
          </a:prstGeom>
          <a:noFill/>
          <a:ln>
            <a:noFill/>
          </a:ln>
          <a:effectLst/>
          <a:extLst>
            <a:ext uri="{909E8E84-426E-40DD-AFC4-6F175D3DCCD1}">
              <a14:hiddenFill xmlns:a14="http://schemas.microsoft.com/office/drawing/2010/main">
                <a:solidFill>
                  <a:srgbClr val="CC00CC"/>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ctr">
              <a:defRPr kumimoji="1" sz="2400">
                <a:solidFill>
                  <a:schemeClr val="tx1"/>
                </a:solidFill>
                <a:latin typeface="Arial" panose="020B0604020202020204" pitchFamily="34" charset="0"/>
                <a:ea typeface="华文细黑" panose="02010600040101010101" pitchFamily="2" charset="-122"/>
              </a:defRPr>
            </a:lvl1pPr>
            <a:lvl2pPr marL="742950" indent="-285750" algn="ctr">
              <a:defRPr kumimoji="1" sz="2400">
                <a:solidFill>
                  <a:schemeClr val="tx1"/>
                </a:solidFill>
                <a:latin typeface="Arial" panose="020B0604020202020204" pitchFamily="34" charset="0"/>
                <a:ea typeface="华文细黑" panose="02010600040101010101" pitchFamily="2" charset="-122"/>
              </a:defRPr>
            </a:lvl2pPr>
            <a:lvl3pPr marL="1143000" indent="-228600" algn="ctr">
              <a:defRPr kumimoji="1" sz="2400">
                <a:solidFill>
                  <a:schemeClr val="tx1"/>
                </a:solidFill>
                <a:latin typeface="Arial" panose="020B0604020202020204" pitchFamily="34" charset="0"/>
                <a:ea typeface="华文细黑" panose="02010600040101010101" pitchFamily="2" charset="-122"/>
              </a:defRPr>
            </a:lvl3pPr>
            <a:lvl4pPr marL="1600200" indent="-228600" algn="ctr">
              <a:defRPr kumimoji="1" sz="2400">
                <a:solidFill>
                  <a:schemeClr val="tx1"/>
                </a:solidFill>
                <a:latin typeface="Arial" panose="020B0604020202020204" pitchFamily="34" charset="0"/>
                <a:ea typeface="华文细黑" panose="02010600040101010101" pitchFamily="2" charset="-122"/>
              </a:defRPr>
            </a:lvl4pPr>
            <a:lvl5pPr marL="2057400" indent="-228600" algn="ctr">
              <a:defRPr kumimoji="1"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6000" b="1" i="0" u="none" strike="noStrike" kern="1200" cap="none" spc="0" normalizeH="0" baseline="0" noProof="0">
                <a:ln>
                  <a:noFill/>
                </a:ln>
                <a:solidFill>
                  <a:srgbClr val="FFFFFF"/>
                </a:solidFill>
                <a:effectLst/>
                <a:uLnTx/>
                <a:uFillTx/>
                <a:latin typeface="Book Antiqua" panose="02040602050305030304" pitchFamily="18" charset="0"/>
                <a:ea typeface="宋体" panose="02010600030101010101" pitchFamily="2" charset="-122"/>
                <a:cs typeface="+mn-cs"/>
              </a:rPr>
              <a:t>结    束</a:t>
            </a:r>
          </a:p>
        </p:txBody>
      </p:sp>
      <p:graphicFrame>
        <p:nvGraphicFramePr>
          <p:cNvPr id="470019" name="Object 3"/>
          <p:cNvGraphicFramePr>
            <a:graphicFrameLocks noChangeAspect="1"/>
          </p:cNvGraphicFramePr>
          <p:nvPr/>
        </p:nvGraphicFramePr>
        <p:xfrm>
          <a:off x="2971800" y="1379538"/>
          <a:ext cx="3848100" cy="5478462"/>
        </p:xfrm>
        <a:graphic>
          <a:graphicData uri="http://schemas.openxmlformats.org/presentationml/2006/ole">
            <mc:AlternateContent xmlns:mc="http://schemas.openxmlformats.org/markup-compatibility/2006">
              <mc:Choice xmlns:v="urn:schemas-microsoft-com:vml" Requires="v">
                <p:oleObj spid="_x0000_s28690" name="剪辑" r:id="rId5" imgW="3848100" imgH="5478463" progId="MS_ClipArt_Gallery.2">
                  <p:embed/>
                </p:oleObj>
              </mc:Choice>
              <mc:Fallback>
                <p:oleObj name="剪辑" r:id="rId5" imgW="3848100" imgH="5478463" progId="MS_ClipArt_Gallery.2">
                  <p:embed/>
                  <p:pic>
                    <p:nvPicPr>
                      <p:cNvPr id="47001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1379538"/>
                        <a:ext cx="3848100" cy="547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24" name="WordArt 4">
            <a:hlinkHover r:id="" action="ppaction://noaction" highlightClick="1"/>
          </p:cNvPr>
          <p:cNvSpPr>
            <a:spLocks noChangeArrowheads="1" noChangeShapeType="1" noTextEdit="1"/>
          </p:cNvSpPr>
          <p:nvPr/>
        </p:nvSpPr>
        <p:spPr bwMode="auto">
          <a:xfrm>
            <a:off x="5943600" y="3886200"/>
            <a:ext cx="2590800" cy="2209800"/>
          </a:xfrm>
          <a:prstGeom prst="rect">
            <a:avLst/>
          </a:prstGeom>
        </p:spPr>
        <p:txBody>
          <a:bodyPr wrap="none" fromWordArt="1">
            <a:prstTxWarp prst="textSlantUp">
              <a:avLst>
                <a:gd name="adj" fmla="val 55556"/>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3600" b="0" i="0" u="none" strike="noStrike" kern="10" cap="none" spc="0" normalizeH="0" baseline="0" noProof="0">
                <a:ln w="9525">
                  <a:solidFill>
                    <a:srgbClr val="FFFFFF"/>
                  </a:solidFill>
                  <a:round/>
                  <a:headEnd/>
                  <a:tailEnd/>
                </a:ln>
                <a:gradFill rotWithShape="1">
                  <a:gsLst>
                    <a:gs pos="0">
                      <a:srgbClr val="FFFF93"/>
                    </a:gs>
                    <a:gs pos="100000">
                      <a:srgbClr val="767644"/>
                    </a:gs>
                  </a:gsLst>
                  <a:lin ang="5400000" scaled="1"/>
                </a:gradFill>
                <a:effectLst/>
                <a:uLnTx/>
                <a:uFillTx/>
                <a:latin typeface="Arial" panose="020B0604020202020204" pitchFamily="34" charset="0"/>
                <a:ea typeface="华文细黑" panose="02010600040101010101" pitchFamily="2" charset="-122"/>
                <a:cs typeface="Arial" panose="020B0604020202020204" pitchFamily="34" charset="0"/>
              </a:rPr>
              <a:t>THANKS</a:t>
            </a:r>
            <a:endParaRPr kumimoji="1" lang="zh-CN" altLang="en-US" sz="3600" b="0" i="0" u="none" strike="noStrike" kern="10" cap="none" spc="0" normalizeH="0" baseline="0" noProof="0">
              <a:ln w="9525">
                <a:solidFill>
                  <a:srgbClr val="FFFFFF"/>
                </a:solidFill>
                <a:round/>
                <a:headEnd/>
                <a:tailEnd/>
              </a:ln>
              <a:gradFill rotWithShape="1">
                <a:gsLst>
                  <a:gs pos="0">
                    <a:srgbClr val="FFFF93"/>
                  </a:gs>
                  <a:gs pos="100000">
                    <a:srgbClr val="767644"/>
                  </a:gs>
                </a:gsLst>
                <a:lin ang="5400000" scaled="1"/>
              </a:gradFill>
              <a:effectLst/>
              <a:uLnTx/>
              <a:uFillTx/>
              <a:latin typeface="Arial" panose="020B0604020202020204" pitchFamily="34" charset="0"/>
              <a:ea typeface="华文细黑" panose="02010600040101010101" pitchFamily="2" charset="-122"/>
              <a:cs typeface="Arial" panose="020B0604020202020204" pitchFamily="34" charset="0"/>
            </a:endParaRPr>
          </a:p>
        </p:txBody>
      </p:sp>
    </p:spTree>
  </p:cSld>
  <p:clrMapOvr>
    <a:overrideClrMapping bg1="dk2" tx1="lt1" bg2="dk1" tx2="lt2" accent1="accent1" accent2="accent2" accent3="accent3" accent4="accent4" accent5="accent5" accent6="accent6" hlink="hlink" folHlink="folHlink"/>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nodeType="clickEffect">
                                  <p:stCondLst>
                                    <p:cond delay="0"/>
                                  </p:stCondLst>
                                  <p:childTnLst>
                                    <p:set>
                                      <p:cBhvr>
                                        <p:cTn id="6" dur="1" fill="hold">
                                          <p:stCondLst>
                                            <p:cond delay="0"/>
                                          </p:stCondLst>
                                        </p:cTn>
                                        <p:tgtEl>
                                          <p:spTgt spid="470019"/>
                                        </p:tgtEl>
                                        <p:attrNameLst>
                                          <p:attrName>style.visibility</p:attrName>
                                        </p:attrNameLst>
                                      </p:cBhvr>
                                      <p:to>
                                        <p:strVal val="visible"/>
                                      </p:to>
                                    </p:set>
                                    <p:anim calcmode="lin" valueType="num">
                                      <p:cBhvr>
                                        <p:cTn id="7" dur="5000" fill="hold"/>
                                        <p:tgtEl>
                                          <p:spTgt spid="470019"/>
                                        </p:tgtEl>
                                        <p:attrNameLst>
                                          <p:attrName>ppt_w</p:attrName>
                                        </p:attrNameLst>
                                      </p:cBhvr>
                                      <p:tavLst>
                                        <p:tav tm="0" fmla="#ppt_w*sin(2.5*pi*$)">
                                          <p:val>
                                            <p:fltVal val="0"/>
                                          </p:val>
                                        </p:tav>
                                        <p:tav tm="100000">
                                          <p:val>
                                            <p:fltVal val="1"/>
                                          </p:val>
                                        </p:tav>
                                      </p:tavLst>
                                    </p:anim>
                                    <p:anim calcmode="lin" valueType="num">
                                      <p:cBhvr>
                                        <p:cTn id="8" dur="5000" fill="hold"/>
                                        <p:tgtEl>
                                          <p:spTgt spid="4700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1828800" y="228600"/>
            <a:ext cx="7086600" cy="1066800"/>
          </a:xfrm>
        </p:spPr>
        <p:txBody>
          <a:bodyPr/>
          <a:lstStyle/>
          <a:p>
            <a:pPr>
              <a:defRPr/>
            </a:pPr>
            <a:r>
              <a:rPr lang="zh-CN" altLang="en-US"/>
              <a:t>估计的多元回归的方程</a:t>
            </a:r>
            <a:br>
              <a:rPr lang="zh-CN" altLang="en-US" sz="3600"/>
            </a:br>
            <a:r>
              <a:rPr lang="en-US" altLang="zh-CN" sz="2800">
                <a:solidFill>
                  <a:schemeClr val="hlink"/>
                </a:solidFill>
                <a:latin typeface="Arial" panose="020B0604020202020204" pitchFamily="34" charset="0"/>
              </a:rPr>
              <a:t>(estimated multiple regression equation)</a:t>
            </a:r>
          </a:p>
        </p:txBody>
      </p:sp>
      <p:sp>
        <p:nvSpPr>
          <p:cNvPr id="785413" name="Rectangle 5"/>
          <p:cNvSpPr>
            <a:spLocks noChangeArrowheads="1"/>
          </p:cNvSpPr>
          <p:nvPr/>
        </p:nvSpPr>
        <p:spPr bwMode="auto">
          <a:xfrm>
            <a:off x="1676400" y="4960938"/>
            <a:ext cx="5638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marR="0" lvl="1" indent="0" algn="just" defTabSz="914400" rtl="0" eaLnBrk="1" fontAlgn="base" latinLnBrk="0" hangingPunct="1">
              <a:lnSpc>
                <a:spcPct val="100000"/>
              </a:lnSpc>
              <a:spcBef>
                <a:spcPct val="0"/>
              </a:spcBef>
              <a:spcAft>
                <a:spcPct val="0"/>
              </a:spcAft>
              <a:buClr>
                <a:srgbClr val="FE9B03"/>
              </a:buClr>
              <a:buSzTx/>
              <a:buFont typeface="Wingdings" panose="05000000000000000000" pitchFamily="2" charset="2"/>
              <a:buChar char="§"/>
              <a:tabLst/>
              <a:defRPr/>
            </a:pPr>
            <a:r>
              <a:rPr kumimoji="1" lang="en-US" altLang="zh-CN"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是                             </a:t>
            </a:r>
          </a:p>
          <a:p>
            <a:pPr marL="457200" marR="0" lvl="1" indent="0" algn="just" defTabSz="914400" rtl="0" eaLnBrk="1" fontAlgn="base" latinLnBrk="0" hangingPunct="1">
              <a:lnSpc>
                <a:spcPct val="100000"/>
              </a:lnSpc>
              <a:spcBef>
                <a:spcPct val="0"/>
              </a:spcBef>
              <a:spcAft>
                <a:spcPct val="0"/>
              </a:spcAft>
              <a:buClr>
                <a:srgbClr val="FE9B03"/>
              </a:buClr>
              <a:buSzTx/>
              <a:buFont typeface="Wingdings" panose="05000000000000000000" pitchFamily="2" charset="2"/>
              <a:buNone/>
              <a:tabLst/>
              <a:defRPr/>
            </a:pP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估计值</a:t>
            </a:r>
          </a:p>
          <a:p>
            <a:pPr marL="457200" marR="0" lvl="1" indent="0" algn="just" defTabSz="914400" rtl="0" eaLnBrk="1" fontAlgn="base" latinLnBrk="0" hangingPunct="1">
              <a:lnSpc>
                <a:spcPct val="100000"/>
              </a:lnSpc>
              <a:spcBef>
                <a:spcPct val="0"/>
              </a:spcBef>
              <a:spcAft>
                <a:spcPct val="0"/>
              </a:spcAft>
              <a:buClr>
                <a:srgbClr val="FE9B03"/>
              </a:buClr>
              <a:buSzTx/>
              <a:buFont typeface="Wingdings" panose="05000000000000000000" pitchFamily="2" charset="2"/>
              <a:buChar char="§"/>
              <a:tabLst/>
              <a:defRPr/>
            </a:pP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是 </a:t>
            </a:r>
            <a:r>
              <a:rPr kumimoji="1" lang="en-US" altLang="zh-CN" sz="2400" b="0" i="1"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y</a:t>
            </a:r>
            <a:r>
              <a:rPr kumimoji="1" lang="en-US" altLang="zh-CN"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的估计值</a:t>
            </a:r>
            <a:endPar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graphicFrame>
        <p:nvGraphicFramePr>
          <p:cNvPr id="23556" name="Object 6"/>
          <p:cNvGraphicFramePr>
            <a:graphicFrameLocks noChangeAspect="1"/>
          </p:cNvGraphicFramePr>
          <p:nvPr/>
        </p:nvGraphicFramePr>
        <p:xfrm>
          <a:off x="3582988" y="1773238"/>
          <a:ext cx="2695575" cy="520700"/>
        </p:xfrm>
        <a:graphic>
          <a:graphicData uri="http://schemas.openxmlformats.org/presentationml/2006/ole">
            <mc:AlternateContent xmlns:mc="http://schemas.openxmlformats.org/markup-compatibility/2006">
              <mc:Choice xmlns:v="urn:schemas-microsoft-com:vml" Requires="v">
                <p:oleObj spid="_x0000_s6236" name="公式" r:id="rId4" imgW="1150689" imgH="243840" progId="Equation.3">
                  <p:embed/>
                </p:oleObj>
              </mc:Choice>
              <mc:Fallback>
                <p:oleObj name="公式" r:id="rId4" imgW="1150689" imgH="243840" progId="Equation.3">
                  <p:embed/>
                  <p:pic>
                    <p:nvPicPr>
                      <p:cNvPr id="2355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2988" y="1773238"/>
                        <a:ext cx="2695575" cy="5207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7" name="Object 7"/>
          <p:cNvGraphicFramePr>
            <a:graphicFrameLocks noChangeAspect="1"/>
          </p:cNvGraphicFramePr>
          <p:nvPr/>
        </p:nvGraphicFramePr>
        <p:xfrm>
          <a:off x="3278188" y="2322513"/>
          <a:ext cx="2695575" cy="504825"/>
        </p:xfrm>
        <a:graphic>
          <a:graphicData uri="http://schemas.openxmlformats.org/presentationml/2006/ole">
            <mc:AlternateContent xmlns:mc="http://schemas.openxmlformats.org/markup-compatibility/2006">
              <mc:Choice xmlns:v="urn:schemas-microsoft-com:vml" Requires="v">
                <p:oleObj spid="_x0000_s6237" name="公式" r:id="rId6" imgW="1150689" imgH="220969" progId="Equation.3">
                  <p:embed/>
                </p:oleObj>
              </mc:Choice>
              <mc:Fallback>
                <p:oleObj name="公式" r:id="rId6" imgW="1150689" imgH="220969" progId="Equation.3">
                  <p:embed/>
                  <p:pic>
                    <p:nvPicPr>
                      <p:cNvPr id="23557"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8188" y="2322513"/>
                        <a:ext cx="2695575" cy="5048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8" name="Object 9"/>
          <p:cNvGraphicFramePr>
            <a:graphicFrameLocks noChangeAspect="1"/>
          </p:cNvGraphicFramePr>
          <p:nvPr/>
        </p:nvGraphicFramePr>
        <p:xfrm>
          <a:off x="1825625" y="4056063"/>
          <a:ext cx="5111750" cy="725487"/>
        </p:xfrm>
        <a:graphic>
          <a:graphicData uri="http://schemas.openxmlformats.org/presentationml/2006/ole">
            <mc:AlternateContent xmlns:mc="http://schemas.openxmlformats.org/markup-compatibility/2006">
              <mc:Choice xmlns:v="urn:schemas-microsoft-com:vml" Requires="v">
                <p:oleObj spid="_x0000_s6238" name="公式" r:id="rId8" imgW="2027053" imgH="243840" progId="Equation.3">
                  <p:embed/>
                </p:oleObj>
              </mc:Choice>
              <mc:Fallback>
                <p:oleObj name="公式" r:id="rId8" imgW="2027053" imgH="243840" progId="Equation.3">
                  <p:embed/>
                  <p:pic>
                    <p:nvPicPr>
                      <p:cNvPr id="23558"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5625" y="4056063"/>
                        <a:ext cx="5111750" cy="72548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9" name="Object 10"/>
          <p:cNvGraphicFramePr>
            <a:graphicFrameLocks noChangeAspect="1"/>
          </p:cNvGraphicFramePr>
          <p:nvPr/>
        </p:nvGraphicFramePr>
        <p:xfrm>
          <a:off x="2562225" y="4897438"/>
          <a:ext cx="2695575" cy="522287"/>
        </p:xfrm>
        <a:graphic>
          <a:graphicData uri="http://schemas.openxmlformats.org/presentationml/2006/ole">
            <mc:AlternateContent xmlns:mc="http://schemas.openxmlformats.org/markup-compatibility/2006">
              <mc:Choice xmlns:v="urn:schemas-microsoft-com:vml" Requires="v">
                <p:oleObj spid="_x0000_s6239" name="公式" r:id="rId10" imgW="1150689" imgH="243840" progId="Equation.3">
                  <p:embed/>
                </p:oleObj>
              </mc:Choice>
              <mc:Fallback>
                <p:oleObj name="公式" r:id="rId10" imgW="1150689" imgH="243840" progId="Equation.3">
                  <p:embed/>
                  <p:pic>
                    <p:nvPicPr>
                      <p:cNvPr id="23559"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62225" y="4897438"/>
                        <a:ext cx="2695575" cy="52228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0" name="Object 11"/>
          <p:cNvGraphicFramePr>
            <a:graphicFrameLocks noChangeAspect="1"/>
          </p:cNvGraphicFramePr>
          <p:nvPr/>
        </p:nvGraphicFramePr>
        <p:xfrm>
          <a:off x="5535613" y="4899025"/>
          <a:ext cx="2570162" cy="504825"/>
        </p:xfrm>
        <a:graphic>
          <a:graphicData uri="http://schemas.openxmlformats.org/presentationml/2006/ole">
            <mc:AlternateContent xmlns:mc="http://schemas.openxmlformats.org/markup-compatibility/2006">
              <mc:Choice xmlns:v="urn:schemas-microsoft-com:vml" Requires="v">
                <p:oleObj spid="_x0000_s6240" name="公式" r:id="rId12" imgW="1150689" imgH="220969" progId="Equation.3">
                  <p:embed/>
                </p:oleObj>
              </mc:Choice>
              <mc:Fallback>
                <p:oleObj name="公式" r:id="rId12" imgW="1150689" imgH="220969" progId="Equation.3">
                  <p:embed/>
                  <p:pic>
                    <p:nvPicPr>
                      <p:cNvPr id="2356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35613" y="4899025"/>
                        <a:ext cx="2570162" cy="5048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1" name="Object 12"/>
          <p:cNvGraphicFramePr>
            <a:graphicFrameLocks noChangeAspect="1"/>
          </p:cNvGraphicFramePr>
          <p:nvPr/>
        </p:nvGraphicFramePr>
        <p:xfrm>
          <a:off x="2514600" y="5722938"/>
          <a:ext cx="325438" cy="449262"/>
        </p:xfrm>
        <a:graphic>
          <a:graphicData uri="http://schemas.openxmlformats.org/presentationml/2006/ole">
            <mc:AlternateContent xmlns:mc="http://schemas.openxmlformats.org/markup-compatibility/2006">
              <mc:Choice xmlns:v="urn:schemas-microsoft-com:vml" Requires="v">
                <p:oleObj spid="_x0000_s6241" name="Equation" r:id="rId14" imgW="129608" imgH="198099" progId="Equation.3">
                  <p:embed/>
                </p:oleObj>
              </mc:Choice>
              <mc:Fallback>
                <p:oleObj name="Equation" r:id="rId14" imgW="129608" imgH="198099" progId="Equation.3">
                  <p:embed/>
                  <p:pic>
                    <p:nvPicPr>
                      <p:cNvPr id="23561"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14600" y="5722938"/>
                        <a:ext cx="325438" cy="44926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5421" name="Rectangle 13"/>
          <p:cNvSpPr>
            <a:spLocks noGrp="1" noChangeArrowheads="1"/>
          </p:cNvSpPr>
          <p:nvPr>
            <p:ph type="body" idx="1"/>
          </p:nvPr>
        </p:nvSpPr>
        <p:spPr>
          <a:xfrm>
            <a:off x="381000" y="1752600"/>
            <a:ext cx="8382000" cy="4419600"/>
          </a:xfrm>
        </p:spPr>
        <p:txBody>
          <a:bodyPr/>
          <a:lstStyle/>
          <a:p>
            <a:pPr marL="609600" indent="-609600">
              <a:buFontTx/>
              <a:buAutoNum type="arabicPeriod"/>
              <a:defRPr/>
            </a:pPr>
            <a:r>
              <a:rPr lang="zh-CN" altLang="en-US"/>
              <a:t>用样本统计量                         估计回归方程中的 参数</a:t>
            </a:r>
            <a:r>
              <a:rPr lang="zh-CN" altLang="en-US" i="1">
                <a:sym typeface="Symbol" panose="05050102010706020507" pitchFamily="18" charset="2"/>
              </a:rPr>
              <a:t>                         </a:t>
            </a:r>
            <a:r>
              <a:rPr lang="zh-CN" altLang="en-US"/>
              <a:t>时得到的方程</a:t>
            </a:r>
          </a:p>
          <a:p>
            <a:pPr marL="609600" indent="-609600">
              <a:buFontTx/>
              <a:buAutoNum type="arabicPeriod"/>
              <a:defRPr/>
            </a:pPr>
            <a:r>
              <a:rPr lang="zh-CN" altLang="en-US"/>
              <a:t>由最小二乘法求得</a:t>
            </a:r>
          </a:p>
          <a:p>
            <a:pPr marL="609600" indent="-609600">
              <a:buFontTx/>
              <a:buAutoNum type="arabicPeriod"/>
              <a:defRPr/>
            </a:pPr>
            <a:r>
              <a:rPr lang="zh-CN" altLang="en-US"/>
              <a:t>一般形式为</a:t>
            </a: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ChangeArrowheads="1"/>
          </p:cNvSpPr>
          <p:nvPr>
            <p:ph type="ctrTitle"/>
          </p:nvPr>
        </p:nvSpPr>
        <p:spPr>
          <a:xfrm>
            <a:off x="685800" y="2286000"/>
            <a:ext cx="7543800" cy="1143000"/>
          </a:xfrm>
        </p:spPr>
        <p:txBody>
          <a:bodyPr anchor="ctr" anchorCtr="0"/>
          <a:lstStyle/>
          <a:p>
            <a:pPr>
              <a:defRPr/>
            </a:pPr>
            <a:r>
              <a:rPr lang="zh-CN" altLang="en-US" sz="4400"/>
              <a:t>参数的最小二乘估计</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ctrTitle"/>
          </p:nvPr>
        </p:nvSpPr>
        <p:spPr>
          <a:xfrm>
            <a:off x="1828800" y="381000"/>
            <a:ext cx="7010400" cy="914400"/>
          </a:xfrm>
        </p:spPr>
        <p:txBody>
          <a:bodyPr anchor="ctr" anchorCtr="0"/>
          <a:lstStyle/>
          <a:p>
            <a:pPr>
              <a:defRPr/>
            </a:pPr>
            <a:r>
              <a:rPr lang="zh-CN" altLang="en-US" sz="4000">
                <a:latin typeface="Arial" panose="020B0604020202020204" pitchFamily="34" charset="0"/>
              </a:rPr>
              <a:t>第</a:t>
            </a:r>
            <a:r>
              <a:rPr lang="en-US" altLang="zh-CN" sz="4000">
                <a:latin typeface="Arial" panose="020B0604020202020204" pitchFamily="34" charset="0"/>
              </a:rPr>
              <a:t>12</a:t>
            </a:r>
            <a:r>
              <a:rPr lang="zh-CN" altLang="en-US" sz="4000">
                <a:latin typeface="Arial" panose="020B0604020202020204" pitchFamily="34" charset="0"/>
              </a:rPr>
              <a:t>章   多元线性回归</a:t>
            </a:r>
            <a:endParaRPr lang="zh-CN" altLang="en-US" sz="4000" b="0">
              <a:latin typeface="Arial" panose="020B0604020202020204" pitchFamily="34" charset="0"/>
            </a:endParaRPr>
          </a:p>
        </p:txBody>
      </p:sp>
      <p:sp>
        <p:nvSpPr>
          <p:cNvPr id="261123" name="Rectangle 3"/>
          <p:cNvSpPr>
            <a:spLocks noGrp="1" noChangeArrowheads="1"/>
          </p:cNvSpPr>
          <p:nvPr>
            <p:ph type="subTitle" idx="1"/>
          </p:nvPr>
        </p:nvSpPr>
        <p:spPr>
          <a:xfrm>
            <a:off x="838200" y="1773238"/>
            <a:ext cx="7620000" cy="4322762"/>
          </a:xfrm>
        </p:spPr>
        <p:txBody>
          <a:bodyPr/>
          <a:lstStyle/>
          <a:p>
            <a:pPr algn="l">
              <a:defRPr/>
            </a:pPr>
            <a:r>
              <a:rPr lang="en-US" altLang="zh-CN" sz="3200" b="1">
                <a:cs typeface="Arial" panose="020B0604020202020204" pitchFamily="34" charset="0"/>
              </a:rPr>
              <a:t>12.1</a:t>
            </a:r>
            <a:r>
              <a:rPr lang="en-US" altLang="zh-CN" sz="3200" b="1"/>
              <a:t>   </a:t>
            </a:r>
            <a:r>
              <a:rPr lang="zh-CN" altLang="en-US" sz="3200" b="1"/>
              <a:t>多元线性回归模型 </a:t>
            </a:r>
          </a:p>
          <a:p>
            <a:pPr algn="l">
              <a:defRPr/>
            </a:pPr>
            <a:r>
              <a:rPr lang="en-US" altLang="zh-CN" sz="3200" b="1">
                <a:cs typeface="Arial" panose="020B0604020202020204" pitchFamily="34" charset="0"/>
              </a:rPr>
              <a:t>12.2</a:t>
            </a:r>
            <a:r>
              <a:rPr lang="en-US" altLang="zh-CN" sz="3200" b="1"/>
              <a:t>   </a:t>
            </a:r>
            <a:r>
              <a:rPr lang="zh-CN" altLang="en-US" sz="3200" b="1"/>
              <a:t>回归方程的拟合优度</a:t>
            </a:r>
          </a:p>
          <a:p>
            <a:pPr algn="l">
              <a:defRPr/>
            </a:pPr>
            <a:r>
              <a:rPr lang="en-US" altLang="zh-CN" sz="3200" b="1">
                <a:cs typeface="Arial" panose="020B0604020202020204" pitchFamily="34" charset="0"/>
              </a:rPr>
              <a:t>12.3   </a:t>
            </a:r>
            <a:r>
              <a:rPr lang="zh-CN" altLang="en-US" sz="3200" b="1"/>
              <a:t>显著性检验</a:t>
            </a:r>
          </a:p>
          <a:p>
            <a:pPr algn="l">
              <a:defRPr/>
            </a:pPr>
            <a:r>
              <a:rPr lang="en-US" altLang="zh-CN" sz="3200" b="1">
                <a:cs typeface="Arial" panose="020B0604020202020204" pitchFamily="34" charset="0"/>
              </a:rPr>
              <a:t>12.4   </a:t>
            </a:r>
            <a:r>
              <a:rPr lang="zh-CN" altLang="en-US" sz="3200" b="1"/>
              <a:t>多重共线性</a:t>
            </a:r>
          </a:p>
          <a:p>
            <a:pPr algn="l">
              <a:defRPr/>
            </a:pPr>
            <a:r>
              <a:rPr lang="en-US" altLang="zh-CN" sz="3200" b="1">
                <a:cs typeface="Arial" panose="020B0604020202020204" pitchFamily="34" charset="0"/>
              </a:rPr>
              <a:t>12.5</a:t>
            </a:r>
            <a:r>
              <a:rPr lang="en-US" altLang="zh-CN" sz="3200" b="1"/>
              <a:t>   </a:t>
            </a:r>
            <a:r>
              <a:rPr lang="zh-CN" altLang="en-US" sz="3200" b="1"/>
              <a:t>利用回归方程进行估计和预测</a:t>
            </a:r>
          </a:p>
          <a:p>
            <a:pPr algn="l">
              <a:defRPr/>
            </a:pPr>
            <a:r>
              <a:rPr lang="en-US" altLang="zh-CN" sz="3200" b="1"/>
              <a:t>12.6   </a:t>
            </a:r>
            <a:r>
              <a:rPr lang="zh-CN" altLang="en-US" sz="3200" b="1"/>
              <a:t>变量选择与逐步回归</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a:xfrm>
            <a:off x="1828800" y="228600"/>
            <a:ext cx="6858000" cy="1066800"/>
          </a:xfrm>
        </p:spPr>
        <p:txBody>
          <a:bodyPr/>
          <a:lstStyle/>
          <a:p>
            <a:pPr>
              <a:defRPr/>
            </a:pPr>
            <a:r>
              <a:rPr lang="zh-CN" altLang="en-US"/>
              <a:t>参数的最小二乘法</a:t>
            </a:r>
            <a:endParaRPr lang="zh-CN" altLang="en-US" sz="3600">
              <a:solidFill>
                <a:schemeClr val="hlink"/>
              </a:solidFill>
            </a:endParaRPr>
          </a:p>
        </p:txBody>
      </p:sp>
      <p:graphicFrame>
        <p:nvGraphicFramePr>
          <p:cNvPr id="27651" name="Object 3">
            <a:hlinkClick r:id="" action="ppaction://ole?verb=0"/>
          </p:cNvPr>
          <p:cNvGraphicFramePr>
            <a:graphicFrameLocks/>
          </p:cNvGraphicFramePr>
          <p:nvPr/>
        </p:nvGraphicFramePr>
        <p:xfrm>
          <a:off x="1268413" y="2636838"/>
          <a:ext cx="6989762" cy="990600"/>
        </p:xfrm>
        <a:graphic>
          <a:graphicData uri="http://schemas.openxmlformats.org/presentationml/2006/ole">
            <mc:AlternateContent xmlns:mc="http://schemas.openxmlformats.org/markup-compatibility/2006">
              <mc:Choice xmlns:v="urn:schemas-microsoft-com:vml" Requires="v">
                <p:oleObj spid="_x0000_s7215" name="公式" r:id="rId4" imgW="3154574" imgH="426804" progId="Equation.3">
                  <p:embed/>
                </p:oleObj>
              </mc:Choice>
              <mc:Fallback>
                <p:oleObj name="公式" r:id="rId4" imgW="3154574" imgH="426804" progId="Equation.3">
                  <p:embed/>
                  <p:pic>
                    <p:nvPicPr>
                      <p:cNvPr id="27651" name="Object 3">
                        <a:hlinkClick r:id="" action="ppaction://ole?verb=0"/>
                      </p:cNvPr>
                      <p:cNvPicPr>
                        <a:picLocks noChangeArrowheads="1"/>
                      </p:cNvPicPr>
                      <p:nvPr/>
                    </p:nvPicPr>
                    <p:blipFill>
                      <a:blip r:embed="rId5">
                        <a:lum contrast="-12000"/>
                        <a:extLst>
                          <a:ext uri="{28A0092B-C50C-407E-A947-70E740481C1C}">
                            <a14:useLocalDpi xmlns:a14="http://schemas.microsoft.com/office/drawing/2010/main" val="0"/>
                          </a:ext>
                        </a:extLst>
                      </a:blip>
                      <a:srcRect/>
                      <a:stretch>
                        <a:fillRect/>
                      </a:stretch>
                    </p:blipFill>
                    <p:spPr bwMode="auto">
                      <a:xfrm>
                        <a:off x="1268413" y="2636838"/>
                        <a:ext cx="6989762" cy="9906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791556" name="Rectangle 4"/>
          <p:cNvSpPr>
            <a:spLocks noChangeArrowheads="1"/>
          </p:cNvSpPr>
          <p:nvPr/>
        </p:nvSpPr>
        <p:spPr bwMode="auto">
          <a:xfrm>
            <a:off x="533400" y="3633788"/>
            <a:ext cx="7966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marR="0" lvl="0" indent="-457200" algn="just" defTabSz="914400" rtl="0" eaLnBrk="0" fontAlgn="base" latinLnBrk="0" hangingPunct="0">
              <a:lnSpc>
                <a:spcPct val="100000"/>
              </a:lnSpc>
              <a:spcBef>
                <a:spcPct val="0"/>
              </a:spcBef>
              <a:spcAft>
                <a:spcPct val="0"/>
              </a:spcAft>
              <a:buClrTx/>
              <a:buSzTx/>
              <a:buFontTx/>
              <a:buAutoNum type="arabicPeriod" startAt="2"/>
              <a:tabLst/>
              <a:defRPr/>
            </a:pPr>
            <a:r>
              <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求</a:t>
            </a:r>
            <a:r>
              <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解</a:t>
            </a:r>
            <a:r>
              <a:rPr kumimoji="1" lang="zh-CN" altLang="en-US" sz="2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Symbol" panose="05050102010706020507" pitchFamily="18" charset="2"/>
              </a:rPr>
              <a:t>各回归参数的标准方程如下</a:t>
            </a:r>
          </a:p>
        </p:txBody>
      </p:sp>
      <p:graphicFrame>
        <p:nvGraphicFramePr>
          <p:cNvPr id="27653" name="Object 5">
            <a:hlinkClick r:id="" action="ppaction://ole?verb=0"/>
          </p:cNvPr>
          <p:cNvGraphicFramePr>
            <a:graphicFrameLocks/>
          </p:cNvGraphicFramePr>
          <p:nvPr/>
        </p:nvGraphicFramePr>
        <p:xfrm>
          <a:off x="2444750" y="4191000"/>
          <a:ext cx="4559300" cy="2133600"/>
        </p:xfrm>
        <a:graphic>
          <a:graphicData uri="http://schemas.openxmlformats.org/presentationml/2006/ole">
            <mc:AlternateContent xmlns:mc="http://schemas.openxmlformats.org/markup-compatibility/2006">
              <mc:Choice xmlns:v="urn:schemas-microsoft-com:vml" Requires="v">
                <p:oleObj spid="_x0000_s7216" name="公式" r:id="rId6" imgW="2064995" imgH="1059106" progId="Equation.3">
                  <p:embed/>
                </p:oleObj>
              </mc:Choice>
              <mc:Fallback>
                <p:oleObj name="公式" r:id="rId6" imgW="2064995" imgH="1059106" progId="Equation.3">
                  <p:embed/>
                  <p:pic>
                    <p:nvPicPr>
                      <p:cNvPr id="27653" name="Object 5">
                        <a:hlinkClick r:id="" action="ppaction://ole?verb=0"/>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4750" y="4191000"/>
                        <a:ext cx="4559300" cy="21336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791559" name="Rectangle 7"/>
          <p:cNvSpPr>
            <a:spLocks noChangeArrowheads="1"/>
          </p:cNvSpPr>
          <p:nvPr/>
        </p:nvSpPr>
        <p:spPr bwMode="auto">
          <a:xfrm>
            <a:off x="533400" y="1628775"/>
            <a:ext cx="8001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marR="0" lvl="0" indent="-457200" algn="just" defTabSz="914400" rtl="0" eaLnBrk="0" fontAlgn="base" latinLnBrk="0" hangingPunct="0">
              <a:lnSpc>
                <a:spcPct val="100000"/>
              </a:lnSpc>
              <a:spcBef>
                <a:spcPct val="20000"/>
              </a:spcBef>
              <a:spcAft>
                <a:spcPct val="0"/>
              </a:spcAft>
              <a:buClrTx/>
              <a:buSzTx/>
              <a:buFontTx/>
              <a:buAutoNum type="arabicPeriod"/>
              <a:tabLst/>
              <a:defRPr/>
            </a:pPr>
            <a:r>
              <a:rPr kumimoji="1" lang="zh-CN" altLang="en-US" sz="28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使</a:t>
            </a:r>
            <a:r>
              <a:rPr kumimoji="1" lang="zh-CN" altLang="en-US" sz="28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因变量的观察值与估计值之间的差平方和达到最小来求得 </a:t>
            </a:r>
            <a:r>
              <a:rPr kumimoji="1" lang="zh-CN" altLang="en-US" sz="2800" b="0" i="1"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1" lang="zh-CN" altLang="en-US" sz="28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。即</a:t>
            </a:r>
          </a:p>
        </p:txBody>
      </p:sp>
      <p:graphicFrame>
        <p:nvGraphicFramePr>
          <p:cNvPr id="27655" name="Object 8"/>
          <p:cNvGraphicFramePr>
            <a:graphicFrameLocks noChangeAspect="1"/>
          </p:cNvGraphicFramePr>
          <p:nvPr/>
        </p:nvGraphicFramePr>
        <p:xfrm>
          <a:off x="3629025" y="2060575"/>
          <a:ext cx="2686050" cy="534988"/>
        </p:xfrm>
        <a:graphic>
          <a:graphicData uri="http://schemas.openxmlformats.org/presentationml/2006/ole">
            <mc:AlternateContent xmlns:mc="http://schemas.openxmlformats.org/markup-compatibility/2006">
              <mc:Choice xmlns:v="urn:schemas-microsoft-com:vml" Requires="v">
                <p:oleObj spid="_x0000_s7217" name="公式" r:id="rId8" imgW="1150689" imgH="243840" progId="Equation.3">
                  <p:embed/>
                </p:oleObj>
              </mc:Choice>
              <mc:Fallback>
                <p:oleObj name="公式" r:id="rId8" imgW="1150689" imgH="243840" progId="Equation.3">
                  <p:embed/>
                  <p:pic>
                    <p:nvPicPr>
                      <p:cNvPr id="27655"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29025" y="2060575"/>
                        <a:ext cx="2686050" cy="5349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3EB2C47B-09B9-43B7-9165-26AFF9BF0764}"/>
              </a:ext>
            </a:extLst>
          </p:cNvPr>
          <p:cNvSpPr>
            <a:spLocks noGrp="1" noChangeArrowheads="1"/>
          </p:cNvSpPr>
          <p:nvPr>
            <p:ph type="title"/>
          </p:nvPr>
        </p:nvSpPr>
        <p:spPr>
          <a:xfrm>
            <a:off x="685800" y="1676400"/>
            <a:ext cx="7772400" cy="888504"/>
          </a:xfrm>
        </p:spPr>
        <p:txBody>
          <a:bodyPr/>
          <a:lstStyle/>
          <a:p>
            <a:pPr eaLnBrk="1" hangingPunct="1"/>
            <a:r>
              <a:rPr lang="zh-CN" altLang="en-US" sz="3600" b="1" dirty="0">
                <a:ea typeface="楷体_GB2312" pitchFamily="49" charset="-122"/>
              </a:rPr>
              <a:t>最小二乘估计量的性质</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5" name="Rectangle 3">
            <a:extLst>
              <a:ext uri="{FF2B5EF4-FFF2-40B4-BE49-F238E27FC236}">
                <a16:creationId xmlns:a16="http://schemas.microsoft.com/office/drawing/2014/main" id="{EBF5A2D3-F614-47D7-A4C8-C5480AB170BE}"/>
              </a:ext>
            </a:extLst>
          </p:cNvPr>
          <p:cNvSpPr>
            <a:spLocks noGrp="1" noChangeArrowheads="1"/>
          </p:cNvSpPr>
          <p:nvPr>
            <p:ph type="body" idx="1"/>
          </p:nvPr>
        </p:nvSpPr>
        <p:spPr>
          <a:xfrm>
            <a:off x="251520" y="1628800"/>
            <a:ext cx="8568952" cy="5000600"/>
          </a:xfrm>
        </p:spPr>
        <p:txBody>
          <a:bodyPr/>
          <a:lstStyle/>
          <a:p>
            <a:pPr eaLnBrk="1" hangingPunct="1">
              <a:buFont typeface="Wingdings" panose="05000000000000000000" pitchFamily="2" charset="2"/>
              <a:buChar char="p"/>
            </a:pPr>
            <a:r>
              <a:rPr lang="zh-CN" altLang="en-US" sz="2800" b="1" dirty="0">
                <a:latin typeface="Times New Roman" panose="02020603050405020304" pitchFamily="18" charset="0"/>
                <a:cs typeface="Times New Roman" panose="02020603050405020304" pitchFamily="18" charset="0"/>
              </a:rPr>
              <a:t>当模型参数估计出后，需考虑参数估计值的精度，即是否能代表总体参数的真值，或者说需考察参数估计量的统计性质。</a:t>
            </a:r>
          </a:p>
          <a:p>
            <a:pPr eaLnBrk="1" hangingPunct="1">
              <a:lnSpc>
                <a:spcPct val="90000"/>
              </a:lnSpc>
              <a:buFont typeface="Wingdings" panose="05000000000000000000" pitchFamily="2" charset="2"/>
              <a:buChar char="p"/>
            </a:pPr>
            <a:r>
              <a:rPr lang="zh-CN" altLang="en-US" sz="2800" b="1" dirty="0">
                <a:latin typeface="Times New Roman" panose="02020603050405020304" pitchFamily="18" charset="0"/>
                <a:cs typeface="Times New Roman" panose="02020603050405020304" pitchFamily="18" charset="0"/>
              </a:rPr>
              <a:t>准则：</a:t>
            </a:r>
          </a:p>
          <a:p>
            <a:pPr lvl="1" eaLnBrk="1" hangingPunct="1">
              <a:lnSpc>
                <a:spcPct val="90000"/>
              </a:lnSpc>
              <a:buFont typeface="Wingdings" panose="05000000000000000000" pitchFamily="2" charset="2"/>
              <a:buChar char="p"/>
            </a:pPr>
            <a:r>
              <a:rPr lang="zh-CN" altLang="en-US" sz="2400" b="1" dirty="0">
                <a:latin typeface="Times New Roman" panose="02020603050405020304" pitchFamily="18" charset="0"/>
                <a:cs typeface="Times New Roman" panose="02020603050405020304" pitchFamily="18" charset="0"/>
              </a:rPr>
              <a:t>线性性</a:t>
            </a:r>
            <a:r>
              <a:rPr lang="en-US" altLang="zh-CN" sz="2400" b="1" dirty="0">
                <a:latin typeface="Times New Roman" panose="02020603050405020304" pitchFamily="18" charset="0"/>
                <a:cs typeface="Times New Roman" panose="02020603050405020304" pitchFamily="18" charset="0"/>
              </a:rPr>
              <a:t>(linear)</a:t>
            </a:r>
            <a:r>
              <a:rPr lang="zh-CN" altLang="en-US" sz="2400" b="1" dirty="0">
                <a:latin typeface="Times New Roman" panose="02020603050405020304" pitchFamily="18" charset="0"/>
                <a:cs typeface="Times New Roman" panose="02020603050405020304" pitchFamily="18" charset="0"/>
              </a:rPr>
              <a:t>，即它是否是另一随机变量的线性函数；</a:t>
            </a:r>
          </a:p>
          <a:p>
            <a:pPr lvl="1" eaLnBrk="1" hangingPunct="1">
              <a:lnSpc>
                <a:spcPct val="90000"/>
              </a:lnSpc>
              <a:buFont typeface="Wingdings" panose="05000000000000000000" pitchFamily="2" charset="2"/>
              <a:buChar char="p"/>
            </a:pPr>
            <a:r>
              <a:rPr lang="zh-CN" altLang="en-US" sz="2400" b="1" dirty="0">
                <a:latin typeface="Times New Roman" panose="02020603050405020304" pitchFamily="18" charset="0"/>
                <a:cs typeface="Times New Roman" panose="02020603050405020304" pitchFamily="18" charset="0"/>
              </a:rPr>
              <a:t>无偏性</a:t>
            </a:r>
            <a:r>
              <a:rPr lang="en-US" altLang="zh-CN" sz="2400" b="1" dirty="0">
                <a:latin typeface="Times New Roman" panose="02020603050405020304" pitchFamily="18" charset="0"/>
                <a:cs typeface="Times New Roman" panose="02020603050405020304" pitchFamily="18" charset="0"/>
              </a:rPr>
              <a:t>(unbiased)</a:t>
            </a:r>
            <a:r>
              <a:rPr lang="zh-CN" altLang="en-US" sz="2400" b="1" dirty="0">
                <a:latin typeface="Times New Roman" panose="02020603050405020304" pitchFamily="18" charset="0"/>
                <a:cs typeface="Times New Roman" panose="02020603050405020304" pitchFamily="18" charset="0"/>
              </a:rPr>
              <a:t>，即它的均值或期望值是否等于总体的真实值；</a:t>
            </a:r>
          </a:p>
          <a:p>
            <a:pPr lvl="1" eaLnBrk="1" hangingPunct="1">
              <a:lnSpc>
                <a:spcPct val="90000"/>
              </a:lnSpc>
              <a:buFont typeface="Wingdings" panose="05000000000000000000" pitchFamily="2" charset="2"/>
              <a:buChar char="p"/>
            </a:pPr>
            <a:r>
              <a:rPr lang="zh-CN" altLang="en-US" sz="2400" b="1" dirty="0">
                <a:latin typeface="Times New Roman" panose="02020603050405020304" pitchFamily="18" charset="0"/>
                <a:cs typeface="Times New Roman" panose="02020603050405020304" pitchFamily="18" charset="0"/>
              </a:rPr>
              <a:t>有效性</a:t>
            </a:r>
            <a:r>
              <a:rPr lang="en-US" altLang="zh-CN" sz="2400" b="1" dirty="0">
                <a:latin typeface="Times New Roman" panose="02020603050405020304" pitchFamily="18" charset="0"/>
                <a:cs typeface="Times New Roman" panose="02020603050405020304" pitchFamily="18" charset="0"/>
              </a:rPr>
              <a:t>(efficient)</a:t>
            </a:r>
            <a:r>
              <a:rPr lang="zh-CN" altLang="en-US" sz="2400" b="1" dirty="0">
                <a:latin typeface="Times New Roman" panose="02020603050405020304" pitchFamily="18" charset="0"/>
                <a:cs typeface="Times New Roman" panose="02020603050405020304" pitchFamily="18" charset="0"/>
              </a:rPr>
              <a:t>，即它是否在所有线性无偏估计量中具有最小方差。</a:t>
            </a:r>
          </a:p>
          <a:p>
            <a:pPr eaLnBrk="1" hangingPunct="1">
              <a:spcBef>
                <a:spcPct val="50000"/>
              </a:spcBef>
              <a:buFont typeface="Wingdings" panose="05000000000000000000" pitchFamily="2" charset="2"/>
              <a:buChar char="p"/>
            </a:pPr>
            <a:r>
              <a:rPr lang="zh-CN" altLang="en-US" sz="2800" b="1" dirty="0">
                <a:latin typeface="Times New Roman" panose="02020603050405020304" pitchFamily="18" charset="0"/>
                <a:cs typeface="Times New Roman" panose="02020603050405020304" pitchFamily="18" charset="0"/>
              </a:rPr>
              <a:t>这三个准则也称作估计量的小样本性质。拥有这类性质的估计量称为最佳线性无偏估计量（</a:t>
            </a:r>
            <a:r>
              <a:rPr lang="en-US" altLang="zh-CN" sz="2800" b="1" dirty="0">
                <a:latin typeface="Times New Roman" panose="02020603050405020304" pitchFamily="18" charset="0"/>
                <a:cs typeface="Times New Roman" panose="02020603050405020304" pitchFamily="18" charset="0"/>
              </a:rPr>
              <a:t>best liner unbiased estimator, BLUE</a:t>
            </a:r>
            <a:r>
              <a:rPr lang="zh-CN" altLang="en-US" sz="2800" b="1" dirty="0">
                <a:latin typeface="Times New Roman" panose="02020603050405020304" pitchFamily="18" charset="0"/>
                <a:cs typeface="Times New Roman" panose="02020603050405020304" pitchFamily="18" charset="0"/>
              </a:rPr>
              <a:t>）。</a:t>
            </a:r>
          </a:p>
        </p:txBody>
      </p:sp>
      <p:sp>
        <p:nvSpPr>
          <p:cNvPr id="5" name="Rectangle 2">
            <a:extLst>
              <a:ext uri="{FF2B5EF4-FFF2-40B4-BE49-F238E27FC236}">
                <a16:creationId xmlns:a16="http://schemas.microsoft.com/office/drawing/2014/main" id="{3E403681-5F3B-4E73-8F48-2E310FDBD2DE}"/>
              </a:ext>
            </a:extLst>
          </p:cNvPr>
          <p:cNvSpPr>
            <a:spLocks noGrp="1" noChangeArrowheads="1"/>
          </p:cNvSpPr>
          <p:nvPr>
            <p:ph type="title"/>
          </p:nvPr>
        </p:nvSpPr>
        <p:spPr>
          <a:xfrm>
            <a:off x="649796" y="404664"/>
            <a:ext cx="7772400" cy="888504"/>
          </a:xfrm>
        </p:spPr>
        <p:txBody>
          <a:bodyPr/>
          <a:lstStyle/>
          <a:p>
            <a:pPr eaLnBrk="1" hangingPunct="1"/>
            <a:r>
              <a:rPr lang="zh-CN" altLang="en-US" sz="3600" b="1" dirty="0">
                <a:ea typeface="楷体_GB2312" pitchFamily="49" charset="-122"/>
              </a:rPr>
              <a:t>最小二乘估计量的性质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 calcmode="lin" valueType="num">
                                      <p:cBhvr additive="base">
                                        <p:cTn id="7" dur="500" fill="hold"/>
                                        <p:tgtEl>
                                          <p:spTgt spid="1515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15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1555">
                                            <p:txEl>
                                              <p:pRg st="1" end="1"/>
                                            </p:txEl>
                                          </p:spTgt>
                                        </p:tgtEl>
                                        <p:attrNameLst>
                                          <p:attrName>style.visibility</p:attrName>
                                        </p:attrNameLst>
                                      </p:cBhvr>
                                      <p:to>
                                        <p:strVal val="visible"/>
                                      </p:to>
                                    </p:set>
                                    <p:anim calcmode="lin" valueType="num">
                                      <p:cBhvr additive="base">
                                        <p:cTn id="13" dur="500" fill="hold"/>
                                        <p:tgtEl>
                                          <p:spTgt spid="1515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1555">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 calcmode="lin" valueType="num">
                                      <p:cBhvr additive="base">
                                        <p:cTn id="17" dur="500" fill="hold"/>
                                        <p:tgtEl>
                                          <p:spTgt spid="15155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5155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51555">
                                            <p:txEl>
                                              <p:pRg st="3" end="3"/>
                                            </p:txEl>
                                          </p:spTgt>
                                        </p:tgtEl>
                                        <p:attrNameLst>
                                          <p:attrName>style.visibility</p:attrName>
                                        </p:attrNameLst>
                                      </p:cBhvr>
                                      <p:to>
                                        <p:strVal val="visible"/>
                                      </p:to>
                                    </p:set>
                                    <p:anim calcmode="lin" valueType="num">
                                      <p:cBhvr additive="base">
                                        <p:cTn id="21" dur="500" fill="hold"/>
                                        <p:tgtEl>
                                          <p:spTgt spid="15155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5155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51555">
                                            <p:txEl>
                                              <p:pRg st="4" end="4"/>
                                            </p:txEl>
                                          </p:spTgt>
                                        </p:tgtEl>
                                        <p:attrNameLst>
                                          <p:attrName>style.visibility</p:attrName>
                                        </p:attrNameLst>
                                      </p:cBhvr>
                                      <p:to>
                                        <p:strVal val="visible"/>
                                      </p:to>
                                    </p:set>
                                    <p:anim calcmode="lin" valueType="num">
                                      <p:cBhvr additive="base">
                                        <p:cTn id="25" dur="500" fill="hold"/>
                                        <p:tgtEl>
                                          <p:spTgt spid="15155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15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1555">
                                            <p:txEl>
                                              <p:pRg st="5" end="5"/>
                                            </p:txEl>
                                          </p:spTgt>
                                        </p:tgtEl>
                                        <p:attrNameLst>
                                          <p:attrName>style.visibility</p:attrName>
                                        </p:attrNameLst>
                                      </p:cBhvr>
                                      <p:to>
                                        <p:strVal val="visible"/>
                                      </p:to>
                                    </p:set>
                                    <p:anim calcmode="lin" valueType="num">
                                      <p:cBhvr additive="base">
                                        <p:cTn id="31" dur="500" fill="hold"/>
                                        <p:tgtEl>
                                          <p:spTgt spid="151555">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155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9" name="Rectangle 3">
            <a:extLst>
              <a:ext uri="{FF2B5EF4-FFF2-40B4-BE49-F238E27FC236}">
                <a16:creationId xmlns:a16="http://schemas.microsoft.com/office/drawing/2014/main" id="{12A184B1-CD5A-4CFD-8AEA-5E73F6ECAF3F}"/>
              </a:ext>
            </a:extLst>
          </p:cNvPr>
          <p:cNvSpPr>
            <a:spLocks noGrp="1" noChangeArrowheads="1"/>
          </p:cNvSpPr>
          <p:nvPr>
            <p:ph type="body" idx="1"/>
          </p:nvPr>
        </p:nvSpPr>
        <p:spPr>
          <a:xfrm>
            <a:off x="611560" y="1772816"/>
            <a:ext cx="7772400" cy="3886200"/>
          </a:xfrm>
        </p:spPr>
        <p:txBody>
          <a:bodyPr/>
          <a:lstStyle/>
          <a:p>
            <a:pPr eaLnBrk="1" hangingPunct="1"/>
            <a:r>
              <a:rPr lang="zh-CN" altLang="en-US" sz="2800" b="1" dirty="0">
                <a:latin typeface="宋体" panose="02010600030101010101" pitchFamily="2" charset="-122"/>
              </a:rPr>
              <a:t>当不满足小样本性质时，需进一步考察估计量的大样本或渐近性质</a:t>
            </a:r>
            <a:r>
              <a:rPr lang="en-US" altLang="zh-CN" sz="2800" b="1" dirty="0">
                <a:latin typeface="宋体" panose="02010600030101010101" pitchFamily="2" charset="-122"/>
              </a:rPr>
              <a:t>(</a:t>
            </a:r>
            <a:r>
              <a:rPr lang="en-US" altLang="zh-CN" sz="2800" b="1" dirty="0"/>
              <a:t>asymptotic properties</a:t>
            </a:r>
            <a:r>
              <a:rPr lang="en-US" altLang="zh-CN" sz="2800" b="1" dirty="0">
                <a:latin typeface="宋体" panose="02010600030101010101" pitchFamily="2" charset="-122"/>
              </a:rPr>
              <a:t>)</a:t>
            </a:r>
            <a:r>
              <a:rPr lang="zh-CN" altLang="en-US" sz="2800" b="1" dirty="0">
                <a:latin typeface="宋体" panose="02010600030101010101" pitchFamily="2" charset="-122"/>
              </a:rPr>
              <a:t>：</a:t>
            </a:r>
          </a:p>
          <a:p>
            <a:pPr lvl="1" algn="just" eaLnBrk="1" hangingPunct="1">
              <a:spcBef>
                <a:spcPct val="50000"/>
              </a:spcBef>
            </a:pPr>
            <a:r>
              <a:rPr lang="zh-CN" altLang="en-US" sz="2400" b="1" dirty="0"/>
              <a:t>渐近无偏性，即样本容量趋于无穷大时，是否它的均值序列趋于总体真值；</a:t>
            </a:r>
          </a:p>
          <a:p>
            <a:pPr lvl="1" algn="just" eaLnBrk="1" hangingPunct="1">
              <a:spcBef>
                <a:spcPct val="50000"/>
              </a:spcBef>
            </a:pPr>
            <a:r>
              <a:rPr lang="zh-CN" altLang="en-US" sz="2400" b="1" dirty="0"/>
              <a:t>一致性，即样本容量趋于无穷大时，它是否依概率收敛于总体的真值；</a:t>
            </a:r>
          </a:p>
          <a:p>
            <a:pPr lvl="1" algn="just" eaLnBrk="1" hangingPunct="1">
              <a:spcBef>
                <a:spcPct val="50000"/>
              </a:spcBef>
            </a:pPr>
            <a:r>
              <a:rPr lang="zh-CN" altLang="en-US" sz="2400" b="1" dirty="0"/>
              <a:t>渐近有效性，即样本容量趋于无穷大时，是否它在所有的一致估计量中具有最小的渐近方差。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 calcmode="lin" valueType="num">
                                      <p:cBhvr additive="base">
                                        <p:cTn id="7" dur="500" fill="hold"/>
                                        <p:tgtEl>
                                          <p:spTgt spid="1525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257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2579">
                                            <p:txEl>
                                              <p:pRg st="1" end="1"/>
                                            </p:txEl>
                                          </p:spTgt>
                                        </p:tgtEl>
                                        <p:attrNameLst>
                                          <p:attrName>style.visibility</p:attrName>
                                        </p:attrNameLst>
                                      </p:cBhvr>
                                      <p:to>
                                        <p:strVal val="visible"/>
                                      </p:to>
                                    </p:set>
                                    <p:anim calcmode="lin" valueType="num">
                                      <p:cBhvr additive="base">
                                        <p:cTn id="11" dur="500" fill="hold"/>
                                        <p:tgtEl>
                                          <p:spTgt spid="15257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5257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52579">
                                            <p:txEl>
                                              <p:pRg st="2" end="2"/>
                                            </p:txEl>
                                          </p:spTgt>
                                        </p:tgtEl>
                                        <p:attrNameLst>
                                          <p:attrName>style.visibility</p:attrName>
                                        </p:attrNameLst>
                                      </p:cBhvr>
                                      <p:to>
                                        <p:strVal val="visible"/>
                                      </p:to>
                                    </p:set>
                                    <p:anim calcmode="lin" valueType="num">
                                      <p:cBhvr additive="base">
                                        <p:cTn id="15" dur="500" fill="hold"/>
                                        <p:tgtEl>
                                          <p:spTgt spid="15257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5257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52579">
                                            <p:txEl>
                                              <p:pRg st="3" end="3"/>
                                            </p:txEl>
                                          </p:spTgt>
                                        </p:tgtEl>
                                        <p:attrNameLst>
                                          <p:attrName>style.visibility</p:attrName>
                                        </p:attrNameLst>
                                      </p:cBhvr>
                                      <p:to>
                                        <p:strVal val="visible"/>
                                      </p:to>
                                    </p:set>
                                    <p:anim calcmode="lin" valueType="num">
                                      <p:cBhvr additive="base">
                                        <p:cTn id="19" dur="500" fill="hold"/>
                                        <p:tgtEl>
                                          <p:spTgt spid="15257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257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F1F641B8-A24B-4715-BF09-8A34749B2DDD}"/>
              </a:ext>
            </a:extLst>
          </p:cNvPr>
          <p:cNvSpPr>
            <a:spLocks noGrp="1" noChangeArrowheads="1"/>
          </p:cNvSpPr>
          <p:nvPr>
            <p:ph type="title"/>
          </p:nvPr>
        </p:nvSpPr>
        <p:spPr>
          <a:xfrm>
            <a:off x="206896" y="1988840"/>
            <a:ext cx="8305800" cy="914400"/>
          </a:xfrm>
        </p:spPr>
        <p:txBody>
          <a:bodyPr/>
          <a:lstStyle/>
          <a:p>
            <a:pPr algn="l" eaLnBrk="1" hangingPunct="1"/>
            <a:r>
              <a:rPr lang="zh-CN" altLang="en-US" sz="3200" b="0" dirty="0">
                <a:effectLst/>
                <a:ea typeface="楷体_GB2312" pitchFamily="49" charset="-122"/>
              </a:rPr>
              <a:t>高斯</a:t>
            </a:r>
            <a:r>
              <a:rPr lang="en-US" altLang="zh-CN" sz="3200" b="0" dirty="0">
                <a:effectLst/>
                <a:ea typeface="楷体_GB2312" pitchFamily="49" charset="-122"/>
              </a:rPr>
              <a:t>—</a:t>
            </a:r>
            <a:r>
              <a:rPr lang="zh-CN" altLang="en-US" sz="3200" b="0" dirty="0">
                <a:effectLst/>
                <a:ea typeface="楷体_GB2312" pitchFamily="49" charset="-122"/>
              </a:rPr>
              <a:t>马尔可夫定理</a:t>
            </a:r>
            <a:r>
              <a:rPr lang="en-US" altLang="zh-CN" sz="2800" b="0" dirty="0">
                <a:effectLst/>
                <a:ea typeface="楷体_GB2312" pitchFamily="49" charset="-122"/>
              </a:rPr>
              <a:t>(Gauss-Markov theorem)</a:t>
            </a:r>
          </a:p>
        </p:txBody>
      </p:sp>
      <p:sp>
        <p:nvSpPr>
          <p:cNvPr id="153603" name="Rectangle 3">
            <a:extLst>
              <a:ext uri="{FF2B5EF4-FFF2-40B4-BE49-F238E27FC236}">
                <a16:creationId xmlns:a16="http://schemas.microsoft.com/office/drawing/2014/main" id="{6B63E142-16FB-458A-B76A-2A68CE6294D3}"/>
              </a:ext>
            </a:extLst>
          </p:cNvPr>
          <p:cNvSpPr>
            <a:spLocks noGrp="1" noChangeArrowheads="1"/>
          </p:cNvSpPr>
          <p:nvPr>
            <p:ph type="body" idx="1"/>
          </p:nvPr>
        </p:nvSpPr>
        <p:spPr>
          <a:xfrm>
            <a:off x="473596" y="3140968"/>
            <a:ext cx="7772400" cy="2590800"/>
          </a:xfrm>
        </p:spPr>
        <p:txBody>
          <a:bodyPr/>
          <a:lstStyle/>
          <a:p>
            <a:pPr eaLnBrk="1" hangingPunct="1">
              <a:buFont typeface="Wingdings" panose="05000000000000000000" pitchFamily="2" charset="2"/>
              <a:buChar char="l"/>
            </a:pPr>
            <a:r>
              <a:rPr lang="zh-CN" altLang="en-US" sz="2800" dirty="0">
                <a:effectLst/>
                <a:ea typeface="楷体_GB2312" pitchFamily="49" charset="-122"/>
              </a:rPr>
              <a:t>在给定经典线性回归的假定下，最小二乘估计量是具有最小方差的线性无偏估计量。</a:t>
            </a:r>
          </a:p>
          <a:p>
            <a:pPr eaLnBrk="1" hangingPunct="1">
              <a:spcBef>
                <a:spcPct val="50000"/>
              </a:spcBef>
            </a:pPr>
            <a:r>
              <a:rPr lang="zh-CN" altLang="en-US" sz="2800" dirty="0">
                <a:effectLst/>
              </a:rPr>
              <a:t>下面分别对最小二乘估计量的线性性、无偏性和有效性进行证明。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 calcmode="lin" valueType="num">
                                      <p:cBhvr additive="base">
                                        <p:cTn id="7" dur="500" fill="hold"/>
                                        <p:tgtEl>
                                          <p:spTgt spid="1536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03">
                                            <p:txEl>
                                              <p:pRg st="1" end="1"/>
                                            </p:txEl>
                                          </p:spTgt>
                                        </p:tgtEl>
                                        <p:attrNameLst>
                                          <p:attrName>style.visibility</p:attrName>
                                        </p:attrNameLst>
                                      </p:cBhvr>
                                      <p:to>
                                        <p:strVal val="visible"/>
                                      </p:to>
                                    </p:set>
                                    <p:anim calcmode="lin" valueType="num">
                                      <p:cBhvr additive="base">
                                        <p:cTn id="13" dur="500" fill="hold"/>
                                        <p:tgtEl>
                                          <p:spTgt spid="1536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360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5" name="Picture 3">
            <a:extLst>
              <a:ext uri="{FF2B5EF4-FFF2-40B4-BE49-F238E27FC236}">
                <a16:creationId xmlns:a16="http://schemas.microsoft.com/office/drawing/2014/main" id="{7FA3CDAB-3A3F-478D-A206-25E06E0D6B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638300"/>
            <a:ext cx="7162800" cy="914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69636" name="Picture 4">
            <a:extLst>
              <a:ext uri="{FF2B5EF4-FFF2-40B4-BE49-F238E27FC236}">
                <a16:creationId xmlns:a16="http://schemas.microsoft.com/office/drawing/2014/main" id="{AA368550-57BC-43A3-A1E1-6F2E7A6B12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667000"/>
            <a:ext cx="6553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4560" name="Object 2048">
            <a:extLst>
              <a:ext uri="{FF2B5EF4-FFF2-40B4-BE49-F238E27FC236}">
                <a16:creationId xmlns:a16="http://schemas.microsoft.com/office/drawing/2014/main" id="{A2865CB5-5E2B-43AB-8E8B-B5CF5B7F507B}"/>
              </a:ext>
            </a:extLst>
          </p:cNvPr>
          <p:cNvGraphicFramePr>
            <a:graphicFrameLocks noChangeAspect="1"/>
          </p:cNvGraphicFramePr>
          <p:nvPr/>
        </p:nvGraphicFramePr>
        <p:xfrm>
          <a:off x="1524000" y="3657600"/>
          <a:ext cx="6477000" cy="838200"/>
        </p:xfrm>
        <a:graphic>
          <a:graphicData uri="http://schemas.openxmlformats.org/presentationml/2006/ole">
            <mc:AlternateContent xmlns:mc="http://schemas.openxmlformats.org/markup-compatibility/2006">
              <mc:Choice xmlns:v="urn:schemas-microsoft-com:vml" Requires="v">
                <p:oleObj spid="_x0000_s8239" name="位图图像" r:id="rId5" imgW="5934903" imgH="790476" progId="Paint.Picture">
                  <p:embed/>
                </p:oleObj>
              </mc:Choice>
              <mc:Fallback>
                <p:oleObj name="位图图像" r:id="rId5" imgW="5934903" imgH="790476" progId="Paint.Picture">
                  <p:embed/>
                  <p:pic>
                    <p:nvPicPr>
                      <p:cNvPr id="194560" name="Object 2048">
                        <a:extLst>
                          <a:ext uri="{FF2B5EF4-FFF2-40B4-BE49-F238E27FC236}">
                            <a16:creationId xmlns:a16="http://schemas.microsoft.com/office/drawing/2014/main" id="{A2865CB5-5E2B-43AB-8E8B-B5CF5B7F50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3657600"/>
                        <a:ext cx="6477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61" name="Object 2049">
            <a:extLst>
              <a:ext uri="{FF2B5EF4-FFF2-40B4-BE49-F238E27FC236}">
                <a16:creationId xmlns:a16="http://schemas.microsoft.com/office/drawing/2014/main" id="{4601A766-069B-4024-BB53-E552A71252FA}"/>
              </a:ext>
            </a:extLst>
          </p:cNvPr>
          <p:cNvGraphicFramePr>
            <a:graphicFrameLocks noChangeAspect="1"/>
          </p:cNvGraphicFramePr>
          <p:nvPr/>
        </p:nvGraphicFramePr>
        <p:xfrm>
          <a:off x="1905000" y="4572000"/>
          <a:ext cx="3352800" cy="838200"/>
        </p:xfrm>
        <a:graphic>
          <a:graphicData uri="http://schemas.openxmlformats.org/presentationml/2006/ole">
            <mc:AlternateContent xmlns:mc="http://schemas.openxmlformats.org/markup-compatibility/2006">
              <mc:Choice xmlns:v="urn:schemas-microsoft-com:vml" Requires="v">
                <p:oleObj spid="_x0000_s8240" name="位图图像" r:id="rId7" imgW="2657846" imgH="724001" progId="Paint.Picture">
                  <p:embed/>
                </p:oleObj>
              </mc:Choice>
              <mc:Fallback>
                <p:oleObj name="位图图像" r:id="rId7" imgW="2657846" imgH="724001" progId="Paint.Picture">
                  <p:embed/>
                  <p:pic>
                    <p:nvPicPr>
                      <p:cNvPr id="194561" name="Object 2049">
                        <a:extLst>
                          <a:ext uri="{FF2B5EF4-FFF2-40B4-BE49-F238E27FC236}">
                            <a16:creationId xmlns:a16="http://schemas.microsoft.com/office/drawing/2014/main" id="{4601A766-069B-4024-BB53-E552A71252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4572000"/>
                        <a:ext cx="335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62" name="Object 2050">
            <a:extLst>
              <a:ext uri="{FF2B5EF4-FFF2-40B4-BE49-F238E27FC236}">
                <a16:creationId xmlns:a16="http://schemas.microsoft.com/office/drawing/2014/main" id="{AB70E803-B4F2-4421-9481-C140AA4DB9E8}"/>
              </a:ext>
            </a:extLst>
          </p:cNvPr>
          <p:cNvGraphicFramePr>
            <a:graphicFrameLocks noChangeAspect="1"/>
          </p:cNvGraphicFramePr>
          <p:nvPr/>
        </p:nvGraphicFramePr>
        <p:xfrm>
          <a:off x="1295400" y="5486400"/>
          <a:ext cx="7467600" cy="762000"/>
        </p:xfrm>
        <a:graphic>
          <a:graphicData uri="http://schemas.openxmlformats.org/presentationml/2006/ole">
            <mc:AlternateContent xmlns:mc="http://schemas.openxmlformats.org/markup-compatibility/2006">
              <mc:Choice xmlns:v="urn:schemas-microsoft-com:vml" Requires="v">
                <p:oleObj spid="_x0000_s8241" name="位图图像" r:id="rId9" imgW="6335009" imgH="638264" progId="Paint.Picture">
                  <p:embed/>
                </p:oleObj>
              </mc:Choice>
              <mc:Fallback>
                <p:oleObj name="位图图像" r:id="rId9" imgW="6335009" imgH="638264" progId="Paint.Picture">
                  <p:embed/>
                  <p:pic>
                    <p:nvPicPr>
                      <p:cNvPr id="194562" name="Object 2050">
                        <a:extLst>
                          <a:ext uri="{FF2B5EF4-FFF2-40B4-BE49-F238E27FC236}">
                            <a16:creationId xmlns:a16="http://schemas.microsoft.com/office/drawing/2014/main" id="{AB70E803-B4F2-4421-9481-C140AA4DB9E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5400" y="5486400"/>
                        <a:ext cx="7467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9635"/>
                                        </p:tgtEl>
                                        <p:attrNameLst>
                                          <p:attrName>style.visibility</p:attrName>
                                        </p:attrNameLst>
                                      </p:cBhvr>
                                      <p:to>
                                        <p:strVal val="visible"/>
                                      </p:to>
                                    </p:set>
                                    <p:anim calcmode="lin" valueType="num">
                                      <p:cBhvr additive="base">
                                        <p:cTn id="7" dur="500" fill="hold"/>
                                        <p:tgtEl>
                                          <p:spTgt spid="69635"/>
                                        </p:tgtEl>
                                        <p:attrNameLst>
                                          <p:attrName>ppt_x</p:attrName>
                                        </p:attrNameLst>
                                      </p:cBhvr>
                                      <p:tavLst>
                                        <p:tav tm="0">
                                          <p:val>
                                            <p:strVal val="0-#ppt_w/2"/>
                                          </p:val>
                                        </p:tav>
                                        <p:tav tm="100000">
                                          <p:val>
                                            <p:strVal val="#ppt_x"/>
                                          </p:val>
                                        </p:tav>
                                      </p:tavLst>
                                    </p:anim>
                                    <p:anim calcmode="lin" valueType="num">
                                      <p:cBhvr additive="base">
                                        <p:cTn id="8" dur="500" fill="hold"/>
                                        <p:tgtEl>
                                          <p:spTgt spid="6963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9636"/>
                                        </p:tgtEl>
                                        <p:attrNameLst>
                                          <p:attrName>style.visibility</p:attrName>
                                        </p:attrNameLst>
                                      </p:cBhvr>
                                      <p:to>
                                        <p:strVal val="visible"/>
                                      </p:to>
                                    </p:set>
                                    <p:anim calcmode="lin" valueType="num">
                                      <p:cBhvr additive="base">
                                        <p:cTn id="13" dur="500" fill="hold"/>
                                        <p:tgtEl>
                                          <p:spTgt spid="69636"/>
                                        </p:tgtEl>
                                        <p:attrNameLst>
                                          <p:attrName>ppt_x</p:attrName>
                                        </p:attrNameLst>
                                      </p:cBhvr>
                                      <p:tavLst>
                                        <p:tav tm="0">
                                          <p:val>
                                            <p:strVal val="0-#ppt_w/2"/>
                                          </p:val>
                                        </p:tav>
                                        <p:tav tm="100000">
                                          <p:val>
                                            <p:strVal val="#ppt_x"/>
                                          </p:val>
                                        </p:tav>
                                      </p:tavLst>
                                    </p:anim>
                                    <p:anim calcmode="lin" valueType="num">
                                      <p:cBhvr additive="base">
                                        <p:cTn id="14" dur="500" fill="hold"/>
                                        <p:tgtEl>
                                          <p:spTgt spid="6963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94560"/>
                                        </p:tgtEl>
                                        <p:attrNameLst>
                                          <p:attrName>style.visibility</p:attrName>
                                        </p:attrNameLst>
                                      </p:cBhvr>
                                      <p:to>
                                        <p:strVal val="visible"/>
                                      </p:to>
                                    </p:set>
                                    <p:anim calcmode="lin" valueType="num">
                                      <p:cBhvr additive="base">
                                        <p:cTn id="19" dur="500" fill="hold"/>
                                        <p:tgtEl>
                                          <p:spTgt spid="194560"/>
                                        </p:tgtEl>
                                        <p:attrNameLst>
                                          <p:attrName>ppt_x</p:attrName>
                                        </p:attrNameLst>
                                      </p:cBhvr>
                                      <p:tavLst>
                                        <p:tav tm="0">
                                          <p:val>
                                            <p:strVal val="0-#ppt_w/2"/>
                                          </p:val>
                                        </p:tav>
                                        <p:tav tm="100000">
                                          <p:val>
                                            <p:strVal val="#ppt_x"/>
                                          </p:val>
                                        </p:tav>
                                      </p:tavLst>
                                    </p:anim>
                                    <p:anim calcmode="lin" valueType="num">
                                      <p:cBhvr additive="base">
                                        <p:cTn id="20" dur="500" fill="hold"/>
                                        <p:tgtEl>
                                          <p:spTgt spid="19456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94561"/>
                                        </p:tgtEl>
                                        <p:attrNameLst>
                                          <p:attrName>style.visibility</p:attrName>
                                        </p:attrNameLst>
                                      </p:cBhvr>
                                      <p:to>
                                        <p:strVal val="visible"/>
                                      </p:to>
                                    </p:set>
                                    <p:anim calcmode="lin" valueType="num">
                                      <p:cBhvr additive="base">
                                        <p:cTn id="25" dur="500" fill="hold"/>
                                        <p:tgtEl>
                                          <p:spTgt spid="194561"/>
                                        </p:tgtEl>
                                        <p:attrNameLst>
                                          <p:attrName>ppt_x</p:attrName>
                                        </p:attrNameLst>
                                      </p:cBhvr>
                                      <p:tavLst>
                                        <p:tav tm="0">
                                          <p:val>
                                            <p:strVal val="0-#ppt_w/2"/>
                                          </p:val>
                                        </p:tav>
                                        <p:tav tm="100000">
                                          <p:val>
                                            <p:strVal val="#ppt_x"/>
                                          </p:val>
                                        </p:tav>
                                      </p:tavLst>
                                    </p:anim>
                                    <p:anim calcmode="lin" valueType="num">
                                      <p:cBhvr additive="base">
                                        <p:cTn id="26" dur="500" fill="hold"/>
                                        <p:tgtEl>
                                          <p:spTgt spid="19456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94562"/>
                                        </p:tgtEl>
                                        <p:attrNameLst>
                                          <p:attrName>style.visibility</p:attrName>
                                        </p:attrNameLst>
                                      </p:cBhvr>
                                      <p:to>
                                        <p:strVal val="visible"/>
                                      </p:to>
                                    </p:set>
                                    <p:anim calcmode="lin" valueType="num">
                                      <p:cBhvr additive="base">
                                        <p:cTn id="31" dur="500" fill="hold"/>
                                        <p:tgtEl>
                                          <p:spTgt spid="194562"/>
                                        </p:tgtEl>
                                        <p:attrNameLst>
                                          <p:attrName>ppt_x</p:attrName>
                                        </p:attrNameLst>
                                      </p:cBhvr>
                                      <p:tavLst>
                                        <p:tav tm="0">
                                          <p:val>
                                            <p:strVal val="0-#ppt_w/2"/>
                                          </p:val>
                                        </p:tav>
                                        <p:tav tm="100000">
                                          <p:val>
                                            <p:strVal val="#ppt_x"/>
                                          </p:val>
                                        </p:tav>
                                      </p:tavLst>
                                    </p:anim>
                                    <p:anim calcmode="lin" valueType="num">
                                      <p:cBhvr additive="base">
                                        <p:cTn id="32" dur="500" fill="hold"/>
                                        <p:tgtEl>
                                          <p:spTgt spid="1945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a:extLst>
              <a:ext uri="{FF2B5EF4-FFF2-40B4-BE49-F238E27FC236}">
                <a16:creationId xmlns:a16="http://schemas.microsoft.com/office/drawing/2014/main" id="{917181D9-B3A1-46D7-8E79-2C0E1B6959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56792"/>
            <a:ext cx="8077200" cy="1295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70659" name="Text Box 3">
            <a:extLst>
              <a:ext uri="{FF2B5EF4-FFF2-40B4-BE49-F238E27FC236}">
                <a16:creationId xmlns:a16="http://schemas.microsoft.com/office/drawing/2014/main" id="{669B917A-1C60-4563-A28C-C76C6E9989CF}"/>
              </a:ext>
            </a:extLst>
          </p:cNvPr>
          <p:cNvSpPr txBox="1">
            <a:spLocks noChangeArrowheads="1"/>
          </p:cNvSpPr>
          <p:nvPr/>
        </p:nvSpPr>
        <p:spPr bwMode="auto">
          <a:xfrm>
            <a:off x="533400" y="2770584"/>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证：</a:t>
            </a:r>
          </a:p>
        </p:txBody>
      </p:sp>
      <p:pic>
        <p:nvPicPr>
          <p:cNvPr id="70660" name="Picture 4">
            <a:extLst>
              <a:ext uri="{FF2B5EF4-FFF2-40B4-BE49-F238E27FC236}">
                <a16:creationId xmlns:a16="http://schemas.microsoft.com/office/drawing/2014/main" id="{4BB5E9D9-6FB5-44F5-B772-7EB45E19D3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846784"/>
            <a:ext cx="7467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1" name="Text Box 5">
            <a:extLst>
              <a:ext uri="{FF2B5EF4-FFF2-40B4-BE49-F238E27FC236}">
                <a16:creationId xmlns:a16="http://schemas.microsoft.com/office/drawing/2014/main" id="{AC0C754D-3046-4378-AC71-7EE9C450B07C}"/>
              </a:ext>
            </a:extLst>
          </p:cNvPr>
          <p:cNvSpPr txBox="1">
            <a:spLocks noChangeArrowheads="1"/>
          </p:cNvSpPr>
          <p:nvPr/>
        </p:nvSpPr>
        <p:spPr bwMode="auto">
          <a:xfrm>
            <a:off x="1143000" y="3608784"/>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易知</a:t>
            </a:r>
          </a:p>
        </p:txBody>
      </p:sp>
      <p:pic>
        <p:nvPicPr>
          <p:cNvPr id="70662" name="Picture 6">
            <a:extLst>
              <a:ext uri="{FF2B5EF4-FFF2-40B4-BE49-F238E27FC236}">
                <a16:creationId xmlns:a16="http://schemas.microsoft.com/office/drawing/2014/main" id="{71AD7903-0E3D-4DD5-8600-7CF46019F0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456384"/>
            <a:ext cx="22098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3" name="Picture 7">
            <a:extLst>
              <a:ext uri="{FF2B5EF4-FFF2-40B4-BE49-F238E27FC236}">
                <a16:creationId xmlns:a16="http://schemas.microsoft.com/office/drawing/2014/main" id="{FCE54130-25D2-4C19-A6F1-60407F5B88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3608784"/>
            <a:ext cx="17526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4" name="Text Box 8">
            <a:extLst>
              <a:ext uri="{FF2B5EF4-FFF2-40B4-BE49-F238E27FC236}">
                <a16:creationId xmlns:a16="http://schemas.microsoft.com/office/drawing/2014/main" id="{8D506F2C-9E69-4B3A-9A2B-F66E63B1FE75}"/>
              </a:ext>
            </a:extLst>
          </p:cNvPr>
          <p:cNvSpPr txBox="1">
            <a:spLocks noChangeArrowheads="1"/>
          </p:cNvSpPr>
          <p:nvPr/>
        </p:nvSpPr>
        <p:spPr bwMode="auto">
          <a:xfrm>
            <a:off x="1143000" y="4294584"/>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故</a:t>
            </a:r>
          </a:p>
        </p:txBody>
      </p:sp>
      <p:pic>
        <p:nvPicPr>
          <p:cNvPr id="70665" name="Picture 9">
            <a:extLst>
              <a:ext uri="{FF2B5EF4-FFF2-40B4-BE49-F238E27FC236}">
                <a16:creationId xmlns:a16="http://schemas.microsoft.com/office/drawing/2014/main" id="{AF5B8A9C-F382-4C5C-9BFB-0ED9F03DA1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4351734"/>
            <a:ext cx="2286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6" name="Picture 10">
            <a:extLst>
              <a:ext uri="{FF2B5EF4-FFF2-40B4-BE49-F238E27FC236}">
                <a16:creationId xmlns:a16="http://schemas.microsoft.com/office/drawing/2014/main" id="{93EDA304-37FF-4B48-BC6A-3A633BCE1C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5056584"/>
            <a:ext cx="5867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7" name="Text Box 11">
            <a:extLst>
              <a:ext uri="{FF2B5EF4-FFF2-40B4-BE49-F238E27FC236}">
                <a16:creationId xmlns:a16="http://schemas.microsoft.com/office/drawing/2014/main" id="{FF9275DA-FDBA-4773-8B27-A302528EDAFD}"/>
              </a:ext>
            </a:extLst>
          </p:cNvPr>
          <p:cNvSpPr txBox="1">
            <a:spLocks noChangeArrowheads="1"/>
          </p:cNvSpPr>
          <p:nvPr/>
        </p:nvSpPr>
        <p:spPr bwMode="auto">
          <a:xfrm>
            <a:off x="1143000" y="5818584"/>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同样地，容易得出</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a:t>
            </a:r>
          </a:p>
        </p:txBody>
      </p:sp>
      <p:pic>
        <p:nvPicPr>
          <p:cNvPr id="70668" name="Picture 12">
            <a:extLst>
              <a:ext uri="{FF2B5EF4-FFF2-40B4-BE49-F238E27FC236}">
                <a16:creationId xmlns:a16="http://schemas.microsoft.com/office/drawing/2014/main" id="{959F118A-5682-45EF-8323-AAE58D2236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6351984"/>
            <a:ext cx="701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additive="base">
                                        <p:cTn id="7" dur="500" fill="hold"/>
                                        <p:tgtEl>
                                          <p:spTgt spid="70658"/>
                                        </p:tgtEl>
                                        <p:attrNameLst>
                                          <p:attrName>ppt_x</p:attrName>
                                        </p:attrNameLst>
                                      </p:cBhvr>
                                      <p:tavLst>
                                        <p:tav tm="0">
                                          <p:val>
                                            <p:strVal val="0-#ppt_w/2"/>
                                          </p:val>
                                        </p:tav>
                                        <p:tav tm="100000">
                                          <p:val>
                                            <p:strVal val="#ppt_x"/>
                                          </p:val>
                                        </p:tav>
                                      </p:tavLst>
                                    </p:anim>
                                    <p:anim calcmode="lin" valueType="num">
                                      <p:cBhvr additive="base">
                                        <p:cTn id="8" dur="500" fill="hold"/>
                                        <p:tgtEl>
                                          <p:spTgt spid="7065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0659"/>
                                        </p:tgtEl>
                                        <p:attrNameLst>
                                          <p:attrName>style.visibility</p:attrName>
                                        </p:attrNameLst>
                                      </p:cBhvr>
                                      <p:to>
                                        <p:strVal val="visible"/>
                                      </p:to>
                                    </p:set>
                                    <p:anim calcmode="lin" valueType="num">
                                      <p:cBhvr additive="base">
                                        <p:cTn id="13" dur="500" fill="hold"/>
                                        <p:tgtEl>
                                          <p:spTgt spid="70659"/>
                                        </p:tgtEl>
                                        <p:attrNameLst>
                                          <p:attrName>ppt_x</p:attrName>
                                        </p:attrNameLst>
                                      </p:cBhvr>
                                      <p:tavLst>
                                        <p:tav tm="0">
                                          <p:val>
                                            <p:strVal val="0-#ppt_w/2"/>
                                          </p:val>
                                        </p:tav>
                                        <p:tav tm="100000">
                                          <p:val>
                                            <p:strVal val="#ppt_x"/>
                                          </p:val>
                                        </p:tav>
                                      </p:tavLst>
                                    </p:anim>
                                    <p:anim calcmode="lin" valueType="num">
                                      <p:cBhvr additive="base">
                                        <p:cTn id="14" dur="500" fill="hold"/>
                                        <p:tgtEl>
                                          <p:spTgt spid="7065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0660"/>
                                        </p:tgtEl>
                                        <p:attrNameLst>
                                          <p:attrName>style.visibility</p:attrName>
                                        </p:attrNameLst>
                                      </p:cBhvr>
                                      <p:to>
                                        <p:strVal val="visible"/>
                                      </p:to>
                                    </p:set>
                                    <p:anim calcmode="lin" valueType="num">
                                      <p:cBhvr additive="base">
                                        <p:cTn id="19" dur="500" fill="hold"/>
                                        <p:tgtEl>
                                          <p:spTgt spid="70660"/>
                                        </p:tgtEl>
                                        <p:attrNameLst>
                                          <p:attrName>ppt_x</p:attrName>
                                        </p:attrNameLst>
                                      </p:cBhvr>
                                      <p:tavLst>
                                        <p:tav tm="0">
                                          <p:val>
                                            <p:strVal val="0-#ppt_w/2"/>
                                          </p:val>
                                        </p:tav>
                                        <p:tav tm="100000">
                                          <p:val>
                                            <p:strVal val="#ppt_x"/>
                                          </p:val>
                                        </p:tav>
                                      </p:tavLst>
                                    </p:anim>
                                    <p:anim calcmode="lin" valueType="num">
                                      <p:cBhvr additive="base">
                                        <p:cTn id="20" dur="500" fill="hold"/>
                                        <p:tgtEl>
                                          <p:spTgt spid="7066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0661"/>
                                        </p:tgtEl>
                                        <p:attrNameLst>
                                          <p:attrName>style.visibility</p:attrName>
                                        </p:attrNameLst>
                                      </p:cBhvr>
                                      <p:to>
                                        <p:strVal val="visible"/>
                                      </p:to>
                                    </p:set>
                                    <p:anim calcmode="lin" valueType="num">
                                      <p:cBhvr additive="base">
                                        <p:cTn id="25" dur="500" fill="hold"/>
                                        <p:tgtEl>
                                          <p:spTgt spid="70661"/>
                                        </p:tgtEl>
                                        <p:attrNameLst>
                                          <p:attrName>ppt_x</p:attrName>
                                        </p:attrNameLst>
                                      </p:cBhvr>
                                      <p:tavLst>
                                        <p:tav tm="0">
                                          <p:val>
                                            <p:strVal val="0-#ppt_w/2"/>
                                          </p:val>
                                        </p:tav>
                                        <p:tav tm="100000">
                                          <p:val>
                                            <p:strVal val="#ppt_x"/>
                                          </p:val>
                                        </p:tav>
                                      </p:tavLst>
                                    </p:anim>
                                    <p:anim calcmode="lin" valueType="num">
                                      <p:cBhvr additive="base">
                                        <p:cTn id="26" dur="500" fill="hold"/>
                                        <p:tgtEl>
                                          <p:spTgt spid="7066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70662"/>
                                        </p:tgtEl>
                                        <p:attrNameLst>
                                          <p:attrName>style.visibility</p:attrName>
                                        </p:attrNameLst>
                                      </p:cBhvr>
                                      <p:to>
                                        <p:strVal val="visible"/>
                                      </p:to>
                                    </p:set>
                                    <p:anim calcmode="lin" valueType="num">
                                      <p:cBhvr additive="base">
                                        <p:cTn id="31" dur="500" fill="hold"/>
                                        <p:tgtEl>
                                          <p:spTgt spid="70662"/>
                                        </p:tgtEl>
                                        <p:attrNameLst>
                                          <p:attrName>ppt_x</p:attrName>
                                        </p:attrNameLst>
                                      </p:cBhvr>
                                      <p:tavLst>
                                        <p:tav tm="0">
                                          <p:val>
                                            <p:strVal val="0-#ppt_w/2"/>
                                          </p:val>
                                        </p:tav>
                                        <p:tav tm="100000">
                                          <p:val>
                                            <p:strVal val="#ppt_x"/>
                                          </p:val>
                                        </p:tav>
                                      </p:tavLst>
                                    </p:anim>
                                    <p:anim calcmode="lin" valueType="num">
                                      <p:cBhvr additive="base">
                                        <p:cTn id="32" dur="500" fill="hold"/>
                                        <p:tgtEl>
                                          <p:spTgt spid="7066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70663"/>
                                        </p:tgtEl>
                                        <p:attrNameLst>
                                          <p:attrName>style.visibility</p:attrName>
                                        </p:attrNameLst>
                                      </p:cBhvr>
                                      <p:to>
                                        <p:strVal val="visible"/>
                                      </p:to>
                                    </p:set>
                                    <p:anim calcmode="lin" valueType="num">
                                      <p:cBhvr additive="base">
                                        <p:cTn id="37" dur="500" fill="hold"/>
                                        <p:tgtEl>
                                          <p:spTgt spid="70663"/>
                                        </p:tgtEl>
                                        <p:attrNameLst>
                                          <p:attrName>ppt_x</p:attrName>
                                        </p:attrNameLst>
                                      </p:cBhvr>
                                      <p:tavLst>
                                        <p:tav tm="0">
                                          <p:val>
                                            <p:strVal val="1+#ppt_w/2"/>
                                          </p:val>
                                        </p:tav>
                                        <p:tav tm="100000">
                                          <p:val>
                                            <p:strVal val="#ppt_x"/>
                                          </p:val>
                                        </p:tav>
                                      </p:tavLst>
                                    </p:anim>
                                    <p:anim calcmode="lin" valueType="num">
                                      <p:cBhvr additive="base">
                                        <p:cTn id="38" dur="500" fill="hold"/>
                                        <p:tgtEl>
                                          <p:spTgt spid="7066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0664"/>
                                        </p:tgtEl>
                                        <p:attrNameLst>
                                          <p:attrName>style.visibility</p:attrName>
                                        </p:attrNameLst>
                                      </p:cBhvr>
                                      <p:to>
                                        <p:strVal val="visible"/>
                                      </p:to>
                                    </p:set>
                                    <p:anim calcmode="lin" valueType="num">
                                      <p:cBhvr additive="base">
                                        <p:cTn id="43" dur="500" fill="hold"/>
                                        <p:tgtEl>
                                          <p:spTgt spid="70664"/>
                                        </p:tgtEl>
                                        <p:attrNameLst>
                                          <p:attrName>ppt_x</p:attrName>
                                        </p:attrNameLst>
                                      </p:cBhvr>
                                      <p:tavLst>
                                        <p:tav tm="0">
                                          <p:val>
                                            <p:strVal val="0-#ppt_w/2"/>
                                          </p:val>
                                        </p:tav>
                                        <p:tav tm="100000">
                                          <p:val>
                                            <p:strVal val="#ppt_x"/>
                                          </p:val>
                                        </p:tav>
                                      </p:tavLst>
                                    </p:anim>
                                    <p:anim calcmode="lin" valueType="num">
                                      <p:cBhvr additive="base">
                                        <p:cTn id="44" dur="500" fill="hold"/>
                                        <p:tgtEl>
                                          <p:spTgt spid="70664"/>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70665"/>
                                        </p:tgtEl>
                                        <p:attrNameLst>
                                          <p:attrName>style.visibility</p:attrName>
                                        </p:attrNameLst>
                                      </p:cBhvr>
                                      <p:to>
                                        <p:strVal val="visible"/>
                                      </p:to>
                                    </p:set>
                                    <p:anim calcmode="lin" valueType="num">
                                      <p:cBhvr additive="base">
                                        <p:cTn id="49" dur="500" fill="hold"/>
                                        <p:tgtEl>
                                          <p:spTgt spid="70665"/>
                                        </p:tgtEl>
                                        <p:attrNameLst>
                                          <p:attrName>ppt_x</p:attrName>
                                        </p:attrNameLst>
                                      </p:cBhvr>
                                      <p:tavLst>
                                        <p:tav tm="0">
                                          <p:val>
                                            <p:strVal val="0-#ppt_w/2"/>
                                          </p:val>
                                        </p:tav>
                                        <p:tav tm="100000">
                                          <p:val>
                                            <p:strVal val="#ppt_x"/>
                                          </p:val>
                                        </p:tav>
                                      </p:tavLst>
                                    </p:anim>
                                    <p:anim calcmode="lin" valueType="num">
                                      <p:cBhvr additive="base">
                                        <p:cTn id="50" dur="500" fill="hold"/>
                                        <p:tgtEl>
                                          <p:spTgt spid="70665"/>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70666"/>
                                        </p:tgtEl>
                                        <p:attrNameLst>
                                          <p:attrName>style.visibility</p:attrName>
                                        </p:attrNameLst>
                                      </p:cBhvr>
                                      <p:to>
                                        <p:strVal val="visible"/>
                                      </p:to>
                                    </p:set>
                                    <p:anim calcmode="lin" valueType="num">
                                      <p:cBhvr additive="base">
                                        <p:cTn id="55" dur="500" fill="hold"/>
                                        <p:tgtEl>
                                          <p:spTgt spid="70666"/>
                                        </p:tgtEl>
                                        <p:attrNameLst>
                                          <p:attrName>ppt_x</p:attrName>
                                        </p:attrNameLst>
                                      </p:cBhvr>
                                      <p:tavLst>
                                        <p:tav tm="0">
                                          <p:val>
                                            <p:strVal val="0-#ppt_w/2"/>
                                          </p:val>
                                        </p:tav>
                                        <p:tav tm="100000">
                                          <p:val>
                                            <p:strVal val="#ppt_x"/>
                                          </p:val>
                                        </p:tav>
                                      </p:tavLst>
                                    </p:anim>
                                    <p:anim calcmode="lin" valueType="num">
                                      <p:cBhvr additive="base">
                                        <p:cTn id="56" dur="500" fill="hold"/>
                                        <p:tgtEl>
                                          <p:spTgt spid="70666"/>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70667"/>
                                        </p:tgtEl>
                                        <p:attrNameLst>
                                          <p:attrName>style.visibility</p:attrName>
                                        </p:attrNameLst>
                                      </p:cBhvr>
                                      <p:to>
                                        <p:strVal val="visible"/>
                                      </p:to>
                                    </p:set>
                                    <p:anim calcmode="lin" valueType="num">
                                      <p:cBhvr additive="base">
                                        <p:cTn id="61" dur="500" fill="hold"/>
                                        <p:tgtEl>
                                          <p:spTgt spid="70667"/>
                                        </p:tgtEl>
                                        <p:attrNameLst>
                                          <p:attrName>ppt_x</p:attrName>
                                        </p:attrNameLst>
                                      </p:cBhvr>
                                      <p:tavLst>
                                        <p:tav tm="0">
                                          <p:val>
                                            <p:strVal val="0-#ppt_w/2"/>
                                          </p:val>
                                        </p:tav>
                                        <p:tav tm="100000">
                                          <p:val>
                                            <p:strVal val="#ppt_x"/>
                                          </p:val>
                                        </p:tav>
                                      </p:tavLst>
                                    </p:anim>
                                    <p:anim calcmode="lin" valueType="num">
                                      <p:cBhvr additive="base">
                                        <p:cTn id="62" dur="500" fill="hold"/>
                                        <p:tgtEl>
                                          <p:spTgt spid="70667"/>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70668"/>
                                        </p:tgtEl>
                                        <p:attrNameLst>
                                          <p:attrName>style.visibility</p:attrName>
                                        </p:attrNameLst>
                                      </p:cBhvr>
                                      <p:to>
                                        <p:strVal val="visible"/>
                                      </p:to>
                                    </p:set>
                                    <p:anim calcmode="lin" valueType="num">
                                      <p:cBhvr additive="base">
                                        <p:cTn id="67" dur="500" fill="hold"/>
                                        <p:tgtEl>
                                          <p:spTgt spid="70668"/>
                                        </p:tgtEl>
                                        <p:attrNameLst>
                                          <p:attrName>ppt_x</p:attrName>
                                        </p:attrNameLst>
                                      </p:cBhvr>
                                      <p:tavLst>
                                        <p:tav tm="0">
                                          <p:val>
                                            <p:strVal val="0-#ppt_w/2"/>
                                          </p:val>
                                        </p:tav>
                                        <p:tav tm="100000">
                                          <p:val>
                                            <p:strVal val="#ppt_x"/>
                                          </p:val>
                                        </p:tav>
                                      </p:tavLst>
                                    </p:anim>
                                    <p:anim calcmode="lin" valueType="num">
                                      <p:cBhvr additive="base">
                                        <p:cTn id="68" dur="500" fill="hold"/>
                                        <p:tgtEl>
                                          <p:spTgt spid="706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autoUpdateAnimBg="0"/>
      <p:bldP spid="70661" grpId="0" autoUpdateAnimBg="0"/>
      <p:bldP spid="70664" grpId="0" autoUpdateAnimBg="0"/>
      <p:bldP spid="7066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a:extLst>
              <a:ext uri="{FF2B5EF4-FFF2-40B4-BE49-F238E27FC236}">
                <a16:creationId xmlns:a16="http://schemas.microsoft.com/office/drawing/2014/main" id="{12040D39-C16F-43D1-BEE0-68D209477E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945182"/>
            <a:ext cx="7211888" cy="1295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71683" name="Picture 3">
            <a:extLst>
              <a:ext uri="{FF2B5EF4-FFF2-40B4-BE49-F238E27FC236}">
                <a16:creationId xmlns:a16="http://schemas.microsoft.com/office/drawing/2014/main" id="{335EB2D9-33E6-4522-B9DA-FE66D41154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411238"/>
            <a:ext cx="7696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4" name="Picture 4">
            <a:extLst>
              <a:ext uri="{FF2B5EF4-FFF2-40B4-BE49-F238E27FC236}">
                <a16:creationId xmlns:a16="http://schemas.microsoft.com/office/drawing/2014/main" id="{9AA70AD7-0858-49B7-8D9F-CE1A06597C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944638"/>
            <a:ext cx="76200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5" name="Picture 5">
            <a:extLst>
              <a:ext uri="{FF2B5EF4-FFF2-40B4-BE49-F238E27FC236}">
                <a16:creationId xmlns:a16="http://schemas.microsoft.com/office/drawing/2014/main" id="{AE325253-597F-4DEA-A355-4E8F051AF4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3401838"/>
            <a:ext cx="2819400"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6" name="Picture 6">
            <a:extLst>
              <a:ext uri="{FF2B5EF4-FFF2-40B4-BE49-F238E27FC236}">
                <a16:creationId xmlns:a16="http://schemas.microsoft.com/office/drawing/2014/main" id="{B36639BE-78C9-41C7-8747-5D2C7B7EEE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468638"/>
            <a:ext cx="75438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7" name="Picture 7">
            <a:extLst>
              <a:ext uri="{FF2B5EF4-FFF2-40B4-BE49-F238E27FC236}">
                <a16:creationId xmlns:a16="http://schemas.microsoft.com/office/drawing/2014/main" id="{130C5146-19EA-4B9A-8C3A-BE20B0BAD4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5002038"/>
            <a:ext cx="6553200"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8" name="Picture 8">
            <a:extLst>
              <a:ext uri="{FF2B5EF4-FFF2-40B4-BE49-F238E27FC236}">
                <a16:creationId xmlns:a16="http://schemas.microsoft.com/office/drawing/2014/main" id="{F5B226DE-5FF8-46BB-8C73-92E87573D8F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5916438"/>
            <a:ext cx="5105400"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1682"/>
                                        </p:tgtEl>
                                        <p:attrNameLst>
                                          <p:attrName>style.visibility</p:attrName>
                                        </p:attrNameLst>
                                      </p:cBhvr>
                                      <p:to>
                                        <p:strVal val="visible"/>
                                      </p:to>
                                    </p:set>
                                    <p:anim calcmode="lin" valueType="num">
                                      <p:cBhvr additive="base">
                                        <p:cTn id="7" dur="500" fill="hold"/>
                                        <p:tgtEl>
                                          <p:spTgt spid="71682"/>
                                        </p:tgtEl>
                                        <p:attrNameLst>
                                          <p:attrName>ppt_x</p:attrName>
                                        </p:attrNameLst>
                                      </p:cBhvr>
                                      <p:tavLst>
                                        <p:tav tm="0">
                                          <p:val>
                                            <p:strVal val="0-#ppt_w/2"/>
                                          </p:val>
                                        </p:tav>
                                        <p:tav tm="100000">
                                          <p:val>
                                            <p:strVal val="#ppt_x"/>
                                          </p:val>
                                        </p:tav>
                                      </p:tavLst>
                                    </p:anim>
                                    <p:anim calcmode="lin" valueType="num">
                                      <p:cBhvr additive="base">
                                        <p:cTn id="8" dur="500" fill="hold"/>
                                        <p:tgtEl>
                                          <p:spTgt spid="7168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1683"/>
                                        </p:tgtEl>
                                        <p:attrNameLst>
                                          <p:attrName>style.visibility</p:attrName>
                                        </p:attrNameLst>
                                      </p:cBhvr>
                                      <p:to>
                                        <p:strVal val="visible"/>
                                      </p:to>
                                    </p:set>
                                    <p:anim calcmode="lin" valueType="num">
                                      <p:cBhvr additive="base">
                                        <p:cTn id="13" dur="500" fill="hold"/>
                                        <p:tgtEl>
                                          <p:spTgt spid="71683"/>
                                        </p:tgtEl>
                                        <p:attrNameLst>
                                          <p:attrName>ppt_x</p:attrName>
                                        </p:attrNameLst>
                                      </p:cBhvr>
                                      <p:tavLst>
                                        <p:tav tm="0">
                                          <p:val>
                                            <p:strVal val="0-#ppt_w/2"/>
                                          </p:val>
                                        </p:tav>
                                        <p:tav tm="100000">
                                          <p:val>
                                            <p:strVal val="#ppt_x"/>
                                          </p:val>
                                        </p:tav>
                                      </p:tavLst>
                                    </p:anim>
                                    <p:anim calcmode="lin" valueType="num">
                                      <p:cBhvr additive="base">
                                        <p:cTn id="14" dur="500" fill="hold"/>
                                        <p:tgtEl>
                                          <p:spTgt spid="7168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1684"/>
                                        </p:tgtEl>
                                        <p:attrNameLst>
                                          <p:attrName>style.visibility</p:attrName>
                                        </p:attrNameLst>
                                      </p:cBhvr>
                                      <p:to>
                                        <p:strVal val="visible"/>
                                      </p:to>
                                    </p:set>
                                    <p:anim calcmode="lin" valueType="num">
                                      <p:cBhvr additive="base">
                                        <p:cTn id="19" dur="500" fill="hold"/>
                                        <p:tgtEl>
                                          <p:spTgt spid="71684"/>
                                        </p:tgtEl>
                                        <p:attrNameLst>
                                          <p:attrName>ppt_x</p:attrName>
                                        </p:attrNameLst>
                                      </p:cBhvr>
                                      <p:tavLst>
                                        <p:tav tm="0">
                                          <p:val>
                                            <p:strVal val="0-#ppt_w/2"/>
                                          </p:val>
                                        </p:tav>
                                        <p:tav tm="100000">
                                          <p:val>
                                            <p:strVal val="#ppt_x"/>
                                          </p:val>
                                        </p:tav>
                                      </p:tavLst>
                                    </p:anim>
                                    <p:anim calcmode="lin" valueType="num">
                                      <p:cBhvr additive="base">
                                        <p:cTn id="20" dur="500" fill="hold"/>
                                        <p:tgtEl>
                                          <p:spTgt spid="7168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1685"/>
                                        </p:tgtEl>
                                        <p:attrNameLst>
                                          <p:attrName>style.visibility</p:attrName>
                                        </p:attrNameLst>
                                      </p:cBhvr>
                                      <p:to>
                                        <p:strVal val="visible"/>
                                      </p:to>
                                    </p:set>
                                    <p:anim calcmode="lin" valueType="num">
                                      <p:cBhvr additive="base">
                                        <p:cTn id="25" dur="500" fill="hold"/>
                                        <p:tgtEl>
                                          <p:spTgt spid="71685"/>
                                        </p:tgtEl>
                                        <p:attrNameLst>
                                          <p:attrName>ppt_x</p:attrName>
                                        </p:attrNameLst>
                                      </p:cBhvr>
                                      <p:tavLst>
                                        <p:tav tm="0">
                                          <p:val>
                                            <p:strVal val="0-#ppt_w/2"/>
                                          </p:val>
                                        </p:tav>
                                        <p:tav tm="100000">
                                          <p:val>
                                            <p:strVal val="#ppt_x"/>
                                          </p:val>
                                        </p:tav>
                                      </p:tavLst>
                                    </p:anim>
                                    <p:anim calcmode="lin" valueType="num">
                                      <p:cBhvr additive="base">
                                        <p:cTn id="26" dur="500" fill="hold"/>
                                        <p:tgtEl>
                                          <p:spTgt spid="7168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71686"/>
                                        </p:tgtEl>
                                        <p:attrNameLst>
                                          <p:attrName>style.visibility</p:attrName>
                                        </p:attrNameLst>
                                      </p:cBhvr>
                                      <p:to>
                                        <p:strVal val="visible"/>
                                      </p:to>
                                    </p:set>
                                    <p:anim calcmode="lin" valueType="num">
                                      <p:cBhvr additive="base">
                                        <p:cTn id="31" dur="500" fill="hold"/>
                                        <p:tgtEl>
                                          <p:spTgt spid="71686"/>
                                        </p:tgtEl>
                                        <p:attrNameLst>
                                          <p:attrName>ppt_x</p:attrName>
                                        </p:attrNameLst>
                                      </p:cBhvr>
                                      <p:tavLst>
                                        <p:tav tm="0">
                                          <p:val>
                                            <p:strVal val="0-#ppt_w/2"/>
                                          </p:val>
                                        </p:tav>
                                        <p:tav tm="100000">
                                          <p:val>
                                            <p:strVal val="#ppt_x"/>
                                          </p:val>
                                        </p:tav>
                                      </p:tavLst>
                                    </p:anim>
                                    <p:anim calcmode="lin" valueType="num">
                                      <p:cBhvr additive="base">
                                        <p:cTn id="32" dur="500" fill="hold"/>
                                        <p:tgtEl>
                                          <p:spTgt spid="7168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71687"/>
                                        </p:tgtEl>
                                        <p:attrNameLst>
                                          <p:attrName>style.visibility</p:attrName>
                                        </p:attrNameLst>
                                      </p:cBhvr>
                                      <p:to>
                                        <p:strVal val="visible"/>
                                      </p:to>
                                    </p:set>
                                    <p:anim calcmode="lin" valueType="num">
                                      <p:cBhvr additive="base">
                                        <p:cTn id="37" dur="500" fill="hold"/>
                                        <p:tgtEl>
                                          <p:spTgt spid="71687"/>
                                        </p:tgtEl>
                                        <p:attrNameLst>
                                          <p:attrName>ppt_x</p:attrName>
                                        </p:attrNameLst>
                                      </p:cBhvr>
                                      <p:tavLst>
                                        <p:tav tm="0">
                                          <p:val>
                                            <p:strVal val="0-#ppt_w/2"/>
                                          </p:val>
                                        </p:tav>
                                        <p:tav tm="100000">
                                          <p:val>
                                            <p:strVal val="#ppt_x"/>
                                          </p:val>
                                        </p:tav>
                                      </p:tavLst>
                                    </p:anim>
                                    <p:anim calcmode="lin" valueType="num">
                                      <p:cBhvr additive="base">
                                        <p:cTn id="38" dur="500" fill="hold"/>
                                        <p:tgtEl>
                                          <p:spTgt spid="7168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71688"/>
                                        </p:tgtEl>
                                        <p:attrNameLst>
                                          <p:attrName>style.visibility</p:attrName>
                                        </p:attrNameLst>
                                      </p:cBhvr>
                                      <p:to>
                                        <p:strVal val="visible"/>
                                      </p:to>
                                    </p:set>
                                    <p:anim calcmode="lin" valueType="num">
                                      <p:cBhvr additive="base">
                                        <p:cTn id="43" dur="500" fill="hold"/>
                                        <p:tgtEl>
                                          <p:spTgt spid="71688"/>
                                        </p:tgtEl>
                                        <p:attrNameLst>
                                          <p:attrName>ppt_x</p:attrName>
                                        </p:attrNameLst>
                                      </p:cBhvr>
                                      <p:tavLst>
                                        <p:tav tm="0">
                                          <p:val>
                                            <p:strVal val="0-#ppt_w/2"/>
                                          </p:val>
                                        </p:tav>
                                        <p:tav tm="100000">
                                          <p:val>
                                            <p:strVal val="#ppt_x"/>
                                          </p:val>
                                        </p:tav>
                                      </p:tavLst>
                                    </p:anim>
                                    <p:anim calcmode="lin" valueType="num">
                                      <p:cBhvr additive="base">
                                        <p:cTn id="44" dur="500" fill="hold"/>
                                        <p:tgtEl>
                                          <p:spTgt spid="716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a:extLst>
              <a:ext uri="{FF2B5EF4-FFF2-40B4-BE49-F238E27FC236}">
                <a16:creationId xmlns:a16="http://schemas.microsoft.com/office/drawing/2014/main" id="{200F99EA-571F-48B6-A560-A590C26FF752}"/>
              </a:ext>
            </a:extLst>
          </p:cNvPr>
          <p:cNvSpPr txBox="1">
            <a:spLocks noChangeArrowheads="1"/>
          </p:cNvSpPr>
          <p:nvPr/>
        </p:nvSpPr>
        <p:spPr bwMode="auto">
          <a:xfrm>
            <a:off x="685800" y="1524000"/>
            <a:ext cx="358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）证明最小方差性</a:t>
            </a:r>
          </a:p>
        </p:txBody>
      </p:sp>
      <p:pic>
        <p:nvPicPr>
          <p:cNvPr id="72707" name="Picture 3">
            <a:extLst>
              <a:ext uri="{FF2B5EF4-FFF2-40B4-BE49-F238E27FC236}">
                <a16:creationId xmlns:a16="http://schemas.microsoft.com/office/drawing/2014/main" id="{67B6E959-990A-40BD-927A-47F4AD6567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33600"/>
            <a:ext cx="7543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8" name="Picture 4">
            <a:extLst>
              <a:ext uri="{FF2B5EF4-FFF2-40B4-BE49-F238E27FC236}">
                <a16:creationId xmlns:a16="http://schemas.microsoft.com/office/drawing/2014/main" id="{A4AA2940-5AE2-479D-A49F-FC63925FF6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819400"/>
            <a:ext cx="1676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9" name="Text Box 5">
            <a:extLst>
              <a:ext uri="{FF2B5EF4-FFF2-40B4-BE49-F238E27FC236}">
                <a16:creationId xmlns:a16="http://schemas.microsoft.com/office/drawing/2014/main" id="{6530C9D4-4247-41C0-B5E6-BD33484C2059}"/>
              </a:ext>
            </a:extLst>
          </p:cNvPr>
          <p:cNvSpPr txBox="1">
            <a:spLocks noChangeArrowheads="1"/>
          </p:cNvSpPr>
          <p:nvPr/>
        </p:nvSpPr>
        <p:spPr bwMode="auto">
          <a:xfrm>
            <a:off x="990600" y="3505200"/>
            <a:ext cx="51816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其中，</a:t>
            </a:r>
            <a:r>
              <a:rPr kumimoji="1" lang="en-US" altLang="zh-CN" sz="24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en-US" altLang="zh-CN" sz="24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24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k</a:t>
            </a:r>
            <a:r>
              <a:rPr kumimoji="1" lang="en-US" altLang="zh-CN" sz="24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24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d</a:t>
            </a:r>
            <a:r>
              <a:rPr kumimoji="1" lang="en-US" altLang="zh-CN" sz="24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24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d</a:t>
            </a:r>
            <a:r>
              <a:rPr kumimoji="1" lang="en-US" altLang="zh-CN" sz="2400" b="0"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为不全为零的常数</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则容易证明</a:t>
            </a:r>
          </a:p>
        </p:txBody>
      </p:sp>
      <p:pic>
        <p:nvPicPr>
          <p:cNvPr id="72710" name="Picture 6">
            <a:extLst>
              <a:ext uri="{FF2B5EF4-FFF2-40B4-BE49-F238E27FC236}">
                <a16:creationId xmlns:a16="http://schemas.microsoft.com/office/drawing/2014/main" id="{CE4A4803-EC90-4BFF-A2B8-83D1587536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495800"/>
            <a:ext cx="2743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1" name="Picture 7">
            <a:extLst>
              <a:ext uri="{FF2B5EF4-FFF2-40B4-BE49-F238E27FC236}">
                <a16:creationId xmlns:a16="http://schemas.microsoft.com/office/drawing/2014/main" id="{E495F918-1A97-44D8-9B5A-02672705AC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5181600"/>
            <a:ext cx="7239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6"/>
                                        </p:tgtEl>
                                        <p:attrNameLst>
                                          <p:attrName>style.visibility</p:attrName>
                                        </p:attrNameLst>
                                      </p:cBhvr>
                                      <p:to>
                                        <p:strVal val="visible"/>
                                      </p:to>
                                    </p:set>
                                    <p:anim calcmode="lin" valueType="num">
                                      <p:cBhvr additive="base">
                                        <p:cTn id="7" dur="500" fill="hold"/>
                                        <p:tgtEl>
                                          <p:spTgt spid="72706"/>
                                        </p:tgtEl>
                                        <p:attrNameLst>
                                          <p:attrName>ppt_x</p:attrName>
                                        </p:attrNameLst>
                                      </p:cBhvr>
                                      <p:tavLst>
                                        <p:tav tm="0">
                                          <p:val>
                                            <p:strVal val="0-#ppt_w/2"/>
                                          </p:val>
                                        </p:tav>
                                        <p:tav tm="100000">
                                          <p:val>
                                            <p:strVal val="#ppt_x"/>
                                          </p:val>
                                        </p:tav>
                                      </p:tavLst>
                                    </p:anim>
                                    <p:anim calcmode="lin" valueType="num">
                                      <p:cBhvr additive="base">
                                        <p:cTn id="8" dur="500" fill="hold"/>
                                        <p:tgtEl>
                                          <p:spTgt spid="727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2707"/>
                                        </p:tgtEl>
                                        <p:attrNameLst>
                                          <p:attrName>style.visibility</p:attrName>
                                        </p:attrNameLst>
                                      </p:cBhvr>
                                      <p:to>
                                        <p:strVal val="visible"/>
                                      </p:to>
                                    </p:set>
                                    <p:anim calcmode="lin" valueType="num">
                                      <p:cBhvr additive="base">
                                        <p:cTn id="13" dur="500" fill="hold"/>
                                        <p:tgtEl>
                                          <p:spTgt spid="72707"/>
                                        </p:tgtEl>
                                        <p:attrNameLst>
                                          <p:attrName>ppt_x</p:attrName>
                                        </p:attrNameLst>
                                      </p:cBhvr>
                                      <p:tavLst>
                                        <p:tav tm="0">
                                          <p:val>
                                            <p:strVal val="0-#ppt_w/2"/>
                                          </p:val>
                                        </p:tav>
                                        <p:tav tm="100000">
                                          <p:val>
                                            <p:strVal val="#ppt_x"/>
                                          </p:val>
                                        </p:tav>
                                      </p:tavLst>
                                    </p:anim>
                                    <p:anim calcmode="lin" valueType="num">
                                      <p:cBhvr additive="base">
                                        <p:cTn id="14" dur="500" fill="hold"/>
                                        <p:tgtEl>
                                          <p:spTgt spid="7270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2708"/>
                                        </p:tgtEl>
                                        <p:attrNameLst>
                                          <p:attrName>style.visibility</p:attrName>
                                        </p:attrNameLst>
                                      </p:cBhvr>
                                      <p:to>
                                        <p:strVal val="visible"/>
                                      </p:to>
                                    </p:set>
                                    <p:anim calcmode="lin" valueType="num">
                                      <p:cBhvr additive="base">
                                        <p:cTn id="19" dur="500" fill="hold"/>
                                        <p:tgtEl>
                                          <p:spTgt spid="72708"/>
                                        </p:tgtEl>
                                        <p:attrNameLst>
                                          <p:attrName>ppt_x</p:attrName>
                                        </p:attrNameLst>
                                      </p:cBhvr>
                                      <p:tavLst>
                                        <p:tav tm="0">
                                          <p:val>
                                            <p:strVal val="0-#ppt_w/2"/>
                                          </p:val>
                                        </p:tav>
                                        <p:tav tm="100000">
                                          <p:val>
                                            <p:strVal val="#ppt_x"/>
                                          </p:val>
                                        </p:tav>
                                      </p:tavLst>
                                    </p:anim>
                                    <p:anim calcmode="lin" valueType="num">
                                      <p:cBhvr additive="base">
                                        <p:cTn id="20" dur="500" fill="hold"/>
                                        <p:tgtEl>
                                          <p:spTgt spid="7270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2709"/>
                                        </p:tgtEl>
                                        <p:attrNameLst>
                                          <p:attrName>style.visibility</p:attrName>
                                        </p:attrNameLst>
                                      </p:cBhvr>
                                      <p:to>
                                        <p:strVal val="visible"/>
                                      </p:to>
                                    </p:set>
                                    <p:anim calcmode="lin" valueType="num">
                                      <p:cBhvr additive="base">
                                        <p:cTn id="25" dur="500" fill="hold"/>
                                        <p:tgtEl>
                                          <p:spTgt spid="72709"/>
                                        </p:tgtEl>
                                        <p:attrNameLst>
                                          <p:attrName>ppt_x</p:attrName>
                                        </p:attrNameLst>
                                      </p:cBhvr>
                                      <p:tavLst>
                                        <p:tav tm="0">
                                          <p:val>
                                            <p:strVal val="0-#ppt_w/2"/>
                                          </p:val>
                                        </p:tav>
                                        <p:tav tm="100000">
                                          <p:val>
                                            <p:strVal val="#ppt_x"/>
                                          </p:val>
                                        </p:tav>
                                      </p:tavLst>
                                    </p:anim>
                                    <p:anim calcmode="lin" valueType="num">
                                      <p:cBhvr additive="base">
                                        <p:cTn id="26" dur="500" fill="hold"/>
                                        <p:tgtEl>
                                          <p:spTgt spid="7270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72710"/>
                                        </p:tgtEl>
                                        <p:attrNameLst>
                                          <p:attrName>style.visibility</p:attrName>
                                        </p:attrNameLst>
                                      </p:cBhvr>
                                      <p:to>
                                        <p:strVal val="visible"/>
                                      </p:to>
                                    </p:set>
                                    <p:anim calcmode="lin" valueType="num">
                                      <p:cBhvr additive="base">
                                        <p:cTn id="31" dur="500" fill="hold"/>
                                        <p:tgtEl>
                                          <p:spTgt spid="72710"/>
                                        </p:tgtEl>
                                        <p:attrNameLst>
                                          <p:attrName>ppt_x</p:attrName>
                                        </p:attrNameLst>
                                      </p:cBhvr>
                                      <p:tavLst>
                                        <p:tav tm="0">
                                          <p:val>
                                            <p:strVal val="0-#ppt_w/2"/>
                                          </p:val>
                                        </p:tav>
                                        <p:tav tm="100000">
                                          <p:val>
                                            <p:strVal val="#ppt_x"/>
                                          </p:val>
                                        </p:tav>
                                      </p:tavLst>
                                    </p:anim>
                                    <p:anim calcmode="lin" valueType="num">
                                      <p:cBhvr additive="base">
                                        <p:cTn id="32" dur="500" fill="hold"/>
                                        <p:tgtEl>
                                          <p:spTgt spid="7271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72711"/>
                                        </p:tgtEl>
                                        <p:attrNameLst>
                                          <p:attrName>style.visibility</p:attrName>
                                        </p:attrNameLst>
                                      </p:cBhvr>
                                      <p:to>
                                        <p:strVal val="visible"/>
                                      </p:to>
                                    </p:set>
                                    <p:anim calcmode="lin" valueType="num">
                                      <p:cBhvr additive="base">
                                        <p:cTn id="37" dur="500" fill="hold"/>
                                        <p:tgtEl>
                                          <p:spTgt spid="72711"/>
                                        </p:tgtEl>
                                        <p:attrNameLst>
                                          <p:attrName>ppt_x</p:attrName>
                                        </p:attrNameLst>
                                      </p:cBhvr>
                                      <p:tavLst>
                                        <p:tav tm="0">
                                          <p:val>
                                            <p:strVal val="0-#ppt_w/2"/>
                                          </p:val>
                                        </p:tav>
                                        <p:tav tm="100000">
                                          <p:val>
                                            <p:strVal val="#ppt_x"/>
                                          </p:val>
                                        </p:tav>
                                      </p:tavLst>
                                    </p:anim>
                                    <p:anim calcmode="lin" valueType="num">
                                      <p:cBhvr additive="base">
                                        <p:cTn id="38" dur="500" fill="hold"/>
                                        <p:tgtEl>
                                          <p:spTgt spid="727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autoUpdateAnimBg="0"/>
      <p:bldP spid="7270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a:extLst>
              <a:ext uri="{FF2B5EF4-FFF2-40B4-BE49-F238E27FC236}">
                <a16:creationId xmlns:a16="http://schemas.microsoft.com/office/drawing/2014/main" id="{D95EF797-87E2-4A3E-87F4-764EA18C40D8}"/>
              </a:ext>
            </a:extLst>
          </p:cNvPr>
          <p:cNvSpPr txBox="1">
            <a:spLocks noChangeArrowheads="1"/>
          </p:cNvSpPr>
          <p:nvPr/>
        </p:nvSpPr>
        <p:spPr bwMode="auto">
          <a:xfrm>
            <a:off x="609600" y="1537221"/>
            <a:ext cx="8153400" cy="9556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FFFFFF"/>
                </a:solidFill>
                <a:effectLst/>
                <a:uLnTx/>
                <a:uFillTx/>
                <a:latin typeface="楷体_GB2312" pitchFamily="49" charset="-122"/>
                <a:ea typeface="楷体_GB2312" pitchFamily="49" charset="-122"/>
                <a:cs typeface="+mn-cs"/>
              </a:rPr>
              <a:t>由于最小二乘估计量拥有一个</a:t>
            </a:r>
            <a:r>
              <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r>
              <a:rPr kumimoji="1" lang="zh-CN" altLang="en-US" sz="2800" b="1" i="0" u="none" strike="noStrike" kern="1200" cap="none" spc="0" normalizeH="0" baseline="0" noProof="0">
                <a:ln>
                  <a:noFill/>
                </a:ln>
                <a:solidFill>
                  <a:srgbClr val="FFFFFF"/>
                </a:solidFill>
                <a:effectLst/>
                <a:uLnTx/>
                <a:uFillTx/>
                <a:latin typeface="楷体_GB2312" pitchFamily="49" charset="-122"/>
                <a:ea typeface="楷体_GB2312" pitchFamily="49" charset="-122"/>
                <a:cs typeface="+mn-cs"/>
              </a:rPr>
              <a:t>好</a:t>
            </a:r>
            <a:r>
              <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r>
              <a:rPr kumimoji="1" lang="zh-CN" altLang="en-US" sz="2800" b="1" i="0" u="none" strike="noStrike" kern="1200" cap="none" spc="0" normalizeH="0" baseline="0" noProof="0">
                <a:ln>
                  <a:noFill/>
                </a:ln>
                <a:solidFill>
                  <a:srgbClr val="FFFFFF"/>
                </a:solidFill>
                <a:effectLst/>
                <a:uLnTx/>
                <a:uFillTx/>
                <a:latin typeface="楷体_GB2312" pitchFamily="49" charset="-122"/>
                <a:ea typeface="楷体_GB2312" pitchFamily="49" charset="-122"/>
                <a:cs typeface="+mn-cs"/>
              </a:rPr>
              <a:t>的估计量所应具备的小样本特性，它自然也拥有大样本特性</a:t>
            </a:r>
            <a:r>
              <a:rPr kumimoji="1" lang="zh-CN" altLang="en-US"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a:t>
            </a:r>
          </a:p>
        </p:txBody>
      </p:sp>
      <p:pic>
        <p:nvPicPr>
          <p:cNvPr id="73731" name="Picture 3">
            <a:extLst>
              <a:ext uri="{FF2B5EF4-FFF2-40B4-BE49-F238E27FC236}">
                <a16:creationId xmlns:a16="http://schemas.microsoft.com/office/drawing/2014/main" id="{5B73E17E-7250-422F-BB4B-8ACBAD8A87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048000"/>
            <a:ext cx="7010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2" name="Picture 4">
            <a:extLst>
              <a:ext uri="{FF2B5EF4-FFF2-40B4-BE49-F238E27FC236}">
                <a16:creationId xmlns:a16="http://schemas.microsoft.com/office/drawing/2014/main" id="{C58FBDD6-4D3E-44B3-91B9-34E6796F94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5181600"/>
            <a:ext cx="3886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5">
            <a:extLst>
              <a:ext uri="{FF2B5EF4-FFF2-40B4-BE49-F238E27FC236}">
                <a16:creationId xmlns:a16="http://schemas.microsoft.com/office/drawing/2014/main" id="{5F481A9D-B74D-4325-928D-CAE6693BC1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514600"/>
            <a:ext cx="2819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0"/>
                                        </p:tgtEl>
                                        <p:attrNameLst>
                                          <p:attrName>style.visibility</p:attrName>
                                        </p:attrNameLst>
                                      </p:cBhvr>
                                      <p:to>
                                        <p:strVal val="visible"/>
                                      </p:to>
                                    </p:set>
                                    <p:anim calcmode="lin" valueType="num">
                                      <p:cBhvr additive="base">
                                        <p:cTn id="7" dur="500" fill="hold"/>
                                        <p:tgtEl>
                                          <p:spTgt spid="73730"/>
                                        </p:tgtEl>
                                        <p:attrNameLst>
                                          <p:attrName>ppt_x</p:attrName>
                                        </p:attrNameLst>
                                      </p:cBhvr>
                                      <p:tavLst>
                                        <p:tav tm="0">
                                          <p:val>
                                            <p:strVal val="0-#ppt_w/2"/>
                                          </p:val>
                                        </p:tav>
                                        <p:tav tm="100000">
                                          <p:val>
                                            <p:strVal val="#ppt_x"/>
                                          </p:val>
                                        </p:tav>
                                      </p:tavLst>
                                    </p:anim>
                                    <p:anim calcmode="lin" valueType="num">
                                      <p:cBhvr additive="base">
                                        <p:cTn id="8" dur="500" fill="hold"/>
                                        <p:tgtEl>
                                          <p:spTgt spid="737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3733"/>
                                        </p:tgtEl>
                                        <p:attrNameLst>
                                          <p:attrName>style.visibility</p:attrName>
                                        </p:attrNameLst>
                                      </p:cBhvr>
                                      <p:to>
                                        <p:strVal val="visible"/>
                                      </p:to>
                                    </p:set>
                                    <p:anim calcmode="lin" valueType="num">
                                      <p:cBhvr additive="base">
                                        <p:cTn id="13" dur="500" fill="hold"/>
                                        <p:tgtEl>
                                          <p:spTgt spid="73733"/>
                                        </p:tgtEl>
                                        <p:attrNameLst>
                                          <p:attrName>ppt_x</p:attrName>
                                        </p:attrNameLst>
                                      </p:cBhvr>
                                      <p:tavLst>
                                        <p:tav tm="0">
                                          <p:val>
                                            <p:strVal val="0-#ppt_w/2"/>
                                          </p:val>
                                        </p:tav>
                                        <p:tav tm="100000">
                                          <p:val>
                                            <p:strVal val="#ppt_x"/>
                                          </p:val>
                                        </p:tav>
                                      </p:tavLst>
                                    </p:anim>
                                    <p:anim calcmode="lin" valueType="num">
                                      <p:cBhvr additive="base">
                                        <p:cTn id="14" dur="500" fill="hold"/>
                                        <p:tgtEl>
                                          <p:spTgt spid="7373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3731"/>
                                        </p:tgtEl>
                                        <p:attrNameLst>
                                          <p:attrName>style.visibility</p:attrName>
                                        </p:attrNameLst>
                                      </p:cBhvr>
                                      <p:to>
                                        <p:strVal val="visible"/>
                                      </p:to>
                                    </p:set>
                                    <p:anim calcmode="lin" valueType="num">
                                      <p:cBhvr additive="base">
                                        <p:cTn id="19" dur="500" fill="hold"/>
                                        <p:tgtEl>
                                          <p:spTgt spid="73731"/>
                                        </p:tgtEl>
                                        <p:attrNameLst>
                                          <p:attrName>ppt_x</p:attrName>
                                        </p:attrNameLst>
                                      </p:cBhvr>
                                      <p:tavLst>
                                        <p:tav tm="0">
                                          <p:val>
                                            <p:strVal val="0-#ppt_w/2"/>
                                          </p:val>
                                        </p:tav>
                                        <p:tav tm="100000">
                                          <p:val>
                                            <p:strVal val="#ppt_x"/>
                                          </p:val>
                                        </p:tav>
                                      </p:tavLst>
                                    </p:anim>
                                    <p:anim calcmode="lin" valueType="num">
                                      <p:cBhvr additive="base">
                                        <p:cTn id="20" dur="500" fill="hold"/>
                                        <p:tgtEl>
                                          <p:spTgt spid="7373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3732"/>
                                        </p:tgtEl>
                                        <p:attrNameLst>
                                          <p:attrName>style.visibility</p:attrName>
                                        </p:attrNameLst>
                                      </p:cBhvr>
                                      <p:to>
                                        <p:strVal val="visible"/>
                                      </p:to>
                                    </p:set>
                                    <p:anim calcmode="lin" valueType="num">
                                      <p:cBhvr additive="base">
                                        <p:cTn id="25" dur="500" fill="hold"/>
                                        <p:tgtEl>
                                          <p:spTgt spid="73732"/>
                                        </p:tgtEl>
                                        <p:attrNameLst>
                                          <p:attrName>ppt_x</p:attrName>
                                        </p:attrNameLst>
                                      </p:cBhvr>
                                      <p:tavLst>
                                        <p:tav tm="0">
                                          <p:val>
                                            <p:strVal val="0-#ppt_w/2"/>
                                          </p:val>
                                        </p:tav>
                                        <p:tav tm="100000">
                                          <p:val>
                                            <p:strVal val="#ppt_x"/>
                                          </p:val>
                                        </p:tav>
                                      </p:tavLst>
                                    </p:anim>
                                    <p:anim calcmode="lin" valueType="num">
                                      <p:cBhvr additive="base">
                                        <p:cTn id="26" dur="500" fill="hold"/>
                                        <p:tgtEl>
                                          <p:spTgt spid="737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pPr>
              <a:defRPr/>
            </a:pPr>
            <a:r>
              <a:rPr lang="zh-CN" altLang="en-US"/>
              <a:t>学习目标</a:t>
            </a:r>
          </a:p>
        </p:txBody>
      </p:sp>
      <p:sp>
        <p:nvSpPr>
          <p:cNvPr id="263171" name="Rectangle 3"/>
          <p:cNvSpPr>
            <a:spLocks noGrp="1" noChangeArrowheads="1"/>
          </p:cNvSpPr>
          <p:nvPr>
            <p:ph type="body" idx="1"/>
          </p:nvPr>
        </p:nvSpPr>
        <p:spPr>
          <a:xfrm>
            <a:off x="609600" y="1752600"/>
            <a:ext cx="8153400" cy="4419600"/>
          </a:xfrm>
        </p:spPr>
        <p:txBody>
          <a:bodyPr/>
          <a:lstStyle/>
          <a:p>
            <a:pPr marL="609600" indent="-609600">
              <a:defRPr/>
            </a:pPr>
            <a:r>
              <a:rPr lang="en-US" altLang="zh-CN" b="1"/>
              <a:t>1.	</a:t>
            </a:r>
            <a:r>
              <a:rPr lang="zh-CN" altLang="en-US" b="1"/>
              <a:t>回归模型、回归方程、估计的回归方程</a:t>
            </a:r>
          </a:p>
          <a:p>
            <a:pPr marL="609600" indent="-609600">
              <a:spcBef>
                <a:spcPct val="24000"/>
              </a:spcBef>
              <a:defRPr/>
            </a:pPr>
            <a:r>
              <a:rPr lang="en-US" altLang="zh-CN" b="1"/>
              <a:t>2.	</a:t>
            </a:r>
            <a:r>
              <a:rPr lang="zh-CN" altLang="en-US" b="1"/>
              <a:t>回归方程的拟合优度</a:t>
            </a:r>
          </a:p>
          <a:p>
            <a:pPr marL="609600" indent="-609600">
              <a:spcBef>
                <a:spcPct val="24000"/>
              </a:spcBef>
              <a:buFontTx/>
              <a:buAutoNum type="arabicPeriod" startAt="3"/>
              <a:defRPr/>
            </a:pPr>
            <a:r>
              <a:rPr lang="zh-CN" altLang="en-US" b="1"/>
              <a:t>回归方程的显著性检验</a:t>
            </a:r>
          </a:p>
          <a:p>
            <a:pPr marL="609600" indent="-609600">
              <a:spcBef>
                <a:spcPct val="24000"/>
              </a:spcBef>
              <a:buFontTx/>
              <a:buAutoNum type="arabicPeriod" startAt="3"/>
              <a:defRPr/>
            </a:pPr>
            <a:r>
              <a:rPr lang="zh-CN" altLang="en-US" b="1"/>
              <a:t>多重共线性问题及其处理</a:t>
            </a:r>
          </a:p>
          <a:p>
            <a:pPr marL="609600" indent="-609600">
              <a:spcBef>
                <a:spcPct val="24000"/>
              </a:spcBef>
              <a:buFontTx/>
              <a:buAutoNum type="arabicPeriod" startAt="3"/>
              <a:defRPr/>
            </a:pPr>
            <a:r>
              <a:rPr lang="zh-CN" altLang="en-US" b="1"/>
              <a:t>利用回归方程进行估计和预测</a:t>
            </a:r>
          </a:p>
          <a:p>
            <a:pPr marL="609600" indent="-609600">
              <a:spcBef>
                <a:spcPct val="24000"/>
              </a:spcBef>
              <a:buFontTx/>
              <a:buAutoNum type="arabicPeriod" startAt="3"/>
              <a:defRPr/>
            </a:pPr>
            <a:r>
              <a:rPr lang="zh-CN" altLang="en-US" b="1"/>
              <a:t>变量选择与逐步回归</a:t>
            </a:r>
          </a:p>
          <a:p>
            <a:pPr marL="609600" indent="-609600">
              <a:spcBef>
                <a:spcPct val="24000"/>
              </a:spcBef>
              <a:buFontTx/>
              <a:buAutoNum type="arabicPeriod" startAt="3"/>
              <a:defRPr/>
            </a:pPr>
            <a:r>
              <a:rPr lang="zh-CN" altLang="en-US" b="1"/>
              <a:t>用 </a:t>
            </a:r>
            <a:r>
              <a:rPr lang="en-US" altLang="zh-CN" b="1"/>
              <a:t>Excel </a:t>
            </a:r>
            <a:r>
              <a:rPr lang="zh-CN" altLang="en-US" b="1"/>
              <a:t>进行回归分析</a:t>
            </a: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22A6BA2-B81D-4121-BD99-589306E80778}"/>
              </a:ext>
            </a:extLst>
          </p:cNvPr>
          <p:cNvSpPr>
            <a:spLocks noGrp="1" noChangeArrowheads="1"/>
          </p:cNvSpPr>
          <p:nvPr>
            <p:ph type="title"/>
          </p:nvPr>
        </p:nvSpPr>
        <p:spPr>
          <a:xfrm>
            <a:off x="685800" y="609600"/>
            <a:ext cx="7772400" cy="609600"/>
          </a:xfrm>
        </p:spPr>
        <p:txBody>
          <a:bodyPr/>
          <a:lstStyle/>
          <a:p>
            <a:pPr eaLnBrk="1" hangingPunct="1"/>
            <a:r>
              <a:rPr lang="zh-CN" altLang="en-US" sz="3200" b="1">
                <a:solidFill>
                  <a:schemeClr val="accent2"/>
                </a:solidFill>
                <a:ea typeface="楷体_GB2312" pitchFamily="49" charset="-122"/>
              </a:rPr>
              <a:t>说  明</a:t>
            </a:r>
          </a:p>
        </p:txBody>
      </p:sp>
      <p:sp>
        <p:nvSpPr>
          <p:cNvPr id="210947" name="Rectangle 3">
            <a:extLst>
              <a:ext uri="{FF2B5EF4-FFF2-40B4-BE49-F238E27FC236}">
                <a16:creationId xmlns:a16="http://schemas.microsoft.com/office/drawing/2014/main" id="{FBF010C0-FFF5-4CC0-8C32-420A5DA105A1}"/>
              </a:ext>
            </a:extLst>
          </p:cNvPr>
          <p:cNvSpPr>
            <a:spLocks noGrp="1" noChangeArrowheads="1"/>
          </p:cNvSpPr>
          <p:nvPr>
            <p:ph type="body" idx="1"/>
          </p:nvPr>
        </p:nvSpPr>
        <p:spPr>
          <a:xfrm>
            <a:off x="685800" y="2420938"/>
            <a:ext cx="7772400" cy="3168650"/>
          </a:xfrm>
        </p:spPr>
        <p:txBody>
          <a:bodyPr/>
          <a:lstStyle/>
          <a:p>
            <a:pPr eaLnBrk="1" hangingPunct="1">
              <a:buFontTx/>
              <a:buNone/>
            </a:pPr>
            <a:r>
              <a:rPr lang="zh-CN" altLang="en-US" sz="2800" b="1">
                <a:solidFill>
                  <a:srgbClr val="FF6600"/>
                </a:solidFill>
              </a:rPr>
              <a:t>估计方法：</a:t>
            </a:r>
          </a:p>
          <a:p>
            <a:pPr lvl="1" eaLnBrk="1" hangingPunct="1">
              <a:spcBef>
                <a:spcPct val="50000"/>
              </a:spcBef>
            </a:pPr>
            <a:r>
              <a:rPr lang="en-US" altLang="zh-CN" b="1">
                <a:solidFill>
                  <a:srgbClr val="FF6600"/>
                </a:solidFill>
              </a:rPr>
              <a:t>3</a:t>
            </a:r>
            <a:r>
              <a:rPr lang="zh-CN" altLang="en-US" b="1">
                <a:solidFill>
                  <a:srgbClr val="FF6600"/>
                </a:solidFill>
              </a:rPr>
              <a:t>大类方法：</a:t>
            </a:r>
            <a:r>
              <a:rPr lang="en-US" altLang="zh-CN" b="1"/>
              <a:t>OLS</a:t>
            </a:r>
            <a:r>
              <a:rPr lang="zh-CN" altLang="en-US" b="1">
                <a:latin typeface="宋体" panose="02010600030101010101" pitchFamily="2" charset="-122"/>
              </a:rPr>
              <a:t>、</a:t>
            </a:r>
            <a:r>
              <a:rPr lang="en-US" altLang="zh-CN" b="1"/>
              <a:t>ML</a:t>
            </a:r>
            <a:r>
              <a:rPr lang="zh-CN" altLang="en-US" b="1">
                <a:latin typeface="宋体" panose="02010600030101010101" pitchFamily="2" charset="-122"/>
              </a:rPr>
              <a:t>或者</a:t>
            </a:r>
            <a:r>
              <a:rPr lang="en-US" altLang="zh-CN" b="1"/>
              <a:t>MM</a:t>
            </a:r>
          </a:p>
          <a:p>
            <a:pPr lvl="1" eaLnBrk="1" hangingPunct="1">
              <a:spcBef>
                <a:spcPct val="50000"/>
              </a:spcBef>
            </a:pPr>
            <a:r>
              <a:rPr lang="zh-CN" altLang="en-US" b="1"/>
              <a:t>在经典模型中多应用</a:t>
            </a:r>
            <a:r>
              <a:rPr lang="en-US" altLang="zh-CN" b="1"/>
              <a:t>OLS</a:t>
            </a:r>
          </a:p>
          <a:p>
            <a:pPr lvl="1" eaLnBrk="1" hangingPunct="1">
              <a:spcBef>
                <a:spcPct val="50000"/>
              </a:spcBef>
            </a:pPr>
            <a:r>
              <a:rPr lang="zh-CN" altLang="en-US" b="1"/>
              <a:t>在非经典模型中多应用</a:t>
            </a:r>
            <a:r>
              <a:rPr lang="en-US" altLang="zh-CN" b="1"/>
              <a:t>ML</a:t>
            </a:r>
            <a:r>
              <a:rPr lang="zh-CN" altLang="en-US" b="1">
                <a:latin typeface="宋体" panose="02010600030101010101" pitchFamily="2" charset="-122"/>
              </a:rPr>
              <a:t>或者</a:t>
            </a:r>
            <a:r>
              <a:rPr lang="en-US" altLang="zh-CN" b="1"/>
              <a:t>MM</a:t>
            </a:r>
          </a:p>
        </p:txBody>
      </p:sp>
      <p:pic>
        <p:nvPicPr>
          <p:cNvPr id="210948" name="Picture 4">
            <a:extLst>
              <a:ext uri="{FF2B5EF4-FFF2-40B4-BE49-F238E27FC236}">
                <a16:creationId xmlns:a16="http://schemas.microsoft.com/office/drawing/2014/main" id="{57E6BCAA-58D6-4AEF-BB2B-121BAFF14A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725646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10948"/>
                                        </p:tgtEl>
                                        <p:attrNameLst>
                                          <p:attrName>style.visibility</p:attrName>
                                        </p:attrNameLst>
                                      </p:cBhvr>
                                      <p:to>
                                        <p:strVal val="visible"/>
                                      </p:to>
                                    </p:set>
                                    <p:anim calcmode="lin" valueType="num">
                                      <p:cBhvr additive="base">
                                        <p:cTn id="7" dur="500" fill="hold"/>
                                        <p:tgtEl>
                                          <p:spTgt spid="210948"/>
                                        </p:tgtEl>
                                        <p:attrNameLst>
                                          <p:attrName>ppt_x</p:attrName>
                                        </p:attrNameLst>
                                      </p:cBhvr>
                                      <p:tavLst>
                                        <p:tav tm="0">
                                          <p:val>
                                            <p:strVal val="0-#ppt_w/2"/>
                                          </p:val>
                                        </p:tav>
                                        <p:tav tm="100000">
                                          <p:val>
                                            <p:strVal val="#ppt_x"/>
                                          </p:val>
                                        </p:tav>
                                      </p:tavLst>
                                    </p:anim>
                                    <p:anim calcmode="lin" valueType="num">
                                      <p:cBhvr additive="base">
                                        <p:cTn id="8" dur="500" fill="hold"/>
                                        <p:tgtEl>
                                          <p:spTgt spid="2109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0947">
                                            <p:txEl>
                                              <p:pRg st="0" end="0"/>
                                            </p:txEl>
                                          </p:spTgt>
                                        </p:tgtEl>
                                        <p:attrNameLst>
                                          <p:attrName>style.visibility</p:attrName>
                                        </p:attrNameLst>
                                      </p:cBhvr>
                                      <p:to>
                                        <p:strVal val="visible"/>
                                      </p:to>
                                    </p:set>
                                    <p:anim calcmode="lin" valueType="num">
                                      <p:cBhvr additive="base">
                                        <p:cTn id="13" dur="500" fill="hold"/>
                                        <p:tgtEl>
                                          <p:spTgt spid="21094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0947">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10947">
                                            <p:txEl>
                                              <p:pRg st="1" end="1"/>
                                            </p:txEl>
                                          </p:spTgt>
                                        </p:tgtEl>
                                        <p:attrNameLst>
                                          <p:attrName>style.visibility</p:attrName>
                                        </p:attrNameLst>
                                      </p:cBhvr>
                                      <p:to>
                                        <p:strVal val="visible"/>
                                      </p:to>
                                    </p:set>
                                    <p:anim calcmode="lin" valueType="num">
                                      <p:cBhvr additive="base">
                                        <p:cTn id="17" dur="500" fill="hold"/>
                                        <p:tgtEl>
                                          <p:spTgt spid="210947">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0947">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10947">
                                            <p:txEl>
                                              <p:pRg st="2" end="2"/>
                                            </p:txEl>
                                          </p:spTgt>
                                        </p:tgtEl>
                                        <p:attrNameLst>
                                          <p:attrName>style.visibility</p:attrName>
                                        </p:attrNameLst>
                                      </p:cBhvr>
                                      <p:to>
                                        <p:strVal val="visible"/>
                                      </p:to>
                                    </p:set>
                                    <p:anim calcmode="lin" valueType="num">
                                      <p:cBhvr additive="base">
                                        <p:cTn id="21" dur="500" fill="hold"/>
                                        <p:tgtEl>
                                          <p:spTgt spid="210947">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10947">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10947">
                                            <p:txEl>
                                              <p:pRg st="3" end="3"/>
                                            </p:txEl>
                                          </p:spTgt>
                                        </p:tgtEl>
                                        <p:attrNameLst>
                                          <p:attrName>style.visibility</p:attrName>
                                        </p:attrNameLst>
                                      </p:cBhvr>
                                      <p:to>
                                        <p:strVal val="visible"/>
                                      </p:to>
                                    </p:set>
                                    <p:anim calcmode="lin" valueType="num">
                                      <p:cBhvr additive="base">
                                        <p:cTn id="25" dur="500" fill="hold"/>
                                        <p:tgtEl>
                                          <p:spTgt spid="2109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094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FFA3AFA-C304-4DF2-B968-C89D0B5A8218}"/>
              </a:ext>
            </a:extLst>
          </p:cNvPr>
          <p:cNvSpPr>
            <a:spLocks noGrp="1" noChangeArrowheads="1"/>
          </p:cNvSpPr>
          <p:nvPr>
            <p:ph type="title"/>
          </p:nvPr>
        </p:nvSpPr>
        <p:spPr>
          <a:xfrm>
            <a:off x="685800" y="609600"/>
            <a:ext cx="7772400" cy="609600"/>
          </a:xfrm>
        </p:spPr>
        <p:txBody>
          <a:bodyPr/>
          <a:lstStyle/>
          <a:p>
            <a:pPr algn="l" eaLnBrk="1" hangingPunct="1"/>
            <a:r>
              <a:rPr lang="zh-CN" altLang="en-US" sz="3200" b="1" dirty="0">
                <a:solidFill>
                  <a:schemeClr val="accent2"/>
                </a:solidFill>
                <a:latin typeface="楷体_GB2312" pitchFamily="49" charset="-122"/>
                <a:ea typeface="楷体_GB2312" pitchFamily="49" charset="-122"/>
              </a:rPr>
              <a:t>最大似然法</a:t>
            </a:r>
          </a:p>
        </p:txBody>
      </p:sp>
      <p:sp>
        <p:nvSpPr>
          <p:cNvPr id="391171" name="Rectangle 3">
            <a:extLst>
              <a:ext uri="{FF2B5EF4-FFF2-40B4-BE49-F238E27FC236}">
                <a16:creationId xmlns:a16="http://schemas.microsoft.com/office/drawing/2014/main" id="{5659ECEF-3E5C-4F96-A6E8-BF66E08B9C36}"/>
              </a:ext>
            </a:extLst>
          </p:cNvPr>
          <p:cNvSpPr>
            <a:spLocks noGrp="1" noChangeArrowheads="1"/>
          </p:cNvSpPr>
          <p:nvPr>
            <p:ph type="body" idx="1"/>
          </p:nvPr>
        </p:nvSpPr>
        <p:spPr>
          <a:xfrm>
            <a:off x="685800" y="1600200"/>
            <a:ext cx="7772400" cy="4114800"/>
          </a:xfrm>
        </p:spPr>
        <p:txBody>
          <a:bodyPr/>
          <a:lstStyle/>
          <a:p>
            <a:pPr eaLnBrk="1" hangingPunct="1">
              <a:spcBef>
                <a:spcPct val="50000"/>
              </a:spcBef>
              <a:buFont typeface="Wingdings" panose="05000000000000000000" pitchFamily="2" charset="2"/>
              <a:buChar char="l"/>
            </a:pPr>
            <a:r>
              <a:rPr lang="zh-CN" altLang="en-US" sz="2800" b="1" dirty="0">
                <a:solidFill>
                  <a:srgbClr val="FF0000"/>
                </a:solidFill>
                <a:latin typeface="楷体_GB2312" pitchFamily="49" charset="-122"/>
                <a:ea typeface="楷体_GB2312" pitchFamily="49" charset="-122"/>
              </a:rPr>
              <a:t>最大似然法</a:t>
            </a:r>
            <a:r>
              <a:rPr lang="en-US" altLang="zh-CN" sz="2800" b="1" dirty="0">
                <a:solidFill>
                  <a:srgbClr val="FF0000"/>
                </a:solidFill>
                <a:latin typeface="楷体_GB2312" pitchFamily="49" charset="-122"/>
                <a:ea typeface="楷体_GB2312" pitchFamily="49" charset="-122"/>
              </a:rPr>
              <a:t>(</a:t>
            </a:r>
            <a:r>
              <a:rPr lang="en-US" altLang="zh-CN" sz="2800" b="1" dirty="0">
                <a:solidFill>
                  <a:srgbClr val="FF0000"/>
                </a:solidFill>
                <a:ea typeface="楷体_GB2312" pitchFamily="49" charset="-122"/>
              </a:rPr>
              <a:t>Maximum </a:t>
            </a:r>
            <a:r>
              <a:rPr lang="en-US" altLang="zh-CN" sz="2800" b="1" dirty="0" err="1">
                <a:solidFill>
                  <a:srgbClr val="FF0000"/>
                </a:solidFill>
                <a:ea typeface="楷体_GB2312" pitchFamily="49" charset="-122"/>
              </a:rPr>
              <a:t>Likelihood</a:t>
            </a:r>
            <a:r>
              <a:rPr lang="en-US" altLang="zh-CN" sz="2800" b="1" dirty="0" err="1">
                <a:solidFill>
                  <a:srgbClr val="FF0000"/>
                </a:solidFill>
              </a:rPr>
              <a:t>,ML</a:t>
            </a:r>
            <a:r>
              <a:rPr lang="en-US" altLang="zh-CN" sz="2800" b="1" dirty="0">
                <a:solidFill>
                  <a:srgbClr val="FF0000"/>
                </a:solidFill>
              </a:rPr>
              <a:t>)</a:t>
            </a:r>
            <a:r>
              <a:rPr lang="zh-CN" altLang="en-US" sz="2800" b="1" dirty="0"/>
              <a:t>，也称</a:t>
            </a:r>
            <a:r>
              <a:rPr lang="zh-CN" altLang="en-US" sz="2800" b="1" dirty="0">
                <a:solidFill>
                  <a:srgbClr val="FF0000"/>
                </a:solidFill>
                <a:ea typeface="楷体_GB2312" pitchFamily="49" charset="-122"/>
              </a:rPr>
              <a:t>最大或然法</a:t>
            </a:r>
            <a:r>
              <a:rPr lang="zh-CN" altLang="en-US" sz="2800" b="1" dirty="0"/>
              <a:t>，是不同于最小二乘法的另一种参数估计方法，是从最大或然原理出发发展起来的其它估计方法的基础。</a:t>
            </a:r>
          </a:p>
          <a:p>
            <a:pPr eaLnBrk="1" hangingPunct="1">
              <a:spcBef>
                <a:spcPct val="50000"/>
              </a:spcBef>
              <a:buFont typeface="Wingdings" panose="05000000000000000000" pitchFamily="2" charset="2"/>
              <a:buChar char="l"/>
            </a:pPr>
            <a:r>
              <a:rPr lang="zh-CN" altLang="en-US" sz="2800" b="1" dirty="0">
                <a:solidFill>
                  <a:srgbClr val="FF0000"/>
                </a:solidFill>
                <a:ea typeface="楷体_GB2312" pitchFamily="49" charset="-122"/>
              </a:rPr>
              <a:t>基本原理：</a:t>
            </a:r>
            <a:r>
              <a:rPr lang="zh-CN" altLang="en-US" sz="2800" b="1" dirty="0"/>
              <a:t>当从模型总体随机抽取</a:t>
            </a:r>
            <a:r>
              <a:rPr lang="en-US" altLang="zh-CN" sz="2800" b="1" dirty="0"/>
              <a:t>n</a:t>
            </a:r>
            <a:r>
              <a:rPr lang="zh-CN" altLang="en-US" sz="2800" b="1" dirty="0"/>
              <a:t>组样本观测值后，最合理的参数估计量应该使得从模型中抽取该</a:t>
            </a:r>
            <a:r>
              <a:rPr lang="en-US" altLang="zh-CN" sz="2800" b="1" dirty="0"/>
              <a:t>n</a:t>
            </a:r>
            <a:r>
              <a:rPr lang="zh-CN" altLang="en-US" sz="2800" b="1" dirty="0"/>
              <a:t>组样本观测值的概率最大。</a:t>
            </a:r>
          </a:p>
          <a:p>
            <a:pPr eaLnBrk="1" hangingPunct="1">
              <a:spcBef>
                <a:spcPct val="50000"/>
              </a:spcBef>
              <a:buFont typeface="Wingdings" panose="05000000000000000000" pitchFamily="2" charset="2"/>
              <a:buChar char="l"/>
            </a:pPr>
            <a:r>
              <a:rPr lang="en-US" altLang="zh-CN" sz="2800" b="1" dirty="0"/>
              <a:t>ML</a:t>
            </a:r>
            <a:r>
              <a:rPr lang="zh-CN" altLang="en-US" sz="2800" b="1" dirty="0"/>
              <a:t>必须已知随机项的分布。</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anim calcmode="lin" valueType="num">
                                      <p:cBhvr additive="base">
                                        <p:cTn id="7" dur="500" fill="hold"/>
                                        <p:tgtEl>
                                          <p:spTgt spid="3911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11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1171">
                                            <p:txEl>
                                              <p:pRg st="1" end="1"/>
                                            </p:txEl>
                                          </p:spTgt>
                                        </p:tgtEl>
                                        <p:attrNameLst>
                                          <p:attrName>style.visibility</p:attrName>
                                        </p:attrNameLst>
                                      </p:cBhvr>
                                      <p:to>
                                        <p:strVal val="visible"/>
                                      </p:to>
                                    </p:set>
                                    <p:anim calcmode="lin" valueType="num">
                                      <p:cBhvr additive="base">
                                        <p:cTn id="13" dur="500" fill="hold"/>
                                        <p:tgtEl>
                                          <p:spTgt spid="3911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11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1171">
                                            <p:txEl>
                                              <p:pRg st="2" end="2"/>
                                            </p:txEl>
                                          </p:spTgt>
                                        </p:tgtEl>
                                        <p:attrNameLst>
                                          <p:attrName>style.visibility</p:attrName>
                                        </p:attrNameLst>
                                      </p:cBhvr>
                                      <p:to>
                                        <p:strVal val="visible"/>
                                      </p:to>
                                    </p:set>
                                    <p:anim calcmode="lin" valueType="num">
                                      <p:cBhvr additive="base">
                                        <p:cTn id="19" dur="500" fill="hold"/>
                                        <p:tgtEl>
                                          <p:spTgt spid="3911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117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9B9B728-C165-415D-91A3-25806265448A}"/>
              </a:ext>
            </a:extLst>
          </p:cNvPr>
          <p:cNvSpPr>
            <a:spLocks noGrp="1" noChangeArrowheads="1"/>
          </p:cNvSpPr>
          <p:nvPr>
            <p:ph type="title"/>
          </p:nvPr>
        </p:nvSpPr>
        <p:spPr>
          <a:xfrm>
            <a:off x="685800" y="890736"/>
            <a:ext cx="7772400" cy="533400"/>
          </a:xfrm>
          <a:solidFill>
            <a:schemeClr val="bg1"/>
          </a:solidFill>
        </p:spPr>
        <p:txBody>
          <a:bodyPr/>
          <a:lstStyle/>
          <a:p>
            <a:pPr algn="l" eaLnBrk="1" hangingPunct="1"/>
            <a:r>
              <a:rPr lang="zh-CN" altLang="en-US" sz="3200" b="1" dirty="0">
                <a:solidFill>
                  <a:schemeClr val="accent2"/>
                </a:solidFill>
                <a:latin typeface="楷体_GB2312" pitchFamily="49" charset="-122"/>
                <a:ea typeface="楷体_GB2312" pitchFamily="49" charset="-122"/>
              </a:rPr>
              <a:t>似然函数</a:t>
            </a:r>
            <a:r>
              <a:rPr lang="zh-CN" altLang="en-US" sz="3200" b="1" dirty="0">
                <a:solidFill>
                  <a:srgbClr val="FF6600"/>
                </a:solidFill>
                <a:latin typeface="楷体_GB2312" pitchFamily="49" charset="-122"/>
                <a:ea typeface="楷体_GB2312" pitchFamily="49" charset="-122"/>
              </a:rPr>
              <a:t>  </a:t>
            </a:r>
          </a:p>
        </p:txBody>
      </p:sp>
      <p:pic>
        <p:nvPicPr>
          <p:cNvPr id="222211" name="Picture 3">
            <a:extLst>
              <a:ext uri="{FF2B5EF4-FFF2-40B4-BE49-F238E27FC236}">
                <a16:creationId xmlns:a16="http://schemas.microsoft.com/office/drawing/2014/main" id="{7634BB98-D05A-4C11-B94A-8ABEA2F42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805136"/>
            <a:ext cx="4953000" cy="457200"/>
          </a:xfrm>
          <a:prstGeom prst="rect">
            <a:avLst/>
          </a:prstGeom>
          <a:solidFill>
            <a:schemeClr val="tx1"/>
          </a:solidFill>
          <a:ln w="9525">
            <a:solidFill>
              <a:srgbClr val="0000FF"/>
            </a:solidFill>
            <a:miter lim="800000"/>
            <a:headEnd/>
            <a:tailEnd/>
          </a:ln>
        </p:spPr>
      </p:pic>
      <p:pic>
        <p:nvPicPr>
          <p:cNvPr id="222212" name="Picture 4">
            <a:extLst>
              <a:ext uri="{FF2B5EF4-FFF2-40B4-BE49-F238E27FC236}">
                <a16:creationId xmlns:a16="http://schemas.microsoft.com/office/drawing/2014/main" id="{156A5084-D575-4E5A-B424-523E6C1034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481536"/>
            <a:ext cx="6629400" cy="2971800"/>
          </a:xfrm>
          <a:prstGeom prst="rect">
            <a:avLst/>
          </a:prstGeom>
          <a:solidFill>
            <a:schemeClr val="tx1"/>
          </a:solidFill>
          <a:ln w="12700">
            <a:solidFill>
              <a:srgbClr val="FF0000"/>
            </a:solidFill>
            <a:miter lim="800000"/>
            <a:headEnd/>
            <a:tailEnd/>
          </a:ln>
        </p:spPr>
      </p:pic>
      <p:graphicFrame>
        <p:nvGraphicFramePr>
          <p:cNvPr id="222214" name="Object 6">
            <a:extLst>
              <a:ext uri="{FF2B5EF4-FFF2-40B4-BE49-F238E27FC236}">
                <a16:creationId xmlns:a16="http://schemas.microsoft.com/office/drawing/2014/main" id="{78375D51-F373-4BF0-87BA-0F7CDC9E03EA}"/>
              </a:ext>
            </a:extLst>
          </p:cNvPr>
          <p:cNvGraphicFramePr>
            <a:graphicFrameLocks noChangeAspect="1"/>
          </p:cNvGraphicFramePr>
          <p:nvPr>
            <p:extLst>
              <p:ext uri="{D42A27DB-BD31-4B8C-83A1-F6EECF244321}">
                <p14:modId xmlns:p14="http://schemas.microsoft.com/office/powerpoint/2010/main" val="2627797325"/>
              </p:ext>
            </p:extLst>
          </p:nvPr>
        </p:nvGraphicFramePr>
        <p:xfrm>
          <a:off x="2286000" y="2643336"/>
          <a:ext cx="2795588" cy="533400"/>
        </p:xfrm>
        <a:graphic>
          <a:graphicData uri="http://schemas.openxmlformats.org/presentationml/2006/ole">
            <mc:AlternateContent xmlns:mc="http://schemas.openxmlformats.org/markup-compatibility/2006">
              <mc:Choice xmlns:v="urn:schemas-microsoft-com:vml" Requires="v">
                <p:oleObj spid="_x0000_s9233" r:id="rId5" imgW="1015559" imgH="253890" progId="Equation.DSMT4">
                  <p:embed/>
                </p:oleObj>
              </mc:Choice>
              <mc:Fallback>
                <p:oleObj r:id="rId5" imgW="1015559" imgH="253890" progId="Equation.DSMT4">
                  <p:embed/>
                  <p:pic>
                    <p:nvPicPr>
                      <p:cNvPr id="222214" name="Object 6">
                        <a:extLst>
                          <a:ext uri="{FF2B5EF4-FFF2-40B4-BE49-F238E27FC236}">
                            <a16:creationId xmlns:a16="http://schemas.microsoft.com/office/drawing/2014/main" id="{78375D51-F373-4BF0-87BA-0F7CDC9E03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2643336"/>
                        <a:ext cx="2795588" cy="533400"/>
                      </a:xfrm>
                      <a:prstGeom prst="rect">
                        <a:avLst/>
                      </a:prstGeom>
                      <a:solidFill>
                        <a:schemeClr val="tx1"/>
                      </a:solidFill>
                      <a:ln w="9525">
                        <a:solidFill>
                          <a:srgbClr val="FF0000"/>
                        </a:solidFill>
                        <a:miter lim="800000"/>
                        <a:headEnd/>
                        <a:tailEnd/>
                      </a:ln>
                    </p:spPr>
                  </p:pic>
                </p:oleObj>
              </mc:Fallback>
            </mc:AlternateContent>
          </a:graphicData>
        </a:graphic>
      </p:graphicFrame>
      <p:pic>
        <p:nvPicPr>
          <p:cNvPr id="222215" name="Picture 7">
            <a:extLst>
              <a:ext uri="{FF2B5EF4-FFF2-40B4-BE49-F238E27FC236}">
                <a16:creationId xmlns:a16="http://schemas.microsoft.com/office/drawing/2014/main" id="{83CB9F17-2AE3-457B-8AC9-C90F69C2E05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2643336"/>
            <a:ext cx="1828800" cy="533400"/>
          </a:xfrm>
          <a:prstGeom prst="rect">
            <a:avLst/>
          </a:prstGeom>
          <a:solidFill>
            <a:schemeClr val="tx1"/>
          </a:solidFill>
          <a:ln w="9525">
            <a:solidFill>
              <a:srgbClr val="FF0000"/>
            </a:solidFill>
            <a:miter lim="800000"/>
            <a:headEnd/>
            <a:tailEnd/>
          </a:ln>
        </p:spPr>
      </p:pic>
      <p:sp>
        <p:nvSpPr>
          <p:cNvPr id="222216" name="Line 8">
            <a:extLst>
              <a:ext uri="{FF2B5EF4-FFF2-40B4-BE49-F238E27FC236}">
                <a16:creationId xmlns:a16="http://schemas.microsoft.com/office/drawing/2014/main" id="{11519DB9-5F0B-4C93-BEEE-1C26D80A9066}"/>
              </a:ext>
            </a:extLst>
          </p:cNvPr>
          <p:cNvSpPr>
            <a:spLocks noChangeShapeType="1"/>
          </p:cNvSpPr>
          <p:nvPr/>
        </p:nvSpPr>
        <p:spPr bwMode="auto">
          <a:xfrm flipH="1">
            <a:off x="5105400" y="2871936"/>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222217" name="Line 9">
            <a:extLst>
              <a:ext uri="{FF2B5EF4-FFF2-40B4-BE49-F238E27FC236}">
                <a16:creationId xmlns:a16="http://schemas.microsoft.com/office/drawing/2014/main" id="{5339E053-DA4E-4BA5-A5E6-5A7EC70D6E0B}"/>
              </a:ext>
            </a:extLst>
          </p:cNvPr>
          <p:cNvSpPr>
            <a:spLocks noChangeShapeType="1"/>
          </p:cNvSpPr>
          <p:nvPr/>
        </p:nvSpPr>
        <p:spPr bwMode="auto">
          <a:xfrm>
            <a:off x="3581400" y="3176736"/>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22211"/>
                                        </p:tgtEl>
                                        <p:attrNameLst>
                                          <p:attrName>style.visibility</p:attrName>
                                        </p:attrNameLst>
                                      </p:cBhvr>
                                      <p:to>
                                        <p:strVal val="visible"/>
                                      </p:to>
                                    </p:set>
                                    <p:anim calcmode="lin" valueType="num">
                                      <p:cBhvr additive="base">
                                        <p:cTn id="7" dur="500" fill="hold"/>
                                        <p:tgtEl>
                                          <p:spTgt spid="222211"/>
                                        </p:tgtEl>
                                        <p:attrNameLst>
                                          <p:attrName>ppt_x</p:attrName>
                                        </p:attrNameLst>
                                      </p:cBhvr>
                                      <p:tavLst>
                                        <p:tav tm="0">
                                          <p:val>
                                            <p:strVal val="0-#ppt_w/2"/>
                                          </p:val>
                                        </p:tav>
                                        <p:tav tm="100000">
                                          <p:val>
                                            <p:strVal val="#ppt_x"/>
                                          </p:val>
                                        </p:tav>
                                      </p:tavLst>
                                    </p:anim>
                                    <p:anim calcmode="lin" valueType="num">
                                      <p:cBhvr additive="base">
                                        <p:cTn id="8" dur="500" fill="hold"/>
                                        <p:tgtEl>
                                          <p:spTgt spid="2222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22215"/>
                                        </p:tgtEl>
                                        <p:attrNameLst>
                                          <p:attrName>style.visibility</p:attrName>
                                        </p:attrNameLst>
                                      </p:cBhvr>
                                      <p:to>
                                        <p:strVal val="visible"/>
                                      </p:to>
                                    </p:set>
                                    <p:anim calcmode="lin" valueType="num">
                                      <p:cBhvr additive="base">
                                        <p:cTn id="13" dur="500" fill="hold"/>
                                        <p:tgtEl>
                                          <p:spTgt spid="222215"/>
                                        </p:tgtEl>
                                        <p:attrNameLst>
                                          <p:attrName>ppt_x</p:attrName>
                                        </p:attrNameLst>
                                      </p:cBhvr>
                                      <p:tavLst>
                                        <p:tav tm="0">
                                          <p:val>
                                            <p:strVal val="1+#ppt_w/2"/>
                                          </p:val>
                                        </p:tav>
                                        <p:tav tm="100000">
                                          <p:val>
                                            <p:strVal val="#ppt_x"/>
                                          </p:val>
                                        </p:tav>
                                      </p:tavLst>
                                    </p:anim>
                                    <p:anim calcmode="lin" valueType="num">
                                      <p:cBhvr additive="base">
                                        <p:cTn id="14" dur="500" fill="hold"/>
                                        <p:tgtEl>
                                          <p:spTgt spid="22221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22216"/>
                                        </p:tgtEl>
                                        <p:attrNameLst>
                                          <p:attrName>style.visibility</p:attrName>
                                        </p:attrNameLst>
                                      </p:cBhvr>
                                      <p:to>
                                        <p:strVal val="visible"/>
                                      </p:to>
                                    </p:set>
                                    <p:anim calcmode="lin" valueType="num">
                                      <p:cBhvr additive="base">
                                        <p:cTn id="19" dur="500" fill="hold"/>
                                        <p:tgtEl>
                                          <p:spTgt spid="222216"/>
                                        </p:tgtEl>
                                        <p:attrNameLst>
                                          <p:attrName>ppt_x</p:attrName>
                                        </p:attrNameLst>
                                      </p:cBhvr>
                                      <p:tavLst>
                                        <p:tav tm="0">
                                          <p:val>
                                            <p:strVal val="0-#ppt_w/2"/>
                                          </p:val>
                                        </p:tav>
                                        <p:tav tm="100000">
                                          <p:val>
                                            <p:strVal val="#ppt_x"/>
                                          </p:val>
                                        </p:tav>
                                      </p:tavLst>
                                    </p:anim>
                                    <p:anim calcmode="lin" valueType="num">
                                      <p:cBhvr additive="base">
                                        <p:cTn id="20" dur="500" fill="hold"/>
                                        <p:tgtEl>
                                          <p:spTgt spid="22221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22214"/>
                                        </p:tgtEl>
                                        <p:attrNameLst>
                                          <p:attrName>style.visibility</p:attrName>
                                        </p:attrNameLst>
                                      </p:cBhvr>
                                      <p:to>
                                        <p:strVal val="visible"/>
                                      </p:to>
                                    </p:set>
                                    <p:anim calcmode="lin" valueType="num">
                                      <p:cBhvr additive="base">
                                        <p:cTn id="25" dur="500" fill="hold"/>
                                        <p:tgtEl>
                                          <p:spTgt spid="222214"/>
                                        </p:tgtEl>
                                        <p:attrNameLst>
                                          <p:attrName>ppt_x</p:attrName>
                                        </p:attrNameLst>
                                      </p:cBhvr>
                                      <p:tavLst>
                                        <p:tav tm="0">
                                          <p:val>
                                            <p:strVal val="0-#ppt_w/2"/>
                                          </p:val>
                                        </p:tav>
                                        <p:tav tm="100000">
                                          <p:val>
                                            <p:strVal val="#ppt_x"/>
                                          </p:val>
                                        </p:tav>
                                      </p:tavLst>
                                    </p:anim>
                                    <p:anim calcmode="lin" valueType="num">
                                      <p:cBhvr additive="base">
                                        <p:cTn id="26" dur="500" fill="hold"/>
                                        <p:tgtEl>
                                          <p:spTgt spid="22221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22217"/>
                                        </p:tgtEl>
                                        <p:attrNameLst>
                                          <p:attrName>style.visibility</p:attrName>
                                        </p:attrNameLst>
                                      </p:cBhvr>
                                      <p:to>
                                        <p:strVal val="visible"/>
                                      </p:to>
                                    </p:set>
                                    <p:anim calcmode="lin" valueType="num">
                                      <p:cBhvr additive="base">
                                        <p:cTn id="31" dur="500" fill="hold"/>
                                        <p:tgtEl>
                                          <p:spTgt spid="222217"/>
                                        </p:tgtEl>
                                        <p:attrNameLst>
                                          <p:attrName>ppt_x</p:attrName>
                                        </p:attrNameLst>
                                      </p:cBhvr>
                                      <p:tavLst>
                                        <p:tav tm="0">
                                          <p:val>
                                            <p:strVal val="0-#ppt_w/2"/>
                                          </p:val>
                                        </p:tav>
                                        <p:tav tm="100000">
                                          <p:val>
                                            <p:strVal val="#ppt_x"/>
                                          </p:val>
                                        </p:tav>
                                      </p:tavLst>
                                    </p:anim>
                                    <p:anim calcmode="lin" valueType="num">
                                      <p:cBhvr additive="base">
                                        <p:cTn id="32" dur="500" fill="hold"/>
                                        <p:tgtEl>
                                          <p:spTgt spid="22221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22212"/>
                                        </p:tgtEl>
                                        <p:attrNameLst>
                                          <p:attrName>style.visibility</p:attrName>
                                        </p:attrNameLst>
                                      </p:cBhvr>
                                      <p:to>
                                        <p:strVal val="visible"/>
                                      </p:to>
                                    </p:set>
                                    <p:anim calcmode="lin" valueType="num">
                                      <p:cBhvr additive="base">
                                        <p:cTn id="37" dur="500" fill="hold"/>
                                        <p:tgtEl>
                                          <p:spTgt spid="222212"/>
                                        </p:tgtEl>
                                        <p:attrNameLst>
                                          <p:attrName>ppt_x</p:attrName>
                                        </p:attrNameLst>
                                      </p:cBhvr>
                                      <p:tavLst>
                                        <p:tav tm="0">
                                          <p:val>
                                            <p:strVal val="0-#ppt_w/2"/>
                                          </p:val>
                                        </p:tav>
                                        <p:tav tm="100000">
                                          <p:val>
                                            <p:strVal val="#ppt_x"/>
                                          </p:val>
                                        </p:tav>
                                      </p:tavLst>
                                    </p:anim>
                                    <p:anim calcmode="lin" valueType="num">
                                      <p:cBhvr additive="base">
                                        <p:cTn id="38" dur="500" fill="hold"/>
                                        <p:tgtEl>
                                          <p:spTgt spid="2222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BDD1582-4E77-428F-B8AE-C267A1DE96EB}"/>
              </a:ext>
            </a:extLst>
          </p:cNvPr>
          <p:cNvSpPr>
            <a:spLocks noGrp="1" noChangeArrowheads="1"/>
          </p:cNvSpPr>
          <p:nvPr>
            <p:ph type="title"/>
          </p:nvPr>
        </p:nvSpPr>
        <p:spPr>
          <a:xfrm>
            <a:off x="685800" y="900831"/>
            <a:ext cx="7772400" cy="609600"/>
          </a:xfrm>
          <a:solidFill>
            <a:schemeClr val="bg1"/>
          </a:solidFill>
        </p:spPr>
        <p:txBody>
          <a:bodyPr/>
          <a:lstStyle/>
          <a:p>
            <a:pPr algn="l" eaLnBrk="1" hangingPunct="1"/>
            <a:r>
              <a:rPr lang="en-US" altLang="zh-CN" sz="3200" b="1" dirty="0">
                <a:solidFill>
                  <a:schemeClr val="accent2"/>
                </a:solidFill>
                <a:latin typeface="楷体_GB2312" pitchFamily="49" charset="-122"/>
                <a:ea typeface="楷体_GB2312" pitchFamily="49" charset="-122"/>
              </a:rPr>
              <a:t>ML</a:t>
            </a:r>
            <a:r>
              <a:rPr lang="zh-CN" altLang="en-US" sz="3200" b="1" dirty="0">
                <a:solidFill>
                  <a:schemeClr val="accent2"/>
                </a:solidFill>
                <a:latin typeface="楷体_GB2312" pitchFamily="49" charset="-122"/>
                <a:ea typeface="楷体_GB2312" pitchFamily="49" charset="-122"/>
              </a:rPr>
              <a:t>估计量</a:t>
            </a:r>
          </a:p>
        </p:txBody>
      </p:sp>
      <p:sp>
        <p:nvSpPr>
          <p:cNvPr id="223235" name="Rectangle 3">
            <a:extLst>
              <a:ext uri="{FF2B5EF4-FFF2-40B4-BE49-F238E27FC236}">
                <a16:creationId xmlns:a16="http://schemas.microsoft.com/office/drawing/2014/main" id="{7199EB28-07A5-4AAB-A018-67A6CC2615C1}"/>
              </a:ext>
            </a:extLst>
          </p:cNvPr>
          <p:cNvSpPr>
            <a:spLocks noGrp="1" noChangeArrowheads="1"/>
          </p:cNvSpPr>
          <p:nvPr>
            <p:ph type="body" idx="1"/>
          </p:nvPr>
        </p:nvSpPr>
        <p:spPr>
          <a:xfrm>
            <a:off x="685800" y="1662831"/>
            <a:ext cx="7772400" cy="533400"/>
          </a:xfrm>
        </p:spPr>
        <p:txBody>
          <a:bodyPr/>
          <a:lstStyle/>
          <a:p>
            <a:pPr eaLnBrk="1" hangingPunct="1"/>
            <a:r>
              <a:rPr lang="zh-CN" altLang="en-US" sz="2800" b="1">
                <a:latin typeface="宋体" panose="02010600030101010101" pitchFamily="2" charset="-122"/>
              </a:rPr>
              <a:t>由对数似然函数求极大，得到参数估计量</a:t>
            </a:r>
          </a:p>
        </p:txBody>
      </p:sp>
      <p:graphicFrame>
        <p:nvGraphicFramePr>
          <p:cNvPr id="223236" name="Object 4">
            <a:extLst>
              <a:ext uri="{FF2B5EF4-FFF2-40B4-BE49-F238E27FC236}">
                <a16:creationId xmlns:a16="http://schemas.microsoft.com/office/drawing/2014/main" id="{73FBF43A-EB4D-4643-9E53-8C01CD610173}"/>
              </a:ext>
            </a:extLst>
          </p:cNvPr>
          <p:cNvGraphicFramePr>
            <a:graphicFrameLocks noChangeAspect="1"/>
          </p:cNvGraphicFramePr>
          <p:nvPr>
            <p:extLst>
              <p:ext uri="{D42A27DB-BD31-4B8C-83A1-F6EECF244321}">
                <p14:modId xmlns:p14="http://schemas.microsoft.com/office/powerpoint/2010/main" val="3412963996"/>
              </p:ext>
            </p:extLst>
          </p:nvPr>
        </p:nvGraphicFramePr>
        <p:xfrm>
          <a:off x="1219200" y="2348631"/>
          <a:ext cx="5943600" cy="1371600"/>
        </p:xfrm>
        <a:graphic>
          <a:graphicData uri="http://schemas.openxmlformats.org/presentationml/2006/ole">
            <mc:AlternateContent xmlns:mc="http://schemas.openxmlformats.org/markup-compatibility/2006">
              <mc:Choice xmlns:v="urn:schemas-microsoft-com:vml" Requires="v">
                <p:oleObj spid="_x0000_s10274" r:id="rId3" imgW="2933700" imgH="685800" progId="Equation.DSMT4">
                  <p:embed/>
                </p:oleObj>
              </mc:Choice>
              <mc:Fallback>
                <p:oleObj r:id="rId3" imgW="2933700" imgH="685800" progId="Equation.DSMT4">
                  <p:embed/>
                  <p:pic>
                    <p:nvPicPr>
                      <p:cNvPr id="223236" name="Object 4">
                        <a:extLst>
                          <a:ext uri="{FF2B5EF4-FFF2-40B4-BE49-F238E27FC236}">
                            <a16:creationId xmlns:a16="http://schemas.microsoft.com/office/drawing/2014/main" id="{73FBF43A-EB4D-4643-9E53-8C01CD6101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348631"/>
                        <a:ext cx="5943600" cy="1371600"/>
                      </a:xfrm>
                      <a:prstGeom prst="rect">
                        <a:avLst/>
                      </a:prstGeom>
                      <a:solidFill>
                        <a:schemeClr val="tx1"/>
                      </a:solidFill>
                      <a:ln w="9525">
                        <a:solidFill>
                          <a:srgbClr val="FF0000"/>
                        </a:solidFill>
                        <a:miter lim="800000"/>
                        <a:headEnd/>
                        <a:tailEnd/>
                      </a:ln>
                    </p:spPr>
                  </p:pic>
                </p:oleObj>
              </mc:Fallback>
            </mc:AlternateContent>
          </a:graphicData>
        </a:graphic>
      </p:graphicFrame>
      <p:graphicFrame>
        <p:nvGraphicFramePr>
          <p:cNvPr id="223237" name="Object 5">
            <a:extLst>
              <a:ext uri="{FF2B5EF4-FFF2-40B4-BE49-F238E27FC236}">
                <a16:creationId xmlns:a16="http://schemas.microsoft.com/office/drawing/2014/main" id="{04E10794-7219-4AB4-AF71-B98F7C179F3F}"/>
              </a:ext>
            </a:extLst>
          </p:cNvPr>
          <p:cNvGraphicFramePr>
            <a:graphicFrameLocks noChangeAspect="1"/>
          </p:cNvGraphicFramePr>
          <p:nvPr>
            <p:extLst>
              <p:ext uri="{D42A27DB-BD31-4B8C-83A1-F6EECF244321}">
                <p14:modId xmlns:p14="http://schemas.microsoft.com/office/powerpoint/2010/main" val="3227616786"/>
              </p:ext>
            </p:extLst>
          </p:nvPr>
        </p:nvGraphicFramePr>
        <p:xfrm>
          <a:off x="1828800" y="4025031"/>
          <a:ext cx="3962400" cy="609600"/>
        </p:xfrm>
        <a:graphic>
          <a:graphicData uri="http://schemas.openxmlformats.org/presentationml/2006/ole">
            <mc:AlternateContent xmlns:mc="http://schemas.openxmlformats.org/markup-compatibility/2006">
              <mc:Choice xmlns:v="urn:schemas-microsoft-com:vml" Requires="v">
                <p:oleObj spid="_x0000_s10275" r:id="rId5" imgW="1473200" imgH="241300" progId="Equation.DSMT4">
                  <p:embed/>
                </p:oleObj>
              </mc:Choice>
              <mc:Fallback>
                <p:oleObj r:id="rId5" imgW="1473200" imgH="241300" progId="Equation.DSMT4">
                  <p:embed/>
                  <p:pic>
                    <p:nvPicPr>
                      <p:cNvPr id="223237" name="Object 5">
                        <a:extLst>
                          <a:ext uri="{FF2B5EF4-FFF2-40B4-BE49-F238E27FC236}">
                            <a16:creationId xmlns:a16="http://schemas.microsoft.com/office/drawing/2014/main" id="{04E10794-7219-4AB4-AF71-B98F7C179F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4025031"/>
                        <a:ext cx="3962400" cy="609600"/>
                      </a:xfrm>
                      <a:prstGeom prst="rect">
                        <a:avLst/>
                      </a:prstGeom>
                      <a:solidFill>
                        <a:schemeClr val="tx1"/>
                      </a:solidFill>
                      <a:ln w="9525">
                        <a:solidFill>
                          <a:srgbClr val="FF0000"/>
                        </a:solidFill>
                        <a:miter lim="800000"/>
                        <a:headEnd/>
                        <a:tailEnd/>
                      </a:ln>
                    </p:spPr>
                  </p:pic>
                </p:oleObj>
              </mc:Fallback>
            </mc:AlternateContent>
          </a:graphicData>
        </a:graphic>
      </p:graphicFrame>
      <p:pic>
        <p:nvPicPr>
          <p:cNvPr id="223238" name="Picture 6">
            <a:extLst>
              <a:ext uri="{FF2B5EF4-FFF2-40B4-BE49-F238E27FC236}">
                <a16:creationId xmlns:a16="http://schemas.microsoft.com/office/drawing/2014/main" id="{74D5E434-659F-4726-846D-E55CFE63D5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5015631"/>
            <a:ext cx="2971800" cy="685800"/>
          </a:xfrm>
          <a:prstGeom prst="rect">
            <a:avLst/>
          </a:prstGeom>
          <a:solidFill>
            <a:schemeClr val="tx1"/>
          </a:solidFill>
          <a:ln w="9525">
            <a:solidFill>
              <a:srgbClr val="0000FF"/>
            </a:solidFill>
            <a:miter lim="800000"/>
            <a:headEnd/>
            <a:tailEnd/>
          </a:ln>
        </p:spPr>
      </p:pic>
      <p:sp>
        <p:nvSpPr>
          <p:cNvPr id="223239" name="Line 7">
            <a:extLst>
              <a:ext uri="{FF2B5EF4-FFF2-40B4-BE49-F238E27FC236}">
                <a16:creationId xmlns:a16="http://schemas.microsoft.com/office/drawing/2014/main" id="{46BBDBFD-2D15-4C77-A044-BB4812721C67}"/>
              </a:ext>
            </a:extLst>
          </p:cNvPr>
          <p:cNvSpPr>
            <a:spLocks noChangeShapeType="1"/>
          </p:cNvSpPr>
          <p:nvPr/>
        </p:nvSpPr>
        <p:spPr bwMode="auto">
          <a:xfrm>
            <a:off x="3276600" y="3720231"/>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223240" name="Line 8">
            <a:extLst>
              <a:ext uri="{FF2B5EF4-FFF2-40B4-BE49-F238E27FC236}">
                <a16:creationId xmlns:a16="http://schemas.microsoft.com/office/drawing/2014/main" id="{E126B573-1C03-4F7B-A1EB-3BAD3B131618}"/>
              </a:ext>
            </a:extLst>
          </p:cNvPr>
          <p:cNvSpPr>
            <a:spLocks noChangeShapeType="1"/>
          </p:cNvSpPr>
          <p:nvPr/>
        </p:nvSpPr>
        <p:spPr bwMode="auto">
          <a:xfrm>
            <a:off x="3276600" y="4634631"/>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 calcmode="lin" valueType="num">
                                      <p:cBhvr additive="base">
                                        <p:cTn id="7" dur="500" fill="hold"/>
                                        <p:tgtEl>
                                          <p:spTgt spid="223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3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23236"/>
                                        </p:tgtEl>
                                        <p:attrNameLst>
                                          <p:attrName>style.visibility</p:attrName>
                                        </p:attrNameLst>
                                      </p:cBhvr>
                                      <p:to>
                                        <p:strVal val="visible"/>
                                      </p:to>
                                    </p:set>
                                    <p:anim calcmode="lin" valueType="num">
                                      <p:cBhvr additive="base">
                                        <p:cTn id="13" dur="500" fill="hold"/>
                                        <p:tgtEl>
                                          <p:spTgt spid="223236"/>
                                        </p:tgtEl>
                                        <p:attrNameLst>
                                          <p:attrName>ppt_x</p:attrName>
                                        </p:attrNameLst>
                                      </p:cBhvr>
                                      <p:tavLst>
                                        <p:tav tm="0">
                                          <p:val>
                                            <p:strVal val="0-#ppt_w/2"/>
                                          </p:val>
                                        </p:tav>
                                        <p:tav tm="100000">
                                          <p:val>
                                            <p:strVal val="#ppt_x"/>
                                          </p:val>
                                        </p:tav>
                                      </p:tavLst>
                                    </p:anim>
                                    <p:anim calcmode="lin" valueType="num">
                                      <p:cBhvr additive="base">
                                        <p:cTn id="14" dur="500" fill="hold"/>
                                        <p:tgtEl>
                                          <p:spTgt spid="22323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23239"/>
                                        </p:tgtEl>
                                        <p:attrNameLst>
                                          <p:attrName>style.visibility</p:attrName>
                                        </p:attrNameLst>
                                      </p:cBhvr>
                                      <p:to>
                                        <p:strVal val="visible"/>
                                      </p:to>
                                    </p:set>
                                    <p:anim calcmode="lin" valueType="num">
                                      <p:cBhvr additive="base">
                                        <p:cTn id="19" dur="500" fill="hold"/>
                                        <p:tgtEl>
                                          <p:spTgt spid="223239"/>
                                        </p:tgtEl>
                                        <p:attrNameLst>
                                          <p:attrName>ppt_x</p:attrName>
                                        </p:attrNameLst>
                                      </p:cBhvr>
                                      <p:tavLst>
                                        <p:tav tm="0">
                                          <p:val>
                                            <p:strVal val="0-#ppt_w/2"/>
                                          </p:val>
                                        </p:tav>
                                        <p:tav tm="100000">
                                          <p:val>
                                            <p:strVal val="#ppt_x"/>
                                          </p:val>
                                        </p:tav>
                                      </p:tavLst>
                                    </p:anim>
                                    <p:anim calcmode="lin" valueType="num">
                                      <p:cBhvr additive="base">
                                        <p:cTn id="20" dur="500" fill="hold"/>
                                        <p:tgtEl>
                                          <p:spTgt spid="22323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23237"/>
                                        </p:tgtEl>
                                        <p:attrNameLst>
                                          <p:attrName>style.visibility</p:attrName>
                                        </p:attrNameLst>
                                      </p:cBhvr>
                                      <p:to>
                                        <p:strVal val="visible"/>
                                      </p:to>
                                    </p:set>
                                    <p:anim calcmode="lin" valueType="num">
                                      <p:cBhvr additive="base">
                                        <p:cTn id="25" dur="500" fill="hold"/>
                                        <p:tgtEl>
                                          <p:spTgt spid="223237"/>
                                        </p:tgtEl>
                                        <p:attrNameLst>
                                          <p:attrName>ppt_x</p:attrName>
                                        </p:attrNameLst>
                                      </p:cBhvr>
                                      <p:tavLst>
                                        <p:tav tm="0">
                                          <p:val>
                                            <p:strVal val="0-#ppt_w/2"/>
                                          </p:val>
                                        </p:tav>
                                        <p:tav tm="100000">
                                          <p:val>
                                            <p:strVal val="#ppt_x"/>
                                          </p:val>
                                        </p:tav>
                                      </p:tavLst>
                                    </p:anim>
                                    <p:anim calcmode="lin" valueType="num">
                                      <p:cBhvr additive="base">
                                        <p:cTn id="26" dur="500" fill="hold"/>
                                        <p:tgtEl>
                                          <p:spTgt spid="22323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23240"/>
                                        </p:tgtEl>
                                        <p:attrNameLst>
                                          <p:attrName>style.visibility</p:attrName>
                                        </p:attrNameLst>
                                      </p:cBhvr>
                                      <p:to>
                                        <p:strVal val="visible"/>
                                      </p:to>
                                    </p:set>
                                    <p:anim calcmode="lin" valueType="num">
                                      <p:cBhvr additive="base">
                                        <p:cTn id="31" dur="500" fill="hold"/>
                                        <p:tgtEl>
                                          <p:spTgt spid="223240"/>
                                        </p:tgtEl>
                                        <p:attrNameLst>
                                          <p:attrName>ppt_x</p:attrName>
                                        </p:attrNameLst>
                                      </p:cBhvr>
                                      <p:tavLst>
                                        <p:tav tm="0">
                                          <p:val>
                                            <p:strVal val="0-#ppt_w/2"/>
                                          </p:val>
                                        </p:tav>
                                        <p:tav tm="100000">
                                          <p:val>
                                            <p:strVal val="#ppt_x"/>
                                          </p:val>
                                        </p:tav>
                                      </p:tavLst>
                                    </p:anim>
                                    <p:anim calcmode="lin" valueType="num">
                                      <p:cBhvr additive="base">
                                        <p:cTn id="32" dur="500" fill="hold"/>
                                        <p:tgtEl>
                                          <p:spTgt spid="22324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23238"/>
                                        </p:tgtEl>
                                        <p:attrNameLst>
                                          <p:attrName>style.visibility</p:attrName>
                                        </p:attrNameLst>
                                      </p:cBhvr>
                                      <p:to>
                                        <p:strVal val="visible"/>
                                      </p:to>
                                    </p:set>
                                    <p:anim calcmode="lin" valueType="num">
                                      <p:cBhvr additive="base">
                                        <p:cTn id="37" dur="500" fill="hold"/>
                                        <p:tgtEl>
                                          <p:spTgt spid="223238"/>
                                        </p:tgtEl>
                                        <p:attrNameLst>
                                          <p:attrName>ppt_x</p:attrName>
                                        </p:attrNameLst>
                                      </p:cBhvr>
                                      <p:tavLst>
                                        <p:tav tm="0">
                                          <p:val>
                                            <p:strVal val="0-#ppt_w/2"/>
                                          </p:val>
                                        </p:tav>
                                        <p:tav tm="100000">
                                          <p:val>
                                            <p:strVal val="#ppt_x"/>
                                          </p:val>
                                        </p:tav>
                                      </p:tavLst>
                                    </p:anim>
                                    <p:anim calcmode="lin" valueType="num">
                                      <p:cBhvr additive="base">
                                        <p:cTn id="38" dur="500" fill="hold"/>
                                        <p:tgtEl>
                                          <p:spTgt spid="2232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82" name="Rectangle 2">
            <a:extLst>
              <a:ext uri="{FF2B5EF4-FFF2-40B4-BE49-F238E27FC236}">
                <a16:creationId xmlns:a16="http://schemas.microsoft.com/office/drawing/2014/main" id="{64B6AE47-D42C-4DEE-9A06-7C44666DE8FC}"/>
              </a:ext>
            </a:extLst>
          </p:cNvPr>
          <p:cNvSpPr>
            <a:spLocks noGrp="1" noChangeArrowheads="1"/>
          </p:cNvSpPr>
          <p:nvPr>
            <p:ph type="body" idx="1"/>
          </p:nvPr>
        </p:nvSpPr>
        <p:spPr>
          <a:xfrm>
            <a:off x="685800" y="1905000"/>
            <a:ext cx="7772400" cy="2895600"/>
          </a:xfrm>
        </p:spPr>
        <p:txBody>
          <a:bodyPr/>
          <a:lstStyle/>
          <a:p>
            <a:pPr eaLnBrk="1" hangingPunct="1"/>
            <a:r>
              <a:rPr lang="zh-CN" altLang="en-US" sz="2800" b="1">
                <a:solidFill>
                  <a:srgbClr val="FF3300"/>
                </a:solidFill>
              </a:rPr>
              <a:t>注意：</a:t>
            </a:r>
          </a:p>
          <a:p>
            <a:pPr lvl="1" eaLnBrk="1" hangingPunct="1">
              <a:lnSpc>
                <a:spcPct val="150000"/>
              </a:lnSpc>
              <a:spcBef>
                <a:spcPct val="50000"/>
              </a:spcBef>
            </a:pPr>
            <a:r>
              <a:rPr lang="en-US" altLang="zh-CN" sz="2400" b="1"/>
              <a:t>ML</a:t>
            </a:r>
            <a:r>
              <a:rPr lang="zh-CN" altLang="en-US" sz="2400" b="1"/>
              <a:t>估计必须已知</a:t>
            </a:r>
            <a:r>
              <a:rPr lang="en-US" altLang="zh-CN" sz="2400" b="1"/>
              <a:t>Y</a:t>
            </a:r>
            <a:r>
              <a:rPr lang="zh-CN" altLang="en-US" sz="2400" b="1"/>
              <a:t>的分布。</a:t>
            </a:r>
          </a:p>
          <a:p>
            <a:pPr lvl="1" eaLnBrk="1" hangingPunct="1">
              <a:lnSpc>
                <a:spcPct val="150000"/>
              </a:lnSpc>
              <a:spcBef>
                <a:spcPct val="50000"/>
              </a:spcBef>
            </a:pPr>
            <a:r>
              <a:rPr lang="zh-CN" altLang="en-US" sz="2400" b="1"/>
              <a:t>只有在正态分布时</a:t>
            </a:r>
            <a:r>
              <a:rPr lang="en-US" altLang="zh-CN" sz="2400" b="1"/>
              <a:t>ML</a:t>
            </a:r>
            <a:r>
              <a:rPr lang="zh-CN" altLang="en-US" sz="2400" b="1"/>
              <a:t>和</a:t>
            </a:r>
            <a:r>
              <a:rPr lang="en-US" altLang="zh-CN" sz="2400" b="1"/>
              <a:t>OLS</a:t>
            </a:r>
            <a:r>
              <a:rPr lang="zh-CN" altLang="en-US" sz="2400" b="1"/>
              <a:t>的结构参数估计结果相同。</a:t>
            </a:r>
          </a:p>
          <a:p>
            <a:pPr lvl="1" eaLnBrk="1" hangingPunct="1">
              <a:lnSpc>
                <a:spcPct val="150000"/>
              </a:lnSpc>
              <a:spcBef>
                <a:spcPct val="50000"/>
              </a:spcBef>
            </a:pPr>
            <a:r>
              <a:rPr lang="zh-CN" altLang="en-US" sz="2400" b="1"/>
              <a:t>如果</a:t>
            </a:r>
            <a:r>
              <a:rPr lang="en-US" altLang="zh-CN" sz="2400" b="1"/>
              <a:t>Y</a:t>
            </a:r>
            <a:r>
              <a:rPr lang="zh-CN" altLang="en-US" sz="2400" b="1"/>
              <a:t>不服从正态分布，不能采用</a:t>
            </a:r>
            <a:r>
              <a:rPr lang="en-US" altLang="zh-CN" sz="2400" b="1"/>
              <a:t>OLS</a:t>
            </a:r>
            <a:r>
              <a:rPr lang="zh-CN" altLang="en-US" sz="2400" b="1"/>
              <a:t>。例如：选择性样本模型、计数数据模型等。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282">
                                            <p:txEl>
                                              <p:pRg st="0" end="0"/>
                                            </p:txEl>
                                          </p:spTgt>
                                        </p:tgtEl>
                                        <p:attrNameLst>
                                          <p:attrName>style.visibility</p:attrName>
                                        </p:attrNameLst>
                                      </p:cBhvr>
                                      <p:to>
                                        <p:strVal val="visible"/>
                                      </p:to>
                                    </p:set>
                                    <p:anim calcmode="lin" valueType="num">
                                      <p:cBhvr additive="base">
                                        <p:cTn id="7" dur="500" fill="hold"/>
                                        <p:tgtEl>
                                          <p:spTgt spid="22528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28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5282">
                                            <p:txEl>
                                              <p:pRg st="1" end="1"/>
                                            </p:txEl>
                                          </p:spTgt>
                                        </p:tgtEl>
                                        <p:attrNameLst>
                                          <p:attrName>style.visibility</p:attrName>
                                        </p:attrNameLst>
                                      </p:cBhvr>
                                      <p:to>
                                        <p:strVal val="visible"/>
                                      </p:to>
                                    </p:set>
                                    <p:anim calcmode="lin" valueType="num">
                                      <p:cBhvr additive="base">
                                        <p:cTn id="11" dur="500" fill="hold"/>
                                        <p:tgtEl>
                                          <p:spTgt spid="22528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2528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25282">
                                            <p:txEl>
                                              <p:pRg st="2" end="2"/>
                                            </p:txEl>
                                          </p:spTgt>
                                        </p:tgtEl>
                                        <p:attrNameLst>
                                          <p:attrName>style.visibility</p:attrName>
                                        </p:attrNameLst>
                                      </p:cBhvr>
                                      <p:to>
                                        <p:strVal val="visible"/>
                                      </p:to>
                                    </p:set>
                                    <p:anim calcmode="lin" valueType="num">
                                      <p:cBhvr additive="base">
                                        <p:cTn id="15" dur="500" fill="hold"/>
                                        <p:tgtEl>
                                          <p:spTgt spid="22528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528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25282">
                                            <p:txEl>
                                              <p:pRg st="3" end="3"/>
                                            </p:txEl>
                                          </p:spTgt>
                                        </p:tgtEl>
                                        <p:attrNameLst>
                                          <p:attrName>style.visibility</p:attrName>
                                        </p:attrNameLst>
                                      </p:cBhvr>
                                      <p:to>
                                        <p:strVal val="visible"/>
                                      </p:to>
                                    </p:set>
                                    <p:anim calcmode="lin" valueType="num">
                                      <p:cBhvr additive="base">
                                        <p:cTn id="19" dur="500" fill="hold"/>
                                        <p:tgtEl>
                                          <p:spTgt spid="22528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528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2"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5A2B946-D46D-46F6-A641-E801F305AB81}"/>
              </a:ext>
            </a:extLst>
          </p:cNvPr>
          <p:cNvSpPr>
            <a:spLocks noGrp="1" noChangeArrowheads="1"/>
          </p:cNvSpPr>
          <p:nvPr>
            <p:ph type="title"/>
          </p:nvPr>
        </p:nvSpPr>
        <p:spPr>
          <a:xfrm>
            <a:off x="685800" y="1524000"/>
            <a:ext cx="7772400" cy="3352800"/>
          </a:xfrm>
        </p:spPr>
        <p:txBody>
          <a:bodyPr/>
          <a:lstStyle/>
          <a:p>
            <a:pPr eaLnBrk="1" hangingPunct="1"/>
            <a:r>
              <a:rPr lang="zh-CN" altLang="en-US" sz="3600" b="1" dirty="0">
                <a:solidFill>
                  <a:srgbClr val="FF0000"/>
                </a:solidFill>
                <a:latin typeface="楷体_GB2312" pitchFamily="49" charset="-122"/>
                <a:ea typeface="楷体_GB2312" pitchFamily="49" charset="-122"/>
              </a:rPr>
              <a:t>样本容量问题</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088D48B0-2517-4E1D-9393-20C9C57ACDFA}"/>
              </a:ext>
            </a:extLst>
          </p:cNvPr>
          <p:cNvSpPr>
            <a:spLocks noGrp="1" noChangeArrowheads="1"/>
          </p:cNvSpPr>
          <p:nvPr>
            <p:ph type="title"/>
          </p:nvPr>
        </p:nvSpPr>
        <p:spPr>
          <a:xfrm>
            <a:off x="685800" y="821977"/>
            <a:ext cx="7772400" cy="533400"/>
          </a:xfrm>
          <a:solidFill>
            <a:schemeClr val="bg1"/>
          </a:solidFill>
        </p:spPr>
        <p:txBody>
          <a:bodyPr/>
          <a:lstStyle/>
          <a:p>
            <a:pPr algn="l" eaLnBrk="1" hangingPunct="1"/>
            <a:r>
              <a:rPr lang="en-US" altLang="zh-CN" sz="3200" b="1">
                <a:solidFill>
                  <a:schemeClr val="accent2"/>
                </a:solidFill>
                <a:latin typeface="宋体" panose="02010600030101010101" pitchFamily="2" charset="-122"/>
              </a:rPr>
              <a:t>1</a:t>
            </a:r>
            <a:r>
              <a:rPr lang="zh-CN" altLang="en-US" sz="3200" b="1">
                <a:solidFill>
                  <a:schemeClr val="accent2"/>
                </a:solidFill>
                <a:latin typeface="宋体" panose="02010600030101010101" pitchFamily="2" charset="-122"/>
              </a:rPr>
              <a:t>、</a:t>
            </a:r>
            <a:r>
              <a:rPr lang="zh-CN" altLang="en-US" sz="2800" b="1">
                <a:solidFill>
                  <a:schemeClr val="accent2"/>
                </a:solidFill>
                <a:ea typeface="楷体_GB2312" pitchFamily="49" charset="-122"/>
              </a:rPr>
              <a:t>最小样本容量</a:t>
            </a:r>
          </a:p>
        </p:txBody>
      </p:sp>
      <p:sp>
        <p:nvSpPr>
          <p:cNvPr id="233475" name="Rectangle 3">
            <a:extLst>
              <a:ext uri="{FF2B5EF4-FFF2-40B4-BE49-F238E27FC236}">
                <a16:creationId xmlns:a16="http://schemas.microsoft.com/office/drawing/2014/main" id="{3DA18DC5-9160-46E1-82D1-4A55FA9D6762}"/>
              </a:ext>
            </a:extLst>
          </p:cNvPr>
          <p:cNvSpPr>
            <a:spLocks noGrp="1" noChangeArrowheads="1"/>
          </p:cNvSpPr>
          <p:nvPr>
            <p:ph type="body" idx="1"/>
          </p:nvPr>
        </p:nvSpPr>
        <p:spPr>
          <a:xfrm>
            <a:off x="685800" y="1736377"/>
            <a:ext cx="7772400" cy="1524000"/>
          </a:xfrm>
        </p:spPr>
        <p:txBody>
          <a:bodyPr/>
          <a:lstStyle/>
          <a:p>
            <a:pPr marL="0" indent="0" eaLnBrk="1" hangingPunct="1"/>
            <a:r>
              <a:rPr lang="en-US" altLang="zh-CN" b="1" dirty="0">
                <a:latin typeface="宋体" panose="02010600030101010101" pitchFamily="2" charset="-122"/>
              </a:rPr>
              <a:t> </a:t>
            </a:r>
            <a:r>
              <a:rPr lang="zh-CN" altLang="en-US" sz="2800" b="1" dirty="0">
                <a:latin typeface="宋体" panose="02010600030101010101" pitchFamily="2" charset="-122"/>
              </a:rPr>
              <a:t>所谓</a:t>
            </a:r>
            <a:r>
              <a:rPr lang="zh-CN" altLang="en-US" sz="2800" b="1" dirty="0"/>
              <a:t>“</a:t>
            </a:r>
            <a:r>
              <a:rPr lang="zh-CN" altLang="en-US" sz="2800" b="1" dirty="0">
                <a:solidFill>
                  <a:srgbClr val="FF3300"/>
                </a:solidFill>
                <a:latin typeface="宋体" panose="02010600030101010101" pitchFamily="2" charset="-122"/>
              </a:rPr>
              <a:t>最小样本容量</a:t>
            </a:r>
            <a:r>
              <a:rPr lang="zh-CN" altLang="en-US" sz="2800" b="1" dirty="0"/>
              <a:t>”</a:t>
            </a:r>
            <a:r>
              <a:rPr lang="zh-CN" altLang="en-US" sz="2800" b="1" dirty="0">
                <a:latin typeface="宋体" panose="02010600030101010101" pitchFamily="2" charset="-122"/>
              </a:rPr>
              <a:t>，即从最小二乘原理和最大或然原理出发，欲得到参数估计量，不管其质量如何，所要求的样本容量的下限。</a:t>
            </a:r>
          </a:p>
        </p:txBody>
      </p:sp>
      <p:sp>
        <p:nvSpPr>
          <p:cNvPr id="233476" name="Text Box 4">
            <a:extLst>
              <a:ext uri="{FF2B5EF4-FFF2-40B4-BE49-F238E27FC236}">
                <a16:creationId xmlns:a16="http://schemas.microsoft.com/office/drawing/2014/main" id="{2C4F68AA-2490-43BC-ABFC-67E2191BEF3F}"/>
              </a:ext>
            </a:extLst>
          </p:cNvPr>
          <p:cNvSpPr txBox="1">
            <a:spLocks noChangeArrowheads="1"/>
          </p:cNvSpPr>
          <p:nvPr/>
        </p:nvSpPr>
        <p:spPr bwMode="auto">
          <a:xfrm>
            <a:off x="838200" y="3336577"/>
            <a:ext cx="7391400"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Char char="•"/>
              <a:tabLst/>
              <a:defRPr/>
            </a:pPr>
            <a:r>
              <a:rPr kumimoji="1" lang="en-US" altLang="zh-CN" sz="2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 </a:t>
            </a:r>
            <a:r>
              <a:rPr kumimoji="1" lang="zh-CN" altLang="en-US" sz="2800" b="1" i="0" u="none" strike="noStrike" kern="1200" cap="none" spc="0" normalizeH="0" baseline="0" noProof="0">
                <a:ln>
                  <a:noFill/>
                </a:ln>
                <a:solidFill>
                  <a:srgbClr val="FF3300"/>
                </a:solidFill>
                <a:effectLst/>
                <a:uLnTx/>
                <a:uFillTx/>
                <a:latin typeface="楷体_GB2312" pitchFamily="49" charset="-122"/>
                <a:ea typeface="楷体_GB2312" pitchFamily="49" charset="-122"/>
                <a:cs typeface="+mn-cs"/>
              </a:rPr>
              <a:t>样本最小容量必须不少于模型中解释变量的数目（包括常数项）</a:t>
            </a:r>
            <a:r>
              <a:rPr kumimoji="1" lang="en-US" altLang="zh-CN"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r>
              <a:rPr kumimoji="1" lang="zh-CN" altLang="en-US"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即</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zh-CN" altLang="en-US"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                 </a:t>
            </a: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n</a:t>
            </a:r>
            <a:r>
              <a:rPr kumimoji="1" lang="en-US" altLang="zh-CN"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 </a:t>
            </a:r>
            <a:r>
              <a:rPr kumimoji="1" lang="en-US" altLang="zh-CN"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Symbol" panose="05050102010706020507" pitchFamily="18" charset="2"/>
              </a:rPr>
              <a:t> </a:t>
            </a: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k</a:t>
            </a:r>
            <a:r>
              <a:rPr kumimoji="1" lang="en-US" altLang="zh-CN"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Symbol" panose="05050102010706020507" pitchFamily="18" charset="2"/>
              </a:rPr>
              <a:t>+1</a:t>
            </a:r>
          </a:p>
        </p:txBody>
      </p:sp>
      <p:sp>
        <p:nvSpPr>
          <p:cNvPr id="233477" name="Rectangle 5">
            <a:extLst>
              <a:ext uri="{FF2B5EF4-FFF2-40B4-BE49-F238E27FC236}">
                <a16:creationId xmlns:a16="http://schemas.microsoft.com/office/drawing/2014/main" id="{35D4A9EF-383E-4EAE-9A4F-F317732D11DC}"/>
              </a:ext>
            </a:extLst>
          </p:cNvPr>
          <p:cNvSpPr>
            <a:spLocks noChangeArrowheads="1"/>
          </p:cNvSpPr>
          <p:nvPr/>
        </p:nvSpPr>
        <p:spPr bwMode="auto">
          <a:xfrm flipH="1">
            <a:off x="1143000" y="5012977"/>
            <a:ext cx="2209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DFCA"/>
                </a:solidFill>
                <a:effectLst/>
                <a:uLnTx/>
                <a:uFillTx/>
                <a:latin typeface="Times New Roman" panose="02020603050405020304" pitchFamily="18" charset="0"/>
                <a:ea typeface="楷体_GB2312" pitchFamily="49" charset="-122"/>
                <a:cs typeface="+mn-cs"/>
              </a:rPr>
              <a:t>为什么？</a:t>
            </a:r>
          </a:p>
        </p:txBody>
      </p:sp>
      <p:pic>
        <p:nvPicPr>
          <p:cNvPr id="6" name="Picture 3077">
            <a:extLst>
              <a:ext uri="{FF2B5EF4-FFF2-40B4-BE49-F238E27FC236}">
                <a16:creationId xmlns:a16="http://schemas.microsoft.com/office/drawing/2014/main" id="{CF6AF5B8-579D-45A9-B792-82CF142F48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5035202"/>
            <a:ext cx="2743200" cy="554038"/>
          </a:xfrm>
          <a:prstGeom prst="rect">
            <a:avLst/>
          </a:prstGeom>
          <a:solidFill>
            <a:schemeClr val="tx1"/>
          </a:solidFill>
          <a:ln w="9525">
            <a:solidFill>
              <a:srgbClr val="0000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anim calcmode="lin" valueType="num">
                                      <p:cBhvr additive="base">
                                        <p:cTn id="7" dur="500" fill="hold"/>
                                        <p:tgtEl>
                                          <p:spTgt spid="2334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34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3476"/>
                                        </p:tgtEl>
                                        <p:attrNameLst>
                                          <p:attrName>style.visibility</p:attrName>
                                        </p:attrNameLst>
                                      </p:cBhvr>
                                      <p:to>
                                        <p:strVal val="visible"/>
                                      </p:to>
                                    </p:set>
                                    <p:anim calcmode="lin" valueType="num">
                                      <p:cBhvr additive="base">
                                        <p:cTn id="13" dur="500" fill="hold"/>
                                        <p:tgtEl>
                                          <p:spTgt spid="233476"/>
                                        </p:tgtEl>
                                        <p:attrNameLst>
                                          <p:attrName>ppt_x</p:attrName>
                                        </p:attrNameLst>
                                      </p:cBhvr>
                                      <p:tavLst>
                                        <p:tav tm="0">
                                          <p:val>
                                            <p:strVal val="0-#ppt_w/2"/>
                                          </p:val>
                                        </p:tav>
                                        <p:tav tm="100000">
                                          <p:val>
                                            <p:strVal val="#ppt_x"/>
                                          </p:val>
                                        </p:tav>
                                      </p:tavLst>
                                    </p:anim>
                                    <p:anim calcmode="lin" valueType="num">
                                      <p:cBhvr additive="base">
                                        <p:cTn id="14" dur="500" fill="hold"/>
                                        <p:tgtEl>
                                          <p:spTgt spid="23347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3477"/>
                                        </p:tgtEl>
                                        <p:attrNameLst>
                                          <p:attrName>style.visibility</p:attrName>
                                        </p:attrNameLst>
                                      </p:cBhvr>
                                      <p:to>
                                        <p:strVal val="visible"/>
                                      </p:to>
                                    </p:set>
                                    <p:anim calcmode="lin" valueType="num">
                                      <p:cBhvr additive="base">
                                        <p:cTn id="19" dur="500" fill="hold"/>
                                        <p:tgtEl>
                                          <p:spTgt spid="233477"/>
                                        </p:tgtEl>
                                        <p:attrNameLst>
                                          <p:attrName>ppt_x</p:attrName>
                                        </p:attrNameLst>
                                      </p:cBhvr>
                                      <p:tavLst>
                                        <p:tav tm="0">
                                          <p:val>
                                            <p:strVal val="0-#ppt_w/2"/>
                                          </p:val>
                                        </p:tav>
                                        <p:tav tm="100000">
                                          <p:val>
                                            <p:strVal val="#ppt_x"/>
                                          </p:val>
                                        </p:tav>
                                      </p:tavLst>
                                    </p:anim>
                                    <p:anim calcmode="lin" valueType="num">
                                      <p:cBhvr additive="base">
                                        <p:cTn id="20" dur="500" fill="hold"/>
                                        <p:tgtEl>
                                          <p:spTgt spid="23347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autoUpdateAnimBg="0"/>
      <p:bldP spid="233476" grpId="0" autoUpdateAnimBg="0"/>
      <p:bldP spid="23347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00C73FA-D219-44F2-B9B2-BA81A8C77CA5}"/>
              </a:ext>
            </a:extLst>
          </p:cNvPr>
          <p:cNvSpPr>
            <a:spLocks noChangeArrowheads="1"/>
          </p:cNvSpPr>
          <p:nvPr/>
        </p:nvSpPr>
        <p:spPr bwMode="auto">
          <a:xfrm>
            <a:off x="685800" y="609600"/>
            <a:ext cx="7772400" cy="685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00DFCA"/>
                </a:solidFill>
                <a:effectLst/>
                <a:uLnTx/>
                <a:uFillTx/>
                <a:latin typeface="楷体_GB2312" pitchFamily="49" charset="-122"/>
                <a:ea typeface="楷体_GB2312" pitchFamily="49" charset="-122"/>
                <a:cs typeface="+mn-cs"/>
              </a:rPr>
              <a:t>2</a:t>
            </a:r>
            <a:r>
              <a:rPr kumimoji="1" lang="zh-CN" altLang="en-US" sz="3200" b="1" i="0" u="none" strike="noStrike" kern="1200" cap="none" spc="0" normalizeH="0" baseline="0" noProof="0">
                <a:ln>
                  <a:noFill/>
                </a:ln>
                <a:solidFill>
                  <a:srgbClr val="00DFCA"/>
                </a:solidFill>
                <a:effectLst/>
                <a:uLnTx/>
                <a:uFillTx/>
                <a:latin typeface="楷体_GB2312" pitchFamily="49" charset="-122"/>
                <a:ea typeface="楷体_GB2312" pitchFamily="49" charset="-122"/>
                <a:cs typeface="+mn-cs"/>
              </a:rPr>
              <a:t>、满足基本要求的样本容量</a:t>
            </a:r>
            <a:r>
              <a:rPr kumimoji="1" lang="zh-CN" altLang="en-US" sz="2800" b="0" i="0" u="none" strike="noStrike" kern="1200" cap="none" spc="0" normalizeH="0" baseline="0" noProof="0">
                <a:ln>
                  <a:noFill/>
                </a:ln>
                <a:solidFill>
                  <a:srgbClr val="FAFD00"/>
                </a:solidFill>
                <a:effectLst/>
                <a:uLnTx/>
                <a:uFillTx/>
                <a:latin typeface="Times New Roman" panose="02020603050405020304" pitchFamily="18" charset="0"/>
                <a:ea typeface="宋体" panose="02010600030101010101" pitchFamily="2" charset="-122"/>
                <a:cs typeface="+mn-cs"/>
              </a:rPr>
              <a:t> </a:t>
            </a:r>
          </a:p>
        </p:txBody>
      </p:sp>
      <p:sp>
        <p:nvSpPr>
          <p:cNvPr id="234499" name="Text Box 3">
            <a:extLst>
              <a:ext uri="{FF2B5EF4-FFF2-40B4-BE49-F238E27FC236}">
                <a16:creationId xmlns:a16="http://schemas.microsoft.com/office/drawing/2014/main" id="{AE6E516B-2178-41D7-9428-C8917AE12D50}"/>
              </a:ext>
            </a:extLst>
          </p:cNvPr>
          <p:cNvSpPr txBox="1">
            <a:spLocks noChangeArrowheads="1"/>
          </p:cNvSpPr>
          <p:nvPr/>
        </p:nvSpPr>
        <p:spPr bwMode="auto">
          <a:xfrm>
            <a:off x="827088" y="1524000"/>
            <a:ext cx="6945312"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tabLst/>
              <a:defRPr/>
            </a:pPr>
            <a:r>
              <a:rPr kumimoji="1" lang="en-US" altLang="zh-CN" sz="2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 </a:t>
            </a:r>
            <a:r>
              <a:rPr kumimoji="1" lang="zh-CN" altLang="en-US" sz="2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从统计检验的角度</a:t>
            </a:r>
            <a:r>
              <a:rPr kumimoji="1" lang="zh-CN" altLang="en-US"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n</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30 </a:t>
            </a:r>
            <a:r>
              <a:rPr kumimoji="1"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时，</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Z</a:t>
            </a:r>
            <a:r>
              <a:rPr kumimoji="1" lang="zh-CN" altLang="en-US"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检验才能应用；</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n-</a:t>
            </a: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k</a:t>
            </a:r>
            <a:r>
              <a:rPr kumimoji="1" lang="en-US" altLang="zh-CN"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Symbol" panose="05050102010706020507" pitchFamily="18" charset="2"/>
              </a:rPr>
              <a:t>8</a:t>
            </a:r>
            <a:r>
              <a:rPr kumimoji="1" lang="zh-CN" altLang="en-US"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时</a:t>
            </a:r>
            <a:r>
              <a:rPr kumimoji="1" lang="en-US" altLang="zh-CN"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 </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t</a:t>
            </a:r>
            <a:r>
              <a:rPr kumimoji="1" lang="zh-CN" altLang="en-US"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分布较为稳定。</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a:t>
            </a:r>
          </a:p>
        </p:txBody>
      </p:sp>
      <p:sp>
        <p:nvSpPr>
          <p:cNvPr id="234500" name="Text Box 4">
            <a:extLst>
              <a:ext uri="{FF2B5EF4-FFF2-40B4-BE49-F238E27FC236}">
                <a16:creationId xmlns:a16="http://schemas.microsoft.com/office/drawing/2014/main" id="{7A7A97F2-A864-446C-903E-C90956D1003D}"/>
              </a:ext>
            </a:extLst>
          </p:cNvPr>
          <p:cNvSpPr txBox="1">
            <a:spLocks noChangeArrowheads="1"/>
          </p:cNvSpPr>
          <p:nvPr/>
        </p:nvSpPr>
        <p:spPr bwMode="auto">
          <a:xfrm>
            <a:off x="900113" y="3581400"/>
            <a:ext cx="7558087"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tabLst/>
              <a:defRPr/>
            </a:pPr>
            <a:r>
              <a:rPr kumimoji="1" lang="en-US" altLang="zh-CN" sz="24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 </a:t>
            </a:r>
            <a:r>
              <a:rPr kumimoji="1" lang="zh-CN" altLang="en-US" sz="2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一般经验认为</a:t>
            </a:r>
            <a:r>
              <a:rPr kumimoji="1" lang="en-US" altLang="zh-CN"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   </a:t>
            </a:r>
            <a:r>
              <a:rPr kumimoji="1" lang="zh-CN" altLang="en-US"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当</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n</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30</a:t>
            </a:r>
            <a:r>
              <a:rPr kumimoji="1" lang="zh-CN" altLang="en-US"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或者至少</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n</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3(</a:t>
            </a:r>
            <a:r>
              <a:rPr kumimoji="1" lang="en-US" altLang="zh-CN" sz="28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k</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r>
              <a:rPr kumimoji="1" lang="zh-CN" altLang="en-US"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时，才能说满足模型估计的基本要求。</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a:t>
            </a:r>
          </a:p>
        </p:txBody>
      </p:sp>
      <p:sp>
        <p:nvSpPr>
          <p:cNvPr id="234501" name="Text Box 5">
            <a:extLst>
              <a:ext uri="{FF2B5EF4-FFF2-40B4-BE49-F238E27FC236}">
                <a16:creationId xmlns:a16="http://schemas.microsoft.com/office/drawing/2014/main" id="{037CB91C-AF95-43F7-881A-52F55D3DE180}"/>
              </a:ext>
            </a:extLst>
          </p:cNvPr>
          <p:cNvSpPr txBox="1">
            <a:spLocks noChangeArrowheads="1"/>
          </p:cNvSpPr>
          <p:nvPr/>
        </p:nvSpPr>
        <p:spPr bwMode="auto">
          <a:xfrm>
            <a:off x="838200" y="5181600"/>
            <a:ext cx="7696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tabLst/>
              <a:defRPr/>
            </a:pPr>
            <a:r>
              <a:rPr kumimoji="1" lang="en-US" altLang="zh-CN" sz="3200" b="1" i="0" u="none" strike="noStrike" kern="1200" cap="none" spc="0" normalizeH="0" baseline="0" noProof="0" dirty="0">
                <a:ln>
                  <a:noFill/>
                </a:ln>
                <a:effectLst/>
                <a:uLnTx/>
                <a:uFillTx/>
                <a:latin typeface="楷体_GB2312" pitchFamily="49" charset="-122"/>
                <a:ea typeface="楷体_GB2312" pitchFamily="49" charset="-122"/>
                <a:cs typeface="+mn-cs"/>
              </a:rPr>
              <a:t> </a:t>
            </a:r>
            <a:r>
              <a:rPr kumimoji="1" lang="zh-CN" altLang="en-US" sz="2800" b="1" i="0" u="none" strike="noStrike" kern="1200" cap="none" spc="0" normalizeH="0" baseline="0" noProof="0" dirty="0">
                <a:ln>
                  <a:noFill/>
                </a:ln>
                <a:effectLst/>
                <a:uLnTx/>
                <a:uFillTx/>
                <a:latin typeface="楷体_GB2312" pitchFamily="49" charset="-122"/>
                <a:ea typeface="楷体_GB2312" pitchFamily="49" charset="-122"/>
                <a:cs typeface="+mn-cs"/>
              </a:rPr>
              <a:t>模型的良好性质只有在大样本下才能得到理论上的证明。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4499"/>
                                        </p:tgtEl>
                                        <p:attrNameLst>
                                          <p:attrName>style.visibility</p:attrName>
                                        </p:attrNameLst>
                                      </p:cBhvr>
                                      <p:to>
                                        <p:strVal val="visible"/>
                                      </p:to>
                                    </p:set>
                                    <p:anim calcmode="lin" valueType="num">
                                      <p:cBhvr additive="base">
                                        <p:cTn id="7" dur="500" fill="hold"/>
                                        <p:tgtEl>
                                          <p:spTgt spid="234499"/>
                                        </p:tgtEl>
                                        <p:attrNameLst>
                                          <p:attrName>ppt_x</p:attrName>
                                        </p:attrNameLst>
                                      </p:cBhvr>
                                      <p:tavLst>
                                        <p:tav tm="0">
                                          <p:val>
                                            <p:strVal val="0-#ppt_w/2"/>
                                          </p:val>
                                        </p:tav>
                                        <p:tav tm="100000">
                                          <p:val>
                                            <p:strVal val="#ppt_x"/>
                                          </p:val>
                                        </p:tav>
                                      </p:tavLst>
                                    </p:anim>
                                    <p:anim calcmode="lin" valueType="num">
                                      <p:cBhvr additive="base">
                                        <p:cTn id="8" dur="500" fill="hold"/>
                                        <p:tgtEl>
                                          <p:spTgt spid="2344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4500"/>
                                        </p:tgtEl>
                                        <p:attrNameLst>
                                          <p:attrName>style.visibility</p:attrName>
                                        </p:attrNameLst>
                                      </p:cBhvr>
                                      <p:to>
                                        <p:strVal val="visible"/>
                                      </p:to>
                                    </p:set>
                                    <p:anim calcmode="lin" valueType="num">
                                      <p:cBhvr additive="base">
                                        <p:cTn id="13" dur="500" fill="hold"/>
                                        <p:tgtEl>
                                          <p:spTgt spid="234500"/>
                                        </p:tgtEl>
                                        <p:attrNameLst>
                                          <p:attrName>ppt_x</p:attrName>
                                        </p:attrNameLst>
                                      </p:cBhvr>
                                      <p:tavLst>
                                        <p:tav tm="0">
                                          <p:val>
                                            <p:strVal val="0-#ppt_w/2"/>
                                          </p:val>
                                        </p:tav>
                                        <p:tav tm="100000">
                                          <p:val>
                                            <p:strVal val="#ppt_x"/>
                                          </p:val>
                                        </p:tav>
                                      </p:tavLst>
                                    </p:anim>
                                    <p:anim calcmode="lin" valueType="num">
                                      <p:cBhvr additive="base">
                                        <p:cTn id="14" dur="500" fill="hold"/>
                                        <p:tgtEl>
                                          <p:spTgt spid="23450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4501"/>
                                        </p:tgtEl>
                                        <p:attrNameLst>
                                          <p:attrName>style.visibility</p:attrName>
                                        </p:attrNameLst>
                                      </p:cBhvr>
                                      <p:to>
                                        <p:strVal val="visible"/>
                                      </p:to>
                                    </p:set>
                                    <p:anim calcmode="lin" valueType="num">
                                      <p:cBhvr additive="base">
                                        <p:cTn id="19" dur="500" fill="hold"/>
                                        <p:tgtEl>
                                          <p:spTgt spid="234501"/>
                                        </p:tgtEl>
                                        <p:attrNameLst>
                                          <p:attrName>ppt_x</p:attrName>
                                        </p:attrNameLst>
                                      </p:cBhvr>
                                      <p:tavLst>
                                        <p:tav tm="0">
                                          <p:val>
                                            <p:strVal val="0-#ppt_w/2"/>
                                          </p:val>
                                        </p:tav>
                                        <p:tav tm="100000">
                                          <p:val>
                                            <p:strVal val="#ppt_x"/>
                                          </p:val>
                                        </p:tav>
                                      </p:tavLst>
                                    </p:anim>
                                    <p:anim calcmode="lin" valueType="num">
                                      <p:cBhvr additive="base">
                                        <p:cTn id="20" dur="500" fill="hold"/>
                                        <p:tgtEl>
                                          <p:spTgt spid="2345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autoUpdateAnimBg="0"/>
      <p:bldP spid="234500" grpId="0" autoUpdateAnimBg="0"/>
      <p:bldP spid="234501"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ChangeArrowheads="1"/>
          </p:cNvSpPr>
          <p:nvPr/>
        </p:nvSpPr>
        <p:spPr bwMode="auto">
          <a:xfrm>
            <a:off x="2057400" y="304800"/>
            <a:ext cx="6629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12</a:t>
            </a:r>
            <a:r>
              <a:rPr kumimoji="1" lang="en-US" altLang="zh-CN"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.2</a:t>
            </a:r>
            <a:r>
              <a:rPr kumimoji="1" lang="en-US" altLang="zh-CN"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1" lang="zh-CN" alt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回归方程的拟合优度</a:t>
            </a:r>
          </a:p>
        </p:txBody>
      </p:sp>
      <p:sp>
        <p:nvSpPr>
          <p:cNvPr id="748547" name="Rectangle 3"/>
          <p:cNvSpPr>
            <a:spLocks noChangeArrowheads="1"/>
          </p:cNvSpPr>
          <p:nvPr/>
        </p:nvSpPr>
        <p:spPr bwMode="auto">
          <a:xfrm>
            <a:off x="609600" y="1981200"/>
            <a:ext cx="8153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812800" indent="-812800">
              <a:spcBef>
                <a:spcPct val="20000"/>
              </a:spcBef>
              <a:defRPr kumimoji="1"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spcBef>
                <a:spcPct val="20000"/>
              </a:spcBef>
              <a:buClr>
                <a:schemeClr val="hlink"/>
              </a:buClr>
              <a:buSzPct val="65000"/>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spcBef>
                <a:spcPct val="20000"/>
              </a:spcBef>
              <a:buClr>
                <a:schemeClr val="tx2"/>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spcBef>
                <a:spcPct val="20000"/>
              </a:spcBef>
              <a:buClr>
                <a:schemeClr val="accent1"/>
              </a:buClr>
              <a:buSzPct val="65000"/>
              <a:buFont typeface="Monotype Sort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336800" indent="-508000">
              <a:spcBef>
                <a:spcPct val="20000"/>
              </a:spcBef>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7940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2512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7084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1656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812800" marR="0" lvl="0" indent="-812800" algn="l" defTabSz="914400" rtl="0" eaLnBrk="0" fontAlgn="base" latinLnBrk="0" hangingPunct="0">
              <a:lnSpc>
                <a:spcPct val="100000"/>
              </a:lnSpc>
              <a:spcBef>
                <a:spcPct val="2000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12.2.1  </a:t>
            </a:r>
            <a:r>
              <a:rPr kumimoji="1" lang="zh-CN" altLang="en-US"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多重判定系数</a:t>
            </a:r>
          </a:p>
          <a:p>
            <a:pPr marL="812800" marR="0" lvl="0" indent="-812800" algn="l" defTabSz="914400" rtl="0" eaLnBrk="0" fontAlgn="base" latinLnBrk="0" hangingPunct="0">
              <a:lnSpc>
                <a:spcPct val="100000"/>
              </a:lnSpc>
              <a:spcBef>
                <a:spcPct val="2000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12.2.2  </a:t>
            </a:r>
            <a:r>
              <a:rPr kumimoji="1" lang="zh-CN" altLang="en-US"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估计标准误差</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ctrTitle"/>
          </p:nvPr>
        </p:nvSpPr>
        <p:spPr>
          <a:xfrm>
            <a:off x="609600" y="2286000"/>
            <a:ext cx="7772400" cy="1371600"/>
          </a:xfrm>
        </p:spPr>
        <p:txBody>
          <a:bodyPr anchor="ctr" anchorCtr="0"/>
          <a:lstStyle/>
          <a:p>
            <a:pPr>
              <a:defRPr/>
            </a:pPr>
            <a:r>
              <a:rPr lang="zh-CN" altLang="en-US" sz="4400"/>
              <a:t>多重判定系数</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ChangeArrowheads="1"/>
          </p:cNvSpPr>
          <p:nvPr/>
        </p:nvSpPr>
        <p:spPr bwMode="auto">
          <a:xfrm>
            <a:off x="2057400" y="304800"/>
            <a:ext cx="6629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12</a:t>
            </a:r>
            <a:r>
              <a:rPr kumimoji="1" lang="en-US" altLang="zh-CN"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.1</a:t>
            </a:r>
            <a:r>
              <a:rPr kumimoji="1" lang="en-US" altLang="zh-CN"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1" lang="zh-CN" alt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多元线性回归模型</a:t>
            </a:r>
          </a:p>
        </p:txBody>
      </p:sp>
      <p:sp>
        <p:nvSpPr>
          <p:cNvPr id="402435" name="Rectangle 3"/>
          <p:cNvSpPr>
            <a:spLocks noChangeArrowheads="1"/>
          </p:cNvSpPr>
          <p:nvPr/>
        </p:nvSpPr>
        <p:spPr bwMode="auto">
          <a:xfrm>
            <a:off x="609600" y="1981200"/>
            <a:ext cx="8153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812800" indent="-812800">
              <a:spcBef>
                <a:spcPct val="20000"/>
              </a:spcBef>
              <a:defRPr kumimoji="1"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spcBef>
                <a:spcPct val="20000"/>
              </a:spcBef>
              <a:buClr>
                <a:schemeClr val="hlink"/>
              </a:buClr>
              <a:buSzPct val="65000"/>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spcBef>
                <a:spcPct val="20000"/>
              </a:spcBef>
              <a:buClr>
                <a:schemeClr val="tx2"/>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spcBef>
                <a:spcPct val="20000"/>
              </a:spcBef>
              <a:buClr>
                <a:schemeClr val="accent1"/>
              </a:buClr>
              <a:buSzPct val="65000"/>
              <a:buFont typeface="Monotype Sort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336800" indent="-508000">
              <a:spcBef>
                <a:spcPct val="20000"/>
              </a:spcBef>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7940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2512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7084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1656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812800" marR="0" lvl="0" indent="-812800" algn="l" defTabSz="914400" rtl="0" eaLnBrk="0" fontAlgn="base" latinLnBrk="0" hangingPunct="0">
              <a:lnSpc>
                <a:spcPct val="100000"/>
              </a:lnSpc>
              <a:spcBef>
                <a:spcPct val="2000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12.1.1  </a:t>
            </a:r>
            <a:r>
              <a:rPr kumimoji="1" lang="zh-CN" altLang="en-US"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多元回归模型与回归方程</a:t>
            </a:r>
          </a:p>
          <a:p>
            <a:pPr marL="812800" marR="0" lvl="0" indent="-812800" algn="l" defTabSz="914400" rtl="0" eaLnBrk="0" fontAlgn="base" latinLnBrk="0" hangingPunct="0">
              <a:lnSpc>
                <a:spcPct val="100000"/>
              </a:lnSpc>
              <a:spcBef>
                <a:spcPct val="2000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12.1.2  </a:t>
            </a:r>
            <a:r>
              <a:rPr kumimoji="1" lang="zh-CN" altLang="en-US"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估计的多元回归方程</a:t>
            </a:r>
          </a:p>
          <a:p>
            <a:pPr marL="812800" marR="0" lvl="0" indent="-812800" algn="l" defTabSz="914400" rtl="0" eaLnBrk="0" fontAlgn="base" latinLnBrk="0" hangingPunct="0">
              <a:lnSpc>
                <a:spcPct val="100000"/>
              </a:lnSpc>
              <a:spcBef>
                <a:spcPct val="2000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12.1.3  </a:t>
            </a:r>
            <a:r>
              <a:rPr kumimoji="1" lang="zh-CN" altLang="en-US"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参数的最小二乘估计</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a:xfrm>
            <a:off x="1828800" y="228600"/>
            <a:ext cx="7010400" cy="1066800"/>
          </a:xfrm>
        </p:spPr>
        <p:txBody>
          <a:bodyPr/>
          <a:lstStyle/>
          <a:p>
            <a:pPr>
              <a:defRPr/>
            </a:pPr>
            <a:r>
              <a:rPr lang="zh-CN" altLang="en-US"/>
              <a:t>变差</a:t>
            </a:r>
            <a:endParaRPr lang="zh-CN" altLang="en-US" sz="3600">
              <a:solidFill>
                <a:schemeClr val="hlink"/>
              </a:solidFill>
            </a:endParaRPr>
          </a:p>
        </p:txBody>
      </p:sp>
      <p:sp>
        <p:nvSpPr>
          <p:cNvPr id="490499" name="Rectangle 3"/>
          <p:cNvSpPr>
            <a:spLocks noGrp="1" noChangeArrowheads="1"/>
          </p:cNvSpPr>
          <p:nvPr>
            <p:ph type="body" idx="1"/>
          </p:nvPr>
        </p:nvSpPr>
        <p:spPr>
          <a:xfrm>
            <a:off x="457200" y="1628775"/>
            <a:ext cx="8305800" cy="4695825"/>
          </a:xfrm>
        </p:spPr>
        <p:txBody>
          <a:bodyPr/>
          <a:lstStyle/>
          <a:p>
            <a:pPr marL="609600" indent="-609600" algn="just">
              <a:buFontTx/>
              <a:buAutoNum type="arabicPeriod"/>
              <a:defRPr/>
            </a:pPr>
            <a:r>
              <a:rPr lang="zh-CN" altLang="en-US"/>
              <a:t>因变量</a:t>
            </a:r>
            <a:r>
              <a:rPr lang="zh-CN" altLang="en-US">
                <a:latin typeface="Times New Roman" panose="02020603050405020304" pitchFamily="18" charset="0"/>
              </a:rPr>
              <a:t> </a:t>
            </a:r>
            <a:r>
              <a:rPr lang="en-US" altLang="zh-CN" i="1">
                <a:latin typeface="Times New Roman" panose="02020603050405020304" pitchFamily="18" charset="0"/>
              </a:rPr>
              <a:t>y </a:t>
            </a:r>
            <a:r>
              <a:rPr lang="zh-CN" altLang="en-US">
                <a:latin typeface="Times New Roman" panose="02020603050405020304" pitchFamily="18" charset="0"/>
              </a:rPr>
              <a:t>的取值是不同的，</a:t>
            </a:r>
            <a:r>
              <a:rPr lang="en-US" altLang="zh-CN" i="1">
                <a:latin typeface="Times New Roman" panose="02020603050405020304" pitchFamily="18" charset="0"/>
              </a:rPr>
              <a:t>y </a:t>
            </a:r>
            <a:r>
              <a:rPr lang="zh-CN" altLang="en-US">
                <a:latin typeface="Times New Roman" panose="02020603050405020304" pitchFamily="18" charset="0"/>
              </a:rPr>
              <a:t>取值的这种波动称为</a:t>
            </a:r>
            <a:r>
              <a:rPr lang="zh-CN" altLang="en-US">
                <a:solidFill>
                  <a:srgbClr val="FFFFB1"/>
                </a:solidFill>
                <a:latin typeface="Times New Roman" panose="02020603050405020304" pitchFamily="18" charset="0"/>
              </a:rPr>
              <a:t>变差</a:t>
            </a:r>
            <a:r>
              <a:rPr lang="zh-CN" altLang="en-US">
                <a:latin typeface="Times New Roman" panose="02020603050405020304" pitchFamily="18" charset="0"/>
              </a:rPr>
              <a:t>。变差来源于两个方面</a:t>
            </a:r>
          </a:p>
          <a:p>
            <a:pPr marL="1219200" lvl="1" indent="-533400" algn="just">
              <a:defRPr/>
            </a:pPr>
            <a:r>
              <a:rPr lang="zh-CN" altLang="en-US">
                <a:latin typeface="Times New Roman" panose="02020603050405020304" pitchFamily="18" charset="0"/>
              </a:rPr>
              <a:t>由于自变量 </a:t>
            </a:r>
            <a:r>
              <a:rPr lang="en-US" altLang="zh-CN" i="1">
                <a:latin typeface="Times New Roman" panose="02020603050405020304" pitchFamily="18" charset="0"/>
              </a:rPr>
              <a:t>x </a:t>
            </a:r>
            <a:r>
              <a:rPr lang="zh-CN" altLang="en-US">
                <a:latin typeface="Times New Roman" panose="02020603050405020304" pitchFamily="18" charset="0"/>
              </a:rPr>
              <a:t>的取值不同造成的</a:t>
            </a:r>
          </a:p>
          <a:p>
            <a:pPr marL="1219200" lvl="1" indent="-533400" algn="just">
              <a:defRPr/>
            </a:pPr>
            <a:r>
              <a:rPr lang="zh-CN" altLang="en-US">
                <a:latin typeface="Times New Roman" panose="02020603050405020304" pitchFamily="18" charset="0"/>
              </a:rPr>
              <a:t>除 </a:t>
            </a:r>
            <a:r>
              <a:rPr lang="en-US" altLang="zh-CN" i="1">
                <a:latin typeface="Times New Roman" panose="02020603050405020304" pitchFamily="18" charset="0"/>
              </a:rPr>
              <a:t>x </a:t>
            </a:r>
            <a:r>
              <a:rPr lang="zh-CN" altLang="en-US">
                <a:latin typeface="Times New Roman" panose="02020603050405020304" pitchFamily="18" charset="0"/>
              </a:rPr>
              <a:t>以外的其他因素</a:t>
            </a:r>
            <a:r>
              <a:rPr lang="en-US" altLang="zh-CN">
                <a:latin typeface="Times New Roman" panose="02020603050405020304" pitchFamily="18" charset="0"/>
              </a:rPr>
              <a:t>(</a:t>
            </a:r>
            <a:r>
              <a:rPr lang="zh-CN" altLang="en-US">
                <a:latin typeface="Times New Roman" panose="02020603050405020304" pitchFamily="18" charset="0"/>
              </a:rPr>
              <a:t>如</a:t>
            </a:r>
            <a:r>
              <a:rPr lang="en-US" altLang="zh-CN" i="1">
                <a:latin typeface="Times New Roman" panose="02020603050405020304" pitchFamily="18" charset="0"/>
              </a:rPr>
              <a:t>x</a:t>
            </a:r>
            <a:r>
              <a:rPr lang="zh-CN" altLang="en-US">
                <a:latin typeface="Times New Roman" panose="02020603050405020304" pitchFamily="18" charset="0"/>
              </a:rPr>
              <a:t>对</a:t>
            </a:r>
            <a:r>
              <a:rPr lang="en-US" altLang="zh-CN" i="1">
                <a:latin typeface="Times New Roman" panose="02020603050405020304" pitchFamily="18" charset="0"/>
              </a:rPr>
              <a:t>y</a:t>
            </a:r>
            <a:r>
              <a:rPr lang="zh-CN" altLang="en-US">
                <a:latin typeface="Times New Roman" panose="02020603050405020304" pitchFamily="18" charset="0"/>
              </a:rPr>
              <a:t>的非线性影响、测量误差等</a:t>
            </a:r>
            <a:r>
              <a:rPr lang="en-US" altLang="zh-CN">
                <a:latin typeface="Times New Roman" panose="02020603050405020304" pitchFamily="18" charset="0"/>
              </a:rPr>
              <a:t>)</a:t>
            </a:r>
            <a:r>
              <a:rPr lang="zh-CN" altLang="en-US">
                <a:latin typeface="Times New Roman" panose="02020603050405020304" pitchFamily="18" charset="0"/>
              </a:rPr>
              <a:t>的影响</a:t>
            </a:r>
          </a:p>
          <a:p>
            <a:pPr marL="609600" indent="-609600" algn="just">
              <a:buFontTx/>
              <a:buAutoNum type="arabicPeriod"/>
              <a:defRPr/>
            </a:pPr>
            <a:r>
              <a:rPr lang="zh-CN" altLang="en-US"/>
              <a:t>对一个</a:t>
            </a:r>
            <a:r>
              <a:rPr lang="zh-CN" altLang="en-US">
                <a:latin typeface="Times New Roman" panose="02020603050405020304" pitchFamily="18" charset="0"/>
              </a:rPr>
              <a:t>具体的观测值来说，变差的大小可以通过该实际观测值与其均值之差       来表示</a:t>
            </a:r>
          </a:p>
        </p:txBody>
      </p:sp>
      <p:graphicFrame>
        <p:nvGraphicFramePr>
          <p:cNvPr id="94212" name="Object 5">
            <a:hlinkClick r:id="" action="ppaction://ole?verb=0"/>
          </p:cNvPr>
          <p:cNvGraphicFramePr>
            <a:graphicFrameLocks/>
          </p:cNvGraphicFramePr>
          <p:nvPr/>
        </p:nvGraphicFramePr>
        <p:xfrm>
          <a:off x="7315200" y="4652963"/>
          <a:ext cx="957263" cy="533400"/>
        </p:xfrm>
        <a:graphic>
          <a:graphicData uri="http://schemas.openxmlformats.org/presentationml/2006/ole">
            <mc:AlternateContent xmlns:mc="http://schemas.openxmlformats.org/markup-compatibility/2006">
              <mc:Choice xmlns:v="urn:schemas-microsoft-com:vml" Requires="v">
                <p:oleObj spid="_x0000_s11281" name="Equation" r:id="rId4" imgW="350546" imgH="182964" progId="Equation.3">
                  <p:embed/>
                </p:oleObj>
              </mc:Choice>
              <mc:Fallback>
                <p:oleObj name="Equation" r:id="rId4" imgW="350546" imgH="182964" progId="Equation.3">
                  <p:embed/>
                  <p:pic>
                    <p:nvPicPr>
                      <p:cNvPr id="94212" name="Object 5">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4652963"/>
                        <a:ext cx="957263" cy="5334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1828800" y="228600"/>
            <a:ext cx="7010400" cy="1066800"/>
          </a:xfrm>
        </p:spPr>
        <p:txBody>
          <a:bodyPr/>
          <a:lstStyle/>
          <a:p>
            <a:pPr>
              <a:defRPr/>
            </a:pPr>
            <a:r>
              <a:rPr lang="zh-CN" altLang="en-US">
                <a:latin typeface="Arial" panose="020B0604020202020204" pitchFamily="34" charset="0"/>
              </a:rPr>
              <a:t>误差的分解</a:t>
            </a:r>
            <a:br>
              <a:rPr lang="zh-CN" altLang="en-US">
                <a:latin typeface="Arial" panose="020B0604020202020204" pitchFamily="34" charset="0"/>
              </a:rPr>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图示</a:t>
            </a:r>
            <a:r>
              <a:rPr lang="en-US" altLang="zh-CN" sz="3600">
                <a:solidFill>
                  <a:schemeClr val="hlink"/>
                </a:solidFill>
                <a:latin typeface="Arial" panose="020B0604020202020204" pitchFamily="34" charset="0"/>
              </a:rPr>
              <a:t>) </a:t>
            </a:r>
          </a:p>
        </p:txBody>
      </p:sp>
      <p:sp>
        <p:nvSpPr>
          <p:cNvPr id="96259" name="Rectangle 65"/>
          <p:cNvSpPr>
            <a:spLocks noChangeArrowheads="1"/>
          </p:cNvSpPr>
          <p:nvPr/>
        </p:nvSpPr>
        <p:spPr bwMode="auto">
          <a:xfrm>
            <a:off x="0" y="1600200"/>
            <a:ext cx="9144000" cy="5257800"/>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nvGrpSpPr>
          <p:cNvPr id="96260" name="Group 67"/>
          <p:cNvGrpSpPr>
            <a:grpSpLocks/>
          </p:cNvGrpSpPr>
          <p:nvPr/>
        </p:nvGrpSpPr>
        <p:grpSpPr bwMode="auto">
          <a:xfrm>
            <a:off x="931863" y="1778000"/>
            <a:ext cx="7112000" cy="4456113"/>
            <a:chOff x="816" y="1248"/>
            <a:chExt cx="4032" cy="2400"/>
          </a:xfrm>
        </p:grpSpPr>
        <p:sp>
          <p:nvSpPr>
            <p:cNvPr id="96279" name="Line 68"/>
            <p:cNvSpPr>
              <a:spLocks noChangeShapeType="1"/>
            </p:cNvSpPr>
            <p:nvPr/>
          </p:nvSpPr>
          <p:spPr bwMode="auto">
            <a:xfrm>
              <a:off x="816" y="1248"/>
              <a:ext cx="0" cy="2400"/>
            </a:xfrm>
            <a:prstGeom prst="line">
              <a:avLst/>
            </a:prstGeom>
            <a:noFill/>
            <a:ln w="38100">
              <a:solidFill>
                <a:schemeClr val="tx1"/>
              </a:solidFill>
              <a:round/>
              <a:headEnd type="triangle" w="med" len="me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96280" name="Line 69"/>
            <p:cNvSpPr>
              <a:spLocks noChangeShapeType="1"/>
            </p:cNvSpPr>
            <p:nvPr/>
          </p:nvSpPr>
          <p:spPr bwMode="auto">
            <a:xfrm>
              <a:off x="816" y="3648"/>
              <a:ext cx="4032" cy="0"/>
            </a:xfrm>
            <a:prstGeom prst="line">
              <a:avLst/>
            </a:prstGeom>
            <a:noFill/>
            <a:ln w="38100">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grpSp>
      <p:sp>
        <p:nvSpPr>
          <p:cNvPr id="496710" name="Text Box 70"/>
          <p:cNvSpPr txBox="1">
            <a:spLocks noChangeArrowheads="1"/>
          </p:cNvSpPr>
          <p:nvPr/>
        </p:nvSpPr>
        <p:spPr bwMode="auto">
          <a:xfrm>
            <a:off x="7958138" y="5967413"/>
            <a:ext cx="508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华文细黑" panose="02010600040101010101" pitchFamily="2" charset="-122"/>
                <a:cs typeface="+mn-cs"/>
              </a:rPr>
              <a:t>x</a:t>
            </a:r>
          </a:p>
        </p:txBody>
      </p:sp>
      <p:sp>
        <p:nvSpPr>
          <p:cNvPr id="496711" name="Text Box 71"/>
          <p:cNvSpPr txBox="1">
            <a:spLocks noChangeArrowheads="1"/>
          </p:cNvSpPr>
          <p:nvPr/>
        </p:nvSpPr>
        <p:spPr bwMode="auto">
          <a:xfrm>
            <a:off x="423863" y="1778000"/>
            <a:ext cx="508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华文细黑" panose="02010600040101010101" pitchFamily="2" charset="-122"/>
                <a:cs typeface="+mn-cs"/>
              </a:rPr>
              <a:t>y</a:t>
            </a:r>
          </a:p>
        </p:txBody>
      </p:sp>
      <p:sp>
        <p:nvSpPr>
          <p:cNvPr id="96263" name="Line 72"/>
          <p:cNvSpPr>
            <a:spLocks noChangeShapeType="1"/>
          </p:cNvSpPr>
          <p:nvPr/>
        </p:nvSpPr>
        <p:spPr bwMode="auto">
          <a:xfrm flipV="1">
            <a:off x="1016000" y="2401888"/>
            <a:ext cx="6011863" cy="3387725"/>
          </a:xfrm>
          <a:prstGeom prst="line">
            <a:avLst/>
          </a:prstGeom>
          <a:noFill/>
          <a:ln w="57150">
            <a:solidFill>
              <a:srgbClr val="00FF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96264" name="Line 73"/>
          <p:cNvSpPr>
            <a:spLocks noChangeShapeType="1"/>
          </p:cNvSpPr>
          <p:nvPr/>
        </p:nvSpPr>
        <p:spPr bwMode="auto">
          <a:xfrm>
            <a:off x="4487863" y="2847975"/>
            <a:ext cx="0" cy="1692275"/>
          </a:xfrm>
          <a:prstGeom prst="line">
            <a:avLst/>
          </a:prstGeom>
          <a:noFill/>
          <a:ln w="38100">
            <a:solidFill>
              <a:schemeClr val="hlink"/>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96265" name="Freeform 74"/>
          <p:cNvSpPr>
            <a:spLocks/>
          </p:cNvSpPr>
          <p:nvPr/>
        </p:nvSpPr>
        <p:spPr bwMode="auto">
          <a:xfrm>
            <a:off x="6773863" y="2579688"/>
            <a:ext cx="454025" cy="244475"/>
          </a:xfrm>
          <a:custGeom>
            <a:avLst/>
            <a:gdLst>
              <a:gd name="T0" fmla="*/ 454025 w 275"/>
              <a:gd name="T1" fmla="*/ 244475 h 122"/>
              <a:gd name="T2" fmla="*/ 303784 w 275"/>
              <a:gd name="T3" fmla="*/ 192374 h 122"/>
              <a:gd name="T4" fmla="*/ 194818 w 275"/>
              <a:gd name="T5" fmla="*/ 60117 h 122"/>
              <a:gd name="T6" fmla="*/ 0 w 275"/>
              <a:gd name="T7" fmla="*/ 8016 h 1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5" h="122">
                <a:moveTo>
                  <a:pt x="275" y="122"/>
                </a:moveTo>
                <a:cubicBezTo>
                  <a:pt x="271" y="121"/>
                  <a:pt x="193" y="103"/>
                  <a:pt x="184" y="96"/>
                </a:cubicBezTo>
                <a:cubicBezTo>
                  <a:pt x="159" y="77"/>
                  <a:pt x="148" y="40"/>
                  <a:pt x="118" y="30"/>
                </a:cubicBezTo>
                <a:cubicBezTo>
                  <a:pt x="27" y="0"/>
                  <a:pt x="67" y="4"/>
                  <a:pt x="0" y="4"/>
                </a:cubicBezTo>
              </a:path>
            </a:pathLst>
          </a:custGeom>
          <a:noFill/>
          <a:ln w="19050" cap="flat" cmpd="sng">
            <a:solidFill>
              <a:schemeClr val="tx1"/>
            </a:solidFill>
            <a:prstDash val="solid"/>
            <a:round/>
            <a:headEnd type="none" w="med" len="med"/>
            <a:tailEnd type="arrow"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96266" name="Line 75"/>
          <p:cNvSpPr>
            <a:spLocks noChangeShapeType="1"/>
          </p:cNvSpPr>
          <p:nvPr/>
        </p:nvSpPr>
        <p:spPr bwMode="auto">
          <a:xfrm flipV="1">
            <a:off x="931863" y="4540250"/>
            <a:ext cx="6518275" cy="0"/>
          </a:xfrm>
          <a:prstGeom prst="line">
            <a:avLst/>
          </a:prstGeom>
          <a:noFill/>
          <a:ln w="57150">
            <a:solidFill>
              <a:srgbClr val="FFFFB1"/>
            </a:solidFill>
            <a:round/>
            <a:headEnd/>
            <a:tailEnd/>
          </a:ln>
          <a:effectLst>
            <a:outerShdw dist="28398" dir="1593903" algn="ctr" rotWithShape="0">
              <a:schemeClr val="bg2"/>
            </a:outerShdw>
          </a:effectLst>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grpSp>
        <p:nvGrpSpPr>
          <p:cNvPr id="96267" name="Group 76"/>
          <p:cNvGrpSpPr>
            <a:grpSpLocks/>
          </p:cNvGrpSpPr>
          <p:nvPr/>
        </p:nvGrpSpPr>
        <p:grpSpPr bwMode="auto">
          <a:xfrm>
            <a:off x="7535863" y="4095750"/>
            <a:ext cx="508000" cy="579438"/>
            <a:chOff x="4560" y="2304"/>
            <a:chExt cx="288" cy="312"/>
          </a:xfrm>
        </p:grpSpPr>
        <p:sp>
          <p:nvSpPr>
            <p:cNvPr id="96277" name="Text Box 77"/>
            <p:cNvSpPr txBox="1">
              <a:spLocks noChangeArrowheads="1"/>
            </p:cNvSpPr>
            <p:nvPr/>
          </p:nvSpPr>
          <p:spPr bwMode="auto">
            <a:xfrm>
              <a:off x="4560" y="2304"/>
              <a:ext cx="288" cy="3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1" u="none" strike="noStrike" kern="1200" cap="none" spc="0" normalizeH="0" baseline="0" noProof="0">
                  <a:ln>
                    <a:noFill/>
                  </a:ln>
                  <a:solidFill>
                    <a:srgbClr val="FFFFB1"/>
                  </a:solidFill>
                  <a:effectLst/>
                  <a:uLnTx/>
                  <a:uFillTx/>
                  <a:latin typeface="Times New Roman" panose="02020603050405020304" pitchFamily="18" charset="0"/>
                  <a:ea typeface="宋体" panose="02010600030101010101" pitchFamily="2" charset="-122"/>
                  <a:cs typeface="+mn-cs"/>
                  <a:sym typeface="Wingdings 2" panose="05020102010507070707" pitchFamily="18" charset="2"/>
                </a:rPr>
                <a:t>y</a:t>
              </a:r>
              <a:endParaRPr kumimoji="1" lang="en-US" altLang="zh-CN" sz="3200" b="1" i="1" u="none" strike="noStrike" kern="1200" cap="none" spc="0" normalizeH="0" baseline="0" noProof="0">
                <a:ln>
                  <a:noFill/>
                </a:ln>
                <a:solidFill>
                  <a:srgbClr val="FFFFB1"/>
                </a:solidFill>
                <a:effectLst/>
                <a:uLnTx/>
                <a:uFillTx/>
                <a:latin typeface="Times New Roman" panose="02020603050405020304" pitchFamily="18" charset="0"/>
                <a:ea typeface="宋体" panose="02010600030101010101" pitchFamily="2" charset="-122"/>
                <a:cs typeface="+mn-cs"/>
              </a:endParaRPr>
            </a:p>
          </p:txBody>
        </p:sp>
        <p:sp>
          <p:nvSpPr>
            <p:cNvPr id="96278" name="Line 78"/>
            <p:cNvSpPr>
              <a:spLocks noChangeShapeType="1"/>
            </p:cNvSpPr>
            <p:nvPr/>
          </p:nvSpPr>
          <p:spPr bwMode="auto">
            <a:xfrm>
              <a:off x="4656" y="2400"/>
              <a:ext cx="96" cy="0"/>
            </a:xfrm>
            <a:prstGeom prst="line">
              <a:avLst/>
            </a:prstGeom>
            <a:noFill/>
            <a:ln w="28575">
              <a:solidFill>
                <a:srgbClr val="FFFFB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grpSp>
      <p:graphicFrame>
        <p:nvGraphicFramePr>
          <p:cNvPr id="96268" name="Object 79">
            <a:hlinkClick r:id="" action="ppaction://ole?verb=0"/>
          </p:cNvPr>
          <p:cNvGraphicFramePr>
            <a:graphicFrameLocks/>
          </p:cNvGraphicFramePr>
          <p:nvPr/>
        </p:nvGraphicFramePr>
        <p:xfrm>
          <a:off x="6350000" y="2847975"/>
          <a:ext cx="2190750" cy="733425"/>
        </p:xfrm>
        <a:graphic>
          <a:graphicData uri="http://schemas.openxmlformats.org/presentationml/2006/ole">
            <mc:AlternateContent xmlns:mc="http://schemas.openxmlformats.org/markup-compatibility/2006">
              <mc:Choice xmlns:v="urn:schemas-microsoft-com:vml" Requires="v">
                <p:oleObj spid="_x0000_s12370" name="Equation" r:id="rId4" imgW="830699" imgH="243840" progId="Equation.3">
                  <p:embed/>
                </p:oleObj>
              </mc:Choice>
              <mc:Fallback>
                <p:oleObj name="Equation" r:id="rId4" imgW="830699" imgH="243840" progId="Equation.3">
                  <p:embed/>
                  <p:pic>
                    <p:nvPicPr>
                      <p:cNvPr id="96268" name="Object 79">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000" y="2847975"/>
                        <a:ext cx="2190750" cy="7334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96269" name="Object 80">
            <a:hlinkClick r:id="" action="ppaction://ole?verb=0"/>
          </p:cNvPr>
          <p:cNvGraphicFramePr>
            <a:graphicFrameLocks/>
          </p:cNvGraphicFramePr>
          <p:nvPr/>
        </p:nvGraphicFramePr>
        <p:xfrm>
          <a:off x="3103563" y="3455988"/>
          <a:ext cx="963612" cy="549275"/>
        </p:xfrm>
        <a:graphic>
          <a:graphicData uri="http://schemas.openxmlformats.org/presentationml/2006/ole">
            <mc:AlternateContent xmlns:mc="http://schemas.openxmlformats.org/markup-compatibility/2006">
              <mc:Choice xmlns:v="urn:schemas-microsoft-com:vml" Requires="v">
                <p:oleObj spid="_x0000_s12371" name="Equation" r:id="rId6" imgW="358268" imgH="182964" progId="Equation.3">
                  <p:embed/>
                </p:oleObj>
              </mc:Choice>
              <mc:Fallback>
                <p:oleObj name="Equation" r:id="rId6" imgW="358268" imgH="182964" progId="Equation.3">
                  <p:embed/>
                  <p:pic>
                    <p:nvPicPr>
                      <p:cNvPr id="96269" name="Object 80">
                        <a:hlinkClick r:id="" action="ppaction://ole?verb=0"/>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3563" y="3455988"/>
                        <a:ext cx="963612" cy="5492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96270" name="Object 84">
            <a:hlinkClick r:id="" action="ppaction://ole?verb=0"/>
          </p:cNvPr>
          <p:cNvGraphicFramePr>
            <a:graphicFrameLocks/>
          </p:cNvGraphicFramePr>
          <p:nvPr/>
        </p:nvGraphicFramePr>
        <p:xfrm>
          <a:off x="4716463" y="2924175"/>
          <a:ext cx="677862" cy="444500"/>
        </p:xfrm>
        <a:graphic>
          <a:graphicData uri="http://schemas.openxmlformats.org/presentationml/2006/ole">
            <mc:AlternateContent xmlns:mc="http://schemas.openxmlformats.org/markup-compatibility/2006">
              <mc:Choice xmlns:v="urn:schemas-microsoft-com:vml" Requires="v">
                <p:oleObj spid="_x0000_s12372" name="Equation" r:id="rId8" imgW="358268" imgH="198099" progId="Equation.3">
                  <p:embed/>
                </p:oleObj>
              </mc:Choice>
              <mc:Fallback>
                <p:oleObj name="Equation" r:id="rId8" imgW="358268" imgH="198099" progId="Equation.3">
                  <p:embed/>
                  <p:pic>
                    <p:nvPicPr>
                      <p:cNvPr id="96270" name="Object 84">
                        <a:hlinkClick r:id="" action="ppaction://ole?verb=0"/>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6463" y="2924175"/>
                        <a:ext cx="677862" cy="4445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96271" name="Object 85">
            <a:hlinkClick r:id="" action="ppaction://ole?verb=0"/>
          </p:cNvPr>
          <p:cNvGraphicFramePr>
            <a:graphicFrameLocks/>
          </p:cNvGraphicFramePr>
          <p:nvPr/>
        </p:nvGraphicFramePr>
        <p:xfrm>
          <a:off x="4716463" y="3916363"/>
          <a:ext cx="736600" cy="446087"/>
        </p:xfrm>
        <a:graphic>
          <a:graphicData uri="http://schemas.openxmlformats.org/presentationml/2006/ole">
            <mc:AlternateContent xmlns:mc="http://schemas.openxmlformats.org/markup-compatibility/2006">
              <mc:Choice xmlns:v="urn:schemas-microsoft-com:vml" Requires="v">
                <p:oleObj spid="_x0000_s12373" name="公式" r:id="rId10" imgW="350546" imgH="198099" progId="Equation.3">
                  <p:embed/>
                </p:oleObj>
              </mc:Choice>
              <mc:Fallback>
                <p:oleObj name="公式" r:id="rId10" imgW="350546" imgH="198099" progId="Equation.3">
                  <p:embed/>
                  <p:pic>
                    <p:nvPicPr>
                      <p:cNvPr id="96271" name="Object 85">
                        <a:hlinkClick r:id="" action="ppaction://ole?verb=0"/>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16463" y="3916363"/>
                        <a:ext cx="736600" cy="44608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96272" name="Text Box 86"/>
          <p:cNvSpPr txBox="1">
            <a:spLocks noChangeArrowheads="1"/>
          </p:cNvSpPr>
          <p:nvPr/>
        </p:nvSpPr>
        <p:spPr bwMode="auto">
          <a:xfrm>
            <a:off x="4064000" y="2490788"/>
            <a:ext cx="84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a:ln>
                  <a:noFill/>
                </a:ln>
                <a:solidFill>
                  <a:srgbClr val="FE9B03"/>
                </a:solidFill>
                <a:effectLst/>
                <a:uLnTx/>
                <a:uFillTx/>
                <a:latin typeface="Arial" panose="020B0604020202020204" pitchFamily="34" charset="0"/>
                <a:ea typeface="宋体" panose="02010600030101010101" pitchFamily="2" charset="-122"/>
                <a:cs typeface="+mn-cs"/>
                <a:sym typeface="Wingdings 2" panose="05020102010507070707" pitchFamily="18" charset="2"/>
              </a:rPr>
              <a:t></a:t>
            </a:r>
            <a:endParaRPr kumimoji="1" lang="en-US" altLang="zh-CN" sz="2400" b="0" i="0" u="none" strike="noStrike" kern="1200" cap="none" spc="0" normalizeH="0" baseline="0" noProof="0">
              <a:ln>
                <a:noFill/>
              </a:ln>
              <a:solidFill>
                <a:srgbClr val="FE9B03"/>
              </a:solidFill>
              <a:effectLst/>
              <a:uLnTx/>
              <a:uFillTx/>
              <a:latin typeface="Arial" panose="020B0604020202020204" pitchFamily="34" charset="0"/>
              <a:ea typeface="宋体" panose="02010600030101010101" pitchFamily="2" charset="-122"/>
              <a:cs typeface="+mn-cs"/>
            </a:endParaRPr>
          </a:p>
        </p:txBody>
      </p:sp>
      <p:graphicFrame>
        <p:nvGraphicFramePr>
          <p:cNvPr id="96273" name="Object 87">
            <a:hlinkClick r:id="" action="ppaction://ole?verb=0"/>
          </p:cNvPr>
          <p:cNvGraphicFramePr>
            <a:graphicFrameLocks/>
          </p:cNvGraphicFramePr>
          <p:nvPr/>
        </p:nvGraphicFramePr>
        <p:xfrm>
          <a:off x="3895725" y="1955800"/>
          <a:ext cx="1227138" cy="660400"/>
        </p:xfrm>
        <a:graphic>
          <a:graphicData uri="http://schemas.openxmlformats.org/presentationml/2006/ole">
            <mc:AlternateContent xmlns:mc="http://schemas.openxmlformats.org/markup-compatibility/2006">
              <mc:Choice xmlns:v="urn:schemas-microsoft-com:vml" Requires="v">
                <p:oleObj spid="_x0000_s12374" name="Equation" r:id="rId12" imgW="464708" imgH="220969" progId="Equation.3">
                  <p:embed/>
                </p:oleObj>
              </mc:Choice>
              <mc:Fallback>
                <p:oleObj name="Equation" r:id="rId12" imgW="464708" imgH="220969" progId="Equation.3">
                  <p:embed/>
                  <p:pic>
                    <p:nvPicPr>
                      <p:cNvPr id="96273" name="Object 87">
                        <a:hlinkClick r:id="" action="ppaction://ole?verb=0"/>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95725" y="1955800"/>
                        <a:ext cx="1227138" cy="6604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96274" name="AutoShape 91"/>
          <p:cNvSpPr>
            <a:spLocks/>
          </p:cNvSpPr>
          <p:nvPr/>
        </p:nvSpPr>
        <p:spPr bwMode="auto">
          <a:xfrm>
            <a:off x="4138613" y="2852738"/>
            <a:ext cx="288925" cy="1584325"/>
          </a:xfrm>
          <a:prstGeom prst="leftBrace">
            <a:avLst>
              <a:gd name="adj1" fmla="val 45696"/>
              <a:gd name="adj2" fmla="val 50000"/>
            </a:avLst>
          </a:prstGeom>
          <a:noFill/>
          <a:ln w="25400">
            <a:solidFill>
              <a:schemeClr val="tx2"/>
            </a:solidFill>
            <a:round/>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96275" name="AutoShape 92"/>
          <p:cNvSpPr>
            <a:spLocks/>
          </p:cNvSpPr>
          <p:nvPr/>
        </p:nvSpPr>
        <p:spPr bwMode="auto">
          <a:xfrm>
            <a:off x="4572000" y="2852738"/>
            <a:ext cx="144463" cy="792162"/>
          </a:xfrm>
          <a:prstGeom prst="rightBrace">
            <a:avLst>
              <a:gd name="adj1" fmla="val 45696"/>
              <a:gd name="adj2" fmla="val 50000"/>
            </a:avLst>
          </a:pr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96276" name="AutoShape 93"/>
          <p:cNvSpPr>
            <a:spLocks/>
          </p:cNvSpPr>
          <p:nvPr/>
        </p:nvSpPr>
        <p:spPr bwMode="auto">
          <a:xfrm>
            <a:off x="4572000" y="3860800"/>
            <a:ext cx="144463" cy="576263"/>
          </a:xfrm>
          <a:prstGeom prst="rightBrace">
            <a:avLst>
              <a:gd name="adj1" fmla="val 33242"/>
              <a:gd name="adj2" fmla="val 50000"/>
            </a:avLst>
          </a:pr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a:xfrm>
            <a:off x="1828800" y="228600"/>
            <a:ext cx="7010400" cy="1066800"/>
          </a:xfrm>
        </p:spPr>
        <p:txBody>
          <a:bodyPr/>
          <a:lstStyle/>
          <a:p>
            <a:pPr>
              <a:defRPr/>
            </a:pPr>
            <a:r>
              <a:rPr lang="zh-CN" altLang="en-US">
                <a:latin typeface="Arial" panose="020B0604020202020204" pitchFamily="34" charset="0"/>
              </a:rPr>
              <a:t>误差平方和的分解</a:t>
            </a:r>
            <a:br>
              <a:rPr lang="zh-CN" altLang="en-US">
                <a:latin typeface="Arial" panose="020B0604020202020204" pitchFamily="34" charset="0"/>
              </a:rPr>
            </a:br>
            <a:r>
              <a:rPr lang="zh-CN" altLang="en-US">
                <a:latin typeface="Arial" panose="020B0604020202020204" pitchFamily="34" charset="0"/>
              </a:rPr>
              <a:t> </a:t>
            </a: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三个平方和的关系</a:t>
            </a:r>
            <a:r>
              <a:rPr lang="en-US" altLang="zh-CN" sz="3600">
                <a:solidFill>
                  <a:schemeClr val="hlink"/>
                </a:solidFill>
                <a:latin typeface="Arial" panose="020B0604020202020204" pitchFamily="34" charset="0"/>
              </a:rPr>
              <a:t>) </a:t>
            </a:r>
          </a:p>
        </p:txBody>
      </p:sp>
      <p:sp>
        <p:nvSpPr>
          <p:cNvPr id="498702" name="Rectangle 14"/>
          <p:cNvSpPr>
            <a:spLocks noChangeArrowheads="1"/>
          </p:cNvSpPr>
          <p:nvPr/>
        </p:nvSpPr>
        <p:spPr bwMode="auto">
          <a:xfrm>
            <a:off x="2844800" y="5084763"/>
            <a:ext cx="3887788" cy="592137"/>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3200" b="0" i="1"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华文细黑" panose="02010600040101010101" pitchFamily="2" charset="-122"/>
                <a:cs typeface="+mn-cs"/>
              </a:rPr>
              <a:t>SST</a:t>
            </a:r>
            <a:r>
              <a:rPr kumimoji="1" lang="en-US" altLang="zh-CN" sz="32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华文细黑" panose="02010600040101010101" pitchFamily="2" charset="-122"/>
                <a:cs typeface="+mn-cs"/>
              </a:rPr>
              <a:t> = </a:t>
            </a:r>
            <a:r>
              <a:rPr kumimoji="1" lang="en-US" altLang="zh-CN" sz="3200" b="0" i="1"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华文细黑" panose="02010600040101010101" pitchFamily="2" charset="-122"/>
                <a:cs typeface="+mn-cs"/>
              </a:rPr>
              <a:t>SSR</a:t>
            </a:r>
            <a:r>
              <a:rPr kumimoji="1" lang="en-US" altLang="zh-CN" sz="32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华文细黑" panose="02010600040101010101" pitchFamily="2" charset="-122"/>
                <a:cs typeface="+mn-cs"/>
              </a:rPr>
              <a:t> + </a:t>
            </a:r>
            <a:r>
              <a:rPr kumimoji="1" lang="en-US" altLang="zh-CN" sz="3200" b="0" i="1"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华文细黑" panose="02010600040101010101" pitchFamily="2" charset="-122"/>
                <a:cs typeface="+mn-cs"/>
              </a:rPr>
              <a:t>SSE</a:t>
            </a:r>
          </a:p>
        </p:txBody>
      </p:sp>
      <p:grpSp>
        <p:nvGrpSpPr>
          <p:cNvPr id="98308" name="Group 37"/>
          <p:cNvGrpSpPr>
            <a:grpSpLocks/>
          </p:cNvGrpSpPr>
          <p:nvPr/>
        </p:nvGrpSpPr>
        <p:grpSpPr bwMode="auto">
          <a:xfrm>
            <a:off x="1219200" y="1700213"/>
            <a:ext cx="7239000" cy="2895600"/>
            <a:chOff x="768" y="1071"/>
            <a:chExt cx="4560" cy="1824"/>
          </a:xfrm>
        </p:grpSpPr>
        <p:graphicFrame>
          <p:nvGraphicFramePr>
            <p:cNvPr id="98309" name="Object 4">
              <a:hlinkClick r:id="" action="ppaction://ole?verb=0"/>
            </p:cNvPr>
            <p:cNvGraphicFramePr>
              <a:graphicFrameLocks/>
            </p:cNvGraphicFramePr>
            <p:nvPr/>
          </p:nvGraphicFramePr>
          <p:xfrm>
            <a:off x="768" y="1071"/>
            <a:ext cx="4512" cy="768"/>
          </p:xfrm>
          <a:graphic>
            <a:graphicData uri="http://schemas.openxmlformats.org/presentationml/2006/ole">
              <mc:AlternateContent xmlns:mc="http://schemas.openxmlformats.org/markup-compatibility/2006">
                <mc:Choice xmlns:v="urn:schemas-microsoft-com:vml" Requires="v">
                  <p:oleObj spid="_x0000_s13330" name="Equation" r:id="rId4" imgW="2506871" imgH="426804" progId="Equation.3">
                    <p:embed/>
                  </p:oleObj>
                </mc:Choice>
                <mc:Fallback>
                  <p:oleObj name="Equation" r:id="rId4" imgW="2506871" imgH="426804" progId="Equation.3">
                    <p:embed/>
                    <p:pic>
                      <p:nvPicPr>
                        <p:cNvPr id="98309" name="Object 4">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 y="1071"/>
                          <a:ext cx="4512" cy="76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98310" name="Line 15"/>
            <p:cNvSpPr>
              <a:spLocks noChangeShapeType="1"/>
            </p:cNvSpPr>
            <p:nvPr/>
          </p:nvSpPr>
          <p:spPr bwMode="auto">
            <a:xfrm>
              <a:off x="1536" y="2127"/>
              <a:ext cx="0" cy="288"/>
            </a:xfrm>
            <a:prstGeom prst="line">
              <a:avLst/>
            </a:prstGeom>
            <a:noFill/>
            <a:ln w="28575">
              <a:solidFill>
                <a:srgbClr val="00D8C3"/>
              </a:solidFill>
              <a:round/>
              <a:headEnd type="triangle" w="med" len="me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98697" name="Rectangle 9"/>
            <p:cNvSpPr>
              <a:spLocks noChangeArrowheads="1"/>
            </p:cNvSpPr>
            <p:nvPr/>
          </p:nvSpPr>
          <p:spPr bwMode="auto">
            <a:xfrm>
              <a:off x="864" y="2337"/>
              <a:ext cx="1344"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2600" b="1" i="0" u="none" strike="noStrike" kern="1200" cap="none" spc="0" normalizeH="0" baseline="0" noProof="0">
                  <a:ln>
                    <a:noFill/>
                  </a:ln>
                  <a:solidFill>
                    <a:srgbClr val="FFFFB1"/>
                  </a:solidFill>
                  <a:effectLst>
                    <a:outerShdw blurRad="38100" dist="38100" dir="2700000" algn="tl">
                      <a:srgbClr val="000000"/>
                    </a:outerShdw>
                  </a:effectLst>
                  <a:uLnTx/>
                  <a:uFillTx/>
                  <a:latin typeface="Arial" panose="020B0604020202020204" pitchFamily="34" charset="0"/>
                  <a:ea typeface="华文细黑" panose="02010600040101010101" pitchFamily="2" charset="-122"/>
                  <a:cs typeface="+mn-cs"/>
                </a:rPr>
                <a:t>总平方和</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600" b="1" i="0" u="none" strike="noStrike" kern="1200" cap="none" spc="0" normalizeH="0" baseline="0" noProof="0">
                  <a:ln>
                    <a:noFill/>
                  </a:ln>
                  <a:solidFill>
                    <a:srgbClr val="FFFFB1"/>
                  </a:solidFill>
                  <a:effectLst>
                    <a:outerShdw blurRad="38100" dist="38100" dir="2700000" algn="tl">
                      <a:srgbClr val="000000"/>
                    </a:outerShdw>
                  </a:effectLst>
                  <a:uLnTx/>
                  <a:uFillTx/>
                  <a:latin typeface="Arial" panose="020B0604020202020204" pitchFamily="34" charset="0"/>
                  <a:ea typeface="华文细黑" panose="02010600040101010101" pitchFamily="2" charset="-122"/>
                  <a:cs typeface="+mn-cs"/>
                </a:rPr>
                <a:t>(</a:t>
              </a:r>
              <a:r>
                <a:rPr kumimoji="1" lang="en-US" altLang="zh-CN" sz="2600" b="1" i="1" u="none" strike="noStrike" kern="1200" cap="none" spc="0" normalizeH="0" baseline="0" noProof="0">
                  <a:ln>
                    <a:noFill/>
                  </a:ln>
                  <a:solidFill>
                    <a:srgbClr val="FFFFB1"/>
                  </a:solidFill>
                  <a:effectLst>
                    <a:outerShdw blurRad="38100" dist="38100" dir="2700000" algn="tl">
                      <a:srgbClr val="000000"/>
                    </a:outerShdw>
                  </a:effectLst>
                  <a:uLnTx/>
                  <a:uFillTx/>
                  <a:latin typeface="Arial" panose="020B0604020202020204" pitchFamily="34" charset="0"/>
                  <a:ea typeface="华文细黑" panose="02010600040101010101" pitchFamily="2" charset="-122"/>
                  <a:cs typeface="+mn-cs"/>
                </a:rPr>
                <a:t>SST</a:t>
              </a:r>
              <a:r>
                <a:rPr kumimoji="1" lang="en-US" altLang="zh-CN" sz="2600" b="1" i="0" u="none" strike="noStrike" kern="1200" cap="none" spc="0" normalizeH="0" baseline="0" noProof="0">
                  <a:ln>
                    <a:noFill/>
                  </a:ln>
                  <a:solidFill>
                    <a:srgbClr val="FFFFB1"/>
                  </a:solidFill>
                  <a:effectLst>
                    <a:outerShdw blurRad="38100" dist="38100" dir="2700000" algn="tl">
                      <a:srgbClr val="000000"/>
                    </a:outerShdw>
                  </a:effectLst>
                  <a:uLnTx/>
                  <a:uFillTx/>
                  <a:latin typeface="Arial" panose="020B0604020202020204" pitchFamily="34" charset="0"/>
                  <a:ea typeface="华文细黑" panose="02010600040101010101" pitchFamily="2" charset="-122"/>
                  <a:cs typeface="+mn-cs"/>
                </a:rPr>
                <a:t>)</a:t>
              </a:r>
              <a:endParaRPr kumimoji="1" lang="en-US" altLang="zh-CN" sz="2600" b="1" i="1" u="none" strike="noStrike" kern="1200" cap="none" spc="0" normalizeH="0" baseline="0" noProof="0">
                <a:ln>
                  <a:noFill/>
                </a:ln>
                <a:solidFill>
                  <a:srgbClr val="FFFFB1"/>
                </a:solidFill>
                <a:effectLst>
                  <a:outerShdw blurRad="38100" dist="38100" dir="2700000" algn="tl">
                    <a:srgbClr val="000000"/>
                  </a:outerShdw>
                </a:effectLst>
                <a:uLnTx/>
                <a:uFillTx/>
                <a:latin typeface="Arial" panose="020B0604020202020204" pitchFamily="34" charset="0"/>
                <a:ea typeface="华文细黑" panose="02010600040101010101" pitchFamily="2" charset="-122"/>
                <a:cs typeface="+mn-cs"/>
              </a:endParaRPr>
            </a:p>
          </p:txBody>
        </p:sp>
        <p:sp>
          <p:nvSpPr>
            <p:cNvPr id="98312" name="Text Box 19"/>
            <p:cNvSpPr txBox="1">
              <a:spLocks noChangeArrowheads="1"/>
            </p:cNvSpPr>
            <p:nvPr/>
          </p:nvSpPr>
          <p:spPr bwMode="auto">
            <a:xfrm flipV="1">
              <a:off x="940" y="1809"/>
              <a:ext cx="1076"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10000" b="0" i="0" u="none" strike="noStrike" kern="1200" cap="none" spc="0" normalizeH="0" baseline="0" noProof="0">
                  <a:ln>
                    <a:noFill/>
                  </a:ln>
                  <a:solidFill>
                    <a:srgbClr val="00D8C3"/>
                  </a:solidFill>
                  <a:effectLst/>
                  <a:uLnTx/>
                  <a:uFillTx/>
                  <a:latin typeface="宋体" panose="02010600030101010101" pitchFamily="2" charset="-122"/>
                  <a:ea typeface="宋体" panose="02010600030101010101" pitchFamily="2" charset="-122"/>
                  <a:cs typeface="+mn-cs"/>
                </a:rPr>
                <a:t>{</a:t>
              </a:r>
            </a:p>
          </p:txBody>
        </p:sp>
        <p:sp>
          <p:nvSpPr>
            <p:cNvPr id="98313" name="Line 16"/>
            <p:cNvSpPr>
              <a:spLocks noChangeShapeType="1"/>
            </p:cNvSpPr>
            <p:nvPr/>
          </p:nvSpPr>
          <p:spPr bwMode="auto">
            <a:xfrm>
              <a:off x="3072" y="2127"/>
              <a:ext cx="0" cy="288"/>
            </a:xfrm>
            <a:prstGeom prst="line">
              <a:avLst/>
            </a:prstGeom>
            <a:noFill/>
            <a:ln w="28575">
              <a:solidFill>
                <a:srgbClr val="00D8C3"/>
              </a:solidFill>
              <a:round/>
              <a:headEnd type="triangle" w="med" len="me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98698" name="Rectangle 10"/>
            <p:cNvSpPr>
              <a:spLocks noChangeArrowheads="1"/>
            </p:cNvSpPr>
            <p:nvPr/>
          </p:nvSpPr>
          <p:spPr bwMode="auto">
            <a:xfrm>
              <a:off x="2448" y="2337"/>
              <a:ext cx="1248"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2600" b="1" i="0" u="none" strike="noStrike" kern="1200" cap="none" spc="0" normalizeH="0" baseline="0" noProof="0">
                  <a:ln>
                    <a:noFill/>
                  </a:ln>
                  <a:solidFill>
                    <a:srgbClr val="FFFFB1"/>
                  </a:solidFill>
                  <a:effectLst>
                    <a:outerShdw blurRad="38100" dist="38100" dir="2700000" algn="tl">
                      <a:srgbClr val="000000"/>
                    </a:outerShdw>
                  </a:effectLst>
                  <a:uLnTx/>
                  <a:uFillTx/>
                  <a:latin typeface="Arial" panose="020B0604020202020204" pitchFamily="34" charset="0"/>
                  <a:ea typeface="华文细黑" panose="02010600040101010101" pitchFamily="2" charset="-122"/>
                  <a:cs typeface="+mn-cs"/>
                </a:rPr>
                <a:t>回归平方和</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600" b="1" i="0" u="none" strike="noStrike" kern="1200" cap="none" spc="0" normalizeH="0" baseline="0" noProof="0">
                  <a:ln>
                    <a:noFill/>
                  </a:ln>
                  <a:solidFill>
                    <a:srgbClr val="FFFFB1"/>
                  </a:solidFill>
                  <a:effectLst>
                    <a:outerShdw blurRad="38100" dist="38100" dir="2700000" algn="tl">
                      <a:srgbClr val="000000"/>
                    </a:outerShdw>
                  </a:effectLst>
                  <a:uLnTx/>
                  <a:uFillTx/>
                  <a:latin typeface="Arial" panose="020B0604020202020204" pitchFamily="34" charset="0"/>
                  <a:ea typeface="华文细黑" panose="02010600040101010101" pitchFamily="2" charset="-122"/>
                  <a:cs typeface="+mn-cs"/>
                </a:rPr>
                <a:t>(</a:t>
              </a:r>
              <a:r>
                <a:rPr kumimoji="1" lang="en-US" altLang="zh-CN" sz="2600" b="1" i="1" u="none" strike="noStrike" kern="1200" cap="none" spc="0" normalizeH="0" baseline="0" noProof="0">
                  <a:ln>
                    <a:noFill/>
                  </a:ln>
                  <a:solidFill>
                    <a:srgbClr val="FFFFB1"/>
                  </a:solidFill>
                  <a:effectLst>
                    <a:outerShdw blurRad="38100" dist="38100" dir="2700000" algn="tl">
                      <a:srgbClr val="000000"/>
                    </a:outerShdw>
                  </a:effectLst>
                  <a:uLnTx/>
                  <a:uFillTx/>
                  <a:latin typeface="Arial" panose="020B0604020202020204" pitchFamily="34" charset="0"/>
                  <a:ea typeface="华文细黑" panose="02010600040101010101" pitchFamily="2" charset="-122"/>
                  <a:cs typeface="+mn-cs"/>
                </a:rPr>
                <a:t>SSR</a:t>
              </a:r>
              <a:r>
                <a:rPr kumimoji="1" lang="en-US" altLang="zh-CN" sz="2600" b="1" i="0" u="none" strike="noStrike" kern="1200" cap="none" spc="0" normalizeH="0" baseline="0" noProof="0">
                  <a:ln>
                    <a:noFill/>
                  </a:ln>
                  <a:solidFill>
                    <a:srgbClr val="FFFFB1"/>
                  </a:solidFill>
                  <a:effectLst>
                    <a:outerShdw blurRad="38100" dist="38100" dir="2700000" algn="tl">
                      <a:srgbClr val="000000"/>
                    </a:outerShdw>
                  </a:effectLst>
                  <a:uLnTx/>
                  <a:uFillTx/>
                  <a:latin typeface="Arial" panose="020B0604020202020204" pitchFamily="34" charset="0"/>
                  <a:ea typeface="华文细黑" panose="02010600040101010101" pitchFamily="2" charset="-122"/>
                  <a:cs typeface="+mn-cs"/>
                </a:rPr>
                <a:t>)</a:t>
              </a:r>
              <a:endParaRPr kumimoji="1" lang="en-US" altLang="zh-CN" sz="2600" b="1" i="1" u="none" strike="noStrike" kern="1200" cap="none" spc="0" normalizeH="0" baseline="0" noProof="0">
                <a:ln>
                  <a:noFill/>
                </a:ln>
                <a:solidFill>
                  <a:srgbClr val="FFFFB1"/>
                </a:solidFill>
                <a:effectLst>
                  <a:outerShdw blurRad="38100" dist="38100" dir="2700000" algn="tl">
                    <a:srgbClr val="000000"/>
                  </a:outerShdw>
                </a:effectLst>
                <a:uLnTx/>
                <a:uFillTx/>
                <a:latin typeface="Arial" panose="020B0604020202020204" pitchFamily="34" charset="0"/>
                <a:ea typeface="华文细黑" panose="02010600040101010101" pitchFamily="2" charset="-122"/>
                <a:cs typeface="+mn-cs"/>
              </a:endParaRPr>
            </a:p>
          </p:txBody>
        </p:sp>
        <p:sp>
          <p:nvSpPr>
            <p:cNvPr id="98315" name="Line 17"/>
            <p:cNvSpPr>
              <a:spLocks noChangeShapeType="1"/>
            </p:cNvSpPr>
            <p:nvPr/>
          </p:nvSpPr>
          <p:spPr bwMode="auto">
            <a:xfrm>
              <a:off x="4608" y="2127"/>
              <a:ext cx="0" cy="288"/>
            </a:xfrm>
            <a:prstGeom prst="line">
              <a:avLst/>
            </a:prstGeom>
            <a:noFill/>
            <a:ln w="28575">
              <a:solidFill>
                <a:srgbClr val="00D8C3"/>
              </a:solidFill>
              <a:round/>
              <a:headEnd type="triangle" w="med" len="me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498699" name="Rectangle 11"/>
            <p:cNvSpPr>
              <a:spLocks noChangeArrowheads="1"/>
            </p:cNvSpPr>
            <p:nvPr/>
          </p:nvSpPr>
          <p:spPr bwMode="auto">
            <a:xfrm>
              <a:off x="3936" y="2337"/>
              <a:ext cx="1392"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2600" b="1" i="0" u="none" strike="noStrike" kern="1200" cap="none" spc="0" normalizeH="0" baseline="0" noProof="0">
                  <a:ln>
                    <a:noFill/>
                  </a:ln>
                  <a:solidFill>
                    <a:srgbClr val="FFFFB1"/>
                  </a:solidFill>
                  <a:effectLst>
                    <a:outerShdw blurRad="38100" dist="38100" dir="2700000" algn="tl">
                      <a:srgbClr val="000000"/>
                    </a:outerShdw>
                  </a:effectLst>
                  <a:uLnTx/>
                  <a:uFillTx/>
                  <a:latin typeface="Arial" panose="020B0604020202020204" pitchFamily="34" charset="0"/>
                  <a:ea typeface="华文细黑" panose="02010600040101010101" pitchFamily="2" charset="-122"/>
                  <a:cs typeface="+mn-cs"/>
                </a:rPr>
                <a:t>残差平方和</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600" b="1" i="0" u="none" strike="noStrike" kern="1200" cap="none" spc="0" normalizeH="0" baseline="0" noProof="0">
                  <a:ln>
                    <a:noFill/>
                  </a:ln>
                  <a:solidFill>
                    <a:srgbClr val="FFFFB1"/>
                  </a:solidFill>
                  <a:effectLst>
                    <a:outerShdw blurRad="38100" dist="38100" dir="2700000" algn="tl">
                      <a:srgbClr val="000000"/>
                    </a:outerShdw>
                  </a:effectLst>
                  <a:uLnTx/>
                  <a:uFillTx/>
                  <a:latin typeface="Arial" panose="020B0604020202020204" pitchFamily="34" charset="0"/>
                  <a:ea typeface="华文细黑" panose="02010600040101010101" pitchFamily="2" charset="-122"/>
                  <a:cs typeface="+mn-cs"/>
                </a:rPr>
                <a:t>(</a:t>
              </a:r>
              <a:r>
                <a:rPr kumimoji="1" lang="en-US" altLang="zh-CN" sz="2600" b="1" i="1" u="none" strike="noStrike" kern="1200" cap="none" spc="0" normalizeH="0" baseline="0" noProof="0">
                  <a:ln>
                    <a:noFill/>
                  </a:ln>
                  <a:solidFill>
                    <a:srgbClr val="FFFFB1"/>
                  </a:solidFill>
                  <a:effectLst>
                    <a:outerShdw blurRad="38100" dist="38100" dir="2700000" algn="tl">
                      <a:srgbClr val="000000"/>
                    </a:outerShdw>
                  </a:effectLst>
                  <a:uLnTx/>
                  <a:uFillTx/>
                  <a:latin typeface="Arial" panose="020B0604020202020204" pitchFamily="34" charset="0"/>
                  <a:ea typeface="华文细黑" panose="02010600040101010101" pitchFamily="2" charset="-122"/>
                  <a:cs typeface="+mn-cs"/>
                </a:rPr>
                <a:t>SSE</a:t>
              </a:r>
              <a:r>
                <a:rPr kumimoji="1" lang="en-US" altLang="zh-CN" sz="2600" b="1" i="0" u="none" strike="noStrike" kern="1200" cap="none" spc="0" normalizeH="0" baseline="0" noProof="0">
                  <a:ln>
                    <a:noFill/>
                  </a:ln>
                  <a:solidFill>
                    <a:srgbClr val="FFFFB1"/>
                  </a:solidFill>
                  <a:effectLst>
                    <a:outerShdw blurRad="38100" dist="38100" dir="2700000" algn="tl">
                      <a:srgbClr val="000000"/>
                    </a:outerShdw>
                  </a:effectLst>
                  <a:uLnTx/>
                  <a:uFillTx/>
                  <a:latin typeface="Arial" panose="020B0604020202020204" pitchFamily="34" charset="0"/>
                  <a:ea typeface="华文细黑" panose="02010600040101010101" pitchFamily="2" charset="-122"/>
                  <a:cs typeface="+mn-cs"/>
                </a:rPr>
                <a:t>)</a:t>
              </a:r>
              <a:endParaRPr kumimoji="1" lang="en-US" altLang="zh-CN" sz="2600" b="1" i="1" u="none" strike="noStrike" kern="1200" cap="none" spc="0" normalizeH="0" baseline="0" noProof="0">
                <a:ln>
                  <a:noFill/>
                </a:ln>
                <a:solidFill>
                  <a:srgbClr val="FFFFB1"/>
                </a:solidFill>
                <a:effectLst>
                  <a:outerShdw blurRad="38100" dist="38100" dir="2700000" algn="tl">
                    <a:srgbClr val="000000"/>
                  </a:outerShdw>
                </a:effectLst>
                <a:uLnTx/>
                <a:uFillTx/>
                <a:latin typeface="Arial" panose="020B0604020202020204" pitchFamily="34" charset="0"/>
                <a:ea typeface="华文细黑" panose="02010600040101010101" pitchFamily="2" charset="-122"/>
                <a:cs typeface="+mn-cs"/>
              </a:endParaRPr>
            </a:p>
          </p:txBody>
        </p:sp>
        <p:sp>
          <p:nvSpPr>
            <p:cNvPr id="98317" name="Text Box 34"/>
            <p:cNvSpPr txBox="1">
              <a:spLocks noChangeArrowheads="1"/>
            </p:cNvSpPr>
            <p:nvPr/>
          </p:nvSpPr>
          <p:spPr bwMode="auto">
            <a:xfrm flipV="1">
              <a:off x="2476" y="1791"/>
              <a:ext cx="1076"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10000" b="0" i="0" u="none" strike="noStrike" kern="1200" cap="none" spc="0" normalizeH="0" baseline="0" noProof="0">
                  <a:ln>
                    <a:noFill/>
                  </a:ln>
                  <a:solidFill>
                    <a:srgbClr val="00D8C3"/>
                  </a:solidFill>
                  <a:effectLst/>
                  <a:uLnTx/>
                  <a:uFillTx/>
                  <a:latin typeface="宋体" panose="02010600030101010101" pitchFamily="2" charset="-122"/>
                  <a:ea typeface="宋体" panose="02010600030101010101" pitchFamily="2" charset="-122"/>
                  <a:cs typeface="+mn-cs"/>
                </a:rPr>
                <a:t>{</a:t>
              </a:r>
            </a:p>
          </p:txBody>
        </p:sp>
        <p:sp>
          <p:nvSpPr>
            <p:cNvPr id="98318" name="Text Box 35"/>
            <p:cNvSpPr txBox="1">
              <a:spLocks noChangeArrowheads="1"/>
            </p:cNvSpPr>
            <p:nvPr/>
          </p:nvSpPr>
          <p:spPr bwMode="auto">
            <a:xfrm flipV="1">
              <a:off x="4012" y="1791"/>
              <a:ext cx="1076"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10000" b="0" i="0" u="none" strike="noStrike" kern="1200" cap="none" spc="0" normalizeH="0" baseline="0" noProof="0">
                  <a:ln>
                    <a:noFill/>
                  </a:ln>
                  <a:solidFill>
                    <a:srgbClr val="00D8C3"/>
                  </a:solidFill>
                  <a:effectLst/>
                  <a:uLnTx/>
                  <a:uFillTx/>
                  <a:latin typeface="宋体" panose="02010600030101010101" pitchFamily="2" charset="-122"/>
                  <a:ea typeface="宋体" panose="02010600030101010101" pitchFamily="2" charset="-122"/>
                  <a:cs typeface="+mn-cs"/>
                </a:rPr>
                <a:t>{</a:t>
              </a:r>
            </a:p>
          </p:txBody>
        </p:sp>
      </p:grpSp>
    </p:spTree>
  </p:cSld>
  <p:clrMapOvr>
    <a:masterClrMapping/>
  </p:clrMapOvr>
  <p:transition>
    <p:wipe dir="u"/>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a:xfrm>
            <a:off x="1828800" y="228600"/>
            <a:ext cx="7010400" cy="1066800"/>
          </a:xfrm>
        </p:spPr>
        <p:txBody>
          <a:bodyPr/>
          <a:lstStyle/>
          <a:p>
            <a:pPr>
              <a:defRPr/>
            </a:pPr>
            <a:r>
              <a:rPr lang="zh-CN" altLang="en-US">
                <a:latin typeface="Arial" panose="020B0604020202020204" pitchFamily="34" charset="0"/>
              </a:rPr>
              <a:t>误差平方和的分解</a:t>
            </a:r>
            <a:br>
              <a:rPr lang="zh-CN" altLang="en-US">
                <a:latin typeface="Arial" panose="020B0604020202020204" pitchFamily="34" charset="0"/>
              </a:rPr>
            </a:br>
            <a:r>
              <a:rPr lang="zh-CN" altLang="en-US">
                <a:latin typeface="Arial" panose="020B0604020202020204" pitchFamily="34" charset="0"/>
              </a:rPr>
              <a:t> </a:t>
            </a: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三个平方和的意义</a:t>
            </a:r>
            <a:r>
              <a:rPr lang="en-US" altLang="zh-CN" sz="3600">
                <a:solidFill>
                  <a:schemeClr val="hlink"/>
                </a:solidFill>
                <a:latin typeface="Arial" panose="020B0604020202020204" pitchFamily="34" charset="0"/>
              </a:rPr>
              <a:t>)</a:t>
            </a:r>
          </a:p>
        </p:txBody>
      </p:sp>
      <p:sp>
        <p:nvSpPr>
          <p:cNvPr id="492547" name="Rectangle 3"/>
          <p:cNvSpPr>
            <a:spLocks noGrp="1" noChangeArrowheads="1"/>
          </p:cNvSpPr>
          <p:nvPr>
            <p:ph type="body" idx="1"/>
          </p:nvPr>
        </p:nvSpPr>
        <p:spPr>
          <a:xfrm>
            <a:off x="468313" y="1628775"/>
            <a:ext cx="8207375" cy="4464050"/>
          </a:xfrm>
        </p:spPr>
        <p:txBody>
          <a:bodyPr/>
          <a:lstStyle/>
          <a:p>
            <a:pPr marL="609600" indent="-609600" algn="just">
              <a:buFontTx/>
              <a:buAutoNum type="arabicPeriod"/>
              <a:defRPr/>
            </a:pPr>
            <a:r>
              <a:rPr lang="zh-CN" altLang="en-US" sz="2800" b="1"/>
              <a:t>总平方和</a:t>
            </a:r>
            <a:r>
              <a:rPr lang="en-US" altLang="zh-CN" sz="2800" b="1"/>
              <a:t>(</a:t>
            </a:r>
            <a:r>
              <a:rPr lang="en-US" altLang="zh-CN" sz="2800" b="1" i="1"/>
              <a:t>SST—</a:t>
            </a:r>
            <a:r>
              <a:rPr lang="en-US" altLang="zh-CN" sz="2800" b="1"/>
              <a:t>total sum of squares)</a:t>
            </a:r>
          </a:p>
          <a:p>
            <a:pPr marL="1219200" lvl="1" indent="-533400" algn="just">
              <a:defRPr/>
            </a:pPr>
            <a:r>
              <a:rPr lang="zh-CN" altLang="en-US" sz="2400">
                <a:latin typeface="Times New Roman" panose="02020603050405020304" pitchFamily="18" charset="0"/>
              </a:rPr>
              <a:t>反映因变量的 </a:t>
            </a:r>
            <a:r>
              <a:rPr lang="en-US" altLang="zh-CN" sz="2400" i="1">
                <a:latin typeface="Times New Roman" panose="02020603050405020304" pitchFamily="18" charset="0"/>
              </a:rPr>
              <a:t>n </a:t>
            </a:r>
            <a:r>
              <a:rPr lang="zh-CN" altLang="en-US" sz="2400">
                <a:latin typeface="Times New Roman" panose="02020603050405020304" pitchFamily="18" charset="0"/>
              </a:rPr>
              <a:t>个观察值与其均值的总误差</a:t>
            </a:r>
          </a:p>
          <a:p>
            <a:pPr marL="609600" indent="-609600" algn="just">
              <a:buFontTx/>
              <a:buAutoNum type="arabicPeriod"/>
              <a:defRPr/>
            </a:pPr>
            <a:r>
              <a:rPr lang="zh-CN" altLang="en-US" sz="2800" b="1"/>
              <a:t>回归平方和</a:t>
            </a:r>
            <a:r>
              <a:rPr lang="en-US" altLang="zh-CN" sz="2800" b="1"/>
              <a:t>(</a:t>
            </a:r>
            <a:r>
              <a:rPr lang="en-US" altLang="zh-CN" sz="2800" b="1" i="1"/>
              <a:t>SSR</a:t>
            </a:r>
            <a:r>
              <a:rPr lang="en-US" altLang="zh-CN" sz="2800" b="1"/>
              <a:t>—sum of squares of regression)</a:t>
            </a:r>
            <a:endParaRPr lang="en-US" altLang="zh-CN" sz="2800"/>
          </a:p>
          <a:p>
            <a:pPr marL="1219200" lvl="1" indent="-533400" algn="just">
              <a:defRPr/>
            </a:pPr>
            <a:r>
              <a:rPr lang="zh-CN" altLang="en-US" sz="2400">
                <a:latin typeface="Times New Roman" panose="02020603050405020304" pitchFamily="18" charset="0"/>
              </a:rPr>
              <a:t>反映自变量 </a:t>
            </a:r>
            <a:r>
              <a:rPr lang="en-US" altLang="zh-CN" sz="2400" i="1">
                <a:latin typeface="Times New Roman" panose="02020603050405020304" pitchFamily="18" charset="0"/>
              </a:rPr>
              <a:t>x </a:t>
            </a:r>
            <a:r>
              <a:rPr lang="zh-CN" altLang="en-US" sz="2400">
                <a:latin typeface="Times New Roman" panose="02020603050405020304" pitchFamily="18" charset="0"/>
              </a:rPr>
              <a:t>的变化对因变量 </a:t>
            </a:r>
            <a:r>
              <a:rPr lang="en-US" altLang="zh-CN" sz="2400" i="1">
                <a:latin typeface="Times New Roman" panose="02020603050405020304" pitchFamily="18" charset="0"/>
              </a:rPr>
              <a:t>y </a:t>
            </a:r>
            <a:r>
              <a:rPr lang="zh-CN" altLang="en-US" sz="2400">
                <a:latin typeface="Times New Roman" panose="02020603050405020304" pitchFamily="18" charset="0"/>
              </a:rPr>
              <a:t>取值变化的影响，或者说，是由于 </a:t>
            </a:r>
            <a:r>
              <a:rPr lang="en-US" altLang="zh-CN" sz="2400" i="1">
                <a:latin typeface="Times New Roman" panose="02020603050405020304" pitchFamily="18" charset="0"/>
              </a:rPr>
              <a:t>x </a:t>
            </a:r>
            <a:r>
              <a:rPr lang="zh-CN" altLang="en-US" sz="2400">
                <a:latin typeface="Times New Roman" panose="02020603050405020304" pitchFamily="18" charset="0"/>
              </a:rPr>
              <a:t>与 </a:t>
            </a:r>
            <a:r>
              <a:rPr lang="en-US" altLang="zh-CN" sz="2400" i="1">
                <a:latin typeface="Times New Roman" panose="02020603050405020304" pitchFamily="18" charset="0"/>
              </a:rPr>
              <a:t>y </a:t>
            </a:r>
            <a:r>
              <a:rPr lang="zh-CN" altLang="en-US" sz="2400">
                <a:latin typeface="Times New Roman" panose="02020603050405020304" pitchFamily="18" charset="0"/>
              </a:rPr>
              <a:t>之间的线性关系引起的 </a:t>
            </a:r>
            <a:r>
              <a:rPr lang="en-US" altLang="zh-CN" sz="2400" i="1">
                <a:latin typeface="Times New Roman" panose="02020603050405020304" pitchFamily="18" charset="0"/>
              </a:rPr>
              <a:t>y </a:t>
            </a:r>
            <a:r>
              <a:rPr lang="zh-CN" altLang="en-US" sz="2400">
                <a:latin typeface="Times New Roman" panose="02020603050405020304" pitchFamily="18" charset="0"/>
              </a:rPr>
              <a:t>的取值变化，也称为可解释的平方和</a:t>
            </a:r>
          </a:p>
          <a:p>
            <a:pPr marL="609600" indent="-609600" algn="just">
              <a:buFontTx/>
              <a:buAutoNum type="arabicPeriod"/>
              <a:defRPr/>
            </a:pPr>
            <a:r>
              <a:rPr lang="zh-CN" altLang="en-US" sz="2800" b="1"/>
              <a:t>残差平方和</a:t>
            </a:r>
            <a:r>
              <a:rPr lang="en-US" altLang="zh-CN" sz="2800" b="1"/>
              <a:t>(</a:t>
            </a:r>
            <a:r>
              <a:rPr lang="en-US" altLang="zh-CN" sz="2800" b="1" i="1"/>
              <a:t>SSE</a:t>
            </a:r>
            <a:r>
              <a:rPr lang="en-US" altLang="zh-CN" sz="2800" b="1">
                <a:latin typeface="Times New Roman" panose="02020603050405020304" pitchFamily="18" charset="0"/>
              </a:rPr>
              <a:t>—</a:t>
            </a:r>
            <a:r>
              <a:rPr lang="en-US" altLang="zh-CN" sz="2800" b="1"/>
              <a:t>sum of squares of error)</a:t>
            </a:r>
          </a:p>
          <a:p>
            <a:pPr marL="1219200" lvl="1" indent="-533400" algn="just">
              <a:defRPr/>
            </a:pPr>
            <a:r>
              <a:rPr lang="zh-CN" altLang="en-US" sz="2400">
                <a:latin typeface="Times New Roman" panose="02020603050405020304" pitchFamily="18" charset="0"/>
              </a:rPr>
              <a:t>反映除 </a:t>
            </a:r>
            <a:r>
              <a:rPr lang="en-US" altLang="zh-CN" sz="2400" i="1">
                <a:latin typeface="Times New Roman" panose="02020603050405020304" pitchFamily="18" charset="0"/>
              </a:rPr>
              <a:t>x </a:t>
            </a:r>
            <a:r>
              <a:rPr lang="zh-CN" altLang="en-US" sz="2400">
                <a:latin typeface="Times New Roman" panose="02020603050405020304" pitchFamily="18" charset="0"/>
              </a:rPr>
              <a:t>以外的其他因素对 </a:t>
            </a:r>
            <a:r>
              <a:rPr lang="en-US" altLang="zh-CN" sz="2400" i="1">
                <a:latin typeface="Times New Roman" panose="02020603050405020304" pitchFamily="18" charset="0"/>
              </a:rPr>
              <a:t>y </a:t>
            </a:r>
            <a:r>
              <a:rPr lang="zh-CN" altLang="en-US" sz="2400">
                <a:latin typeface="Times New Roman" panose="02020603050405020304" pitchFamily="18" charset="0"/>
              </a:rPr>
              <a:t>取值的影响，也称为不可解释的平方和或剩余平方和</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2547">
                                            <p:txEl>
                                              <p:pRg st="0" end="0"/>
                                            </p:txEl>
                                          </p:spTgt>
                                        </p:tgtEl>
                                        <p:attrNameLst>
                                          <p:attrName>style.visibility</p:attrName>
                                        </p:attrNameLst>
                                      </p:cBhvr>
                                      <p:to>
                                        <p:strVal val="visible"/>
                                      </p:to>
                                    </p:set>
                                    <p:animEffect transition="in" filter="wipe(left)">
                                      <p:cBhvr>
                                        <p:cTn id="7" dur="500"/>
                                        <p:tgtEl>
                                          <p:spTgt spid="492547">
                                            <p:txEl>
                                              <p:pRg st="0" end="0"/>
                                            </p:txEl>
                                          </p:spTgt>
                                        </p:tgtEl>
                                      </p:cBhvr>
                                    </p:animEffect>
                                  </p:childTnLst>
                                  <p:subTnLst>
                                    <p:animClr clrSpc="rgb" dir="cw">
                                      <p:cBhvr override="childStyle">
                                        <p:cTn dur="1" fill="hold" display="0" masterRel="nextClick" afterEffect="1"/>
                                        <p:tgtEl>
                                          <p:spTgt spid="492547">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492547">
                                            <p:txEl>
                                              <p:pRg st="1" end="1"/>
                                            </p:txEl>
                                          </p:spTgt>
                                        </p:tgtEl>
                                        <p:attrNameLst>
                                          <p:attrName>style.visibility</p:attrName>
                                        </p:attrNameLst>
                                      </p:cBhvr>
                                      <p:to>
                                        <p:strVal val="visible"/>
                                      </p:to>
                                    </p:set>
                                    <p:animEffect transition="in" filter="wipe(left)">
                                      <p:cBhvr>
                                        <p:cTn id="10" dur="500"/>
                                        <p:tgtEl>
                                          <p:spTgt spid="492547">
                                            <p:txEl>
                                              <p:pRg st="1" end="1"/>
                                            </p:txEl>
                                          </p:spTgt>
                                        </p:tgtEl>
                                      </p:cBhvr>
                                    </p:animEffect>
                                  </p:childTnLst>
                                  <p:subTnLst>
                                    <p:animClr clrSpc="rgb" dir="cw">
                                      <p:cBhvr override="childStyle">
                                        <p:cTn dur="1" fill="hold" display="0" masterRel="nextClick" afterEffect="1"/>
                                        <p:tgtEl>
                                          <p:spTgt spid="492547">
                                            <p:txEl>
                                              <p:pRg st="1" end="1"/>
                                            </p:txEl>
                                          </p:spTgt>
                                        </p:tgtEl>
                                        <p:attrNameLst>
                                          <p:attrName>ppt_c</p:attrName>
                                        </p:attrNameLst>
                                      </p:cBhvr>
                                      <p:to>
                                        <a:schemeClr val="fo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92547">
                                            <p:txEl>
                                              <p:pRg st="2" end="2"/>
                                            </p:txEl>
                                          </p:spTgt>
                                        </p:tgtEl>
                                        <p:attrNameLst>
                                          <p:attrName>style.visibility</p:attrName>
                                        </p:attrNameLst>
                                      </p:cBhvr>
                                      <p:to>
                                        <p:strVal val="visible"/>
                                      </p:to>
                                    </p:set>
                                    <p:animEffect transition="in" filter="wipe(left)">
                                      <p:cBhvr>
                                        <p:cTn id="15" dur="500"/>
                                        <p:tgtEl>
                                          <p:spTgt spid="492547">
                                            <p:txEl>
                                              <p:pRg st="2" end="2"/>
                                            </p:txEl>
                                          </p:spTgt>
                                        </p:tgtEl>
                                      </p:cBhvr>
                                    </p:animEffect>
                                  </p:childTnLst>
                                  <p:subTnLst>
                                    <p:animClr clrSpc="rgb" dir="cw">
                                      <p:cBhvr override="childStyle">
                                        <p:cTn dur="1" fill="hold" display="0" masterRel="nextClick" afterEffect="1"/>
                                        <p:tgtEl>
                                          <p:spTgt spid="492547">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492547">
                                            <p:txEl>
                                              <p:pRg st="3" end="3"/>
                                            </p:txEl>
                                          </p:spTgt>
                                        </p:tgtEl>
                                        <p:attrNameLst>
                                          <p:attrName>style.visibility</p:attrName>
                                        </p:attrNameLst>
                                      </p:cBhvr>
                                      <p:to>
                                        <p:strVal val="visible"/>
                                      </p:to>
                                    </p:set>
                                    <p:animEffect transition="in" filter="wipe(left)">
                                      <p:cBhvr>
                                        <p:cTn id="18" dur="500"/>
                                        <p:tgtEl>
                                          <p:spTgt spid="492547">
                                            <p:txEl>
                                              <p:pRg st="3" end="3"/>
                                            </p:txEl>
                                          </p:spTgt>
                                        </p:tgtEl>
                                      </p:cBhvr>
                                    </p:animEffect>
                                  </p:childTnLst>
                                  <p:subTnLst>
                                    <p:animClr clrSpc="rgb" dir="cw">
                                      <p:cBhvr override="childStyle">
                                        <p:cTn dur="1" fill="hold" display="0" masterRel="nextClick" afterEffect="1"/>
                                        <p:tgtEl>
                                          <p:spTgt spid="492547">
                                            <p:txEl>
                                              <p:pRg st="3" end="3"/>
                                            </p:txEl>
                                          </p:spTgt>
                                        </p:tgtEl>
                                        <p:attrNameLst>
                                          <p:attrName>ppt_c</p:attrName>
                                        </p:attrNameLst>
                                      </p:cBhvr>
                                      <p:to>
                                        <a:schemeClr val="folHlink"/>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92547">
                                            <p:txEl>
                                              <p:pRg st="4" end="4"/>
                                            </p:txEl>
                                          </p:spTgt>
                                        </p:tgtEl>
                                        <p:attrNameLst>
                                          <p:attrName>style.visibility</p:attrName>
                                        </p:attrNameLst>
                                      </p:cBhvr>
                                      <p:to>
                                        <p:strVal val="visible"/>
                                      </p:to>
                                    </p:set>
                                    <p:animEffect transition="in" filter="wipe(left)">
                                      <p:cBhvr>
                                        <p:cTn id="23" dur="500"/>
                                        <p:tgtEl>
                                          <p:spTgt spid="492547">
                                            <p:txEl>
                                              <p:pRg st="4" end="4"/>
                                            </p:txEl>
                                          </p:spTgt>
                                        </p:tgtEl>
                                      </p:cBhvr>
                                    </p:animEffect>
                                  </p:childTnLst>
                                  <p:subTnLst>
                                    <p:animClr clrSpc="rgb" dir="cw">
                                      <p:cBhvr override="childStyle">
                                        <p:cTn dur="1" fill="hold" display="0" masterRel="nextClick" afterEffect="1"/>
                                        <p:tgtEl>
                                          <p:spTgt spid="492547">
                                            <p:txEl>
                                              <p:pRg st="4" end="4"/>
                                            </p:txEl>
                                          </p:spTgt>
                                        </p:tgtEl>
                                        <p:attrNameLst>
                                          <p:attrName>ppt_c</p:attrName>
                                        </p:attrNameLst>
                                      </p:cBhvr>
                                      <p:to>
                                        <a:schemeClr val="folHlink"/>
                                      </p:to>
                                    </p:animClr>
                                  </p:subTnLst>
                                </p:cTn>
                              </p:par>
                              <p:par>
                                <p:cTn id="24" presetID="22" presetClass="entr" presetSubtype="8" fill="hold" grpId="0" nodeType="withEffect">
                                  <p:stCondLst>
                                    <p:cond delay="0"/>
                                  </p:stCondLst>
                                  <p:childTnLst>
                                    <p:set>
                                      <p:cBhvr>
                                        <p:cTn id="25" dur="1" fill="hold">
                                          <p:stCondLst>
                                            <p:cond delay="0"/>
                                          </p:stCondLst>
                                        </p:cTn>
                                        <p:tgtEl>
                                          <p:spTgt spid="492547">
                                            <p:txEl>
                                              <p:pRg st="5" end="5"/>
                                            </p:txEl>
                                          </p:spTgt>
                                        </p:tgtEl>
                                        <p:attrNameLst>
                                          <p:attrName>style.visibility</p:attrName>
                                        </p:attrNameLst>
                                      </p:cBhvr>
                                      <p:to>
                                        <p:strVal val="visible"/>
                                      </p:to>
                                    </p:set>
                                    <p:animEffect transition="in" filter="wipe(left)">
                                      <p:cBhvr>
                                        <p:cTn id="26" dur="500"/>
                                        <p:tgtEl>
                                          <p:spTgt spid="492547">
                                            <p:txEl>
                                              <p:pRg st="5" end="5"/>
                                            </p:txEl>
                                          </p:spTgt>
                                        </p:tgtEl>
                                      </p:cBhvr>
                                    </p:animEffect>
                                  </p:childTnLst>
                                  <p:subTnLst>
                                    <p:animClr clrSpc="rgb" dir="cw">
                                      <p:cBhvr override="childStyle">
                                        <p:cTn dur="1" fill="hold" display="0" masterRel="nextClick" afterEffect="1"/>
                                        <p:tgtEl>
                                          <p:spTgt spid="492547">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7"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a:xfrm>
            <a:off x="1828800" y="228600"/>
            <a:ext cx="7010400" cy="1066800"/>
          </a:xfrm>
        </p:spPr>
        <p:txBody>
          <a:bodyPr/>
          <a:lstStyle/>
          <a:p>
            <a:pPr>
              <a:defRPr/>
            </a:pPr>
            <a:r>
              <a:rPr lang="zh-CN" altLang="en-US">
                <a:latin typeface="Arial" panose="020B0604020202020204" pitchFamily="34" charset="0"/>
              </a:rPr>
              <a:t>多重判定系数</a:t>
            </a:r>
            <a:br>
              <a:rPr lang="zh-CN" altLang="en-US">
                <a:latin typeface="Arial" panose="020B0604020202020204" pitchFamily="34" charset="0"/>
              </a:rPr>
            </a:br>
            <a:r>
              <a:rPr lang="en-US" altLang="zh-CN" sz="3000">
                <a:solidFill>
                  <a:schemeClr val="hlink"/>
                </a:solidFill>
                <a:latin typeface="Arial" panose="020B0604020202020204" pitchFamily="34" charset="0"/>
              </a:rPr>
              <a:t>(</a:t>
            </a:r>
            <a:r>
              <a:rPr lang="en-US" altLang="zh-CN" sz="3000">
                <a:solidFill>
                  <a:schemeClr val="hlink"/>
                </a:solidFill>
                <a:latin typeface="Arial" panose="020B0604020202020204" pitchFamily="34" charset="0"/>
                <a:cs typeface="Times New Roman" panose="02020603050405020304" pitchFamily="18" charset="0"/>
              </a:rPr>
              <a:t>multiple coefficient of determination</a:t>
            </a:r>
            <a:r>
              <a:rPr lang="en-US" altLang="zh-CN" sz="3000">
                <a:solidFill>
                  <a:schemeClr val="hlink"/>
                </a:solidFill>
                <a:latin typeface="Arial" panose="020B0604020202020204" pitchFamily="34" charset="0"/>
              </a:rPr>
              <a:t>)</a:t>
            </a:r>
            <a:r>
              <a:rPr lang="en-US" altLang="zh-CN" sz="3600">
                <a:solidFill>
                  <a:schemeClr val="hlink"/>
                </a:solidFill>
                <a:latin typeface="Arial" panose="020B0604020202020204" pitchFamily="34" charset="0"/>
              </a:rPr>
              <a:t> </a:t>
            </a:r>
          </a:p>
        </p:txBody>
      </p:sp>
      <p:sp>
        <p:nvSpPr>
          <p:cNvPr id="797699" name="Rectangle 3"/>
          <p:cNvSpPr>
            <a:spLocks noGrp="1" noChangeArrowheads="1"/>
          </p:cNvSpPr>
          <p:nvPr>
            <p:ph type="body" idx="1"/>
          </p:nvPr>
        </p:nvSpPr>
        <p:spPr>
          <a:xfrm>
            <a:off x="457200" y="1700213"/>
            <a:ext cx="8305800" cy="4395787"/>
          </a:xfrm>
        </p:spPr>
        <p:txBody>
          <a:bodyPr/>
          <a:lstStyle/>
          <a:p>
            <a:pPr marL="609600" indent="-609600" algn="just">
              <a:lnSpc>
                <a:spcPct val="90000"/>
              </a:lnSpc>
              <a:buFontTx/>
              <a:buAutoNum type="arabicPeriod"/>
              <a:defRPr/>
            </a:pPr>
            <a:r>
              <a:rPr lang="zh-CN" altLang="en-US"/>
              <a:t>回归平方和占总平方和的比例</a:t>
            </a:r>
          </a:p>
          <a:p>
            <a:pPr marL="609600" indent="-609600" algn="just">
              <a:lnSpc>
                <a:spcPct val="90000"/>
              </a:lnSpc>
              <a:buFontTx/>
              <a:buAutoNum type="arabicPeriod"/>
              <a:defRPr/>
            </a:pPr>
            <a:r>
              <a:rPr lang="zh-CN" altLang="en-US"/>
              <a:t>计算公式为</a:t>
            </a:r>
          </a:p>
          <a:p>
            <a:pPr marL="609600" indent="-609600" algn="just">
              <a:lnSpc>
                <a:spcPct val="90000"/>
              </a:lnSpc>
              <a:buFontTx/>
              <a:buAutoNum type="arabicPeriod"/>
              <a:defRPr/>
            </a:pPr>
            <a:endParaRPr lang="zh-CN" altLang="en-US"/>
          </a:p>
          <a:p>
            <a:pPr marL="609600" indent="-609600" algn="just">
              <a:lnSpc>
                <a:spcPct val="90000"/>
              </a:lnSpc>
              <a:buFontTx/>
              <a:buAutoNum type="arabicPeriod"/>
              <a:defRPr/>
            </a:pPr>
            <a:endParaRPr lang="zh-CN" altLang="en-US"/>
          </a:p>
          <a:p>
            <a:pPr marL="609600" indent="-609600" algn="just">
              <a:lnSpc>
                <a:spcPct val="90000"/>
              </a:lnSpc>
              <a:buFontTx/>
              <a:buAutoNum type="arabicPeriod"/>
              <a:defRPr/>
            </a:pPr>
            <a:endParaRPr lang="zh-CN" altLang="en-US"/>
          </a:p>
          <a:p>
            <a:pPr marL="609600" indent="-609600" algn="just">
              <a:lnSpc>
                <a:spcPct val="90000"/>
              </a:lnSpc>
              <a:buFontTx/>
              <a:buAutoNum type="arabicPeriod"/>
              <a:defRPr/>
            </a:pPr>
            <a:endParaRPr lang="zh-CN" altLang="en-US"/>
          </a:p>
          <a:p>
            <a:pPr marL="609600" indent="-609600" algn="just">
              <a:lnSpc>
                <a:spcPct val="90000"/>
              </a:lnSpc>
              <a:buFontTx/>
              <a:buAutoNum type="arabicPeriod"/>
              <a:defRPr/>
            </a:pPr>
            <a:r>
              <a:rPr lang="zh-CN" altLang="en-US"/>
              <a:t>因变量取值的变差中，能被估计的多元回归方程所解释的比例 </a:t>
            </a:r>
          </a:p>
        </p:txBody>
      </p:sp>
      <p:graphicFrame>
        <p:nvGraphicFramePr>
          <p:cNvPr id="35844" name="Object 4">
            <a:hlinkClick r:id="" action="ppaction://ole?verb=0"/>
          </p:cNvPr>
          <p:cNvGraphicFramePr>
            <a:graphicFrameLocks/>
          </p:cNvGraphicFramePr>
          <p:nvPr/>
        </p:nvGraphicFramePr>
        <p:xfrm>
          <a:off x="1908175" y="2781300"/>
          <a:ext cx="4681538" cy="2057400"/>
        </p:xfrm>
        <a:graphic>
          <a:graphicData uri="http://schemas.openxmlformats.org/presentationml/2006/ole">
            <mc:AlternateContent xmlns:mc="http://schemas.openxmlformats.org/markup-compatibility/2006">
              <mc:Choice xmlns:v="urn:schemas-microsoft-com:vml" Requires="v">
                <p:oleObj spid="_x0000_s14354" name="Equation" r:id="rId4" imgW="2217436" imgH="830738" progId="Equation.3">
                  <p:embed/>
                </p:oleObj>
              </mc:Choice>
              <mc:Fallback>
                <p:oleObj name="Equation" r:id="rId4" imgW="2217436" imgH="830738" progId="Equation.3">
                  <p:embed/>
                  <p:pic>
                    <p:nvPicPr>
                      <p:cNvPr id="35844" name="Object 4">
                        <a:hlinkClick r:id="" action="ppaction://ole?verb=0"/>
                      </p:cNvPr>
                      <p:cNvPicPr>
                        <a:picLocks noChangeArrowheads="1"/>
                      </p:cNvPicPr>
                      <p:nvPr/>
                    </p:nvPicPr>
                    <p:blipFill>
                      <a:blip r:embed="rId5">
                        <a:lum contrast="-12000"/>
                        <a:extLst>
                          <a:ext uri="{28A0092B-C50C-407E-A947-70E740481C1C}">
                            <a14:useLocalDpi xmlns:a14="http://schemas.microsoft.com/office/drawing/2010/main" val="0"/>
                          </a:ext>
                        </a:extLst>
                      </a:blip>
                      <a:srcRect/>
                      <a:stretch>
                        <a:fillRect/>
                      </a:stretch>
                    </p:blipFill>
                    <p:spPr bwMode="auto">
                      <a:xfrm>
                        <a:off x="1908175" y="2781300"/>
                        <a:ext cx="4681538" cy="20574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1" name="Text Box 1029">
            <a:extLst>
              <a:ext uri="{FF2B5EF4-FFF2-40B4-BE49-F238E27FC236}">
                <a16:creationId xmlns:a16="http://schemas.microsoft.com/office/drawing/2014/main" id="{0181F924-7D8A-49D0-9D46-60272773FFC2}"/>
              </a:ext>
            </a:extLst>
          </p:cNvPr>
          <p:cNvSpPr txBox="1">
            <a:spLocks noChangeArrowheads="1"/>
          </p:cNvSpPr>
          <p:nvPr/>
        </p:nvSpPr>
        <p:spPr bwMode="auto">
          <a:xfrm>
            <a:off x="914400" y="2619970"/>
            <a:ext cx="739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该统计量越接近于</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zh-CN" altLang="en-US"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，模型的拟合优度越高。</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a:t>
            </a:r>
          </a:p>
        </p:txBody>
      </p:sp>
      <p:sp>
        <p:nvSpPr>
          <p:cNvPr id="249862" name="Text Box 1030">
            <a:extLst>
              <a:ext uri="{FF2B5EF4-FFF2-40B4-BE49-F238E27FC236}">
                <a16:creationId xmlns:a16="http://schemas.microsoft.com/office/drawing/2014/main" id="{7ED5E2CE-6844-429F-B1D7-9F718D84F2F5}"/>
              </a:ext>
            </a:extLst>
          </p:cNvPr>
          <p:cNvSpPr txBox="1">
            <a:spLocks noChangeArrowheads="1"/>
          </p:cNvSpPr>
          <p:nvPr/>
        </p:nvSpPr>
        <p:spPr bwMode="auto">
          <a:xfrm>
            <a:off x="762000" y="3305770"/>
            <a:ext cx="7696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tabLst/>
              <a:defRPr/>
            </a:pPr>
            <a:r>
              <a:rPr kumimoji="1" lang="en-US" altLang="zh-CN" sz="28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 </a:t>
            </a:r>
            <a:r>
              <a:rPr kumimoji="1" lang="zh-CN" altLang="en-US" sz="28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从</a:t>
            </a:r>
            <a:r>
              <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3000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的表达式</a:t>
            </a:r>
            <a:r>
              <a:rPr kumimoji="1" lang="zh-CN" altLang="en-US" sz="28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中发现，如果在模型中增加解释变量，</a:t>
            </a:r>
            <a:r>
              <a:rPr kumimoji="1"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30000" noProof="0" dirty="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zh-CN" altLang="en-US" sz="28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往往增大。</a:t>
            </a:r>
          </a:p>
        </p:txBody>
      </p:sp>
      <p:sp>
        <p:nvSpPr>
          <p:cNvPr id="249863" name="Rectangle 1031">
            <a:extLst>
              <a:ext uri="{FF2B5EF4-FFF2-40B4-BE49-F238E27FC236}">
                <a16:creationId xmlns:a16="http://schemas.microsoft.com/office/drawing/2014/main" id="{DE7A0CC8-F99F-4EDD-964A-C9414051FF5C}"/>
              </a:ext>
            </a:extLst>
          </p:cNvPr>
          <p:cNvSpPr>
            <a:spLocks noChangeArrowheads="1"/>
          </p:cNvSpPr>
          <p:nvPr/>
        </p:nvSpPr>
        <p:spPr bwMode="auto">
          <a:xfrm>
            <a:off x="762000" y="4296370"/>
            <a:ext cx="7620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这就给人一个错觉：要使得模型拟合得好，只要增加解释变量即可。</a:t>
            </a:r>
          </a:p>
        </p:txBody>
      </p:sp>
      <p:sp>
        <p:nvSpPr>
          <p:cNvPr id="249864" name="Rectangle 1032">
            <a:extLst>
              <a:ext uri="{FF2B5EF4-FFF2-40B4-BE49-F238E27FC236}">
                <a16:creationId xmlns:a16="http://schemas.microsoft.com/office/drawing/2014/main" id="{26A7E332-341B-432C-8927-58085740F06F}"/>
              </a:ext>
            </a:extLst>
          </p:cNvPr>
          <p:cNvSpPr>
            <a:spLocks noChangeArrowheads="1"/>
          </p:cNvSpPr>
          <p:nvPr/>
        </p:nvSpPr>
        <p:spPr bwMode="auto">
          <a:xfrm>
            <a:off x="685800" y="5363170"/>
            <a:ext cx="7772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但是，由增加解释变量引起的</a:t>
            </a: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30000" noProof="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zh-CN" altLang="en-US"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的增大与拟合好坏无关</a:t>
            </a:r>
            <a:r>
              <a:rPr kumimoji="1" lang="zh-CN" altLang="en-US" sz="2800" b="1" i="0" u="none" strike="noStrike" kern="1200" cap="none" spc="0" normalizeH="0" baseline="0" noProof="0">
                <a:ln>
                  <a:noFill/>
                </a:ln>
                <a:solidFill>
                  <a:srgbClr val="FFFFFF"/>
                </a:solidFill>
                <a:effectLst/>
                <a:uLnTx/>
                <a:uFillTx/>
                <a:latin typeface="黑体" panose="02010609060101010101" pitchFamily="49" charset="-122"/>
                <a:ea typeface="黑体" panose="02010609060101010101" pitchFamily="49" charset="-122"/>
                <a:cs typeface="+mn-cs"/>
              </a:rPr>
              <a:t>，</a:t>
            </a:r>
            <a:r>
              <a:rPr kumimoji="1" lang="zh-CN" altLang="en-US"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所以</a:t>
            </a:r>
            <a:r>
              <a:rPr kumimoji="1" lang="en-US" altLang="zh-CN"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R</a:t>
            </a:r>
            <a:r>
              <a:rPr kumimoji="1" lang="en-US" altLang="zh-CN" sz="2800" b="0" i="0" u="none" strike="noStrike" kern="1200" cap="none" spc="0" normalizeH="0" baseline="30000" noProof="0">
                <a:ln>
                  <a:noFill/>
                </a:ln>
                <a:solidFill>
                  <a:srgbClr val="FFFFFF"/>
                </a:solidFill>
                <a:effectLst/>
                <a:uLnTx/>
                <a:uFillTx/>
                <a:latin typeface="宋体" panose="02010600030101010101" pitchFamily="2" charset="-122"/>
                <a:ea typeface="宋体" panose="02010600030101010101" pitchFamily="2" charset="-122"/>
                <a:cs typeface="+mn-cs"/>
              </a:rPr>
              <a:t>2</a:t>
            </a:r>
            <a:r>
              <a:rPr kumimoji="1" lang="zh-CN" altLang="en-US"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需调整。</a:t>
            </a:r>
          </a:p>
        </p:txBody>
      </p:sp>
      <p:graphicFrame>
        <p:nvGraphicFramePr>
          <p:cNvPr id="2" name="Object 4">
            <a:hlinkClick r:id="" action="ppaction://ole?verb=0"/>
            <a:extLst>
              <a:ext uri="{FF2B5EF4-FFF2-40B4-BE49-F238E27FC236}">
                <a16:creationId xmlns:a16="http://schemas.microsoft.com/office/drawing/2014/main" id="{84307E74-F44C-45FB-A529-C1C5228C31E4}"/>
              </a:ext>
            </a:extLst>
          </p:cNvPr>
          <p:cNvGraphicFramePr>
            <a:graphicFrameLocks/>
          </p:cNvGraphicFramePr>
          <p:nvPr/>
        </p:nvGraphicFramePr>
        <p:xfrm>
          <a:off x="2483768" y="479227"/>
          <a:ext cx="4681538" cy="2057400"/>
        </p:xfrm>
        <a:graphic>
          <a:graphicData uri="http://schemas.openxmlformats.org/presentationml/2006/ole">
            <mc:AlternateContent xmlns:mc="http://schemas.openxmlformats.org/markup-compatibility/2006">
              <mc:Choice xmlns:v="urn:schemas-microsoft-com:vml" Requires="v">
                <p:oleObj spid="_x0000_s15377" name="Equation" r:id="rId3" imgW="2217436" imgH="830738" progId="Equation.3">
                  <p:embed/>
                </p:oleObj>
              </mc:Choice>
              <mc:Fallback>
                <p:oleObj name="Equation" r:id="rId3" imgW="2217436" imgH="830738" progId="Equation.3">
                  <p:embed/>
                  <p:pic>
                    <p:nvPicPr>
                      <p:cNvPr id="2" name="Object 4">
                        <a:hlinkClick r:id="" action="ppaction://ole?verb=0"/>
                        <a:extLst>
                          <a:ext uri="{FF2B5EF4-FFF2-40B4-BE49-F238E27FC236}">
                            <a16:creationId xmlns:a16="http://schemas.microsoft.com/office/drawing/2014/main" id="{84307E74-F44C-45FB-A529-C1C5228C31E4}"/>
                          </a:ext>
                        </a:extLst>
                      </p:cNvPr>
                      <p:cNvPicPr>
                        <a:picLocks noChangeArrowheads="1"/>
                      </p:cNvPicPr>
                      <p:nvPr/>
                    </p:nvPicPr>
                    <p:blipFill>
                      <a:blip r:embed="rId4">
                        <a:lum contrast="-12000"/>
                        <a:extLst>
                          <a:ext uri="{28A0092B-C50C-407E-A947-70E740481C1C}">
                            <a14:useLocalDpi xmlns:a14="http://schemas.microsoft.com/office/drawing/2010/main" val="0"/>
                          </a:ext>
                        </a:extLst>
                      </a:blip>
                      <a:srcRect/>
                      <a:stretch>
                        <a:fillRect/>
                      </a:stretch>
                    </p:blipFill>
                    <p:spPr bwMode="auto">
                      <a:xfrm>
                        <a:off x="2483768" y="479227"/>
                        <a:ext cx="4681538" cy="20574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9861"/>
                                        </p:tgtEl>
                                        <p:attrNameLst>
                                          <p:attrName>style.visibility</p:attrName>
                                        </p:attrNameLst>
                                      </p:cBhvr>
                                      <p:to>
                                        <p:strVal val="visible"/>
                                      </p:to>
                                    </p:set>
                                    <p:anim calcmode="lin" valueType="num">
                                      <p:cBhvr additive="base">
                                        <p:cTn id="7" dur="500" fill="hold"/>
                                        <p:tgtEl>
                                          <p:spTgt spid="249861"/>
                                        </p:tgtEl>
                                        <p:attrNameLst>
                                          <p:attrName>ppt_x</p:attrName>
                                        </p:attrNameLst>
                                      </p:cBhvr>
                                      <p:tavLst>
                                        <p:tav tm="0">
                                          <p:val>
                                            <p:strVal val="0-#ppt_w/2"/>
                                          </p:val>
                                        </p:tav>
                                        <p:tav tm="100000">
                                          <p:val>
                                            <p:strVal val="#ppt_x"/>
                                          </p:val>
                                        </p:tav>
                                      </p:tavLst>
                                    </p:anim>
                                    <p:anim calcmode="lin" valueType="num">
                                      <p:cBhvr additive="base">
                                        <p:cTn id="8" dur="500" fill="hold"/>
                                        <p:tgtEl>
                                          <p:spTgt spid="24986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9862"/>
                                        </p:tgtEl>
                                        <p:attrNameLst>
                                          <p:attrName>style.visibility</p:attrName>
                                        </p:attrNameLst>
                                      </p:cBhvr>
                                      <p:to>
                                        <p:strVal val="visible"/>
                                      </p:to>
                                    </p:set>
                                    <p:anim calcmode="lin" valueType="num">
                                      <p:cBhvr additive="base">
                                        <p:cTn id="13" dur="500" fill="hold"/>
                                        <p:tgtEl>
                                          <p:spTgt spid="249862"/>
                                        </p:tgtEl>
                                        <p:attrNameLst>
                                          <p:attrName>ppt_x</p:attrName>
                                        </p:attrNameLst>
                                      </p:cBhvr>
                                      <p:tavLst>
                                        <p:tav tm="0">
                                          <p:val>
                                            <p:strVal val="0-#ppt_w/2"/>
                                          </p:val>
                                        </p:tav>
                                        <p:tav tm="100000">
                                          <p:val>
                                            <p:strVal val="#ppt_x"/>
                                          </p:val>
                                        </p:tav>
                                      </p:tavLst>
                                    </p:anim>
                                    <p:anim calcmode="lin" valueType="num">
                                      <p:cBhvr additive="base">
                                        <p:cTn id="14" dur="500" fill="hold"/>
                                        <p:tgtEl>
                                          <p:spTgt spid="24986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9863"/>
                                        </p:tgtEl>
                                        <p:attrNameLst>
                                          <p:attrName>style.visibility</p:attrName>
                                        </p:attrNameLst>
                                      </p:cBhvr>
                                      <p:to>
                                        <p:strVal val="visible"/>
                                      </p:to>
                                    </p:set>
                                    <p:anim calcmode="lin" valueType="num">
                                      <p:cBhvr additive="base">
                                        <p:cTn id="19" dur="500" fill="hold"/>
                                        <p:tgtEl>
                                          <p:spTgt spid="249863"/>
                                        </p:tgtEl>
                                        <p:attrNameLst>
                                          <p:attrName>ppt_x</p:attrName>
                                        </p:attrNameLst>
                                      </p:cBhvr>
                                      <p:tavLst>
                                        <p:tav tm="0">
                                          <p:val>
                                            <p:strVal val="0-#ppt_w/2"/>
                                          </p:val>
                                        </p:tav>
                                        <p:tav tm="100000">
                                          <p:val>
                                            <p:strVal val="#ppt_x"/>
                                          </p:val>
                                        </p:tav>
                                      </p:tavLst>
                                    </p:anim>
                                    <p:anim calcmode="lin" valueType="num">
                                      <p:cBhvr additive="base">
                                        <p:cTn id="20" dur="500" fill="hold"/>
                                        <p:tgtEl>
                                          <p:spTgt spid="24986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9864"/>
                                        </p:tgtEl>
                                        <p:attrNameLst>
                                          <p:attrName>style.visibility</p:attrName>
                                        </p:attrNameLst>
                                      </p:cBhvr>
                                      <p:to>
                                        <p:strVal val="visible"/>
                                      </p:to>
                                    </p:set>
                                    <p:anim calcmode="lin" valueType="num">
                                      <p:cBhvr additive="base">
                                        <p:cTn id="25" dur="500" fill="hold"/>
                                        <p:tgtEl>
                                          <p:spTgt spid="249864"/>
                                        </p:tgtEl>
                                        <p:attrNameLst>
                                          <p:attrName>ppt_x</p:attrName>
                                        </p:attrNameLst>
                                      </p:cBhvr>
                                      <p:tavLst>
                                        <p:tav tm="0">
                                          <p:val>
                                            <p:strVal val="0-#ppt_w/2"/>
                                          </p:val>
                                        </p:tav>
                                        <p:tav tm="100000">
                                          <p:val>
                                            <p:strVal val="#ppt_x"/>
                                          </p:val>
                                        </p:tav>
                                      </p:tavLst>
                                    </p:anim>
                                    <p:anim calcmode="lin" valueType="num">
                                      <p:cBhvr additive="base">
                                        <p:cTn id="26" dur="500" fill="hold"/>
                                        <p:tgtEl>
                                          <p:spTgt spid="2498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1" grpId="0" autoUpdateAnimBg="0"/>
      <p:bldP spid="249862" grpId="0" autoUpdateAnimBg="0"/>
      <p:bldP spid="249863" grpId="0" autoUpdateAnimBg="0"/>
      <p:bldP spid="249864"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a:xfrm>
            <a:off x="1828800" y="228600"/>
            <a:ext cx="7086600" cy="1066800"/>
          </a:xfrm>
        </p:spPr>
        <p:txBody>
          <a:bodyPr/>
          <a:lstStyle/>
          <a:p>
            <a:pPr>
              <a:defRPr/>
            </a:pPr>
            <a:r>
              <a:rPr lang="zh-CN" altLang="en-US">
                <a:latin typeface="Arial" panose="020B0604020202020204" pitchFamily="34" charset="0"/>
              </a:rPr>
              <a:t>修正多重判定系数</a:t>
            </a:r>
            <a:br>
              <a:rPr lang="zh-CN" altLang="en-US">
                <a:latin typeface="Arial" panose="020B0604020202020204" pitchFamily="34" charset="0"/>
              </a:rPr>
            </a:br>
            <a:r>
              <a:rPr lang="en-US" altLang="zh-CN" sz="2400">
                <a:solidFill>
                  <a:schemeClr val="hlink"/>
                </a:solidFill>
                <a:latin typeface="Arial" panose="020B0604020202020204" pitchFamily="34" charset="0"/>
              </a:rPr>
              <a:t>(</a:t>
            </a:r>
            <a:r>
              <a:rPr lang="en-US" altLang="zh-CN" sz="2400">
                <a:solidFill>
                  <a:schemeClr val="hlink"/>
                </a:solidFill>
                <a:latin typeface="Arial" panose="020B0604020202020204" pitchFamily="34" charset="0"/>
                <a:cs typeface="Times New Roman" panose="02020603050405020304" pitchFamily="18" charset="0"/>
              </a:rPr>
              <a:t>adjusted multiple coefficient of determination</a:t>
            </a:r>
            <a:r>
              <a:rPr lang="en-US" altLang="zh-CN" sz="2400">
                <a:solidFill>
                  <a:schemeClr val="hlink"/>
                </a:solidFill>
                <a:latin typeface="Arial" panose="020B0604020202020204" pitchFamily="34" charset="0"/>
              </a:rPr>
              <a:t>)</a:t>
            </a:r>
            <a:r>
              <a:rPr lang="en-US" altLang="zh-CN" sz="3600">
                <a:solidFill>
                  <a:schemeClr val="hlink"/>
                </a:solidFill>
                <a:latin typeface="Arial" panose="020B0604020202020204" pitchFamily="34" charset="0"/>
              </a:rPr>
              <a:t> </a:t>
            </a:r>
          </a:p>
        </p:txBody>
      </p:sp>
      <p:sp>
        <p:nvSpPr>
          <p:cNvPr id="799747" name="Rectangle 3"/>
          <p:cNvSpPr>
            <a:spLocks noGrp="1" noChangeArrowheads="1"/>
          </p:cNvSpPr>
          <p:nvPr>
            <p:ph type="body" idx="1"/>
          </p:nvPr>
        </p:nvSpPr>
        <p:spPr>
          <a:xfrm>
            <a:off x="609600" y="1752600"/>
            <a:ext cx="8153400" cy="4343400"/>
          </a:xfrm>
        </p:spPr>
        <p:txBody>
          <a:bodyPr/>
          <a:lstStyle/>
          <a:p>
            <a:pPr marL="609600" indent="-609600" algn="just">
              <a:lnSpc>
                <a:spcPct val="90000"/>
              </a:lnSpc>
              <a:buFontTx/>
              <a:buAutoNum type="arabicPeriod"/>
              <a:defRPr/>
            </a:pPr>
            <a:r>
              <a:rPr lang="zh-CN" altLang="en-US" sz="3000"/>
              <a:t>用样本量</a:t>
            </a:r>
            <a:r>
              <a:rPr lang="en-US" altLang="zh-CN" sz="3000" i="1">
                <a:solidFill>
                  <a:srgbClr val="FFFFB1"/>
                </a:solidFill>
              </a:rPr>
              <a:t>n</a:t>
            </a:r>
            <a:r>
              <a:rPr lang="zh-CN" altLang="en-US" sz="3000"/>
              <a:t>和自变量的个数</a:t>
            </a:r>
            <a:r>
              <a:rPr lang="en-US" altLang="zh-CN" sz="3000" i="1">
                <a:solidFill>
                  <a:srgbClr val="FFFFB1"/>
                </a:solidFill>
              </a:rPr>
              <a:t>k</a:t>
            </a:r>
            <a:r>
              <a:rPr lang="zh-CN" altLang="en-US" sz="3000"/>
              <a:t>去修正</a:t>
            </a:r>
            <a:r>
              <a:rPr lang="en-US" altLang="zh-CN" sz="3000" i="1"/>
              <a:t>R</a:t>
            </a:r>
            <a:r>
              <a:rPr lang="en-US" altLang="zh-CN" sz="3000" baseline="30000"/>
              <a:t>2</a:t>
            </a:r>
            <a:r>
              <a:rPr lang="zh-CN" altLang="en-US" sz="3000"/>
              <a:t>得到 </a:t>
            </a:r>
          </a:p>
          <a:p>
            <a:pPr marL="609600" indent="-609600" algn="just">
              <a:lnSpc>
                <a:spcPct val="90000"/>
              </a:lnSpc>
              <a:buFontTx/>
              <a:buAutoNum type="arabicPeriod"/>
              <a:defRPr/>
            </a:pPr>
            <a:r>
              <a:rPr lang="zh-CN" altLang="en-US" sz="3000"/>
              <a:t>计算公式为</a:t>
            </a:r>
          </a:p>
          <a:p>
            <a:pPr marL="609600" indent="-609600" algn="just">
              <a:lnSpc>
                <a:spcPct val="90000"/>
              </a:lnSpc>
              <a:buFontTx/>
              <a:buAutoNum type="arabicPeriod"/>
              <a:defRPr/>
            </a:pPr>
            <a:endParaRPr lang="zh-CN" altLang="en-US" sz="3000"/>
          </a:p>
          <a:p>
            <a:pPr marL="609600" indent="-609600" algn="just">
              <a:lnSpc>
                <a:spcPct val="90000"/>
              </a:lnSpc>
              <a:buFontTx/>
              <a:buAutoNum type="arabicPeriod"/>
              <a:defRPr/>
            </a:pPr>
            <a:endParaRPr lang="zh-CN" altLang="en-US" sz="3000"/>
          </a:p>
          <a:p>
            <a:pPr marL="609600" indent="-609600" algn="just">
              <a:lnSpc>
                <a:spcPct val="90000"/>
              </a:lnSpc>
              <a:buFontTx/>
              <a:buAutoNum type="arabicPeriod"/>
              <a:defRPr/>
            </a:pPr>
            <a:endParaRPr lang="zh-CN" altLang="en-US" sz="3000"/>
          </a:p>
          <a:p>
            <a:pPr marL="609600" indent="-609600" algn="just">
              <a:lnSpc>
                <a:spcPct val="90000"/>
              </a:lnSpc>
              <a:buFontTx/>
              <a:buAutoNum type="arabicPeriod"/>
              <a:defRPr/>
            </a:pPr>
            <a:r>
              <a:rPr lang="zh-CN" altLang="en-US" sz="3000"/>
              <a:t>避免增加自变量而高估 </a:t>
            </a:r>
            <a:r>
              <a:rPr lang="en-US" altLang="zh-CN" sz="3000" i="1"/>
              <a:t>R</a:t>
            </a:r>
            <a:r>
              <a:rPr lang="en-US" altLang="zh-CN" sz="3000" baseline="30000"/>
              <a:t>2</a:t>
            </a:r>
            <a:endParaRPr lang="en-US" altLang="zh-CN" sz="3000"/>
          </a:p>
          <a:p>
            <a:pPr marL="609600" indent="-609600" algn="just">
              <a:lnSpc>
                <a:spcPct val="90000"/>
              </a:lnSpc>
              <a:buFontTx/>
              <a:buAutoNum type="arabicPeriod"/>
              <a:defRPr/>
            </a:pPr>
            <a:r>
              <a:rPr lang="zh-CN" altLang="en-US" sz="3000"/>
              <a:t>意义与 </a:t>
            </a:r>
            <a:r>
              <a:rPr lang="en-US" altLang="zh-CN" sz="3000" i="1"/>
              <a:t>R</a:t>
            </a:r>
            <a:r>
              <a:rPr lang="en-US" altLang="zh-CN" sz="3000" baseline="30000"/>
              <a:t>2</a:t>
            </a:r>
            <a:r>
              <a:rPr lang="zh-CN" altLang="en-US" sz="3000"/>
              <a:t>类似</a:t>
            </a:r>
          </a:p>
          <a:p>
            <a:pPr marL="609600" indent="-609600" algn="just">
              <a:lnSpc>
                <a:spcPct val="90000"/>
              </a:lnSpc>
              <a:buFontTx/>
              <a:buAutoNum type="arabicPeriod"/>
              <a:defRPr/>
            </a:pPr>
            <a:r>
              <a:rPr lang="zh-CN" altLang="en-US" sz="3000"/>
              <a:t>数值小于</a:t>
            </a:r>
            <a:r>
              <a:rPr lang="en-US" altLang="zh-CN" sz="3000" i="1"/>
              <a:t>R</a:t>
            </a:r>
            <a:r>
              <a:rPr lang="en-US" altLang="zh-CN" sz="3000" baseline="30000"/>
              <a:t>2</a:t>
            </a:r>
          </a:p>
        </p:txBody>
      </p:sp>
      <p:graphicFrame>
        <p:nvGraphicFramePr>
          <p:cNvPr id="37892" name="Object 5">
            <a:hlinkClick r:id="" action="ppaction://ole?verb=0"/>
          </p:cNvPr>
          <p:cNvGraphicFramePr>
            <a:graphicFrameLocks/>
          </p:cNvGraphicFramePr>
          <p:nvPr/>
        </p:nvGraphicFramePr>
        <p:xfrm>
          <a:off x="1693863" y="2932113"/>
          <a:ext cx="4586287" cy="1146175"/>
        </p:xfrm>
        <a:graphic>
          <a:graphicData uri="http://schemas.openxmlformats.org/presentationml/2006/ole">
            <mc:AlternateContent xmlns:mc="http://schemas.openxmlformats.org/markup-compatibility/2006">
              <mc:Choice xmlns:v="urn:schemas-microsoft-com:vml" Requires="v">
                <p:oleObj spid="_x0000_s16402" name="公式" r:id="rId4" imgW="1668785" imgH="388462" progId="Equation.3">
                  <p:embed/>
                </p:oleObj>
              </mc:Choice>
              <mc:Fallback>
                <p:oleObj name="公式" r:id="rId4" imgW="1668785" imgH="388462" progId="Equation.3">
                  <p:embed/>
                  <p:pic>
                    <p:nvPicPr>
                      <p:cNvPr id="37892" name="Object 5">
                        <a:hlinkClick r:id="" action="ppaction://ole?verb=0"/>
                      </p:cNvPr>
                      <p:cNvPicPr>
                        <a:picLocks noChangeArrowheads="1"/>
                      </p:cNvPicPr>
                      <p:nvPr/>
                    </p:nvPicPr>
                    <p:blipFill>
                      <a:blip r:embed="rId5">
                        <a:lum contrast="-18000"/>
                        <a:extLst>
                          <a:ext uri="{28A0092B-C50C-407E-A947-70E740481C1C}">
                            <a14:useLocalDpi xmlns:a14="http://schemas.microsoft.com/office/drawing/2010/main" val="0"/>
                          </a:ext>
                        </a:extLst>
                      </a:blip>
                      <a:srcRect/>
                      <a:stretch>
                        <a:fillRect/>
                      </a:stretch>
                    </p:blipFill>
                    <p:spPr bwMode="auto">
                      <a:xfrm>
                        <a:off x="1693863" y="2932113"/>
                        <a:ext cx="4586287" cy="11461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a:xfrm>
            <a:off x="1828800" y="228600"/>
            <a:ext cx="7010400" cy="1066800"/>
          </a:xfrm>
        </p:spPr>
        <p:txBody>
          <a:bodyPr/>
          <a:lstStyle/>
          <a:p>
            <a:pPr>
              <a:defRPr/>
            </a:pPr>
            <a:r>
              <a:rPr lang="zh-CN" altLang="en-US">
                <a:latin typeface="Arial" panose="020B0604020202020204" pitchFamily="34" charset="0"/>
              </a:rPr>
              <a:t>估计标准误差 </a:t>
            </a:r>
            <a:r>
              <a:rPr lang="en-US" altLang="zh-CN" i="1">
                <a:latin typeface="Arial" panose="020B0604020202020204" pitchFamily="34" charset="0"/>
              </a:rPr>
              <a:t>S</a:t>
            </a:r>
            <a:r>
              <a:rPr lang="en-US" altLang="zh-CN" i="1" baseline="-25000">
                <a:latin typeface="Arial" panose="020B0604020202020204" pitchFamily="34" charset="0"/>
              </a:rPr>
              <a:t>y</a:t>
            </a:r>
            <a:endParaRPr lang="en-US" altLang="zh-CN" sz="3600" i="1">
              <a:solidFill>
                <a:schemeClr val="hlink"/>
              </a:solidFill>
              <a:latin typeface="Arial" panose="020B0604020202020204" pitchFamily="34" charset="0"/>
            </a:endParaRPr>
          </a:p>
        </p:txBody>
      </p:sp>
      <p:sp>
        <p:nvSpPr>
          <p:cNvPr id="801795" name="Rectangle 3"/>
          <p:cNvSpPr>
            <a:spLocks noGrp="1" noChangeArrowheads="1"/>
          </p:cNvSpPr>
          <p:nvPr>
            <p:ph type="body" idx="1"/>
          </p:nvPr>
        </p:nvSpPr>
        <p:spPr>
          <a:xfrm>
            <a:off x="457200" y="1700213"/>
            <a:ext cx="8382000" cy="2033587"/>
          </a:xfrm>
        </p:spPr>
        <p:txBody>
          <a:bodyPr/>
          <a:lstStyle/>
          <a:p>
            <a:pPr marL="609600" indent="-609600" algn="just">
              <a:spcBef>
                <a:spcPct val="0"/>
              </a:spcBef>
              <a:buFontTx/>
              <a:buAutoNum type="arabicPeriod"/>
              <a:defRPr/>
            </a:pPr>
            <a:r>
              <a:rPr lang="zh-CN" altLang="en-US" sz="3400"/>
              <a:t>对误差项</a:t>
            </a:r>
            <a:r>
              <a:rPr lang="zh-CN" altLang="en-US">
                <a:sym typeface="Symbol" panose="05050102010706020507" pitchFamily="18" charset="2"/>
              </a:rPr>
              <a:t></a:t>
            </a:r>
            <a:r>
              <a:rPr lang="zh-CN" altLang="en-US"/>
              <a:t>的标准差</a:t>
            </a:r>
            <a:r>
              <a:rPr lang="zh-CN" altLang="en-US" i="1">
                <a:sym typeface="Symbol" panose="05050102010706020507" pitchFamily="18" charset="2"/>
              </a:rPr>
              <a:t> </a:t>
            </a:r>
            <a:r>
              <a:rPr lang="zh-CN" altLang="en-US"/>
              <a:t>的</a:t>
            </a:r>
            <a:r>
              <a:rPr lang="zh-CN" altLang="en-US" sz="3400"/>
              <a:t>一个估计值</a:t>
            </a:r>
          </a:p>
          <a:p>
            <a:pPr marL="609600" indent="-609600" algn="just">
              <a:spcBef>
                <a:spcPct val="0"/>
              </a:spcBef>
              <a:buFontTx/>
              <a:buAutoNum type="arabicPeriod"/>
              <a:defRPr/>
            </a:pPr>
            <a:r>
              <a:rPr lang="zh-CN" altLang="en-US" sz="3400"/>
              <a:t>衡量多元回归方程的拟合优度</a:t>
            </a:r>
          </a:p>
          <a:p>
            <a:pPr marL="609600" indent="-609600" algn="just">
              <a:spcBef>
                <a:spcPct val="0"/>
              </a:spcBef>
              <a:buFontTx/>
              <a:buAutoNum type="arabicPeriod"/>
              <a:defRPr/>
            </a:pPr>
            <a:r>
              <a:rPr lang="zh-CN" altLang="en-US" sz="3400"/>
              <a:t>计算公式为</a:t>
            </a:r>
          </a:p>
        </p:txBody>
      </p:sp>
      <p:graphicFrame>
        <p:nvGraphicFramePr>
          <p:cNvPr id="39940" name="Object 4">
            <a:hlinkClick r:id="" action="ppaction://ole?verb=0"/>
          </p:cNvPr>
          <p:cNvGraphicFramePr>
            <a:graphicFrameLocks/>
          </p:cNvGraphicFramePr>
          <p:nvPr/>
        </p:nvGraphicFramePr>
        <p:xfrm>
          <a:off x="1331913" y="3573463"/>
          <a:ext cx="6188075" cy="1760537"/>
        </p:xfrm>
        <a:graphic>
          <a:graphicData uri="http://schemas.openxmlformats.org/presentationml/2006/ole">
            <mc:AlternateContent xmlns:mc="http://schemas.openxmlformats.org/markup-compatibility/2006">
              <mc:Choice xmlns:v="urn:schemas-microsoft-com:vml" Requires="v">
                <p:oleObj spid="_x0000_s17426" name="公式" r:id="rId4" imgW="2644201" imgH="655173" progId="Equation.3">
                  <p:embed/>
                </p:oleObj>
              </mc:Choice>
              <mc:Fallback>
                <p:oleObj name="公式" r:id="rId4" imgW="2644201" imgH="655173" progId="Equation.3">
                  <p:embed/>
                  <p:pic>
                    <p:nvPicPr>
                      <p:cNvPr id="39940" name="Object 4">
                        <a:hlinkClick r:id="" action="ppaction://ole?verb=0"/>
                      </p:cNvPr>
                      <p:cNvPicPr>
                        <a:picLocks noChangeArrowheads="1"/>
                      </p:cNvPicPr>
                      <p:nvPr/>
                    </p:nvPicPr>
                    <p:blipFill>
                      <a:blip r:embed="rId5">
                        <a:lum contrast="-12000"/>
                        <a:extLst>
                          <a:ext uri="{28A0092B-C50C-407E-A947-70E740481C1C}">
                            <a14:useLocalDpi xmlns:a14="http://schemas.microsoft.com/office/drawing/2010/main" val="0"/>
                          </a:ext>
                        </a:extLst>
                      </a:blip>
                      <a:srcRect/>
                      <a:stretch>
                        <a:fillRect/>
                      </a:stretch>
                    </p:blipFill>
                    <p:spPr bwMode="auto">
                      <a:xfrm>
                        <a:off x="1331913" y="3573463"/>
                        <a:ext cx="6188075" cy="176053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ChangeArrowheads="1"/>
          </p:cNvSpPr>
          <p:nvPr/>
        </p:nvSpPr>
        <p:spPr bwMode="auto">
          <a:xfrm>
            <a:off x="2057400" y="304800"/>
            <a:ext cx="6629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12</a:t>
            </a:r>
            <a:r>
              <a:rPr kumimoji="1" lang="en-US" altLang="zh-CN"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.3</a:t>
            </a:r>
            <a:r>
              <a:rPr kumimoji="1" lang="en-US" altLang="zh-CN"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1" lang="zh-CN" alt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显著性检验</a:t>
            </a:r>
          </a:p>
        </p:txBody>
      </p:sp>
      <p:sp>
        <p:nvSpPr>
          <p:cNvPr id="752643" name="Rectangle 3"/>
          <p:cNvSpPr>
            <a:spLocks noChangeArrowheads="1"/>
          </p:cNvSpPr>
          <p:nvPr/>
        </p:nvSpPr>
        <p:spPr bwMode="auto">
          <a:xfrm>
            <a:off x="609600" y="1981200"/>
            <a:ext cx="8153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812800" indent="-812800">
              <a:spcBef>
                <a:spcPct val="20000"/>
              </a:spcBef>
              <a:defRPr kumimoji="1"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spcBef>
                <a:spcPct val="20000"/>
              </a:spcBef>
              <a:buClr>
                <a:schemeClr val="hlink"/>
              </a:buClr>
              <a:buSzPct val="65000"/>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spcBef>
                <a:spcPct val="20000"/>
              </a:spcBef>
              <a:buClr>
                <a:schemeClr val="tx2"/>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spcBef>
                <a:spcPct val="20000"/>
              </a:spcBef>
              <a:buClr>
                <a:schemeClr val="accent1"/>
              </a:buClr>
              <a:buSzPct val="65000"/>
              <a:buFont typeface="Monotype Sort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336800" indent="-508000">
              <a:spcBef>
                <a:spcPct val="20000"/>
              </a:spcBef>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7940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2512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7084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1656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812800" marR="0" lvl="0" indent="-812800" algn="l" defTabSz="914400" rtl="0" eaLnBrk="0" fontAlgn="base" latinLnBrk="0" hangingPunct="0">
              <a:lnSpc>
                <a:spcPct val="100000"/>
              </a:lnSpc>
              <a:spcBef>
                <a:spcPct val="2000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12.3.1  </a:t>
            </a:r>
            <a:r>
              <a:rPr kumimoji="1" lang="zh-CN" altLang="en-US"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线性关系检验</a:t>
            </a:r>
          </a:p>
          <a:p>
            <a:pPr marL="812800" marR="0" lvl="0" indent="-812800" algn="l" defTabSz="914400" rtl="0" eaLnBrk="0" fontAlgn="base" latinLnBrk="0" hangingPunct="0">
              <a:lnSpc>
                <a:spcPct val="100000"/>
              </a:lnSpc>
              <a:spcBef>
                <a:spcPct val="2000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12.3.2  </a:t>
            </a:r>
            <a:r>
              <a:rPr kumimoji="1" lang="zh-CN" altLang="en-US" sz="32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回归系数检验和推断</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ctrTitle"/>
          </p:nvPr>
        </p:nvSpPr>
        <p:spPr>
          <a:xfrm>
            <a:off x="609600" y="2286000"/>
            <a:ext cx="7772400" cy="1371600"/>
          </a:xfrm>
        </p:spPr>
        <p:txBody>
          <a:bodyPr anchor="ctr" anchorCtr="0"/>
          <a:lstStyle/>
          <a:p>
            <a:pPr>
              <a:defRPr/>
            </a:pPr>
            <a:r>
              <a:rPr lang="zh-CN" altLang="en-US" sz="4400"/>
              <a:t>线性关系检验</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ctrTitle"/>
          </p:nvPr>
        </p:nvSpPr>
        <p:spPr>
          <a:xfrm>
            <a:off x="685800" y="2286000"/>
            <a:ext cx="7543800" cy="1143000"/>
          </a:xfrm>
        </p:spPr>
        <p:txBody>
          <a:bodyPr anchor="ctr" anchorCtr="0"/>
          <a:lstStyle/>
          <a:p>
            <a:pPr>
              <a:defRPr/>
            </a:pPr>
            <a:r>
              <a:rPr lang="zh-CN" altLang="en-US" sz="4400"/>
              <a:t>多元回归模型与回归方程</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E7177A8D-87C1-4224-884F-1D268980A16C}"/>
              </a:ext>
            </a:extLst>
          </p:cNvPr>
          <p:cNvSpPr>
            <a:spLocks noGrp="1" noChangeArrowheads="1"/>
          </p:cNvSpPr>
          <p:nvPr>
            <p:ph type="title"/>
          </p:nvPr>
        </p:nvSpPr>
        <p:spPr>
          <a:xfrm>
            <a:off x="685800" y="609600"/>
            <a:ext cx="7772400" cy="685800"/>
          </a:xfrm>
        </p:spPr>
        <p:txBody>
          <a:bodyPr/>
          <a:lstStyle/>
          <a:p>
            <a:pPr algn="l" eaLnBrk="1" hangingPunct="1"/>
            <a:r>
              <a:rPr lang="zh-CN" altLang="en-US" sz="3200" b="0" dirty="0">
                <a:effectLst/>
                <a:latin typeface="楷体_GB2312" pitchFamily="49" charset="-122"/>
                <a:ea typeface="楷体_GB2312" pitchFamily="49" charset="-122"/>
              </a:rPr>
              <a:t>假设检验（</a:t>
            </a:r>
            <a:r>
              <a:rPr lang="en-US" altLang="zh-CN" sz="3200" b="0" dirty="0">
                <a:effectLst/>
                <a:ea typeface="楷体_GB2312" pitchFamily="49" charset="-122"/>
              </a:rPr>
              <a:t>Hypothesis Testing</a:t>
            </a:r>
            <a:r>
              <a:rPr lang="zh-CN" altLang="en-US" sz="3200" b="0" dirty="0">
                <a:effectLst/>
                <a:latin typeface="楷体_GB2312" pitchFamily="49" charset="-122"/>
                <a:ea typeface="楷体_GB2312" pitchFamily="49" charset="-122"/>
              </a:rPr>
              <a:t>）</a:t>
            </a:r>
          </a:p>
        </p:txBody>
      </p:sp>
      <p:sp>
        <p:nvSpPr>
          <p:cNvPr id="399363" name="Rectangle 3">
            <a:extLst>
              <a:ext uri="{FF2B5EF4-FFF2-40B4-BE49-F238E27FC236}">
                <a16:creationId xmlns:a16="http://schemas.microsoft.com/office/drawing/2014/main" id="{51C9E1DE-E350-4770-8120-52B88003BD15}"/>
              </a:ext>
            </a:extLst>
          </p:cNvPr>
          <p:cNvSpPr>
            <a:spLocks noGrp="1" noChangeArrowheads="1"/>
          </p:cNvSpPr>
          <p:nvPr>
            <p:ph type="body" idx="1"/>
          </p:nvPr>
        </p:nvSpPr>
        <p:spPr>
          <a:xfrm>
            <a:off x="395536" y="1700808"/>
            <a:ext cx="8496944" cy="4876800"/>
          </a:xfrm>
        </p:spPr>
        <p:txBody>
          <a:bodyPr/>
          <a:lstStyle/>
          <a:p>
            <a:pPr eaLnBrk="1" hangingPunct="1">
              <a:lnSpc>
                <a:spcPct val="90000"/>
              </a:lnSpc>
              <a:spcBef>
                <a:spcPct val="50000"/>
              </a:spcBef>
              <a:buFont typeface="Wingdings" panose="05000000000000000000" pitchFamily="2" charset="2"/>
              <a:buChar char="l"/>
            </a:pPr>
            <a:r>
              <a:rPr lang="zh-CN" altLang="en-US" sz="2800" dirty="0">
                <a:effectLst/>
                <a:latin typeface="宋体" panose="02010600030101010101" pitchFamily="2" charset="-122"/>
              </a:rPr>
              <a:t>所谓假设检验，就是事先对总体参数或总体分布形式作出一个假设，然后利用样本信息来判断原假设是否合理，即判断样本信息与原假设是否有显著差异，从而决定是否接受或否定原假设。</a:t>
            </a:r>
          </a:p>
          <a:p>
            <a:pPr eaLnBrk="1" hangingPunct="1">
              <a:lnSpc>
                <a:spcPct val="90000"/>
              </a:lnSpc>
              <a:spcBef>
                <a:spcPct val="50000"/>
              </a:spcBef>
              <a:buFont typeface="Wingdings" panose="05000000000000000000" pitchFamily="2" charset="2"/>
              <a:buChar char="l"/>
            </a:pPr>
            <a:r>
              <a:rPr lang="zh-CN" altLang="en-US" sz="2800" dirty="0">
                <a:effectLst/>
                <a:latin typeface="宋体" panose="02010600030101010101" pitchFamily="2" charset="-122"/>
              </a:rPr>
              <a:t>假设检验采用的逻辑推理方法是反证法。先假定原假设正确，然后根据样本信息，观察由此假设而导致的结果是否合理，从而判断是否接受原假设。</a:t>
            </a:r>
          </a:p>
          <a:p>
            <a:pPr eaLnBrk="1" hangingPunct="1">
              <a:lnSpc>
                <a:spcPct val="90000"/>
              </a:lnSpc>
              <a:spcBef>
                <a:spcPct val="50000"/>
              </a:spcBef>
              <a:buFont typeface="Wingdings" panose="05000000000000000000" pitchFamily="2" charset="2"/>
              <a:buChar char="l"/>
            </a:pPr>
            <a:r>
              <a:rPr lang="zh-CN" altLang="en-US" sz="2800" dirty="0">
                <a:effectLst/>
                <a:latin typeface="宋体" panose="02010600030101010101" pitchFamily="2" charset="-122"/>
              </a:rPr>
              <a:t>判断结果合理与否，是基于</a:t>
            </a:r>
            <a:r>
              <a:rPr lang="zh-CN" altLang="en-US" sz="2800" dirty="0">
                <a:effectLst/>
              </a:rPr>
              <a:t>“</a:t>
            </a:r>
            <a:r>
              <a:rPr lang="zh-CN" altLang="en-US" sz="2800" dirty="0">
                <a:effectLst/>
                <a:latin typeface="宋体" panose="02010600030101010101" pitchFamily="2" charset="-122"/>
              </a:rPr>
              <a:t>小概率事件不易发生</a:t>
            </a:r>
            <a:r>
              <a:rPr lang="zh-CN" altLang="en-US" sz="2800" dirty="0">
                <a:effectLst/>
              </a:rPr>
              <a:t>”</a:t>
            </a:r>
            <a:r>
              <a:rPr lang="zh-CN" altLang="en-US" sz="2800" dirty="0">
                <a:effectLst/>
                <a:latin typeface="宋体" panose="02010600030101010101" pitchFamily="2" charset="-122"/>
              </a:rPr>
              <a:t>这一原理的。</a:t>
            </a:r>
            <a:endParaRPr lang="zh-CN" altLang="en-US" sz="2800" dirty="0">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63">
                                            <p:txEl>
                                              <p:pRg st="0" end="0"/>
                                            </p:txEl>
                                          </p:spTgt>
                                        </p:tgtEl>
                                        <p:attrNameLst>
                                          <p:attrName>style.visibility</p:attrName>
                                        </p:attrNameLst>
                                      </p:cBhvr>
                                      <p:to>
                                        <p:strVal val="visible"/>
                                      </p:to>
                                    </p:set>
                                    <p:anim calcmode="lin" valueType="num">
                                      <p:cBhvr additive="base">
                                        <p:cTn id="7" dur="500" fill="hold"/>
                                        <p:tgtEl>
                                          <p:spTgt spid="399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93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9363">
                                            <p:txEl>
                                              <p:pRg st="1" end="1"/>
                                            </p:txEl>
                                          </p:spTgt>
                                        </p:tgtEl>
                                        <p:attrNameLst>
                                          <p:attrName>style.visibility</p:attrName>
                                        </p:attrNameLst>
                                      </p:cBhvr>
                                      <p:to>
                                        <p:strVal val="visible"/>
                                      </p:to>
                                    </p:set>
                                    <p:anim calcmode="lin" valueType="num">
                                      <p:cBhvr additive="base">
                                        <p:cTn id="13" dur="500" fill="hold"/>
                                        <p:tgtEl>
                                          <p:spTgt spid="3993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93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9363">
                                            <p:txEl>
                                              <p:pRg st="2" end="2"/>
                                            </p:txEl>
                                          </p:spTgt>
                                        </p:tgtEl>
                                        <p:attrNameLst>
                                          <p:attrName>style.visibility</p:attrName>
                                        </p:attrNameLst>
                                      </p:cBhvr>
                                      <p:to>
                                        <p:strVal val="visible"/>
                                      </p:to>
                                    </p:set>
                                    <p:anim calcmode="lin" valueType="num">
                                      <p:cBhvr additive="base">
                                        <p:cTn id="19" dur="500" fill="hold"/>
                                        <p:tgtEl>
                                          <p:spTgt spid="3993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936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xfrm>
            <a:off x="1828800" y="228600"/>
            <a:ext cx="7010400" cy="1066800"/>
          </a:xfrm>
        </p:spPr>
        <p:txBody>
          <a:bodyPr/>
          <a:lstStyle/>
          <a:p>
            <a:pPr>
              <a:defRPr/>
            </a:pPr>
            <a:r>
              <a:rPr lang="zh-CN" altLang="en-US"/>
              <a:t>线性关系检验</a:t>
            </a:r>
            <a:endParaRPr lang="zh-CN" altLang="en-US" sz="3600">
              <a:solidFill>
                <a:schemeClr val="hlink"/>
              </a:solidFill>
            </a:endParaRPr>
          </a:p>
        </p:txBody>
      </p:sp>
      <p:sp>
        <p:nvSpPr>
          <p:cNvPr id="803843" name="Rectangle 3"/>
          <p:cNvSpPr>
            <a:spLocks noGrp="1" noChangeArrowheads="1"/>
          </p:cNvSpPr>
          <p:nvPr>
            <p:ph type="body" idx="1"/>
          </p:nvPr>
        </p:nvSpPr>
        <p:spPr>
          <a:xfrm>
            <a:off x="381000" y="1752600"/>
            <a:ext cx="8305800" cy="4343400"/>
          </a:xfrm>
        </p:spPr>
        <p:txBody>
          <a:bodyPr/>
          <a:lstStyle/>
          <a:p>
            <a:pPr marL="609600" indent="-609600" algn="just">
              <a:lnSpc>
                <a:spcPct val="90000"/>
              </a:lnSpc>
              <a:spcBef>
                <a:spcPct val="0"/>
              </a:spcBef>
              <a:buFontTx/>
              <a:buAutoNum type="arabicPeriod"/>
              <a:defRPr/>
            </a:pPr>
            <a:r>
              <a:rPr lang="zh-CN" altLang="en-US" sz="3000"/>
              <a:t>检验因变量与所有自变量之间的线性关系是否显著</a:t>
            </a:r>
          </a:p>
          <a:p>
            <a:pPr marL="609600" indent="-609600" algn="just">
              <a:lnSpc>
                <a:spcPct val="90000"/>
              </a:lnSpc>
              <a:spcBef>
                <a:spcPct val="0"/>
              </a:spcBef>
              <a:buFontTx/>
              <a:buAutoNum type="arabicPeriod"/>
              <a:defRPr/>
            </a:pPr>
            <a:r>
              <a:rPr lang="zh-CN" altLang="en-US" sz="3000"/>
              <a:t>也被称为</a:t>
            </a:r>
            <a:r>
              <a:rPr lang="zh-CN" altLang="en-US" sz="3000" b="1">
                <a:solidFill>
                  <a:srgbClr val="FFFFB1"/>
                </a:solidFill>
              </a:rPr>
              <a:t>总体的显著性</a:t>
            </a:r>
            <a:r>
              <a:rPr lang="zh-CN" altLang="en-US" sz="3000"/>
              <a:t>检验</a:t>
            </a:r>
          </a:p>
          <a:p>
            <a:pPr marL="609600" indent="-609600" algn="just">
              <a:lnSpc>
                <a:spcPct val="90000"/>
              </a:lnSpc>
              <a:spcBef>
                <a:spcPct val="0"/>
              </a:spcBef>
              <a:buFontTx/>
              <a:buAutoNum type="arabicPeriod"/>
              <a:defRPr/>
            </a:pPr>
            <a:r>
              <a:rPr lang="zh-CN" altLang="en-US" sz="3000"/>
              <a:t>检验方法是将回归均方</a:t>
            </a:r>
            <a:r>
              <a:rPr lang="en-US" altLang="zh-CN" sz="3000"/>
              <a:t>(</a:t>
            </a:r>
            <a:r>
              <a:rPr lang="en-US" altLang="zh-CN" sz="3000" i="1"/>
              <a:t>MSR</a:t>
            </a:r>
            <a:r>
              <a:rPr lang="en-US" altLang="zh-CN" sz="3000"/>
              <a:t>)</a:t>
            </a:r>
            <a:r>
              <a:rPr lang="zh-CN" altLang="en-US" sz="3000"/>
              <a:t>同残差均方</a:t>
            </a:r>
            <a:r>
              <a:rPr lang="en-US" altLang="zh-CN" sz="3000"/>
              <a:t>(</a:t>
            </a:r>
            <a:r>
              <a:rPr lang="en-US" altLang="zh-CN" sz="3000" i="1"/>
              <a:t>MSE</a:t>
            </a:r>
            <a:r>
              <a:rPr lang="en-US" altLang="zh-CN" sz="3000"/>
              <a:t>)</a:t>
            </a:r>
            <a:r>
              <a:rPr lang="zh-CN" altLang="en-US" sz="3000"/>
              <a:t>加以比较，</a:t>
            </a:r>
            <a:r>
              <a:rPr lang="zh-CN" altLang="en-US" sz="3000" b="1">
                <a:solidFill>
                  <a:srgbClr val="FFFFB1"/>
                </a:solidFill>
              </a:rPr>
              <a:t>应用 </a:t>
            </a:r>
            <a:r>
              <a:rPr lang="en-US" altLang="zh-CN" sz="3000" b="1" i="1">
                <a:solidFill>
                  <a:srgbClr val="FFFFB1"/>
                </a:solidFill>
              </a:rPr>
              <a:t>F </a:t>
            </a:r>
            <a:r>
              <a:rPr lang="zh-CN" altLang="en-US" sz="3000" b="1">
                <a:solidFill>
                  <a:srgbClr val="FFFFB1"/>
                </a:solidFill>
              </a:rPr>
              <a:t>检验</a:t>
            </a:r>
            <a:r>
              <a:rPr lang="zh-CN" altLang="en-US" sz="3000"/>
              <a:t>来分析二者之间的差别是否显著</a:t>
            </a:r>
          </a:p>
          <a:p>
            <a:pPr marL="1219200" lvl="1" indent="-533400" algn="just">
              <a:lnSpc>
                <a:spcPct val="90000"/>
              </a:lnSpc>
              <a:spcBef>
                <a:spcPct val="0"/>
              </a:spcBef>
              <a:defRPr/>
            </a:pPr>
            <a:r>
              <a:rPr lang="zh-CN" altLang="en-US" sz="2600"/>
              <a:t>如果是显著的，因变量与自变量之间存在线性关系</a:t>
            </a:r>
          </a:p>
          <a:p>
            <a:pPr marL="1219200" lvl="1" indent="-533400" algn="just">
              <a:lnSpc>
                <a:spcPct val="90000"/>
              </a:lnSpc>
              <a:spcBef>
                <a:spcPct val="0"/>
              </a:spcBef>
              <a:defRPr/>
            </a:pPr>
            <a:r>
              <a:rPr lang="zh-CN" altLang="en-US" sz="2600"/>
              <a:t>如果不显著，因变量与自变量之间不存在线性关系</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3843">
                                            <p:txEl>
                                              <p:pRg st="0" end="0"/>
                                            </p:txEl>
                                          </p:spTgt>
                                        </p:tgtEl>
                                        <p:attrNameLst>
                                          <p:attrName>style.visibility</p:attrName>
                                        </p:attrNameLst>
                                      </p:cBhvr>
                                      <p:to>
                                        <p:strVal val="visible"/>
                                      </p:to>
                                    </p:set>
                                    <p:animEffect transition="in" filter="wipe(left)">
                                      <p:cBhvr>
                                        <p:cTn id="7" dur="500"/>
                                        <p:tgtEl>
                                          <p:spTgt spid="803843">
                                            <p:txEl>
                                              <p:pRg st="0" end="0"/>
                                            </p:txEl>
                                          </p:spTgt>
                                        </p:tgtEl>
                                      </p:cBhvr>
                                    </p:animEffect>
                                  </p:childTnLst>
                                  <p:subTnLst>
                                    <p:animClr clrSpc="rgb" dir="cw">
                                      <p:cBhvr override="childStyle">
                                        <p:cTn dur="1" fill="hold" display="0" masterRel="nextClick" afterEffect="1"/>
                                        <p:tgtEl>
                                          <p:spTgt spid="803843">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03843">
                                            <p:txEl>
                                              <p:pRg st="1" end="1"/>
                                            </p:txEl>
                                          </p:spTgt>
                                        </p:tgtEl>
                                        <p:attrNameLst>
                                          <p:attrName>style.visibility</p:attrName>
                                        </p:attrNameLst>
                                      </p:cBhvr>
                                      <p:to>
                                        <p:strVal val="visible"/>
                                      </p:to>
                                    </p:set>
                                    <p:animEffect transition="in" filter="wipe(left)">
                                      <p:cBhvr>
                                        <p:cTn id="12" dur="500"/>
                                        <p:tgtEl>
                                          <p:spTgt spid="803843">
                                            <p:txEl>
                                              <p:pRg st="1" end="1"/>
                                            </p:txEl>
                                          </p:spTgt>
                                        </p:tgtEl>
                                      </p:cBhvr>
                                    </p:animEffect>
                                  </p:childTnLst>
                                  <p:subTnLst>
                                    <p:animClr clrSpc="rgb" dir="cw">
                                      <p:cBhvr override="childStyle">
                                        <p:cTn dur="1" fill="hold" display="0" masterRel="nextClick" afterEffect="1"/>
                                        <p:tgtEl>
                                          <p:spTgt spid="803843">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03843">
                                            <p:txEl>
                                              <p:pRg st="2" end="2"/>
                                            </p:txEl>
                                          </p:spTgt>
                                        </p:tgtEl>
                                        <p:attrNameLst>
                                          <p:attrName>style.visibility</p:attrName>
                                        </p:attrNameLst>
                                      </p:cBhvr>
                                      <p:to>
                                        <p:strVal val="visible"/>
                                      </p:to>
                                    </p:set>
                                    <p:animEffect transition="in" filter="wipe(left)">
                                      <p:cBhvr>
                                        <p:cTn id="17" dur="500"/>
                                        <p:tgtEl>
                                          <p:spTgt spid="803843">
                                            <p:txEl>
                                              <p:pRg st="2" end="2"/>
                                            </p:txEl>
                                          </p:spTgt>
                                        </p:tgtEl>
                                      </p:cBhvr>
                                    </p:animEffect>
                                  </p:childTnLst>
                                  <p:subTnLst>
                                    <p:animClr clrSpc="rgb" dir="cw">
                                      <p:cBhvr override="childStyle">
                                        <p:cTn dur="1" fill="hold" display="0" masterRel="nextClick" afterEffect="1"/>
                                        <p:tgtEl>
                                          <p:spTgt spid="803843">
                                            <p:txEl>
                                              <p:pRg st="2" end="2"/>
                                            </p:txEl>
                                          </p:spTgt>
                                        </p:tgtEl>
                                        <p:attrNameLst>
                                          <p:attrName>ppt_c</p:attrName>
                                        </p:attrNameLst>
                                      </p:cBhvr>
                                      <p:to>
                                        <a:schemeClr val="folHlink"/>
                                      </p:to>
                                    </p:animClr>
                                  </p:subTnLst>
                                </p:cTn>
                              </p:par>
                              <p:par>
                                <p:cTn id="18" presetID="22" presetClass="entr" presetSubtype="8" fill="hold" grpId="0" nodeType="withEffect">
                                  <p:stCondLst>
                                    <p:cond delay="0"/>
                                  </p:stCondLst>
                                  <p:childTnLst>
                                    <p:set>
                                      <p:cBhvr>
                                        <p:cTn id="19" dur="1" fill="hold">
                                          <p:stCondLst>
                                            <p:cond delay="0"/>
                                          </p:stCondLst>
                                        </p:cTn>
                                        <p:tgtEl>
                                          <p:spTgt spid="803843">
                                            <p:txEl>
                                              <p:pRg st="3" end="3"/>
                                            </p:txEl>
                                          </p:spTgt>
                                        </p:tgtEl>
                                        <p:attrNameLst>
                                          <p:attrName>style.visibility</p:attrName>
                                        </p:attrNameLst>
                                      </p:cBhvr>
                                      <p:to>
                                        <p:strVal val="visible"/>
                                      </p:to>
                                    </p:set>
                                    <p:animEffect transition="in" filter="wipe(left)">
                                      <p:cBhvr>
                                        <p:cTn id="20" dur="500"/>
                                        <p:tgtEl>
                                          <p:spTgt spid="803843">
                                            <p:txEl>
                                              <p:pRg st="3" end="3"/>
                                            </p:txEl>
                                          </p:spTgt>
                                        </p:tgtEl>
                                      </p:cBhvr>
                                    </p:animEffect>
                                  </p:childTnLst>
                                  <p:subTnLst>
                                    <p:animClr clrSpc="rgb" dir="cw">
                                      <p:cBhvr override="childStyle">
                                        <p:cTn dur="1" fill="hold" display="0" masterRel="nextClick" afterEffect="1"/>
                                        <p:tgtEl>
                                          <p:spTgt spid="803843">
                                            <p:txEl>
                                              <p:pRg st="3" end="3"/>
                                            </p:txEl>
                                          </p:spTgt>
                                        </p:tgtEl>
                                        <p:attrNameLst>
                                          <p:attrName>ppt_c</p:attrName>
                                        </p:attrNameLst>
                                      </p:cBhvr>
                                      <p:to>
                                        <a:schemeClr val="folHlink"/>
                                      </p:to>
                                    </p:animClr>
                                  </p:subTnLst>
                                </p:cTn>
                              </p:par>
                              <p:par>
                                <p:cTn id="21" presetID="22" presetClass="entr" presetSubtype="8" fill="hold" grpId="0" nodeType="withEffect">
                                  <p:stCondLst>
                                    <p:cond delay="0"/>
                                  </p:stCondLst>
                                  <p:childTnLst>
                                    <p:set>
                                      <p:cBhvr>
                                        <p:cTn id="22" dur="1" fill="hold">
                                          <p:stCondLst>
                                            <p:cond delay="0"/>
                                          </p:stCondLst>
                                        </p:cTn>
                                        <p:tgtEl>
                                          <p:spTgt spid="803843">
                                            <p:txEl>
                                              <p:pRg st="4" end="4"/>
                                            </p:txEl>
                                          </p:spTgt>
                                        </p:tgtEl>
                                        <p:attrNameLst>
                                          <p:attrName>style.visibility</p:attrName>
                                        </p:attrNameLst>
                                      </p:cBhvr>
                                      <p:to>
                                        <p:strVal val="visible"/>
                                      </p:to>
                                    </p:set>
                                    <p:animEffect transition="in" filter="wipe(left)">
                                      <p:cBhvr>
                                        <p:cTn id="23" dur="500"/>
                                        <p:tgtEl>
                                          <p:spTgt spid="803843">
                                            <p:txEl>
                                              <p:pRg st="4" end="4"/>
                                            </p:txEl>
                                          </p:spTgt>
                                        </p:tgtEl>
                                      </p:cBhvr>
                                    </p:animEffect>
                                  </p:childTnLst>
                                  <p:subTnLst>
                                    <p:animClr clrSpc="rgb" dir="cw">
                                      <p:cBhvr override="childStyle">
                                        <p:cTn dur="1" fill="hold" display="0" masterRel="nextClick" afterEffect="1"/>
                                        <p:tgtEl>
                                          <p:spTgt spid="803843">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843"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a:xfrm>
            <a:off x="1828800" y="228600"/>
            <a:ext cx="7010400" cy="1066800"/>
          </a:xfrm>
        </p:spPr>
        <p:txBody>
          <a:bodyPr/>
          <a:lstStyle/>
          <a:p>
            <a:pPr>
              <a:defRPr/>
            </a:pPr>
            <a:r>
              <a:rPr lang="zh-CN" altLang="en-US">
                <a:latin typeface="Times New Roman" panose="02020603050405020304" pitchFamily="18" charset="0"/>
              </a:rPr>
              <a:t>线性关系检验</a:t>
            </a:r>
            <a:endParaRPr lang="zh-CN" altLang="en-US" sz="3600">
              <a:solidFill>
                <a:schemeClr val="hlink"/>
              </a:solidFill>
              <a:latin typeface="Times New Roman" panose="02020603050405020304" pitchFamily="18" charset="0"/>
            </a:endParaRPr>
          </a:p>
        </p:txBody>
      </p:sp>
      <p:sp>
        <p:nvSpPr>
          <p:cNvPr id="809987" name="Rectangle 3"/>
          <p:cNvSpPr>
            <a:spLocks noGrp="1" noChangeArrowheads="1"/>
          </p:cNvSpPr>
          <p:nvPr>
            <p:ph type="body" idx="1"/>
          </p:nvPr>
        </p:nvSpPr>
        <p:spPr>
          <a:xfrm>
            <a:off x="533400" y="1676400"/>
            <a:ext cx="8077200" cy="1981200"/>
          </a:xfrm>
        </p:spPr>
        <p:txBody>
          <a:bodyPr/>
          <a:lstStyle/>
          <a:p>
            <a:pPr marL="609600" indent="-609600" algn="just">
              <a:spcBef>
                <a:spcPct val="0"/>
              </a:spcBef>
              <a:buFontTx/>
              <a:buAutoNum type="arabicPeriod"/>
              <a:defRPr/>
            </a:pPr>
            <a:r>
              <a:rPr lang="zh-CN" altLang="en-US" sz="2800"/>
              <a:t>提出</a:t>
            </a:r>
            <a:r>
              <a:rPr lang="zh-CN" altLang="en-US" sz="2800">
                <a:latin typeface="Times New Roman" panose="02020603050405020304" pitchFamily="18" charset="0"/>
              </a:rPr>
              <a:t>假设</a:t>
            </a:r>
          </a:p>
          <a:p>
            <a:pPr marL="1219200" lvl="1" indent="-533400" algn="just">
              <a:spcBef>
                <a:spcPct val="0"/>
              </a:spcBef>
              <a:defRPr/>
            </a:pPr>
            <a:r>
              <a:rPr lang="en-US" altLang="zh-CN" sz="2400" i="1">
                <a:latin typeface="Times New Roman" panose="02020603050405020304" pitchFamily="18" charset="0"/>
              </a:rPr>
              <a:t>H</a:t>
            </a:r>
            <a:r>
              <a:rPr lang="en-US" altLang="zh-CN" sz="2400" baseline="-25000">
                <a:latin typeface="Times New Roman" panose="02020603050405020304" pitchFamily="18" charset="0"/>
              </a:rPr>
              <a:t>0</a:t>
            </a:r>
            <a:r>
              <a:rPr lang="zh-CN" altLang="en-US" sz="2400">
                <a:latin typeface="Times New Roman" panose="02020603050405020304" pitchFamily="18" charset="0"/>
              </a:rPr>
              <a:t>：</a:t>
            </a:r>
            <a:r>
              <a:rPr lang="zh-CN" altLang="en-US" sz="2400" i="1">
                <a:latin typeface="Times New Roman" panose="02020603050405020304" pitchFamily="18" charset="0"/>
                <a:sym typeface="Symbol" panose="05050102010706020507" pitchFamily="18" charset="2"/>
              </a:rPr>
              <a:t></a:t>
            </a:r>
            <a:r>
              <a:rPr lang="en-US" altLang="zh-CN" sz="2400" baseline="-25000">
                <a:latin typeface="Times New Roman" panose="02020603050405020304" pitchFamily="18" charset="0"/>
                <a:sym typeface="Symbol" panose="05050102010706020507" pitchFamily="18" charset="2"/>
              </a:rPr>
              <a:t>1</a:t>
            </a:r>
            <a:r>
              <a:rPr lang="en-US" altLang="zh-CN" sz="2400">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sym typeface="Symbol" panose="05050102010706020507" pitchFamily="18" charset="2"/>
              </a:rPr>
              <a:t></a:t>
            </a:r>
            <a:r>
              <a:rPr lang="en-US" altLang="zh-CN" sz="2400" baseline="-25000">
                <a:latin typeface="Times New Roman" panose="02020603050405020304" pitchFamily="18" charset="0"/>
                <a:sym typeface="Symbol" panose="05050102010706020507" pitchFamily="18" charset="2"/>
              </a:rPr>
              <a:t>2</a:t>
            </a:r>
            <a:r>
              <a:rPr lang="en-US" altLang="zh-CN" sz="2400">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sym typeface="Symbol" panose="05050102010706020507" pitchFamily="18" charset="2"/>
              </a:rPr>
              <a:t></a:t>
            </a:r>
            <a:r>
              <a:rPr lang="en-US" altLang="zh-CN" sz="2400" baseline="-25000">
                <a:latin typeface="Times New Roman" panose="02020603050405020304" pitchFamily="18" charset="0"/>
                <a:sym typeface="Symbol" panose="05050102010706020507" pitchFamily="18" charset="2"/>
              </a:rPr>
              <a:t>k</a:t>
            </a:r>
            <a:r>
              <a:rPr lang="en-US" altLang="zh-CN" sz="2400">
                <a:latin typeface="Times New Roman" panose="02020603050405020304" pitchFamily="18" charset="0"/>
                <a:sym typeface="Symbol" panose="05050102010706020507" pitchFamily="18" charset="2"/>
              </a:rPr>
              <a:t>=0     </a:t>
            </a:r>
            <a:r>
              <a:rPr lang="zh-CN" altLang="en-US" sz="2400">
                <a:latin typeface="Times New Roman" panose="02020603050405020304" pitchFamily="18" charset="0"/>
              </a:rPr>
              <a:t>线性关系不显著</a:t>
            </a:r>
            <a:endParaRPr lang="zh-CN" altLang="en-US" sz="2400">
              <a:latin typeface="Times New Roman" panose="02020603050405020304" pitchFamily="18" charset="0"/>
              <a:sym typeface="Symbol" panose="05050102010706020507" pitchFamily="18" charset="2"/>
            </a:endParaRPr>
          </a:p>
          <a:p>
            <a:pPr marL="1219200" lvl="1" indent="-533400" algn="just">
              <a:spcBef>
                <a:spcPct val="0"/>
              </a:spcBef>
              <a:defRPr/>
            </a:pPr>
            <a:r>
              <a:rPr lang="en-US" altLang="zh-CN" sz="2400" i="1">
                <a:latin typeface="Times New Roman" panose="02020603050405020304" pitchFamily="18" charset="0"/>
              </a:rPr>
              <a:t>H</a:t>
            </a:r>
            <a:r>
              <a:rPr lang="en-US" altLang="zh-CN" sz="2400" baseline="-25000">
                <a:latin typeface="Times New Roman" panose="02020603050405020304" pitchFamily="18" charset="0"/>
              </a:rPr>
              <a:t>1</a:t>
            </a:r>
            <a:r>
              <a:rPr lang="zh-CN" altLang="en-US" sz="2400">
                <a:latin typeface="Times New Roman" panose="02020603050405020304" pitchFamily="18" charset="0"/>
              </a:rPr>
              <a:t>：</a:t>
            </a:r>
            <a:r>
              <a:rPr lang="zh-CN" altLang="en-US" sz="2400" i="1">
                <a:latin typeface="Times New Roman" panose="02020603050405020304" pitchFamily="18" charset="0"/>
                <a:sym typeface="Symbol" panose="05050102010706020507" pitchFamily="18" charset="2"/>
              </a:rPr>
              <a:t></a:t>
            </a:r>
            <a:r>
              <a:rPr lang="en-US" altLang="zh-CN" sz="2400" baseline="-25000">
                <a:latin typeface="Times New Roman" panose="02020603050405020304" pitchFamily="18" charset="0"/>
                <a:sym typeface="Symbol" panose="05050102010706020507" pitchFamily="18" charset="2"/>
              </a:rPr>
              <a:t>1</a:t>
            </a:r>
            <a:r>
              <a:rPr lang="zh-CN" altLang="en-US" sz="2400">
                <a:latin typeface="Times New Roman" panose="02020603050405020304" pitchFamily="18" charset="0"/>
                <a:sym typeface="Symbol" panose="05050102010706020507" pitchFamily="18" charset="2"/>
              </a:rPr>
              <a:t>，</a:t>
            </a:r>
            <a:r>
              <a:rPr lang="zh-CN" altLang="en-US" sz="2400" i="1">
                <a:latin typeface="Times New Roman" panose="02020603050405020304" pitchFamily="18" charset="0"/>
                <a:sym typeface="Symbol" panose="05050102010706020507" pitchFamily="18" charset="2"/>
              </a:rPr>
              <a:t></a:t>
            </a:r>
            <a:r>
              <a:rPr lang="en-US" altLang="zh-CN" sz="2400" baseline="-25000">
                <a:latin typeface="Times New Roman" panose="02020603050405020304" pitchFamily="18" charset="0"/>
                <a:sym typeface="Symbol" panose="05050102010706020507" pitchFamily="18" charset="2"/>
              </a:rPr>
              <a:t>2</a:t>
            </a:r>
            <a:r>
              <a:rPr lang="zh-CN" altLang="en-US" sz="2400">
                <a:latin typeface="Times New Roman" panose="02020603050405020304" pitchFamily="18" charset="0"/>
                <a:sym typeface="Symbol" panose="05050102010706020507" pitchFamily="18" charset="2"/>
              </a:rPr>
              <a:t>， </a:t>
            </a:r>
            <a:r>
              <a:rPr lang="zh-CN" altLang="en-US" sz="2400" i="1">
                <a:latin typeface="Times New Roman" panose="02020603050405020304" pitchFamily="18" charset="0"/>
                <a:sym typeface="Symbol" panose="05050102010706020507" pitchFamily="18" charset="2"/>
              </a:rPr>
              <a:t></a:t>
            </a:r>
            <a:r>
              <a:rPr lang="en-US" altLang="zh-CN" sz="2400" baseline="-25000">
                <a:latin typeface="Times New Roman" panose="02020603050405020304" pitchFamily="18" charset="0"/>
                <a:sym typeface="Symbol" panose="05050102010706020507" pitchFamily="18" charset="2"/>
              </a:rPr>
              <a:t>k</a:t>
            </a:r>
            <a:r>
              <a:rPr lang="zh-CN" altLang="en-US" sz="2400">
                <a:latin typeface="Times New Roman" panose="02020603050405020304" pitchFamily="18" charset="0"/>
                <a:sym typeface="Symbol" panose="05050102010706020507" pitchFamily="18" charset="2"/>
              </a:rPr>
              <a:t>至少有一个不等于</a:t>
            </a:r>
            <a:r>
              <a:rPr lang="en-US" altLang="zh-CN" sz="2400">
                <a:latin typeface="Times New Roman" panose="02020603050405020304" pitchFamily="18" charset="0"/>
                <a:sym typeface="Symbol" panose="05050102010706020507" pitchFamily="18" charset="2"/>
              </a:rPr>
              <a:t>0</a:t>
            </a:r>
            <a:endParaRPr lang="en-US" altLang="zh-CN" sz="2400">
              <a:latin typeface="Times New Roman" panose="02020603050405020304" pitchFamily="18" charset="0"/>
            </a:endParaRPr>
          </a:p>
          <a:p>
            <a:pPr marL="609600" indent="-609600" algn="just">
              <a:spcBef>
                <a:spcPct val="0"/>
              </a:spcBef>
              <a:defRPr/>
            </a:pPr>
            <a:endParaRPr lang="en-US" altLang="zh-CN" sz="2400" i="1">
              <a:latin typeface="Times New Roman" panose="02020603050405020304" pitchFamily="18" charset="0"/>
            </a:endParaRPr>
          </a:p>
        </p:txBody>
      </p:sp>
      <p:graphicFrame>
        <p:nvGraphicFramePr>
          <p:cNvPr id="809988" name="Object 4">
            <a:hlinkClick r:id="" action="ppaction://ole?verb=0"/>
          </p:cNvPr>
          <p:cNvGraphicFramePr>
            <a:graphicFrameLocks/>
          </p:cNvGraphicFramePr>
          <p:nvPr/>
        </p:nvGraphicFramePr>
        <p:xfrm>
          <a:off x="1208088" y="3276600"/>
          <a:ext cx="6423025" cy="1524000"/>
        </p:xfrm>
        <a:graphic>
          <a:graphicData uri="http://schemas.openxmlformats.org/presentationml/2006/ole">
            <mc:AlternateContent xmlns:mc="http://schemas.openxmlformats.org/markup-compatibility/2006">
              <mc:Choice xmlns:v="urn:schemas-microsoft-com:vml" Requires="v">
                <p:oleObj spid="_x0000_s18449" name="Equation" r:id="rId4" imgW="3802278" imgH="830738" progId="Equation.DSMT4">
                  <p:embed/>
                </p:oleObj>
              </mc:Choice>
              <mc:Fallback>
                <p:oleObj name="Equation" r:id="rId4" imgW="3802278" imgH="830738" progId="Equation.DSMT4">
                  <p:embed/>
                  <p:pic>
                    <p:nvPicPr>
                      <p:cNvPr id="809988" name="Object 4">
                        <a:hlinkClick r:id="" action="ppaction://ole?verb=0"/>
                      </p:cNvPr>
                      <p:cNvPicPr>
                        <a:picLocks noChangeArrowheads="1"/>
                      </p:cNvPicPr>
                      <p:nvPr/>
                    </p:nvPicPr>
                    <p:blipFill>
                      <a:blip r:embed="rId5">
                        <a:lum contrast="-12000"/>
                        <a:extLst>
                          <a:ext uri="{28A0092B-C50C-407E-A947-70E740481C1C}">
                            <a14:useLocalDpi xmlns:a14="http://schemas.microsoft.com/office/drawing/2010/main" val="0"/>
                          </a:ext>
                        </a:extLst>
                      </a:blip>
                      <a:srcRect/>
                      <a:stretch>
                        <a:fillRect/>
                      </a:stretch>
                    </p:blipFill>
                    <p:spPr bwMode="auto">
                      <a:xfrm>
                        <a:off x="1208088" y="3276600"/>
                        <a:ext cx="6423025" cy="15240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809989" name="Rectangle 5"/>
          <p:cNvSpPr>
            <a:spLocks noChangeArrowheads="1"/>
          </p:cNvSpPr>
          <p:nvPr/>
        </p:nvSpPr>
        <p:spPr bwMode="auto">
          <a:xfrm>
            <a:off x="504825" y="2970213"/>
            <a:ext cx="34829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0" fontAlgn="base" latinLnBrk="0" hangingPunct="0">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0F0F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2.   </a:t>
            </a:r>
            <a:r>
              <a:rPr kumimoji="1" lang="zh-CN" altLang="en-US" sz="2800" b="0" i="0" u="none" strike="noStrike" kern="1200" cap="none" spc="0" normalizeH="0" baseline="0" noProof="0">
                <a:ln>
                  <a:noFill/>
                </a:ln>
                <a:solidFill>
                  <a:srgbClr val="F0F0F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计算</a:t>
            </a:r>
            <a:r>
              <a:rPr kumimoji="1" lang="zh-CN" altLang="en-US" sz="2800" b="0" i="0" u="none" strike="noStrike" kern="1200" cap="none" spc="0" normalizeH="0" baseline="0" noProof="0">
                <a:ln>
                  <a:noFill/>
                </a:ln>
                <a:solidFill>
                  <a:srgbClr val="F0F0F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检验统计量</a:t>
            </a:r>
            <a:r>
              <a:rPr kumimoji="1" lang="en-US" altLang="zh-CN" sz="2800" b="0" i="1" u="none" strike="noStrike" kern="1200" cap="none" spc="0" normalizeH="0" baseline="0" noProof="0">
                <a:ln>
                  <a:noFill/>
                </a:ln>
                <a:solidFill>
                  <a:srgbClr val="F0F0F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F</a:t>
            </a:r>
          </a:p>
        </p:txBody>
      </p:sp>
      <p:sp>
        <p:nvSpPr>
          <p:cNvPr id="809990" name="Rectangle 6"/>
          <p:cNvSpPr>
            <a:spLocks noChangeArrowheads="1"/>
          </p:cNvSpPr>
          <p:nvPr/>
        </p:nvSpPr>
        <p:spPr bwMode="auto">
          <a:xfrm>
            <a:off x="533400" y="4724400"/>
            <a:ext cx="8305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0" fontAlgn="base" latinLnBrk="0" hangingPunct="0">
              <a:lnSpc>
                <a:spcPct val="100000"/>
              </a:lnSpc>
              <a:spcBef>
                <a:spcPct val="0"/>
              </a:spcBef>
              <a:spcAft>
                <a:spcPct val="0"/>
              </a:spcAft>
              <a:buClrTx/>
              <a:buSzTx/>
              <a:buFontTx/>
              <a:buAutoNum type="arabicPeriod" startAt="3"/>
              <a:tabLst/>
              <a:defRPr/>
            </a:pPr>
            <a:r>
              <a:rPr kumimoji="1" lang="zh-CN" altLang="en-US" sz="2800" b="0" i="0" u="none" strike="noStrike" kern="1200" cap="none" spc="0" normalizeH="0" baseline="0" noProof="0">
                <a:ln>
                  <a:noFill/>
                </a:ln>
                <a:solidFill>
                  <a:srgbClr val="F0F0F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确定</a:t>
            </a:r>
            <a:r>
              <a:rPr kumimoji="1" lang="zh-CN" altLang="en-US" sz="2800" b="0" i="0" u="none" strike="noStrike" kern="1200" cap="none" spc="0" normalizeH="0" baseline="0" noProof="0">
                <a:ln>
                  <a:noFill/>
                </a:ln>
                <a:solidFill>
                  <a:srgbClr val="F0F0F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显著性水平</a:t>
            </a:r>
            <a:r>
              <a:rPr kumimoji="1" lang="zh-CN" altLang="en-US" sz="2800" b="0" i="1" u="none" strike="noStrike" kern="1200" cap="none" spc="0" normalizeH="0" baseline="0" noProof="0">
                <a:ln>
                  <a:noFill/>
                </a:ln>
                <a:solidFill>
                  <a:srgbClr val="F0F0F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zh-CN" altLang="en-US" sz="2800" b="0" i="0" u="none" strike="noStrike" kern="1200" cap="none" spc="0" normalizeH="0" baseline="0" noProof="0">
                <a:ln>
                  <a:noFill/>
                </a:ln>
                <a:solidFill>
                  <a:srgbClr val="F0F0F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和分子自由度</a:t>
            </a:r>
            <a:r>
              <a:rPr kumimoji="1" lang="en-US" altLang="zh-CN" sz="2800" b="0" i="1" u="none" strike="noStrike" kern="1200" cap="none" spc="0" normalizeH="0" baseline="0" noProof="0">
                <a:ln>
                  <a:noFill/>
                </a:ln>
                <a:solidFill>
                  <a:srgbClr val="F0F0F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k</a:t>
            </a:r>
            <a:r>
              <a:rPr kumimoji="1" lang="zh-CN" altLang="en-US" sz="2800" b="0" i="0" u="none" strike="noStrike" kern="1200" cap="none" spc="0" normalizeH="0" baseline="0" noProof="0">
                <a:ln>
                  <a:noFill/>
                </a:ln>
                <a:solidFill>
                  <a:srgbClr val="F0F0F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、分母自由度</a:t>
            </a:r>
            <a:r>
              <a:rPr kumimoji="1" lang="en-US" altLang="zh-CN" sz="2800" b="0" i="1" u="none" strike="noStrike" kern="1200" cap="none" spc="0" normalizeH="0" baseline="0" noProof="0">
                <a:ln>
                  <a:noFill/>
                </a:ln>
                <a:solidFill>
                  <a:srgbClr val="F0F0F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n-k</a:t>
            </a:r>
            <a:r>
              <a:rPr kumimoji="1" lang="en-US" altLang="zh-CN" sz="2800" b="0" i="0" u="none" strike="noStrike" kern="1200" cap="none" spc="0" normalizeH="0" baseline="0" noProof="0">
                <a:ln>
                  <a:noFill/>
                </a:ln>
                <a:solidFill>
                  <a:srgbClr val="F0F0F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r>
              <a:rPr kumimoji="1" lang="zh-CN" altLang="en-US" sz="2800" b="0" i="0" u="none" strike="noStrike" kern="1200" cap="none" spc="0" normalizeH="0" baseline="0" noProof="0">
                <a:ln>
                  <a:noFill/>
                </a:ln>
                <a:solidFill>
                  <a:srgbClr val="F0F0F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找出临界值</a:t>
            </a:r>
            <a:r>
              <a:rPr kumimoji="1" lang="en-US" altLang="zh-CN" sz="2800" b="0" i="1" u="none" strike="noStrike" kern="1200" cap="none" spc="0" normalizeH="0" baseline="0" noProof="0">
                <a:ln>
                  <a:noFill/>
                </a:ln>
                <a:solidFill>
                  <a:srgbClr val="F0F0F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F</a:t>
            </a:r>
            <a:r>
              <a:rPr kumimoji="1" lang="en-US" altLang="zh-CN" sz="2800" b="0" i="0" u="none" strike="noStrike" kern="1200" cap="none" spc="0" normalizeH="0" baseline="-25000" noProof="0">
                <a:ln>
                  <a:noFill/>
                </a:ln>
                <a:solidFill>
                  <a:srgbClr val="F0F0F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sz="2800" b="0" i="1" u="none" strike="noStrike" kern="1200" cap="none" spc="0" normalizeH="0" baseline="-25000" noProof="0">
                <a:ln>
                  <a:noFill/>
                </a:ln>
                <a:solidFill>
                  <a:srgbClr val="F0F0F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a:p>
            <a:pPr marL="457200" marR="0" lvl="0" indent="-457200" algn="l" defTabSz="914400" rtl="0" eaLnBrk="0" fontAlgn="base" latinLnBrk="0" hangingPunct="0">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0F0F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Symbol" panose="05050102010706020507" pitchFamily="18" charset="2"/>
              </a:rPr>
              <a:t>4.  </a:t>
            </a:r>
            <a:r>
              <a:rPr kumimoji="1" lang="zh-CN" altLang="en-US" sz="2800" b="0" i="0" u="none" strike="noStrike" kern="1200" cap="none" spc="0" normalizeH="0" baseline="0" noProof="0">
                <a:ln>
                  <a:noFill/>
                </a:ln>
                <a:solidFill>
                  <a:srgbClr val="F0F0F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Symbol" panose="05050102010706020507" pitchFamily="18" charset="2"/>
              </a:rPr>
              <a:t>作出</a:t>
            </a:r>
            <a:r>
              <a:rPr kumimoji="1" lang="zh-CN" altLang="en-US" sz="2800" b="0" i="0" u="none" strike="noStrike" kern="1200" cap="none" spc="0" normalizeH="0" baseline="0" noProof="0">
                <a:ln>
                  <a:noFill/>
                </a:ln>
                <a:solidFill>
                  <a:srgbClr val="F0F0F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决策：若</a:t>
            </a:r>
            <a:r>
              <a:rPr kumimoji="1" lang="en-US" altLang="zh-CN" sz="2800" b="0" i="1" u="none" strike="noStrike" kern="1200" cap="none" spc="0" normalizeH="0" baseline="0" noProof="0">
                <a:ln>
                  <a:noFill/>
                </a:ln>
                <a:solidFill>
                  <a:srgbClr val="F0F0F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F</a:t>
            </a:r>
            <a:r>
              <a:rPr kumimoji="1" lang="en-US" altLang="zh-CN" sz="2800" b="0" i="0" u="none" strike="noStrike" kern="1200" cap="none" spc="0" normalizeH="0" baseline="0" noProof="0">
                <a:ln>
                  <a:noFill/>
                </a:ln>
                <a:solidFill>
                  <a:srgbClr val="F0F0F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&gt;</a:t>
            </a:r>
            <a:r>
              <a:rPr kumimoji="1" lang="en-US" altLang="zh-CN" sz="2800" b="0" i="1" u="none" strike="noStrike" kern="1200" cap="none" spc="0" normalizeH="0" baseline="0" noProof="0">
                <a:ln>
                  <a:noFill/>
                </a:ln>
                <a:solidFill>
                  <a:srgbClr val="F0F0F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F</a:t>
            </a:r>
            <a:r>
              <a:rPr kumimoji="1" lang="en-US" altLang="zh-CN" sz="2800" b="0" i="0" u="none" strike="noStrike" kern="1200" cap="none" spc="0" normalizeH="0" baseline="-25000" noProof="0">
                <a:ln>
                  <a:noFill/>
                </a:ln>
                <a:solidFill>
                  <a:srgbClr val="F0F0F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sz="2800" b="0" i="1" u="none" strike="noStrike" kern="1200" cap="none" spc="0" normalizeH="0" baseline="-25000" noProof="0">
                <a:ln>
                  <a:noFill/>
                </a:ln>
                <a:solidFill>
                  <a:srgbClr val="F0F0F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zh-CN" altLang="en-US" sz="2800" b="0" i="0" u="none" strike="noStrike" kern="1200" cap="none" spc="0" normalizeH="0" baseline="0" noProof="0">
                <a:ln>
                  <a:noFill/>
                </a:ln>
                <a:solidFill>
                  <a:srgbClr val="F0F0F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，拒绝</a:t>
            </a:r>
            <a:r>
              <a:rPr kumimoji="1" lang="en-US" altLang="zh-CN" sz="2800" b="0" i="1" u="none" strike="noStrike" kern="1200" cap="none" spc="0" normalizeH="0" baseline="0" noProof="0">
                <a:ln>
                  <a:noFill/>
                </a:ln>
                <a:solidFill>
                  <a:srgbClr val="F0F0F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H</a:t>
            </a:r>
            <a:r>
              <a:rPr kumimoji="1" lang="en-US" altLang="zh-CN" sz="2800" b="0" i="0" u="none" strike="noStrike" kern="1200" cap="none" spc="0" normalizeH="0" baseline="-25000" noProof="0">
                <a:ln>
                  <a:noFill/>
                </a:ln>
                <a:solidFill>
                  <a:srgbClr val="F0F0F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9987">
                                            <p:txEl>
                                              <p:pRg st="0" end="0"/>
                                            </p:txEl>
                                          </p:spTgt>
                                        </p:tgtEl>
                                        <p:attrNameLst>
                                          <p:attrName>style.visibility</p:attrName>
                                        </p:attrNameLst>
                                      </p:cBhvr>
                                      <p:to>
                                        <p:strVal val="visible"/>
                                      </p:to>
                                    </p:set>
                                    <p:animEffect transition="in" filter="wipe(left)">
                                      <p:cBhvr>
                                        <p:cTn id="7" dur="500"/>
                                        <p:tgtEl>
                                          <p:spTgt spid="809987">
                                            <p:txEl>
                                              <p:pRg st="0" end="0"/>
                                            </p:txEl>
                                          </p:spTgt>
                                        </p:tgtEl>
                                      </p:cBhvr>
                                    </p:animEffect>
                                  </p:childTnLst>
                                  <p:subTnLst>
                                    <p:animClr clrSpc="rgb" dir="cw">
                                      <p:cBhvr override="childStyle">
                                        <p:cTn dur="1" fill="hold" display="0" masterRel="nextClick" afterEffect="1"/>
                                        <p:tgtEl>
                                          <p:spTgt spid="809987">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809987">
                                            <p:txEl>
                                              <p:pRg st="1" end="1"/>
                                            </p:txEl>
                                          </p:spTgt>
                                        </p:tgtEl>
                                        <p:attrNameLst>
                                          <p:attrName>style.visibility</p:attrName>
                                        </p:attrNameLst>
                                      </p:cBhvr>
                                      <p:to>
                                        <p:strVal val="visible"/>
                                      </p:to>
                                    </p:set>
                                    <p:animEffect transition="in" filter="wipe(left)">
                                      <p:cBhvr>
                                        <p:cTn id="10" dur="500"/>
                                        <p:tgtEl>
                                          <p:spTgt spid="809987">
                                            <p:txEl>
                                              <p:pRg st="1" end="1"/>
                                            </p:txEl>
                                          </p:spTgt>
                                        </p:tgtEl>
                                      </p:cBhvr>
                                    </p:animEffect>
                                  </p:childTnLst>
                                  <p:subTnLst>
                                    <p:animClr clrSpc="rgb" dir="cw">
                                      <p:cBhvr override="childStyle">
                                        <p:cTn dur="1" fill="hold" display="0" masterRel="nextClick" afterEffect="1"/>
                                        <p:tgtEl>
                                          <p:spTgt spid="809987">
                                            <p:txEl>
                                              <p:pRg st="1" end="1"/>
                                            </p:txEl>
                                          </p:spTgt>
                                        </p:tgtEl>
                                        <p:attrNameLst>
                                          <p:attrName>ppt_c</p:attrName>
                                        </p:attrNameLst>
                                      </p:cBhvr>
                                      <p:to>
                                        <a:schemeClr val="folHlink"/>
                                      </p:to>
                                    </p:animClr>
                                  </p:subTnLst>
                                </p:cTn>
                              </p:par>
                              <p:par>
                                <p:cTn id="11" presetID="22" presetClass="entr" presetSubtype="8" fill="hold" grpId="0" nodeType="withEffect">
                                  <p:stCondLst>
                                    <p:cond delay="0"/>
                                  </p:stCondLst>
                                  <p:childTnLst>
                                    <p:set>
                                      <p:cBhvr>
                                        <p:cTn id="12" dur="1" fill="hold">
                                          <p:stCondLst>
                                            <p:cond delay="0"/>
                                          </p:stCondLst>
                                        </p:cTn>
                                        <p:tgtEl>
                                          <p:spTgt spid="809987">
                                            <p:txEl>
                                              <p:pRg st="2" end="2"/>
                                            </p:txEl>
                                          </p:spTgt>
                                        </p:tgtEl>
                                        <p:attrNameLst>
                                          <p:attrName>style.visibility</p:attrName>
                                        </p:attrNameLst>
                                      </p:cBhvr>
                                      <p:to>
                                        <p:strVal val="visible"/>
                                      </p:to>
                                    </p:set>
                                    <p:animEffect transition="in" filter="wipe(left)">
                                      <p:cBhvr>
                                        <p:cTn id="13" dur="500"/>
                                        <p:tgtEl>
                                          <p:spTgt spid="809987">
                                            <p:txEl>
                                              <p:pRg st="2" end="2"/>
                                            </p:txEl>
                                          </p:spTgt>
                                        </p:tgtEl>
                                      </p:cBhvr>
                                    </p:animEffect>
                                  </p:childTnLst>
                                  <p:subTnLst>
                                    <p:animClr clrSpc="rgb" dir="cw">
                                      <p:cBhvr override="childStyle">
                                        <p:cTn dur="1" fill="hold" display="0" masterRel="nextClick" afterEffect="1"/>
                                        <p:tgtEl>
                                          <p:spTgt spid="809987">
                                            <p:txEl>
                                              <p:pRg st="2" end="2"/>
                                            </p:txEl>
                                          </p:spTgt>
                                        </p:tgtEl>
                                        <p:attrNameLst>
                                          <p:attrName>ppt_c</p:attrName>
                                        </p:attrNameLst>
                                      </p:cBhvr>
                                      <p:to>
                                        <a:schemeClr val="folHlink"/>
                                      </p:to>
                                    </p:animClr>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09989">
                                            <p:txEl>
                                              <p:pRg st="0" end="0"/>
                                            </p:txEl>
                                          </p:spTgt>
                                        </p:tgtEl>
                                        <p:attrNameLst>
                                          <p:attrName>style.visibility</p:attrName>
                                        </p:attrNameLst>
                                      </p:cBhvr>
                                      <p:to>
                                        <p:strVal val="visible"/>
                                      </p:to>
                                    </p:set>
                                    <p:animEffect transition="in" filter="wipe(left)">
                                      <p:cBhvr>
                                        <p:cTn id="18" dur="500"/>
                                        <p:tgtEl>
                                          <p:spTgt spid="809989">
                                            <p:txEl>
                                              <p:pRg st="0" end="0"/>
                                            </p:txEl>
                                          </p:spTgt>
                                        </p:tgtEl>
                                      </p:cBhvr>
                                    </p:animEffect>
                                  </p:childTnLst>
                                  <p:subTnLst>
                                    <p:animClr clrSpc="rgb" dir="cw">
                                      <p:cBhvr override="childStyle">
                                        <p:cTn dur="1" fill="hold" display="0" masterRel="nextClick" afterEffect="1"/>
                                        <p:tgtEl>
                                          <p:spTgt spid="809989">
                                            <p:txEl>
                                              <p:pRg st="0" end="0"/>
                                            </p:txEl>
                                          </p:spTgt>
                                        </p:tgtEl>
                                        <p:attrNameLst>
                                          <p:attrName>ppt_c</p:attrName>
                                        </p:attrNameLst>
                                      </p:cBhvr>
                                      <p:to>
                                        <a:schemeClr val="folHlink"/>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809988"/>
                                        </p:tgtEl>
                                        <p:attrNameLst>
                                          <p:attrName>style.visibility</p:attrName>
                                        </p:attrNameLst>
                                      </p:cBhvr>
                                      <p:to>
                                        <p:strVal val="visible"/>
                                      </p:to>
                                    </p:set>
                                    <p:animEffect transition="in" filter="wipe(left)">
                                      <p:cBhvr>
                                        <p:cTn id="23" dur="500"/>
                                        <p:tgtEl>
                                          <p:spTgt spid="80998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09990">
                                            <p:txEl>
                                              <p:pRg st="0" end="0"/>
                                            </p:txEl>
                                          </p:spTgt>
                                        </p:tgtEl>
                                        <p:attrNameLst>
                                          <p:attrName>style.visibility</p:attrName>
                                        </p:attrNameLst>
                                      </p:cBhvr>
                                      <p:to>
                                        <p:strVal val="visible"/>
                                      </p:to>
                                    </p:set>
                                    <p:animEffect transition="in" filter="wipe(left)">
                                      <p:cBhvr>
                                        <p:cTn id="28" dur="500"/>
                                        <p:tgtEl>
                                          <p:spTgt spid="809990">
                                            <p:txEl>
                                              <p:pRg st="0" end="0"/>
                                            </p:txEl>
                                          </p:spTgt>
                                        </p:tgtEl>
                                      </p:cBhvr>
                                    </p:animEffect>
                                  </p:childTnLst>
                                  <p:subTnLst>
                                    <p:animClr clrSpc="rgb" dir="cw">
                                      <p:cBhvr override="childStyle">
                                        <p:cTn dur="1" fill="hold" display="0" masterRel="nextClick" afterEffect="1"/>
                                        <p:tgtEl>
                                          <p:spTgt spid="809990">
                                            <p:txEl>
                                              <p:pRg st="0" end="0"/>
                                            </p:txEl>
                                          </p:spTgt>
                                        </p:tgtEl>
                                        <p:attrNameLst>
                                          <p:attrName>ppt_c</p:attrName>
                                        </p:attrNameLst>
                                      </p:cBhvr>
                                      <p:to>
                                        <a:schemeClr val="folHlink"/>
                                      </p:to>
                                    </p:animClr>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09990">
                                            <p:txEl>
                                              <p:pRg st="1" end="1"/>
                                            </p:txEl>
                                          </p:spTgt>
                                        </p:tgtEl>
                                        <p:attrNameLst>
                                          <p:attrName>style.visibility</p:attrName>
                                        </p:attrNameLst>
                                      </p:cBhvr>
                                      <p:to>
                                        <p:strVal val="visible"/>
                                      </p:to>
                                    </p:set>
                                    <p:animEffect transition="in" filter="wipe(left)">
                                      <p:cBhvr>
                                        <p:cTn id="33" dur="500"/>
                                        <p:tgtEl>
                                          <p:spTgt spid="809990">
                                            <p:txEl>
                                              <p:pRg st="1" end="1"/>
                                            </p:txEl>
                                          </p:spTgt>
                                        </p:tgtEl>
                                      </p:cBhvr>
                                    </p:animEffect>
                                  </p:childTnLst>
                                  <p:subTnLst>
                                    <p:animClr clrSpc="rgb" dir="cw">
                                      <p:cBhvr override="childStyle">
                                        <p:cTn dur="1" fill="hold" display="0" masterRel="nextClick" afterEffect="1"/>
                                        <p:tgtEl>
                                          <p:spTgt spid="809990">
                                            <p:txEl>
                                              <p:pRg st="1" end="1"/>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987" grpId="0" build="p" autoUpdateAnimBg="0"/>
      <p:bldP spid="809989" grpId="0" build="p" autoUpdateAnimBg="0"/>
      <p:bldP spid="809990"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800" name="Object 8">
            <a:extLst>
              <a:ext uri="{FF2B5EF4-FFF2-40B4-BE49-F238E27FC236}">
                <a16:creationId xmlns:a16="http://schemas.microsoft.com/office/drawing/2014/main" id="{B1E1DEA0-F2E0-48A4-81C2-11857545C8EB}"/>
              </a:ext>
            </a:extLst>
          </p:cNvPr>
          <p:cNvGraphicFramePr>
            <a:graphicFrameLocks noChangeAspect="1"/>
          </p:cNvGraphicFramePr>
          <p:nvPr/>
        </p:nvGraphicFramePr>
        <p:xfrm>
          <a:off x="774179" y="1772816"/>
          <a:ext cx="7391400" cy="4876800"/>
        </p:xfrm>
        <a:graphic>
          <a:graphicData uri="http://schemas.openxmlformats.org/presentationml/2006/ole">
            <mc:AlternateContent xmlns:mc="http://schemas.openxmlformats.org/markup-compatibility/2006">
              <mc:Choice xmlns:v="urn:schemas-microsoft-com:vml" Requires="v">
                <p:oleObj spid="_x0000_s19473" name="位图图像" r:id="rId3" imgW="4114286" imgH="2924583" progId="Paint.Picture">
                  <p:embed/>
                </p:oleObj>
              </mc:Choice>
              <mc:Fallback>
                <p:oleObj name="位图图像" r:id="rId3" imgW="4114286" imgH="2924583" progId="Paint.Picture">
                  <p:embed/>
                  <p:pic>
                    <p:nvPicPr>
                      <p:cNvPr id="33800" name="Object 8">
                        <a:extLst>
                          <a:ext uri="{FF2B5EF4-FFF2-40B4-BE49-F238E27FC236}">
                            <a16:creationId xmlns:a16="http://schemas.microsoft.com/office/drawing/2014/main" id="{B1E1DEA0-F2E0-48A4-81C2-11857545C8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179" y="1772816"/>
                        <a:ext cx="7391400" cy="4876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1" name="Line 9">
            <a:extLst>
              <a:ext uri="{FF2B5EF4-FFF2-40B4-BE49-F238E27FC236}">
                <a16:creationId xmlns:a16="http://schemas.microsoft.com/office/drawing/2014/main" id="{F8959F1F-C97A-461C-BDAC-CC72DA43C2F7}"/>
              </a:ext>
            </a:extLst>
          </p:cNvPr>
          <p:cNvSpPr>
            <a:spLocks noChangeShapeType="1"/>
          </p:cNvSpPr>
          <p:nvPr/>
        </p:nvSpPr>
        <p:spPr bwMode="auto">
          <a:xfrm>
            <a:off x="4800600" y="6199312"/>
            <a:ext cx="335280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33802" name="Line 10">
            <a:extLst>
              <a:ext uri="{FF2B5EF4-FFF2-40B4-BE49-F238E27FC236}">
                <a16:creationId xmlns:a16="http://schemas.microsoft.com/office/drawing/2014/main" id="{428CD759-9217-472B-BFC3-2764546CD724}"/>
              </a:ext>
            </a:extLst>
          </p:cNvPr>
          <p:cNvSpPr>
            <a:spLocks noChangeShapeType="1"/>
          </p:cNvSpPr>
          <p:nvPr/>
        </p:nvSpPr>
        <p:spPr bwMode="auto">
          <a:xfrm>
            <a:off x="4800600" y="6427912"/>
            <a:ext cx="335280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33803" name="AutoShape 11">
            <a:extLst>
              <a:ext uri="{FF2B5EF4-FFF2-40B4-BE49-F238E27FC236}">
                <a16:creationId xmlns:a16="http://schemas.microsoft.com/office/drawing/2014/main" id="{D4D9AD50-C2D4-49A3-A1B5-9CB3645E846C}"/>
              </a:ext>
            </a:extLst>
          </p:cNvPr>
          <p:cNvSpPr>
            <a:spLocks/>
          </p:cNvSpPr>
          <p:nvPr/>
        </p:nvSpPr>
        <p:spPr bwMode="auto">
          <a:xfrm>
            <a:off x="5257800" y="2160712"/>
            <a:ext cx="2667000" cy="838200"/>
          </a:xfrm>
          <a:prstGeom prst="borderCallout3">
            <a:avLst>
              <a:gd name="adj1" fmla="val 13634"/>
              <a:gd name="adj2" fmla="val 102856"/>
              <a:gd name="adj3" fmla="val 13634"/>
              <a:gd name="adj4" fmla="val 126310"/>
              <a:gd name="adj5" fmla="val 428597"/>
              <a:gd name="adj6" fmla="val 126310"/>
              <a:gd name="adj7" fmla="val 495454"/>
              <a:gd name="adj8" fmla="val 109880"/>
            </a:avLst>
          </a:prstGeom>
          <a:solidFill>
            <a:srgbClr val="FFFFFF"/>
          </a:solidFill>
          <a:ln w="9525">
            <a:solidFill>
              <a:srgbClr val="0000FF"/>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拒绝0假设，犯错误的概率为0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800"/>
                                        </p:tgtEl>
                                        <p:attrNameLst>
                                          <p:attrName>style.visibility</p:attrName>
                                        </p:attrNameLst>
                                      </p:cBhvr>
                                      <p:to>
                                        <p:strVal val="visible"/>
                                      </p:to>
                                    </p:set>
                                    <p:anim calcmode="lin" valueType="num">
                                      <p:cBhvr additive="base">
                                        <p:cTn id="7" dur="500" fill="hold"/>
                                        <p:tgtEl>
                                          <p:spTgt spid="33800"/>
                                        </p:tgtEl>
                                        <p:attrNameLst>
                                          <p:attrName>ppt_x</p:attrName>
                                        </p:attrNameLst>
                                      </p:cBhvr>
                                      <p:tavLst>
                                        <p:tav tm="0">
                                          <p:val>
                                            <p:strVal val="#ppt_x"/>
                                          </p:val>
                                        </p:tav>
                                        <p:tav tm="100000">
                                          <p:val>
                                            <p:strVal val="#ppt_x"/>
                                          </p:val>
                                        </p:tav>
                                      </p:tavLst>
                                    </p:anim>
                                    <p:anim calcmode="lin" valueType="num">
                                      <p:cBhvr additive="base">
                                        <p:cTn id="8" dur="500" fill="hold"/>
                                        <p:tgtEl>
                                          <p:spTgt spid="3380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33801"/>
                                        </p:tgtEl>
                                        <p:attrNameLst>
                                          <p:attrName>style.visibility</p:attrName>
                                        </p:attrNameLst>
                                      </p:cBhvr>
                                      <p:to>
                                        <p:strVal val="visible"/>
                                      </p:to>
                                    </p:set>
                                    <p:anim calcmode="lin" valueType="num">
                                      <p:cBhvr additive="base">
                                        <p:cTn id="13" dur="500" fill="hold"/>
                                        <p:tgtEl>
                                          <p:spTgt spid="33801"/>
                                        </p:tgtEl>
                                        <p:attrNameLst>
                                          <p:attrName>ppt_x</p:attrName>
                                        </p:attrNameLst>
                                      </p:cBhvr>
                                      <p:tavLst>
                                        <p:tav tm="0">
                                          <p:val>
                                            <p:strVal val="1+#ppt_w/2"/>
                                          </p:val>
                                        </p:tav>
                                        <p:tav tm="100000">
                                          <p:val>
                                            <p:strVal val="#ppt_x"/>
                                          </p:val>
                                        </p:tav>
                                      </p:tavLst>
                                    </p:anim>
                                    <p:anim calcmode="lin" valueType="num">
                                      <p:cBhvr additive="base">
                                        <p:cTn id="14" dur="500" fill="hold"/>
                                        <p:tgtEl>
                                          <p:spTgt spid="3380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33802"/>
                                        </p:tgtEl>
                                        <p:attrNameLst>
                                          <p:attrName>style.visibility</p:attrName>
                                        </p:attrNameLst>
                                      </p:cBhvr>
                                      <p:to>
                                        <p:strVal val="visible"/>
                                      </p:to>
                                    </p:set>
                                    <p:anim calcmode="lin" valueType="num">
                                      <p:cBhvr additive="base">
                                        <p:cTn id="19" dur="500" fill="hold"/>
                                        <p:tgtEl>
                                          <p:spTgt spid="33802"/>
                                        </p:tgtEl>
                                        <p:attrNameLst>
                                          <p:attrName>ppt_x</p:attrName>
                                        </p:attrNameLst>
                                      </p:cBhvr>
                                      <p:tavLst>
                                        <p:tav tm="0">
                                          <p:val>
                                            <p:strVal val="1+#ppt_w/2"/>
                                          </p:val>
                                        </p:tav>
                                        <p:tav tm="100000">
                                          <p:val>
                                            <p:strVal val="#ppt_x"/>
                                          </p:val>
                                        </p:tav>
                                      </p:tavLst>
                                    </p:anim>
                                    <p:anim calcmode="lin" valueType="num">
                                      <p:cBhvr additive="base">
                                        <p:cTn id="20" dur="500" fill="hold"/>
                                        <p:tgtEl>
                                          <p:spTgt spid="3380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3803"/>
                                        </p:tgtEl>
                                        <p:attrNameLst>
                                          <p:attrName>style.visibility</p:attrName>
                                        </p:attrNameLst>
                                      </p:cBhvr>
                                      <p:to>
                                        <p:strVal val="visible"/>
                                      </p:to>
                                    </p:set>
                                    <p:anim calcmode="lin" valueType="num">
                                      <p:cBhvr additive="base">
                                        <p:cTn id="25" dur="500" fill="hold"/>
                                        <p:tgtEl>
                                          <p:spTgt spid="33803"/>
                                        </p:tgtEl>
                                        <p:attrNameLst>
                                          <p:attrName>ppt_x</p:attrName>
                                        </p:attrNameLst>
                                      </p:cBhvr>
                                      <p:tavLst>
                                        <p:tav tm="0">
                                          <p:val>
                                            <p:strVal val="1+#ppt_w/2"/>
                                          </p:val>
                                        </p:tav>
                                        <p:tav tm="100000">
                                          <p:val>
                                            <p:strVal val="#ppt_x"/>
                                          </p:val>
                                        </p:tav>
                                      </p:tavLst>
                                    </p:anim>
                                    <p:anim calcmode="lin" valueType="num">
                                      <p:cBhvr additive="base">
                                        <p:cTn id="26" dur="500" fill="hold"/>
                                        <p:tgtEl>
                                          <p:spTgt spid="338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3"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63F06E25-B44F-4412-9288-94C3FAB1C719}"/>
              </a:ext>
            </a:extLst>
          </p:cNvPr>
          <p:cNvSpPr>
            <a:spLocks noGrp="1" noChangeArrowheads="1"/>
          </p:cNvSpPr>
          <p:nvPr>
            <p:ph type="title"/>
          </p:nvPr>
        </p:nvSpPr>
        <p:spPr>
          <a:xfrm>
            <a:off x="1187624" y="188640"/>
            <a:ext cx="7772400" cy="1219200"/>
          </a:xfrm>
          <a:solidFill>
            <a:schemeClr val="bg1"/>
          </a:solidFill>
        </p:spPr>
        <p:txBody>
          <a:bodyPr/>
          <a:lstStyle/>
          <a:p>
            <a:pPr algn="l" eaLnBrk="1" hangingPunct="1"/>
            <a:r>
              <a:rPr lang="zh-CN" altLang="en-US" sz="3200" b="1" dirty="0">
                <a:solidFill>
                  <a:schemeClr val="accent2"/>
                </a:solidFill>
                <a:ea typeface="楷体_GB2312" pitchFamily="49" charset="-122"/>
              </a:rPr>
              <a:t>关于拟合优度检验与方程显著性检验关系的讨论</a:t>
            </a:r>
            <a:r>
              <a:rPr lang="zh-CN" altLang="en-US" dirty="0"/>
              <a:t> </a:t>
            </a:r>
          </a:p>
        </p:txBody>
      </p:sp>
      <p:pic>
        <p:nvPicPr>
          <p:cNvPr id="259077" name="Picture 5">
            <a:extLst>
              <a:ext uri="{FF2B5EF4-FFF2-40B4-BE49-F238E27FC236}">
                <a16:creationId xmlns:a16="http://schemas.microsoft.com/office/drawing/2014/main" id="{125FF914-98B3-4A17-85E0-4AF641922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267347"/>
            <a:ext cx="2895600" cy="735013"/>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259078" name="Picture 6">
            <a:extLst>
              <a:ext uri="{FF2B5EF4-FFF2-40B4-BE49-F238E27FC236}">
                <a16:creationId xmlns:a16="http://schemas.microsoft.com/office/drawing/2014/main" id="{559C6D1F-F312-4652-A082-B5A8EB6E34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181747"/>
            <a:ext cx="2971800" cy="84455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259079" name="Picture 7">
            <a:extLst>
              <a:ext uri="{FF2B5EF4-FFF2-40B4-BE49-F238E27FC236}">
                <a16:creationId xmlns:a16="http://schemas.microsoft.com/office/drawing/2014/main" id="{62DF6042-9C2C-48CB-9291-DE5E0F79C5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5237435"/>
            <a:ext cx="7270750" cy="1431925"/>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8" name="Object 4">
            <a:hlinkClick r:id="" action="ppaction://ole?verb=0"/>
            <a:extLst>
              <a:ext uri="{FF2B5EF4-FFF2-40B4-BE49-F238E27FC236}">
                <a16:creationId xmlns:a16="http://schemas.microsoft.com/office/drawing/2014/main" id="{150921E2-94A0-498C-A039-A1F1DD82274A}"/>
              </a:ext>
            </a:extLst>
          </p:cNvPr>
          <p:cNvGraphicFramePr>
            <a:graphicFrameLocks/>
          </p:cNvGraphicFramePr>
          <p:nvPr/>
        </p:nvGraphicFramePr>
        <p:xfrm>
          <a:off x="4177928" y="1852339"/>
          <a:ext cx="4930576" cy="1524000"/>
        </p:xfrm>
        <a:graphic>
          <a:graphicData uri="http://schemas.openxmlformats.org/presentationml/2006/ole">
            <mc:AlternateContent xmlns:mc="http://schemas.openxmlformats.org/markup-compatibility/2006">
              <mc:Choice xmlns:v="urn:schemas-microsoft-com:vml" Requires="v">
                <p:oleObj spid="_x0000_s20514" name="Equation" r:id="rId6" imgW="3802278" imgH="830738" progId="Equation.DSMT4">
                  <p:embed/>
                </p:oleObj>
              </mc:Choice>
              <mc:Fallback>
                <p:oleObj name="Equation" r:id="rId6" imgW="3802278" imgH="830738" progId="Equation.DSMT4">
                  <p:embed/>
                  <p:pic>
                    <p:nvPicPr>
                      <p:cNvPr id="8" name="Object 4">
                        <a:hlinkClick r:id="" action="ppaction://ole?verb=0"/>
                        <a:extLst>
                          <a:ext uri="{FF2B5EF4-FFF2-40B4-BE49-F238E27FC236}">
                            <a16:creationId xmlns:a16="http://schemas.microsoft.com/office/drawing/2014/main" id="{150921E2-94A0-498C-A039-A1F1DD82274A}"/>
                          </a:ext>
                        </a:extLst>
                      </p:cNvPr>
                      <p:cNvPicPr>
                        <a:picLocks noChangeArrowheads="1"/>
                      </p:cNvPicPr>
                      <p:nvPr/>
                    </p:nvPicPr>
                    <p:blipFill>
                      <a:blip r:embed="rId7">
                        <a:lum contrast="-12000"/>
                        <a:extLst>
                          <a:ext uri="{28A0092B-C50C-407E-A947-70E740481C1C}">
                            <a14:useLocalDpi xmlns:a14="http://schemas.microsoft.com/office/drawing/2010/main" val="0"/>
                          </a:ext>
                        </a:extLst>
                      </a:blip>
                      <a:srcRect/>
                      <a:stretch>
                        <a:fillRect/>
                      </a:stretch>
                    </p:blipFill>
                    <p:spPr bwMode="auto">
                      <a:xfrm>
                        <a:off x="4177928" y="1852339"/>
                        <a:ext cx="4930576" cy="1524000"/>
                      </a:xfrm>
                      <a:prstGeom prst="rect">
                        <a:avLst/>
                      </a:prstGeom>
                      <a:noFill/>
                      <a:ln>
                        <a:noFill/>
                      </a:ln>
                      <a:effectLst>
                        <a:outerShdw dist="17961" dir="2700000" algn="ctr" rotWithShape="0">
                          <a:schemeClr val="bg2"/>
                        </a:outerShdw>
                      </a:effectLst>
                    </p:spPr>
                  </p:pic>
                </p:oleObj>
              </mc:Fallback>
            </mc:AlternateContent>
          </a:graphicData>
        </a:graphic>
      </p:graphicFrame>
      <p:graphicFrame>
        <p:nvGraphicFramePr>
          <p:cNvPr id="2" name="Object 4">
            <a:hlinkClick r:id="" action="ppaction://ole?verb=0"/>
            <a:extLst>
              <a:ext uri="{FF2B5EF4-FFF2-40B4-BE49-F238E27FC236}">
                <a16:creationId xmlns:a16="http://schemas.microsoft.com/office/drawing/2014/main" id="{CD4F3F72-D7B9-41EB-A7DE-0D7886911F04}"/>
              </a:ext>
            </a:extLst>
          </p:cNvPr>
          <p:cNvGraphicFramePr>
            <a:graphicFrameLocks/>
          </p:cNvGraphicFramePr>
          <p:nvPr/>
        </p:nvGraphicFramePr>
        <p:xfrm>
          <a:off x="35496" y="1780331"/>
          <a:ext cx="3833218" cy="1695451"/>
        </p:xfrm>
        <a:graphic>
          <a:graphicData uri="http://schemas.openxmlformats.org/presentationml/2006/ole">
            <mc:AlternateContent xmlns:mc="http://schemas.openxmlformats.org/markup-compatibility/2006">
              <mc:Choice xmlns:v="urn:schemas-microsoft-com:vml" Requires="v">
                <p:oleObj spid="_x0000_s20515" name="Equation" r:id="rId8" imgW="2217436" imgH="830738" progId="Equation.3">
                  <p:embed/>
                </p:oleObj>
              </mc:Choice>
              <mc:Fallback>
                <p:oleObj name="Equation" r:id="rId8" imgW="2217436" imgH="830738" progId="Equation.3">
                  <p:embed/>
                  <p:pic>
                    <p:nvPicPr>
                      <p:cNvPr id="2" name="Object 4">
                        <a:hlinkClick r:id="" action="ppaction://ole?verb=0"/>
                        <a:extLst>
                          <a:ext uri="{FF2B5EF4-FFF2-40B4-BE49-F238E27FC236}">
                            <a16:creationId xmlns:a16="http://schemas.microsoft.com/office/drawing/2014/main" id="{CD4F3F72-D7B9-41EB-A7DE-0D7886911F04}"/>
                          </a:ext>
                        </a:extLst>
                      </p:cNvPr>
                      <p:cNvPicPr>
                        <a:picLocks noChangeArrowheads="1"/>
                      </p:cNvPicPr>
                      <p:nvPr/>
                    </p:nvPicPr>
                    <p:blipFill>
                      <a:blip r:embed="rId9">
                        <a:lum contrast="-12000"/>
                        <a:extLst>
                          <a:ext uri="{28A0092B-C50C-407E-A947-70E740481C1C}">
                            <a14:useLocalDpi xmlns:a14="http://schemas.microsoft.com/office/drawing/2010/main" val="0"/>
                          </a:ext>
                        </a:extLst>
                      </a:blip>
                      <a:srcRect/>
                      <a:stretch>
                        <a:fillRect/>
                      </a:stretch>
                    </p:blipFill>
                    <p:spPr bwMode="auto">
                      <a:xfrm>
                        <a:off x="35496" y="1780331"/>
                        <a:ext cx="3833218" cy="1695451"/>
                      </a:xfrm>
                      <a:prstGeom prst="rect">
                        <a:avLst/>
                      </a:prstGeom>
                      <a:noFill/>
                      <a:ln>
                        <a:noFill/>
                      </a:ln>
                      <a:effectLst>
                        <a:outerShdw dist="17961" dir="2700000" algn="ctr" rotWithShape="0">
                          <a:schemeClr val="bg2"/>
                        </a:outerShdw>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59077"/>
                                        </p:tgtEl>
                                        <p:attrNameLst>
                                          <p:attrName>style.visibility</p:attrName>
                                        </p:attrNameLst>
                                      </p:cBhvr>
                                      <p:to>
                                        <p:strVal val="visible"/>
                                      </p:to>
                                    </p:set>
                                    <p:anim calcmode="lin" valueType="num">
                                      <p:cBhvr additive="base">
                                        <p:cTn id="7" dur="500" fill="hold"/>
                                        <p:tgtEl>
                                          <p:spTgt spid="259077"/>
                                        </p:tgtEl>
                                        <p:attrNameLst>
                                          <p:attrName>ppt_x</p:attrName>
                                        </p:attrNameLst>
                                      </p:cBhvr>
                                      <p:tavLst>
                                        <p:tav tm="0">
                                          <p:val>
                                            <p:strVal val="0-#ppt_w/2"/>
                                          </p:val>
                                        </p:tav>
                                        <p:tav tm="100000">
                                          <p:val>
                                            <p:strVal val="#ppt_x"/>
                                          </p:val>
                                        </p:tav>
                                      </p:tavLst>
                                    </p:anim>
                                    <p:anim calcmode="lin" valueType="num">
                                      <p:cBhvr additive="base">
                                        <p:cTn id="8" dur="500" fill="hold"/>
                                        <p:tgtEl>
                                          <p:spTgt spid="25907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59078"/>
                                        </p:tgtEl>
                                        <p:attrNameLst>
                                          <p:attrName>style.visibility</p:attrName>
                                        </p:attrNameLst>
                                      </p:cBhvr>
                                      <p:to>
                                        <p:strVal val="visible"/>
                                      </p:to>
                                    </p:set>
                                    <p:anim calcmode="lin" valueType="num">
                                      <p:cBhvr additive="base">
                                        <p:cTn id="13" dur="500" fill="hold"/>
                                        <p:tgtEl>
                                          <p:spTgt spid="259078"/>
                                        </p:tgtEl>
                                        <p:attrNameLst>
                                          <p:attrName>ppt_x</p:attrName>
                                        </p:attrNameLst>
                                      </p:cBhvr>
                                      <p:tavLst>
                                        <p:tav tm="0">
                                          <p:val>
                                            <p:strVal val="0-#ppt_w/2"/>
                                          </p:val>
                                        </p:tav>
                                        <p:tav tm="100000">
                                          <p:val>
                                            <p:strVal val="#ppt_x"/>
                                          </p:val>
                                        </p:tav>
                                      </p:tavLst>
                                    </p:anim>
                                    <p:anim calcmode="lin" valueType="num">
                                      <p:cBhvr additive="base">
                                        <p:cTn id="14" dur="500" fill="hold"/>
                                        <p:tgtEl>
                                          <p:spTgt spid="25907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59079"/>
                                        </p:tgtEl>
                                        <p:attrNameLst>
                                          <p:attrName>style.visibility</p:attrName>
                                        </p:attrNameLst>
                                      </p:cBhvr>
                                      <p:to>
                                        <p:strVal val="visible"/>
                                      </p:to>
                                    </p:set>
                                    <p:anim calcmode="lin" valueType="num">
                                      <p:cBhvr additive="base">
                                        <p:cTn id="19" dur="500" fill="hold"/>
                                        <p:tgtEl>
                                          <p:spTgt spid="259079"/>
                                        </p:tgtEl>
                                        <p:attrNameLst>
                                          <p:attrName>ppt_x</p:attrName>
                                        </p:attrNameLst>
                                      </p:cBhvr>
                                      <p:tavLst>
                                        <p:tav tm="0">
                                          <p:val>
                                            <p:strVal val="0-#ppt_w/2"/>
                                          </p:val>
                                        </p:tav>
                                        <p:tav tm="100000">
                                          <p:val>
                                            <p:strVal val="#ppt_x"/>
                                          </p:val>
                                        </p:tav>
                                      </p:tavLst>
                                    </p:anim>
                                    <p:anim calcmode="lin" valueType="num">
                                      <p:cBhvr additive="base">
                                        <p:cTn id="20" dur="500" fill="hold"/>
                                        <p:tgtEl>
                                          <p:spTgt spid="25907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0098" name="Picture 2">
            <a:extLst>
              <a:ext uri="{FF2B5EF4-FFF2-40B4-BE49-F238E27FC236}">
                <a16:creationId xmlns:a16="http://schemas.microsoft.com/office/drawing/2014/main" id="{42D343E8-CC6E-4072-B260-8F68A74B4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781944"/>
            <a:ext cx="7275512" cy="990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260099" name="Picture 3">
            <a:extLst>
              <a:ext uri="{FF2B5EF4-FFF2-40B4-BE49-F238E27FC236}">
                <a16:creationId xmlns:a16="http://schemas.microsoft.com/office/drawing/2014/main" id="{5ECAE869-C037-4EDF-B4E1-D64053092E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88" y="3124200"/>
            <a:ext cx="7250113" cy="6096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60101" name="Rectangle 5">
            <a:extLst>
              <a:ext uri="{FF2B5EF4-FFF2-40B4-BE49-F238E27FC236}">
                <a16:creationId xmlns:a16="http://schemas.microsoft.com/office/drawing/2014/main" id="{863CEF21-12F6-449D-B40E-94B265214EA8}"/>
              </a:ext>
            </a:extLst>
          </p:cNvPr>
          <p:cNvSpPr>
            <a:spLocks noChangeArrowheads="1"/>
          </p:cNvSpPr>
          <p:nvPr/>
        </p:nvSpPr>
        <p:spPr bwMode="auto">
          <a:xfrm>
            <a:off x="683568" y="3933056"/>
            <a:ext cx="76962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800" b="1" i="0"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rPr>
              <a:t>   </a:t>
            </a:r>
            <a:r>
              <a:rPr kumimoji="1" lang="zh-CN" altLang="en-US" sz="2800" b="1" i="0"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rPr>
              <a:t>对于一般的实际问题，在</a:t>
            </a:r>
            <a:r>
              <a:rPr kumimoji="1" lang="en-US" altLang="zh-CN" sz="2800" b="1" i="0"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rPr>
              <a:t>5%</a:t>
            </a:r>
            <a:r>
              <a:rPr kumimoji="1" lang="zh-CN" altLang="en-US" sz="2800" b="1" i="0"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rPr>
              <a:t>的显著性水平下，</a:t>
            </a:r>
            <a:r>
              <a:rPr kumimoji="1" lang="en-US" altLang="zh-CN" sz="2800" b="1" i="0"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rPr>
              <a:t>F</a:t>
            </a:r>
            <a:r>
              <a:rPr kumimoji="1" lang="zh-CN" altLang="en-US" sz="2800" b="1" i="0"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rPr>
              <a:t>统计量的临界值所对应的</a:t>
            </a:r>
            <a:r>
              <a:rPr kumimoji="1" lang="en-US" altLang="zh-CN" sz="2800" b="1" i="0"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rPr>
              <a:t>R</a:t>
            </a:r>
            <a:r>
              <a:rPr kumimoji="1" lang="en-US" altLang="zh-CN" sz="2800" b="1" i="0" u="none" strike="noStrike" kern="1200" cap="none" spc="0" normalizeH="0" baseline="30000" noProof="0" dirty="0">
                <a:ln>
                  <a:noFill/>
                </a:ln>
                <a:solidFill>
                  <a:srgbClr val="FFFFFF"/>
                </a:solidFill>
                <a:effectLst/>
                <a:uLnTx/>
                <a:uFillTx/>
                <a:latin typeface="楷体_GB2312" pitchFamily="49" charset="-122"/>
                <a:ea typeface="楷体_GB2312" pitchFamily="49" charset="-122"/>
                <a:cs typeface="+mn-cs"/>
              </a:rPr>
              <a:t>2</a:t>
            </a:r>
            <a:r>
              <a:rPr kumimoji="1" lang="zh-CN" altLang="en-US" sz="2800" b="1" i="0"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rPr>
              <a:t>的水平是较低的。所以，不宜过分注重</a:t>
            </a:r>
            <a:r>
              <a:rPr kumimoji="1" lang="en-US" altLang="zh-CN" sz="2800" b="1" i="0"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rPr>
              <a:t>R</a:t>
            </a:r>
            <a:r>
              <a:rPr kumimoji="1" lang="en-US" altLang="zh-CN" sz="2800" b="1" i="0" u="none" strike="noStrike" kern="1200" cap="none" spc="0" normalizeH="0" baseline="30000" noProof="0" dirty="0">
                <a:ln>
                  <a:noFill/>
                </a:ln>
                <a:solidFill>
                  <a:srgbClr val="FFFFFF"/>
                </a:solidFill>
                <a:effectLst/>
                <a:uLnTx/>
                <a:uFillTx/>
                <a:latin typeface="楷体_GB2312" pitchFamily="49" charset="-122"/>
                <a:ea typeface="楷体_GB2312" pitchFamily="49" charset="-122"/>
                <a:cs typeface="+mn-cs"/>
              </a:rPr>
              <a:t>2</a:t>
            </a:r>
            <a:r>
              <a:rPr kumimoji="1" lang="zh-CN" altLang="en-US" sz="2800" b="1" i="0"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rPr>
              <a:t>值，应注重模型的意义；在进行总体显著性检验时，显著性水平应该控制在</a:t>
            </a:r>
            <a:r>
              <a:rPr kumimoji="1" lang="en-US" altLang="zh-CN" sz="2800" b="1" i="0"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rPr>
              <a:t>5%</a:t>
            </a:r>
            <a:r>
              <a:rPr kumimoji="1" lang="zh-CN" altLang="en-US" sz="2800" b="1" i="0"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rPr>
              <a:t>以内。</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60098"/>
                                        </p:tgtEl>
                                        <p:attrNameLst>
                                          <p:attrName>style.visibility</p:attrName>
                                        </p:attrNameLst>
                                      </p:cBhvr>
                                      <p:to>
                                        <p:strVal val="visible"/>
                                      </p:to>
                                    </p:set>
                                    <p:anim calcmode="lin" valueType="num">
                                      <p:cBhvr additive="base">
                                        <p:cTn id="7" dur="500" fill="hold"/>
                                        <p:tgtEl>
                                          <p:spTgt spid="260098"/>
                                        </p:tgtEl>
                                        <p:attrNameLst>
                                          <p:attrName>ppt_x</p:attrName>
                                        </p:attrNameLst>
                                      </p:cBhvr>
                                      <p:tavLst>
                                        <p:tav tm="0">
                                          <p:val>
                                            <p:strVal val="0-#ppt_w/2"/>
                                          </p:val>
                                        </p:tav>
                                        <p:tav tm="100000">
                                          <p:val>
                                            <p:strVal val="#ppt_x"/>
                                          </p:val>
                                        </p:tav>
                                      </p:tavLst>
                                    </p:anim>
                                    <p:anim calcmode="lin" valueType="num">
                                      <p:cBhvr additive="base">
                                        <p:cTn id="8" dur="500" fill="hold"/>
                                        <p:tgtEl>
                                          <p:spTgt spid="2600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60099"/>
                                        </p:tgtEl>
                                        <p:attrNameLst>
                                          <p:attrName>style.visibility</p:attrName>
                                        </p:attrNameLst>
                                      </p:cBhvr>
                                      <p:to>
                                        <p:strVal val="visible"/>
                                      </p:to>
                                    </p:set>
                                    <p:anim calcmode="lin" valueType="num">
                                      <p:cBhvr additive="base">
                                        <p:cTn id="13" dur="500" fill="hold"/>
                                        <p:tgtEl>
                                          <p:spTgt spid="260099"/>
                                        </p:tgtEl>
                                        <p:attrNameLst>
                                          <p:attrName>ppt_x</p:attrName>
                                        </p:attrNameLst>
                                      </p:cBhvr>
                                      <p:tavLst>
                                        <p:tav tm="0">
                                          <p:val>
                                            <p:strVal val="0-#ppt_w/2"/>
                                          </p:val>
                                        </p:tav>
                                        <p:tav tm="100000">
                                          <p:val>
                                            <p:strVal val="#ppt_x"/>
                                          </p:val>
                                        </p:tav>
                                      </p:tavLst>
                                    </p:anim>
                                    <p:anim calcmode="lin" valueType="num">
                                      <p:cBhvr additive="base">
                                        <p:cTn id="14" dur="500" fill="hold"/>
                                        <p:tgtEl>
                                          <p:spTgt spid="26009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0101"/>
                                        </p:tgtEl>
                                        <p:attrNameLst>
                                          <p:attrName>style.visibility</p:attrName>
                                        </p:attrNameLst>
                                      </p:cBhvr>
                                      <p:to>
                                        <p:strVal val="visible"/>
                                      </p:to>
                                    </p:set>
                                    <p:anim calcmode="lin" valueType="num">
                                      <p:cBhvr additive="base">
                                        <p:cTn id="19" dur="500" fill="hold"/>
                                        <p:tgtEl>
                                          <p:spTgt spid="260101"/>
                                        </p:tgtEl>
                                        <p:attrNameLst>
                                          <p:attrName>ppt_x</p:attrName>
                                        </p:attrNameLst>
                                      </p:cBhvr>
                                      <p:tavLst>
                                        <p:tav tm="0">
                                          <p:val>
                                            <p:strVal val="0-#ppt_w/2"/>
                                          </p:val>
                                        </p:tav>
                                        <p:tav tm="100000">
                                          <p:val>
                                            <p:strVal val="#ppt_x"/>
                                          </p:val>
                                        </p:tav>
                                      </p:tavLst>
                                    </p:anim>
                                    <p:anim calcmode="lin" valueType="num">
                                      <p:cBhvr additive="base">
                                        <p:cTn id="20" dur="500" fill="hold"/>
                                        <p:tgtEl>
                                          <p:spTgt spid="2601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1"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ctrTitle"/>
          </p:nvPr>
        </p:nvSpPr>
        <p:spPr>
          <a:xfrm>
            <a:off x="609600" y="2286000"/>
            <a:ext cx="7772400" cy="1371600"/>
          </a:xfrm>
        </p:spPr>
        <p:txBody>
          <a:bodyPr anchor="ctr" anchorCtr="0"/>
          <a:lstStyle/>
          <a:p>
            <a:pPr>
              <a:defRPr/>
            </a:pPr>
            <a:r>
              <a:rPr lang="zh-CN" altLang="en-US" sz="4400"/>
              <a:t>回归系数检验和推断</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a:xfrm>
            <a:off x="1828800" y="228600"/>
            <a:ext cx="7010400" cy="1066800"/>
          </a:xfrm>
        </p:spPr>
        <p:txBody>
          <a:bodyPr/>
          <a:lstStyle/>
          <a:p>
            <a:pPr>
              <a:defRPr/>
            </a:pPr>
            <a:r>
              <a:rPr lang="zh-CN" altLang="en-US"/>
              <a:t>回归系数的检验</a:t>
            </a:r>
            <a:endParaRPr lang="zh-CN" altLang="en-US" sz="3600">
              <a:solidFill>
                <a:schemeClr val="hlink"/>
              </a:solidFill>
            </a:endParaRPr>
          </a:p>
        </p:txBody>
      </p:sp>
      <p:sp>
        <p:nvSpPr>
          <p:cNvPr id="812035" name="Rectangle 3"/>
          <p:cNvSpPr>
            <a:spLocks noGrp="1" noChangeArrowheads="1"/>
          </p:cNvSpPr>
          <p:nvPr>
            <p:ph type="body" idx="1"/>
          </p:nvPr>
        </p:nvSpPr>
        <p:spPr>
          <a:xfrm>
            <a:off x="457200" y="1628775"/>
            <a:ext cx="8382000" cy="4467225"/>
          </a:xfrm>
        </p:spPr>
        <p:txBody>
          <a:bodyPr/>
          <a:lstStyle/>
          <a:p>
            <a:pPr marL="609600" indent="-609600" algn="just">
              <a:lnSpc>
                <a:spcPct val="90000"/>
              </a:lnSpc>
              <a:spcBef>
                <a:spcPct val="30000"/>
              </a:spcBef>
              <a:buFontTx/>
              <a:buAutoNum type="arabicPeriod"/>
              <a:defRPr/>
            </a:pPr>
            <a:r>
              <a:rPr lang="zh-CN" altLang="en-US"/>
              <a:t>线性关系检验通过后，对各个回归系数有选择地进行一次或多次检验</a:t>
            </a:r>
          </a:p>
          <a:p>
            <a:pPr marL="609600" indent="-609600" algn="just">
              <a:lnSpc>
                <a:spcPct val="90000"/>
              </a:lnSpc>
              <a:spcBef>
                <a:spcPct val="30000"/>
              </a:spcBef>
              <a:buFontTx/>
              <a:buAutoNum type="arabicPeriod"/>
              <a:defRPr/>
            </a:pPr>
            <a:r>
              <a:rPr lang="zh-CN" altLang="en-US"/>
              <a:t>究竟要对哪几个回归系数进行检验，通常需要在建立模型之前作出决定</a:t>
            </a:r>
          </a:p>
          <a:p>
            <a:pPr marL="609600" indent="-609600" algn="just">
              <a:lnSpc>
                <a:spcPct val="90000"/>
              </a:lnSpc>
              <a:spcBef>
                <a:spcPct val="30000"/>
              </a:spcBef>
              <a:buFontTx/>
              <a:buAutoNum type="arabicPeriod"/>
              <a:defRPr/>
            </a:pPr>
            <a:r>
              <a:rPr lang="zh-CN" altLang="en-US"/>
              <a:t>对回归系数检验的个数进行限制，以避免犯过多的第</a:t>
            </a:r>
            <a:r>
              <a:rPr lang="en-US" altLang="zh-CN"/>
              <a:t>Ⅰ</a:t>
            </a:r>
            <a:r>
              <a:rPr lang="zh-CN" altLang="en-US"/>
              <a:t>类错误</a:t>
            </a:r>
            <a:r>
              <a:rPr lang="en-US" altLang="zh-CN"/>
              <a:t>(</a:t>
            </a:r>
            <a:r>
              <a:rPr lang="zh-CN" altLang="en-US"/>
              <a:t>弃真错误</a:t>
            </a:r>
            <a:r>
              <a:rPr lang="en-US" altLang="zh-CN"/>
              <a:t>) </a:t>
            </a:r>
          </a:p>
          <a:p>
            <a:pPr marL="609600" indent="-609600" algn="just">
              <a:lnSpc>
                <a:spcPct val="90000"/>
              </a:lnSpc>
              <a:spcBef>
                <a:spcPct val="30000"/>
              </a:spcBef>
              <a:buFontTx/>
              <a:buAutoNum type="arabicPeriod"/>
              <a:defRPr/>
            </a:pPr>
            <a:r>
              <a:rPr lang="zh-CN" altLang="en-US"/>
              <a:t>对每一个自变量都要单独进行检验</a:t>
            </a:r>
          </a:p>
          <a:p>
            <a:pPr marL="609600" indent="-609600">
              <a:lnSpc>
                <a:spcPct val="90000"/>
              </a:lnSpc>
              <a:spcBef>
                <a:spcPct val="30000"/>
              </a:spcBef>
              <a:buFontTx/>
              <a:buAutoNum type="arabicPeriod"/>
              <a:defRPr/>
            </a:pPr>
            <a:r>
              <a:rPr lang="zh-CN" altLang="en-US"/>
              <a:t>应用 </a:t>
            </a:r>
            <a:r>
              <a:rPr lang="en-US" altLang="zh-CN" i="1"/>
              <a:t>t </a:t>
            </a:r>
            <a:r>
              <a:rPr lang="zh-CN" altLang="en-US"/>
              <a:t>检验统计量</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2035">
                                            <p:txEl>
                                              <p:pRg st="0" end="0"/>
                                            </p:txEl>
                                          </p:spTgt>
                                        </p:tgtEl>
                                        <p:attrNameLst>
                                          <p:attrName>style.visibility</p:attrName>
                                        </p:attrNameLst>
                                      </p:cBhvr>
                                      <p:to>
                                        <p:strVal val="visible"/>
                                      </p:to>
                                    </p:set>
                                    <p:animEffect transition="in" filter="wipe(left)">
                                      <p:cBhvr>
                                        <p:cTn id="7" dur="500"/>
                                        <p:tgtEl>
                                          <p:spTgt spid="812035">
                                            <p:txEl>
                                              <p:pRg st="0" end="0"/>
                                            </p:txEl>
                                          </p:spTgt>
                                        </p:tgtEl>
                                      </p:cBhvr>
                                    </p:animEffect>
                                  </p:childTnLst>
                                  <p:subTnLst>
                                    <p:animClr clrSpc="rgb" dir="cw">
                                      <p:cBhvr override="childStyle">
                                        <p:cTn dur="1" fill="hold" display="0" masterRel="nextClick" afterEffect="1"/>
                                        <p:tgtEl>
                                          <p:spTgt spid="812035">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2035">
                                            <p:txEl>
                                              <p:pRg st="1" end="1"/>
                                            </p:txEl>
                                          </p:spTgt>
                                        </p:tgtEl>
                                        <p:attrNameLst>
                                          <p:attrName>style.visibility</p:attrName>
                                        </p:attrNameLst>
                                      </p:cBhvr>
                                      <p:to>
                                        <p:strVal val="visible"/>
                                      </p:to>
                                    </p:set>
                                    <p:animEffect transition="in" filter="wipe(left)">
                                      <p:cBhvr>
                                        <p:cTn id="12" dur="500"/>
                                        <p:tgtEl>
                                          <p:spTgt spid="812035">
                                            <p:txEl>
                                              <p:pRg st="1" end="1"/>
                                            </p:txEl>
                                          </p:spTgt>
                                        </p:tgtEl>
                                      </p:cBhvr>
                                    </p:animEffect>
                                  </p:childTnLst>
                                  <p:subTnLst>
                                    <p:animClr clrSpc="rgb" dir="cw">
                                      <p:cBhvr override="childStyle">
                                        <p:cTn dur="1" fill="hold" display="0" masterRel="nextClick" afterEffect="1"/>
                                        <p:tgtEl>
                                          <p:spTgt spid="812035">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2035">
                                            <p:txEl>
                                              <p:pRg st="2" end="2"/>
                                            </p:txEl>
                                          </p:spTgt>
                                        </p:tgtEl>
                                        <p:attrNameLst>
                                          <p:attrName>style.visibility</p:attrName>
                                        </p:attrNameLst>
                                      </p:cBhvr>
                                      <p:to>
                                        <p:strVal val="visible"/>
                                      </p:to>
                                    </p:set>
                                    <p:animEffect transition="in" filter="wipe(left)">
                                      <p:cBhvr>
                                        <p:cTn id="17" dur="500"/>
                                        <p:tgtEl>
                                          <p:spTgt spid="812035">
                                            <p:txEl>
                                              <p:pRg st="2" end="2"/>
                                            </p:txEl>
                                          </p:spTgt>
                                        </p:tgtEl>
                                      </p:cBhvr>
                                    </p:animEffect>
                                  </p:childTnLst>
                                  <p:subTnLst>
                                    <p:animClr clrSpc="rgb" dir="cw">
                                      <p:cBhvr override="childStyle">
                                        <p:cTn dur="1" fill="hold" display="0" masterRel="nextClick" afterEffect="1"/>
                                        <p:tgtEl>
                                          <p:spTgt spid="812035">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12035">
                                            <p:txEl>
                                              <p:pRg st="3" end="3"/>
                                            </p:txEl>
                                          </p:spTgt>
                                        </p:tgtEl>
                                        <p:attrNameLst>
                                          <p:attrName>style.visibility</p:attrName>
                                        </p:attrNameLst>
                                      </p:cBhvr>
                                      <p:to>
                                        <p:strVal val="visible"/>
                                      </p:to>
                                    </p:set>
                                    <p:animEffect transition="in" filter="wipe(left)">
                                      <p:cBhvr>
                                        <p:cTn id="22" dur="500"/>
                                        <p:tgtEl>
                                          <p:spTgt spid="812035">
                                            <p:txEl>
                                              <p:pRg st="3" end="3"/>
                                            </p:txEl>
                                          </p:spTgt>
                                        </p:tgtEl>
                                      </p:cBhvr>
                                    </p:animEffect>
                                  </p:childTnLst>
                                  <p:subTnLst>
                                    <p:animClr clrSpc="rgb" dir="cw">
                                      <p:cBhvr override="childStyle">
                                        <p:cTn dur="1" fill="hold" display="0" masterRel="nextClick" afterEffect="1"/>
                                        <p:tgtEl>
                                          <p:spTgt spid="812035">
                                            <p:txEl>
                                              <p:pRg st="3" end="3"/>
                                            </p:txEl>
                                          </p:spTgt>
                                        </p:tgtEl>
                                        <p:attrNameLst>
                                          <p:attrName>ppt_c</p:attrName>
                                        </p:attrNameLst>
                                      </p:cBhvr>
                                      <p:to>
                                        <a:schemeClr val="fo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12035">
                                            <p:txEl>
                                              <p:pRg st="4" end="4"/>
                                            </p:txEl>
                                          </p:spTgt>
                                        </p:tgtEl>
                                        <p:attrNameLst>
                                          <p:attrName>style.visibility</p:attrName>
                                        </p:attrNameLst>
                                      </p:cBhvr>
                                      <p:to>
                                        <p:strVal val="visible"/>
                                      </p:to>
                                    </p:set>
                                    <p:animEffect transition="in" filter="wipe(left)">
                                      <p:cBhvr>
                                        <p:cTn id="27" dur="500"/>
                                        <p:tgtEl>
                                          <p:spTgt spid="812035">
                                            <p:txEl>
                                              <p:pRg st="4" end="4"/>
                                            </p:txEl>
                                          </p:spTgt>
                                        </p:tgtEl>
                                      </p:cBhvr>
                                    </p:animEffect>
                                  </p:childTnLst>
                                  <p:subTnLst>
                                    <p:animClr clrSpc="rgb" dir="cw">
                                      <p:cBhvr override="childStyle">
                                        <p:cTn dur="1" fill="hold" display="0" masterRel="nextClick" afterEffect="1"/>
                                        <p:tgtEl>
                                          <p:spTgt spid="812035">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2035"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4082" name="Rectangle 2"/>
          <p:cNvSpPr>
            <a:spLocks noGrp="1" noChangeArrowheads="1"/>
          </p:cNvSpPr>
          <p:nvPr>
            <p:ph type="title"/>
          </p:nvPr>
        </p:nvSpPr>
        <p:spPr>
          <a:xfrm>
            <a:off x="1828800" y="228600"/>
            <a:ext cx="7010400" cy="1066800"/>
          </a:xfrm>
        </p:spPr>
        <p:txBody>
          <a:bodyPr/>
          <a:lstStyle/>
          <a:p>
            <a:pPr>
              <a:defRPr/>
            </a:pPr>
            <a:r>
              <a:rPr lang="zh-CN" altLang="en-US"/>
              <a:t>回归系数的检验</a:t>
            </a:r>
            <a:br>
              <a:rPr lang="zh-CN" altLang="en-US"/>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步骤</a:t>
            </a:r>
            <a:r>
              <a:rPr lang="en-US" altLang="zh-CN" sz="3600">
                <a:solidFill>
                  <a:schemeClr val="hlink"/>
                </a:solidFill>
                <a:latin typeface="Arial" panose="020B0604020202020204" pitchFamily="34" charset="0"/>
              </a:rPr>
              <a:t>)</a:t>
            </a:r>
          </a:p>
        </p:txBody>
      </p:sp>
      <p:sp>
        <p:nvSpPr>
          <p:cNvPr id="814083" name="Rectangle 3"/>
          <p:cNvSpPr>
            <a:spLocks noGrp="1" noChangeArrowheads="1"/>
          </p:cNvSpPr>
          <p:nvPr>
            <p:ph type="body" idx="1"/>
          </p:nvPr>
        </p:nvSpPr>
        <p:spPr>
          <a:xfrm>
            <a:off x="457200" y="1628775"/>
            <a:ext cx="8382000" cy="2133600"/>
          </a:xfrm>
        </p:spPr>
        <p:txBody>
          <a:bodyPr/>
          <a:lstStyle/>
          <a:p>
            <a:pPr marL="609600" indent="-609600">
              <a:buFontTx/>
              <a:buAutoNum type="arabicPeriod"/>
              <a:defRPr/>
            </a:pPr>
            <a:r>
              <a:rPr lang="zh-CN" altLang="en-US" sz="3000"/>
              <a:t>提出假设</a:t>
            </a:r>
          </a:p>
          <a:p>
            <a:pPr marL="1219200" lvl="1" indent="-533400">
              <a:defRPr/>
            </a:pPr>
            <a:r>
              <a:rPr lang="en-US" altLang="zh-CN" sz="2600" i="1">
                <a:latin typeface="Times New Roman" panose="02020603050405020304" pitchFamily="18" charset="0"/>
              </a:rPr>
              <a:t>H</a:t>
            </a:r>
            <a:r>
              <a:rPr lang="en-US" altLang="zh-CN" sz="2600" baseline="-25000"/>
              <a:t>0</a:t>
            </a:r>
            <a:r>
              <a:rPr lang="zh-CN" altLang="en-US" sz="2600"/>
              <a:t>： </a:t>
            </a:r>
            <a:r>
              <a:rPr lang="en-US" altLang="zh-CN" sz="2600" i="1">
                <a:latin typeface="Symbol" panose="05050102010706020507" pitchFamily="18" charset="2"/>
              </a:rPr>
              <a:t>b</a:t>
            </a:r>
            <a:r>
              <a:rPr lang="en-US" altLang="zh-CN" sz="2600" baseline="-25000"/>
              <a:t>i </a:t>
            </a:r>
            <a:r>
              <a:rPr lang="en-US" altLang="zh-CN" sz="2600"/>
              <a:t>= 0  (</a:t>
            </a:r>
            <a:r>
              <a:rPr lang="zh-CN" altLang="en-US" sz="2600"/>
              <a:t>自变量 </a:t>
            </a:r>
            <a:r>
              <a:rPr lang="en-US" altLang="zh-CN" sz="2600" i="1">
                <a:latin typeface="Times New Roman" panose="02020603050405020304" pitchFamily="18" charset="0"/>
              </a:rPr>
              <a:t>x</a:t>
            </a:r>
            <a:r>
              <a:rPr lang="en-US" altLang="zh-CN" sz="2600" i="1" baseline="-25000">
                <a:latin typeface="Times New Roman" panose="02020603050405020304" pitchFamily="18" charset="0"/>
              </a:rPr>
              <a:t>i</a:t>
            </a:r>
            <a:r>
              <a:rPr lang="en-US" altLang="zh-CN" sz="2600" baseline="-25000">
                <a:latin typeface="Times New Roman" panose="02020603050405020304" pitchFamily="18" charset="0"/>
              </a:rPr>
              <a:t> </a:t>
            </a:r>
            <a:r>
              <a:rPr lang="zh-CN" altLang="en-US" sz="2600">
                <a:latin typeface="Times New Roman" panose="02020603050405020304" pitchFamily="18" charset="0"/>
              </a:rPr>
              <a:t>与</a:t>
            </a:r>
            <a:r>
              <a:rPr lang="zh-CN" altLang="en-US" sz="2600" baseline="-25000">
                <a:latin typeface="Times New Roman" panose="02020603050405020304" pitchFamily="18" charset="0"/>
              </a:rPr>
              <a:t> </a:t>
            </a:r>
            <a:r>
              <a:rPr lang="zh-CN" altLang="en-US" sz="2600">
                <a:latin typeface="Times New Roman" panose="02020603050405020304" pitchFamily="18" charset="0"/>
              </a:rPr>
              <a:t>因变量 </a:t>
            </a:r>
            <a:r>
              <a:rPr lang="en-US" altLang="zh-CN" sz="2600" i="1">
                <a:latin typeface="Times New Roman" panose="02020603050405020304" pitchFamily="18" charset="0"/>
              </a:rPr>
              <a:t>y </a:t>
            </a:r>
            <a:r>
              <a:rPr lang="zh-CN" altLang="en-US" sz="2600"/>
              <a:t>没有线性关系</a:t>
            </a:r>
            <a:r>
              <a:rPr lang="en-US" altLang="zh-CN" sz="2600"/>
              <a:t>) </a:t>
            </a:r>
          </a:p>
          <a:p>
            <a:pPr marL="1219200" lvl="1" indent="-533400">
              <a:defRPr/>
            </a:pPr>
            <a:r>
              <a:rPr lang="en-US" altLang="zh-CN" sz="2600" i="1">
                <a:latin typeface="Times New Roman" panose="02020603050405020304" pitchFamily="18" charset="0"/>
              </a:rPr>
              <a:t>H</a:t>
            </a:r>
            <a:r>
              <a:rPr lang="en-US" altLang="zh-CN" sz="2600" baseline="-25000"/>
              <a:t>1</a:t>
            </a:r>
            <a:r>
              <a:rPr lang="zh-CN" altLang="en-US" sz="2600"/>
              <a:t>： </a:t>
            </a:r>
            <a:r>
              <a:rPr lang="en-US" altLang="zh-CN" sz="2600" i="1">
                <a:latin typeface="Symbol" panose="05050102010706020507" pitchFamily="18" charset="2"/>
              </a:rPr>
              <a:t>b</a:t>
            </a:r>
            <a:r>
              <a:rPr lang="en-US" altLang="zh-CN" sz="2600" baseline="-25000"/>
              <a:t>i</a:t>
            </a:r>
            <a:r>
              <a:rPr lang="en-US" altLang="zh-CN" sz="2600"/>
              <a:t> </a:t>
            </a:r>
            <a:r>
              <a:rPr lang="en-US" altLang="zh-CN" sz="2600">
                <a:latin typeface="Symbol" panose="05050102010706020507" pitchFamily="18" charset="2"/>
                <a:sym typeface="Symbol" panose="05050102010706020507" pitchFamily="18" charset="2"/>
              </a:rPr>
              <a:t> </a:t>
            </a:r>
            <a:r>
              <a:rPr lang="en-US" altLang="zh-CN" sz="2600"/>
              <a:t>0  (</a:t>
            </a:r>
            <a:r>
              <a:rPr lang="zh-CN" altLang="en-US" sz="2600"/>
              <a:t>自变量 </a:t>
            </a:r>
            <a:r>
              <a:rPr lang="en-US" altLang="zh-CN" sz="2600" i="1">
                <a:latin typeface="Times New Roman" panose="02020603050405020304" pitchFamily="18" charset="0"/>
              </a:rPr>
              <a:t>x</a:t>
            </a:r>
            <a:r>
              <a:rPr lang="en-US" altLang="zh-CN" sz="2600" i="1" baseline="-25000">
                <a:latin typeface="Times New Roman" panose="02020603050405020304" pitchFamily="18" charset="0"/>
              </a:rPr>
              <a:t>i</a:t>
            </a:r>
            <a:r>
              <a:rPr lang="en-US" altLang="zh-CN" sz="2600" baseline="-25000">
                <a:latin typeface="Times New Roman" panose="02020603050405020304" pitchFamily="18" charset="0"/>
              </a:rPr>
              <a:t> </a:t>
            </a:r>
            <a:r>
              <a:rPr lang="zh-CN" altLang="en-US" sz="2600">
                <a:latin typeface="Times New Roman" panose="02020603050405020304" pitchFamily="18" charset="0"/>
              </a:rPr>
              <a:t>与</a:t>
            </a:r>
            <a:r>
              <a:rPr lang="zh-CN" altLang="en-US" sz="2600" baseline="-25000">
                <a:latin typeface="Times New Roman" panose="02020603050405020304" pitchFamily="18" charset="0"/>
              </a:rPr>
              <a:t> </a:t>
            </a:r>
            <a:r>
              <a:rPr lang="zh-CN" altLang="en-US" sz="2600">
                <a:latin typeface="Times New Roman" panose="02020603050405020304" pitchFamily="18" charset="0"/>
              </a:rPr>
              <a:t>因变量 </a:t>
            </a:r>
            <a:r>
              <a:rPr lang="en-US" altLang="zh-CN" sz="2600" i="1">
                <a:latin typeface="Times New Roman" panose="02020603050405020304" pitchFamily="18" charset="0"/>
              </a:rPr>
              <a:t>y</a:t>
            </a:r>
            <a:r>
              <a:rPr lang="zh-CN" altLang="en-US" sz="2600"/>
              <a:t>有线性关系</a:t>
            </a:r>
            <a:r>
              <a:rPr lang="en-US" altLang="zh-CN" sz="2600"/>
              <a:t>) </a:t>
            </a:r>
          </a:p>
          <a:p>
            <a:pPr marL="609600" indent="-609600">
              <a:buFontTx/>
              <a:buAutoNum type="arabicPeriod"/>
              <a:defRPr/>
            </a:pPr>
            <a:r>
              <a:rPr lang="zh-CN" altLang="en-US" sz="3000"/>
              <a:t>计算检验的统计量 </a:t>
            </a:r>
            <a:r>
              <a:rPr lang="en-US" altLang="zh-CN" sz="3000" i="1"/>
              <a:t>t</a:t>
            </a:r>
          </a:p>
        </p:txBody>
      </p:sp>
      <p:sp>
        <p:nvSpPr>
          <p:cNvPr id="814084" name="Rectangle 4"/>
          <p:cNvSpPr>
            <a:spLocks noChangeArrowheads="1"/>
          </p:cNvSpPr>
          <p:nvPr/>
        </p:nvSpPr>
        <p:spPr bwMode="auto">
          <a:xfrm>
            <a:off x="457200" y="5105400"/>
            <a:ext cx="7848600" cy="97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0" fontAlgn="base" latinLnBrk="0" hangingPunct="0">
              <a:lnSpc>
                <a:spcPct val="90000"/>
              </a:lnSpc>
              <a:spcBef>
                <a:spcPct val="30000"/>
              </a:spcBef>
              <a:spcAft>
                <a:spcPct val="0"/>
              </a:spcAft>
              <a:buClrTx/>
              <a:buSzTx/>
              <a:buFontTx/>
              <a:buAutoNum type="arabicPeriod" startAt="3"/>
              <a:tabLst/>
              <a:defRPr/>
            </a:pPr>
            <a:r>
              <a:rPr kumimoji="1" lang="en-US" altLang="zh-CN" sz="3000" b="0" i="0" u="none" strike="noStrike" kern="1200" cap="none" spc="0" normalizeH="0" baseline="0" noProof="0">
                <a:ln>
                  <a:noFill/>
                </a:ln>
                <a:solidFill>
                  <a:srgbClr val="F0F0F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1" lang="zh-CN" altLang="en-US" sz="3000" b="0" i="0" u="none" strike="noStrike" kern="1200" cap="none" spc="0" normalizeH="0" baseline="0" noProof="0">
                <a:ln>
                  <a:noFill/>
                </a:ln>
                <a:solidFill>
                  <a:srgbClr val="F0F0F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确定显著性水平</a:t>
            </a:r>
            <a:r>
              <a:rPr kumimoji="1" lang="zh-CN" altLang="en-US" sz="3000" b="0" i="1" u="none" strike="noStrike" kern="1200" cap="none" spc="0" normalizeH="0" baseline="0" noProof="0">
                <a:ln>
                  <a:noFill/>
                </a:ln>
                <a:solidFill>
                  <a:srgbClr val="F0F0F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Symbol" panose="05050102010706020507" pitchFamily="18" charset="2"/>
              </a:rPr>
              <a:t></a:t>
            </a:r>
            <a:r>
              <a:rPr kumimoji="1" lang="zh-CN" altLang="en-US" sz="3000" b="0" i="0" u="none" strike="noStrike" kern="1200" cap="none" spc="0" normalizeH="0" baseline="0" noProof="0">
                <a:ln>
                  <a:noFill/>
                </a:ln>
                <a:solidFill>
                  <a:srgbClr val="F0F0F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Symbol" panose="05050102010706020507" pitchFamily="18" charset="2"/>
              </a:rPr>
              <a:t>，并进行决策</a:t>
            </a:r>
          </a:p>
          <a:p>
            <a:pPr marL="914400" marR="0" lvl="1" indent="-457200" algn="l" defTabSz="914400" rtl="0" eaLnBrk="0" fontAlgn="base" latinLnBrk="0" hangingPunct="0">
              <a:lnSpc>
                <a:spcPct val="90000"/>
              </a:lnSpc>
              <a:spcBef>
                <a:spcPct val="30000"/>
              </a:spcBef>
              <a:spcAft>
                <a:spcPct val="0"/>
              </a:spcAft>
              <a:buClr>
                <a:srgbClr val="FE9B03"/>
              </a:buClr>
              <a:buSzPct val="135000"/>
              <a:buFont typeface="Wingdings" panose="05000000000000000000" pitchFamily="2" charset="2"/>
              <a:buChar char="§"/>
              <a:tabLst/>
              <a:defRPr/>
            </a:pPr>
            <a:r>
              <a:rPr kumimoji="1" lang="zh-CN" altLang="en-US" sz="2600" b="0" i="0" u="none" strike="noStrike" kern="1200" cap="none" spc="0" normalizeH="0" baseline="0" noProof="0">
                <a:ln>
                  <a:noFill/>
                </a:ln>
                <a:solidFill>
                  <a:srgbClr val="F0F0F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Symbol" panose="05050102010706020507" pitchFamily="18" charset="2"/>
              </a:rPr>
              <a:t> </a:t>
            </a:r>
            <a:r>
              <a:rPr kumimoji="1" lang="en-US" altLang="zh-CN" sz="2600" b="0" i="1" u="none" strike="noStrike" kern="1200" cap="none" spc="0" normalizeH="0" baseline="0" noProof="0">
                <a:ln>
                  <a:noFill/>
                </a:ln>
                <a:solidFill>
                  <a:srgbClr val="F0F0F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Symbol" panose="05050102010706020507" pitchFamily="18" charset="2"/>
              </a:rPr>
              <a:t>t</a:t>
            </a:r>
            <a:r>
              <a:rPr kumimoji="1" lang="en-US" altLang="zh-CN" sz="2600" b="0" i="0" u="none" strike="noStrike" kern="1200" cap="none" spc="0" normalizeH="0" baseline="0" noProof="0">
                <a:ln>
                  <a:noFill/>
                </a:ln>
                <a:solidFill>
                  <a:srgbClr val="F0F0F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Symbol" panose="05050102010706020507" pitchFamily="18" charset="2"/>
              </a:rPr>
              <a:t>&gt;</a:t>
            </a:r>
            <a:r>
              <a:rPr kumimoji="1" lang="en-US" altLang="zh-CN" sz="2600" b="0" i="1" u="none" strike="noStrike" kern="1200" cap="none" spc="0" normalizeH="0" baseline="0" noProof="0">
                <a:ln>
                  <a:noFill/>
                </a:ln>
                <a:solidFill>
                  <a:srgbClr val="F0F0F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Symbol" panose="05050102010706020507" pitchFamily="18" charset="2"/>
              </a:rPr>
              <a:t>t</a:t>
            </a:r>
            <a:r>
              <a:rPr kumimoji="1" lang="en-US" altLang="zh-CN" sz="2600" b="0" i="1" u="none" strike="noStrike" kern="1200" cap="none" spc="0" normalizeH="0" baseline="-25000" noProof="0">
                <a:ln>
                  <a:noFill/>
                </a:ln>
                <a:solidFill>
                  <a:srgbClr val="F0F0F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Symbol" panose="05050102010706020507" pitchFamily="18" charset="2"/>
              </a:rPr>
              <a:t></a:t>
            </a:r>
            <a:r>
              <a:rPr kumimoji="1" lang="en-US" altLang="zh-CN" sz="2600" b="0" i="0" u="none" strike="noStrike" kern="1200" cap="none" spc="0" normalizeH="0" baseline="-25000" noProof="0">
                <a:ln>
                  <a:noFill/>
                </a:ln>
                <a:solidFill>
                  <a:srgbClr val="F0F0F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Symbol" panose="05050102010706020507" pitchFamily="18" charset="2"/>
              </a:rPr>
              <a:t></a:t>
            </a:r>
            <a:r>
              <a:rPr kumimoji="1" lang="zh-CN" altLang="en-US" sz="2600" b="0" i="0" u="none" strike="noStrike" kern="1200" cap="none" spc="0" normalizeH="0" baseline="0" noProof="0">
                <a:ln>
                  <a:noFill/>
                </a:ln>
                <a:solidFill>
                  <a:srgbClr val="F0F0F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Symbol" panose="05050102010706020507" pitchFamily="18" charset="2"/>
              </a:rPr>
              <a:t>，拒绝</a:t>
            </a:r>
            <a:r>
              <a:rPr kumimoji="1" lang="en-US" altLang="zh-CN" sz="2600" b="0" i="1" u="none" strike="noStrike" kern="1200" cap="none" spc="0" normalizeH="0" baseline="0" noProof="0">
                <a:ln>
                  <a:noFill/>
                </a:ln>
                <a:solidFill>
                  <a:srgbClr val="F0F0F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H</a:t>
            </a:r>
            <a:r>
              <a:rPr kumimoji="1" lang="en-US" altLang="zh-CN" sz="2600" b="0" i="0" u="none" strike="noStrike" kern="1200" cap="none" spc="0" normalizeH="0" baseline="-25000" noProof="0">
                <a:ln>
                  <a:noFill/>
                </a:ln>
                <a:solidFill>
                  <a:srgbClr val="F0F0F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Symbol" panose="05050102010706020507" pitchFamily="18" charset="2"/>
              </a:rPr>
              <a:t>0</a:t>
            </a:r>
            <a:r>
              <a:rPr kumimoji="1" lang="zh-CN" altLang="en-US" sz="2600" b="0" i="0" u="none" strike="noStrike" kern="1200" cap="none" spc="0" normalizeH="0" baseline="0" noProof="0">
                <a:ln>
                  <a:noFill/>
                </a:ln>
                <a:solidFill>
                  <a:srgbClr val="F0F0F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Symbol" panose="05050102010706020507" pitchFamily="18" charset="2"/>
              </a:rPr>
              <a:t>； </a:t>
            </a:r>
            <a:r>
              <a:rPr kumimoji="1" lang="en-US" altLang="zh-CN" sz="2600" b="0" i="1" u="none" strike="noStrike" kern="1200" cap="none" spc="0" normalizeH="0" baseline="0" noProof="0">
                <a:ln>
                  <a:noFill/>
                </a:ln>
                <a:solidFill>
                  <a:srgbClr val="F0F0F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Symbol" panose="05050102010706020507" pitchFamily="18" charset="2"/>
              </a:rPr>
              <a:t>t</a:t>
            </a:r>
            <a:r>
              <a:rPr kumimoji="1" lang="en-US" altLang="zh-CN" sz="2600" b="0" i="0" u="none" strike="noStrike" kern="1200" cap="none" spc="0" normalizeH="0" baseline="0" noProof="0">
                <a:ln>
                  <a:noFill/>
                </a:ln>
                <a:solidFill>
                  <a:srgbClr val="F0F0F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Symbol" panose="05050102010706020507" pitchFamily="18" charset="2"/>
              </a:rPr>
              <a:t>&lt;</a:t>
            </a:r>
            <a:r>
              <a:rPr kumimoji="1" lang="en-US" altLang="zh-CN" sz="2600" b="0" i="1" u="none" strike="noStrike" kern="1200" cap="none" spc="0" normalizeH="0" baseline="0" noProof="0">
                <a:ln>
                  <a:noFill/>
                </a:ln>
                <a:solidFill>
                  <a:srgbClr val="F0F0F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Symbol" panose="05050102010706020507" pitchFamily="18" charset="2"/>
              </a:rPr>
              <a:t>t</a:t>
            </a:r>
            <a:r>
              <a:rPr kumimoji="1" lang="en-US" altLang="zh-CN" sz="2600" b="0" i="1" u="none" strike="noStrike" kern="1200" cap="none" spc="0" normalizeH="0" baseline="-25000" noProof="0">
                <a:ln>
                  <a:noFill/>
                </a:ln>
                <a:solidFill>
                  <a:srgbClr val="F0F0F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Symbol" panose="05050102010706020507" pitchFamily="18" charset="2"/>
              </a:rPr>
              <a:t></a:t>
            </a:r>
            <a:r>
              <a:rPr kumimoji="1" lang="en-US" altLang="zh-CN" sz="2600" b="0" i="0" u="none" strike="noStrike" kern="1200" cap="none" spc="0" normalizeH="0" baseline="-25000" noProof="0">
                <a:ln>
                  <a:noFill/>
                </a:ln>
                <a:solidFill>
                  <a:srgbClr val="F0F0F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Symbol" panose="05050102010706020507" pitchFamily="18" charset="2"/>
              </a:rPr>
              <a:t></a:t>
            </a:r>
            <a:r>
              <a:rPr kumimoji="1" lang="zh-CN" altLang="en-US" sz="2600" b="0" i="0" u="none" strike="noStrike" kern="1200" cap="none" spc="0" normalizeH="0" baseline="0" noProof="0">
                <a:ln>
                  <a:noFill/>
                </a:ln>
                <a:solidFill>
                  <a:srgbClr val="F0F0F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Symbol" panose="05050102010706020507" pitchFamily="18" charset="2"/>
              </a:rPr>
              <a:t>，不拒绝</a:t>
            </a:r>
            <a:r>
              <a:rPr kumimoji="1" lang="en-US" altLang="zh-CN" sz="2600" b="0" i="1" u="none" strike="noStrike" kern="1200" cap="none" spc="0" normalizeH="0" baseline="0" noProof="0">
                <a:ln>
                  <a:noFill/>
                </a:ln>
                <a:solidFill>
                  <a:srgbClr val="F0F0F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H</a:t>
            </a:r>
            <a:r>
              <a:rPr kumimoji="1" lang="en-US" altLang="zh-CN" sz="2600" b="0" i="0" u="none" strike="noStrike" kern="1200" cap="none" spc="0" normalizeH="0" baseline="-25000" noProof="0">
                <a:ln>
                  <a:noFill/>
                </a:ln>
                <a:solidFill>
                  <a:srgbClr val="F0F0F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Symbol" panose="05050102010706020507" pitchFamily="18" charset="2"/>
              </a:rPr>
              <a:t>0</a:t>
            </a:r>
          </a:p>
        </p:txBody>
      </p:sp>
      <p:graphicFrame>
        <p:nvGraphicFramePr>
          <p:cNvPr id="814085" name="Object 5">
            <a:hlinkClick r:id="" action="ppaction://ole?verb=0"/>
          </p:cNvPr>
          <p:cNvGraphicFramePr>
            <a:graphicFrameLocks/>
          </p:cNvGraphicFramePr>
          <p:nvPr/>
        </p:nvGraphicFramePr>
        <p:xfrm>
          <a:off x="1539875" y="3810000"/>
          <a:ext cx="3395663" cy="1295400"/>
        </p:xfrm>
        <a:graphic>
          <a:graphicData uri="http://schemas.openxmlformats.org/presentationml/2006/ole">
            <mc:AlternateContent xmlns:mc="http://schemas.openxmlformats.org/markup-compatibility/2006">
              <mc:Choice xmlns:v="urn:schemas-microsoft-com:vml" Requires="v">
                <p:oleObj spid="_x0000_s21521" name="公式" r:id="rId4" imgW="1287684" imgH="502815" progId="Equation.3">
                  <p:embed/>
                </p:oleObj>
              </mc:Choice>
              <mc:Fallback>
                <p:oleObj name="公式" r:id="rId4" imgW="1287684" imgH="502815" progId="Equation.3">
                  <p:embed/>
                  <p:pic>
                    <p:nvPicPr>
                      <p:cNvPr id="814085" name="Object 5">
                        <a:hlinkClick r:id="" action="ppaction://ole?verb=0"/>
                      </p:cNvPr>
                      <p:cNvPicPr>
                        <a:picLocks noChangeArrowheads="1"/>
                      </p:cNvPicPr>
                      <p:nvPr/>
                    </p:nvPicPr>
                    <p:blipFill>
                      <a:blip r:embed="rId5">
                        <a:lum contrast="-12000"/>
                        <a:extLst>
                          <a:ext uri="{28A0092B-C50C-407E-A947-70E740481C1C}">
                            <a14:useLocalDpi xmlns:a14="http://schemas.microsoft.com/office/drawing/2010/main" val="0"/>
                          </a:ext>
                        </a:extLst>
                      </a:blip>
                      <a:srcRect/>
                      <a:stretch>
                        <a:fillRect/>
                      </a:stretch>
                    </p:blipFill>
                    <p:spPr bwMode="auto">
                      <a:xfrm>
                        <a:off x="1539875" y="3810000"/>
                        <a:ext cx="3395663" cy="12954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4083">
                                            <p:txEl>
                                              <p:pRg st="0" end="0"/>
                                            </p:txEl>
                                          </p:spTgt>
                                        </p:tgtEl>
                                        <p:attrNameLst>
                                          <p:attrName>style.visibility</p:attrName>
                                        </p:attrNameLst>
                                      </p:cBhvr>
                                      <p:to>
                                        <p:strVal val="visible"/>
                                      </p:to>
                                    </p:set>
                                    <p:animEffect transition="in" filter="wipe(left)">
                                      <p:cBhvr>
                                        <p:cTn id="7" dur="500"/>
                                        <p:tgtEl>
                                          <p:spTgt spid="814083">
                                            <p:txEl>
                                              <p:pRg st="0" end="0"/>
                                            </p:txEl>
                                          </p:spTgt>
                                        </p:tgtEl>
                                      </p:cBhvr>
                                    </p:animEffect>
                                  </p:childTnLst>
                                  <p:subTnLst>
                                    <p:animClr clrSpc="rgb" dir="cw">
                                      <p:cBhvr override="childStyle">
                                        <p:cTn dur="1" fill="hold" display="0" masterRel="nextClick" afterEffect="1"/>
                                        <p:tgtEl>
                                          <p:spTgt spid="814083">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814083">
                                            <p:txEl>
                                              <p:pRg st="1" end="1"/>
                                            </p:txEl>
                                          </p:spTgt>
                                        </p:tgtEl>
                                        <p:attrNameLst>
                                          <p:attrName>style.visibility</p:attrName>
                                        </p:attrNameLst>
                                      </p:cBhvr>
                                      <p:to>
                                        <p:strVal val="visible"/>
                                      </p:to>
                                    </p:set>
                                    <p:animEffect transition="in" filter="wipe(left)">
                                      <p:cBhvr>
                                        <p:cTn id="10" dur="500"/>
                                        <p:tgtEl>
                                          <p:spTgt spid="814083">
                                            <p:txEl>
                                              <p:pRg st="1" end="1"/>
                                            </p:txEl>
                                          </p:spTgt>
                                        </p:tgtEl>
                                      </p:cBhvr>
                                    </p:animEffect>
                                  </p:childTnLst>
                                  <p:subTnLst>
                                    <p:animClr clrSpc="rgb" dir="cw">
                                      <p:cBhvr override="childStyle">
                                        <p:cTn dur="1" fill="hold" display="0" masterRel="nextClick" afterEffect="1"/>
                                        <p:tgtEl>
                                          <p:spTgt spid="814083">
                                            <p:txEl>
                                              <p:pRg st="1" end="1"/>
                                            </p:txEl>
                                          </p:spTgt>
                                        </p:tgtEl>
                                        <p:attrNameLst>
                                          <p:attrName>ppt_c</p:attrName>
                                        </p:attrNameLst>
                                      </p:cBhvr>
                                      <p:to>
                                        <a:schemeClr val="folHlink"/>
                                      </p:to>
                                    </p:animClr>
                                  </p:subTnLst>
                                </p:cTn>
                              </p:par>
                              <p:par>
                                <p:cTn id="11" presetID="22" presetClass="entr" presetSubtype="8" fill="hold" grpId="0" nodeType="withEffect">
                                  <p:stCondLst>
                                    <p:cond delay="0"/>
                                  </p:stCondLst>
                                  <p:childTnLst>
                                    <p:set>
                                      <p:cBhvr>
                                        <p:cTn id="12" dur="1" fill="hold">
                                          <p:stCondLst>
                                            <p:cond delay="0"/>
                                          </p:stCondLst>
                                        </p:cTn>
                                        <p:tgtEl>
                                          <p:spTgt spid="814083">
                                            <p:txEl>
                                              <p:pRg st="2" end="2"/>
                                            </p:txEl>
                                          </p:spTgt>
                                        </p:tgtEl>
                                        <p:attrNameLst>
                                          <p:attrName>style.visibility</p:attrName>
                                        </p:attrNameLst>
                                      </p:cBhvr>
                                      <p:to>
                                        <p:strVal val="visible"/>
                                      </p:to>
                                    </p:set>
                                    <p:animEffect transition="in" filter="wipe(left)">
                                      <p:cBhvr>
                                        <p:cTn id="13" dur="500"/>
                                        <p:tgtEl>
                                          <p:spTgt spid="814083">
                                            <p:txEl>
                                              <p:pRg st="2" end="2"/>
                                            </p:txEl>
                                          </p:spTgt>
                                        </p:tgtEl>
                                      </p:cBhvr>
                                    </p:animEffect>
                                  </p:childTnLst>
                                  <p:subTnLst>
                                    <p:animClr clrSpc="rgb" dir="cw">
                                      <p:cBhvr override="childStyle">
                                        <p:cTn dur="1" fill="hold" display="0" masterRel="nextClick" afterEffect="1"/>
                                        <p:tgtEl>
                                          <p:spTgt spid="814083">
                                            <p:txEl>
                                              <p:pRg st="2" end="2"/>
                                            </p:txEl>
                                          </p:spTgt>
                                        </p:tgtEl>
                                        <p:attrNameLst>
                                          <p:attrName>ppt_c</p:attrName>
                                        </p:attrNameLst>
                                      </p:cBhvr>
                                      <p:to>
                                        <a:schemeClr val="folHlink"/>
                                      </p:to>
                                    </p:animClr>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14083">
                                            <p:txEl>
                                              <p:pRg st="3" end="3"/>
                                            </p:txEl>
                                          </p:spTgt>
                                        </p:tgtEl>
                                        <p:attrNameLst>
                                          <p:attrName>style.visibility</p:attrName>
                                        </p:attrNameLst>
                                      </p:cBhvr>
                                      <p:to>
                                        <p:strVal val="visible"/>
                                      </p:to>
                                    </p:set>
                                    <p:animEffect transition="in" filter="wipe(left)">
                                      <p:cBhvr>
                                        <p:cTn id="18" dur="500"/>
                                        <p:tgtEl>
                                          <p:spTgt spid="814083">
                                            <p:txEl>
                                              <p:pRg st="3" end="3"/>
                                            </p:txEl>
                                          </p:spTgt>
                                        </p:tgtEl>
                                      </p:cBhvr>
                                    </p:animEffect>
                                  </p:childTnLst>
                                  <p:subTnLst>
                                    <p:animClr clrSpc="rgb" dir="cw">
                                      <p:cBhvr override="childStyle">
                                        <p:cTn dur="1" fill="hold" display="0" masterRel="nextClick" afterEffect="1"/>
                                        <p:tgtEl>
                                          <p:spTgt spid="814083">
                                            <p:txEl>
                                              <p:pRg st="3" end="3"/>
                                            </p:txEl>
                                          </p:spTgt>
                                        </p:tgtEl>
                                        <p:attrNameLst>
                                          <p:attrName>ppt_c</p:attrName>
                                        </p:attrNameLst>
                                      </p:cBhvr>
                                      <p:to>
                                        <a:schemeClr val="folHlink"/>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814085"/>
                                        </p:tgtEl>
                                        <p:attrNameLst>
                                          <p:attrName>style.visibility</p:attrName>
                                        </p:attrNameLst>
                                      </p:cBhvr>
                                      <p:to>
                                        <p:strVal val="visible"/>
                                      </p:to>
                                    </p:set>
                                    <p:animEffect transition="in" filter="wipe(left)">
                                      <p:cBhvr>
                                        <p:cTn id="23" dur="500"/>
                                        <p:tgtEl>
                                          <p:spTgt spid="81408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14084">
                                            <p:txEl>
                                              <p:pRg st="0" end="0"/>
                                            </p:txEl>
                                          </p:spTgt>
                                        </p:tgtEl>
                                        <p:attrNameLst>
                                          <p:attrName>style.visibility</p:attrName>
                                        </p:attrNameLst>
                                      </p:cBhvr>
                                      <p:to>
                                        <p:strVal val="visible"/>
                                      </p:to>
                                    </p:set>
                                    <p:animEffect transition="in" filter="wipe(left)">
                                      <p:cBhvr>
                                        <p:cTn id="28" dur="500"/>
                                        <p:tgtEl>
                                          <p:spTgt spid="814084">
                                            <p:txEl>
                                              <p:pRg st="0" end="0"/>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814084">
                                            <p:txEl>
                                              <p:pRg st="1" end="1"/>
                                            </p:txEl>
                                          </p:spTgt>
                                        </p:tgtEl>
                                        <p:attrNameLst>
                                          <p:attrName>style.visibility</p:attrName>
                                        </p:attrNameLst>
                                      </p:cBhvr>
                                      <p:to>
                                        <p:strVal val="visible"/>
                                      </p:to>
                                    </p:set>
                                    <p:animEffect transition="in" filter="wipe(left)">
                                      <p:cBhvr>
                                        <p:cTn id="31" dur="500"/>
                                        <p:tgtEl>
                                          <p:spTgt spid="81408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4083" grpId="0" build="p" autoUpdateAnimBg="0"/>
      <p:bldP spid="814084"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0226" name="Rectangle 2"/>
          <p:cNvSpPr>
            <a:spLocks noGrp="1" noChangeArrowheads="1"/>
          </p:cNvSpPr>
          <p:nvPr>
            <p:ph type="title"/>
          </p:nvPr>
        </p:nvSpPr>
        <p:spPr>
          <a:xfrm>
            <a:off x="1828800" y="228600"/>
            <a:ext cx="7010400" cy="1066800"/>
          </a:xfrm>
        </p:spPr>
        <p:txBody>
          <a:bodyPr/>
          <a:lstStyle/>
          <a:p>
            <a:pPr>
              <a:defRPr/>
            </a:pPr>
            <a:r>
              <a:rPr lang="zh-CN" altLang="en-US"/>
              <a:t>回归系数的推断</a:t>
            </a:r>
            <a:br>
              <a:rPr lang="zh-CN" altLang="en-US"/>
            </a:br>
            <a:r>
              <a:rPr lang="zh-CN" altLang="en-US"/>
              <a:t> </a:t>
            </a: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置信区间</a:t>
            </a:r>
            <a:r>
              <a:rPr lang="en-US" altLang="zh-CN" sz="3600">
                <a:solidFill>
                  <a:schemeClr val="hlink"/>
                </a:solidFill>
                <a:latin typeface="Arial" panose="020B0604020202020204" pitchFamily="34" charset="0"/>
              </a:rPr>
              <a:t>)</a:t>
            </a:r>
          </a:p>
        </p:txBody>
      </p:sp>
      <p:sp>
        <p:nvSpPr>
          <p:cNvPr id="820227" name="Rectangle 3"/>
          <p:cNvSpPr>
            <a:spLocks noGrp="1" noChangeArrowheads="1"/>
          </p:cNvSpPr>
          <p:nvPr>
            <p:ph type="body" idx="1"/>
          </p:nvPr>
        </p:nvSpPr>
        <p:spPr>
          <a:xfrm>
            <a:off x="457200" y="1752600"/>
            <a:ext cx="8382000" cy="4343400"/>
          </a:xfrm>
        </p:spPr>
        <p:txBody>
          <a:bodyPr/>
          <a:lstStyle/>
          <a:p>
            <a:pPr marL="609600" indent="-609600" algn="just">
              <a:spcBef>
                <a:spcPct val="30000"/>
              </a:spcBef>
              <a:defRPr/>
            </a:pPr>
            <a:r>
              <a:rPr lang="en-US" altLang="zh-CN">
                <a:solidFill>
                  <a:schemeClr val="accent2"/>
                </a:solidFill>
                <a:sym typeface="Wingdings 3" panose="05040102010807070707" pitchFamily="18" charset="2"/>
              </a:rPr>
              <a:t></a:t>
            </a:r>
            <a:r>
              <a:rPr lang="zh-CN" altLang="en-US"/>
              <a:t>回归系数在</a:t>
            </a:r>
            <a:r>
              <a:rPr lang="en-US" altLang="zh-CN"/>
              <a:t>(1-</a:t>
            </a:r>
            <a:r>
              <a:rPr lang="en-US" altLang="zh-CN" i="1">
                <a:sym typeface="Symbol" panose="05050102010706020507" pitchFamily="18" charset="2"/>
              </a:rPr>
              <a:t></a:t>
            </a:r>
            <a:r>
              <a:rPr lang="en-US" altLang="zh-CN">
                <a:sym typeface="Symbol" panose="05050102010706020507" pitchFamily="18" charset="2"/>
              </a:rPr>
              <a:t>)%</a:t>
            </a:r>
            <a:r>
              <a:rPr lang="zh-CN" altLang="en-US"/>
              <a:t>置信水平下的置信区间为</a:t>
            </a:r>
          </a:p>
          <a:p>
            <a:pPr marL="609600" indent="-609600" algn="just">
              <a:spcBef>
                <a:spcPct val="30000"/>
              </a:spcBef>
              <a:defRPr/>
            </a:pPr>
            <a:endParaRPr lang="zh-CN" altLang="en-US"/>
          </a:p>
          <a:p>
            <a:pPr marL="609600" indent="-609600" algn="just">
              <a:spcBef>
                <a:spcPct val="30000"/>
              </a:spcBef>
              <a:defRPr/>
            </a:pPr>
            <a:endParaRPr lang="zh-CN" altLang="en-US"/>
          </a:p>
          <a:p>
            <a:pPr marL="609600" indent="-609600" algn="just">
              <a:spcBef>
                <a:spcPct val="30000"/>
              </a:spcBef>
              <a:defRPr/>
            </a:pPr>
            <a:r>
              <a:rPr lang="zh-CN" altLang="en-US"/>
              <a:t>                  </a:t>
            </a:r>
          </a:p>
          <a:p>
            <a:pPr marL="609600" indent="-609600" algn="just">
              <a:spcBef>
                <a:spcPct val="30000"/>
              </a:spcBef>
              <a:defRPr/>
            </a:pPr>
            <a:r>
              <a:rPr lang="zh-CN" altLang="en-US"/>
              <a:t>       </a:t>
            </a:r>
          </a:p>
          <a:p>
            <a:pPr marL="609600" indent="-609600" algn="just">
              <a:spcBef>
                <a:spcPct val="30000"/>
              </a:spcBef>
              <a:defRPr/>
            </a:pPr>
            <a:r>
              <a:rPr lang="zh-CN" altLang="en-US"/>
              <a:t>            </a:t>
            </a:r>
            <a:endParaRPr lang="zh-CN" altLang="en-US" sz="2600"/>
          </a:p>
        </p:txBody>
      </p:sp>
      <p:graphicFrame>
        <p:nvGraphicFramePr>
          <p:cNvPr id="56324" name="Object 4"/>
          <p:cNvGraphicFramePr>
            <a:graphicFrameLocks noChangeAspect="1"/>
          </p:cNvGraphicFramePr>
          <p:nvPr/>
        </p:nvGraphicFramePr>
        <p:xfrm>
          <a:off x="1943100" y="2590800"/>
          <a:ext cx="3962400" cy="979488"/>
        </p:xfrm>
        <a:graphic>
          <a:graphicData uri="http://schemas.openxmlformats.org/presentationml/2006/ole">
            <mc:AlternateContent xmlns:mc="http://schemas.openxmlformats.org/markup-compatibility/2006">
              <mc:Choice xmlns:v="urn:schemas-microsoft-com:vml" Requires="v">
                <p:oleObj spid="_x0000_s22562" name="公式" r:id="rId4" imgW="1303130" imgH="281845" progId="Equation.3">
                  <p:embed/>
                </p:oleObj>
              </mc:Choice>
              <mc:Fallback>
                <p:oleObj name="公式" r:id="rId4" imgW="1303130" imgH="281845" progId="Equation.3">
                  <p:embed/>
                  <p:pic>
                    <p:nvPicPr>
                      <p:cNvPr id="5632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3100" y="2590800"/>
                        <a:ext cx="3962400" cy="9794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25" name="Object 6">
            <a:hlinkClick r:id="" action="ppaction://ole?verb=0"/>
          </p:cNvPr>
          <p:cNvGraphicFramePr>
            <a:graphicFrameLocks/>
          </p:cNvGraphicFramePr>
          <p:nvPr/>
        </p:nvGraphicFramePr>
        <p:xfrm>
          <a:off x="4114800" y="3981450"/>
          <a:ext cx="3552825" cy="1487488"/>
        </p:xfrm>
        <a:graphic>
          <a:graphicData uri="http://schemas.openxmlformats.org/presentationml/2006/ole">
            <mc:AlternateContent xmlns:mc="http://schemas.openxmlformats.org/markup-compatibility/2006">
              <mc:Choice xmlns:v="urn:schemas-microsoft-com:vml" Requires="v">
                <p:oleObj spid="_x0000_s22563" name="公式" r:id="rId6" imgW="1226909" imgH="510551" progId="Equation.3">
                  <p:embed/>
                </p:oleObj>
              </mc:Choice>
              <mc:Fallback>
                <p:oleObj name="公式" r:id="rId6" imgW="1226909" imgH="510551" progId="Equation.3">
                  <p:embed/>
                  <p:pic>
                    <p:nvPicPr>
                      <p:cNvPr id="56325" name="Object 6">
                        <a:hlinkClick r:id="" action="ppaction://ole?verb=0"/>
                      </p:cNvPr>
                      <p:cNvPicPr>
                        <a:picLocks noChangeArrowheads="1"/>
                      </p:cNvPicPr>
                      <p:nvPr/>
                    </p:nvPicPr>
                    <p:blipFill>
                      <a:blip r:embed="rId7">
                        <a:lum contrast="-12000"/>
                        <a:extLst>
                          <a:ext uri="{28A0092B-C50C-407E-A947-70E740481C1C}">
                            <a14:useLocalDpi xmlns:a14="http://schemas.microsoft.com/office/drawing/2010/main" val="0"/>
                          </a:ext>
                        </a:extLst>
                      </a:blip>
                      <a:srcRect/>
                      <a:stretch>
                        <a:fillRect/>
                      </a:stretch>
                    </p:blipFill>
                    <p:spPr bwMode="auto">
                      <a:xfrm>
                        <a:off x="4114800" y="3981450"/>
                        <a:ext cx="3552825" cy="1487488"/>
                      </a:xfrm>
                      <a:prstGeom prst="rect">
                        <a:avLst/>
                      </a:prstGeom>
                      <a:noFill/>
                      <a:ln>
                        <a:noFill/>
                      </a:ln>
                      <a:effectLst>
                        <a:outerShdw dist="127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820231" name="Rectangle 7"/>
          <p:cNvSpPr>
            <a:spLocks noChangeArrowheads="1"/>
          </p:cNvSpPr>
          <p:nvPr/>
        </p:nvSpPr>
        <p:spPr bwMode="auto">
          <a:xfrm>
            <a:off x="2057400" y="4267200"/>
            <a:ext cx="21336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30000"/>
              </a:spcBef>
              <a:spcAft>
                <a:spcPct val="0"/>
              </a:spcAft>
              <a:buClrTx/>
              <a:buSzTx/>
              <a:buFontTx/>
              <a:buNone/>
              <a:tabLst/>
              <a:defRPr/>
            </a:pPr>
            <a:r>
              <a:rPr kumimoji="1" lang="zh-CN" altLang="en-US" sz="2600" b="0" i="0" u="none" strike="noStrike" kern="1200" cap="none" spc="0" normalizeH="0" baseline="0" noProof="0">
                <a:ln>
                  <a:noFill/>
                </a:ln>
                <a:solidFill>
                  <a:srgbClr val="FFFFB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回归系数的抽样标准差</a:t>
            </a:r>
          </a:p>
        </p:txBody>
      </p:sp>
      <p:sp>
        <p:nvSpPr>
          <p:cNvPr id="56327" name="Line 8"/>
          <p:cNvSpPr>
            <a:spLocks noChangeShapeType="1"/>
          </p:cNvSpPr>
          <p:nvPr/>
        </p:nvSpPr>
        <p:spPr bwMode="auto">
          <a:xfrm flipH="1">
            <a:off x="4495800" y="3505200"/>
            <a:ext cx="914400" cy="9906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a:xfrm>
            <a:off x="1828800" y="228600"/>
            <a:ext cx="7010400" cy="1066800"/>
          </a:xfrm>
        </p:spPr>
        <p:txBody>
          <a:bodyPr/>
          <a:lstStyle/>
          <a:p>
            <a:pPr>
              <a:defRPr/>
            </a:pPr>
            <a:r>
              <a:rPr lang="zh-CN" altLang="en-US">
                <a:latin typeface="Arial" panose="020B0604020202020204" pitchFamily="34" charset="0"/>
              </a:rPr>
              <a:t>多元回归模型</a:t>
            </a:r>
            <a:br>
              <a:rPr lang="zh-CN" altLang="en-US">
                <a:latin typeface="Arial" panose="020B0604020202020204" pitchFamily="34" charset="0"/>
              </a:rPr>
            </a:br>
            <a:r>
              <a:rPr lang="zh-CN" altLang="en-US">
                <a:latin typeface="Arial" panose="020B0604020202020204" pitchFamily="34" charset="0"/>
              </a:rPr>
              <a:t> </a:t>
            </a:r>
            <a:r>
              <a:rPr lang="en-US" altLang="zh-CN" sz="3600">
                <a:solidFill>
                  <a:schemeClr val="hlink"/>
                </a:solidFill>
                <a:latin typeface="Arial" panose="020B0604020202020204" pitchFamily="34" charset="0"/>
              </a:rPr>
              <a:t>(multiple regression model)</a:t>
            </a:r>
          </a:p>
        </p:txBody>
      </p:sp>
      <p:sp>
        <p:nvSpPr>
          <p:cNvPr id="775171" name="Rectangle 3"/>
          <p:cNvSpPr>
            <a:spLocks noGrp="1" noChangeArrowheads="1"/>
          </p:cNvSpPr>
          <p:nvPr>
            <p:ph type="body" idx="1"/>
          </p:nvPr>
        </p:nvSpPr>
        <p:spPr>
          <a:xfrm>
            <a:off x="381000" y="1676400"/>
            <a:ext cx="8458200" cy="2743200"/>
          </a:xfrm>
        </p:spPr>
        <p:txBody>
          <a:bodyPr/>
          <a:lstStyle/>
          <a:p>
            <a:pPr marL="609600" indent="-609600" algn="just">
              <a:buFontTx/>
              <a:buAutoNum type="arabicPeriod"/>
              <a:defRPr/>
            </a:pPr>
            <a:r>
              <a:rPr lang="zh-CN" altLang="en-US" sz="2800"/>
              <a:t>一个因变量与两个及两个以上自变量的回归</a:t>
            </a:r>
          </a:p>
          <a:p>
            <a:pPr marL="609600" indent="-609600" algn="just">
              <a:buFontTx/>
              <a:buAutoNum type="arabicPeriod"/>
              <a:defRPr/>
            </a:pPr>
            <a:r>
              <a:rPr lang="zh-CN" altLang="en-US" sz="2800"/>
              <a:t>描述因</a:t>
            </a:r>
            <a:r>
              <a:rPr lang="zh-CN" altLang="en-US" sz="2800">
                <a:latin typeface="Times New Roman" panose="02020603050405020304" pitchFamily="18" charset="0"/>
              </a:rPr>
              <a:t>变量 </a:t>
            </a:r>
            <a:r>
              <a:rPr lang="en-US" altLang="zh-CN" sz="2800" i="1">
                <a:latin typeface="Times New Roman" panose="02020603050405020304" pitchFamily="18" charset="0"/>
              </a:rPr>
              <a:t>y </a:t>
            </a:r>
            <a:r>
              <a:rPr lang="zh-CN" altLang="en-US" sz="2800">
                <a:latin typeface="Times New Roman" panose="02020603050405020304" pitchFamily="18" charset="0"/>
              </a:rPr>
              <a:t>如何依赖于自变量 </a:t>
            </a:r>
            <a:r>
              <a:rPr lang="en-US" altLang="zh-CN" sz="2800" i="1">
                <a:latin typeface="Times New Roman" panose="02020603050405020304" pitchFamily="18" charset="0"/>
              </a:rPr>
              <a:t>x</a:t>
            </a:r>
            <a:r>
              <a:rPr lang="en-US" altLang="zh-CN" sz="2800" baseline="-25000">
                <a:latin typeface="Times New Roman" panose="02020603050405020304" pitchFamily="18" charset="0"/>
              </a:rPr>
              <a:t>1</a:t>
            </a:r>
            <a:r>
              <a:rPr lang="en-US" altLang="zh-CN" sz="2800" i="1">
                <a:latin typeface="Times New Roman" panose="02020603050405020304" pitchFamily="18" charset="0"/>
              </a:rPr>
              <a:t> </a:t>
            </a:r>
            <a:r>
              <a:rPr lang="zh-CN" altLang="en-US" sz="2800" i="1">
                <a:latin typeface="Times New Roman" panose="02020603050405020304" pitchFamily="18" charset="0"/>
              </a:rPr>
              <a:t>， </a:t>
            </a:r>
            <a:r>
              <a:rPr lang="en-US" altLang="zh-CN" sz="2800" i="1">
                <a:latin typeface="Times New Roman" panose="02020603050405020304" pitchFamily="18" charset="0"/>
              </a:rPr>
              <a:t>x</a:t>
            </a:r>
            <a:r>
              <a:rPr lang="en-US" altLang="zh-CN" sz="2800" baseline="-25000">
                <a:latin typeface="Times New Roman" panose="02020603050405020304" pitchFamily="18" charset="0"/>
              </a:rPr>
              <a:t>2</a:t>
            </a:r>
            <a:r>
              <a:rPr lang="en-US" altLang="zh-CN" sz="2800" i="1">
                <a:latin typeface="Times New Roman" panose="02020603050405020304" pitchFamily="18" charset="0"/>
              </a:rPr>
              <a:t> </a:t>
            </a:r>
            <a:r>
              <a:rPr lang="zh-CN" altLang="en-US" sz="2800" i="1">
                <a:latin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a:t>
            </a:r>
            <a:r>
              <a:rPr lang="zh-CN" altLang="en-US" sz="2800">
                <a:latin typeface="Times New Roman" panose="02020603050405020304" pitchFamily="18" charset="0"/>
                <a:cs typeface="Times New Roman" panose="02020603050405020304" pitchFamily="18" charset="0"/>
              </a:rPr>
              <a:t>，</a:t>
            </a:r>
            <a:r>
              <a:rPr lang="zh-CN" altLang="en-US" sz="2800" i="1">
                <a:latin typeface="Times New Roman" panose="02020603050405020304" pitchFamily="18" charset="0"/>
              </a:rPr>
              <a:t> </a:t>
            </a:r>
            <a:r>
              <a:rPr lang="en-US" altLang="zh-CN" sz="2800" i="1">
                <a:latin typeface="Times New Roman" panose="02020603050405020304" pitchFamily="18" charset="0"/>
              </a:rPr>
              <a:t>x</a:t>
            </a:r>
            <a:r>
              <a:rPr lang="en-US" altLang="zh-CN" sz="2800" i="1" baseline="-25000">
                <a:latin typeface="Times New Roman" panose="02020603050405020304" pitchFamily="18" charset="0"/>
              </a:rPr>
              <a:t>k</a:t>
            </a:r>
            <a:r>
              <a:rPr lang="en-US" altLang="zh-CN" sz="2800" i="1">
                <a:latin typeface="Times New Roman" panose="02020603050405020304" pitchFamily="18" charset="0"/>
              </a:rPr>
              <a:t> </a:t>
            </a:r>
            <a:r>
              <a:rPr lang="zh-CN" altLang="en-US" sz="2800">
                <a:latin typeface="Times New Roman" panose="02020603050405020304" pitchFamily="18" charset="0"/>
              </a:rPr>
              <a:t>和误差项 </a:t>
            </a:r>
            <a:r>
              <a:rPr lang="zh-CN" altLang="en-US" sz="2800" i="1">
                <a:latin typeface="Times New Roman" panose="02020603050405020304" pitchFamily="18" charset="0"/>
                <a:sym typeface="Symbol" panose="05050102010706020507" pitchFamily="18" charset="2"/>
              </a:rPr>
              <a:t></a:t>
            </a:r>
            <a:r>
              <a:rPr lang="zh-CN" altLang="en-US" sz="2800">
                <a:latin typeface="Times New Roman" panose="02020603050405020304" pitchFamily="18" charset="0"/>
                <a:sym typeface="Symbol" panose="05050102010706020507" pitchFamily="18" charset="2"/>
              </a:rPr>
              <a:t>  </a:t>
            </a:r>
            <a:r>
              <a:rPr lang="zh-CN" altLang="en-US" sz="2800">
                <a:latin typeface="Times New Roman" panose="02020603050405020304" pitchFamily="18" charset="0"/>
              </a:rPr>
              <a:t>的方程，称为多元回归模型</a:t>
            </a:r>
          </a:p>
          <a:p>
            <a:pPr marL="609600" indent="-609600" algn="just">
              <a:buFontTx/>
              <a:buAutoNum type="arabicPeriod"/>
              <a:defRPr/>
            </a:pPr>
            <a:r>
              <a:rPr lang="zh-CN" altLang="en-US" sz="2800"/>
              <a:t>涉</a:t>
            </a:r>
            <a:r>
              <a:rPr lang="zh-CN" altLang="en-US" sz="2800">
                <a:latin typeface="Times New Roman" panose="02020603050405020304" pitchFamily="18" charset="0"/>
              </a:rPr>
              <a:t>及 </a:t>
            </a:r>
            <a:r>
              <a:rPr lang="en-US" altLang="zh-CN" sz="2800" i="1">
                <a:latin typeface="Times New Roman" panose="02020603050405020304" pitchFamily="18" charset="0"/>
              </a:rPr>
              <a:t>k </a:t>
            </a:r>
            <a:r>
              <a:rPr lang="zh-CN" altLang="en-US" sz="2800">
                <a:latin typeface="Times New Roman" panose="02020603050405020304" pitchFamily="18" charset="0"/>
              </a:rPr>
              <a:t>个自变量的多元回归模型可表示为</a:t>
            </a:r>
          </a:p>
        </p:txBody>
      </p:sp>
      <p:sp>
        <p:nvSpPr>
          <p:cNvPr id="775172" name="Rectangle 4"/>
          <p:cNvSpPr>
            <a:spLocks noChangeArrowheads="1"/>
          </p:cNvSpPr>
          <p:nvPr/>
        </p:nvSpPr>
        <p:spPr bwMode="auto">
          <a:xfrm>
            <a:off x="1828800" y="4343400"/>
            <a:ext cx="64770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base" latinLnBrk="0" hangingPunct="1">
              <a:lnSpc>
                <a:spcPct val="100000"/>
              </a:lnSpc>
              <a:spcBef>
                <a:spcPct val="0"/>
              </a:spcBef>
              <a:spcAft>
                <a:spcPct val="0"/>
              </a:spcAft>
              <a:buClr>
                <a:srgbClr val="FE9B03"/>
              </a:buClr>
              <a:buSzTx/>
              <a:buFont typeface="Wingdings" panose="05000000000000000000" pitchFamily="2" charset="2"/>
              <a:buChar char="§"/>
              <a:tabLst/>
              <a:defRPr/>
            </a:pPr>
            <a:r>
              <a:rPr kumimoji="1" lang="en-US" altLang="zh-CN"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Symbol" panose="05050102010706020507" pitchFamily="18" charset="2"/>
                <a:ea typeface="宋体" panose="02010600030101010101" pitchFamily="2" charset="-122"/>
                <a:cs typeface="+mn-cs"/>
              </a:rPr>
              <a:t>  </a:t>
            </a:r>
            <a:r>
              <a:rPr kumimoji="1" lang="en-US" altLang="zh-CN" sz="2400" b="0" i="1" u="none" strike="noStrike" kern="1200" cap="none" spc="0" normalizeH="0" baseline="0" noProof="0">
                <a:ln>
                  <a:noFill/>
                </a:ln>
                <a:solidFill>
                  <a:srgbClr val="FFFFFF"/>
                </a:solidFill>
                <a:effectLst>
                  <a:outerShdw blurRad="38100" dist="38100" dir="2700000" algn="tl">
                    <a:srgbClr val="000000"/>
                  </a:outerShdw>
                </a:effectLst>
                <a:uLnTx/>
                <a:uFillTx/>
                <a:latin typeface="Symbol" panose="05050102010706020507" pitchFamily="18" charset="2"/>
                <a:ea typeface="宋体" panose="02010600030101010101" pitchFamily="2" charset="-122"/>
                <a:cs typeface="+mn-cs"/>
              </a:rPr>
              <a:t>b</a:t>
            </a:r>
            <a:r>
              <a:rPr kumimoji="1" lang="en-US" altLang="zh-CN" sz="2400" b="0" i="0" u="none" strike="noStrike" kern="1200" cap="none" spc="0" normalizeH="0" baseline="-2500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0</a:t>
            </a:r>
            <a:r>
              <a:rPr kumimoji="1" lang="en-US" altLang="zh-CN" sz="2400" b="0" i="0" u="none" strike="noStrike" kern="1200" cap="none" spc="0" normalizeH="0" baseline="-25000" noProof="0">
                <a:ln>
                  <a:noFill/>
                </a:ln>
                <a:solidFill>
                  <a:srgbClr val="FFFFFF"/>
                </a:solidFill>
                <a:effectLst>
                  <a:outerShdw blurRad="38100" dist="38100" dir="2700000" algn="tl">
                    <a:srgbClr val="000000"/>
                  </a:outerShdw>
                </a:effectLst>
                <a:uLnTx/>
                <a:uFillTx/>
                <a:latin typeface="Symbol" panose="05050102010706020507" pitchFamily="18" charset="2"/>
                <a:ea typeface="宋体" panose="02010600030101010101" pitchFamily="2" charset="-122"/>
                <a:cs typeface="+mn-cs"/>
              </a:rPr>
              <a:t> </a:t>
            </a: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Symbol" panose="05050102010706020507" pitchFamily="18" charset="2"/>
                <a:ea typeface="宋体" panose="02010600030101010101" pitchFamily="2" charset="-122"/>
                <a:cs typeface="+mn-cs"/>
              </a:rPr>
              <a:t>，</a:t>
            </a:r>
            <a:r>
              <a:rPr kumimoji="1" lang="en-US" altLang="zh-CN" sz="2400" b="0" i="1" u="none" strike="noStrike" kern="1200" cap="none" spc="0" normalizeH="0" baseline="0" noProof="0">
                <a:ln>
                  <a:noFill/>
                </a:ln>
                <a:solidFill>
                  <a:srgbClr val="FFFFFF"/>
                </a:solidFill>
                <a:effectLst>
                  <a:outerShdw blurRad="38100" dist="38100" dir="2700000" algn="tl">
                    <a:srgbClr val="000000"/>
                  </a:outerShdw>
                </a:effectLst>
                <a:uLnTx/>
                <a:uFillTx/>
                <a:latin typeface="Symbol" panose="05050102010706020507" pitchFamily="18" charset="2"/>
                <a:ea typeface="宋体" panose="02010600030101010101" pitchFamily="2" charset="-122"/>
                <a:cs typeface="+mn-cs"/>
              </a:rPr>
              <a:t>b</a:t>
            </a:r>
            <a:r>
              <a:rPr kumimoji="1" lang="en-US" altLang="zh-CN" sz="2400" b="0" i="0" u="none" strike="noStrike" kern="1200" cap="none" spc="0" normalizeH="0" baseline="-25000" noProof="0">
                <a:ln>
                  <a:noFill/>
                </a:ln>
                <a:solidFill>
                  <a:srgbClr val="FFFFFF"/>
                </a:solidFill>
                <a:effectLst>
                  <a:outerShdw blurRad="38100" dist="38100" dir="2700000" algn="tl">
                    <a:srgbClr val="000000"/>
                  </a:outerShdw>
                </a:effectLst>
                <a:uLnTx/>
                <a:uFillTx/>
                <a:latin typeface="Symbol" panose="05050102010706020507" pitchFamily="18" charset="2"/>
                <a:ea typeface="宋体" panose="02010600030101010101" pitchFamily="2" charset="-122"/>
                <a:cs typeface="+mn-cs"/>
              </a:rPr>
              <a:t>1</a:t>
            </a: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r>
              <a:rPr kumimoji="1" lang="en-US" altLang="zh-CN" sz="2400" b="0" i="1" u="none" strike="noStrike" kern="1200" cap="none" spc="0" normalizeH="0" baseline="0" noProof="0">
                <a:ln>
                  <a:noFill/>
                </a:ln>
                <a:solidFill>
                  <a:srgbClr val="FFFFFF"/>
                </a:solidFill>
                <a:effectLst>
                  <a:outerShdw blurRad="38100" dist="38100" dir="2700000" algn="tl">
                    <a:srgbClr val="000000"/>
                  </a:outerShdw>
                </a:effectLst>
                <a:uLnTx/>
                <a:uFillTx/>
                <a:latin typeface="Symbol" panose="05050102010706020507" pitchFamily="18" charset="2"/>
                <a:ea typeface="宋体" panose="02010600030101010101" pitchFamily="2" charset="-122"/>
                <a:cs typeface="+mn-cs"/>
              </a:rPr>
              <a:t>b</a:t>
            </a:r>
            <a:r>
              <a:rPr kumimoji="1" lang="en-US" altLang="zh-CN" sz="2400" b="0" i="0" u="none" strike="noStrike" kern="1200" cap="none" spc="0" normalizeH="0" baseline="-25000" noProof="0">
                <a:ln>
                  <a:noFill/>
                </a:ln>
                <a:solidFill>
                  <a:srgbClr val="FFFFFF"/>
                </a:solidFill>
                <a:effectLst>
                  <a:outerShdw blurRad="38100" dist="38100" dir="2700000" algn="tl">
                    <a:srgbClr val="000000"/>
                  </a:outerShdw>
                </a:effectLst>
                <a:uLnTx/>
                <a:uFillTx/>
                <a:latin typeface="Symbol" panose="05050102010706020507" pitchFamily="18" charset="2"/>
                <a:ea typeface="宋体" panose="02010600030101010101" pitchFamily="2" charset="-122"/>
                <a:cs typeface="+mn-cs"/>
              </a:rPr>
              <a:t>2</a:t>
            </a:r>
            <a:r>
              <a:rPr kumimoji="1" lang="en-US" altLang="zh-CN" sz="2400" b="0" i="1"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Symbol" panose="05050102010706020507" pitchFamily="18" charset="2"/>
                <a:ea typeface="宋体" panose="02010600030101010101" pitchFamily="2" charset="-122"/>
                <a:cs typeface="+mn-cs"/>
              </a:rPr>
              <a:t>，</a:t>
            </a: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Symbol" panose="05050102010706020507" pitchFamily="18" charset="2"/>
                <a:ea typeface="宋体" panose="02010600030101010101" pitchFamily="2" charset="-122"/>
                <a:cs typeface="+mn-cs"/>
                <a:sym typeface="Symbol" panose="05050102010706020507" pitchFamily="18" charset="2"/>
              </a:rPr>
              <a:t>，</a:t>
            </a:r>
            <a:r>
              <a:rPr kumimoji="1" lang="en-US" altLang="zh-CN" sz="2400" b="0" i="1" u="none" strike="noStrike" kern="1200" cap="none" spc="0" normalizeH="0" baseline="0" noProof="0">
                <a:ln>
                  <a:noFill/>
                </a:ln>
                <a:solidFill>
                  <a:srgbClr val="FFFFFF"/>
                </a:solidFill>
                <a:effectLst>
                  <a:outerShdw blurRad="38100" dist="38100" dir="2700000" algn="tl">
                    <a:srgbClr val="000000"/>
                  </a:outerShdw>
                </a:effectLst>
                <a:uLnTx/>
                <a:uFillTx/>
                <a:latin typeface="Symbol" panose="05050102010706020507" pitchFamily="18" charset="2"/>
                <a:ea typeface="宋体" panose="02010600030101010101" pitchFamily="2" charset="-122"/>
                <a:cs typeface="+mn-cs"/>
              </a:rPr>
              <a:t>b</a:t>
            </a:r>
            <a:r>
              <a:rPr kumimoji="1" lang="en-US" altLang="zh-CN" sz="2400" b="0" i="1" u="none" strike="noStrike" kern="1200" cap="none" spc="0" normalizeH="0" baseline="-2500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k</a:t>
            </a: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是参数</a:t>
            </a:r>
          </a:p>
          <a:p>
            <a:pPr marL="0" marR="0" lvl="0" indent="0" algn="just" defTabSz="914400" rtl="0" eaLnBrk="1" fontAlgn="base" latinLnBrk="0" hangingPunct="1">
              <a:lnSpc>
                <a:spcPct val="100000"/>
              </a:lnSpc>
              <a:spcBef>
                <a:spcPct val="0"/>
              </a:spcBef>
              <a:spcAft>
                <a:spcPct val="0"/>
              </a:spcAft>
              <a:buClr>
                <a:srgbClr val="FE9B03"/>
              </a:buClr>
              <a:buSzTx/>
              <a:buFont typeface="Wingdings" panose="05000000000000000000" pitchFamily="2" charset="2"/>
              <a:buChar char="§"/>
              <a:tabLst/>
              <a:defRPr/>
            </a:pPr>
            <a:r>
              <a:rPr kumimoji="1" lang="zh-CN" altLang="en-US" sz="2400" b="0" i="1"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是被称为误差项的随机变量</a:t>
            </a:r>
          </a:p>
          <a:p>
            <a:pPr marL="0" marR="0" lvl="0" indent="0" algn="just" defTabSz="914400" rtl="0" eaLnBrk="1" fontAlgn="base" latinLnBrk="0" hangingPunct="1">
              <a:lnSpc>
                <a:spcPct val="100000"/>
              </a:lnSpc>
              <a:spcBef>
                <a:spcPct val="0"/>
              </a:spcBef>
              <a:spcAft>
                <a:spcPct val="0"/>
              </a:spcAft>
              <a:buClr>
                <a:srgbClr val="FE9B03"/>
              </a:buClr>
              <a:buSzTx/>
              <a:buFont typeface="Wingdings" panose="05000000000000000000" pitchFamily="2" charset="2"/>
              <a:buChar char="§"/>
              <a:tabLst/>
              <a:defRPr/>
            </a:pPr>
            <a:r>
              <a:rPr kumimoji="1" lang="zh-CN" altLang="en-US" sz="2400" b="0" i="1"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0" i="1"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y </a:t>
            </a: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是</a:t>
            </a:r>
            <a:r>
              <a:rPr kumimoji="1" lang="en-US" altLang="zh-CN" sz="2400" b="0" i="1"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x</a:t>
            </a:r>
            <a:r>
              <a:rPr kumimoji="1" lang="en-US" altLang="zh-CN" sz="2400" b="0" i="0" u="none" strike="noStrike" kern="1200" cap="none" spc="0" normalizeH="0" baseline="-2500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1,</a:t>
            </a: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r>
              <a:rPr kumimoji="1" lang="en-US" altLang="zh-CN" sz="2400" b="0" i="1"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x</a:t>
            </a:r>
            <a:r>
              <a:rPr kumimoji="1" lang="en-US" altLang="zh-CN" sz="2400" b="0" i="0" u="none" strike="noStrike" kern="1200" cap="none" spc="0" normalizeH="0" baseline="-2500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2</a:t>
            </a:r>
            <a:r>
              <a:rPr kumimoji="1" lang="en-US" altLang="zh-CN" sz="2400" b="0" i="0" u="none" strike="noStrike" kern="1200" cap="none" spc="0" normalizeH="0" baseline="-25000" noProof="0">
                <a:ln>
                  <a:noFill/>
                </a:ln>
                <a:solidFill>
                  <a:srgbClr val="FFFFFF"/>
                </a:solidFill>
                <a:effectLst>
                  <a:outerShdw blurRad="38100" dist="38100" dir="2700000" algn="tl">
                    <a:srgbClr val="000000"/>
                  </a:outerShdw>
                </a:effectLst>
                <a:uLnTx/>
                <a:uFillTx/>
                <a:latin typeface="Symbol" panose="05050102010706020507" pitchFamily="18" charset="2"/>
                <a:ea typeface="宋体" panose="02010600030101010101" pitchFamily="2" charset="-122"/>
                <a:cs typeface="+mn-cs"/>
              </a:rPr>
              <a:t> </a:t>
            </a: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Symbol" panose="05050102010706020507" pitchFamily="18" charset="2"/>
                <a:ea typeface="宋体" panose="02010600030101010101" pitchFamily="2" charset="-122"/>
                <a:cs typeface="+mn-cs"/>
              </a:rPr>
              <a:t>，</a:t>
            </a: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Symbol" panose="05050102010706020507" pitchFamily="18" charset="2"/>
                <a:ea typeface="宋体" panose="02010600030101010101" pitchFamily="2" charset="-122"/>
                <a:cs typeface="+mn-cs"/>
                <a:sym typeface="Symbol" panose="05050102010706020507" pitchFamily="18" charset="2"/>
              </a:rPr>
              <a:t></a:t>
            </a: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Symbol" panose="05050102010706020507" pitchFamily="18" charset="2"/>
                <a:ea typeface="宋体" panose="02010600030101010101" pitchFamily="2" charset="-122"/>
                <a:cs typeface="+mn-cs"/>
              </a:rPr>
              <a:t> ，</a:t>
            </a:r>
            <a:r>
              <a:rPr kumimoji="1" lang="en-US" altLang="zh-CN" sz="2400" b="0" i="1"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x</a:t>
            </a:r>
            <a:r>
              <a:rPr kumimoji="1" lang="en-US" altLang="zh-CN" sz="2400" b="0" i="1" u="none" strike="noStrike" kern="1200" cap="none" spc="0" normalizeH="0" baseline="-2500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k</a:t>
            </a:r>
            <a:r>
              <a:rPr kumimoji="1" lang="en-US" altLang="zh-CN" sz="2400" b="0" i="1"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的线性函数加上误差项</a:t>
            </a:r>
            <a:r>
              <a:rPr kumimoji="1" lang="zh-CN" altLang="en-US" sz="2400" b="0" i="1"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zh-CN" altLang="en-US" sz="2400" b="0" i="1"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p>
          <a:p>
            <a:pPr marL="0" marR="0" lvl="0" indent="0" algn="just" defTabSz="914400" rtl="0" eaLnBrk="1" fontAlgn="base" latinLnBrk="0" hangingPunct="1">
              <a:lnSpc>
                <a:spcPct val="100000"/>
              </a:lnSpc>
              <a:spcBef>
                <a:spcPct val="0"/>
              </a:spcBef>
              <a:spcAft>
                <a:spcPct val="0"/>
              </a:spcAft>
              <a:buClr>
                <a:srgbClr val="FE9B03"/>
              </a:buClr>
              <a:buSzTx/>
              <a:buFont typeface="Wingdings" panose="05000000000000000000" pitchFamily="2" charset="2"/>
              <a:buChar char="§"/>
              <a:tabLst/>
              <a:defRPr/>
            </a:pPr>
            <a:r>
              <a:rPr kumimoji="1" lang="zh-CN" altLang="en-US" sz="2400" b="0" i="1"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  </a:t>
            </a: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包含在</a:t>
            </a:r>
            <a:r>
              <a:rPr kumimoji="1" lang="en-US" altLang="zh-CN" sz="2400" b="0" i="1"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y</a:t>
            </a: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里面但不能被</a:t>
            </a:r>
            <a:r>
              <a:rPr kumimoji="1" lang="en-US" altLang="zh-CN" sz="2400" b="0" i="1"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k</a:t>
            </a:r>
            <a:r>
              <a:rPr kumimoji="1" lang="zh-CN" alt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个自变量的线性关系所解释的变异性</a:t>
            </a:r>
          </a:p>
        </p:txBody>
      </p:sp>
      <p:grpSp>
        <p:nvGrpSpPr>
          <p:cNvPr id="775175" name="Group 7"/>
          <p:cNvGrpSpPr>
            <a:grpSpLocks/>
          </p:cNvGrpSpPr>
          <p:nvPr/>
        </p:nvGrpSpPr>
        <p:grpSpPr bwMode="auto">
          <a:xfrm>
            <a:off x="1865313" y="3749675"/>
            <a:ext cx="5641975" cy="615950"/>
            <a:chOff x="1175" y="2362"/>
            <a:chExt cx="3554" cy="388"/>
          </a:xfrm>
        </p:grpSpPr>
        <p:graphicFrame>
          <p:nvGraphicFramePr>
            <p:cNvPr id="13318" name="Object 5"/>
            <p:cNvGraphicFramePr>
              <a:graphicFrameLocks noChangeAspect="1"/>
            </p:cNvGraphicFramePr>
            <p:nvPr/>
          </p:nvGraphicFramePr>
          <p:xfrm>
            <a:off x="1175" y="2362"/>
            <a:ext cx="3554" cy="359"/>
          </p:xfrm>
          <a:graphic>
            <a:graphicData uri="http://schemas.openxmlformats.org/presentationml/2006/ole">
              <mc:AlternateContent xmlns:mc="http://schemas.openxmlformats.org/markup-compatibility/2006">
                <mc:Choice xmlns:v="urn:schemas-microsoft-com:vml" Requires="v">
                  <p:oleObj spid="_x0000_s1042" name="公式" r:id="rId4" imgW="2278546" imgH="220969" progId="Equation.3">
                    <p:embed/>
                  </p:oleObj>
                </mc:Choice>
                <mc:Fallback>
                  <p:oleObj name="公式" r:id="rId4" imgW="2278546" imgH="220969" progId="Equation.3">
                    <p:embed/>
                    <p:pic>
                      <p:nvPicPr>
                        <p:cNvPr id="13318"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5" y="2362"/>
                          <a:ext cx="3554" cy="359"/>
                        </a:xfrm>
                        <a:prstGeom prst="rect">
                          <a:avLst/>
                        </a:prstGeom>
                        <a:noFill/>
                        <a:ln>
                          <a:noFill/>
                        </a:ln>
                        <a:effectLst>
                          <a:outerShdw dist="12700" dir="108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9" name="Rectangle 6"/>
            <p:cNvSpPr>
              <a:spLocks noChangeArrowheads="1"/>
            </p:cNvSpPr>
            <p:nvPr/>
          </p:nvSpPr>
          <p:spPr bwMode="auto">
            <a:xfrm>
              <a:off x="1565" y="2387"/>
              <a:ext cx="2812" cy="363"/>
            </a:xfrm>
            <a:prstGeom prst="rect">
              <a:avLst/>
            </a:prstGeom>
            <a:noFill/>
            <a:ln w="317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Arial" panose="020B0604020202020204" pitchFamily="34" charset="0"/>
                  <a:ea typeface="华文细黑" panose="02010600040101010101" pitchFamily="2" charset="-122"/>
                </a:defRPr>
              </a:lvl1pPr>
              <a:lvl2pPr marL="742950" indent="-285750" algn="ctr">
                <a:defRPr kumimoji="1" sz="2400">
                  <a:solidFill>
                    <a:schemeClr val="tx1"/>
                  </a:solidFill>
                  <a:latin typeface="Arial" panose="020B0604020202020204" pitchFamily="34" charset="0"/>
                  <a:ea typeface="华文细黑" panose="02010600040101010101" pitchFamily="2" charset="-122"/>
                </a:defRPr>
              </a:lvl2pPr>
              <a:lvl3pPr marL="1143000" indent="-228600" algn="ctr">
                <a:defRPr kumimoji="1" sz="2400">
                  <a:solidFill>
                    <a:schemeClr val="tx1"/>
                  </a:solidFill>
                  <a:latin typeface="Arial" panose="020B0604020202020204" pitchFamily="34" charset="0"/>
                  <a:ea typeface="华文细黑" panose="02010600040101010101" pitchFamily="2" charset="-122"/>
                </a:defRPr>
              </a:lvl3pPr>
              <a:lvl4pPr marL="1600200" indent="-228600" algn="ctr">
                <a:defRPr kumimoji="1" sz="2400">
                  <a:solidFill>
                    <a:schemeClr val="tx1"/>
                  </a:solidFill>
                  <a:latin typeface="Arial" panose="020B0604020202020204" pitchFamily="34" charset="0"/>
                  <a:ea typeface="华文细黑" panose="02010600040101010101" pitchFamily="2" charset="-122"/>
                </a:defRPr>
              </a:lvl4pPr>
              <a:lvl5pPr marL="2057400" indent="-228600" algn="ctr">
                <a:defRPr kumimoji="1" sz="2400">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华文细黑" panose="0201060004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5171">
                                            <p:txEl>
                                              <p:pRg st="0" end="0"/>
                                            </p:txEl>
                                          </p:spTgt>
                                        </p:tgtEl>
                                        <p:attrNameLst>
                                          <p:attrName>style.visibility</p:attrName>
                                        </p:attrNameLst>
                                      </p:cBhvr>
                                      <p:to>
                                        <p:strVal val="visible"/>
                                      </p:to>
                                    </p:set>
                                    <p:animEffect transition="in" filter="wipe(left)">
                                      <p:cBhvr>
                                        <p:cTn id="7" dur="500"/>
                                        <p:tgtEl>
                                          <p:spTgt spid="775171">
                                            <p:txEl>
                                              <p:pRg st="0" end="0"/>
                                            </p:txEl>
                                          </p:spTgt>
                                        </p:tgtEl>
                                      </p:cBhvr>
                                    </p:animEffect>
                                  </p:childTnLst>
                                  <p:subTnLst>
                                    <p:animClr clrSpc="rgb" dir="cw">
                                      <p:cBhvr override="childStyle">
                                        <p:cTn dur="1" fill="hold" display="0" masterRel="nextClick" afterEffect="1"/>
                                        <p:tgtEl>
                                          <p:spTgt spid="775171">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5171">
                                            <p:txEl>
                                              <p:pRg st="1" end="1"/>
                                            </p:txEl>
                                          </p:spTgt>
                                        </p:tgtEl>
                                        <p:attrNameLst>
                                          <p:attrName>style.visibility</p:attrName>
                                        </p:attrNameLst>
                                      </p:cBhvr>
                                      <p:to>
                                        <p:strVal val="visible"/>
                                      </p:to>
                                    </p:set>
                                    <p:animEffect transition="in" filter="wipe(left)">
                                      <p:cBhvr>
                                        <p:cTn id="12" dur="500"/>
                                        <p:tgtEl>
                                          <p:spTgt spid="775171">
                                            <p:txEl>
                                              <p:pRg st="1" end="1"/>
                                            </p:txEl>
                                          </p:spTgt>
                                        </p:tgtEl>
                                      </p:cBhvr>
                                    </p:animEffect>
                                  </p:childTnLst>
                                  <p:subTnLst>
                                    <p:animClr clrSpc="rgb" dir="cw">
                                      <p:cBhvr override="childStyle">
                                        <p:cTn dur="1" fill="hold" display="0" masterRel="nextClick" afterEffect="1"/>
                                        <p:tgtEl>
                                          <p:spTgt spid="775171">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5171">
                                            <p:txEl>
                                              <p:pRg st="2" end="2"/>
                                            </p:txEl>
                                          </p:spTgt>
                                        </p:tgtEl>
                                        <p:attrNameLst>
                                          <p:attrName>style.visibility</p:attrName>
                                        </p:attrNameLst>
                                      </p:cBhvr>
                                      <p:to>
                                        <p:strVal val="visible"/>
                                      </p:to>
                                    </p:set>
                                    <p:animEffect transition="in" filter="wipe(left)">
                                      <p:cBhvr>
                                        <p:cTn id="17" dur="500"/>
                                        <p:tgtEl>
                                          <p:spTgt spid="775171">
                                            <p:txEl>
                                              <p:pRg st="2" end="2"/>
                                            </p:txEl>
                                          </p:spTgt>
                                        </p:tgtEl>
                                      </p:cBhvr>
                                    </p:animEffect>
                                  </p:childTnLst>
                                  <p:subTnLst>
                                    <p:animClr clrSpc="rgb" dir="cw">
                                      <p:cBhvr override="childStyle">
                                        <p:cTn dur="1" fill="hold" display="0" masterRel="nextClick" afterEffect="1"/>
                                        <p:tgtEl>
                                          <p:spTgt spid="775171">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75175"/>
                                        </p:tgtEl>
                                        <p:attrNameLst>
                                          <p:attrName>style.visibility</p:attrName>
                                        </p:attrNameLst>
                                      </p:cBhvr>
                                      <p:to>
                                        <p:strVal val="visible"/>
                                      </p:to>
                                    </p:set>
                                    <p:animEffect transition="in" filter="wipe(left)">
                                      <p:cBhvr>
                                        <p:cTn id="22" dur="500"/>
                                        <p:tgtEl>
                                          <p:spTgt spid="7751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75172">
                                            <p:txEl>
                                              <p:pRg st="0" end="0"/>
                                            </p:txEl>
                                          </p:spTgt>
                                        </p:tgtEl>
                                        <p:attrNameLst>
                                          <p:attrName>style.visibility</p:attrName>
                                        </p:attrNameLst>
                                      </p:cBhvr>
                                      <p:to>
                                        <p:strVal val="visible"/>
                                      </p:to>
                                    </p:set>
                                    <p:animEffect transition="in" filter="wipe(left)">
                                      <p:cBhvr>
                                        <p:cTn id="27" dur="500"/>
                                        <p:tgtEl>
                                          <p:spTgt spid="775172">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75172">
                                            <p:txEl>
                                              <p:pRg st="1" end="1"/>
                                            </p:txEl>
                                          </p:spTgt>
                                        </p:tgtEl>
                                        <p:attrNameLst>
                                          <p:attrName>style.visibility</p:attrName>
                                        </p:attrNameLst>
                                      </p:cBhvr>
                                      <p:to>
                                        <p:strVal val="visible"/>
                                      </p:to>
                                    </p:set>
                                    <p:animEffect transition="in" filter="wipe(left)">
                                      <p:cBhvr>
                                        <p:cTn id="32" dur="500"/>
                                        <p:tgtEl>
                                          <p:spTgt spid="775172">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75172">
                                            <p:txEl>
                                              <p:pRg st="2" end="2"/>
                                            </p:txEl>
                                          </p:spTgt>
                                        </p:tgtEl>
                                        <p:attrNameLst>
                                          <p:attrName>style.visibility</p:attrName>
                                        </p:attrNameLst>
                                      </p:cBhvr>
                                      <p:to>
                                        <p:strVal val="visible"/>
                                      </p:to>
                                    </p:set>
                                    <p:animEffect transition="in" filter="wipe(left)">
                                      <p:cBhvr>
                                        <p:cTn id="37" dur="500"/>
                                        <p:tgtEl>
                                          <p:spTgt spid="775172">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75172">
                                            <p:txEl>
                                              <p:pRg st="3" end="3"/>
                                            </p:txEl>
                                          </p:spTgt>
                                        </p:tgtEl>
                                        <p:attrNameLst>
                                          <p:attrName>style.visibility</p:attrName>
                                        </p:attrNameLst>
                                      </p:cBhvr>
                                      <p:to>
                                        <p:strVal val="visible"/>
                                      </p:to>
                                    </p:set>
                                    <p:animEffect transition="in" filter="wipe(left)">
                                      <p:cBhvr>
                                        <p:cTn id="42" dur="500"/>
                                        <p:tgtEl>
                                          <p:spTgt spid="77517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1" grpId="0" build="p" autoUpdateAnimBg="0"/>
      <p:bldP spid="775172"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25" name="Object 9">
            <a:extLst>
              <a:ext uri="{FF2B5EF4-FFF2-40B4-BE49-F238E27FC236}">
                <a16:creationId xmlns:a16="http://schemas.microsoft.com/office/drawing/2014/main" id="{7D7BEB05-8334-4BFB-BEFB-A5508CA7AE56}"/>
              </a:ext>
            </a:extLst>
          </p:cNvPr>
          <p:cNvGraphicFramePr>
            <a:graphicFrameLocks noChangeAspect="1"/>
          </p:cNvGraphicFramePr>
          <p:nvPr/>
        </p:nvGraphicFramePr>
        <p:xfrm>
          <a:off x="925016" y="1772816"/>
          <a:ext cx="7391400" cy="4876800"/>
        </p:xfrm>
        <a:graphic>
          <a:graphicData uri="http://schemas.openxmlformats.org/presentationml/2006/ole">
            <mc:AlternateContent xmlns:mc="http://schemas.openxmlformats.org/markup-compatibility/2006">
              <mc:Choice xmlns:v="urn:schemas-microsoft-com:vml" Requires="v">
                <p:oleObj spid="_x0000_s23570" name="BMP 图像" r:id="rId3" imgW="4114286" imgH="2924583" progId="Paint.Picture">
                  <p:embed/>
                </p:oleObj>
              </mc:Choice>
              <mc:Fallback>
                <p:oleObj name="BMP 图像" r:id="rId3" imgW="4114286" imgH="2924583" progId="Paint.Picture">
                  <p:embed/>
                  <p:pic>
                    <p:nvPicPr>
                      <p:cNvPr id="34825" name="Object 9">
                        <a:extLst>
                          <a:ext uri="{FF2B5EF4-FFF2-40B4-BE49-F238E27FC236}">
                            <a16:creationId xmlns:a16="http://schemas.microsoft.com/office/drawing/2014/main" id="{7D7BEB05-8334-4BFB-BEFB-A5508CA7AE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016" y="1772816"/>
                        <a:ext cx="7391400" cy="4876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6" name="Line 10">
            <a:extLst>
              <a:ext uri="{FF2B5EF4-FFF2-40B4-BE49-F238E27FC236}">
                <a16:creationId xmlns:a16="http://schemas.microsoft.com/office/drawing/2014/main" id="{6322184F-F12A-4638-B2C7-98E6745FC3CA}"/>
              </a:ext>
            </a:extLst>
          </p:cNvPr>
          <p:cNvSpPr>
            <a:spLocks noChangeShapeType="1"/>
          </p:cNvSpPr>
          <p:nvPr/>
        </p:nvSpPr>
        <p:spPr bwMode="auto">
          <a:xfrm>
            <a:off x="6182816" y="4363616"/>
            <a:ext cx="198120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
        <p:nvSpPr>
          <p:cNvPr id="34827" name="Line 11">
            <a:extLst>
              <a:ext uri="{FF2B5EF4-FFF2-40B4-BE49-F238E27FC236}">
                <a16:creationId xmlns:a16="http://schemas.microsoft.com/office/drawing/2014/main" id="{B0B23154-E305-4F69-BB26-FE0830BA9FF9}"/>
              </a:ext>
            </a:extLst>
          </p:cNvPr>
          <p:cNvSpPr>
            <a:spLocks noChangeShapeType="1"/>
          </p:cNvSpPr>
          <p:nvPr/>
        </p:nvSpPr>
        <p:spPr bwMode="auto">
          <a:xfrm>
            <a:off x="6182816" y="4668416"/>
            <a:ext cx="198120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Arial" panose="020B0604020202020204" pitchFamily="34" charset="0"/>
              <a:ea typeface="华文细黑"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4825"/>
                                        </p:tgtEl>
                                        <p:attrNameLst>
                                          <p:attrName>style.visibility</p:attrName>
                                        </p:attrNameLst>
                                      </p:cBhvr>
                                      <p:to>
                                        <p:strVal val="visible"/>
                                      </p:to>
                                    </p:set>
                                    <p:anim calcmode="lin" valueType="num">
                                      <p:cBhvr additive="base">
                                        <p:cTn id="7" dur="500" fill="hold"/>
                                        <p:tgtEl>
                                          <p:spTgt spid="34825"/>
                                        </p:tgtEl>
                                        <p:attrNameLst>
                                          <p:attrName>ppt_x</p:attrName>
                                        </p:attrNameLst>
                                      </p:cBhvr>
                                      <p:tavLst>
                                        <p:tav tm="0">
                                          <p:val>
                                            <p:strVal val="#ppt_x"/>
                                          </p:val>
                                        </p:tav>
                                        <p:tav tm="100000">
                                          <p:val>
                                            <p:strVal val="#ppt_x"/>
                                          </p:val>
                                        </p:tav>
                                      </p:tavLst>
                                    </p:anim>
                                    <p:anim calcmode="lin" valueType="num">
                                      <p:cBhvr additive="base">
                                        <p:cTn id="8" dur="500" fill="hold"/>
                                        <p:tgtEl>
                                          <p:spTgt spid="3482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34826"/>
                                        </p:tgtEl>
                                        <p:attrNameLst>
                                          <p:attrName>style.visibility</p:attrName>
                                        </p:attrNameLst>
                                      </p:cBhvr>
                                      <p:to>
                                        <p:strVal val="visible"/>
                                      </p:to>
                                    </p:set>
                                    <p:anim calcmode="lin" valueType="num">
                                      <p:cBhvr additive="base">
                                        <p:cTn id="13" dur="500" fill="hold"/>
                                        <p:tgtEl>
                                          <p:spTgt spid="34826"/>
                                        </p:tgtEl>
                                        <p:attrNameLst>
                                          <p:attrName>ppt_x</p:attrName>
                                        </p:attrNameLst>
                                      </p:cBhvr>
                                      <p:tavLst>
                                        <p:tav tm="0">
                                          <p:val>
                                            <p:strVal val="1+#ppt_w/2"/>
                                          </p:val>
                                        </p:tav>
                                        <p:tav tm="100000">
                                          <p:val>
                                            <p:strVal val="#ppt_x"/>
                                          </p:val>
                                        </p:tav>
                                      </p:tavLst>
                                    </p:anim>
                                    <p:anim calcmode="lin" valueType="num">
                                      <p:cBhvr additive="base">
                                        <p:cTn id="14" dur="500" fill="hold"/>
                                        <p:tgtEl>
                                          <p:spTgt spid="3482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34827"/>
                                        </p:tgtEl>
                                        <p:attrNameLst>
                                          <p:attrName>style.visibility</p:attrName>
                                        </p:attrNameLst>
                                      </p:cBhvr>
                                      <p:to>
                                        <p:strVal val="visible"/>
                                      </p:to>
                                    </p:set>
                                    <p:anim calcmode="lin" valueType="num">
                                      <p:cBhvr additive="base">
                                        <p:cTn id="19" dur="500" fill="hold"/>
                                        <p:tgtEl>
                                          <p:spTgt spid="34827"/>
                                        </p:tgtEl>
                                        <p:attrNameLst>
                                          <p:attrName>ppt_x</p:attrName>
                                        </p:attrNameLst>
                                      </p:cBhvr>
                                      <p:tavLst>
                                        <p:tav tm="0">
                                          <p:val>
                                            <p:strVal val="1+#ppt_w/2"/>
                                          </p:val>
                                        </p:tav>
                                        <p:tav tm="100000">
                                          <p:val>
                                            <p:strVal val="#ppt_x"/>
                                          </p:val>
                                        </p:tav>
                                      </p:tavLst>
                                    </p:anim>
                                    <p:anim calcmode="lin" valueType="num">
                                      <p:cBhvr additive="base">
                                        <p:cTn id="20" dur="500" fill="hold"/>
                                        <p:tgtEl>
                                          <p:spTgt spid="348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a:extLst>
              <a:ext uri="{FF2B5EF4-FFF2-40B4-BE49-F238E27FC236}">
                <a16:creationId xmlns:a16="http://schemas.microsoft.com/office/drawing/2014/main" id="{A0086675-6079-4BA3-A133-4995A159AE33}"/>
              </a:ext>
            </a:extLst>
          </p:cNvPr>
          <p:cNvSpPr txBox="1">
            <a:spLocks noChangeArrowheads="1"/>
          </p:cNvSpPr>
          <p:nvPr/>
        </p:nvSpPr>
        <p:spPr bwMode="auto">
          <a:xfrm>
            <a:off x="1835696" y="533400"/>
            <a:ext cx="6774904" cy="5794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dirty="0">
                <a:ln>
                  <a:noFill/>
                </a:ln>
                <a:solidFill>
                  <a:srgbClr val="FFFFFF"/>
                </a:solidFill>
                <a:effectLst/>
                <a:uLnTx/>
                <a:uFillTx/>
                <a:latin typeface="楷体_GB2312" pitchFamily="49" charset="-122"/>
                <a:ea typeface="楷体_GB2312" pitchFamily="49" charset="-122"/>
                <a:cs typeface="+mn-cs"/>
              </a:rPr>
              <a:t>如何才能缩小置信区间？</a:t>
            </a:r>
            <a:r>
              <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 </a:t>
            </a:r>
          </a:p>
        </p:txBody>
      </p:sp>
      <p:sp>
        <p:nvSpPr>
          <p:cNvPr id="269315" name="Text Box 3">
            <a:extLst>
              <a:ext uri="{FF2B5EF4-FFF2-40B4-BE49-F238E27FC236}">
                <a16:creationId xmlns:a16="http://schemas.microsoft.com/office/drawing/2014/main" id="{52EBF5FF-0FC5-4645-A8B7-32F641AAE2BF}"/>
              </a:ext>
            </a:extLst>
          </p:cNvPr>
          <p:cNvSpPr txBox="1">
            <a:spLocks noChangeArrowheads="1"/>
          </p:cNvSpPr>
          <p:nvPr/>
        </p:nvSpPr>
        <p:spPr bwMode="auto">
          <a:xfrm>
            <a:off x="571500" y="1700808"/>
            <a:ext cx="800100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tabLst/>
              <a:defRPr/>
            </a:pPr>
            <a:r>
              <a:rPr kumimoji="1" lang="en-US" altLang="zh-CN" sz="28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 </a:t>
            </a:r>
            <a:r>
              <a:rPr kumimoji="1" lang="zh-CN" altLang="en-US" sz="28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增大样本容量</a:t>
            </a:r>
            <a:r>
              <a:rPr kumimoji="1" lang="en-US" altLang="zh-CN" sz="28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n</a:t>
            </a:r>
            <a:r>
              <a:rPr kumimoji="1" lang="zh-CN" altLang="en-US" sz="28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，因为在同样的样本容量下，</a:t>
            </a:r>
            <a:r>
              <a:rPr kumimoji="1" lang="en-US" altLang="zh-CN" sz="28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n</a:t>
            </a:r>
            <a:r>
              <a:rPr kumimoji="1" lang="zh-CN" altLang="en-US" sz="28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越大，</a:t>
            </a:r>
            <a:r>
              <a:rPr kumimoji="1" lang="en-US" altLang="zh-CN" sz="28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t</a:t>
            </a:r>
            <a:r>
              <a:rPr kumimoji="1" lang="zh-CN" altLang="en-US" sz="28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分布表中的临界值越小，同时，增大样本容量，还可使样本参数估计量的标准差减小。</a:t>
            </a:r>
          </a:p>
          <a:p>
            <a:pPr marL="0" marR="0" lvl="0" indent="0" algn="l" defTabSz="914400" rtl="0" eaLnBrk="1" fontAlgn="base" latinLnBrk="0" hangingPunct="1">
              <a:lnSpc>
                <a:spcPct val="100000"/>
              </a:lnSpc>
              <a:spcBef>
                <a:spcPct val="50000"/>
              </a:spcBef>
              <a:spcAft>
                <a:spcPct val="0"/>
              </a:spcAft>
              <a:buClrTx/>
              <a:buSzTx/>
              <a:buFontTx/>
              <a:buChar char="•"/>
              <a:tabLst/>
              <a:defRPr/>
            </a:pPr>
            <a:r>
              <a:rPr kumimoji="1" lang="zh-CN" altLang="en-US" sz="28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 提高模型的拟合优度，因为样本参数估计量的标准差与残差平方和呈正比，模型优度越高，残差平方和应越小。</a:t>
            </a:r>
          </a:p>
          <a:p>
            <a:pPr marL="0" marR="0" lvl="0" indent="0" algn="l" defTabSz="914400" rtl="0" eaLnBrk="1" fontAlgn="base" latinLnBrk="0" hangingPunct="1">
              <a:lnSpc>
                <a:spcPct val="100000"/>
              </a:lnSpc>
              <a:spcBef>
                <a:spcPct val="50000"/>
              </a:spcBef>
              <a:spcAft>
                <a:spcPct val="0"/>
              </a:spcAft>
              <a:buClrTx/>
              <a:buSzTx/>
              <a:buFontTx/>
              <a:buChar char="•"/>
              <a:tabLst/>
              <a:defRPr/>
            </a:pPr>
            <a:r>
              <a:rPr kumimoji="1" lang="zh-CN" altLang="en-US" sz="28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 提高样本观测值的分散度</a:t>
            </a:r>
            <a:r>
              <a:rPr kumimoji="1" lang="en-US" altLang="zh-CN" sz="28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a:t>
            </a:r>
            <a:r>
              <a:rPr kumimoji="1" lang="zh-CN" altLang="en-US" sz="28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一般情况下，样本观测值越分散</a:t>
            </a:r>
            <a:r>
              <a:rPr kumimoji="1" lang="zh-CN" altLang="en-US" sz="2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(X’X)</a:t>
            </a:r>
            <a:r>
              <a:rPr kumimoji="1" lang="en-US" altLang="zh-CN" sz="2800" b="1" i="0" u="none" strike="noStrike" kern="1200" cap="none" spc="0" normalizeH="0" baseline="30000" noProof="0" dirty="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zh-CN" altLang="en-US" sz="2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的分母的</a:t>
            </a:r>
            <a:r>
              <a:rPr kumimoji="1" lang="en-US" altLang="zh-CN" sz="2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|X’X|</a:t>
            </a:r>
            <a:r>
              <a:rPr kumimoji="1" lang="zh-CN" altLang="en-US" sz="2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的值越大，致使区间缩小。</a:t>
            </a:r>
            <a:endParaRPr kumimoji="1" lang="zh-CN" altLang="en-US" sz="28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endParaRPr kumimoji="1"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9315"/>
                                        </p:tgtEl>
                                        <p:attrNameLst>
                                          <p:attrName>style.visibility</p:attrName>
                                        </p:attrNameLst>
                                      </p:cBhvr>
                                      <p:to>
                                        <p:strVal val="visible"/>
                                      </p:to>
                                    </p:set>
                                    <p:anim calcmode="lin" valueType="num">
                                      <p:cBhvr additive="base">
                                        <p:cTn id="7" dur="500" fill="hold"/>
                                        <p:tgtEl>
                                          <p:spTgt spid="269315"/>
                                        </p:tgtEl>
                                        <p:attrNameLst>
                                          <p:attrName>ppt_x</p:attrName>
                                        </p:attrNameLst>
                                      </p:cBhvr>
                                      <p:tavLst>
                                        <p:tav tm="0">
                                          <p:val>
                                            <p:strVal val="0-#ppt_w/2"/>
                                          </p:val>
                                        </p:tav>
                                        <p:tav tm="100000">
                                          <p:val>
                                            <p:strVal val="#ppt_x"/>
                                          </p:val>
                                        </p:tav>
                                      </p:tavLst>
                                    </p:anim>
                                    <p:anim calcmode="lin" valueType="num">
                                      <p:cBhvr additive="base">
                                        <p:cTn id="8" dur="500" fill="hold"/>
                                        <p:tgtEl>
                                          <p:spTgt spid="2693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965DFDAF-94AF-4D30-B8FE-BDD8E7EB298B}"/>
              </a:ext>
            </a:extLst>
          </p:cNvPr>
          <p:cNvSpPr>
            <a:spLocks noGrp="1" noChangeArrowheads="1"/>
          </p:cNvSpPr>
          <p:nvPr>
            <p:ph type="title"/>
          </p:nvPr>
        </p:nvSpPr>
        <p:spPr>
          <a:xfrm>
            <a:off x="838200" y="336550"/>
            <a:ext cx="7772400" cy="1152525"/>
          </a:xfrm>
        </p:spPr>
        <p:txBody>
          <a:bodyPr/>
          <a:lstStyle/>
          <a:p>
            <a:pPr eaLnBrk="1" hangingPunct="1"/>
            <a:r>
              <a:rPr lang="zh-CN" altLang="en-US" sz="3600" b="1" dirty="0">
                <a:solidFill>
                  <a:schemeClr val="accent2"/>
                </a:solidFill>
                <a:latin typeface="楷体_GB2312" pitchFamily="49" charset="-122"/>
                <a:ea typeface="楷体_GB2312" pitchFamily="49" charset="-122"/>
              </a:rPr>
              <a:t>回归模型的其他函数形式</a:t>
            </a:r>
            <a:r>
              <a:rPr lang="zh-CN" altLang="en-US" sz="4800" dirty="0"/>
              <a:t> </a:t>
            </a:r>
          </a:p>
        </p:txBody>
      </p:sp>
      <p:sp>
        <p:nvSpPr>
          <p:cNvPr id="87043" name="Rectangle 3">
            <a:extLst>
              <a:ext uri="{FF2B5EF4-FFF2-40B4-BE49-F238E27FC236}">
                <a16:creationId xmlns:a16="http://schemas.microsoft.com/office/drawing/2014/main" id="{E0395D8F-BCAD-4532-81E9-FCC64CDFAB40}"/>
              </a:ext>
            </a:extLst>
          </p:cNvPr>
          <p:cNvSpPr>
            <a:spLocks noGrp="1" noChangeArrowheads="1"/>
          </p:cNvSpPr>
          <p:nvPr>
            <p:ph type="body" idx="1"/>
          </p:nvPr>
        </p:nvSpPr>
        <p:spPr>
          <a:xfrm>
            <a:off x="1835150" y="2565400"/>
            <a:ext cx="6623050" cy="2006600"/>
          </a:xfrm>
        </p:spPr>
        <p:txBody>
          <a:bodyPr/>
          <a:lstStyle/>
          <a:p>
            <a:pPr eaLnBrk="1" hangingPunct="1">
              <a:spcBef>
                <a:spcPct val="50000"/>
              </a:spcBef>
              <a:buFontTx/>
              <a:buNone/>
            </a:pPr>
            <a:r>
              <a:rPr lang="en-US" altLang="zh-CN" b="1" dirty="0">
                <a:latin typeface="宋体" panose="02010600030101010101" pitchFamily="2" charset="-122"/>
              </a:rPr>
              <a:t>  </a:t>
            </a:r>
            <a:r>
              <a:rPr lang="zh-CN" altLang="en-US" b="1" dirty="0">
                <a:latin typeface="楷体_GB2312" pitchFamily="49" charset="-122"/>
                <a:ea typeface="楷体_GB2312" pitchFamily="49" charset="-122"/>
              </a:rPr>
              <a:t>一、模型的类型与变换</a:t>
            </a:r>
            <a:r>
              <a:rPr lang="zh-CN" altLang="en-US" dirty="0">
                <a:latin typeface="楷体_GB2312" pitchFamily="49" charset="-122"/>
                <a:ea typeface="楷体_GB2312" pitchFamily="49" charset="-122"/>
              </a:rPr>
              <a:t> </a:t>
            </a:r>
          </a:p>
          <a:p>
            <a:pPr algn="just" eaLnBrk="1" hangingPunct="1">
              <a:spcBef>
                <a:spcPct val="50000"/>
              </a:spcBef>
              <a:buFontTx/>
              <a:buNone/>
            </a:pPr>
            <a:r>
              <a:rPr lang="zh-CN" altLang="en-US" b="1" dirty="0">
                <a:latin typeface="楷体_GB2312" pitchFamily="49" charset="-122"/>
                <a:ea typeface="楷体_GB2312" pitchFamily="49" charset="-122"/>
              </a:rPr>
              <a:t>   二、非线性回归实例</a:t>
            </a:r>
            <a:endParaRPr lang="en-US" altLang="zh-CN" b="1" dirty="0">
              <a:latin typeface="楷体_GB2312" pitchFamily="49" charset="-122"/>
              <a:ea typeface="楷体_GB2312" pitchFamily="49" charset="-122"/>
            </a:endParaRPr>
          </a:p>
          <a:p>
            <a:pPr eaLnBrk="1" hangingPunct="1">
              <a:spcBef>
                <a:spcPts val="1200"/>
              </a:spcBef>
              <a:buFontTx/>
              <a:buNone/>
            </a:pPr>
            <a:r>
              <a:rPr lang="zh-CN" altLang="en-US" b="1" dirty="0">
                <a:latin typeface="楷体_GB2312" pitchFamily="49" charset="-122"/>
                <a:ea typeface="楷体_GB2312" pitchFamily="49" charset="-122"/>
              </a:rPr>
              <a:t>   三、非线性最小二乘估计</a:t>
            </a:r>
            <a:endParaRPr lang="en-US" altLang="zh-CN" b="1" dirty="0">
              <a:latin typeface="楷体_GB2312" pitchFamily="49" charset="-122"/>
              <a:ea typeface="楷体_GB2312" pitchFamily="49" charset="-122"/>
            </a:endParaRPr>
          </a:p>
          <a:p>
            <a:pPr eaLnBrk="1" hangingPunct="1"/>
            <a:endParaRPr lang="en-US" alt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5855CEAE-AA92-454E-A300-F3166F4A2F9E}"/>
              </a:ext>
            </a:extLst>
          </p:cNvPr>
          <p:cNvSpPr>
            <a:spLocks noGrp="1" noChangeArrowheads="1"/>
          </p:cNvSpPr>
          <p:nvPr>
            <p:ph type="title"/>
          </p:nvPr>
        </p:nvSpPr>
        <p:spPr>
          <a:xfrm>
            <a:off x="685800" y="609600"/>
            <a:ext cx="7772400" cy="658813"/>
          </a:xfrm>
        </p:spPr>
        <p:txBody>
          <a:bodyPr/>
          <a:lstStyle/>
          <a:p>
            <a:pPr eaLnBrk="1" hangingPunct="1"/>
            <a:r>
              <a:rPr lang="zh-CN" altLang="en-US" sz="3200" b="1">
                <a:solidFill>
                  <a:schemeClr val="accent2"/>
                </a:solidFill>
                <a:ea typeface="楷体_GB2312" pitchFamily="49" charset="-122"/>
              </a:rPr>
              <a:t>说  明</a:t>
            </a:r>
          </a:p>
        </p:txBody>
      </p:sp>
      <p:sp>
        <p:nvSpPr>
          <p:cNvPr id="413699" name="Rectangle 3">
            <a:extLst>
              <a:ext uri="{FF2B5EF4-FFF2-40B4-BE49-F238E27FC236}">
                <a16:creationId xmlns:a16="http://schemas.microsoft.com/office/drawing/2014/main" id="{DB10FD5E-23F4-4F29-8CAA-088C7984E943}"/>
              </a:ext>
            </a:extLst>
          </p:cNvPr>
          <p:cNvSpPr>
            <a:spLocks noGrp="1" noChangeArrowheads="1"/>
          </p:cNvSpPr>
          <p:nvPr>
            <p:ph type="body" idx="1"/>
          </p:nvPr>
        </p:nvSpPr>
        <p:spPr>
          <a:xfrm>
            <a:off x="581025" y="1641475"/>
            <a:ext cx="7772400" cy="4606925"/>
          </a:xfrm>
        </p:spPr>
        <p:txBody>
          <a:bodyPr/>
          <a:lstStyle/>
          <a:p>
            <a:pPr eaLnBrk="1" hangingPunct="1">
              <a:lnSpc>
                <a:spcPct val="150000"/>
              </a:lnSpc>
              <a:spcBef>
                <a:spcPct val="50000"/>
              </a:spcBef>
              <a:buFont typeface="Wingdings" panose="05000000000000000000" pitchFamily="2" charset="2"/>
              <a:buChar char="l"/>
            </a:pPr>
            <a:r>
              <a:rPr lang="zh-CN" altLang="en-US" sz="2800" b="1" dirty="0"/>
              <a:t>在实际问题中，变量的关系是复杂的，直接表现为线性关系的情况并不多见。</a:t>
            </a:r>
          </a:p>
          <a:p>
            <a:pPr eaLnBrk="1" hangingPunct="1">
              <a:lnSpc>
                <a:spcPct val="150000"/>
              </a:lnSpc>
              <a:spcBef>
                <a:spcPct val="50000"/>
              </a:spcBef>
              <a:buFont typeface="Wingdings" panose="05000000000000000000" pitchFamily="2" charset="2"/>
              <a:buChar char="l"/>
            </a:pPr>
            <a:r>
              <a:rPr lang="zh-CN" altLang="en-US" sz="2800" b="1" dirty="0"/>
              <a:t>但是，大部分非线性关系又可以通过一些简单的数学处理，使之化为数学上的线性关系，从而可以运用线性回归模型的理论方法。</a:t>
            </a:r>
            <a:endParaRPr lang="zh-CN" altLang="en-US" sz="2800" b="1" dirty="0">
              <a:solidFill>
                <a:srgbClr val="FF33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3699">
                                            <p:txEl>
                                              <p:pRg st="0" end="0"/>
                                            </p:txEl>
                                          </p:spTgt>
                                        </p:tgtEl>
                                        <p:attrNameLst>
                                          <p:attrName>style.visibility</p:attrName>
                                        </p:attrNameLst>
                                      </p:cBhvr>
                                      <p:to>
                                        <p:strVal val="visible"/>
                                      </p:to>
                                    </p:set>
                                    <p:anim calcmode="lin" valueType="num">
                                      <p:cBhvr additive="base">
                                        <p:cTn id="7" dur="500" fill="hold"/>
                                        <p:tgtEl>
                                          <p:spTgt spid="4136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3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3699">
                                            <p:txEl>
                                              <p:pRg st="1" end="1"/>
                                            </p:txEl>
                                          </p:spTgt>
                                        </p:tgtEl>
                                        <p:attrNameLst>
                                          <p:attrName>style.visibility</p:attrName>
                                        </p:attrNameLst>
                                      </p:cBhvr>
                                      <p:to>
                                        <p:strVal val="visible"/>
                                      </p:to>
                                    </p:set>
                                    <p:anim calcmode="lin" valueType="num">
                                      <p:cBhvr additive="base">
                                        <p:cTn id="13" dur="500" fill="hold"/>
                                        <p:tgtEl>
                                          <p:spTgt spid="4136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369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9"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a:extLst>
              <a:ext uri="{FF2B5EF4-FFF2-40B4-BE49-F238E27FC236}">
                <a16:creationId xmlns:a16="http://schemas.microsoft.com/office/drawing/2014/main" id="{994F7A94-32D1-414A-A40D-21167557F360}"/>
              </a:ext>
            </a:extLst>
          </p:cNvPr>
          <p:cNvSpPr txBox="1">
            <a:spLocks noChangeArrowheads="1"/>
          </p:cNvSpPr>
          <p:nvPr/>
        </p:nvSpPr>
        <p:spPr bwMode="auto">
          <a:xfrm>
            <a:off x="838200" y="1971675"/>
            <a:ext cx="7620000" cy="5794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b="1">
                <a:solidFill>
                  <a:srgbClr val="FF0000"/>
                </a:solidFill>
                <a:latin typeface="楷体_GB2312" pitchFamily="49" charset="-122"/>
                <a:ea typeface="楷体_GB2312" pitchFamily="49" charset="-122"/>
              </a:rPr>
              <a:t>一、模型的类型与变换</a:t>
            </a:r>
            <a:r>
              <a:rPr lang="zh-CN" altLang="en-US" sz="2400"/>
              <a:t> </a:t>
            </a:r>
          </a:p>
        </p:txBody>
      </p:sp>
      <p:sp>
        <p:nvSpPr>
          <p:cNvPr id="414723" name="Text Box 3">
            <a:extLst>
              <a:ext uri="{FF2B5EF4-FFF2-40B4-BE49-F238E27FC236}">
                <a16:creationId xmlns:a16="http://schemas.microsoft.com/office/drawing/2014/main" id="{C7EF463C-7076-4B75-8904-19669D8E3E98}"/>
              </a:ext>
            </a:extLst>
          </p:cNvPr>
          <p:cNvSpPr txBox="1">
            <a:spLocks noChangeArrowheads="1"/>
          </p:cNvSpPr>
          <p:nvPr/>
        </p:nvSpPr>
        <p:spPr bwMode="auto">
          <a:xfrm>
            <a:off x="838200" y="2779713"/>
            <a:ext cx="7620000" cy="5191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chemeClr val="accent2"/>
                </a:solidFill>
                <a:latin typeface="楷体_GB2312" pitchFamily="49" charset="-122"/>
                <a:ea typeface="楷体_GB2312" pitchFamily="49" charset="-122"/>
              </a:rPr>
              <a:t>1</a:t>
            </a:r>
            <a:r>
              <a:rPr lang="zh-CN" altLang="en-US" sz="2800" b="1">
                <a:solidFill>
                  <a:schemeClr val="accent2"/>
                </a:solidFill>
                <a:latin typeface="楷体_GB2312" pitchFamily="49" charset="-122"/>
                <a:ea typeface="楷体_GB2312" pitchFamily="49" charset="-122"/>
              </a:rPr>
              <a:t>、倒数模型、多项式模型与变量的直接置换法</a:t>
            </a:r>
            <a:r>
              <a:rPr lang="zh-CN" altLang="en-US" sz="2800" b="1">
                <a:solidFill>
                  <a:schemeClr val="accent2"/>
                </a:solidFill>
              </a:rPr>
              <a:t> </a:t>
            </a:r>
          </a:p>
        </p:txBody>
      </p:sp>
      <p:sp>
        <p:nvSpPr>
          <p:cNvPr id="414724" name="Text Box 4">
            <a:extLst>
              <a:ext uri="{FF2B5EF4-FFF2-40B4-BE49-F238E27FC236}">
                <a16:creationId xmlns:a16="http://schemas.microsoft.com/office/drawing/2014/main" id="{A3EF7A91-1813-467C-A493-6211B8ED5814}"/>
              </a:ext>
            </a:extLst>
          </p:cNvPr>
          <p:cNvSpPr txBox="1">
            <a:spLocks noChangeArrowheads="1"/>
          </p:cNvSpPr>
          <p:nvPr/>
        </p:nvSpPr>
        <p:spPr bwMode="auto">
          <a:xfrm>
            <a:off x="685800" y="3648075"/>
            <a:ext cx="7924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dirty="0"/>
              <a:t>例如，</a:t>
            </a:r>
            <a:r>
              <a:rPr lang="zh-CN" altLang="en-US" sz="2800" b="1" dirty="0">
                <a:solidFill>
                  <a:schemeClr val="accent2"/>
                </a:solidFill>
              </a:rPr>
              <a:t>拉弗曲线</a:t>
            </a:r>
            <a:r>
              <a:rPr lang="zh-CN" altLang="en-US" sz="2800" dirty="0">
                <a:solidFill>
                  <a:schemeClr val="accent2"/>
                </a:solidFill>
              </a:rPr>
              <a:t>：</a:t>
            </a:r>
            <a:r>
              <a:rPr lang="zh-CN" altLang="en-US" sz="2800" dirty="0"/>
              <a:t>抛物线</a:t>
            </a:r>
          </a:p>
          <a:p>
            <a:pPr eaLnBrk="1" hangingPunct="1">
              <a:spcBef>
                <a:spcPct val="0"/>
              </a:spcBef>
              <a:buFontTx/>
              <a:buNone/>
            </a:pPr>
            <a:r>
              <a:rPr lang="zh-CN" altLang="en-US" sz="2800" dirty="0"/>
              <a:t>                        </a:t>
            </a:r>
            <a:r>
              <a:rPr lang="en-US" altLang="zh-CN" sz="2800" dirty="0"/>
              <a:t>s = a + b r + c r</a:t>
            </a:r>
            <a:r>
              <a:rPr lang="en-US" altLang="zh-CN" sz="2800" baseline="30000" dirty="0"/>
              <a:t>2</a:t>
            </a:r>
            <a:r>
              <a:rPr lang="en-US" altLang="zh-CN" sz="2800" dirty="0"/>
              <a:t>              c&lt;0</a:t>
            </a:r>
          </a:p>
        </p:txBody>
      </p:sp>
      <p:sp>
        <p:nvSpPr>
          <p:cNvPr id="414725" name="Text Box 5">
            <a:extLst>
              <a:ext uri="{FF2B5EF4-FFF2-40B4-BE49-F238E27FC236}">
                <a16:creationId xmlns:a16="http://schemas.microsoft.com/office/drawing/2014/main" id="{BCEA84E8-4035-4D37-AF6B-EF3AF5D36C87}"/>
              </a:ext>
            </a:extLst>
          </p:cNvPr>
          <p:cNvSpPr txBox="1">
            <a:spLocks noChangeArrowheads="1"/>
          </p:cNvSpPr>
          <p:nvPr/>
        </p:nvSpPr>
        <p:spPr bwMode="auto">
          <a:xfrm>
            <a:off x="609600" y="5172075"/>
            <a:ext cx="76962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t>设</a:t>
            </a:r>
            <a:r>
              <a:rPr lang="en-US" altLang="zh-CN" sz="2800"/>
              <a:t>X</a:t>
            </a:r>
            <a:r>
              <a:rPr lang="en-US" altLang="zh-CN" sz="2800" baseline="-25000"/>
              <a:t>1</a:t>
            </a:r>
            <a:r>
              <a:rPr lang="en-US" altLang="zh-CN" sz="2800"/>
              <a:t> = r</a:t>
            </a:r>
            <a:r>
              <a:rPr lang="zh-CN" altLang="en-US" sz="2800"/>
              <a:t>，</a:t>
            </a:r>
            <a:r>
              <a:rPr lang="en-US" altLang="zh-CN" sz="2800"/>
              <a:t>X</a:t>
            </a:r>
            <a:r>
              <a:rPr lang="en-US" altLang="zh-CN" sz="2800" baseline="-25000"/>
              <a:t>2</a:t>
            </a:r>
            <a:r>
              <a:rPr lang="en-US" altLang="zh-CN" sz="2800"/>
              <a:t> = r</a:t>
            </a:r>
            <a:r>
              <a:rPr lang="en-US" altLang="zh-CN" sz="2800" baseline="30000"/>
              <a:t>2</a:t>
            </a:r>
            <a:r>
              <a:rPr lang="zh-CN" altLang="en-US" sz="2800"/>
              <a:t>，  则原方程变换为</a:t>
            </a:r>
          </a:p>
          <a:p>
            <a:pPr eaLnBrk="1" hangingPunct="1">
              <a:spcBef>
                <a:spcPct val="50000"/>
              </a:spcBef>
              <a:buFontTx/>
              <a:buNone/>
            </a:pPr>
            <a:r>
              <a:rPr lang="zh-CN" altLang="en-US" sz="2800"/>
              <a:t>                 </a:t>
            </a:r>
            <a:r>
              <a:rPr lang="en-US" altLang="zh-CN" sz="2800"/>
              <a:t>s = a + b X</a:t>
            </a:r>
            <a:r>
              <a:rPr lang="en-US" altLang="zh-CN" sz="2800" baseline="-25000"/>
              <a:t>1</a:t>
            </a:r>
            <a:r>
              <a:rPr lang="en-US" altLang="zh-CN" sz="2800"/>
              <a:t> + c X</a:t>
            </a:r>
            <a:r>
              <a:rPr lang="en-US" altLang="zh-CN" sz="2800" baseline="-25000"/>
              <a:t>2</a:t>
            </a:r>
            <a:r>
              <a:rPr lang="en-US" altLang="zh-CN" sz="2800"/>
              <a:t>               c&lt;0</a:t>
            </a:r>
            <a:r>
              <a:rPr lang="en-US" altLang="zh-CN" sz="24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47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47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47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animBg="1" autoUpdateAnimBg="0"/>
      <p:bldP spid="414724" grpId="0" autoUpdateAnimBg="0"/>
      <p:bldP spid="414725"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a:extLst>
              <a:ext uri="{FF2B5EF4-FFF2-40B4-BE49-F238E27FC236}">
                <a16:creationId xmlns:a16="http://schemas.microsoft.com/office/drawing/2014/main" id="{1F476739-392A-41A1-BDE9-1C4290B27E94}"/>
              </a:ext>
            </a:extLst>
          </p:cNvPr>
          <p:cNvSpPr txBox="1">
            <a:spLocks noChangeArrowheads="1"/>
          </p:cNvSpPr>
          <p:nvPr/>
        </p:nvSpPr>
        <p:spPr bwMode="auto">
          <a:xfrm>
            <a:off x="762000" y="533400"/>
            <a:ext cx="7620000" cy="5191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chemeClr val="accent2"/>
                </a:solidFill>
                <a:ea typeface="楷体_GB2312" pitchFamily="49" charset="-122"/>
              </a:rPr>
              <a:t>2</a:t>
            </a:r>
            <a:r>
              <a:rPr lang="zh-CN" altLang="en-US" sz="2800" b="1">
                <a:solidFill>
                  <a:schemeClr val="accent2"/>
                </a:solidFill>
                <a:ea typeface="楷体_GB2312" pitchFamily="49" charset="-122"/>
              </a:rPr>
              <a:t>、幂函数模型、指数函数模型与对数变换法</a:t>
            </a:r>
            <a:r>
              <a:rPr lang="zh-CN" altLang="en-US" sz="2800" b="1">
                <a:solidFill>
                  <a:schemeClr val="accent2"/>
                </a:solidFill>
              </a:rPr>
              <a:t> </a:t>
            </a:r>
          </a:p>
        </p:txBody>
      </p:sp>
      <p:sp>
        <p:nvSpPr>
          <p:cNvPr id="415747" name="Rectangle 3">
            <a:extLst>
              <a:ext uri="{FF2B5EF4-FFF2-40B4-BE49-F238E27FC236}">
                <a16:creationId xmlns:a16="http://schemas.microsoft.com/office/drawing/2014/main" id="{F26A6B5F-85C2-4280-8046-BBA726416B45}"/>
              </a:ext>
            </a:extLst>
          </p:cNvPr>
          <p:cNvSpPr>
            <a:spLocks noChangeArrowheads="1"/>
          </p:cNvSpPr>
          <p:nvPr/>
        </p:nvSpPr>
        <p:spPr bwMode="auto">
          <a:xfrm>
            <a:off x="685800" y="2047875"/>
            <a:ext cx="7772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Tx/>
              <a:buNone/>
            </a:pPr>
            <a:r>
              <a:rPr lang="en-US" altLang="zh-CN" sz="2800" dirty="0"/>
              <a:t>    </a:t>
            </a:r>
            <a:r>
              <a:rPr lang="zh-CN" altLang="en-US" sz="2800" b="1" dirty="0"/>
              <a:t>例如</a:t>
            </a:r>
            <a:r>
              <a:rPr lang="zh-CN" altLang="en-US" sz="2800" dirty="0"/>
              <a:t>，幂函数</a:t>
            </a:r>
          </a:p>
          <a:p>
            <a:pPr algn="just" eaLnBrk="1" hangingPunct="1">
              <a:buFontTx/>
              <a:buNone/>
            </a:pPr>
            <a:r>
              <a:rPr lang="zh-CN" altLang="en-US" sz="2800" dirty="0"/>
              <a:t>                           </a:t>
            </a:r>
            <a:r>
              <a:rPr lang="en-US" altLang="zh-CN" sz="2800" dirty="0"/>
              <a:t>Q = AK</a:t>
            </a:r>
            <a:r>
              <a:rPr lang="en-US" altLang="zh-CN" sz="2800" baseline="30000" dirty="0">
                <a:sym typeface="Symbol" panose="05050102010706020507" pitchFamily="18" charset="2"/>
              </a:rPr>
              <a:t></a:t>
            </a:r>
            <a:r>
              <a:rPr lang="en-US" altLang="zh-CN" sz="2800" dirty="0">
                <a:sym typeface="Symbol" panose="05050102010706020507" pitchFamily="18" charset="2"/>
              </a:rPr>
              <a:t>L</a:t>
            </a:r>
            <a:r>
              <a:rPr lang="en-US" altLang="zh-CN" sz="2800" baseline="30000" dirty="0">
                <a:sym typeface="Symbol" panose="05050102010706020507" pitchFamily="18" charset="2"/>
              </a:rPr>
              <a:t></a:t>
            </a:r>
            <a:endParaRPr lang="en-US" altLang="zh-CN" sz="2800" dirty="0"/>
          </a:p>
        </p:txBody>
      </p:sp>
      <p:sp>
        <p:nvSpPr>
          <p:cNvPr id="415748" name="Text Box 4">
            <a:extLst>
              <a:ext uri="{FF2B5EF4-FFF2-40B4-BE49-F238E27FC236}">
                <a16:creationId xmlns:a16="http://schemas.microsoft.com/office/drawing/2014/main" id="{034480AD-261D-4171-990B-BFAF3EA411FF}"/>
              </a:ext>
            </a:extLst>
          </p:cNvPr>
          <p:cNvSpPr txBox="1">
            <a:spLocks noChangeArrowheads="1"/>
          </p:cNvSpPr>
          <p:nvPr/>
        </p:nvSpPr>
        <p:spPr bwMode="auto">
          <a:xfrm>
            <a:off x="533400" y="3952875"/>
            <a:ext cx="79248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t>       </a:t>
            </a:r>
            <a:r>
              <a:rPr lang="zh-CN" altLang="en-US" sz="2800"/>
              <a:t>方程两边取对数：</a:t>
            </a:r>
          </a:p>
          <a:p>
            <a:pPr eaLnBrk="1" hangingPunct="1">
              <a:spcBef>
                <a:spcPct val="50000"/>
              </a:spcBef>
              <a:buFontTx/>
              <a:buNone/>
            </a:pPr>
            <a:r>
              <a:rPr lang="zh-CN" altLang="en-US" sz="2800"/>
              <a:t>                    </a:t>
            </a:r>
            <a:r>
              <a:rPr lang="en-US" altLang="zh-CN" sz="2800"/>
              <a:t>ln Q = ln A + </a:t>
            </a:r>
            <a:r>
              <a:rPr lang="en-US" altLang="zh-CN" sz="2800">
                <a:sym typeface="Symbol" panose="05050102010706020507" pitchFamily="18" charset="2"/>
              </a:rPr>
              <a:t> ln K +  ln L</a:t>
            </a: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5747">
                                            <p:txEl>
                                              <p:pRg st="0" end="0"/>
                                            </p:txEl>
                                          </p:spTgt>
                                        </p:tgtEl>
                                        <p:attrNameLst>
                                          <p:attrName>style.visibility</p:attrName>
                                        </p:attrNameLst>
                                      </p:cBhvr>
                                      <p:to>
                                        <p:strVal val="visible"/>
                                      </p:to>
                                    </p:set>
                                    <p:anim calcmode="lin" valueType="num">
                                      <p:cBhvr additive="base">
                                        <p:cTn id="7" dur="500" fill="hold"/>
                                        <p:tgtEl>
                                          <p:spTgt spid="4157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5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5747">
                                            <p:txEl>
                                              <p:pRg st="1" end="1"/>
                                            </p:txEl>
                                          </p:spTgt>
                                        </p:tgtEl>
                                        <p:attrNameLst>
                                          <p:attrName>style.visibility</p:attrName>
                                        </p:attrNameLst>
                                      </p:cBhvr>
                                      <p:to>
                                        <p:strVal val="visible"/>
                                      </p:to>
                                    </p:set>
                                    <p:anim calcmode="lin" valueType="num">
                                      <p:cBhvr additive="base">
                                        <p:cTn id="13" dur="500" fill="hold"/>
                                        <p:tgtEl>
                                          <p:spTgt spid="4157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5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15748"/>
                                        </p:tgtEl>
                                        <p:attrNameLst>
                                          <p:attrName>style.visibility</p:attrName>
                                        </p:attrNameLst>
                                      </p:cBhvr>
                                      <p:to>
                                        <p:strVal val="visible"/>
                                      </p:to>
                                    </p:set>
                                    <p:animEffect transition="in" filter="fade">
                                      <p:cBhvr>
                                        <p:cTn id="19" dur="500"/>
                                        <p:tgtEl>
                                          <p:spTgt spid="415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autoUpdateAnimBg="0"/>
      <p:bldP spid="41574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a:extLst>
              <a:ext uri="{FF2B5EF4-FFF2-40B4-BE49-F238E27FC236}">
                <a16:creationId xmlns:a16="http://schemas.microsoft.com/office/drawing/2014/main" id="{66E6C049-7329-4660-9D26-5E52E5ABCC4B}"/>
              </a:ext>
            </a:extLst>
          </p:cNvPr>
          <p:cNvSpPr txBox="1">
            <a:spLocks noChangeArrowheads="1"/>
          </p:cNvSpPr>
          <p:nvPr/>
        </p:nvSpPr>
        <p:spPr bwMode="auto">
          <a:xfrm>
            <a:off x="762000" y="1724025"/>
            <a:ext cx="7620000" cy="5191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chemeClr val="accent2"/>
                </a:solidFill>
                <a:ea typeface="楷体_GB2312" pitchFamily="49" charset="-122"/>
              </a:rPr>
              <a:t>3</a:t>
            </a:r>
            <a:r>
              <a:rPr lang="zh-CN" altLang="en-US" sz="2800" b="1">
                <a:solidFill>
                  <a:schemeClr val="accent2"/>
                </a:solidFill>
                <a:ea typeface="楷体_GB2312" pitchFamily="49" charset="-122"/>
              </a:rPr>
              <a:t>、复杂函数模型与级数展开法</a:t>
            </a:r>
            <a:r>
              <a:rPr lang="zh-CN" altLang="en-US" sz="2800" b="1">
                <a:solidFill>
                  <a:schemeClr val="accent2"/>
                </a:solidFill>
              </a:rPr>
              <a:t> </a:t>
            </a:r>
          </a:p>
        </p:txBody>
      </p:sp>
      <p:sp>
        <p:nvSpPr>
          <p:cNvPr id="416771" name="Text Box 3">
            <a:extLst>
              <a:ext uri="{FF2B5EF4-FFF2-40B4-BE49-F238E27FC236}">
                <a16:creationId xmlns:a16="http://schemas.microsoft.com/office/drawing/2014/main" id="{21E8E60A-B7E6-44EB-85F2-1AE7C5BBDC87}"/>
              </a:ext>
            </a:extLst>
          </p:cNvPr>
          <p:cNvSpPr txBox="1">
            <a:spLocks noChangeArrowheads="1"/>
          </p:cNvSpPr>
          <p:nvPr/>
        </p:nvSpPr>
        <p:spPr bwMode="auto">
          <a:xfrm>
            <a:off x="685800" y="3324225"/>
            <a:ext cx="708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a:latin typeface="宋体" panose="02010600030101010101" pitchFamily="2" charset="-122"/>
              </a:rPr>
              <a:t>方程两边取对数后，得到：</a:t>
            </a:r>
            <a:r>
              <a:rPr lang="zh-CN" altLang="en-US" sz="2800"/>
              <a:t> </a:t>
            </a:r>
          </a:p>
        </p:txBody>
      </p:sp>
      <p:pic>
        <p:nvPicPr>
          <p:cNvPr id="416772" name="Picture 4">
            <a:extLst>
              <a:ext uri="{FF2B5EF4-FFF2-40B4-BE49-F238E27FC236}">
                <a16:creationId xmlns:a16="http://schemas.microsoft.com/office/drawing/2014/main" id="{087A0AE4-6538-4746-9E11-CA9F18C06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2832100"/>
            <a:ext cx="3455988" cy="503238"/>
          </a:xfrm>
          <a:prstGeom prst="rect">
            <a:avLst/>
          </a:prstGeom>
          <a:solidFill>
            <a:schemeClr val="tx1"/>
          </a:solidFill>
          <a:ln>
            <a:noFill/>
          </a:ln>
        </p:spPr>
      </p:pic>
      <p:sp>
        <p:nvSpPr>
          <p:cNvPr id="416773" name="Text Box 5">
            <a:extLst>
              <a:ext uri="{FF2B5EF4-FFF2-40B4-BE49-F238E27FC236}">
                <a16:creationId xmlns:a16="http://schemas.microsoft.com/office/drawing/2014/main" id="{1CDB48D1-649B-4581-A55C-A348316390C5}"/>
              </a:ext>
            </a:extLst>
          </p:cNvPr>
          <p:cNvSpPr txBox="1">
            <a:spLocks noChangeArrowheads="1"/>
          </p:cNvSpPr>
          <p:nvPr/>
        </p:nvSpPr>
        <p:spPr bwMode="auto">
          <a:xfrm>
            <a:off x="5715000" y="2867025"/>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a:t>
            </a:r>
            <a:r>
              <a:rPr lang="en-US" altLang="zh-CN" sz="2400">
                <a:sym typeface="Symbol" panose="05050102010706020507" pitchFamily="18" charset="2"/>
              </a:rPr>
              <a:t></a:t>
            </a:r>
            <a:r>
              <a:rPr lang="en-US" altLang="zh-CN" sz="2400" baseline="-25000">
                <a:sym typeface="Symbol" panose="05050102010706020507" pitchFamily="18" charset="2"/>
              </a:rPr>
              <a:t>1</a:t>
            </a:r>
            <a:r>
              <a:rPr lang="en-US" altLang="zh-CN" sz="2400">
                <a:sym typeface="Symbol" panose="05050102010706020507" pitchFamily="18" charset="2"/>
              </a:rPr>
              <a:t>+</a:t>
            </a:r>
            <a:r>
              <a:rPr lang="en-US" altLang="zh-CN" sz="2400" baseline="-25000">
                <a:sym typeface="Symbol" panose="05050102010706020507" pitchFamily="18" charset="2"/>
              </a:rPr>
              <a:t>2</a:t>
            </a:r>
            <a:r>
              <a:rPr lang="en-US" altLang="zh-CN" sz="2400">
                <a:sym typeface="Symbol" panose="05050102010706020507" pitchFamily="18" charset="2"/>
              </a:rPr>
              <a:t>=1</a:t>
            </a:r>
            <a:r>
              <a:rPr lang="en-US" altLang="zh-CN" sz="2400"/>
              <a:t>)</a:t>
            </a:r>
          </a:p>
        </p:txBody>
      </p:sp>
      <p:pic>
        <p:nvPicPr>
          <p:cNvPr id="416775" name="Picture 7">
            <a:extLst>
              <a:ext uri="{FF2B5EF4-FFF2-40B4-BE49-F238E27FC236}">
                <a16:creationId xmlns:a16="http://schemas.microsoft.com/office/drawing/2014/main" id="{70815CAE-4C16-41ED-9B5D-F5B9C0665D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857625"/>
            <a:ext cx="4827588" cy="495300"/>
          </a:xfrm>
          <a:prstGeom prst="rect">
            <a:avLst/>
          </a:prstGeom>
          <a:solidFill>
            <a:schemeClr val="tx1"/>
          </a:solidFill>
          <a:ln>
            <a:noFill/>
          </a:ln>
        </p:spPr>
      </p:pic>
      <p:sp>
        <p:nvSpPr>
          <p:cNvPr id="416776" name="Text Box 8">
            <a:extLst>
              <a:ext uri="{FF2B5EF4-FFF2-40B4-BE49-F238E27FC236}">
                <a16:creationId xmlns:a16="http://schemas.microsoft.com/office/drawing/2014/main" id="{BB66B39C-50CB-4141-BF3E-7E0C2C68997C}"/>
              </a:ext>
            </a:extLst>
          </p:cNvPr>
          <p:cNvSpPr txBox="1">
            <a:spLocks noChangeArrowheads="1"/>
          </p:cNvSpPr>
          <p:nvPr/>
        </p:nvSpPr>
        <p:spPr bwMode="auto">
          <a:xfrm>
            <a:off x="1066800" y="2333625"/>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dirty="0">
                <a:solidFill>
                  <a:srgbClr val="009900"/>
                </a:solidFill>
              </a:rPr>
              <a:t>例如</a:t>
            </a:r>
            <a:r>
              <a:rPr lang="zh-CN" altLang="en-US" sz="2400" dirty="0">
                <a:solidFill>
                  <a:srgbClr val="009900"/>
                </a:solidFill>
              </a:rPr>
              <a:t>，</a:t>
            </a:r>
            <a:r>
              <a:rPr lang="zh-CN" altLang="en-US" sz="2400" dirty="0">
                <a:solidFill>
                  <a:schemeClr val="accent2"/>
                </a:solidFill>
              </a:rPr>
              <a:t>常替代弹性</a:t>
            </a:r>
            <a:r>
              <a:rPr lang="en-US" altLang="zh-CN" sz="2400" dirty="0">
                <a:solidFill>
                  <a:schemeClr val="accent2"/>
                </a:solidFill>
              </a:rPr>
              <a:t>CES</a:t>
            </a:r>
            <a:r>
              <a:rPr lang="zh-CN" altLang="en-US" sz="2400" dirty="0">
                <a:solidFill>
                  <a:schemeClr val="accent2"/>
                </a:solidFill>
              </a:rPr>
              <a:t>函数</a:t>
            </a:r>
          </a:p>
        </p:txBody>
      </p:sp>
      <p:sp>
        <p:nvSpPr>
          <p:cNvPr id="416777" name="Text Box 9">
            <a:extLst>
              <a:ext uri="{FF2B5EF4-FFF2-40B4-BE49-F238E27FC236}">
                <a16:creationId xmlns:a16="http://schemas.microsoft.com/office/drawing/2014/main" id="{D1B2CAFD-4593-4009-BCBC-18C9DAC1CAB9}"/>
              </a:ext>
            </a:extLst>
          </p:cNvPr>
          <p:cNvSpPr txBox="1">
            <a:spLocks noChangeArrowheads="1"/>
          </p:cNvSpPr>
          <p:nvPr/>
        </p:nvSpPr>
        <p:spPr bwMode="auto">
          <a:xfrm>
            <a:off x="838200" y="4391025"/>
            <a:ext cx="7543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      </a:t>
            </a:r>
            <a:r>
              <a:rPr lang="zh-CN" altLang="en-US" sz="2400"/>
              <a:t>将式中</a:t>
            </a:r>
            <a:r>
              <a:rPr lang="en-US" altLang="zh-CN" sz="2400">
                <a:solidFill>
                  <a:srgbClr val="FF0000"/>
                </a:solidFill>
              </a:rPr>
              <a:t>ln(</a:t>
            </a:r>
            <a:r>
              <a:rPr lang="en-US" altLang="zh-CN" sz="2400">
                <a:solidFill>
                  <a:srgbClr val="FF0000"/>
                </a:solidFill>
                <a:sym typeface="Symbol" panose="05050102010706020507" pitchFamily="18" charset="2"/>
              </a:rPr>
              <a:t></a:t>
            </a:r>
            <a:r>
              <a:rPr lang="en-US" altLang="zh-CN" sz="2400" baseline="-25000">
                <a:solidFill>
                  <a:srgbClr val="FF0000"/>
                </a:solidFill>
                <a:sym typeface="Symbol" panose="05050102010706020507" pitchFamily="18" charset="2"/>
              </a:rPr>
              <a:t>1</a:t>
            </a:r>
            <a:r>
              <a:rPr lang="en-US" altLang="zh-CN" sz="2400">
                <a:solidFill>
                  <a:srgbClr val="FF0000"/>
                </a:solidFill>
                <a:sym typeface="Symbol" panose="05050102010706020507" pitchFamily="18" charset="2"/>
              </a:rPr>
              <a:t>K</a:t>
            </a:r>
            <a:r>
              <a:rPr lang="en-US" altLang="zh-CN" sz="2400" baseline="30000">
                <a:solidFill>
                  <a:srgbClr val="FF0000"/>
                </a:solidFill>
                <a:sym typeface="Symbol" panose="05050102010706020507" pitchFamily="18" charset="2"/>
              </a:rPr>
              <a:t>- </a:t>
            </a:r>
            <a:r>
              <a:rPr lang="en-US" altLang="zh-CN" sz="2400">
                <a:solidFill>
                  <a:srgbClr val="FF0000"/>
                </a:solidFill>
                <a:sym typeface="Symbol" panose="05050102010706020507" pitchFamily="18" charset="2"/>
              </a:rPr>
              <a:t>+ </a:t>
            </a:r>
            <a:r>
              <a:rPr lang="en-US" altLang="zh-CN" sz="2400" baseline="-25000">
                <a:solidFill>
                  <a:srgbClr val="FF0000"/>
                </a:solidFill>
                <a:sym typeface="Symbol" panose="05050102010706020507" pitchFamily="18" charset="2"/>
              </a:rPr>
              <a:t>2</a:t>
            </a:r>
            <a:r>
              <a:rPr lang="en-US" altLang="zh-CN" sz="2400">
                <a:solidFill>
                  <a:srgbClr val="FF0000"/>
                </a:solidFill>
                <a:sym typeface="Symbol" panose="05050102010706020507" pitchFamily="18" charset="2"/>
              </a:rPr>
              <a:t>L</a:t>
            </a:r>
            <a:r>
              <a:rPr lang="en-US" altLang="zh-CN" sz="2400" baseline="30000">
                <a:solidFill>
                  <a:srgbClr val="FF0000"/>
                </a:solidFill>
                <a:sym typeface="Symbol" panose="05050102010706020507" pitchFamily="18" charset="2"/>
              </a:rPr>
              <a:t>-</a:t>
            </a:r>
            <a:r>
              <a:rPr lang="en-US" altLang="zh-CN" sz="2400">
                <a:solidFill>
                  <a:srgbClr val="FF0000"/>
                </a:solidFill>
                <a:sym typeface="Symbol" panose="05050102010706020507" pitchFamily="18" charset="2"/>
              </a:rPr>
              <a:t>)</a:t>
            </a:r>
            <a:r>
              <a:rPr lang="zh-CN" altLang="en-US" sz="2400"/>
              <a:t>在</a:t>
            </a:r>
            <a:r>
              <a:rPr lang="zh-CN" altLang="en-US" sz="2400">
                <a:solidFill>
                  <a:srgbClr val="FF0000"/>
                </a:solidFill>
                <a:sym typeface="Symbol" panose="05050102010706020507" pitchFamily="18" charset="2"/>
              </a:rPr>
              <a:t></a:t>
            </a:r>
            <a:r>
              <a:rPr lang="en-US" altLang="zh-CN" sz="2400">
                <a:solidFill>
                  <a:srgbClr val="FF0000"/>
                </a:solidFill>
                <a:sym typeface="Symbol" panose="05050102010706020507" pitchFamily="18" charset="2"/>
              </a:rPr>
              <a:t>=0</a:t>
            </a:r>
            <a:r>
              <a:rPr lang="zh-CN" altLang="en-US" sz="2400"/>
              <a:t>处展开台劳级数</a:t>
            </a:r>
            <a:r>
              <a:rPr lang="en-US" altLang="zh-CN" sz="2400"/>
              <a:t>,</a:t>
            </a:r>
            <a:r>
              <a:rPr lang="zh-CN" altLang="en-US" sz="2400"/>
              <a:t>取关于</a:t>
            </a:r>
            <a:r>
              <a:rPr lang="zh-CN" altLang="en-US" sz="2400">
                <a:solidFill>
                  <a:srgbClr val="FF0000"/>
                </a:solidFill>
                <a:sym typeface="Symbol" panose="05050102010706020507" pitchFamily="18" charset="2"/>
              </a:rPr>
              <a:t></a:t>
            </a:r>
            <a:r>
              <a:rPr lang="zh-CN" altLang="en-US" sz="2400"/>
              <a:t>的线性项，即得到一个线性近似式。</a:t>
            </a:r>
          </a:p>
        </p:txBody>
      </p:sp>
      <p:sp>
        <p:nvSpPr>
          <p:cNvPr id="416778" name="Text Box 10">
            <a:extLst>
              <a:ext uri="{FF2B5EF4-FFF2-40B4-BE49-F238E27FC236}">
                <a16:creationId xmlns:a16="http://schemas.microsoft.com/office/drawing/2014/main" id="{8B923520-AA01-431D-838A-5DECEF9B8CF9}"/>
              </a:ext>
            </a:extLst>
          </p:cNvPr>
          <p:cNvSpPr txBox="1">
            <a:spLocks noChangeArrowheads="1"/>
          </p:cNvSpPr>
          <p:nvPr/>
        </p:nvSpPr>
        <p:spPr bwMode="auto">
          <a:xfrm>
            <a:off x="990600" y="5229225"/>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en-US" altLang="zh-CN" sz="2400">
                <a:latin typeface="宋体" panose="02010600030101010101" pitchFamily="2" charset="-122"/>
              </a:rPr>
              <a:t>  </a:t>
            </a:r>
            <a:r>
              <a:rPr lang="zh-CN" altLang="en-US" sz="2400">
                <a:latin typeface="宋体" panose="02010600030101010101" pitchFamily="2" charset="-122"/>
              </a:rPr>
              <a:t>如取</a:t>
            </a:r>
            <a:r>
              <a:rPr lang="en-US" altLang="zh-CN" sz="2400"/>
              <a:t>0</a:t>
            </a:r>
            <a:r>
              <a:rPr lang="zh-CN" altLang="en-US" sz="2400">
                <a:latin typeface="宋体" panose="02010600030101010101" pitchFamily="2" charset="-122"/>
              </a:rPr>
              <a:t>阶、</a:t>
            </a:r>
            <a:r>
              <a:rPr lang="en-US" altLang="zh-CN" sz="2400"/>
              <a:t>1</a:t>
            </a:r>
            <a:r>
              <a:rPr lang="zh-CN" altLang="en-US" sz="2400">
                <a:latin typeface="宋体" panose="02010600030101010101" pitchFamily="2" charset="-122"/>
              </a:rPr>
              <a:t>阶、</a:t>
            </a:r>
            <a:r>
              <a:rPr lang="en-US" altLang="zh-CN" sz="2400"/>
              <a:t>2</a:t>
            </a:r>
            <a:r>
              <a:rPr lang="zh-CN" altLang="en-US" sz="2400">
                <a:latin typeface="宋体" panose="02010600030101010101" pitchFamily="2" charset="-122"/>
              </a:rPr>
              <a:t>阶项，可得</a:t>
            </a:r>
            <a:r>
              <a:rPr lang="zh-CN" altLang="en-US" sz="2400"/>
              <a:t> </a:t>
            </a:r>
          </a:p>
        </p:txBody>
      </p:sp>
      <p:pic>
        <p:nvPicPr>
          <p:cNvPr id="416779" name="Picture 11">
            <a:extLst>
              <a:ext uri="{FF2B5EF4-FFF2-40B4-BE49-F238E27FC236}">
                <a16:creationId xmlns:a16="http://schemas.microsoft.com/office/drawing/2014/main" id="{BFEB453F-B95A-48AA-BCE3-E3BDFD37A2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5649913"/>
            <a:ext cx="6480175" cy="935037"/>
          </a:xfrm>
          <a:prstGeom prst="rect">
            <a:avLst/>
          </a:prstGeom>
          <a:solidFill>
            <a:schemeClr val="tx1"/>
          </a:solidFill>
          <a:ln>
            <a:no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6776"/>
                                        </p:tgtEl>
                                        <p:attrNameLst>
                                          <p:attrName>style.visibility</p:attrName>
                                        </p:attrNameLst>
                                      </p:cBhvr>
                                      <p:to>
                                        <p:strVal val="visible"/>
                                      </p:to>
                                    </p:set>
                                  </p:childTnLst>
                                </p:cTn>
                              </p:par>
                            </p:childTnLst>
                          </p:cTn>
                        </p:par>
                        <p:par>
                          <p:cTn id="7" fill="hold" nodeType="afterGroup">
                            <p:stCondLst>
                              <p:cond delay="500"/>
                            </p:stCondLst>
                            <p:childTnLst>
                              <p:par>
                                <p:cTn id="8" presetID="3" presetClass="entr" presetSubtype="10" fill="hold" nodeType="afterEffect">
                                  <p:stCondLst>
                                    <p:cond delay="0"/>
                                  </p:stCondLst>
                                  <p:childTnLst>
                                    <p:set>
                                      <p:cBhvr>
                                        <p:cTn id="9" dur="1" fill="hold">
                                          <p:stCondLst>
                                            <p:cond delay="0"/>
                                          </p:stCondLst>
                                        </p:cTn>
                                        <p:tgtEl>
                                          <p:spTgt spid="416772"/>
                                        </p:tgtEl>
                                        <p:attrNameLst>
                                          <p:attrName>style.visibility</p:attrName>
                                        </p:attrNameLst>
                                      </p:cBhvr>
                                      <p:to>
                                        <p:strVal val="visible"/>
                                      </p:to>
                                    </p:set>
                                    <p:animEffect transition="in" filter="blinds(horizontal)">
                                      <p:cBhvr>
                                        <p:cTn id="10" dur="500"/>
                                        <p:tgtEl>
                                          <p:spTgt spid="41677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67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6771"/>
                                        </p:tgtEl>
                                        <p:attrNameLst>
                                          <p:attrName>style.visibility</p:attrName>
                                        </p:attrNameLst>
                                      </p:cBhvr>
                                      <p:to>
                                        <p:strVal val="visible"/>
                                      </p:to>
                                    </p:set>
                                    <p:anim calcmode="lin" valueType="num">
                                      <p:cBhvr additive="base">
                                        <p:cTn id="19" dur="500" fill="hold"/>
                                        <p:tgtEl>
                                          <p:spTgt spid="416771"/>
                                        </p:tgtEl>
                                        <p:attrNameLst>
                                          <p:attrName>ppt_x</p:attrName>
                                        </p:attrNameLst>
                                      </p:cBhvr>
                                      <p:tavLst>
                                        <p:tav tm="0">
                                          <p:val>
                                            <p:strVal val="0-#ppt_w/2"/>
                                          </p:val>
                                        </p:tav>
                                        <p:tav tm="100000">
                                          <p:val>
                                            <p:strVal val="#ppt_x"/>
                                          </p:val>
                                        </p:tav>
                                      </p:tavLst>
                                    </p:anim>
                                    <p:anim calcmode="lin" valueType="num">
                                      <p:cBhvr additive="base">
                                        <p:cTn id="20" dur="500" fill="hold"/>
                                        <p:tgtEl>
                                          <p:spTgt spid="416771"/>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3" presetClass="entr" presetSubtype="10" fill="hold" nodeType="afterEffect">
                                  <p:stCondLst>
                                    <p:cond delay="0"/>
                                  </p:stCondLst>
                                  <p:childTnLst>
                                    <p:set>
                                      <p:cBhvr>
                                        <p:cTn id="23" dur="1" fill="hold">
                                          <p:stCondLst>
                                            <p:cond delay="0"/>
                                          </p:stCondLst>
                                        </p:cTn>
                                        <p:tgtEl>
                                          <p:spTgt spid="416775"/>
                                        </p:tgtEl>
                                        <p:attrNameLst>
                                          <p:attrName>style.visibility</p:attrName>
                                        </p:attrNameLst>
                                      </p:cBhvr>
                                      <p:to>
                                        <p:strVal val="visible"/>
                                      </p:to>
                                    </p:set>
                                    <p:animEffect transition="in" filter="blinds(horizontal)">
                                      <p:cBhvr>
                                        <p:cTn id="24" dur="500"/>
                                        <p:tgtEl>
                                          <p:spTgt spid="41677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1677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416778"/>
                                        </p:tgtEl>
                                        <p:attrNameLst>
                                          <p:attrName>style.visibility</p:attrName>
                                        </p:attrNameLst>
                                      </p:cBhvr>
                                      <p:to>
                                        <p:strVal val="visible"/>
                                      </p:to>
                                    </p:set>
                                  </p:childTnLst>
                                </p:cTn>
                              </p:par>
                            </p:childTnLst>
                          </p:cTn>
                        </p:par>
                        <p:par>
                          <p:cTn id="33" fill="hold" nodeType="afterGroup">
                            <p:stCondLst>
                              <p:cond delay="500"/>
                            </p:stCondLst>
                            <p:childTnLst>
                              <p:par>
                                <p:cTn id="34" presetID="3" presetClass="entr" presetSubtype="10" fill="hold" nodeType="afterEffect">
                                  <p:stCondLst>
                                    <p:cond delay="0"/>
                                  </p:stCondLst>
                                  <p:childTnLst>
                                    <p:set>
                                      <p:cBhvr>
                                        <p:cTn id="35" dur="1" fill="hold">
                                          <p:stCondLst>
                                            <p:cond delay="0"/>
                                          </p:stCondLst>
                                        </p:cTn>
                                        <p:tgtEl>
                                          <p:spTgt spid="416779"/>
                                        </p:tgtEl>
                                        <p:attrNameLst>
                                          <p:attrName>style.visibility</p:attrName>
                                        </p:attrNameLst>
                                      </p:cBhvr>
                                      <p:to>
                                        <p:strVal val="visible"/>
                                      </p:to>
                                    </p:set>
                                    <p:animEffect transition="in" filter="blinds(horizontal)">
                                      <p:cBhvr>
                                        <p:cTn id="36" dur="500"/>
                                        <p:tgtEl>
                                          <p:spTgt spid="416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autoUpdateAnimBg="0"/>
      <p:bldP spid="416773" grpId="0" autoUpdateAnimBg="0"/>
      <p:bldP spid="416776" grpId="0" autoUpdateAnimBg="0"/>
      <p:bldP spid="416777" grpId="0" autoUpdateAnimBg="0"/>
      <p:bldP spid="416778"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F60DA309-6FEC-40F3-B801-82DC3A49E55D}"/>
              </a:ext>
            </a:extLst>
          </p:cNvPr>
          <p:cNvSpPr>
            <a:spLocks noGrp="1" noChangeArrowheads="1"/>
          </p:cNvSpPr>
          <p:nvPr>
            <p:ph type="ctrTitle"/>
          </p:nvPr>
        </p:nvSpPr>
        <p:spPr>
          <a:xfrm>
            <a:off x="200024" y="1219200"/>
            <a:ext cx="8239125" cy="1600200"/>
          </a:xfrm>
        </p:spPr>
        <p:txBody>
          <a:bodyPr/>
          <a:lstStyle/>
          <a:p>
            <a:pPr eaLnBrk="1" hangingPunct="1"/>
            <a:r>
              <a:rPr lang="en-US" altLang="zh-CN" sz="3600" dirty="0">
                <a:solidFill>
                  <a:schemeClr val="accent2"/>
                </a:solidFill>
                <a:latin typeface="楷体_GB2312" pitchFamily="49" charset="-122"/>
                <a:ea typeface="楷体_GB2312" pitchFamily="49" charset="-122"/>
              </a:rPr>
              <a:t>        </a:t>
            </a:r>
            <a:r>
              <a:rPr lang="zh-CN" altLang="en-US" sz="3600" b="1" dirty="0">
                <a:solidFill>
                  <a:schemeClr val="accent2"/>
                </a:solidFill>
                <a:latin typeface="楷体_GB2312" pitchFamily="49" charset="-122"/>
                <a:ea typeface="楷体_GB2312" pitchFamily="49" charset="-122"/>
              </a:rPr>
              <a:t>含有虚拟变量的多元线性回归模型</a:t>
            </a:r>
            <a:br>
              <a:rPr lang="zh-CN" altLang="en-US" sz="3600" b="1" dirty="0">
                <a:solidFill>
                  <a:schemeClr val="accent2"/>
                </a:solidFill>
                <a:latin typeface="楷体_GB2312" pitchFamily="49" charset="-122"/>
                <a:ea typeface="楷体_GB2312" pitchFamily="49" charset="-122"/>
              </a:rPr>
            </a:br>
            <a:r>
              <a:rPr lang="en-US" altLang="zh-CN" sz="3600" b="1" dirty="0">
                <a:solidFill>
                  <a:schemeClr val="accent2"/>
                </a:solidFill>
                <a:ea typeface="楷体_GB2312" pitchFamily="49" charset="-122"/>
              </a:rPr>
              <a:t>Dummy Variables Regression Models</a:t>
            </a:r>
          </a:p>
        </p:txBody>
      </p:sp>
      <p:sp>
        <p:nvSpPr>
          <p:cNvPr id="99331" name="Rectangle 3">
            <a:extLst>
              <a:ext uri="{FF2B5EF4-FFF2-40B4-BE49-F238E27FC236}">
                <a16:creationId xmlns:a16="http://schemas.microsoft.com/office/drawing/2014/main" id="{A4AE9FA6-6863-4238-8B53-115C63A4E46A}"/>
              </a:ext>
            </a:extLst>
          </p:cNvPr>
          <p:cNvSpPr>
            <a:spLocks noGrp="1" noChangeArrowheads="1"/>
          </p:cNvSpPr>
          <p:nvPr>
            <p:ph type="subTitle" idx="1"/>
          </p:nvPr>
        </p:nvSpPr>
        <p:spPr>
          <a:xfrm>
            <a:off x="1495425" y="3190875"/>
            <a:ext cx="6400800" cy="2743200"/>
          </a:xfrm>
        </p:spPr>
        <p:txBody>
          <a:bodyPr/>
          <a:lstStyle/>
          <a:p>
            <a:pPr algn="l" eaLnBrk="1" hangingPunct="1">
              <a:lnSpc>
                <a:spcPct val="150000"/>
              </a:lnSpc>
            </a:pPr>
            <a:r>
              <a:rPr lang="en-US" altLang="zh-CN" b="1" dirty="0"/>
              <a:t>   </a:t>
            </a:r>
            <a:r>
              <a:rPr lang="zh-CN" altLang="en-US" b="1" dirty="0">
                <a:latin typeface="楷体_GB2312" pitchFamily="49" charset="-122"/>
                <a:ea typeface="楷体_GB2312" pitchFamily="49" charset="-122"/>
              </a:rPr>
              <a:t>一、含有虚拟变量的模型</a:t>
            </a:r>
          </a:p>
          <a:p>
            <a:pPr algn="l" eaLnBrk="1" hangingPunct="1">
              <a:lnSpc>
                <a:spcPct val="150000"/>
              </a:lnSpc>
            </a:pPr>
            <a:r>
              <a:rPr lang="zh-CN" altLang="en-US" b="1" dirty="0">
                <a:latin typeface="楷体_GB2312" pitchFamily="49" charset="-122"/>
                <a:ea typeface="楷体_GB2312" pitchFamily="49" charset="-122"/>
              </a:rPr>
              <a:t>   二、虚拟变量的引入</a:t>
            </a:r>
          </a:p>
          <a:p>
            <a:pPr algn="l" eaLnBrk="1" hangingPunct="1">
              <a:lnSpc>
                <a:spcPct val="150000"/>
              </a:lnSpc>
            </a:pPr>
            <a:r>
              <a:rPr lang="zh-CN" altLang="en-US" b="1" dirty="0">
                <a:latin typeface="楷体_GB2312" pitchFamily="49" charset="-122"/>
                <a:ea typeface="楷体_GB2312" pitchFamily="49" charset="-122"/>
              </a:rPr>
              <a:t>   三、虚拟变量的设置原则</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A46CF514-E012-4BA2-81F5-3BDF5234E6D3}"/>
              </a:ext>
            </a:extLst>
          </p:cNvPr>
          <p:cNvSpPr>
            <a:spLocks noGrp="1" noChangeArrowheads="1"/>
          </p:cNvSpPr>
          <p:nvPr>
            <p:ph type="title"/>
          </p:nvPr>
        </p:nvSpPr>
        <p:spPr>
          <a:xfrm>
            <a:off x="685800" y="2514600"/>
            <a:ext cx="7772400" cy="1447800"/>
          </a:xfrm>
        </p:spPr>
        <p:txBody>
          <a:bodyPr/>
          <a:lstStyle/>
          <a:p>
            <a:pPr eaLnBrk="1" hangingPunct="1"/>
            <a:r>
              <a:rPr lang="zh-CN" altLang="en-US" sz="3600" b="1" dirty="0">
                <a:latin typeface="楷体_GB2312" pitchFamily="49" charset="-122"/>
                <a:ea typeface="楷体_GB2312" pitchFamily="49" charset="-122"/>
              </a:rPr>
              <a:t>一、含有虚拟变量的模型</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5C4CD08C-09E7-44B9-910F-7F54BC03C60F}"/>
              </a:ext>
            </a:extLst>
          </p:cNvPr>
          <p:cNvSpPr>
            <a:spLocks noGrp="1" noChangeArrowheads="1"/>
          </p:cNvSpPr>
          <p:nvPr>
            <p:ph type="title"/>
          </p:nvPr>
        </p:nvSpPr>
        <p:spPr>
          <a:xfrm>
            <a:off x="685800" y="609600"/>
            <a:ext cx="7772400" cy="609600"/>
          </a:xfrm>
          <a:solidFill>
            <a:srgbClr val="CCFFFF"/>
          </a:solidFill>
        </p:spPr>
        <p:txBody>
          <a:bodyPr/>
          <a:lstStyle/>
          <a:p>
            <a:pPr algn="l" eaLnBrk="1" hangingPunct="1"/>
            <a:r>
              <a:rPr lang="en-US" altLang="zh-CN" sz="3200" b="1">
                <a:solidFill>
                  <a:schemeClr val="accent2"/>
                </a:solidFill>
                <a:latin typeface="楷体_GB2312" pitchFamily="49" charset="-122"/>
                <a:ea typeface="楷体_GB2312" pitchFamily="49" charset="-122"/>
              </a:rPr>
              <a:t>1</a:t>
            </a:r>
            <a:r>
              <a:rPr lang="zh-CN" altLang="en-US" sz="3200" b="1">
                <a:solidFill>
                  <a:schemeClr val="accent2"/>
                </a:solidFill>
                <a:latin typeface="楷体_GB2312" pitchFamily="49" charset="-122"/>
                <a:ea typeface="楷体_GB2312" pitchFamily="49" charset="-122"/>
              </a:rPr>
              <a:t>、虚拟变量</a:t>
            </a:r>
            <a:r>
              <a:rPr lang="zh-CN" altLang="en-US" sz="3200">
                <a:solidFill>
                  <a:schemeClr val="accent2"/>
                </a:solidFill>
                <a:latin typeface="楷体_GB2312" pitchFamily="49" charset="-122"/>
                <a:ea typeface="楷体_GB2312" pitchFamily="49" charset="-122"/>
              </a:rPr>
              <a:t>（</a:t>
            </a:r>
            <a:r>
              <a:rPr lang="en-US" altLang="zh-CN" sz="3200" b="1">
                <a:solidFill>
                  <a:schemeClr val="accent2"/>
                </a:solidFill>
                <a:ea typeface="楷体_GB2312" pitchFamily="49" charset="-122"/>
              </a:rPr>
              <a:t>dummy variables</a:t>
            </a:r>
            <a:r>
              <a:rPr lang="zh-CN" altLang="en-US" sz="3200">
                <a:solidFill>
                  <a:schemeClr val="accent2"/>
                </a:solidFill>
                <a:latin typeface="楷体_GB2312" pitchFamily="49" charset="-122"/>
                <a:ea typeface="楷体_GB2312" pitchFamily="49" charset="-122"/>
              </a:rPr>
              <a:t>）</a:t>
            </a:r>
          </a:p>
        </p:txBody>
      </p:sp>
      <p:sp>
        <p:nvSpPr>
          <p:cNvPr id="3075" name="Rectangle 3">
            <a:extLst>
              <a:ext uri="{FF2B5EF4-FFF2-40B4-BE49-F238E27FC236}">
                <a16:creationId xmlns:a16="http://schemas.microsoft.com/office/drawing/2014/main" id="{F3BAFA4E-18C0-4F17-BF80-5643930E85C0}"/>
              </a:ext>
            </a:extLst>
          </p:cNvPr>
          <p:cNvSpPr>
            <a:spLocks noGrp="1" noChangeArrowheads="1"/>
          </p:cNvSpPr>
          <p:nvPr>
            <p:ph type="body" idx="1"/>
          </p:nvPr>
        </p:nvSpPr>
        <p:spPr>
          <a:xfrm>
            <a:off x="209550" y="1600200"/>
            <a:ext cx="8553450" cy="4648200"/>
          </a:xfrm>
        </p:spPr>
        <p:txBody>
          <a:bodyPr/>
          <a:lstStyle/>
          <a:p>
            <a:pPr eaLnBrk="1" hangingPunct="1">
              <a:lnSpc>
                <a:spcPct val="120000"/>
              </a:lnSpc>
              <a:buFont typeface="Wingdings" panose="05000000000000000000" pitchFamily="2" charset="2"/>
              <a:buChar char="l"/>
            </a:pPr>
            <a:r>
              <a:rPr lang="zh-CN" altLang="en-US" sz="2800" dirty="0"/>
              <a:t>实际中往往要涉及到定性变量（或称名义尺度变量），例如人的性别、职业、天气状态，地层的构成类型等等，这些变量都只有各种状态的区别，而没有数量之区别。</a:t>
            </a:r>
            <a:endParaRPr lang="en-US" altLang="zh-CN" sz="2800" dirty="0"/>
          </a:p>
          <a:p>
            <a:pPr eaLnBrk="1" hangingPunct="1">
              <a:lnSpc>
                <a:spcPct val="120000"/>
              </a:lnSpc>
              <a:buFont typeface="Wingdings" panose="05000000000000000000" pitchFamily="2" charset="2"/>
              <a:buChar char="l"/>
            </a:pPr>
            <a:r>
              <a:rPr lang="zh-CN" altLang="en-US" sz="2800" b="1" dirty="0"/>
              <a:t>为了在模型中能够反映这些因素的影响，需要将它们“量化”。这种“量化”通常是通过引入“虚拟变量”来完成的。根据这些因素的属性类型，</a:t>
            </a:r>
            <a:r>
              <a:rPr lang="zh-CN" altLang="en-US" sz="2800" b="1" dirty="0">
                <a:solidFill>
                  <a:srgbClr val="FF0000"/>
                </a:solidFill>
              </a:rPr>
              <a:t>构造只取“</a:t>
            </a:r>
            <a:r>
              <a:rPr lang="en-US" altLang="zh-CN" sz="2800" b="1" dirty="0">
                <a:solidFill>
                  <a:srgbClr val="FF0000"/>
                </a:solidFill>
              </a:rPr>
              <a:t>0”</a:t>
            </a:r>
            <a:r>
              <a:rPr lang="zh-CN" altLang="en-US" sz="2800" b="1" dirty="0">
                <a:solidFill>
                  <a:srgbClr val="FF0000"/>
                </a:solidFill>
              </a:rPr>
              <a:t>或“</a:t>
            </a:r>
            <a:r>
              <a:rPr lang="en-US" altLang="zh-CN" sz="2800" b="1" dirty="0">
                <a:solidFill>
                  <a:srgbClr val="FF0000"/>
                </a:solidFill>
              </a:rPr>
              <a:t>1”</a:t>
            </a:r>
            <a:r>
              <a:rPr lang="zh-CN" altLang="en-US" sz="2800" b="1" dirty="0">
                <a:solidFill>
                  <a:srgbClr val="FF0000"/>
                </a:solidFill>
              </a:rPr>
              <a:t>的人工变量</a:t>
            </a:r>
            <a:r>
              <a:rPr lang="zh-CN" altLang="en-US" sz="2800" b="1" dirty="0"/>
              <a:t>，通常称为</a:t>
            </a:r>
            <a:r>
              <a:rPr lang="zh-CN" altLang="en-US" sz="2800" b="1" dirty="0">
                <a:solidFill>
                  <a:srgbClr val="FF0000"/>
                </a:solidFill>
              </a:rPr>
              <a:t>虚拟变量</a:t>
            </a:r>
            <a:r>
              <a:rPr lang="zh-CN" altLang="en-US" sz="2800" b="1" dirty="0"/>
              <a:t>，记为</a:t>
            </a:r>
            <a:r>
              <a:rPr lang="en-US" altLang="zh-CN" sz="2800" b="1" dirty="0"/>
              <a:t>D</a:t>
            </a:r>
            <a:r>
              <a:rPr lang="zh-CN" altLang="en-US" sz="2800" b="1" dirty="0"/>
              <a:t>。</a:t>
            </a:r>
          </a:p>
          <a:p>
            <a:pPr eaLnBrk="1" hangingPunct="1">
              <a:lnSpc>
                <a:spcPct val="120000"/>
              </a:lnSpc>
            </a:pPr>
            <a:r>
              <a:rPr lang="zh-CN" altLang="en-US" sz="2800" b="1" dirty="0"/>
              <a:t>      虚拟变量只作为解释变量。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additive="base">
                                        <p:cTn id="7" dur="500" fill="hold"/>
                                        <p:tgtEl>
                                          <p:spTgt spid="30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5">
                                            <p:txEl>
                                              <p:pRg st="1" end="1"/>
                                            </p:txEl>
                                          </p:spTgt>
                                        </p:tgtEl>
                                        <p:attrNameLst>
                                          <p:attrName>style.visibility</p:attrName>
                                        </p:attrNameLst>
                                      </p:cBhvr>
                                      <p:to>
                                        <p:strVal val="visible"/>
                                      </p:to>
                                    </p:set>
                                    <p:anim calcmode="lin" valueType="num">
                                      <p:cBhvr additive="base">
                                        <p:cTn id="13" dur="500" fill="hold"/>
                                        <p:tgtEl>
                                          <p:spTgt spid="30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5">
                                            <p:txEl>
                                              <p:pRg st="2" end="2"/>
                                            </p:txEl>
                                          </p:spTgt>
                                        </p:tgtEl>
                                        <p:attrNameLst>
                                          <p:attrName>style.visibility</p:attrName>
                                        </p:attrNameLst>
                                      </p:cBhvr>
                                      <p:to>
                                        <p:strVal val="visible"/>
                                      </p:to>
                                    </p:set>
                                    <p:anim calcmode="lin" valueType="num">
                                      <p:cBhvr additive="base">
                                        <p:cTn id="19" dur="500" fill="hold"/>
                                        <p:tgtEl>
                                          <p:spTgt spid="30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7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629D5-93EC-4827-89A6-C190573ED3C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AF63E7E-268C-49F1-ABCC-5A1D3AB2D1E5}"/>
              </a:ext>
            </a:extLst>
          </p:cNvPr>
          <p:cNvSpPr>
            <a:spLocks noGrp="1"/>
          </p:cNvSpPr>
          <p:nvPr>
            <p:ph idx="1"/>
          </p:nvPr>
        </p:nvSpPr>
        <p:spPr/>
        <p:txBody>
          <a:bodyPr/>
          <a:lstStyle/>
          <a:p>
            <a:pPr eaLnBrk="1" hangingPunct="1"/>
            <a:r>
              <a:rPr lang="zh-CN" altLang="en-US" sz="2800" b="1" dirty="0">
                <a:latin typeface="宋体" panose="02010600030101010101" pitchFamily="2" charset="-122"/>
              </a:rPr>
              <a:t>随机误差项主要包括下列因素：</a:t>
            </a:r>
          </a:p>
          <a:p>
            <a:pPr lvl="1" eaLnBrk="1" hangingPunct="1">
              <a:spcBef>
                <a:spcPct val="50000"/>
              </a:spcBef>
            </a:pPr>
            <a:r>
              <a:rPr lang="zh-CN" altLang="en-US" sz="2400" b="1" dirty="0">
                <a:latin typeface="宋体" panose="02010600030101010101" pitchFamily="2" charset="-122"/>
              </a:rPr>
              <a:t>在解释变量中被忽略的因素的影响；</a:t>
            </a:r>
          </a:p>
          <a:p>
            <a:pPr lvl="2" eaLnBrk="1" hangingPunct="1"/>
            <a:r>
              <a:rPr lang="zh-CN" altLang="en-US" sz="2000" b="1" dirty="0">
                <a:latin typeface="宋体" panose="02010600030101010101" pitchFamily="2" charset="-122"/>
              </a:rPr>
              <a:t>影响不显著的因素</a:t>
            </a:r>
          </a:p>
          <a:p>
            <a:pPr lvl="2" eaLnBrk="1" hangingPunct="1"/>
            <a:r>
              <a:rPr lang="zh-CN" altLang="en-US" sz="2000" b="1" dirty="0">
                <a:latin typeface="宋体" panose="02010600030101010101" pitchFamily="2" charset="-122"/>
              </a:rPr>
              <a:t>未知的影响因素</a:t>
            </a:r>
          </a:p>
          <a:p>
            <a:pPr lvl="2" eaLnBrk="1" hangingPunct="1"/>
            <a:r>
              <a:rPr lang="zh-CN" altLang="en-US" sz="2000" b="1" dirty="0">
                <a:latin typeface="宋体" panose="02010600030101010101" pitchFamily="2" charset="-122"/>
              </a:rPr>
              <a:t>无法获得数据的因素</a:t>
            </a:r>
          </a:p>
          <a:p>
            <a:pPr lvl="1" eaLnBrk="1" hangingPunct="1">
              <a:spcBef>
                <a:spcPct val="50000"/>
              </a:spcBef>
            </a:pPr>
            <a:r>
              <a:rPr lang="zh-CN" altLang="en-US" sz="2400" b="1" dirty="0">
                <a:latin typeface="宋体" panose="02010600030101010101" pitchFamily="2" charset="-122"/>
              </a:rPr>
              <a:t>变量观测值的观测误差的影响；</a:t>
            </a:r>
          </a:p>
          <a:p>
            <a:pPr lvl="1" eaLnBrk="1" hangingPunct="1">
              <a:spcBef>
                <a:spcPct val="50000"/>
              </a:spcBef>
            </a:pPr>
            <a:r>
              <a:rPr lang="zh-CN" altLang="en-US" sz="2400" b="1" dirty="0">
                <a:latin typeface="宋体" panose="02010600030101010101" pitchFamily="2" charset="-122"/>
              </a:rPr>
              <a:t>模型关系的设定误差的影响；</a:t>
            </a:r>
          </a:p>
          <a:p>
            <a:pPr lvl="1" eaLnBrk="1" hangingPunct="1">
              <a:spcBef>
                <a:spcPct val="50000"/>
              </a:spcBef>
            </a:pPr>
            <a:r>
              <a:rPr lang="zh-CN" altLang="en-US" sz="2400" b="1" dirty="0">
                <a:latin typeface="宋体" panose="02010600030101010101" pitchFamily="2" charset="-122"/>
              </a:rPr>
              <a:t>其它随机因素的影响。</a:t>
            </a:r>
          </a:p>
          <a:p>
            <a:endParaRPr lang="zh-CN" altLang="en-US" dirty="0"/>
          </a:p>
        </p:txBody>
      </p:sp>
    </p:spTree>
    <p:extLst>
      <p:ext uri="{BB962C8B-B14F-4D97-AF65-F5344CB8AC3E}">
        <p14:creationId xmlns:p14="http://schemas.microsoft.com/office/powerpoint/2010/main" val="18760934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5" name="Rectangle 3">
            <a:extLst>
              <a:ext uri="{FF2B5EF4-FFF2-40B4-BE49-F238E27FC236}">
                <a16:creationId xmlns:a16="http://schemas.microsoft.com/office/drawing/2014/main" id="{20493952-5EBE-4013-8FAF-CDC6B1A3FEC3}"/>
              </a:ext>
            </a:extLst>
          </p:cNvPr>
          <p:cNvSpPr>
            <a:spLocks noGrp="1" noChangeArrowheads="1"/>
          </p:cNvSpPr>
          <p:nvPr>
            <p:ph type="body" idx="1"/>
          </p:nvPr>
        </p:nvSpPr>
        <p:spPr>
          <a:xfrm>
            <a:off x="685800" y="1809750"/>
            <a:ext cx="7772400" cy="4225925"/>
          </a:xfrm>
        </p:spPr>
        <p:txBody>
          <a:bodyPr/>
          <a:lstStyle/>
          <a:p>
            <a:pPr eaLnBrk="1" hangingPunct="1">
              <a:spcBef>
                <a:spcPct val="50000"/>
              </a:spcBef>
            </a:pPr>
            <a:r>
              <a:rPr lang="zh-CN" altLang="en-US" sz="2800" b="1" dirty="0"/>
              <a:t>一般地，在虚拟变量的设置中：</a:t>
            </a:r>
          </a:p>
          <a:p>
            <a:pPr lvl="1" eaLnBrk="1" hangingPunct="1">
              <a:spcBef>
                <a:spcPct val="50000"/>
              </a:spcBef>
            </a:pPr>
            <a:r>
              <a:rPr lang="zh-CN" altLang="en-US" sz="2400" b="1" dirty="0">
                <a:solidFill>
                  <a:schemeClr val="accent2"/>
                </a:solidFill>
              </a:rPr>
              <a:t>   </a:t>
            </a:r>
            <a:r>
              <a:rPr lang="zh-CN" altLang="en-US" sz="2400" b="1" dirty="0">
                <a:solidFill>
                  <a:srgbClr val="FF0000"/>
                </a:solidFill>
              </a:rPr>
              <a:t>基础类型、肯定类型取值为</a:t>
            </a:r>
            <a:r>
              <a:rPr lang="en-US" altLang="zh-CN" sz="2400" b="1" dirty="0">
                <a:solidFill>
                  <a:srgbClr val="FF0000"/>
                </a:solidFill>
              </a:rPr>
              <a:t>1</a:t>
            </a:r>
            <a:r>
              <a:rPr lang="zh-CN" altLang="en-US" sz="2400" b="1" dirty="0">
                <a:solidFill>
                  <a:srgbClr val="FF0000"/>
                </a:solidFill>
              </a:rPr>
              <a:t>；</a:t>
            </a:r>
          </a:p>
          <a:p>
            <a:pPr lvl="1" eaLnBrk="1" hangingPunct="1">
              <a:spcBef>
                <a:spcPct val="50000"/>
              </a:spcBef>
            </a:pPr>
            <a:r>
              <a:rPr lang="zh-CN" altLang="en-US" sz="2400" b="1" dirty="0">
                <a:solidFill>
                  <a:srgbClr val="FF0000"/>
                </a:solidFill>
              </a:rPr>
              <a:t>   比较类型，否定类型取值为</a:t>
            </a:r>
            <a:r>
              <a:rPr lang="en-US" altLang="zh-CN" sz="2400" b="1" dirty="0">
                <a:solidFill>
                  <a:srgbClr val="FF0000"/>
                </a:solidFill>
              </a:rPr>
              <a:t>0</a:t>
            </a:r>
            <a:r>
              <a:rPr lang="zh-CN" altLang="en-US" sz="2400" b="1" dirty="0">
                <a:solidFill>
                  <a:srgbClr val="FF0000"/>
                </a:solidFill>
              </a:rPr>
              <a:t>。</a:t>
            </a:r>
          </a:p>
          <a:p>
            <a:pPr eaLnBrk="1" hangingPunct="1">
              <a:spcBef>
                <a:spcPct val="50000"/>
              </a:spcBef>
            </a:pPr>
            <a:r>
              <a:rPr lang="zh-CN" altLang="en-US" sz="2800" b="1" dirty="0"/>
              <a:t>例如，反映文程度的虚拟变量可取为</a:t>
            </a:r>
            <a:r>
              <a:rPr lang="zh-CN" altLang="en-US" sz="2800" dirty="0"/>
              <a:t>：</a:t>
            </a:r>
            <a:endParaRPr lang="zh-CN" altLang="en-US" sz="2800" b="1" dirty="0">
              <a:solidFill>
                <a:srgbClr val="FF0000"/>
              </a:solidFill>
              <a:latin typeface="楷体_GB2312" pitchFamily="49" charset="-122"/>
              <a:ea typeface="楷体_GB2312" pitchFamily="49" charset="-122"/>
            </a:endParaRPr>
          </a:p>
          <a:p>
            <a:pPr lvl="1" eaLnBrk="1" hangingPunct="1">
              <a:spcBef>
                <a:spcPct val="50000"/>
              </a:spcBef>
            </a:pPr>
            <a:r>
              <a:rPr lang="en-US" altLang="zh-CN" sz="2400" b="1" dirty="0"/>
              <a:t>D=1</a:t>
            </a:r>
            <a:r>
              <a:rPr lang="zh-CN" altLang="en-US" sz="2400" b="1" dirty="0"/>
              <a:t>，本科学历</a:t>
            </a:r>
          </a:p>
          <a:p>
            <a:pPr lvl="1" eaLnBrk="1" hangingPunct="1">
              <a:spcBef>
                <a:spcPct val="50000"/>
              </a:spcBef>
            </a:pPr>
            <a:r>
              <a:rPr lang="en-US" altLang="zh-CN" sz="2400" b="1" dirty="0"/>
              <a:t>D=0</a:t>
            </a:r>
            <a:r>
              <a:rPr lang="zh-CN" altLang="en-US" sz="2400" b="1" dirty="0"/>
              <a:t>，非本科学历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 calcmode="lin" valueType="num">
                                      <p:cBhvr additive="base">
                                        <p:cTn id="7" dur="500" fill="hold"/>
                                        <p:tgtEl>
                                          <p:spTgt spid="1105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059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0595">
                                            <p:txEl>
                                              <p:pRg st="1" end="1"/>
                                            </p:txEl>
                                          </p:spTgt>
                                        </p:tgtEl>
                                        <p:attrNameLst>
                                          <p:attrName>style.visibility</p:attrName>
                                        </p:attrNameLst>
                                      </p:cBhvr>
                                      <p:to>
                                        <p:strVal val="visible"/>
                                      </p:to>
                                    </p:set>
                                    <p:anim calcmode="lin" valueType="num">
                                      <p:cBhvr additive="base">
                                        <p:cTn id="11" dur="500" fill="hold"/>
                                        <p:tgtEl>
                                          <p:spTgt spid="11059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059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0595">
                                            <p:txEl>
                                              <p:pRg st="2" end="2"/>
                                            </p:txEl>
                                          </p:spTgt>
                                        </p:tgtEl>
                                        <p:attrNameLst>
                                          <p:attrName>style.visibility</p:attrName>
                                        </p:attrNameLst>
                                      </p:cBhvr>
                                      <p:to>
                                        <p:strVal val="visible"/>
                                      </p:to>
                                    </p:set>
                                    <p:anim calcmode="lin" valueType="num">
                                      <p:cBhvr additive="base">
                                        <p:cTn id="15" dur="500" fill="hold"/>
                                        <p:tgtEl>
                                          <p:spTgt spid="11059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105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10595">
                                            <p:txEl>
                                              <p:pRg st="3" end="3"/>
                                            </p:txEl>
                                          </p:spTgt>
                                        </p:tgtEl>
                                        <p:attrNameLst>
                                          <p:attrName>style.visibility</p:attrName>
                                        </p:attrNameLst>
                                      </p:cBhvr>
                                      <p:to>
                                        <p:strVal val="visible"/>
                                      </p:to>
                                    </p:set>
                                    <p:anim calcmode="lin" valueType="num">
                                      <p:cBhvr additive="base">
                                        <p:cTn id="21" dur="500" fill="hold"/>
                                        <p:tgtEl>
                                          <p:spTgt spid="11059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1059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10595">
                                            <p:txEl>
                                              <p:pRg st="4" end="4"/>
                                            </p:txEl>
                                          </p:spTgt>
                                        </p:tgtEl>
                                        <p:attrNameLst>
                                          <p:attrName>style.visibility</p:attrName>
                                        </p:attrNameLst>
                                      </p:cBhvr>
                                      <p:to>
                                        <p:strVal val="visible"/>
                                      </p:to>
                                    </p:set>
                                    <p:anim calcmode="lin" valueType="num">
                                      <p:cBhvr additive="base">
                                        <p:cTn id="25" dur="500" fill="hold"/>
                                        <p:tgtEl>
                                          <p:spTgt spid="11059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0595">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10595">
                                            <p:txEl>
                                              <p:pRg st="5" end="5"/>
                                            </p:txEl>
                                          </p:spTgt>
                                        </p:tgtEl>
                                        <p:attrNameLst>
                                          <p:attrName>style.visibility</p:attrName>
                                        </p:attrNameLst>
                                      </p:cBhvr>
                                      <p:to>
                                        <p:strVal val="visible"/>
                                      </p:to>
                                    </p:set>
                                    <p:anim calcmode="lin" valueType="num">
                                      <p:cBhvr additive="base">
                                        <p:cTn id="29" dur="500" fill="hold"/>
                                        <p:tgtEl>
                                          <p:spTgt spid="110595">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1059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1BEE1470-8C7A-48D3-BDB6-5A2D63C5EC1E}"/>
              </a:ext>
            </a:extLst>
          </p:cNvPr>
          <p:cNvSpPr>
            <a:spLocks noGrp="1" noChangeArrowheads="1"/>
          </p:cNvSpPr>
          <p:nvPr>
            <p:ph type="title"/>
          </p:nvPr>
        </p:nvSpPr>
        <p:spPr>
          <a:xfrm>
            <a:off x="685800" y="609600"/>
            <a:ext cx="7772400" cy="685800"/>
          </a:xfrm>
          <a:solidFill>
            <a:srgbClr val="CCFFFF"/>
          </a:solidFill>
        </p:spPr>
        <p:txBody>
          <a:bodyPr/>
          <a:lstStyle/>
          <a:p>
            <a:pPr algn="l" eaLnBrk="1" hangingPunct="1"/>
            <a:r>
              <a:rPr lang="en-US" altLang="zh-CN" sz="3200" b="1">
                <a:solidFill>
                  <a:schemeClr val="accent2"/>
                </a:solidFill>
                <a:latin typeface="楷体_GB2312" pitchFamily="49" charset="-122"/>
                <a:ea typeface="楷体_GB2312" pitchFamily="49" charset="-122"/>
              </a:rPr>
              <a:t>2</a:t>
            </a:r>
            <a:r>
              <a:rPr lang="zh-CN" altLang="en-US" sz="3200" b="1">
                <a:solidFill>
                  <a:schemeClr val="accent2"/>
                </a:solidFill>
                <a:latin typeface="楷体_GB2312" pitchFamily="49" charset="-122"/>
                <a:ea typeface="楷体_GB2312" pitchFamily="49" charset="-122"/>
              </a:rPr>
              <a:t>、虚拟变量模型</a:t>
            </a:r>
          </a:p>
        </p:txBody>
      </p:sp>
      <p:sp>
        <p:nvSpPr>
          <p:cNvPr id="111619" name="Rectangle 3">
            <a:extLst>
              <a:ext uri="{FF2B5EF4-FFF2-40B4-BE49-F238E27FC236}">
                <a16:creationId xmlns:a16="http://schemas.microsoft.com/office/drawing/2014/main" id="{58EEE29F-4440-4840-AC1F-A78553950A17}"/>
              </a:ext>
            </a:extLst>
          </p:cNvPr>
          <p:cNvSpPr>
            <a:spLocks noGrp="1" noChangeArrowheads="1"/>
          </p:cNvSpPr>
          <p:nvPr>
            <p:ph type="body" idx="1"/>
          </p:nvPr>
        </p:nvSpPr>
        <p:spPr>
          <a:xfrm>
            <a:off x="685800" y="1752600"/>
            <a:ext cx="7772400" cy="2362200"/>
          </a:xfrm>
        </p:spPr>
        <p:txBody>
          <a:bodyPr/>
          <a:lstStyle/>
          <a:p>
            <a:pPr eaLnBrk="1" hangingPunct="1"/>
            <a:r>
              <a:rPr lang="zh-CN" altLang="en-US" sz="2800" b="1" dirty="0">
                <a:latin typeface="宋体" panose="02010600030101010101" pitchFamily="2" charset="-122"/>
              </a:rPr>
              <a:t>同时含有一般解释变量与虚拟变量的模型称为</a:t>
            </a:r>
            <a:r>
              <a:rPr lang="zh-CN" altLang="en-US" sz="2800" b="1" dirty="0">
                <a:solidFill>
                  <a:srgbClr val="FF0000"/>
                </a:solidFill>
                <a:latin typeface="宋体" panose="02010600030101010101" pitchFamily="2" charset="-122"/>
              </a:rPr>
              <a:t>虚拟变量模型。</a:t>
            </a:r>
          </a:p>
          <a:p>
            <a:pPr eaLnBrk="1" hangingPunct="1"/>
            <a:r>
              <a:rPr lang="zh-CN" altLang="en-US" sz="2800" dirty="0"/>
              <a:t>例如，一个以性别为虚拟变量考察企业职工薪金的模型：</a:t>
            </a:r>
          </a:p>
        </p:txBody>
      </p:sp>
      <p:pic>
        <p:nvPicPr>
          <p:cNvPr id="111620" name="Picture 4">
            <a:extLst>
              <a:ext uri="{FF2B5EF4-FFF2-40B4-BE49-F238E27FC236}">
                <a16:creationId xmlns:a16="http://schemas.microsoft.com/office/drawing/2014/main" id="{6F479067-0FA8-40A5-9BFA-50F8E46F2B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343400"/>
            <a:ext cx="3975100" cy="533400"/>
          </a:xfrm>
          <a:prstGeom prst="rect">
            <a:avLst/>
          </a:prstGeom>
          <a:solidFill>
            <a:schemeClr val="tx1"/>
          </a:solidFill>
          <a:ln w="9525">
            <a:solidFill>
              <a:srgbClr val="0000FF"/>
            </a:solidFill>
            <a:miter lim="800000"/>
            <a:headEnd/>
            <a:tailEnd/>
          </a:ln>
        </p:spPr>
      </p:pic>
      <p:sp>
        <p:nvSpPr>
          <p:cNvPr id="111621" name="Rectangle 5">
            <a:extLst>
              <a:ext uri="{FF2B5EF4-FFF2-40B4-BE49-F238E27FC236}">
                <a16:creationId xmlns:a16="http://schemas.microsoft.com/office/drawing/2014/main" id="{D56019EF-36E0-49C7-B095-68C65DC1889A}"/>
              </a:ext>
            </a:extLst>
          </p:cNvPr>
          <p:cNvSpPr>
            <a:spLocks noChangeArrowheads="1"/>
          </p:cNvSpPr>
          <p:nvPr/>
        </p:nvSpPr>
        <p:spPr bwMode="auto">
          <a:xfrm>
            <a:off x="1066800" y="5029200"/>
            <a:ext cx="75438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5000"/>
              </a:lnSpc>
              <a:spcBef>
                <a:spcPct val="50000"/>
              </a:spcBef>
              <a:buFontTx/>
              <a:buNone/>
            </a:pPr>
            <a:r>
              <a:rPr lang="zh-CN" altLang="en-US" sz="2800"/>
              <a:t>其中：</a:t>
            </a:r>
            <a:r>
              <a:rPr lang="en-US" altLang="zh-CN" sz="2800"/>
              <a:t>Y</a:t>
            </a:r>
            <a:r>
              <a:rPr lang="en-US" altLang="zh-CN" sz="2800" baseline="-25000"/>
              <a:t>i</a:t>
            </a:r>
            <a:r>
              <a:rPr lang="zh-CN" altLang="en-US" sz="2800"/>
              <a:t>为企业职工的薪金；</a:t>
            </a:r>
            <a:r>
              <a:rPr lang="en-US" altLang="zh-CN" sz="2800"/>
              <a:t>X</a:t>
            </a:r>
            <a:r>
              <a:rPr lang="en-US" altLang="zh-CN" sz="2800" baseline="-25000"/>
              <a:t>i</a:t>
            </a:r>
            <a:r>
              <a:rPr lang="zh-CN" altLang="en-US" sz="2800"/>
              <a:t>为工龄； </a:t>
            </a:r>
            <a:r>
              <a:rPr lang="en-US" altLang="zh-CN" sz="2800"/>
              <a:t>D</a:t>
            </a:r>
            <a:r>
              <a:rPr lang="en-US" altLang="zh-CN" sz="2800" baseline="-25000"/>
              <a:t>i</a:t>
            </a:r>
            <a:r>
              <a:rPr lang="en-US" altLang="zh-CN" sz="2800"/>
              <a:t>=1</a:t>
            </a:r>
            <a:r>
              <a:rPr lang="zh-CN" altLang="en-US" sz="2800"/>
              <a:t>，若是男性，</a:t>
            </a:r>
            <a:r>
              <a:rPr lang="en-US" altLang="zh-CN" sz="2800"/>
              <a:t>D</a:t>
            </a:r>
            <a:r>
              <a:rPr lang="en-US" altLang="zh-CN" sz="2800" baseline="-25000"/>
              <a:t>i</a:t>
            </a:r>
            <a:r>
              <a:rPr lang="en-US" altLang="zh-CN" sz="2800"/>
              <a:t>=0</a:t>
            </a:r>
            <a:r>
              <a:rPr lang="zh-CN" altLang="en-US" sz="2800"/>
              <a:t>，若是女性。</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 calcmode="lin" valueType="num">
                                      <p:cBhvr additive="base">
                                        <p:cTn id="7" dur="500" fill="hold"/>
                                        <p:tgtEl>
                                          <p:spTgt spid="1116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16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1619">
                                            <p:txEl>
                                              <p:pRg st="1" end="1"/>
                                            </p:txEl>
                                          </p:spTgt>
                                        </p:tgtEl>
                                        <p:attrNameLst>
                                          <p:attrName>style.visibility</p:attrName>
                                        </p:attrNameLst>
                                      </p:cBhvr>
                                      <p:to>
                                        <p:strVal val="visible"/>
                                      </p:to>
                                    </p:set>
                                    <p:anim calcmode="lin" valueType="num">
                                      <p:cBhvr additive="base">
                                        <p:cTn id="13" dur="500" fill="hold"/>
                                        <p:tgtEl>
                                          <p:spTgt spid="1116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16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1620"/>
                                        </p:tgtEl>
                                        <p:attrNameLst>
                                          <p:attrName>style.visibility</p:attrName>
                                        </p:attrNameLst>
                                      </p:cBhvr>
                                      <p:to>
                                        <p:strVal val="visible"/>
                                      </p:to>
                                    </p:set>
                                    <p:anim calcmode="lin" valueType="num">
                                      <p:cBhvr additive="base">
                                        <p:cTn id="19" dur="500" fill="hold"/>
                                        <p:tgtEl>
                                          <p:spTgt spid="111620"/>
                                        </p:tgtEl>
                                        <p:attrNameLst>
                                          <p:attrName>ppt_x</p:attrName>
                                        </p:attrNameLst>
                                      </p:cBhvr>
                                      <p:tavLst>
                                        <p:tav tm="0">
                                          <p:val>
                                            <p:strVal val="0-#ppt_w/2"/>
                                          </p:val>
                                        </p:tav>
                                        <p:tav tm="100000">
                                          <p:val>
                                            <p:strVal val="#ppt_x"/>
                                          </p:val>
                                        </p:tav>
                                      </p:tavLst>
                                    </p:anim>
                                    <p:anim calcmode="lin" valueType="num">
                                      <p:cBhvr additive="base">
                                        <p:cTn id="20" dur="500" fill="hold"/>
                                        <p:tgtEl>
                                          <p:spTgt spid="11162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1621"/>
                                        </p:tgtEl>
                                        <p:attrNameLst>
                                          <p:attrName>style.visibility</p:attrName>
                                        </p:attrNameLst>
                                      </p:cBhvr>
                                      <p:to>
                                        <p:strVal val="visible"/>
                                      </p:to>
                                    </p:set>
                                    <p:anim calcmode="lin" valueType="num">
                                      <p:cBhvr additive="base">
                                        <p:cTn id="25" dur="500" fill="hold"/>
                                        <p:tgtEl>
                                          <p:spTgt spid="111621"/>
                                        </p:tgtEl>
                                        <p:attrNameLst>
                                          <p:attrName>ppt_x</p:attrName>
                                        </p:attrNameLst>
                                      </p:cBhvr>
                                      <p:tavLst>
                                        <p:tav tm="0">
                                          <p:val>
                                            <p:strVal val="0-#ppt_w/2"/>
                                          </p:val>
                                        </p:tav>
                                        <p:tav tm="100000">
                                          <p:val>
                                            <p:strVal val="#ppt_x"/>
                                          </p:val>
                                        </p:tav>
                                      </p:tavLst>
                                    </p:anim>
                                    <p:anim calcmode="lin" valueType="num">
                                      <p:cBhvr additive="base">
                                        <p:cTn id="26" dur="500" fill="hold"/>
                                        <p:tgtEl>
                                          <p:spTgt spid="1116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autoUpdateAnimBg="0"/>
      <p:bldP spid="111621"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C04EC73F-0E7A-4D97-A58E-D28A4D15E814}"/>
              </a:ext>
            </a:extLst>
          </p:cNvPr>
          <p:cNvSpPr>
            <a:spLocks noGrp="1" noChangeArrowheads="1"/>
          </p:cNvSpPr>
          <p:nvPr>
            <p:ph type="title"/>
          </p:nvPr>
        </p:nvSpPr>
        <p:spPr>
          <a:xfrm>
            <a:off x="685800" y="2133600"/>
            <a:ext cx="7772400" cy="2438400"/>
          </a:xfrm>
        </p:spPr>
        <p:txBody>
          <a:bodyPr/>
          <a:lstStyle/>
          <a:p>
            <a:pPr eaLnBrk="1" hangingPunct="1"/>
            <a:r>
              <a:rPr lang="zh-CN" altLang="en-US" sz="3600" b="1" dirty="0">
                <a:ea typeface="楷体_GB2312" pitchFamily="49" charset="-122"/>
              </a:rPr>
              <a:t>二、虚拟变量的引入</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15CEF3DE-E733-4D7C-927F-9510E5D811FE}"/>
              </a:ext>
            </a:extLst>
          </p:cNvPr>
          <p:cNvSpPr>
            <a:spLocks noGrp="1" noChangeArrowheads="1"/>
          </p:cNvSpPr>
          <p:nvPr>
            <p:ph type="title"/>
          </p:nvPr>
        </p:nvSpPr>
        <p:spPr>
          <a:xfrm>
            <a:off x="685800" y="533400"/>
            <a:ext cx="7772400" cy="533400"/>
          </a:xfrm>
          <a:solidFill>
            <a:srgbClr val="CCFFFF"/>
          </a:solidFill>
        </p:spPr>
        <p:txBody>
          <a:bodyPr/>
          <a:lstStyle/>
          <a:p>
            <a:pPr algn="l" eaLnBrk="1" hangingPunct="1"/>
            <a:r>
              <a:rPr lang="en-US" altLang="zh-CN" sz="3200" b="1">
                <a:solidFill>
                  <a:schemeClr val="accent2"/>
                </a:solidFill>
                <a:latin typeface="楷体_GB2312" pitchFamily="49" charset="-122"/>
                <a:ea typeface="楷体_GB2312" pitchFamily="49" charset="-122"/>
              </a:rPr>
              <a:t>1</a:t>
            </a:r>
            <a:r>
              <a:rPr lang="zh-CN" altLang="en-US" sz="3200" b="1">
                <a:solidFill>
                  <a:schemeClr val="accent2"/>
                </a:solidFill>
                <a:latin typeface="楷体_GB2312" pitchFamily="49" charset="-122"/>
                <a:ea typeface="楷体_GB2312" pitchFamily="49" charset="-122"/>
              </a:rPr>
              <a:t>、加法方式</a:t>
            </a:r>
          </a:p>
        </p:txBody>
      </p:sp>
      <p:sp>
        <p:nvSpPr>
          <p:cNvPr id="113667" name="Rectangle 3">
            <a:extLst>
              <a:ext uri="{FF2B5EF4-FFF2-40B4-BE49-F238E27FC236}">
                <a16:creationId xmlns:a16="http://schemas.microsoft.com/office/drawing/2014/main" id="{42DA9E15-D6AE-497A-B7CC-7A909BDAA3DA}"/>
              </a:ext>
            </a:extLst>
          </p:cNvPr>
          <p:cNvSpPr>
            <a:spLocks noGrp="1" noChangeArrowheads="1"/>
          </p:cNvSpPr>
          <p:nvPr>
            <p:ph type="body" idx="1"/>
          </p:nvPr>
        </p:nvSpPr>
        <p:spPr>
          <a:xfrm>
            <a:off x="685800" y="1600200"/>
            <a:ext cx="7772400" cy="2895600"/>
          </a:xfrm>
        </p:spPr>
        <p:txBody>
          <a:bodyPr/>
          <a:lstStyle/>
          <a:p>
            <a:pPr eaLnBrk="1" hangingPunct="1">
              <a:lnSpc>
                <a:spcPct val="90000"/>
              </a:lnSpc>
            </a:pPr>
            <a:r>
              <a:rPr lang="zh-CN" altLang="en-US" sz="2800" b="1" dirty="0"/>
              <a:t>虚拟变量作为解释变量引入模型有两种基本方式：</a:t>
            </a:r>
            <a:r>
              <a:rPr lang="zh-CN" altLang="en-US" sz="2800" b="1" dirty="0">
                <a:solidFill>
                  <a:srgbClr val="FF0000"/>
                </a:solidFill>
              </a:rPr>
              <a:t>加法方式</a:t>
            </a:r>
            <a:r>
              <a:rPr lang="zh-CN" altLang="en-US" sz="2800" b="1" dirty="0"/>
              <a:t>和</a:t>
            </a:r>
            <a:r>
              <a:rPr lang="zh-CN" altLang="en-US" sz="2800" b="1" dirty="0">
                <a:solidFill>
                  <a:srgbClr val="FF0000"/>
                </a:solidFill>
              </a:rPr>
              <a:t>乘法方式</a:t>
            </a:r>
            <a:r>
              <a:rPr lang="zh-CN" altLang="en-US" sz="2800" b="1" dirty="0"/>
              <a:t>。</a:t>
            </a:r>
          </a:p>
          <a:p>
            <a:pPr eaLnBrk="1" hangingPunct="1">
              <a:lnSpc>
                <a:spcPct val="90000"/>
              </a:lnSpc>
              <a:spcBef>
                <a:spcPct val="50000"/>
              </a:spcBef>
            </a:pPr>
            <a:r>
              <a:rPr lang="zh-CN" altLang="en-US" sz="2800" b="1" dirty="0"/>
              <a:t>上述企业职工薪金模型中性别虚拟变量的引入采取了加法方式。</a:t>
            </a:r>
          </a:p>
          <a:p>
            <a:pPr eaLnBrk="1" hangingPunct="1">
              <a:lnSpc>
                <a:spcPct val="90000"/>
              </a:lnSpc>
              <a:spcBef>
                <a:spcPct val="50000"/>
              </a:spcBef>
              <a:buFontTx/>
              <a:buNone/>
            </a:pPr>
            <a:r>
              <a:rPr lang="zh-CN" altLang="en-US" sz="2800" dirty="0"/>
              <a:t>    在该模型中，如果仍假定</a:t>
            </a:r>
            <a:r>
              <a:rPr lang="en-US" altLang="zh-CN" sz="2800" dirty="0">
                <a:solidFill>
                  <a:srgbClr val="FF0000"/>
                </a:solidFill>
              </a:rPr>
              <a:t>E(</a:t>
            </a:r>
            <a:r>
              <a:rPr lang="en-US" altLang="zh-CN" sz="2800" dirty="0">
                <a:solidFill>
                  <a:srgbClr val="FF0000"/>
                </a:solidFill>
                <a:sym typeface="Symbol" panose="05050102010706020507" pitchFamily="18" charset="2"/>
              </a:rPr>
              <a:t></a:t>
            </a:r>
            <a:r>
              <a:rPr lang="en-US" altLang="zh-CN" sz="2800" baseline="-25000" dirty="0" err="1">
                <a:solidFill>
                  <a:srgbClr val="FF0000"/>
                </a:solidFill>
                <a:sym typeface="Symbol" panose="05050102010706020507" pitchFamily="18" charset="2"/>
              </a:rPr>
              <a:t>i</a:t>
            </a:r>
            <a:r>
              <a:rPr lang="en-US" altLang="zh-CN" sz="2800" dirty="0">
                <a:solidFill>
                  <a:srgbClr val="FF0000"/>
                </a:solidFill>
                <a:sym typeface="Symbol" panose="05050102010706020507" pitchFamily="18" charset="2"/>
              </a:rPr>
              <a:t>)</a:t>
            </a:r>
            <a:r>
              <a:rPr lang="en-US" altLang="zh-CN" sz="2800" dirty="0">
                <a:solidFill>
                  <a:srgbClr val="FF0000"/>
                </a:solidFill>
              </a:rPr>
              <a:t>=0</a:t>
            </a:r>
            <a:r>
              <a:rPr lang="zh-CN" altLang="en-US" sz="2800" dirty="0"/>
              <a:t>，则</a:t>
            </a:r>
            <a:r>
              <a:rPr lang="zh-CN" altLang="en-US" sz="2800" b="1" dirty="0">
                <a:solidFill>
                  <a:schemeClr val="accent2"/>
                </a:solidFill>
              </a:rPr>
              <a:t>企业男、女职工的平均薪金为：</a:t>
            </a:r>
            <a:endParaRPr lang="zh-CN" altLang="en-US" sz="2800" b="1" dirty="0"/>
          </a:p>
        </p:txBody>
      </p:sp>
      <p:graphicFrame>
        <p:nvGraphicFramePr>
          <p:cNvPr id="113668" name="Object 4">
            <a:extLst>
              <a:ext uri="{FF2B5EF4-FFF2-40B4-BE49-F238E27FC236}">
                <a16:creationId xmlns:a16="http://schemas.microsoft.com/office/drawing/2014/main" id="{69AD8F64-6F2E-49EA-8F8C-E0730C46F2C2}"/>
              </a:ext>
            </a:extLst>
          </p:cNvPr>
          <p:cNvGraphicFramePr>
            <a:graphicFrameLocks noChangeAspect="1"/>
          </p:cNvGraphicFramePr>
          <p:nvPr>
            <p:extLst>
              <p:ext uri="{D42A27DB-BD31-4B8C-83A1-F6EECF244321}">
                <p14:modId xmlns:p14="http://schemas.microsoft.com/office/powerpoint/2010/main" val="3202751772"/>
              </p:ext>
            </p:extLst>
          </p:nvPr>
        </p:nvGraphicFramePr>
        <p:xfrm>
          <a:off x="1447800" y="5257800"/>
          <a:ext cx="4495800" cy="533400"/>
        </p:xfrm>
        <a:graphic>
          <a:graphicData uri="http://schemas.openxmlformats.org/presentationml/2006/ole">
            <mc:AlternateContent xmlns:mc="http://schemas.openxmlformats.org/markup-compatibility/2006">
              <mc:Choice xmlns:v="urn:schemas-microsoft-com:vml" Requires="v">
                <p:oleObj spid="_x0000_s31760" name="文档" r:id="rId3" imgW="1866900" imgH="228600" progId="Word.Document.8">
                  <p:embed/>
                </p:oleObj>
              </mc:Choice>
              <mc:Fallback>
                <p:oleObj name="文档" r:id="rId3" imgW="1866900" imgH="228600" progId="Word.Document.8">
                  <p:embed/>
                  <p:pic>
                    <p:nvPicPr>
                      <p:cNvPr id="113668" name="Object 4">
                        <a:extLst>
                          <a:ext uri="{FF2B5EF4-FFF2-40B4-BE49-F238E27FC236}">
                            <a16:creationId xmlns:a16="http://schemas.microsoft.com/office/drawing/2014/main" id="{69AD8F64-6F2E-49EA-8F8C-E0730C46F2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5257800"/>
                        <a:ext cx="4495800" cy="533400"/>
                      </a:xfrm>
                      <a:prstGeom prst="rect">
                        <a:avLst/>
                      </a:prstGeom>
                      <a:solidFill>
                        <a:schemeClr val="tx1"/>
                      </a:solidFill>
                      <a:ln w="9525">
                        <a:solidFill>
                          <a:srgbClr val="0000FF"/>
                        </a:solidFill>
                        <a:miter lim="800000"/>
                        <a:headEnd/>
                        <a:tailEnd/>
                      </a:ln>
                      <a:effectLst/>
                    </p:spPr>
                  </p:pic>
                </p:oleObj>
              </mc:Fallback>
            </mc:AlternateContent>
          </a:graphicData>
        </a:graphic>
      </p:graphicFrame>
      <p:pic>
        <p:nvPicPr>
          <p:cNvPr id="113670" name="Picture 6">
            <a:extLst>
              <a:ext uri="{FF2B5EF4-FFF2-40B4-BE49-F238E27FC236}">
                <a16:creationId xmlns:a16="http://schemas.microsoft.com/office/drawing/2014/main" id="{B58EDF75-469E-4D4B-8B4E-8EE5491C61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4495800"/>
            <a:ext cx="5486400" cy="533400"/>
          </a:xfrm>
          <a:prstGeom prst="rect">
            <a:avLst/>
          </a:prstGeom>
          <a:solidFill>
            <a:schemeClr val="tx1"/>
          </a:solidFill>
          <a:ln w="9525">
            <a:solidFill>
              <a:srgbClr val="FF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 calcmode="lin" valueType="num">
                                      <p:cBhvr additive="base">
                                        <p:cTn id="7" dur="500" fill="hold"/>
                                        <p:tgtEl>
                                          <p:spTgt spid="1136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36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3667">
                                            <p:txEl>
                                              <p:pRg st="1" end="1"/>
                                            </p:txEl>
                                          </p:spTgt>
                                        </p:tgtEl>
                                        <p:attrNameLst>
                                          <p:attrName>style.visibility</p:attrName>
                                        </p:attrNameLst>
                                      </p:cBhvr>
                                      <p:to>
                                        <p:strVal val="visible"/>
                                      </p:to>
                                    </p:set>
                                    <p:anim calcmode="lin" valueType="num">
                                      <p:cBhvr additive="base">
                                        <p:cTn id="13" dur="500" fill="hold"/>
                                        <p:tgtEl>
                                          <p:spTgt spid="1136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36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3667">
                                            <p:txEl>
                                              <p:pRg st="2" end="2"/>
                                            </p:txEl>
                                          </p:spTgt>
                                        </p:tgtEl>
                                        <p:attrNameLst>
                                          <p:attrName>style.visibility</p:attrName>
                                        </p:attrNameLst>
                                      </p:cBhvr>
                                      <p:to>
                                        <p:strVal val="visible"/>
                                      </p:to>
                                    </p:set>
                                    <p:anim calcmode="lin" valueType="num">
                                      <p:cBhvr additive="base">
                                        <p:cTn id="19" dur="500" fill="hold"/>
                                        <p:tgtEl>
                                          <p:spTgt spid="1136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36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3670"/>
                                        </p:tgtEl>
                                        <p:attrNameLst>
                                          <p:attrName>style.visibility</p:attrName>
                                        </p:attrNameLst>
                                      </p:cBhvr>
                                      <p:to>
                                        <p:strVal val="visible"/>
                                      </p:to>
                                    </p:set>
                                    <p:anim calcmode="lin" valueType="num">
                                      <p:cBhvr additive="base">
                                        <p:cTn id="25" dur="500" fill="hold"/>
                                        <p:tgtEl>
                                          <p:spTgt spid="113670"/>
                                        </p:tgtEl>
                                        <p:attrNameLst>
                                          <p:attrName>ppt_x</p:attrName>
                                        </p:attrNameLst>
                                      </p:cBhvr>
                                      <p:tavLst>
                                        <p:tav tm="0">
                                          <p:val>
                                            <p:strVal val="0-#ppt_w/2"/>
                                          </p:val>
                                        </p:tav>
                                        <p:tav tm="100000">
                                          <p:val>
                                            <p:strVal val="#ppt_x"/>
                                          </p:val>
                                        </p:tav>
                                      </p:tavLst>
                                    </p:anim>
                                    <p:anim calcmode="lin" valueType="num">
                                      <p:cBhvr additive="base">
                                        <p:cTn id="26" dur="500" fill="hold"/>
                                        <p:tgtEl>
                                          <p:spTgt spid="11367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13668"/>
                                        </p:tgtEl>
                                        <p:attrNameLst>
                                          <p:attrName>style.visibility</p:attrName>
                                        </p:attrNameLst>
                                      </p:cBhvr>
                                      <p:to>
                                        <p:strVal val="visible"/>
                                      </p:to>
                                    </p:set>
                                    <p:anim calcmode="lin" valueType="num">
                                      <p:cBhvr additive="base">
                                        <p:cTn id="31" dur="500" fill="hold"/>
                                        <p:tgtEl>
                                          <p:spTgt spid="113668"/>
                                        </p:tgtEl>
                                        <p:attrNameLst>
                                          <p:attrName>ppt_x</p:attrName>
                                        </p:attrNameLst>
                                      </p:cBhvr>
                                      <p:tavLst>
                                        <p:tav tm="0">
                                          <p:val>
                                            <p:strVal val="0-#ppt_w/2"/>
                                          </p:val>
                                        </p:tav>
                                        <p:tav tm="100000">
                                          <p:val>
                                            <p:strVal val="#ppt_x"/>
                                          </p:val>
                                        </p:tav>
                                      </p:tavLst>
                                    </p:anim>
                                    <p:anim calcmode="lin" valueType="num">
                                      <p:cBhvr additive="base">
                                        <p:cTn id="32" dur="500" fill="hold"/>
                                        <p:tgtEl>
                                          <p:spTgt spid="1136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967BD047-14E7-4284-8E59-7686042C1741}"/>
              </a:ext>
            </a:extLst>
          </p:cNvPr>
          <p:cNvSpPr>
            <a:spLocks noGrp="1" noChangeArrowheads="1"/>
          </p:cNvSpPr>
          <p:nvPr>
            <p:ph type="body" idx="1"/>
          </p:nvPr>
        </p:nvSpPr>
        <p:spPr>
          <a:xfrm>
            <a:off x="419100" y="1524000"/>
            <a:ext cx="8305800" cy="2590800"/>
          </a:xfrm>
        </p:spPr>
        <p:txBody>
          <a:bodyPr/>
          <a:lstStyle/>
          <a:p>
            <a:pPr eaLnBrk="1" hangingPunct="1">
              <a:buFontTx/>
              <a:buNone/>
            </a:pPr>
            <a:r>
              <a:rPr lang="en-US" altLang="zh-CN" sz="2800" dirty="0"/>
              <a:t>    </a:t>
            </a:r>
            <a:r>
              <a:rPr lang="zh-CN" altLang="en-US" sz="2800" dirty="0"/>
              <a:t>假定</a:t>
            </a:r>
            <a:r>
              <a:rPr lang="zh-CN" altLang="en-US" sz="2800" dirty="0">
                <a:solidFill>
                  <a:srgbClr val="FF0000"/>
                </a:solidFill>
                <a:sym typeface="Symbol" panose="05050102010706020507" pitchFamily="18" charset="2"/>
              </a:rPr>
              <a:t></a:t>
            </a:r>
            <a:r>
              <a:rPr lang="en-US" altLang="zh-CN" sz="2800" baseline="-25000" dirty="0">
                <a:solidFill>
                  <a:srgbClr val="FF0000"/>
                </a:solidFill>
                <a:sym typeface="Symbol" panose="05050102010706020507" pitchFamily="18" charset="2"/>
              </a:rPr>
              <a:t>2</a:t>
            </a:r>
            <a:r>
              <a:rPr lang="en-US" altLang="zh-CN" sz="2800" dirty="0">
                <a:solidFill>
                  <a:srgbClr val="FF0000"/>
                </a:solidFill>
                <a:sym typeface="Symbol" panose="05050102010706020507" pitchFamily="18" charset="2"/>
              </a:rPr>
              <a:t>&gt;0</a:t>
            </a:r>
            <a:r>
              <a:rPr lang="zh-CN" altLang="en-US" sz="2800" dirty="0"/>
              <a:t>，则两个函数有相同的斜率，但有不同的截距。意即，男女职工平均薪金对工龄的变化率是一样的，但两者的平均薪金水平相差</a:t>
            </a:r>
            <a:r>
              <a:rPr lang="zh-CN" altLang="en-US" sz="2800" dirty="0">
                <a:solidFill>
                  <a:srgbClr val="FF0000"/>
                </a:solidFill>
                <a:sym typeface="Symbol" panose="05050102010706020507" pitchFamily="18" charset="2"/>
              </a:rPr>
              <a:t></a:t>
            </a:r>
            <a:r>
              <a:rPr lang="en-US" altLang="zh-CN" sz="2800" baseline="-25000" dirty="0">
                <a:solidFill>
                  <a:srgbClr val="FF0000"/>
                </a:solidFill>
                <a:sym typeface="Symbol" panose="05050102010706020507" pitchFamily="18" charset="2"/>
              </a:rPr>
              <a:t>2</a:t>
            </a:r>
            <a:r>
              <a:rPr lang="zh-CN" altLang="en-US" sz="2800" dirty="0">
                <a:sym typeface="Symbol" panose="05050102010706020507" pitchFamily="18" charset="2"/>
              </a:rPr>
              <a:t>。</a:t>
            </a:r>
          </a:p>
          <a:p>
            <a:pPr eaLnBrk="1" hangingPunct="1">
              <a:buFontTx/>
              <a:buNone/>
            </a:pPr>
            <a:r>
              <a:rPr lang="zh-CN" altLang="en-US" sz="2800" dirty="0"/>
              <a:t>    可以通过对</a:t>
            </a:r>
            <a:r>
              <a:rPr lang="zh-CN" altLang="en-US" sz="2800" dirty="0">
                <a:solidFill>
                  <a:srgbClr val="FF0000"/>
                </a:solidFill>
                <a:sym typeface="Symbol" panose="05050102010706020507" pitchFamily="18" charset="2"/>
              </a:rPr>
              <a:t></a:t>
            </a:r>
            <a:r>
              <a:rPr lang="en-US" altLang="zh-CN" sz="2800" baseline="-25000" dirty="0">
                <a:solidFill>
                  <a:srgbClr val="FF0000"/>
                </a:solidFill>
                <a:sym typeface="Symbol" panose="05050102010706020507" pitchFamily="18" charset="2"/>
              </a:rPr>
              <a:t>2</a:t>
            </a:r>
            <a:r>
              <a:rPr lang="zh-CN" altLang="en-US" sz="2800" dirty="0"/>
              <a:t>的统计显著性进行检验，以判断企业男女职工的平均薪金水平是否有显著差异。</a:t>
            </a:r>
            <a:endParaRPr lang="zh-CN" altLang="en-US" sz="2800" dirty="0">
              <a:sym typeface="Symbol" panose="05050102010706020507" pitchFamily="18" charset="2"/>
            </a:endParaRPr>
          </a:p>
        </p:txBody>
      </p:sp>
      <p:pic>
        <p:nvPicPr>
          <p:cNvPr id="7173" name="Picture 5">
            <a:extLst>
              <a:ext uri="{FF2B5EF4-FFF2-40B4-BE49-F238E27FC236}">
                <a16:creationId xmlns:a16="http://schemas.microsoft.com/office/drawing/2014/main" id="{E69C06AF-773C-43E5-B690-503CE48BE3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86200"/>
            <a:ext cx="8915400" cy="2489200"/>
          </a:xfrm>
          <a:prstGeom prst="rect">
            <a:avLst/>
          </a:prstGeom>
          <a:solidFill>
            <a:schemeClr val="tx1"/>
          </a:solidFill>
          <a:ln>
            <a:noFill/>
          </a:ln>
        </p:spPr>
      </p:pic>
      <p:sp>
        <p:nvSpPr>
          <p:cNvPr id="7174" name="AutoShape 6">
            <a:extLst>
              <a:ext uri="{FF2B5EF4-FFF2-40B4-BE49-F238E27FC236}">
                <a16:creationId xmlns:a16="http://schemas.microsoft.com/office/drawing/2014/main" id="{569D28FD-4AD8-4D91-93D4-8A4F8CBAE555}"/>
              </a:ext>
            </a:extLst>
          </p:cNvPr>
          <p:cNvSpPr>
            <a:spLocks/>
          </p:cNvSpPr>
          <p:nvPr/>
        </p:nvSpPr>
        <p:spPr bwMode="auto">
          <a:xfrm>
            <a:off x="2667000" y="5715000"/>
            <a:ext cx="76200" cy="533400"/>
          </a:xfrm>
          <a:prstGeom prst="leftBrace">
            <a:avLst>
              <a:gd name="adj1" fmla="val 58333"/>
              <a:gd name="adj2" fmla="val 50000"/>
            </a:avLst>
          </a:prstGeom>
          <a:solidFill>
            <a:schemeClr val="tx1"/>
          </a:solidFill>
          <a:ln>
            <a:headEnd/>
            <a:tailEnd/>
          </a:ln>
        </p:spPr>
        <p:style>
          <a:lnRef idx="1">
            <a:schemeClr val="dk1"/>
          </a:lnRef>
          <a:fillRef idx="0">
            <a:schemeClr val="dk1"/>
          </a:fillRef>
          <a:effectRef idx="0">
            <a:schemeClr val="dk1"/>
          </a:effectRef>
          <a:fontRef idx="minor">
            <a:schemeClr val="tx1"/>
          </a:fontRef>
        </p:style>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solidFill>
                <a:schemeClr val="bg2"/>
              </a:solidFill>
            </a:endParaRPr>
          </a:p>
        </p:txBody>
      </p:sp>
      <p:sp>
        <p:nvSpPr>
          <p:cNvPr id="7175" name="Text Box 7">
            <a:extLst>
              <a:ext uri="{FF2B5EF4-FFF2-40B4-BE49-F238E27FC236}">
                <a16:creationId xmlns:a16="http://schemas.microsoft.com/office/drawing/2014/main" id="{325892FC-9085-4015-B661-3BE56C91C2D1}"/>
              </a:ext>
            </a:extLst>
          </p:cNvPr>
          <p:cNvSpPr txBox="1">
            <a:spLocks noChangeArrowheads="1"/>
          </p:cNvSpPr>
          <p:nvPr/>
        </p:nvSpPr>
        <p:spPr bwMode="auto">
          <a:xfrm>
            <a:off x="2209800" y="5791200"/>
            <a:ext cx="457200" cy="457200"/>
          </a:xfrm>
          <a:prstGeom prst="rect">
            <a:avLst/>
          </a:prstGeom>
          <a:solidFill>
            <a:schemeClr val="tx1"/>
          </a:solidFill>
          <a:ln>
            <a:noFill/>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a:solidFill>
                  <a:schemeClr val="bg2"/>
                </a:solidFill>
                <a:sym typeface="Symbol" panose="05050102010706020507" pitchFamily="18" charset="2"/>
              </a:rPr>
              <a:t></a:t>
            </a:r>
            <a:r>
              <a:rPr lang="en-US" altLang="zh-CN" sz="2400" baseline="-25000">
                <a:solidFill>
                  <a:schemeClr val="bg2"/>
                </a:solidFill>
                <a:sym typeface="Symbol" panose="05050102010706020507" pitchFamily="18" charset="2"/>
              </a:rPr>
              <a:t>0</a:t>
            </a:r>
            <a:endParaRPr lang="en-US" altLang="zh-CN" sz="2400">
              <a:solidFill>
                <a:schemeClr val="bg2"/>
              </a:solidFill>
            </a:endParaRPr>
          </a:p>
        </p:txBody>
      </p:sp>
      <p:sp>
        <p:nvSpPr>
          <p:cNvPr id="7176" name="AutoShape 8">
            <a:extLst>
              <a:ext uri="{FF2B5EF4-FFF2-40B4-BE49-F238E27FC236}">
                <a16:creationId xmlns:a16="http://schemas.microsoft.com/office/drawing/2014/main" id="{CCA90EEA-6797-447B-A0E1-51B7D64B3127}"/>
              </a:ext>
            </a:extLst>
          </p:cNvPr>
          <p:cNvSpPr>
            <a:spLocks/>
          </p:cNvSpPr>
          <p:nvPr/>
        </p:nvSpPr>
        <p:spPr bwMode="auto">
          <a:xfrm>
            <a:off x="2590800" y="5257800"/>
            <a:ext cx="152400" cy="381000"/>
          </a:xfrm>
          <a:prstGeom prst="leftBrace">
            <a:avLst>
              <a:gd name="adj1" fmla="val 20833"/>
              <a:gd name="adj2" fmla="val 50000"/>
            </a:avLst>
          </a:prstGeom>
          <a:ln>
            <a:headEnd/>
            <a:tailEnd/>
          </a:ln>
        </p:spPr>
        <p:style>
          <a:lnRef idx="2">
            <a:schemeClr val="dk1"/>
          </a:lnRef>
          <a:fillRef idx="0">
            <a:schemeClr val="dk1"/>
          </a:fillRef>
          <a:effectRef idx="1">
            <a:schemeClr val="dk1"/>
          </a:effectRef>
          <a:fontRef idx="minor">
            <a:schemeClr val="tx1"/>
          </a:fontRef>
        </p:style>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solidFill>
                <a:schemeClr val="bg2"/>
              </a:solidFill>
            </a:endParaRPr>
          </a:p>
        </p:txBody>
      </p:sp>
      <p:sp>
        <p:nvSpPr>
          <p:cNvPr id="7177" name="Text Box 9">
            <a:extLst>
              <a:ext uri="{FF2B5EF4-FFF2-40B4-BE49-F238E27FC236}">
                <a16:creationId xmlns:a16="http://schemas.microsoft.com/office/drawing/2014/main" id="{2870D90A-E075-45D2-A6EB-3286FA8807CD}"/>
              </a:ext>
            </a:extLst>
          </p:cNvPr>
          <p:cNvSpPr txBox="1">
            <a:spLocks noChangeArrowheads="1"/>
          </p:cNvSpPr>
          <p:nvPr/>
        </p:nvSpPr>
        <p:spPr bwMode="auto">
          <a:xfrm>
            <a:off x="2209800" y="5257800"/>
            <a:ext cx="457200" cy="457200"/>
          </a:xfrm>
          <a:prstGeom prst="rect">
            <a:avLst/>
          </a:prstGeom>
          <a:solidFill>
            <a:schemeClr val="tx1"/>
          </a:solidFill>
          <a:ln>
            <a:noFill/>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dirty="0">
                <a:solidFill>
                  <a:schemeClr val="bg2"/>
                </a:solidFill>
                <a:sym typeface="Symbol" panose="05050102010706020507" pitchFamily="18" charset="2"/>
              </a:rPr>
              <a:t></a:t>
            </a:r>
            <a:r>
              <a:rPr lang="en-US" altLang="zh-CN" sz="2400" baseline="-25000" dirty="0">
                <a:solidFill>
                  <a:schemeClr val="bg2"/>
                </a:solidFill>
                <a:sym typeface="Symbol" panose="05050102010706020507" pitchFamily="18" charset="2"/>
              </a:rPr>
              <a:t>2</a:t>
            </a:r>
            <a:endParaRPr lang="en-US" altLang="zh-CN" sz="2400"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 calcmode="lin" valueType="num">
                                      <p:cBhvr additive="base">
                                        <p:cTn id="13" dur="500" fill="hold"/>
                                        <p:tgtEl>
                                          <p:spTgt spid="71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173"/>
                                        </p:tgtEl>
                                        <p:attrNameLst>
                                          <p:attrName>style.visibility</p:attrName>
                                        </p:attrNameLst>
                                      </p:cBhvr>
                                      <p:to>
                                        <p:strVal val="visible"/>
                                      </p:to>
                                    </p:set>
                                    <p:anim calcmode="lin" valueType="num">
                                      <p:cBhvr additive="base">
                                        <p:cTn id="19" dur="500" fill="hold"/>
                                        <p:tgtEl>
                                          <p:spTgt spid="7173"/>
                                        </p:tgtEl>
                                        <p:attrNameLst>
                                          <p:attrName>ppt_x</p:attrName>
                                        </p:attrNameLst>
                                      </p:cBhvr>
                                      <p:tavLst>
                                        <p:tav tm="0">
                                          <p:val>
                                            <p:strVal val="0-#ppt_w/2"/>
                                          </p:val>
                                        </p:tav>
                                        <p:tav tm="100000">
                                          <p:val>
                                            <p:strVal val="#ppt_x"/>
                                          </p:val>
                                        </p:tav>
                                      </p:tavLst>
                                    </p:anim>
                                    <p:anim calcmode="lin" valueType="num">
                                      <p:cBhvr additive="base">
                                        <p:cTn id="20" dur="500" fill="hold"/>
                                        <p:tgtEl>
                                          <p:spTgt spid="717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74"/>
                                        </p:tgtEl>
                                        <p:attrNameLst>
                                          <p:attrName>style.visibility</p:attrName>
                                        </p:attrNameLst>
                                      </p:cBhvr>
                                      <p:to>
                                        <p:strVal val="visible"/>
                                      </p:to>
                                    </p:set>
                                    <p:anim calcmode="lin" valueType="num">
                                      <p:cBhvr additive="base">
                                        <p:cTn id="25" dur="500" fill="hold"/>
                                        <p:tgtEl>
                                          <p:spTgt spid="7174"/>
                                        </p:tgtEl>
                                        <p:attrNameLst>
                                          <p:attrName>ppt_x</p:attrName>
                                        </p:attrNameLst>
                                      </p:cBhvr>
                                      <p:tavLst>
                                        <p:tav tm="0">
                                          <p:val>
                                            <p:strVal val="0-#ppt_w/2"/>
                                          </p:val>
                                        </p:tav>
                                        <p:tav tm="100000">
                                          <p:val>
                                            <p:strVal val="#ppt_x"/>
                                          </p:val>
                                        </p:tav>
                                      </p:tavLst>
                                    </p:anim>
                                    <p:anim calcmode="lin" valueType="num">
                                      <p:cBhvr additive="base">
                                        <p:cTn id="26" dur="500" fill="hold"/>
                                        <p:tgtEl>
                                          <p:spTgt spid="717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175"/>
                                        </p:tgtEl>
                                        <p:attrNameLst>
                                          <p:attrName>style.visibility</p:attrName>
                                        </p:attrNameLst>
                                      </p:cBhvr>
                                      <p:to>
                                        <p:strVal val="visible"/>
                                      </p:to>
                                    </p:set>
                                    <p:anim calcmode="lin" valueType="num">
                                      <p:cBhvr additive="base">
                                        <p:cTn id="31" dur="500" fill="hold"/>
                                        <p:tgtEl>
                                          <p:spTgt spid="7175"/>
                                        </p:tgtEl>
                                        <p:attrNameLst>
                                          <p:attrName>ppt_x</p:attrName>
                                        </p:attrNameLst>
                                      </p:cBhvr>
                                      <p:tavLst>
                                        <p:tav tm="0">
                                          <p:val>
                                            <p:strVal val="0-#ppt_w/2"/>
                                          </p:val>
                                        </p:tav>
                                        <p:tav tm="100000">
                                          <p:val>
                                            <p:strVal val="#ppt_x"/>
                                          </p:val>
                                        </p:tav>
                                      </p:tavLst>
                                    </p:anim>
                                    <p:anim calcmode="lin" valueType="num">
                                      <p:cBhvr additive="base">
                                        <p:cTn id="32" dur="500" fill="hold"/>
                                        <p:tgtEl>
                                          <p:spTgt spid="717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176"/>
                                        </p:tgtEl>
                                        <p:attrNameLst>
                                          <p:attrName>style.visibility</p:attrName>
                                        </p:attrNameLst>
                                      </p:cBhvr>
                                      <p:to>
                                        <p:strVal val="visible"/>
                                      </p:to>
                                    </p:set>
                                    <p:anim calcmode="lin" valueType="num">
                                      <p:cBhvr additive="base">
                                        <p:cTn id="37" dur="500" fill="hold"/>
                                        <p:tgtEl>
                                          <p:spTgt spid="7176"/>
                                        </p:tgtEl>
                                        <p:attrNameLst>
                                          <p:attrName>ppt_x</p:attrName>
                                        </p:attrNameLst>
                                      </p:cBhvr>
                                      <p:tavLst>
                                        <p:tav tm="0">
                                          <p:val>
                                            <p:strVal val="0-#ppt_w/2"/>
                                          </p:val>
                                        </p:tav>
                                        <p:tav tm="100000">
                                          <p:val>
                                            <p:strVal val="#ppt_x"/>
                                          </p:val>
                                        </p:tav>
                                      </p:tavLst>
                                    </p:anim>
                                    <p:anim calcmode="lin" valueType="num">
                                      <p:cBhvr additive="base">
                                        <p:cTn id="38" dur="500" fill="hold"/>
                                        <p:tgtEl>
                                          <p:spTgt spid="717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177"/>
                                        </p:tgtEl>
                                        <p:attrNameLst>
                                          <p:attrName>style.visibility</p:attrName>
                                        </p:attrNameLst>
                                      </p:cBhvr>
                                      <p:to>
                                        <p:strVal val="visible"/>
                                      </p:to>
                                    </p:set>
                                    <p:anim calcmode="lin" valueType="num">
                                      <p:cBhvr additive="base">
                                        <p:cTn id="43" dur="500" fill="hold"/>
                                        <p:tgtEl>
                                          <p:spTgt spid="7177"/>
                                        </p:tgtEl>
                                        <p:attrNameLst>
                                          <p:attrName>ppt_x</p:attrName>
                                        </p:attrNameLst>
                                      </p:cBhvr>
                                      <p:tavLst>
                                        <p:tav tm="0">
                                          <p:val>
                                            <p:strVal val="0-#ppt_w/2"/>
                                          </p:val>
                                        </p:tav>
                                        <p:tav tm="100000">
                                          <p:val>
                                            <p:strVal val="#ppt_x"/>
                                          </p:val>
                                        </p:tav>
                                      </p:tavLst>
                                    </p:anim>
                                    <p:anim calcmode="lin" valueType="num">
                                      <p:cBhvr additive="base">
                                        <p:cTn id="44" dur="500" fill="hold"/>
                                        <p:tgtEl>
                                          <p:spTgt spid="71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4" grpId="0" animBg="1"/>
      <p:bldP spid="7175" grpId="0" animBg="1" autoUpdateAnimBg="0"/>
      <p:bldP spid="7176" grpId="0" animBg="1"/>
      <p:bldP spid="7177"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1" name="Rectangle 3">
            <a:extLst>
              <a:ext uri="{FF2B5EF4-FFF2-40B4-BE49-F238E27FC236}">
                <a16:creationId xmlns:a16="http://schemas.microsoft.com/office/drawing/2014/main" id="{59BC3A36-2B07-40F1-B900-764A512DD5AC}"/>
              </a:ext>
            </a:extLst>
          </p:cNvPr>
          <p:cNvSpPr>
            <a:spLocks noGrp="1" noChangeArrowheads="1"/>
          </p:cNvSpPr>
          <p:nvPr>
            <p:ph type="body" idx="1"/>
          </p:nvPr>
        </p:nvSpPr>
        <p:spPr>
          <a:xfrm>
            <a:off x="771525" y="1571625"/>
            <a:ext cx="8020050" cy="990600"/>
          </a:xfrm>
        </p:spPr>
        <p:txBody>
          <a:bodyPr/>
          <a:lstStyle/>
          <a:p>
            <a:pPr eaLnBrk="1" hangingPunct="1">
              <a:buFont typeface="Wingdings" panose="05000000000000000000" pitchFamily="2" charset="2"/>
              <a:buChar char="Ø"/>
            </a:pPr>
            <a:r>
              <a:rPr lang="zh-CN" altLang="en-US" sz="2800" dirty="0"/>
              <a:t>将上例中的性别换成教育水平，教育水平考虑三个层次：高中以下、高中、大学及其以上。</a:t>
            </a:r>
          </a:p>
        </p:txBody>
      </p:sp>
      <p:pic>
        <p:nvPicPr>
          <p:cNvPr id="114692" name="Picture 4">
            <a:extLst>
              <a:ext uri="{FF2B5EF4-FFF2-40B4-BE49-F238E27FC236}">
                <a16:creationId xmlns:a16="http://schemas.microsoft.com/office/drawing/2014/main" id="{FA71D7A9-923D-42E4-BF44-089CA3694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46209"/>
            <a:ext cx="9144000" cy="1219200"/>
          </a:xfrm>
          <a:prstGeom prst="rect">
            <a:avLst/>
          </a:prstGeom>
          <a:solidFill>
            <a:schemeClr val="tx1"/>
          </a:solidFill>
          <a:ln>
            <a:noFill/>
          </a:ln>
        </p:spPr>
      </p:pic>
      <p:pic>
        <p:nvPicPr>
          <p:cNvPr id="114693" name="Picture 5">
            <a:extLst>
              <a:ext uri="{FF2B5EF4-FFF2-40B4-BE49-F238E27FC236}">
                <a16:creationId xmlns:a16="http://schemas.microsoft.com/office/drawing/2014/main" id="{4A4C9620-1ABA-474F-8D8E-66042D4300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2924" y="3705225"/>
            <a:ext cx="5029200" cy="533400"/>
          </a:xfrm>
          <a:prstGeom prst="rect">
            <a:avLst/>
          </a:prstGeom>
          <a:solidFill>
            <a:schemeClr val="tx1"/>
          </a:solidFill>
          <a:ln w="9525">
            <a:solidFill>
              <a:srgbClr val="FF0000"/>
            </a:solidFill>
            <a:miter lim="800000"/>
            <a:headEnd/>
            <a:tailEnd/>
          </a:ln>
        </p:spPr>
      </p:pic>
      <p:pic>
        <p:nvPicPr>
          <p:cNvPr id="114694" name="Picture 6">
            <a:extLst>
              <a:ext uri="{FF2B5EF4-FFF2-40B4-BE49-F238E27FC236}">
                <a16:creationId xmlns:a16="http://schemas.microsoft.com/office/drawing/2014/main" id="{DCFA95F9-5B68-48F3-B5C0-729D4EAF82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391025"/>
            <a:ext cx="5029200" cy="533400"/>
          </a:xfrm>
          <a:prstGeom prst="rect">
            <a:avLst/>
          </a:prstGeom>
          <a:solidFill>
            <a:schemeClr val="tx1"/>
          </a:solidFill>
          <a:ln w="9525">
            <a:solidFill>
              <a:srgbClr val="0000FF"/>
            </a:solidFill>
            <a:miter lim="800000"/>
            <a:headEnd/>
            <a:tailEnd/>
          </a:ln>
        </p:spPr>
      </p:pic>
      <p:pic>
        <p:nvPicPr>
          <p:cNvPr id="114695" name="Picture 7">
            <a:extLst>
              <a:ext uri="{FF2B5EF4-FFF2-40B4-BE49-F238E27FC236}">
                <a16:creationId xmlns:a16="http://schemas.microsoft.com/office/drawing/2014/main" id="{B2762C6F-5CDB-4AAD-B82A-E3189361AC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5229225"/>
            <a:ext cx="5562600" cy="533400"/>
          </a:xfrm>
          <a:prstGeom prst="rect">
            <a:avLst/>
          </a:prstGeom>
          <a:solidFill>
            <a:schemeClr val="tx1"/>
          </a:solidFill>
          <a:ln w="9525">
            <a:solidFill>
              <a:srgbClr val="0000FF"/>
            </a:solidFill>
            <a:miter lim="800000"/>
            <a:headEnd/>
            <a:tailEnd/>
          </a:ln>
        </p:spPr>
      </p:pic>
      <p:pic>
        <p:nvPicPr>
          <p:cNvPr id="114696" name="Picture 8">
            <a:extLst>
              <a:ext uri="{FF2B5EF4-FFF2-40B4-BE49-F238E27FC236}">
                <a16:creationId xmlns:a16="http://schemas.microsoft.com/office/drawing/2014/main" id="{D23E0483-43F8-4644-B2EE-F46A7DE3C9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5991225"/>
            <a:ext cx="5562600" cy="533400"/>
          </a:xfrm>
          <a:prstGeom prst="rect">
            <a:avLst/>
          </a:prstGeom>
          <a:solidFill>
            <a:schemeClr val="tx1"/>
          </a:solidFill>
          <a:ln w="9525">
            <a:solidFill>
              <a:srgbClr val="0000FF"/>
            </a:solidFill>
            <a:miter lim="800000"/>
            <a:headEnd/>
            <a:tailEnd/>
          </a:ln>
        </p:spPr>
      </p:pic>
      <p:sp>
        <p:nvSpPr>
          <p:cNvPr id="114697" name="AutoShape 9">
            <a:extLst>
              <a:ext uri="{FF2B5EF4-FFF2-40B4-BE49-F238E27FC236}">
                <a16:creationId xmlns:a16="http://schemas.microsoft.com/office/drawing/2014/main" id="{AED9775C-389A-443C-8359-193BFBC4D74D}"/>
              </a:ext>
            </a:extLst>
          </p:cNvPr>
          <p:cNvSpPr>
            <a:spLocks noChangeArrowheads="1"/>
          </p:cNvSpPr>
          <p:nvPr/>
        </p:nvSpPr>
        <p:spPr bwMode="auto">
          <a:xfrm>
            <a:off x="7086600" y="4391025"/>
            <a:ext cx="1600200" cy="457200"/>
          </a:xfrm>
          <a:prstGeom prst="wedgeRoundRectCallout">
            <a:avLst>
              <a:gd name="adj1" fmla="val -131347"/>
              <a:gd name="adj2" fmla="val -3819"/>
              <a:gd name="adj3" fmla="val 16667"/>
            </a:avLst>
          </a:prstGeom>
          <a:solidFill>
            <a:srgbClr val="CCFFFF"/>
          </a:solidFill>
          <a:ln w="9525">
            <a:solidFill>
              <a:schemeClr val="tx1"/>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dirty="0">
                <a:solidFill>
                  <a:schemeClr val="bg2"/>
                </a:solidFill>
              </a:rPr>
              <a:t>高中以下</a:t>
            </a:r>
          </a:p>
        </p:txBody>
      </p:sp>
      <p:sp>
        <p:nvSpPr>
          <p:cNvPr id="114699" name="AutoShape 11">
            <a:extLst>
              <a:ext uri="{FF2B5EF4-FFF2-40B4-BE49-F238E27FC236}">
                <a16:creationId xmlns:a16="http://schemas.microsoft.com/office/drawing/2014/main" id="{98C983FE-74D7-4EDD-81FD-BC08FF84E117}"/>
              </a:ext>
            </a:extLst>
          </p:cNvPr>
          <p:cNvSpPr>
            <a:spLocks noChangeArrowheads="1"/>
          </p:cNvSpPr>
          <p:nvPr/>
        </p:nvSpPr>
        <p:spPr bwMode="auto">
          <a:xfrm>
            <a:off x="7086600" y="5229225"/>
            <a:ext cx="1371600" cy="457200"/>
          </a:xfrm>
          <a:prstGeom prst="wedgeRoundRectCallout">
            <a:avLst>
              <a:gd name="adj1" fmla="val -102315"/>
              <a:gd name="adj2" fmla="val 4514"/>
              <a:gd name="adj3" fmla="val 16667"/>
            </a:avLst>
          </a:prstGeom>
          <a:solidFill>
            <a:srgbClr val="CCFFFF"/>
          </a:solidFill>
          <a:ln w="9525">
            <a:solidFill>
              <a:schemeClr val="tx1"/>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solidFill>
                  <a:schemeClr val="bg2"/>
                </a:solidFill>
              </a:rPr>
              <a:t>高中</a:t>
            </a:r>
          </a:p>
        </p:txBody>
      </p:sp>
      <p:sp>
        <p:nvSpPr>
          <p:cNvPr id="114700" name="AutoShape 12">
            <a:extLst>
              <a:ext uri="{FF2B5EF4-FFF2-40B4-BE49-F238E27FC236}">
                <a16:creationId xmlns:a16="http://schemas.microsoft.com/office/drawing/2014/main" id="{43A26F0F-3A45-4A87-BC23-EFFC5C150E50}"/>
              </a:ext>
            </a:extLst>
          </p:cNvPr>
          <p:cNvSpPr>
            <a:spLocks noChangeArrowheads="1"/>
          </p:cNvSpPr>
          <p:nvPr/>
        </p:nvSpPr>
        <p:spPr bwMode="auto">
          <a:xfrm>
            <a:off x="6934200" y="6067425"/>
            <a:ext cx="1981200" cy="457200"/>
          </a:xfrm>
          <a:prstGeom prst="wedgeRoundRectCallout">
            <a:avLst>
              <a:gd name="adj1" fmla="val -81731"/>
              <a:gd name="adj2" fmla="val -6597"/>
              <a:gd name="adj3" fmla="val 16667"/>
            </a:avLst>
          </a:prstGeom>
          <a:solidFill>
            <a:srgbClr val="CCFFFF"/>
          </a:solidFill>
          <a:ln w="9525">
            <a:solidFill>
              <a:schemeClr val="tx1"/>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solidFill>
                  <a:schemeClr val="bg2"/>
                </a:solidFill>
              </a:rPr>
              <a:t>大学及以上</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additive="base">
                                        <p:cTn id="7" dur="500" fill="hold"/>
                                        <p:tgtEl>
                                          <p:spTgt spid="1146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46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4692"/>
                                        </p:tgtEl>
                                        <p:attrNameLst>
                                          <p:attrName>style.visibility</p:attrName>
                                        </p:attrNameLst>
                                      </p:cBhvr>
                                      <p:to>
                                        <p:strVal val="visible"/>
                                      </p:to>
                                    </p:set>
                                    <p:anim calcmode="lin" valueType="num">
                                      <p:cBhvr additive="base">
                                        <p:cTn id="13" dur="500" fill="hold"/>
                                        <p:tgtEl>
                                          <p:spTgt spid="114692"/>
                                        </p:tgtEl>
                                        <p:attrNameLst>
                                          <p:attrName>ppt_x</p:attrName>
                                        </p:attrNameLst>
                                      </p:cBhvr>
                                      <p:tavLst>
                                        <p:tav tm="0">
                                          <p:val>
                                            <p:strVal val="0-#ppt_w/2"/>
                                          </p:val>
                                        </p:tav>
                                        <p:tav tm="100000">
                                          <p:val>
                                            <p:strVal val="#ppt_x"/>
                                          </p:val>
                                        </p:tav>
                                      </p:tavLst>
                                    </p:anim>
                                    <p:anim calcmode="lin" valueType="num">
                                      <p:cBhvr additive="base">
                                        <p:cTn id="14" dur="500" fill="hold"/>
                                        <p:tgtEl>
                                          <p:spTgt spid="11469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4693"/>
                                        </p:tgtEl>
                                        <p:attrNameLst>
                                          <p:attrName>style.visibility</p:attrName>
                                        </p:attrNameLst>
                                      </p:cBhvr>
                                      <p:to>
                                        <p:strVal val="visible"/>
                                      </p:to>
                                    </p:set>
                                    <p:anim calcmode="lin" valueType="num">
                                      <p:cBhvr additive="base">
                                        <p:cTn id="19" dur="500" fill="hold"/>
                                        <p:tgtEl>
                                          <p:spTgt spid="114693"/>
                                        </p:tgtEl>
                                        <p:attrNameLst>
                                          <p:attrName>ppt_x</p:attrName>
                                        </p:attrNameLst>
                                      </p:cBhvr>
                                      <p:tavLst>
                                        <p:tav tm="0">
                                          <p:val>
                                            <p:strVal val="0-#ppt_w/2"/>
                                          </p:val>
                                        </p:tav>
                                        <p:tav tm="100000">
                                          <p:val>
                                            <p:strVal val="#ppt_x"/>
                                          </p:val>
                                        </p:tav>
                                      </p:tavLst>
                                    </p:anim>
                                    <p:anim calcmode="lin" valueType="num">
                                      <p:cBhvr additive="base">
                                        <p:cTn id="20" dur="500" fill="hold"/>
                                        <p:tgtEl>
                                          <p:spTgt spid="11469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4694"/>
                                        </p:tgtEl>
                                        <p:attrNameLst>
                                          <p:attrName>style.visibility</p:attrName>
                                        </p:attrNameLst>
                                      </p:cBhvr>
                                      <p:to>
                                        <p:strVal val="visible"/>
                                      </p:to>
                                    </p:set>
                                    <p:anim calcmode="lin" valueType="num">
                                      <p:cBhvr additive="base">
                                        <p:cTn id="25" dur="500" fill="hold"/>
                                        <p:tgtEl>
                                          <p:spTgt spid="114694"/>
                                        </p:tgtEl>
                                        <p:attrNameLst>
                                          <p:attrName>ppt_x</p:attrName>
                                        </p:attrNameLst>
                                      </p:cBhvr>
                                      <p:tavLst>
                                        <p:tav tm="0">
                                          <p:val>
                                            <p:strVal val="0-#ppt_w/2"/>
                                          </p:val>
                                        </p:tav>
                                        <p:tav tm="100000">
                                          <p:val>
                                            <p:strVal val="#ppt_x"/>
                                          </p:val>
                                        </p:tav>
                                      </p:tavLst>
                                    </p:anim>
                                    <p:anim calcmode="lin" valueType="num">
                                      <p:cBhvr additive="base">
                                        <p:cTn id="26" dur="500" fill="hold"/>
                                        <p:tgtEl>
                                          <p:spTgt spid="11469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4697"/>
                                        </p:tgtEl>
                                        <p:attrNameLst>
                                          <p:attrName>style.visibility</p:attrName>
                                        </p:attrNameLst>
                                      </p:cBhvr>
                                      <p:to>
                                        <p:strVal val="visible"/>
                                      </p:to>
                                    </p:set>
                                    <p:anim calcmode="lin" valueType="num">
                                      <p:cBhvr additive="base">
                                        <p:cTn id="31" dur="500" fill="hold"/>
                                        <p:tgtEl>
                                          <p:spTgt spid="114697"/>
                                        </p:tgtEl>
                                        <p:attrNameLst>
                                          <p:attrName>ppt_x</p:attrName>
                                        </p:attrNameLst>
                                      </p:cBhvr>
                                      <p:tavLst>
                                        <p:tav tm="0">
                                          <p:val>
                                            <p:strVal val="1+#ppt_w/2"/>
                                          </p:val>
                                        </p:tav>
                                        <p:tav tm="100000">
                                          <p:val>
                                            <p:strVal val="#ppt_x"/>
                                          </p:val>
                                        </p:tav>
                                      </p:tavLst>
                                    </p:anim>
                                    <p:anim calcmode="lin" valueType="num">
                                      <p:cBhvr additive="base">
                                        <p:cTn id="32" dur="500" fill="hold"/>
                                        <p:tgtEl>
                                          <p:spTgt spid="11469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14695"/>
                                        </p:tgtEl>
                                        <p:attrNameLst>
                                          <p:attrName>style.visibility</p:attrName>
                                        </p:attrNameLst>
                                      </p:cBhvr>
                                      <p:to>
                                        <p:strVal val="visible"/>
                                      </p:to>
                                    </p:set>
                                    <p:anim calcmode="lin" valueType="num">
                                      <p:cBhvr additive="base">
                                        <p:cTn id="37" dur="500" fill="hold"/>
                                        <p:tgtEl>
                                          <p:spTgt spid="114695"/>
                                        </p:tgtEl>
                                        <p:attrNameLst>
                                          <p:attrName>ppt_x</p:attrName>
                                        </p:attrNameLst>
                                      </p:cBhvr>
                                      <p:tavLst>
                                        <p:tav tm="0">
                                          <p:val>
                                            <p:strVal val="0-#ppt_w/2"/>
                                          </p:val>
                                        </p:tav>
                                        <p:tav tm="100000">
                                          <p:val>
                                            <p:strVal val="#ppt_x"/>
                                          </p:val>
                                        </p:tav>
                                      </p:tavLst>
                                    </p:anim>
                                    <p:anim calcmode="lin" valueType="num">
                                      <p:cBhvr additive="base">
                                        <p:cTn id="38" dur="500" fill="hold"/>
                                        <p:tgtEl>
                                          <p:spTgt spid="11469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4699"/>
                                        </p:tgtEl>
                                        <p:attrNameLst>
                                          <p:attrName>style.visibility</p:attrName>
                                        </p:attrNameLst>
                                      </p:cBhvr>
                                      <p:to>
                                        <p:strVal val="visible"/>
                                      </p:to>
                                    </p:set>
                                    <p:anim calcmode="lin" valueType="num">
                                      <p:cBhvr additive="base">
                                        <p:cTn id="43" dur="500" fill="hold"/>
                                        <p:tgtEl>
                                          <p:spTgt spid="114699"/>
                                        </p:tgtEl>
                                        <p:attrNameLst>
                                          <p:attrName>ppt_x</p:attrName>
                                        </p:attrNameLst>
                                      </p:cBhvr>
                                      <p:tavLst>
                                        <p:tav tm="0">
                                          <p:val>
                                            <p:strVal val="1+#ppt_w/2"/>
                                          </p:val>
                                        </p:tav>
                                        <p:tav tm="100000">
                                          <p:val>
                                            <p:strVal val="#ppt_x"/>
                                          </p:val>
                                        </p:tav>
                                      </p:tavLst>
                                    </p:anim>
                                    <p:anim calcmode="lin" valueType="num">
                                      <p:cBhvr additive="base">
                                        <p:cTn id="44" dur="500" fill="hold"/>
                                        <p:tgtEl>
                                          <p:spTgt spid="11469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114696"/>
                                        </p:tgtEl>
                                        <p:attrNameLst>
                                          <p:attrName>style.visibility</p:attrName>
                                        </p:attrNameLst>
                                      </p:cBhvr>
                                      <p:to>
                                        <p:strVal val="visible"/>
                                      </p:to>
                                    </p:set>
                                    <p:anim calcmode="lin" valueType="num">
                                      <p:cBhvr additive="base">
                                        <p:cTn id="49" dur="500" fill="hold"/>
                                        <p:tgtEl>
                                          <p:spTgt spid="114696"/>
                                        </p:tgtEl>
                                        <p:attrNameLst>
                                          <p:attrName>ppt_x</p:attrName>
                                        </p:attrNameLst>
                                      </p:cBhvr>
                                      <p:tavLst>
                                        <p:tav tm="0">
                                          <p:val>
                                            <p:strVal val="0-#ppt_w/2"/>
                                          </p:val>
                                        </p:tav>
                                        <p:tav tm="100000">
                                          <p:val>
                                            <p:strVal val="#ppt_x"/>
                                          </p:val>
                                        </p:tav>
                                      </p:tavLst>
                                    </p:anim>
                                    <p:anim calcmode="lin" valueType="num">
                                      <p:cBhvr additive="base">
                                        <p:cTn id="50" dur="500" fill="hold"/>
                                        <p:tgtEl>
                                          <p:spTgt spid="114696"/>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14700"/>
                                        </p:tgtEl>
                                        <p:attrNameLst>
                                          <p:attrName>style.visibility</p:attrName>
                                        </p:attrNameLst>
                                      </p:cBhvr>
                                      <p:to>
                                        <p:strVal val="visible"/>
                                      </p:to>
                                    </p:set>
                                    <p:anim calcmode="lin" valueType="num">
                                      <p:cBhvr additive="base">
                                        <p:cTn id="55" dur="500" fill="hold"/>
                                        <p:tgtEl>
                                          <p:spTgt spid="114700"/>
                                        </p:tgtEl>
                                        <p:attrNameLst>
                                          <p:attrName>ppt_x</p:attrName>
                                        </p:attrNameLst>
                                      </p:cBhvr>
                                      <p:tavLst>
                                        <p:tav tm="0">
                                          <p:val>
                                            <p:strVal val="1+#ppt_w/2"/>
                                          </p:val>
                                        </p:tav>
                                        <p:tav tm="100000">
                                          <p:val>
                                            <p:strVal val="#ppt_x"/>
                                          </p:val>
                                        </p:tav>
                                      </p:tavLst>
                                    </p:anim>
                                    <p:anim calcmode="lin" valueType="num">
                                      <p:cBhvr additive="base">
                                        <p:cTn id="56" dur="500" fill="hold"/>
                                        <p:tgtEl>
                                          <p:spTgt spid="1147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autoUpdateAnimBg="0"/>
      <p:bldP spid="114697" grpId="0" animBg="1" autoUpdateAnimBg="0"/>
      <p:bldP spid="114699" grpId="0" animBg="1" autoUpdateAnimBg="0"/>
      <p:bldP spid="114700"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5" name="Rectangle 3">
            <a:extLst>
              <a:ext uri="{FF2B5EF4-FFF2-40B4-BE49-F238E27FC236}">
                <a16:creationId xmlns:a16="http://schemas.microsoft.com/office/drawing/2014/main" id="{48B58E7A-C5EB-49FD-80EB-76C1C5FD8959}"/>
              </a:ext>
            </a:extLst>
          </p:cNvPr>
          <p:cNvSpPr>
            <a:spLocks noGrp="1" noChangeArrowheads="1"/>
          </p:cNvSpPr>
          <p:nvPr>
            <p:ph type="body" idx="1"/>
          </p:nvPr>
        </p:nvSpPr>
        <p:spPr>
          <a:xfrm>
            <a:off x="685800" y="1752600"/>
            <a:ext cx="7772400" cy="609600"/>
          </a:xfrm>
        </p:spPr>
        <p:txBody>
          <a:bodyPr/>
          <a:lstStyle/>
          <a:p>
            <a:pPr eaLnBrk="1" hangingPunct="1"/>
            <a:r>
              <a:rPr lang="zh-CN" altLang="en-US" sz="2800"/>
              <a:t>在上例中同时引入性别和教育水平：</a:t>
            </a:r>
          </a:p>
        </p:txBody>
      </p:sp>
      <p:graphicFrame>
        <p:nvGraphicFramePr>
          <p:cNvPr id="115716" name="Object 4">
            <a:extLst>
              <a:ext uri="{FF2B5EF4-FFF2-40B4-BE49-F238E27FC236}">
                <a16:creationId xmlns:a16="http://schemas.microsoft.com/office/drawing/2014/main" id="{2326B54B-E4D3-4787-8E67-EED6D24BFBF4}"/>
              </a:ext>
            </a:extLst>
          </p:cNvPr>
          <p:cNvGraphicFramePr>
            <a:graphicFrameLocks noChangeAspect="1"/>
          </p:cNvGraphicFramePr>
          <p:nvPr>
            <p:extLst>
              <p:ext uri="{D42A27DB-BD31-4B8C-83A1-F6EECF244321}">
                <p14:modId xmlns:p14="http://schemas.microsoft.com/office/powerpoint/2010/main" val="308194628"/>
              </p:ext>
            </p:extLst>
          </p:nvPr>
        </p:nvGraphicFramePr>
        <p:xfrm>
          <a:off x="1295400" y="2590800"/>
          <a:ext cx="2057400" cy="1066800"/>
        </p:xfrm>
        <a:graphic>
          <a:graphicData uri="http://schemas.openxmlformats.org/presentationml/2006/ole">
            <mc:AlternateContent xmlns:mc="http://schemas.openxmlformats.org/markup-compatibility/2006">
              <mc:Choice xmlns:v="urn:schemas-microsoft-com:vml" Requires="v">
                <p:oleObj spid="_x0000_s32798" r:id="rId3" imgW="901309" imgH="482391" progId="Equation.3">
                  <p:embed/>
                </p:oleObj>
              </mc:Choice>
              <mc:Fallback>
                <p:oleObj r:id="rId3" imgW="901309" imgH="482391" progId="Equation.3">
                  <p:embed/>
                  <p:pic>
                    <p:nvPicPr>
                      <p:cNvPr id="115716" name="Object 4">
                        <a:extLst>
                          <a:ext uri="{FF2B5EF4-FFF2-40B4-BE49-F238E27FC236}">
                            <a16:creationId xmlns:a16="http://schemas.microsoft.com/office/drawing/2014/main" id="{2326B54B-E4D3-4787-8E67-EED6D24BFB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590800"/>
                        <a:ext cx="2057400" cy="1066800"/>
                      </a:xfrm>
                      <a:prstGeom prst="rect">
                        <a:avLst/>
                      </a:prstGeom>
                      <a:solidFill>
                        <a:schemeClr val="tx1"/>
                      </a:solidFill>
                      <a:ln w="9525">
                        <a:solidFill>
                          <a:srgbClr val="FF0000"/>
                        </a:solidFill>
                        <a:miter lim="800000"/>
                        <a:headEnd/>
                        <a:tailEnd/>
                      </a:ln>
                    </p:spPr>
                  </p:pic>
                </p:oleObj>
              </mc:Fallback>
            </mc:AlternateContent>
          </a:graphicData>
        </a:graphic>
      </p:graphicFrame>
      <p:graphicFrame>
        <p:nvGraphicFramePr>
          <p:cNvPr id="115718" name="Object 6">
            <a:extLst>
              <a:ext uri="{FF2B5EF4-FFF2-40B4-BE49-F238E27FC236}">
                <a16:creationId xmlns:a16="http://schemas.microsoft.com/office/drawing/2014/main" id="{FE88F66E-2F96-479B-A196-456783BBC05A}"/>
              </a:ext>
            </a:extLst>
          </p:cNvPr>
          <p:cNvGraphicFramePr>
            <a:graphicFrameLocks noChangeAspect="1"/>
          </p:cNvGraphicFramePr>
          <p:nvPr>
            <p:extLst>
              <p:ext uri="{D42A27DB-BD31-4B8C-83A1-F6EECF244321}">
                <p14:modId xmlns:p14="http://schemas.microsoft.com/office/powerpoint/2010/main" val="781735072"/>
              </p:ext>
            </p:extLst>
          </p:nvPr>
        </p:nvGraphicFramePr>
        <p:xfrm>
          <a:off x="4495800" y="2590800"/>
          <a:ext cx="3429000" cy="1066800"/>
        </p:xfrm>
        <a:graphic>
          <a:graphicData uri="http://schemas.openxmlformats.org/presentationml/2006/ole">
            <mc:AlternateContent xmlns:mc="http://schemas.openxmlformats.org/markup-compatibility/2006">
              <mc:Choice xmlns:v="urn:schemas-microsoft-com:vml" Requires="v">
                <p:oleObj spid="_x0000_s32799" r:id="rId5" imgW="1524000" imgH="482600" progId="Equation.3">
                  <p:embed/>
                </p:oleObj>
              </mc:Choice>
              <mc:Fallback>
                <p:oleObj r:id="rId5" imgW="1524000" imgH="482600" progId="Equation.3">
                  <p:embed/>
                  <p:pic>
                    <p:nvPicPr>
                      <p:cNvPr id="115718" name="Object 6">
                        <a:extLst>
                          <a:ext uri="{FF2B5EF4-FFF2-40B4-BE49-F238E27FC236}">
                            <a16:creationId xmlns:a16="http://schemas.microsoft.com/office/drawing/2014/main" id="{FE88F66E-2F96-479B-A196-456783BBC0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2590800"/>
                        <a:ext cx="3429000" cy="1066800"/>
                      </a:xfrm>
                      <a:prstGeom prst="rect">
                        <a:avLst/>
                      </a:prstGeom>
                      <a:solidFill>
                        <a:schemeClr val="tx1"/>
                      </a:solidFill>
                      <a:ln w="9525">
                        <a:solidFill>
                          <a:srgbClr val="FF0000"/>
                        </a:solidFill>
                        <a:miter lim="800000"/>
                        <a:headEnd/>
                        <a:tailEnd/>
                      </a:ln>
                    </p:spPr>
                  </p:pic>
                </p:oleObj>
              </mc:Fallback>
            </mc:AlternateContent>
          </a:graphicData>
        </a:graphic>
      </p:graphicFrame>
      <p:pic>
        <p:nvPicPr>
          <p:cNvPr id="115720" name="Picture 8">
            <a:extLst>
              <a:ext uri="{FF2B5EF4-FFF2-40B4-BE49-F238E27FC236}">
                <a16:creationId xmlns:a16="http://schemas.microsoft.com/office/drawing/2014/main" id="{401BE849-5142-49E9-9CE3-ED2E3A04D1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4191000"/>
            <a:ext cx="6248400" cy="609600"/>
          </a:xfrm>
          <a:prstGeom prst="rect">
            <a:avLst/>
          </a:prstGeom>
          <a:solidFill>
            <a:schemeClr val="tx1"/>
          </a:solidFill>
          <a:ln w="9525">
            <a:solidFill>
              <a:srgbClr val="0000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 calcmode="lin" valueType="num">
                                      <p:cBhvr additive="base">
                                        <p:cTn id="7" dur="500" fill="hold"/>
                                        <p:tgtEl>
                                          <p:spTgt spid="1157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57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5716"/>
                                        </p:tgtEl>
                                        <p:attrNameLst>
                                          <p:attrName>style.visibility</p:attrName>
                                        </p:attrNameLst>
                                      </p:cBhvr>
                                      <p:to>
                                        <p:strVal val="visible"/>
                                      </p:to>
                                    </p:set>
                                    <p:anim calcmode="lin" valueType="num">
                                      <p:cBhvr additive="base">
                                        <p:cTn id="13" dur="500" fill="hold"/>
                                        <p:tgtEl>
                                          <p:spTgt spid="115716"/>
                                        </p:tgtEl>
                                        <p:attrNameLst>
                                          <p:attrName>ppt_x</p:attrName>
                                        </p:attrNameLst>
                                      </p:cBhvr>
                                      <p:tavLst>
                                        <p:tav tm="0">
                                          <p:val>
                                            <p:strVal val="0-#ppt_w/2"/>
                                          </p:val>
                                        </p:tav>
                                        <p:tav tm="100000">
                                          <p:val>
                                            <p:strVal val="#ppt_x"/>
                                          </p:val>
                                        </p:tav>
                                      </p:tavLst>
                                    </p:anim>
                                    <p:anim calcmode="lin" valueType="num">
                                      <p:cBhvr additive="base">
                                        <p:cTn id="14" dur="500" fill="hold"/>
                                        <p:tgtEl>
                                          <p:spTgt spid="11571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15718"/>
                                        </p:tgtEl>
                                        <p:attrNameLst>
                                          <p:attrName>style.visibility</p:attrName>
                                        </p:attrNameLst>
                                      </p:cBhvr>
                                      <p:to>
                                        <p:strVal val="visible"/>
                                      </p:to>
                                    </p:set>
                                    <p:anim calcmode="lin" valueType="num">
                                      <p:cBhvr additive="base">
                                        <p:cTn id="19" dur="500" fill="hold"/>
                                        <p:tgtEl>
                                          <p:spTgt spid="115718"/>
                                        </p:tgtEl>
                                        <p:attrNameLst>
                                          <p:attrName>ppt_x</p:attrName>
                                        </p:attrNameLst>
                                      </p:cBhvr>
                                      <p:tavLst>
                                        <p:tav tm="0">
                                          <p:val>
                                            <p:strVal val="1+#ppt_w/2"/>
                                          </p:val>
                                        </p:tav>
                                        <p:tav tm="100000">
                                          <p:val>
                                            <p:strVal val="#ppt_x"/>
                                          </p:val>
                                        </p:tav>
                                      </p:tavLst>
                                    </p:anim>
                                    <p:anim calcmode="lin" valueType="num">
                                      <p:cBhvr additive="base">
                                        <p:cTn id="20" dur="500" fill="hold"/>
                                        <p:tgtEl>
                                          <p:spTgt spid="11571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5720"/>
                                        </p:tgtEl>
                                        <p:attrNameLst>
                                          <p:attrName>style.visibility</p:attrName>
                                        </p:attrNameLst>
                                      </p:cBhvr>
                                      <p:to>
                                        <p:strVal val="visible"/>
                                      </p:to>
                                    </p:set>
                                    <p:anim calcmode="lin" valueType="num">
                                      <p:cBhvr additive="base">
                                        <p:cTn id="25" dur="500" fill="hold"/>
                                        <p:tgtEl>
                                          <p:spTgt spid="115720"/>
                                        </p:tgtEl>
                                        <p:attrNameLst>
                                          <p:attrName>ppt_x</p:attrName>
                                        </p:attrNameLst>
                                      </p:cBhvr>
                                      <p:tavLst>
                                        <p:tav tm="0">
                                          <p:val>
                                            <p:strVal val="0-#ppt_w/2"/>
                                          </p:val>
                                        </p:tav>
                                        <p:tav tm="100000">
                                          <p:val>
                                            <p:strVal val="#ppt_x"/>
                                          </p:val>
                                        </p:tav>
                                      </p:tavLst>
                                    </p:anim>
                                    <p:anim calcmode="lin" valueType="num">
                                      <p:cBhvr additive="base">
                                        <p:cTn id="26" dur="500" fill="hold"/>
                                        <p:tgtEl>
                                          <p:spTgt spid="1157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4">
            <a:extLst>
              <a:ext uri="{FF2B5EF4-FFF2-40B4-BE49-F238E27FC236}">
                <a16:creationId xmlns:a16="http://schemas.microsoft.com/office/drawing/2014/main" id="{EEA8F679-4493-4252-9F18-EF4E57E8E3C9}"/>
              </a:ext>
            </a:extLst>
          </p:cNvPr>
          <p:cNvSpPr txBox="1">
            <a:spLocks noChangeArrowheads="1"/>
          </p:cNvSpPr>
          <p:nvPr/>
        </p:nvSpPr>
        <p:spPr bwMode="auto">
          <a:xfrm>
            <a:off x="685800" y="1733550"/>
            <a:ext cx="708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a:t>女职工本科以下学历的平均薪金：</a:t>
            </a:r>
          </a:p>
        </p:txBody>
      </p:sp>
      <p:pic>
        <p:nvPicPr>
          <p:cNvPr id="11269" name="Picture 5">
            <a:extLst>
              <a:ext uri="{FF2B5EF4-FFF2-40B4-BE49-F238E27FC236}">
                <a16:creationId xmlns:a16="http://schemas.microsoft.com/office/drawing/2014/main" id="{463D9278-EBE9-463C-A771-08339E96B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705350"/>
            <a:ext cx="5257800" cy="439738"/>
          </a:xfrm>
          <a:prstGeom prst="rect">
            <a:avLst/>
          </a:prstGeom>
          <a:solidFill>
            <a:schemeClr val="tx1"/>
          </a:solidFill>
          <a:ln w="9525">
            <a:solidFill>
              <a:srgbClr val="0000FF"/>
            </a:solidFill>
            <a:miter lim="800000"/>
            <a:headEnd/>
            <a:tailEnd/>
          </a:ln>
        </p:spPr>
      </p:pic>
      <p:sp>
        <p:nvSpPr>
          <p:cNvPr id="11270" name="Text Box 6">
            <a:extLst>
              <a:ext uri="{FF2B5EF4-FFF2-40B4-BE49-F238E27FC236}">
                <a16:creationId xmlns:a16="http://schemas.microsoft.com/office/drawing/2014/main" id="{EA3A2934-28F2-4DEE-A3C8-C79070E3AC8E}"/>
              </a:ext>
            </a:extLst>
          </p:cNvPr>
          <p:cNvSpPr txBox="1">
            <a:spLocks noChangeArrowheads="1"/>
          </p:cNvSpPr>
          <p:nvPr/>
        </p:nvSpPr>
        <p:spPr bwMode="auto">
          <a:xfrm>
            <a:off x="685800" y="4095750"/>
            <a:ext cx="708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a:t>女职工本科以上学历的平均薪金：</a:t>
            </a:r>
          </a:p>
        </p:txBody>
      </p:sp>
      <p:pic>
        <p:nvPicPr>
          <p:cNvPr id="11271" name="Picture 7">
            <a:extLst>
              <a:ext uri="{FF2B5EF4-FFF2-40B4-BE49-F238E27FC236}">
                <a16:creationId xmlns:a16="http://schemas.microsoft.com/office/drawing/2014/main" id="{F10F94C7-E791-4843-850B-77D82A08E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5924550"/>
            <a:ext cx="5943600" cy="447675"/>
          </a:xfrm>
          <a:prstGeom prst="rect">
            <a:avLst/>
          </a:prstGeom>
          <a:solidFill>
            <a:schemeClr val="tx1"/>
          </a:solidFill>
          <a:ln w="9525">
            <a:solidFill>
              <a:srgbClr val="0000FF"/>
            </a:solidFill>
            <a:miter lim="800000"/>
            <a:headEnd/>
            <a:tailEnd/>
          </a:ln>
        </p:spPr>
      </p:pic>
      <p:pic>
        <p:nvPicPr>
          <p:cNvPr id="11272" name="Picture 8">
            <a:extLst>
              <a:ext uri="{FF2B5EF4-FFF2-40B4-BE49-F238E27FC236}">
                <a16:creationId xmlns:a16="http://schemas.microsoft.com/office/drawing/2014/main" id="{96B96603-83A4-4392-8E8D-09AC8671FD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419350"/>
            <a:ext cx="4876800" cy="474663"/>
          </a:xfrm>
          <a:prstGeom prst="rect">
            <a:avLst/>
          </a:prstGeom>
          <a:solidFill>
            <a:schemeClr val="tx1"/>
          </a:solidFill>
          <a:ln w="9525">
            <a:solidFill>
              <a:srgbClr val="0000FF"/>
            </a:solidFill>
            <a:miter lim="800000"/>
            <a:headEnd/>
            <a:tailEnd/>
          </a:ln>
        </p:spPr>
      </p:pic>
      <p:pic>
        <p:nvPicPr>
          <p:cNvPr id="11273" name="Picture 9">
            <a:extLst>
              <a:ext uri="{FF2B5EF4-FFF2-40B4-BE49-F238E27FC236}">
                <a16:creationId xmlns:a16="http://schemas.microsoft.com/office/drawing/2014/main" id="{5C790175-6FEB-4D54-A21E-8BE3225305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562350"/>
            <a:ext cx="5410200" cy="450850"/>
          </a:xfrm>
          <a:prstGeom prst="rect">
            <a:avLst/>
          </a:prstGeom>
          <a:solidFill>
            <a:schemeClr val="tx1"/>
          </a:solidFill>
          <a:ln w="9525">
            <a:solidFill>
              <a:srgbClr val="0000FF"/>
            </a:solidFill>
            <a:miter lim="800000"/>
            <a:headEnd/>
            <a:tailEnd/>
          </a:ln>
        </p:spPr>
      </p:pic>
      <p:sp>
        <p:nvSpPr>
          <p:cNvPr id="11275" name="Text Box 11">
            <a:extLst>
              <a:ext uri="{FF2B5EF4-FFF2-40B4-BE49-F238E27FC236}">
                <a16:creationId xmlns:a16="http://schemas.microsoft.com/office/drawing/2014/main" id="{0669246B-AA42-4E26-9053-34C7B7F26396}"/>
              </a:ext>
            </a:extLst>
          </p:cNvPr>
          <p:cNvSpPr txBox="1">
            <a:spLocks noChangeArrowheads="1"/>
          </p:cNvSpPr>
          <p:nvPr/>
        </p:nvSpPr>
        <p:spPr bwMode="auto">
          <a:xfrm>
            <a:off x="762000" y="2952750"/>
            <a:ext cx="708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a:t>男职工本科以下学历的平均薪金：</a:t>
            </a:r>
            <a:endParaRPr lang="zh-CN" altLang="en-US" sz="2400"/>
          </a:p>
        </p:txBody>
      </p:sp>
      <p:sp>
        <p:nvSpPr>
          <p:cNvPr id="11276" name="Text Box 12">
            <a:extLst>
              <a:ext uri="{FF2B5EF4-FFF2-40B4-BE49-F238E27FC236}">
                <a16:creationId xmlns:a16="http://schemas.microsoft.com/office/drawing/2014/main" id="{DD29C7A5-5EE6-48D0-AB21-6AF6AD570603}"/>
              </a:ext>
            </a:extLst>
          </p:cNvPr>
          <p:cNvSpPr txBox="1">
            <a:spLocks noChangeArrowheads="1"/>
          </p:cNvSpPr>
          <p:nvPr/>
        </p:nvSpPr>
        <p:spPr bwMode="auto">
          <a:xfrm>
            <a:off x="838200" y="5314950"/>
            <a:ext cx="708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a:t>男职工本科以上学历的平均薪金：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additive="base">
                                        <p:cTn id="7" dur="500" fill="hold"/>
                                        <p:tgtEl>
                                          <p:spTgt spid="11268"/>
                                        </p:tgtEl>
                                        <p:attrNameLst>
                                          <p:attrName>ppt_x</p:attrName>
                                        </p:attrNameLst>
                                      </p:cBhvr>
                                      <p:tavLst>
                                        <p:tav tm="0">
                                          <p:val>
                                            <p:strVal val="0-#ppt_w/2"/>
                                          </p:val>
                                        </p:tav>
                                        <p:tav tm="100000">
                                          <p:val>
                                            <p:strVal val="#ppt_x"/>
                                          </p:val>
                                        </p:tav>
                                      </p:tavLst>
                                    </p:anim>
                                    <p:anim calcmode="lin" valueType="num">
                                      <p:cBhvr additive="base">
                                        <p:cTn id="8" dur="500" fill="hold"/>
                                        <p:tgtEl>
                                          <p:spTgt spid="1126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272"/>
                                        </p:tgtEl>
                                        <p:attrNameLst>
                                          <p:attrName>style.visibility</p:attrName>
                                        </p:attrNameLst>
                                      </p:cBhvr>
                                      <p:to>
                                        <p:strVal val="visible"/>
                                      </p:to>
                                    </p:set>
                                    <p:anim calcmode="lin" valueType="num">
                                      <p:cBhvr additive="base">
                                        <p:cTn id="13" dur="500" fill="hold"/>
                                        <p:tgtEl>
                                          <p:spTgt spid="11272"/>
                                        </p:tgtEl>
                                        <p:attrNameLst>
                                          <p:attrName>ppt_x</p:attrName>
                                        </p:attrNameLst>
                                      </p:cBhvr>
                                      <p:tavLst>
                                        <p:tav tm="0">
                                          <p:val>
                                            <p:strVal val="0-#ppt_w/2"/>
                                          </p:val>
                                        </p:tav>
                                        <p:tav tm="100000">
                                          <p:val>
                                            <p:strVal val="#ppt_x"/>
                                          </p:val>
                                        </p:tav>
                                      </p:tavLst>
                                    </p:anim>
                                    <p:anim calcmode="lin" valueType="num">
                                      <p:cBhvr additive="base">
                                        <p:cTn id="14" dur="500" fill="hold"/>
                                        <p:tgtEl>
                                          <p:spTgt spid="1127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275"/>
                                        </p:tgtEl>
                                        <p:attrNameLst>
                                          <p:attrName>style.visibility</p:attrName>
                                        </p:attrNameLst>
                                      </p:cBhvr>
                                      <p:to>
                                        <p:strVal val="visible"/>
                                      </p:to>
                                    </p:set>
                                    <p:anim calcmode="lin" valueType="num">
                                      <p:cBhvr additive="base">
                                        <p:cTn id="19" dur="500" fill="hold"/>
                                        <p:tgtEl>
                                          <p:spTgt spid="11275"/>
                                        </p:tgtEl>
                                        <p:attrNameLst>
                                          <p:attrName>ppt_x</p:attrName>
                                        </p:attrNameLst>
                                      </p:cBhvr>
                                      <p:tavLst>
                                        <p:tav tm="0">
                                          <p:val>
                                            <p:strVal val="0-#ppt_w/2"/>
                                          </p:val>
                                        </p:tav>
                                        <p:tav tm="100000">
                                          <p:val>
                                            <p:strVal val="#ppt_x"/>
                                          </p:val>
                                        </p:tav>
                                      </p:tavLst>
                                    </p:anim>
                                    <p:anim calcmode="lin" valueType="num">
                                      <p:cBhvr additive="base">
                                        <p:cTn id="20" dur="500" fill="hold"/>
                                        <p:tgtEl>
                                          <p:spTgt spid="1127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273"/>
                                        </p:tgtEl>
                                        <p:attrNameLst>
                                          <p:attrName>style.visibility</p:attrName>
                                        </p:attrNameLst>
                                      </p:cBhvr>
                                      <p:to>
                                        <p:strVal val="visible"/>
                                      </p:to>
                                    </p:set>
                                    <p:anim calcmode="lin" valueType="num">
                                      <p:cBhvr additive="base">
                                        <p:cTn id="25" dur="500" fill="hold"/>
                                        <p:tgtEl>
                                          <p:spTgt spid="11273"/>
                                        </p:tgtEl>
                                        <p:attrNameLst>
                                          <p:attrName>ppt_x</p:attrName>
                                        </p:attrNameLst>
                                      </p:cBhvr>
                                      <p:tavLst>
                                        <p:tav tm="0">
                                          <p:val>
                                            <p:strVal val="0-#ppt_w/2"/>
                                          </p:val>
                                        </p:tav>
                                        <p:tav tm="100000">
                                          <p:val>
                                            <p:strVal val="#ppt_x"/>
                                          </p:val>
                                        </p:tav>
                                      </p:tavLst>
                                    </p:anim>
                                    <p:anim calcmode="lin" valueType="num">
                                      <p:cBhvr additive="base">
                                        <p:cTn id="26" dur="500" fill="hold"/>
                                        <p:tgtEl>
                                          <p:spTgt spid="1127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270"/>
                                        </p:tgtEl>
                                        <p:attrNameLst>
                                          <p:attrName>style.visibility</p:attrName>
                                        </p:attrNameLst>
                                      </p:cBhvr>
                                      <p:to>
                                        <p:strVal val="visible"/>
                                      </p:to>
                                    </p:set>
                                    <p:anim calcmode="lin" valueType="num">
                                      <p:cBhvr additive="base">
                                        <p:cTn id="31" dur="500" fill="hold"/>
                                        <p:tgtEl>
                                          <p:spTgt spid="11270"/>
                                        </p:tgtEl>
                                        <p:attrNameLst>
                                          <p:attrName>ppt_x</p:attrName>
                                        </p:attrNameLst>
                                      </p:cBhvr>
                                      <p:tavLst>
                                        <p:tav tm="0">
                                          <p:val>
                                            <p:strVal val="0-#ppt_w/2"/>
                                          </p:val>
                                        </p:tav>
                                        <p:tav tm="100000">
                                          <p:val>
                                            <p:strVal val="#ppt_x"/>
                                          </p:val>
                                        </p:tav>
                                      </p:tavLst>
                                    </p:anim>
                                    <p:anim calcmode="lin" valueType="num">
                                      <p:cBhvr additive="base">
                                        <p:cTn id="32" dur="500" fill="hold"/>
                                        <p:tgtEl>
                                          <p:spTgt spid="1127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1269"/>
                                        </p:tgtEl>
                                        <p:attrNameLst>
                                          <p:attrName>style.visibility</p:attrName>
                                        </p:attrNameLst>
                                      </p:cBhvr>
                                      <p:to>
                                        <p:strVal val="visible"/>
                                      </p:to>
                                    </p:set>
                                    <p:anim calcmode="lin" valueType="num">
                                      <p:cBhvr additive="base">
                                        <p:cTn id="37" dur="500" fill="hold"/>
                                        <p:tgtEl>
                                          <p:spTgt spid="11269"/>
                                        </p:tgtEl>
                                        <p:attrNameLst>
                                          <p:attrName>ppt_x</p:attrName>
                                        </p:attrNameLst>
                                      </p:cBhvr>
                                      <p:tavLst>
                                        <p:tav tm="0">
                                          <p:val>
                                            <p:strVal val="0-#ppt_w/2"/>
                                          </p:val>
                                        </p:tav>
                                        <p:tav tm="100000">
                                          <p:val>
                                            <p:strVal val="#ppt_x"/>
                                          </p:val>
                                        </p:tav>
                                      </p:tavLst>
                                    </p:anim>
                                    <p:anim calcmode="lin" valueType="num">
                                      <p:cBhvr additive="base">
                                        <p:cTn id="38" dur="500" fill="hold"/>
                                        <p:tgtEl>
                                          <p:spTgt spid="1126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276"/>
                                        </p:tgtEl>
                                        <p:attrNameLst>
                                          <p:attrName>style.visibility</p:attrName>
                                        </p:attrNameLst>
                                      </p:cBhvr>
                                      <p:to>
                                        <p:strVal val="visible"/>
                                      </p:to>
                                    </p:set>
                                    <p:anim calcmode="lin" valueType="num">
                                      <p:cBhvr additive="base">
                                        <p:cTn id="43" dur="500" fill="hold"/>
                                        <p:tgtEl>
                                          <p:spTgt spid="11276"/>
                                        </p:tgtEl>
                                        <p:attrNameLst>
                                          <p:attrName>ppt_x</p:attrName>
                                        </p:attrNameLst>
                                      </p:cBhvr>
                                      <p:tavLst>
                                        <p:tav tm="0">
                                          <p:val>
                                            <p:strVal val="0-#ppt_w/2"/>
                                          </p:val>
                                        </p:tav>
                                        <p:tav tm="100000">
                                          <p:val>
                                            <p:strVal val="#ppt_x"/>
                                          </p:val>
                                        </p:tav>
                                      </p:tavLst>
                                    </p:anim>
                                    <p:anim calcmode="lin" valueType="num">
                                      <p:cBhvr additive="base">
                                        <p:cTn id="44" dur="500" fill="hold"/>
                                        <p:tgtEl>
                                          <p:spTgt spid="11276"/>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11271"/>
                                        </p:tgtEl>
                                        <p:attrNameLst>
                                          <p:attrName>style.visibility</p:attrName>
                                        </p:attrNameLst>
                                      </p:cBhvr>
                                      <p:to>
                                        <p:strVal val="visible"/>
                                      </p:to>
                                    </p:set>
                                    <p:anim calcmode="lin" valueType="num">
                                      <p:cBhvr additive="base">
                                        <p:cTn id="49" dur="500" fill="hold"/>
                                        <p:tgtEl>
                                          <p:spTgt spid="11271"/>
                                        </p:tgtEl>
                                        <p:attrNameLst>
                                          <p:attrName>ppt_x</p:attrName>
                                        </p:attrNameLst>
                                      </p:cBhvr>
                                      <p:tavLst>
                                        <p:tav tm="0">
                                          <p:val>
                                            <p:strVal val="0-#ppt_w/2"/>
                                          </p:val>
                                        </p:tav>
                                        <p:tav tm="100000">
                                          <p:val>
                                            <p:strVal val="#ppt_x"/>
                                          </p:val>
                                        </p:tav>
                                      </p:tavLst>
                                    </p:anim>
                                    <p:anim calcmode="lin" valueType="num">
                                      <p:cBhvr additive="base">
                                        <p:cTn id="50" dur="500" fill="hold"/>
                                        <p:tgtEl>
                                          <p:spTgt spid="112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utoUpdateAnimBg="0"/>
      <p:bldP spid="11270" grpId="0" autoUpdateAnimBg="0"/>
      <p:bldP spid="11275" grpId="0" autoUpdateAnimBg="0"/>
      <p:bldP spid="11276"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7FAFABC2-E4EE-4A04-911D-23D53E688E4A}"/>
              </a:ext>
            </a:extLst>
          </p:cNvPr>
          <p:cNvSpPr>
            <a:spLocks noGrp="1" noChangeArrowheads="1"/>
          </p:cNvSpPr>
          <p:nvPr>
            <p:ph type="title"/>
          </p:nvPr>
        </p:nvSpPr>
        <p:spPr>
          <a:xfrm>
            <a:off x="685800" y="457200"/>
            <a:ext cx="7772400" cy="609600"/>
          </a:xfrm>
          <a:solidFill>
            <a:srgbClr val="CCFFFF"/>
          </a:solidFill>
        </p:spPr>
        <p:txBody>
          <a:bodyPr/>
          <a:lstStyle/>
          <a:p>
            <a:pPr algn="l" eaLnBrk="1" hangingPunct="1"/>
            <a:r>
              <a:rPr lang="en-US" altLang="zh-CN" sz="3200" b="1">
                <a:solidFill>
                  <a:schemeClr val="accent2"/>
                </a:solidFill>
                <a:latin typeface="楷体_GB2312" pitchFamily="49" charset="-122"/>
                <a:ea typeface="楷体_GB2312" pitchFamily="49" charset="-122"/>
              </a:rPr>
              <a:t>2</a:t>
            </a:r>
            <a:r>
              <a:rPr lang="zh-CN" altLang="en-US" sz="3200" b="1">
                <a:solidFill>
                  <a:schemeClr val="accent2"/>
                </a:solidFill>
                <a:latin typeface="楷体_GB2312" pitchFamily="49" charset="-122"/>
                <a:ea typeface="楷体_GB2312" pitchFamily="49" charset="-122"/>
              </a:rPr>
              <a:t>、乘法方式</a:t>
            </a:r>
          </a:p>
        </p:txBody>
      </p:sp>
      <p:sp>
        <p:nvSpPr>
          <p:cNvPr id="12291" name="Rectangle 3">
            <a:extLst>
              <a:ext uri="{FF2B5EF4-FFF2-40B4-BE49-F238E27FC236}">
                <a16:creationId xmlns:a16="http://schemas.microsoft.com/office/drawing/2014/main" id="{4F1D1B95-5F83-4D0B-925A-1835B3CD68AF}"/>
              </a:ext>
            </a:extLst>
          </p:cNvPr>
          <p:cNvSpPr>
            <a:spLocks noGrp="1" noChangeArrowheads="1"/>
          </p:cNvSpPr>
          <p:nvPr>
            <p:ph type="body" idx="1"/>
          </p:nvPr>
        </p:nvSpPr>
        <p:spPr>
          <a:xfrm>
            <a:off x="542925" y="2047875"/>
            <a:ext cx="8229600" cy="2895600"/>
          </a:xfrm>
        </p:spPr>
        <p:txBody>
          <a:bodyPr/>
          <a:lstStyle/>
          <a:p>
            <a:pPr eaLnBrk="1" hangingPunct="1">
              <a:spcBef>
                <a:spcPct val="50000"/>
              </a:spcBef>
            </a:pPr>
            <a:r>
              <a:rPr lang="zh-CN" altLang="en-US" sz="2800" b="1" dirty="0"/>
              <a:t>加法方式引入虚拟变量，考察：截距的不同。</a:t>
            </a:r>
          </a:p>
          <a:p>
            <a:pPr eaLnBrk="1" hangingPunct="1">
              <a:spcBef>
                <a:spcPct val="50000"/>
              </a:spcBef>
            </a:pPr>
            <a:r>
              <a:rPr lang="zh-CN" altLang="en-US" sz="2800" b="1" dirty="0"/>
              <a:t>许多情况下，斜率发生变化，或斜率、截距同时发生变化。</a:t>
            </a:r>
          </a:p>
          <a:p>
            <a:pPr eaLnBrk="1" hangingPunct="1">
              <a:spcBef>
                <a:spcPct val="50000"/>
              </a:spcBef>
            </a:pPr>
            <a:r>
              <a:rPr lang="zh-CN" altLang="en-US" sz="2800" b="1" dirty="0">
                <a:ea typeface="楷体_GB2312" pitchFamily="49" charset="-122"/>
              </a:rPr>
              <a:t>斜率的变化可通过以乘法的方式引入虚拟变量来测度</a:t>
            </a:r>
            <a:r>
              <a:rPr lang="zh-CN" altLang="en-US" sz="2800" dirty="0">
                <a:ea typeface="楷体_GB2312" pitchFamily="49" charset="-122"/>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500" fill="hold"/>
                                        <p:tgtEl>
                                          <p:spTgt spid="122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9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9" name="Rectangle 3">
            <a:extLst>
              <a:ext uri="{FF2B5EF4-FFF2-40B4-BE49-F238E27FC236}">
                <a16:creationId xmlns:a16="http://schemas.microsoft.com/office/drawing/2014/main" id="{3601FC62-57F3-4D19-B72B-1AE51775FCDF}"/>
              </a:ext>
            </a:extLst>
          </p:cNvPr>
          <p:cNvSpPr>
            <a:spLocks noGrp="1" noChangeArrowheads="1"/>
          </p:cNvSpPr>
          <p:nvPr>
            <p:ph type="body" idx="1"/>
          </p:nvPr>
        </p:nvSpPr>
        <p:spPr>
          <a:xfrm>
            <a:off x="685800" y="1676400"/>
            <a:ext cx="7772400" cy="1752600"/>
          </a:xfrm>
        </p:spPr>
        <p:txBody>
          <a:bodyPr/>
          <a:lstStyle/>
          <a:p>
            <a:pPr eaLnBrk="1" hangingPunct="1">
              <a:lnSpc>
                <a:spcPct val="90000"/>
              </a:lnSpc>
            </a:pPr>
            <a:r>
              <a:rPr lang="zh-CN" altLang="en-US" sz="2800" b="1" dirty="0">
                <a:solidFill>
                  <a:srgbClr val="FF0000"/>
                </a:solidFill>
                <a:ea typeface="黑体" panose="02010609060101010101" pitchFamily="49" charset="-122"/>
              </a:rPr>
              <a:t>例如，</a:t>
            </a:r>
            <a:r>
              <a:rPr lang="zh-CN" altLang="en-US" sz="2800" dirty="0"/>
              <a:t>根据消费理论，收入决定消费。但是，农村居民和城镇居民的边际消费倾向往往是不同的。这种消费倾向的不同可通过在消费函数中引入虚拟变量来考察。</a:t>
            </a:r>
          </a:p>
        </p:txBody>
      </p:sp>
      <p:graphicFrame>
        <p:nvGraphicFramePr>
          <p:cNvPr id="116746" name="Object 10">
            <a:extLst>
              <a:ext uri="{FF2B5EF4-FFF2-40B4-BE49-F238E27FC236}">
                <a16:creationId xmlns:a16="http://schemas.microsoft.com/office/drawing/2014/main" id="{CE019F43-25E4-4A09-9F72-E02FD4612686}"/>
              </a:ext>
            </a:extLst>
          </p:cNvPr>
          <p:cNvGraphicFramePr>
            <a:graphicFrameLocks noChangeAspect="1"/>
          </p:cNvGraphicFramePr>
          <p:nvPr>
            <p:extLst>
              <p:ext uri="{D42A27DB-BD31-4B8C-83A1-F6EECF244321}">
                <p14:modId xmlns:p14="http://schemas.microsoft.com/office/powerpoint/2010/main" val="3316271832"/>
              </p:ext>
            </p:extLst>
          </p:nvPr>
        </p:nvGraphicFramePr>
        <p:xfrm>
          <a:off x="711200" y="3505200"/>
          <a:ext cx="2767013" cy="1004888"/>
        </p:xfrm>
        <a:graphic>
          <a:graphicData uri="http://schemas.openxmlformats.org/presentationml/2006/ole">
            <mc:AlternateContent xmlns:mc="http://schemas.openxmlformats.org/markup-compatibility/2006">
              <mc:Choice xmlns:v="urn:schemas-microsoft-com:vml" Requires="v">
                <p:oleObj spid="_x0000_s33850" name="公式" r:id="rId3" imgW="1333500" imgH="482600" progId="Equation.3">
                  <p:embed/>
                </p:oleObj>
              </mc:Choice>
              <mc:Fallback>
                <p:oleObj name="公式" r:id="rId3" imgW="1333500" imgH="482600" progId="Equation.3">
                  <p:embed/>
                  <p:pic>
                    <p:nvPicPr>
                      <p:cNvPr id="116746" name="Object 10">
                        <a:extLst>
                          <a:ext uri="{FF2B5EF4-FFF2-40B4-BE49-F238E27FC236}">
                            <a16:creationId xmlns:a16="http://schemas.microsoft.com/office/drawing/2014/main" id="{CE019F43-25E4-4A09-9F72-E02FD46126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 y="3505200"/>
                        <a:ext cx="2767013" cy="1004888"/>
                      </a:xfrm>
                      <a:prstGeom prst="rect">
                        <a:avLst/>
                      </a:prstGeom>
                      <a:solidFill>
                        <a:schemeClr val="tx1"/>
                      </a:solidFill>
                      <a:ln w="9525">
                        <a:solidFill>
                          <a:srgbClr val="0000FF"/>
                        </a:solidFill>
                        <a:miter lim="800000"/>
                        <a:headEnd/>
                        <a:tailEnd/>
                      </a:ln>
                    </p:spPr>
                  </p:pic>
                </p:oleObj>
              </mc:Fallback>
            </mc:AlternateContent>
          </a:graphicData>
        </a:graphic>
      </p:graphicFrame>
      <p:sp>
        <p:nvSpPr>
          <p:cNvPr id="111620" name="Rectangle 10">
            <a:extLst>
              <a:ext uri="{FF2B5EF4-FFF2-40B4-BE49-F238E27FC236}">
                <a16:creationId xmlns:a16="http://schemas.microsoft.com/office/drawing/2014/main" id="{79E8E18C-E5F0-4B9E-8807-9B0516A10D32}"/>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b="1">
              <a:solidFill>
                <a:srgbClr val="0000FF"/>
              </a:solidFill>
              <a:latin typeface="楷体_GB2312" pitchFamily="49" charset="-122"/>
              <a:ea typeface="楷体_GB2312" pitchFamily="49" charset="-122"/>
            </a:endParaRPr>
          </a:p>
        </p:txBody>
      </p:sp>
      <p:graphicFrame>
        <p:nvGraphicFramePr>
          <p:cNvPr id="3081" name="Object 9">
            <a:extLst>
              <a:ext uri="{FF2B5EF4-FFF2-40B4-BE49-F238E27FC236}">
                <a16:creationId xmlns:a16="http://schemas.microsoft.com/office/drawing/2014/main" id="{24DEBBD8-0E8D-4AF1-BDE2-D382385DC57E}"/>
              </a:ext>
            </a:extLst>
          </p:cNvPr>
          <p:cNvGraphicFramePr>
            <a:graphicFrameLocks noChangeAspect="1"/>
          </p:cNvGraphicFramePr>
          <p:nvPr>
            <p:extLst>
              <p:ext uri="{D42A27DB-BD31-4B8C-83A1-F6EECF244321}">
                <p14:modId xmlns:p14="http://schemas.microsoft.com/office/powerpoint/2010/main" val="284652432"/>
              </p:ext>
            </p:extLst>
          </p:nvPr>
        </p:nvGraphicFramePr>
        <p:xfrm>
          <a:off x="3851275" y="3690938"/>
          <a:ext cx="3960813" cy="504825"/>
        </p:xfrm>
        <a:graphic>
          <a:graphicData uri="http://schemas.openxmlformats.org/presentationml/2006/ole">
            <mc:AlternateContent xmlns:mc="http://schemas.openxmlformats.org/markup-compatibility/2006">
              <mc:Choice xmlns:v="urn:schemas-microsoft-com:vml" Requires="v">
                <p:oleObj spid="_x0000_s33851" name="公式" r:id="rId5" imgW="1892300" imgH="228600" progId="Equation.3">
                  <p:embed/>
                </p:oleObj>
              </mc:Choice>
              <mc:Fallback>
                <p:oleObj name="公式" r:id="rId5" imgW="1892300" imgH="228600" progId="Equation.3">
                  <p:embed/>
                  <p:pic>
                    <p:nvPicPr>
                      <p:cNvPr id="3081" name="Object 9">
                        <a:extLst>
                          <a:ext uri="{FF2B5EF4-FFF2-40B4-BE49-F238E27FC236}">
                            <a16:creationId xmlns:a16="http://schemas.microsoft.com/office/drawing/2014/main" id="{24DEBBD8-0E8D-4AF1-BDE2-D382385DC5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3690938"/>
                        <a:ext cx="3960813" cy="504825"/>
                      </a:xfrm>
                      <a:prstGeom prst="rect">
                        <a:avLst/>
                      </a:prstGeom>
                      <a:solidFill>
                        <a:schemeClr val="tx1"/>
                      </a:solidFill>
                      <a:ln w="9525">
                        <a:solidFill>
                          <a:srgbClr val="0000FF"/>
                        </a:solidFill>
                        <a:miter lim="800000"/>
                        <a:headEnd/>
                        <a:tailEnd/>
                      </a:ln>
                    </p:spPr>
                  </p:pic>
                </p:oleObj>
              </mc:Fallback>
            </mc:AlternateContent>
          </a:graphicData>
        </a:graphic>
      </p:graphicFrame>
      <p:sp>
        <p:nvSpPr>
          <p:cNvPr id="111622" name="Rectangle 12">
            <a:extLst>
              <a:ext uri="{FF2B5EF4-FFF2-40B4-BE49-F238E27FC236}">
                <a16:creationId xmlns:a16="http://schemas.microsoft.com/office/drawing/2014/main" id="{8300F011-6A45-40B4-9D8E-4D602EA99CF0}"/>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b="1">
              <a:solidFill>
                <a:srgbClr val="0000FF"/>
              </a:solidFill>
              <a:latin typeface="楷体_GB2312" pitchFamily="49" charset="-122"/>
              <a:ea typeface="楷体_GB2312" pitchFamily="49" charset="-122"/>
            </a:endParaRPr>
          </a:p>
        </p:txBody>
      </p:sp>
      <p:graphicFrame>
        <p:nvGraphicFramePr>
          <p:cNvPr id="3083" name="Object 11">
            <a:extLst>
              <a:ext uri="{FF2B5EF4-FFF2-40B4-BE49-F238E27FC236}">
                <a16:creationId xmlns:a16="http://schemas.microsoft.com/office/drawing/2014/main" id="{F60758D9-B292-4993-BB4F-4539F47A8B61}"/>
              </a:ext>
            </a:extLst>
          </p:cNvPr>
          <p:cNvGraphicFramePr>
            <a:graphicFrameLocks noChangeAspect="1"/>
          </p:cNvGraphicFramePr>
          <p:nvPr>
            <p:extLst>
              <p:ext uri="{D42A27DB-BD31-4B8C-83A1-F6EECF244321}">
                <p14:modId xmlns:p14="http://schemas.microsoft.com/office/powerpoint/2010/main" val="2538394088"/>
              </p:ext>
            </p:extLst>
          </p:nvPr>
        </p:nvGraphicFramePr>
        <p:xfrm>
          <a:off x="3779838" y="4843463"/>
          <a:ext cx="4176712" cy="503237"/>
        </p:xfrm>
        <a:graphic>
          <a:graphicData uri="http://schemas.openxmlformats.org/presentationml/2006/ole">
            <mc:AlternateContent xmlns:mc="http://schemas.openxmlformats.org/markup-compatibility/2006">
              <mc:Choice xmlns:v="urn:schemas-microsoft-com:vml" Requires="v">
                <p:oleObj spid="_x0000_s33852" name="公式" r:id="rId7" imgW="2311400" imgH="228600" progId="Equation.3">
                  <p:embed/>
                </p:oleObj>
              </mc:Choice>
              <mc:Fallback>
                <p:oleObj name="公式" r:id="rId7" imgW="2311400" imgH="228600" progId="Equation.3">
                  <p:embed/>
                  <p:pic>
                    <p:nvPicPr>
                      <p:cNvPr id="3083" name="Object 11">
                        <a:extLst>
                          <a:ext uri="{FF2B5EF4-FFF2-40B4-BE49-F238E27FC236}">
                            <a16:creationId xmlns:a16="http://schemas.microsoft.com/office/drawing/2014/main" id="{F60758D9-B292-4993-BB4F-4539F47A8B6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838" y="4843463"/>
                        <a:ext cx="4176712" cy="503237"/>
                      </a:xfrm>
                      <a:prstGeom prst="rect">
                        <a:avLst/>
                      </a:prstGeom>
                      <a:solidFill>
                        <a:schemeClr val="tx1"/>
                      </a:solidFill>
                      <a:ln w="9525">
                        <a:solidFill>
                          <a:srgbClr val="FF0000"/>
                        </a:solidFill>
                        <a:miter lim="800000"/>
                        <a:headEnd/>
                        <a:tailEnd/>
                      </a:ln>
                    </p:spPr>
                  </p:pic>
                </p:oleObj>
              </mc:Fallback>
            </mc:AlternateContent>
          </a:graphicData>
        </a:graphic>
      </p:graphicFrame>
      <p:sp>
        <p:nvSpPr>
          <p:cNvPr id="111624" name="Rectangle 14">
            <a:extLst>
              <a:ext uri="{FF2B5EF4-FFF2-40B4-BE49-F238E27FC236}">
                <a16:creationId xmlns:a16="http://schemas.microsoft.com/office/drawing/2014/main" id="{87D03931-4C61-473B-B32D-F3D750070F3E}"/>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b="1">
              <a:solidFill>
                <a:srgbClr val="0000FF"/>
              </a:solidFill>
              <a:latin typeface="楷体_GB2312" pitchFamily="49" charset="-122"/>
              <a:ea typeface="楷体_GB2312" pitchFamily="49" charset="-122"/>
            </a:endParaRPr>
          </a:p>
        </p:txBody>
      </p:sp>
      <p:graphicFrame>
        <p:nvGraphicFramePr>
          <p:cNvPr id="3085" name="Object 13">
            <a:extLst>
              <a:ext uri="{FF2B5EF4-FFF2-40B4-BE49-F238E27FC236}">
                <a16:creationId xmlns:a16="http://schemas.microsoft.com/office/drawing/2014/main" id="{383E0EE2-FB4C-4E38-875E-B6C0DD839A97}"/>
              </a:ext>
            </a:extLst>
          </p:cNvPr>
          <p:cNvGraphicFramePr>
            <a:graphicFrameLocks noChangeAspect="1"/>
          </p:cNvGraphicFramePr>
          <p:nvPr>
            <p:extLst>
              <p:ext uri="{D42A27DB-BD31-4B8C-83A1-F6EECF244321}">
                <p14:modId xmlns:p14="http://schemas.microsoft.com/office/powerpoint/2010/main" val="2933199360"/>
              </p:ext>
            </p:extLst>
          </p:nvPr>
        </p:nvGraphicFramePr>
        <p:xfrm>
          <a:off x="3779838" y="5635625"/>
          <a:ext cx="3529012" cy="503238"/>
        </p:xfrm>
        <a:graphic>
          <a:graphicData uri="http://schemas.openxmlformats.org/presentationml/2006/ole">
            <mc:AlternateContent xmlns:mc="http://schemas.openxmlformats.org/markup-compatibility/2006">
              <mc:Choice xmlns:v="urn:schemas-microsoft-com:vml" Requires="v">
                <p:oleObj spid="_x0000_s33853" name="公式" r:id="rId9" imgW="1905000" imgH="228600" progId="Equation.3">
                  <p:embed/>
                </p:oleObj>
              </mc:Choice>
              <mc:Fallback>
                <p:oleObj name="公式" r:id="rId9" imgW="1905000" imgH="228600" progId="Equation.3">
                  <p:embed/>
                  <p:pic>
                    <p:nvPicPr>
                      <p:cNvPr id="3085" name="Object 13">
                        <a:extLst>
                          <a:ext uri="{FF2B5EF4-FFF2-40B4-BE49-F238E27FC236}">
                            <a16:creationId xmlns:a16="http://schemas.microsoft.com/office/drawing/2014/main" id="{383E0EE2-FB4C-4E38-875E-B6C0DD839A9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9838" y="5635625"/>
                        <a:ext cx="3529012" cy="503238"/>
                      </a:xfrm>
                      <a:prstGeom prst="rect">
                        <a:avLst/>
                      </a:prstGeom>
                      <a:solidFill>
                        <a:schemeClr val="tx1"/>
                      </a:solidFill>
                      <a:ln w="9525">
                        <a:solidFill>
                          <a:srgbClr val="FF0000"/>
                        </a:solidFill>
                        <a:miter lim="800000"/>
                        <a:headEnd/>
                        <a:tailEnd/>
                      </a:ln>
                    </p:spPr>
                  </p:pic>
                </p:oleObj>
              </mc:Fallback>
            </mc:AlternateContent>
          </a:graphicData>
        </a:graphic>
      </p:graphicFrame>
      <p:sp>
        <p:nvSpPr>
          <p:cNvPr id="3087" name="Rectangle 15">
            <a:extLst>
              <a:ext uri="{FF2B5EF4-FFF2-40B4-BE49-F238E27FC236}">
                <a16:creationId xmlns:a16="http://schemas.microsoft.com/office/drawing/2014/main" id="{60651830-5861-4CC7-8A98-065AB9FEA8F1}"/>
              </a:ext>
            </a:extLst>
          </p:cNvPr>
          <p:cNvSpPr>
            <a:spLocks noChangeArrowheads="1"/>
          </p:cNvSpPr>
          <p:nvPr/>
        </p:nvSpPr>
        <p:spPr bwMode="auto">
          <a:xfrm>
            <a:off x="1187450" y="4843463"/>
            <a:ext cx="2016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a:t>农村居民：</a:t>
            </a:r>
          </a:p>
        </p:txBody>
      </p:sp>
      <p:sp>
        <p:nvSpPr>
          <p:cNvPr id="3088" name="Rectangle 16">
            <a:extLst>
              <a:ext uri="{FF2B5EF4-FFF2-40B4-BE49-F238E27FC236}">
                <a16:creationId xmlns:a16="http://schemas.microsoft.com/office/drawing/2014/main" id="{C71275C9-EDB7-4424-9442-85D7FE9AFCB1}"/>
              </a:ext>
            </a:extLst>
          </p:cNvPr>
          <p:cNvSpPr>
            <a:spLocks noChangeArrowheads="1"/>
          </p:cNvSpPr>
          <p:nvPr/>
        </p:nvSpPr>
        <p:spPr bwMode="auto">
          <a:xfrm>
            <a:off x="1187450" y="5635625"/>
            <a:ext cx="1871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a:t>城镇居民：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 calcmode="lin" valueType="num">
                                      <p:cBhvr additive="base">
                                        <p:cTn id="7" dur="500" fill="hold"/>
                                        <p:tgtEl>
                                          <p:spTgt spid="1167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67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6746"/>
                                        </p:tgtEl>
                                        <p:attrNameLst>
                                          <p:attrName>style.visibility</p:attrName>
                                        </p:attrNameLst>
                                      </p:cBhvr>
                                      <p:to>
                                        <p:strVal val="visible"/>
                                      </p:to>
                                    </p:set>
                                    <p:anim calcmode="lin" valueType="num">
                                      <p:cBhvr additive="base">
                                        <p:cTn id="13" dur="500" fill="hold"/>
                                        <p:tgtEl>
                                          <p:spTgt spid="116746"/>
                                        </p:tgtEl>
                                        <p:attrNameLst>
                                          <p:attrName>ppt_x</p:attrName>
                                        </p:attrNameLst>
                                      </p:cBhvr>
                                      <p:tavLst>
                                        <p:tav tm="0">
                                          <p:val>
                                            <p:strVal val="0-#ppt_w/2"/>
                                          </p:val>
                                        </p:tav>
                                        <p:tav tm="100000">
                                          <p:val>
                                            <p:strVal val="#ppt_x"/>
                                          </p:val>
                                        </p:tav>
                                      </p:tavLst>
                                    </p:anim>
                                    <p:anim calcmode="lin" valueType="num">
                                      <p:cBhvr additive="base">
                                        <p:cTn id="14" dur="500" fill="hold"/>
                                        <p:tgtEl>
                                          <p:spTgt spid="11674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3081"/>
                                        </p:tgtEl>
                                        <p:attrNameLst>
                                          <p:attrName>style.visibility</p:attrName>
                                        </p:attrNameLst>
                                      </p:cBhvr>
                                      <p:to>
                                        <p:strVal val="visible"/>
                                      </p:to>
                                    </p:set>
                                    <p:anim calcmode="lin" valueType="num">
                                      <p:cBhvr additive="base">
                                        <p:cTn id="19" dur="500" fill="hold"/>
                                        <p:tgtEl>
                                          <p:spTgt spid="3081"/>
                                        </p:tgtEl>
                                        <p:attrNameLst>
                                          <p:attrName>ppt_x</p:attrName>
                                        </p:attrNameLst>
                                      </p:cBhvr>
                                      <p:tavLst>
                                        <p:tav tm="0">
                                          <p:val>
                                            <p:strVal val="1+#ppt_w/2"/>
                                          </p:val>
                                        </p:tav>
                                        <p:tav tm="100000">
                                          <p:val>
                                            <p:strVal val="#ppt_x"/>
                                          </p:val>
                                        </p:tav>
                                      </p:tavLst>
                                    </p:anim>
                                    <p:anim calcmode="lin" valueType="num">
                                      <p:cBhvr additive="base">
                                        <p:cTn id="20" dur="500" fill="hold"/>
                                        <p:tgtEl>
                                          <p:spTgt spid="308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87"/>
                                        </p:tgtEl>
                                        <p:attrNameLst>
                                          <p:attrName>style.visibility</p:attrName>
                                        </p:attrNameLst>
                                      </p:cBhvr>
                                      <p:to>
                                        <p:strVal val="visible"/>
                                      </p:to>
                                    </p:set>
                                    <p:anim calcmode="lin" valueType="num">
                                      <p:cBhvr additive="base">
                                        <p:cTn id="25" dur="500" fill="hold"/>
                                        <p:tgtEl>
                                          <p:spTgt spid="3087"/>
                                        </p:tgtEl>
                                        <p:attrNameLst>
                                          <p:attrName>ppt_x</p:attrName>
                                        </p:attrNameLst>
                                      </p:cBhvr>
                                      <p:tavLst>
                                        <p:tav tm="0">
                                          <p:val>
                                            <p:strVal val="0-#ppt_w/2"/>
                                          </p:val>
                                        </p:tav>
                                        <p:tav tm="100000">
                                          <p:val>
                                            <p:strVal val="#ppt_x"/>
                                          </p:val>
                                        </p:tav>
                                      </p:tavLst>
                                    </p:anim>
                                    <p:anim calcmode="lin" valueType="num">
                                      <p:cBhvr additive="base">
                                        <p:cTn id="26" dur="500" fill="hold"/>
                                        <p:tgtEl>
                                          <p:spTgt spid="308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3083"/>
                                        </p:tgtEl>
                                        <p:attrNameLst>
                                          <p:attrName>style.visibility</p:attrName>
                                        </p:attrNameLst>
                                      </p:cBhvr>
                                      <p:to>
                                        <p:strVal val="visible"/>
                                      </p:to>
                                    </p:set>
                                    <p:anim calcmode="lin" valueType="num">
                                      <p:cBhvr additive="base">
                                        <p:cTn id="31" dur="500" fill="hold"/>
                                        <p:tgtEl>
                                          <p:spTgt spid="3083"/>
                                        </p:tgtEl>
                                        <p:attrNameLst>
                                          <p:attrName>ppt_x</p:attrName>
                                        </p:attrNameLst>
                                      </p:cBhvr>
                                      <p:tavLst>
                                        <p:tav tm="0">
                                          <p:val>
                                            <p:strVal val="1+#ppt_w/2"/>
                                          </p:val>
                                        </p:tav>
                                        <p:tav tm="100000">
                                          <p:val>
                                            <p:strVal val="#ppt_x"/>
                                          </p:val>
                                        </p:tav>
                                      </p:tavLst>
                                    </p:anim>
                                    <p:anim calcmode="lin" valueType="num">
                                      <p:cBhvr additive="base">
                                        <p:cTn id="32" dur="500" fill="hold"/>
                                        <p:tgtEl>
                                          <p:spTgt spid="308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088"/>
                                        </p:tgtEl>
                                        <p:attrNameLst>
                                          <p:attrName>style.visibility</p:attrName>
                                        </p:attrNameLst>
                                      </p:cBhvr>
                                      <p:to>
                                        <p:strVal val="visible"/>
                                      </p:to>
                                    </p:set>
                                    <p:anim calcmode="lin" valueType="num">
                                      <p:cBhvr additive="base">
                                        <p:cTn id="37" dur="500" fill="hold"/>
                                        <p:tgtEl>
                                          <p:spTgt spid="3088"/>
                                        </p:tgtEl>
                                        <p:attrNameLst>
                                          <p:attrName>ppt_x</p:attrName>
                                        </p:attrNameLst>
                                      </p:cBhvr>
                                      <p:tavLst>
                                        <p:tav tm="0">
                                          <p:val>
                                            <p:strVal val="0-#ppt_w/2"/>
                                          </p:val>
                                        </p:tav>
                                        <p:tav tm="100000">
                                          <p:val>
                                            <p:strVal val="#ppt_x"/>
                                          </p:val>
                                        </p:tav>
                                      </p:tavLst>
                                    </p:anim>
                                    <p:anim calcmode="lin" valueType="num">
                                      <p:cBhvr additive="base">
                                        <p:cTn id="38" dur="500" fill="hold"/>
                                        <p:tgtEl>
                                          <p:spTgt spid="3088"/>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3085"/>
                                        </p:tgtEl>
                                        <p:attrNameLst>
                                          <p:attrName>style.visibility</p:attrName>
                                        </p:attrNameLst>
                                      </p:cBhvr>
                                      <p:to>
                                        <p:strVal val="visible"/>
                                      </p:to>
                                    </p:set>
                                    <p:anim calcmode="lin" valueType="num">
                                      <p:cBhvr additive="base">
                                        <p:cTn id="43" dur="500" fill="hold"/>
                                        <p:tgtEl>
                                          <p:spTgt spid="3085"/>
                                        </p:tgtEl>
                                        <p:attrNameLst>
                                          <p:attrName>ppt_x</p:attrName>
                                        </p:attrNameLst>
                                      </p:cBhvr>
                                      <p:tavLst>
                                        <p:tav tm="0">
                                          <p:val>
                                            <p:strVal val="1+#ppt_w/2"/>
                                          </p:val>
                                        </p:tav>
                                        <p:tav tm="100000">
                                          <p:val>
                                            <p:strVal val="#ppt_x"/>
                                          </p:val>
                                        </p:tav>
                                      </p:tavLst>
                                    </p:anim>
                                    <p:anim calcmode="lin" valueType="num">
                                      <p:cBhvr additive="base">
                                        <p:cTn id="44" dur="500" fill="hold"/>
                                        <p:tgtEl>
                                          <p:spTgt spid="30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autoUpdateAnimBg="0"/>
      <p:bldP spid="3087" grpId="0"/>
      <p:bldP spid="3088"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a:xfrm>
            <a:off x="1828800" y="228600"/>
            <a:ext cx="7010400" cy="1066800"/>
          </a:xfrm>
        </p:spPr>
        <p:txBody>
          <a:bodyPr/>
          <a:lstStyle/>
          <a:p>
            <a:pPr>
              <a:defRPr/>
            </a:pPr>
            <a:r>
              <a:rPr lang="zh-CN" altLang="en-US" dirty="0">
                <a:latin typeface="Arial" panose="020B0604020202020204" pitchFamily="34" charset="0"/>
              </a:rPr>
              <a:t>多元回归模型</a:t>
            </a:r>
            <a:br>
              <a:rPr lang="zh-CN" altLang="en-US" dirty="0">
                <a:latin typeface="Arial" panose="020B0604020202020204" pitchFamily="34" charset="0"/>
              </a:rPr>
            </a:br>
            <a:r>
              <a:rPr lang="en-US" altLang="zh-CN" sz="3600" dirty="0">
                <a:solidFill>
                  <a:schemeClr val="hlink"/>
                </a:solidFill>
                <a:latin typeface="Arial" panose="020B0604020202020204" pitchFamily="34" charset="0"/>
              </a:rPr>
              <a:t>(</a:t>
            </a:r>
            <a:r>
              <a:rPr lang="zh-CN" altLang="en-US" sz="3600" dirty="0">
                <a:solidFill>
                  <a:schemeClr val="hlink"/>
                </a:solidFill>
                <a:latin typeface="Arial" panose="020B0604020202020204" pitchFamily="34" charset="0"/>
              </a:rPr>
              <a:t>基本假定</a:t>
            </a:r>
            <a:r>
              <a:rPr lang="en-US" altLang="zh-CN" sz="3600" dirty="0">
                <a:solidFill>
                  <a:schemeClr val="hlink"/>
                </a:solidFill>
                <a:latin typeface="Arial" panose="020B0604020202020204" pitchFamily="34" charset="0"/>
              </a:rPr>
              <a:t>) </a:t>
            </a:r>
          </a:p>
        </p:txBody>
      </p:sp>
      <p:sp>
        <p:nvSpPr>
          <p:cNvPr id="779267" name="Rectangle 3"/>
          <p:cNvSpPr>
            <a:spLocks noGrp="1" noChangeArrowheads="1"/>
          </p:cNvSpPr>
          <p:nvPr>
            <p:ph type="body" idx="1"/>
          </p:nvPr>
        </p:nvSpPr>
        <p:spPr>
          <a:xfrm>
            <a:off x="685800" y="1700213"/>
            <a:ext cx="8077200" cy="4395787"/>
          </a:xfrm>
        </p:spPr>
        <p:txBody>
          <a:bodyPr/>
          <a:lstStyle/>
          <a:p>
            <a:pPr marL="609600" indent="-609600" algn="just">
              <a:buFontTx/>
              <a:buAutoNum type="arabicPeriod"/>
              <a:defRPr/>
            </a:pPr>
            <a:r>
              <a:rPr lang="zh-CN" altLang="en-US"/>
              <a:t>误</a:t>
            </a:r>
            <a:r>
              <a:rPr lang="zh-CN" altLang="en-US">
                <a:latin typeface="Times New Roman" panose="02020603050405020304" pitchFamily="18" charset="0"/>
              </a:rPr>
              <a:t>差项</a:t>
            </a:r>
            <a:r>
              <a:rPr lang="en-US" altLang="zh-CN" b="1" i="1">
                <a:latin typeface="Times New Roman" panose="02020603050405020304" pitchFamily="18" charset="0"/>
              </a:rPr>
              <a:t>ε</a:t>
            </a:r>
            <a:r>
              <a:rPr lang="zh-CN" altLang="en-US">
                <a:latin typeface="Times New Roman" panose="02020603050405020304" pitchFamily="18" charset="0"/>
              </a:rPr>
              <a:t>是一个期望值为</a:t>
            </a:r>
            <a:r>
              <a:rPr lang="en-US" altLang="zh-CN">
                <a:latin typeface="Times New Roman" panose="02020603050405020304" pitchFamily="18" charset="0"/>
                <a:cs typeface="Times New Roman" panose="02020603050405020304" pitchFamily="18" charset="0"/>
              </a:rPr>
              <a:t>0</a:t>
            </a:r>
            <a:r>
              <a:rPr lang="zh-CN" altLang="en-US">
                <a:latin typeface="Times New Roman" panose="02020603050405020304" pitchFamily="18" charset="0"/>
              </a:rPr>
              <a:t>的随机变量，</a:t>
            </a:r>
            <a:r>
              <a:rPr lang="zh-CN" altLang="en-US"/>
              <a:t>即</a:t>
            </a:r>
            <a:r>
              <a:rPr lang="en-US" altLang="zh-CN" i="1">
                <a:latin typeface="Times New Roman" panose="02020603050405020304" pitchFamily="18" charset="0"/>
              </a:rPr>
              <a:t>E</a:t>
            </a:r>
            <a:r>
              <a:rPr lang="en-US" altLang="zh-CN"/>
              <a:t>(</a:t>
            </a:r>
            <a:r>
              <a:rPr lang="en-US" altLang="zh-CN" i="1">
                <a:sym typeface="Symbol" panose="05050102010706020507" pitchFamily="18" charset="2"/>
              </a:rPr>
              <a:t></a:t>
            </a:r>
            <a:r>
              <a:rPr lang="en-US" altLang="zh-CN"/>
              <a:t>)=0</a:t>
            </a:r>
          </a:p>
          <a:p>
            <a:pPr marL="609600" indent="-609600" algn="just">
              <a:buFontTx/>
              <a:buAutoNum type="arabicPeriod"/>
              <a:defRPr/>
            </a:pPr>
            <a:r>
              <a:rPr lang="zh-CN" altLang="en-US"/>
              <a:t>对于</a:t>
            </a:r>
            <a:r>
              <a:rPr lang="zh-CN" altLang="en-US">
                <a:latin typeface="Times New Roman" panose="02020603050405020304" pitchFamily="18" charset="0"/>
              </a:rPr>
              <a:t>自变量</a:t>
            </a:r>
            <a:r>
              <a:rPr lang="en-US" altLang="zh-CN" i="1">
                <a:latin typeface="Times New Roman" panose="02020603050405020304" pitchFamily="18" charset="0"/>
              </a:rPr>
              <a:t>x</a:t>
            </a:r>
            <a:r>
              <a:rPr lang="en-US" altLang="zh-CN" baseline="-25000">
                <a:latin typeface="Times New Roman" panose="02020603050405020304" pitchFamily="18" charset="0"/>
              </a:rPr>
              <a:t>1</a:t>
            </a:r>
            <a:r>
              <a:rPr lang="zh-CN" altLang="en-US">
                <a:latin typeface="Times New Roman" panose="02020603050405020304" pitchFamily="18" charset="0"/>
              </a:rPr>
              <a:t>，</a:t>
            </a:r>
            <a:r>
              <a:rPr lang="en-US" altLang="zh-CN" i="1">
                <a:latin typeface="Times New Roman" panose="02020603050405020304" pitchFamily="18" charset="0"/>
              </a:rPr>
              <a:t>x</a:t>
            </a:r>
            <a:r>
              <a:rPr lang="en-US" altLang="zh-CN" baseline="-25000">
                <a:latin typeface="Times New Roman" panose="02020603050405020304" pitchFamily="18" charset="0"/>
              </a:rPr>
              <a:t>2</a:t>
            </a:r>
            <a:r>
              <a:rPr lang="zh-CN" altLang="en-US">
                <a:latin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a:t>
            </a:r>
            <a:r>
              <a:rPr lang="en-US" altLang="zh-CN" i="1">
                <a:latin typeface="Times New Roman" panose="02020603050405020304" pitchFamily="18" charset="0"/>
              </a:rPr>
              <a:t>x</a:t>
            </a:r>
            <a:r>
              <a:rPr lang="en-US" altLang="zh-CN" i="1" baseline="-25000">
                <a:latin typeface="Times New Roman" panose="02020603050405020304" pitchFamily="18" charset="0"/>
              </a:rPr>
              <a:t>k</a:t>
            </a:r>
            <a:r>
              <a:rPr lang="zh-CN" altLang="en-US">
                <a:latin typeface="Times New Roman" panose="02020603050405020304" pitchFamily="18" charset="0"/>
              </a:rPr>
              <a:t>的所有值，</a:t>
            </a:r>
            <a:r>
              <a:rPr lang="zh-CN" altLang="en-US" i="1">
                <a:sym typeface="Symbol" panose="05050102010706020507" pitchFamily="18" charset="2"/>
              </a:rPr>
              <a:t></a:t>
            </a:r>
            <a:r>
              <a:rPr lang="zh-CN" altLang="en-US">
                <a:sym typeface="Symbol" panose="05050102010706020507" pitchFamily="18" charset="2"/>
              </a:rPr>
              <a:t>的方差</a:t>
            </a:r>
            <a:r>
              <a:rPr lang="zh-CN" altLang="en-US" i="1">
                <a:latin typeface="Times New Roman" panose="02020603050405020304" pitchFamily="18" charset="0"/>
                <a:sym typeface="Symbol" panose="05050102010706020507" pitchFamily="18" charset="2"/>
              </a:rPr>
              <a:t> </a:t>
            </a:r>
            <a:r>
              <a:rPr lang="en-US" altLang="zh-CN" baseline="30000">
                <a:latin typeface="Times New Roman" panose="02020603050405020304" pitchFamily="18" charset="0"/>
              </a:rPr>
              <a:t>2</a:t>
            </a:r>
            <a:r>
              <a:rPr lang="zh-CN" altLang="en-US">
                <a:latin typeface="Times New Roman" panose="02020603050405020304" pitchFamily="18" charset="0"/>
              </a:rPr>
              <a:t>都相同</a:t>
            </a:r>
          </a:p>
          <a:p>
            <a:pPr marL="609600" indent="-609600" algn="just">
              <a:buFontTx/>
              <a:buAutoNum type="arabicPeriod"/>
              <a:defRPr/>
            </a:pPr>
            <a:r>
              <a:rPr lang="zh-CN" altLang="en-US"/>
              <a:t>误</a:t>
            </a:r>
            <a:r>
              <a:rPr lang="zh-CN" altLang="en-US">
                <a:latin typeface="Times New Roman" panose="02020603050405020304" pitchFamily="18" charset="0"/>
              </a:rPr>
              <a:t>差项</a:t>
            </a:r>
            <a:r>
              <a:rPr lang="en-US" altLang="zh-CN" b="1" i="1">
                <a:latin typeface="Times New Roman" panose="02020603050405020304" pitchFamily="18" charset="0"/>
              </a:rPr>
              <a:t>ε</a:t>
            </a:r>
            <a:r>
              <a:rPr lang="zh-CN" altLang="en-US">
                <a:latin typeface="Times New Roman" panose="02020603050405020304" pitchFamily="18" charset="0"/>
              </a:rPr>
              <a:t>是一个服从正态分布的随机变量，即</a:t>
            </a:r>
            <a:r>
              <a:rPr lang="en-US" altLang="zh-CN" b="1" i="1">
                <a:solidFill>
                  <a:srgbClr val="FFFFB1"/>
                </a:solidFill>
                <a:latin typeface="Times New Roman" panose="02020603050405020304" pitchFamily="18" charset="0"/>
              </a:rPr>
              <a:t>ε</a:t>
            </a:r>
            <a:r>
              <a:rPr lang="en-US" altLang="zh-CN" b="1">
                <a:solidFill>
                  <a:srgbClr val="FFFFB1"/>
                </a:solidFill>
                <a:latin typeface="Times New Roman" panose="02020603050405020304" pitchFamily="18" charset="0"/>
              </a:rPr>
              <a:t>~</a:t>
            </a:r>
            <a:r>
              <a:rPr lang="en-US" altLang="zh-CN" b="1" i="1">
                <a:solidFill>
                  <a:srgbClr val="FFFFB1"/>
                </a:solidFill>
                <a:latin typeface="Times New Roman" panose="02020603050405020304" pitchFamily="18" charset="0"/>
              </a:rPr>
              <a:t>N</a:t>
            </a:r>
            <a:r>
              <a:rPr lang="en-US" altLang="zh-CN" b="1">
                <a:solidFill>
                  <a:srgbClr val="FFFFB1"/>
                </a:solidFill>
                <a:latin typeface="Times New Roman" panose="02020603050405020304" pitchFamily="18" charset="0"/>
              </a:rPr>
              <a:t>(0,</a:t>
            </a:r>
            <a:r>
              <a:rPr lang="en-US" altLang="zh-CN" b="1">
                <a:solidFill>
                  <a:srgbClr val="FFFFB1"/>
                </a:solidFill>
                <a:latin typeface="Times New Roman" panose="02020603050405020304" pitchFamily="18" charset="0"/>
                <a:sym typeface="Symbol" panose="05050102010706020507" pitchFamily="18" charset="2"/>
              </a:rPr>
              <a:t></a:t>
            </a:r>
            <a:r>
              <a:rPr lang="en-US" altLang="zh-CN" b="1" baseline="30000">
                <a:solidFill>
                  <a:srgbClr val="FFFFB1"/>
                </a:solidFill>
                <a:latin typeface="Times New Roman" panose="02020603050405020304" pitchFamily="18" charset="0"/>
              </a:rPr>
              <a:t>2</a:t>
            </a:r>
            <a:r>
              <a:rPr lang="en-US" altLang="zh-CN" b="1">
                <a:solidFill>
                  <a:srgbClr val="FFFFB1"/>
                </a:solidFill>
                <a:latin typeface="Times New Roman" panose="02020603050405020304" pitchFamily="18" charset="0"/>
              </a:rPr>
              <a:t>)</a:t>
            </a:r>
            <a:r>
              <a:rPr lang="zh-CN" altLang="en-US" b="1">
                <a:solidFill>
                  <a:srgbClr val="FFFFB1"/>
                </a:solidFill>
                <a:latin typeface="Times New Roman" panose="02020603050405020304" pitchFamily="18" charset="0"/>
              </a:rPr>
              <a:t>，</a:t>
            </a:r>
            <a:r>
              <a:rPr lang="zh-CN" altLang="en-US">
                <a:latin typeface="Times New Roman" panose="02020603050405020304" pitchFamily="18" charset="0"/>
              </a:rPr>
              <a:t>且相互独立</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9267">
                                            <p:txEl>
                                              <p:pRg st="0" end="0"/>
                                            </p:txEl>
                                          </p:spTgt>
                                        </p:tgtEl>
                                        <p:attrNameLst>
                                          <p:attrName>style.visibility</p:attrName>
                                        </p:attrNameLst>
                                      </p:cBhvr>
                                      <p:to>
                                        <p:strVal val="visible"/>
                                      </p:to>
                                    </p:set>
                                    <p:animEffect transition="in" filter="wipe(left)">
                                      <p:cBhvr>
                                        <p:cTn id="7" dur="500"/>
                                        <p:tgtEl>
                                          <p:spTgt spid="779267">
                                            <p:txEl>
                                              <p:pRg st="0" end="0"/>
                                            </p:txEl>
                                          </p:spTgt>
                                        </p:tgtEl>
                                      </p:cBhvr>
                                    </p:animEffect>
                                  </p:childTnLst>
                                  <p:subTnLst>
                                    <p:animClr clrSpc="rgb" dir="cw">
                                      <p:cBhvr override="childStyle">
                                        <p:cTn dur="1" fill="hold" display="0" masterRel="nextClick" afterEffect="1"/>
                                        <p:tgtEl>
                                          <p:spTgt spid="779267">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9267">
                                            <p:txEl>
                                              <p:pRg st="1" end="1"/>
                                            </p:txEl>
                                          </p:spTgt>
                                        </p:tgtEl>
                                        <p:attrNameLst>
                                          <p:attrName>style.visibility</p:attrName>
                                        </p:attrNameLst>
                                      </p:cBhvr>
                                      <p:to>
                                        <p:strVal val="visible"/>
                                      </p:to>
                                    </p:set>
                                    <p:animEffect transition="in" filter="wipe(left)">
                                      <p:cBhvr>
                                        <p:cTn id="12" dur="500"/>
                                        <p:tgtEl>
                                          <p:spTgt spid="779267">
                                            <p:txEl>
                                              <p:pRg st="1" end="1"/>
                                            </p:txEl>
                                          </p:spTgt>
                                        </p:tgtEl>
                                      </p:cBhvr>
                                    </p:animEffect>
                                  </p:childTnLst>
                                  <p:subTnLst>
                                    <p:animClr clrSpc="rgb" dir="cw">
                                      <p:cBhvr override="childStyle">
                                        <p:cTn dur="1" fill="hold" display="0" masterRel="nextClick" afterEffect="1"/>
                                        <p:tgtEl>
                                          <p:spTgt spid="779267">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9267">
                                            <p:txEl>
                                              <p:pRg st="2" end="2"/>
                                            </p:txEl>
                                          </p:spTgt>
                                        </p:tgtEl>
                                        <p:attrNameLst>
                                          <p:attrName>style.visibility</p:attrName>
                                        </p:attrNameLst>
                                      </p:cBhvr>
                                      <p:to>
                                        <p:strVal val="visible"/>
                                      </p:to>
                                    </p:set>
                                    <p:animEffect transition="in" filter="wipe(left)">
                                      <p:cBhvr>
                                        <p:cTn id="17" dur="500"/>
                                        <p:tgtEl>
                                          <p:spTgt spid="779267">
                                            <p:txEl>
                                              <p:pRg st="2" end="2"/>
                                            </p:txEl>
                                          </p:spTgt>
                                        </p:tgtEl>
                                      </p:cBhvr>
                                    </p:animEffect>
                                  </p:childTnLst>
                                  <p:subTnLst>
                                    <p:animClr clrSpc="rgb" dir="cw">
                                      <p:cBhvr override="childStyle">
                                        <p:cTn dur="1" fill="hold" display="0" masterRel="nextClick" afterEffect="1"/>
                                        <p:tgtEl>
                                          <p:spTgt spid="779267">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7"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9" name="Rectangle 3">
            <a:extLst>
              <a:ext uri="{FF2B5EF4-FFF2-40B4-BE49-F238E27FC236}">
                <a16:creationId xmlns:a16="http://schemas.microsoft.com/office/drawing/2014/main" id="{ED3B20E6-F089-4AB4-B367-A51DA6F7F1F5}"/>
              </a:ext>
            </a:extLst>
          </p:cNvPr>
          <p:cNvSpPr>
            <a:spLocks noGrp="1" noChangeArrowheads="1"/>
          </p:cNvSpPr>
          <p:nvPr>
            <p:ph type="body" idx="4294967295"/>
          </p:nvPr>
        </p:nvSpPr>
        <p:spPr>
          <a:xfrm>
            <a:off x="161925" y="1619250"/>
            <a:ext cx="8515350" cy="1752600"/>
          </a:xfrm>
        </p:spPr>
        <p:txBody>
          <a:bodyPr/>
          <a:lstStyle/>
          <a:p>
            <a:pPr eaLnBrk="1" hangingPunct="1">
              <a:lnSpc>
                <a:spcPct val="90000"/>
              </a:lnSpc>
            </a:pPr>
            <a:r>
              <a:rPr lang="zh-CN" altLang="en-US" sz="2800" b="1" dirty="0">
                <a:solidFill>
                  <a:srgbClr val="FF0000"/>
                </a:solidFill>
                <a:ea typeface="黑体" panose="02010609060101010101" pitchFamily="49" charset="-122"/>
              </a:rPr>
              <a:t>例如，</a:t>
            </a:r>
            <a:r>
              <a:rPr lang="zh-CN" altLang="en-US" sz="2800" dirty="0"/>
              <a:t>根据消费理论，收入决定消费。但是，在自然灾害、战争等反常年份，消费倾向往往发生变化。这种消费倾向的变化可通过在消费函数中引入虚拟变量来考察。</a:t>
            </a:r>
          </a:p>
        </p:txBody>
      </p:sp>
      <p:pic>
        <p:nvPicPr>
          <p:cNvPr id="116742" name="Picture 6">
            <a:extLst>
              <a:ext uri="{FF2B5EF4-FFF2-40B4-BE49-F238E27FC236}">
                <a16:creationId xmlns:a16="http://schemas.microsoft.com/office/drawing/2014/main" id="{3C85914C-421F-46B3-A504-02E25FA886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676650"/>
            <a:ext cx="4572000" cy="533400"/>
          </a:xfrm>
          <a:prstGeom prst="rect">
            <a:avLst/>
          </a:prstGeom>
          <a:solidFill>
            <a:schemeClr val="tx1"/>
          </a:solidFill>
          <a:ln w="9525">
            <a:solidFill>
              <a:srgbClr val="0000FF"/>
            </a:solidFill>
            <a:miter lim="800000"/>
            <a:headEnd/>
            <a:tailEnd/>
          </a:ln>
        </p:spPr>
      </p:pic>
      <p:pic>
        <p:nvPicPr>
          <p:cNvPr id="116743" name="Picture 7">
            <a:extLst>
              <a:ext uri="{FF2B5EF4-FFF2-40B4-BE49-F238E27FC236}">
                <a16:creationId xmlns:a16="http://schemas.microsoft.com/office/drawing/2014/main" id="{A22965CA-E191-407E-ACFE-DB77ECB7E8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819650"/>
            <a:ext cx="4572000" cy="533400"/>
          </a:xfrm>
          <a:prstGeom prst="rect">
            <a:avLst/>
          </a:prstGeom>
          <a:solidFill>
            <a:schemeClr val="tx1"/>
          </a:solidFill>
          <a:ln w="9525">
            <a:solidFill>
              <a:srgbClr val="FF0000"/>
            </a:solidFill>
            <a:miter lim="800000"/>
            <a:headEnd/>
            <a:tailEnd/>
          </a:ln>
        </p:spPr>
      </p:pic>
      <p:pic>
        <p:nvPicPr>
          <p:cNvPr id="116744" name="Picture 8">
            <a:extLst>
              <a:ext uri="{FF2B5EF4-FFF2-40B4-BE49-F238E27FC236}">
                <a16:creationId xmlns:a16="http://schemas.microsoft.com/office/drawing/2014/main" id="{F6650DD1-D260-41D0-8730-0BC025A70B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886450"/>
            <a:ext cx="4343400" cy="533400"/>
          </a:xfrm>
          <a:prstGeom prst="rect">
            <a:avLst/>
          </a:prstGeom>
          <a:solidFill>
            <a:schemeClr val="tx1"/>
          </a:solidFill>
          <a:ln w="9525">
            <a:solidFill>
              <a:srgbClr val="FF0000"/>
            </a:solidFill>
            <a:miter lim="800000"/>
            <a:headEnd/>
            <a:tailEnd/>
          </a:ln>
        </p:spPr>
      </p:pic>
      <p:pic>
        <p:nvPicPr>
          <p:cNvPr id="116745" name="Picture 9">
            <a:extLst>
              <a:ext uri="{FF2B5EF4-FFF2-40B4-BE49-F238E27FC236}">
                <a16:creationId xmlns:a16="http://schemas.microsoft.com/office/drawing/2014/main" id="{6E0D93A5-D1BF-4F36-85DC-35CB662DD9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65788" y="4362451"/>
            <a:ext cx="3268661" cy="2350612"/>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116746" name="Object 10">
            <a:extLst>
              <a:ext uri="{FF2B5EF4-FFF2-40B4-BE49-F238E27FC236}">
                <a16:creationId xmlns:a16="http://schemas.microsoft.com/office/drawing/2014/main" id="{8967AF3C-7160-43E8-A022-26FA5B4C8679}"/>
              </a:ext>
            </a:extLst>
          </p:cNvPr>
          <p:cNvGraphicFramePr>
            <a:graphicFrameLocks noChangeAspect="1"/>
          </p:cNvGraphicFramePr>
          <p:nvPr>
            <p:extLst>
              <p:ext uri="{D42A27DB-BD31-4B8C-83A1-F6EECF244321}">
                <p14:modId xmlns:p14="http://schemas.microsoft.com/office/powerpoint/2010/main" val="1503435096"/>
              </p:ext>
            </p:extLst>
          </p:nvPr>
        </p:nvGraphicFramePr>
        <p:xfrm>
          <a:off x="711200" y="3448050"/>
          <a:ext cx="2767013" cy="1004888"/>
        </p:xfrm>
        <a:graphic>
          <a:graphicData uri="http://schemas.openxmlformats.org/presentationml/2006/ole">
            <mc:AlternateContent xmlns:mc="http://schemas.openxmlformats.org/markup-compatibility/2006">
              <mc:Choice xmlns:v="urn:schemas-microsoft-com:vml" Requires="v">
                <p:oleObj spid="_x0000_s34832" name="公式" r:id="rId7" imgW="1333500" imgH="482600" progId="Equation.3">
                  <p:embed/>
                </p:oleObj>
              </mc:Choice>
              <mc:Fallback>
                <p:oleObj name="公式" r:id="rId7" imgW="1333500" imgH="482600" progId="Equation.3">
                  <p:embed/>
                  <p:pic>
                    <p:nvPicPr>
                      <p:cNvPr id="116746" name="Object 10">
                        <a:extLst>
                          <a:ext uri="{FF2B5EF4-FFF2-40B4-BE49-F238E27FC236}">
                            <a16:creationId xmlns:a16="http://schemas.microsoft.com/office/drawing/2014/main" id="{8967AF3C-7160-43E8-A022-26FA5B4C867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1200" y="3448050"/>
                        <a:ext cx="2767013" cy="1004888"/>
                      </a:xfrm>
                      <a:prstGeom prst="rect">
                        <a:avLst/>
                      </a:prstGeom>
                      <a:solidFill>
                        <a:schemeClr val="tx1"/>
                      </a:solidFill>
                      <a:ln w="9525">
                        <a:solidFill>
                          <a:srgbClr val="0000FF"/>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 calcmode="lin" valueType="num">
                                      <p:cBhvr additive="base">
                                        <p:cTn id="7" dur="500" fill="hold"/>
                                        <p:tgtEl>
                                          <p:spTgt spid="1167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67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6746"/>
                                        </p:tgtEl>
                                        <p:attrNameLst>
                                          <p:attrName>style.visibility</p:attrName>
                                        </p:attrNameLst>
                                      </p:cBhvr>
                                      <p:to>
                                        <p:strVal val="visible"/>
                                      </p:to>
                                    </p:set>
                                    <p:anim calcmode="lin" valueType="num">
                                      <p:cBhvr additive="base">
                                        <p:cTn id="13" dur="500" fill="hold"/>
                                        <p:tgtEl>
                                          <p:spTgt spid="116746"/>
                                        </p:tgtEl>
                                        <p:attrNameLst>
                                          <p:attrName>ppt_x</p:attrName>
                                        </p:attrNameLst>
                                      </p:cBhvr>
                                      <p:tavLst>
                                        <p:tav tm="0">
                                          <p:val>
                                            <p:strVal val="0-#ppt_w/2"/>
                                          </p:val>
                                        </p:tav>
                                        <p:tav tm="100000">
                                          <p:val>
                                            <p:strVal val="#ppt_x"/>
                                          </p:val>
                                        </p:tav>
                                      </p:tavLst>
                                    </p:anim>
                                    <p:anim calcmode="lin" valueType="num">
                                      <p:cBhvr additive="base">
                                        <p:cTn id="14" dur="500" fill="hold"/>
                                        <p:tgtEl>
                                          <p:spTgt spid="11674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16742"/>
                                        </p:tgtEl>
                                        <p:attrNameLst>
                                          <p:attrName>style.visibility</p:attrName>
                                        </p:attrNameLst>
                                      </p:cBhvr>
                                      <p:to>
                                        <p:strVal val="visible"/>
                                      </p:to>
                                    </p:set>
                                    <p:anim calcmode="lin" valueType="num">
                                      <p:cBhvr additive="base">
                                        <p:cTn id="19" dur="500" fill="hold"/>
                                        <p:tgtEl>
                                          <p:spTgt spid="116742"/>
                                        </p:tgtEl>
                                        <p:attrNameLst>
                                          <p:attrName>ppt_x</p:attrName>
                                        </p:attrNameLst>
                                      </p:cBhvr>
                                      <p:tavLst>
                                        <p:tav tm="0">
                                          <p:val>
                                            <p:strVal val="1+#ppt_w/2"/>
                                          </p:val>
                                        </p:tav>
                                        <p:tav tm="100000">
                                          <p:val>
                                            <p:strVal val="#ppt_x"/>
                                          </p:val>
                                        </p:tav>
                                      </p:tavLst>
                                    </p:anim>
                                    <p:anim calcmode="lin" valueType="num">
                                      <p:cBhvr additive="base">
                                        <p:cTn id="20" dur="500" fill="hold"/>
                                        <p:tgtEl>
                                          <p:spTgt spid="11674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6743"/>
                                        </p:tgtEl>
                                        <p:attrNameLst>
                                          <p:attrName>style.visibility</p:attrName>
                                        </p:attrNameLst>
                                      </p:cBhvr>
                                      <p:to>
                                        <p:strVal val="visible"/>
                                      </p:to>
                                    </p:set>
                                    <p:anim calcmode="lin" valueType="num">
                                      <p:cBhvr additive="base">
                                        <p:cTn id="25" dur="500" fill="hold"/>
                                        <p:tgtEl>
                                          <p:spTgt spid="116743"/>
                                        </p:tgtEl>
                                        <p:attrNameLst>
                                          <p:attrName>ppt_x</p:attrName>
                                        </p:attrNameLst>
                                      </p:cBhvr>
                                      <p:tavLst>
                                        <p:tav tm="0">
                                          <p:val>
                                            <p:strVal val="0-#ppt_w/2"/>
                                          </p:val>
                                        </p:tav>
                                        <p:tav tm="100000">
                                          <p:val>
                                            <p:strVal val="#ppt_x"/>
                                          </p:val>
                                        </p:tav>
                                      </p:tavLst>
                                    </p:anim>
                                    <p:anim calcmode="lin" valueType="num">
                                      <p:cBhvr additive="base">
                                        <p:cTn id="26" dur="500" fill="hold"/>
                                        <p:tgtEl>
                                          <p:spTgt spid="11674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16744"/>
                                        </p:tgtEl>
                                        <p:attrNameLst>
                                          <p:attrName>style.visibility</p:attrName>
                                        </p:attrNameLst>
                                      </p:cBhvr>
                                      <p:to>
                                        <p:strVal val="visible"/>
                                      </p:to>
                                    </p:set>
                                    <p:anim calcmode="lin" valueType="num">
                                      <p:cBhvr additive="base">
                                        <p:cTn id="31" dur="500" fill="hold"/>
                                        <p:tgtEl>
                                          <p:spTgt spid="116744"/>
                                        </p:tgtEl>
                                        <p:attrNameLst>
                                          <p:attrName>ppt_x</p:attrName>
                                        </p:attrNameLst>
                                      </p:cBhvr>
                                      <p:tavLst>
                                        <p:tav tm="0">
                                          <p:val>
                                            <p:strVal val="0-#ppt_w/2"/>
                                          </p:val>
                                        </p:tav>
                                        <p:tav tm="100000">
                                          <p:val>
                                            <p:strVal val="#ppt_x"/>
                                          </p:val>
                                        </p:tav>
                                      </p:tavLst>
                                    </p:anim>
                                    <p:anim calcmode="lin" valueType="num">
                                      <p:cBhvr additive="base">
                                        <p:cTn id="32" dur="500" fill="hold"/>
                                        <p:tgtEl>
                                          <p:spTgt spid="11674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116745"/>
                                        </p:tgtEl>
                                        <p:attrNameLst>
                                          <p:attrName>style.visibility</p:attrName>
                                        </p:attrNameLst>
                                      </p:cBhvr>
                                      <p:to>
                                        <p:strVal val="visible"/>
                                      </p:to>
                                    </p:set>
                                    <p:anim calcmode="lin" valueType="num">
                                      <p:cBhvr additive="base">
                                        <p:cTn id="37" dur="500" fill="hold"/>
                                        <p:tgtEl>
                                          <p:spTgt spid="116745"/>
                                        </p:tgtEl>
                                        <p:attrNameLst>
                                          <p:attrName>ppt_x</p:attrName>
                                        </p:attrNameLst>
                                      </p:cBhvr>
                                      <p:tavLst>
                                        <p:tav tm="0">
                                          <p:val>
                                            <p:strVal val="1+#ppt_w/2"/>
                                          </p:val>
                                        </p:tav>
                                        <p:tav tm="100000">
                                          <p:val>
                                            <p:strVal val="#ppt_x"/>
                                          </p:val>
                                        </p:tav>
                                      </p:tavLst>
                                    </p:anim>
                                    <p:anim calcmode="lin" valueType="num">
                                      <p:cBhvr additive="base">
                                        <p:cTn id="38" dur="500" fill="hold"/>
                                        <p:tgtEl>
                                          <p:spTgt spid="1167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9" name="Rectangle 3">
            <a:extLst>
              <a:ext uri="{FF2B5EF4-FFF2-40B4-BE49-F238E27FC236}">
                <a16:creationId xmlns:a16="http://schemas.microsoft.com/office/drawing/2014/main" id="{7A8B2067-F844-4270-A830-6F9A0B372E76}"/>
              </a:ext>
            </a:extLst>
          </p:cNvPr>
          <p:cNvSpPr>
            <a:spLocks noGrp="1" noChangeArrowheads="1"/>
          </p:cNvSpPr>
          <p:nvPr>
            <p:ph type="body" idx="4294967295"/>
          </p:nvPr>
        </p:nvSpPr>
        <p:spPr>
          <a:xfrm>
            <a:off x="685800" y="1695450"/>
            <a:ext cx="7772400" cy="1752600"/>
          </a:xfrm>
        </p:spPr>
        <p:txBody>
          <a:bodyPr/>
          <a:lstStyle/>
          <a:p>
            <a:pPr eaLnBrk="1" hangingPunct="1">
              <a:lnSpc>
                <a:spcPct val="90000"/>
              </a:lnSpc>
            </a:pPr>
            <a:r>
              <a:rPr lang="zh-CN" altLang="en-US" sz="2800" b="1">
                <a:solidFill>
                  <a:srgbClr val="FF0000"/>
                </a:solidFill>
                <a:ea typeface="黑体" panose="02010609060101010101" pitchFamily="49" charset="-122"/>
              </a:rPr>
              <a:t>例如，</a:t>
            </a:r>
            <a:r>
              <a:rPr lang="zh-CN" altLang="en-US" sz="2800"/>
              <a:t>根据消费理论，收入决定消费。但是，从某一个时点开始，消费倾向发生变化。这种消费倾向的变化也可通过在消费函数中引入虚拟变量来考察。</a:t>
            </a:r>
          </a:p>
        </p:txBody>
      </p:sp>
      <p:pic>
        <p:nvPicPr>
          <p:cNvPr id="116742" name="Picture 6">
            <a:extLst>
              <a:ext uri="{FF2B5EF4-FFF2-40B4-BE49-F238E27FC236}">
                <a16:creationId xmlns:a16="http://schemas.microsoft.com/office/drawing/2014/main" id="{4D20A59F-C9DE-46A6-89E9-29C7019A43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752850"/>
            <a:ext cx="4572000" cy="533400"/>
          </a:xfrm>
          <a:prstGeom prst="rect">
            <a:avLst/>
          </a:prstGeom>
          <a:solidFill>
            <a:schemeClr val="tx1"/>
          </a:solidFill>
          <a:ln w="9525">
            <a:solidFill>
              <a:srgbClr val="0000FF"/>
            </a:solidFill>
            <a:miter lim="800000"/>
            <a:headEnd/>
            <a:tailEnd/>
          </a:ln>
        </p:spPr>
      </p:pic>
      <p:pic>
        <p:nvPicPr>
          <p:cNvPr id="116743" name="Picture 7">
            <a:extLst>
              <a:ext uri="{FF2B5EF4-FFF2-40B4-BE49-F238E27FC236}">
                <a16:creationId xmlns:a16="http://schemas.microsoft.com/office/drawing/2014/main" id="{5A9628F9-F2E5-4C5B-917B-045F5FD58C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4895850"/>
            <a:ext cx="5040313" cy="533400"/>
          </a:xfrm>
          <a:prstGeom prst="rect">
            <a:avLst/>
          </a:prstGeom>
          <a:solidFill>
            <a:schemeClr val="tx1"/>
          </a:solidFill>
          <a:ln w="9525">
            <a:solidFill>
              <a:srgbClr val="FF0000"/>
            </a:solidFill>
            <a:miter lim="800000"/>
            <a:headEnd/>
            <a:tailEnd/>
          </a:ln>
        </p:spPr>
      </p:pic>
      <p:pic>
        <p:nvPicPr>
          <p:cNvPr id="116744" name="Picture 8">
            <a:extLst>
              <a:ext uri="{FF2B5EF4-FFF2-40B4-BE49-F238E27FC236}">
                <a16:creationId xmlns:a16="http://schemas.microsoft.com/office/drawing/2014/main" id="{B4E4EE6C-14D9-4242-A533-5DD8A74AB4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475" y="5962650"/>
            <a:ext cx="4465638" cy="533400"/>
          </a:xfrm>
          <a:prstGeom prst="rect">
            <a:avLst/>
          </a:prstGeom>
          <a:solidFill>
            <a:schemeClr val="tx1"/>
          </a:solidFill>
          <a:ln w="9525">
            <a:solidFill>
              <a:srgbClr val="FF0000"/>
            </a:solidFill>
            <a:miter lim="800000"/>
            <a:headEnd/>
            <a:tailEnd/>
          </a:ln>
        </p:spPr>
      </p:pic>
      <p:graphicFrame>
        <p:nvGraphicFramePr>
          <p:cNvPr id="116746" name="Object 10">
            <a:extLst>
              <a:ext uri="{FF2B5EF4-FFF2-40B4-BE49-F238E27FC236}">
                <a16:creationId xmlns:a16="http://schemas.microsoft.com/office/drawing/2014/main" id="{027180C5-25CA-4CB6-8D1B-35326F3FE249}"/>
              </a:ext>
            </a:extLst>
          </p:cNvPr>
          <p:cNvGraphicFramePr>
            <a:graphicFrameLocks noChangeAspect="1"/>
          </p:cNvGraphicFramePr>
          <p:nvPr>
            <p:extLst>
              <p:ext uri="{D42A27DB-BD31-4B8C-83A1-F6EECF244321}">
                <p14:modId xmlns:p14="http://schemas.microsoft.com/office/powerpoint/2010/main" val="1434810131"/>
              </p:ext>
            </p:extLst>
          </p:nvPr>
        </p:nvGraphicFramePr>
        <p:xfrm>
          <a:off x="1014413" y="3524250"/>
          <a:ext cx="2160587" cy="1004888"/>
        </p:xfrm>
        <a:graphic>
          <a:graphicData uri="http://schemas.openxmlformats.org/presentationml/2006/ole">
            <mc:AlternateContent xmlns:mc="http://schemas.openxmlformats.org/markup-compatibility/2006">
              <mc:Choice xmlns:v="urn:schemas-microsoft-com:vml" Requires="v">
                <p:oleObj spid="_x0000_s35858" name="公式" r:id="rId6" imgW="1040948" imgH="482391" progId="Equation.3">
                  <p:embed/>
                </p:oleObj>
              </mc:Choice>
              <mc:Fallback>
                <p:oleObj name="公式" r:id="rId6" imgW="1040948" imgH="482391" progId="Equation.3">
                  <p:embed/>
                  <p:pic>
                    <p:nvPicPr>
                      <p:cNvPr id="116746" name="Object 10">
                        <a:extLst>
                          <a:ext uri="{FF2B5EF4-FFF2-40B4-BE49-F238E27FC236}">
                            <a16:creationId xmlns:a16="http://schemas.microsoft.com/office/drawing/2014/main" id="{027180C5-25CA-4CB6-8D1B-35326F3FE2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4413" y="3524250"/>
                        <a:ext cx="2160587" cy="1004888"/>
                      </a:xfrm>
                      <a:prstGeom prst="rect">
                        <a:avLst/>
                      </a:prstGeom>
                      <a:solidFill>
                        <a:schemeClr val="tx1"/>
                      </a:solidFill>
                      <a:ln w="9525">
                        <a:solidFill>
                          <a:srgbClr val="0000FF"/>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 calcmode="lin" valueType="num">
                                      <p:cBhvr additive="base">
                                        <p:cTn id="7" dur="500" fill="hold"/>
                                        <p:tgtEl>
                                          <p:spTgt spid="1167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67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6746"/>
                                        </p:tgtEl>
                                        <p:attrNameLst>
                                          <p:attrName>style.visibility</p:attrName>
                                        </p:attrNameLst>
                                      </p:cBhvr>
                                      <p:to>
                                        <p:strVal val="visible"/>
                                      </p:to>
                                    </p:set>
                                    <p:anim calcmode="lin" valueType="num">
                                      <p:cBhvr additive="base">
                                        <p:cTn id="13" dur="500" fill="hold"/>
                                        <p:tgtEl>
                                          <p:spTgt spid="116746"/>
                                        </p:tgtEl>
                                        <p:attrNameLst>
                                          <p:attrName>ppt_x</p:attrName>
                                        </p:attrNameLst>
                                      </p:cBhvr>
                                      <p:tavLst>
                                        <p:tav tm="0">
                                          <p:val>
                                            <p:strVal val="0-#ppt_w/2"/>
                                          </p:val>
                                        </p:tav>
                                        <p:tav tm="100000">
                                          <p:val>
                                            <p:strVal val="#ppt_x"/>
                                          </p:val>
                                        </p:tav>
                                      </p:tavLst>
                                    </p:anim>
                                    <p:anim calcmode="lin" valueType="num">
                                      <p:cBhvr additive="base">
                                        <p:cTn id="14" dur="500" fill="hold"/>
                                        <p:tgtEl>
                                          <p:spTgt spid="11674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16742"/>
                                        </p:tgtEl>
                                        <p:attrNameLst>
                                          <p:attrName>style.visibility</p:attrName>
                                        </p:attrNameLst>
                                      </p:cBhvr>
                                      <p:to>
                                        <p:strVal val="visible"/>
                                      </p:to>
                                    </p:set>
                                    <p:anim calcmode="lin" valueType="num">
                                      <p:cBhvr additive="base">
                                        <p:cTn id="19" dur="500" fill="hold"/>
                                        <p:tgtEl>
                                          <p:spTgt spid="116742"/>
                                        </p:tgtEl>
                                        <p:attrNameLst>
                                          <p:attrName>ppt_x</p:attrName>
                                        </p:attrNameLst>
                                      </p:cBhvr>
                                      <p:tavLst>
                                        <p:tav tm="0">
                                          <p:val>
                                            <p:strVal val="1+#ppt_w/2"/>
                                          </p:val>
                                        </p:tav>
                                        <p:tav tm="100000">
                                          <p:val>
                                            <p:strVal val="#ppt_x"/>
                                          </p:val>
                                        </p:tav>
                                      </p:tavLst>
                                    </p:anim>
                                    <p:anim calcmode="lin" valueType="num">
                                      <p:cBhvr additive="base">
                                        <p:cTn id="20" dur="500" fill="hold"/>
                                        <p:tgtEl>
                                          <p:spTgt spid="11674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6743"/>
                                        </p:tgtEl>
                                        <p:attrNameLst>
                                          <p:attrName>style.visibility</p:attrName>
                                        </p:attrNameLst>
                                      </p:cBhvr>
                                      <p:to>
                                        <p:strVal val="visible"/>
                                      </p:to>
                                    </p:set>
                                    <p:anim calcmode="lin" valueType="num">
                                      <p:cBhvr additive="base">
                                        <p:cTn id="25" dur="500" fill="hold"/>
                                        <p:tgtEl>
                                          <p:spTgt spid="116743"/>
                                        </p:tgtEl>
                                        <p:attrNameLst>
                                          <p:attrName>ppt_x</p:attrName>
                                        </p:attrNameLst>
                                      </p:cBhvr>
                                      <p:tavLst>
                                        <p:tav tm="0">
                                          <p:val>
                                            <p:strVal val="0-#ppt_w/2"/>
                                          </p:val>
                                        </p:tav>
                                        <p:tav tm="100000">
                                          <p:val>
                                            <p:strVal val="#ppt_x"/>
                                          </p:val>
                                        </p:tav>
                                      </p:tavLst>
                                    </p:anim>
                                    <p:anim calcmode="lin" valueType="num">
                                      <p:cBhvr additive="base">
                                        <p:cTn id="26" dur="500" fill="hold"/>
                                        <p:tgtEl>
                                          <p:spTgt spid="11674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16744"/>
                                        </p:tgtEl>
                                        <p:attrNameLst>
                                          <p:attrName>style.visibility</p:attrName>
                                        </p:attrNameLst>
                                      </p:cBhvr>
                                      <p:to>
                                        <p:strVal val="visible"/>
                                      </p:to>
                                    </p:set>
                                    <p:anim calcmode="lin" valueType="num">
                                      <p:cBhvr additive="base">
                                        <p:cTn id="31" dur="500" fill="hold"/>
                                        <p:tgtEl>
                                          <p:spTgt spid="116744"/>
                                        </p:tgtEl>
                                        <p:attrNameLst>
                                          <p:attrName>ppt_x</p:attrName>
                                        </p:attrNameLst>
                                      </p:cBhvr>
                                      <p:tavLst>
                                        <p:tav tm="0">
                                          <p:val>
                                            <p:strVal val="0-#ppt_w/2"/>
                                          </p:val>
                                        </p:tav>
                                        <p:tav tm="100000">
                                          <p:val>
                                            <p:strVal val="#ppt_x"/>
                                          </p:val>
                                        </p:tav>
                                      </p:tavLst>
                                    </p:anim>
                                    <p:anim calcmode="lin" valueType="num">
                                      <p:cBhvr additive="base">
                                        <p:cTn id="32" dur="500" fill="hold"/>
                                        <p:tgtEl>
                                          <p:spTgt spid="1167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B6EF5661-13E7-4132-B9BC-72676C678399}"/>
              </a:ext>
            </a:extLst>
          </p:cNvPr>
          <p:cNvSpPr>
            <a:spLocks noGrp="1" noChangeArrowheads="1"/>
          </p:cNvSpPr>
          <p:nvPr>
            <p:ph type="title"/>
          </p:nvPr>
        </p:nvSpPr>
        <p:spPr>
          <a:xfrm>
            <a:off x="685800" y="609600"/>
            <a:ext cx="7772400" cy="533400"/>
          </a:xfrm>
          <a:solidFill>
            <a:srgbClr val="CCFFFF"/>
          </a:solidFill>
        </p:spPr>
        <p:txBody>
          <a:bodyPr/>
          <a:lstStyle/>
          <a:p>
            <a:pPr algn="l" eaLnBrk="1" hangingPunct="1"/>
            <a:r>
              <a:rPr lang="en-US" altLang="zh-CN" sz="3200" b="1">
                <a:solidFill>
                  <a:schemeClr val="accent2"/>
                </a:solidFill>
                <a:latin typeface="楷体_GB2312" pitchFamily="49" charset="-122"/>
                <a:ea typeface="楷体_GB2312" pitchFamily="49" charset="-122"/>
              </a:rPr>
              <a:t>3</a:t>
            </a:r>
            <a:r>
              <a:rPr lang="zh-CN" altLang="en-US" sz="3200" b="1">
                <a:solidFill>
                  <a:schemeClr val="accent2"/>
                </a:solidFill>
                <a:latin typeface="楷体_GB2312" pitchFamily="49" charset="-122"/>
                <a:ea typeface="楷体_GB2312" pitchFamily="49" charset="-122"/>
              </a:rPr>
              <a:t>、同时引入加法与乘法形式的虚拟变量</a:t>
            </a:r>
          </a:p>
        </p:txBody>
      </p:sp>
      <p:sp>
        <p:nvSpPr>
          <p:cNvPr id="117763" name="Rectangle 3">
            <a:extLst>
              <a:ext uri="{FF2B5EF4-FFF2-40B4-BE49-F238E27FC236}">
                <a16:creationId xmlns:a16="http://schemas.microsoft.com/office/drawing/2014/main" id="{277C42C9-EF2F-4360-AC3B-5CB00F780AEB}"/>
              </a:ext>
            </a:extLst>
          </p:cNvPr>
          <p:cNvSpPr>
            <a:spLocks noGrp="1" noChangeArrowheads="1"/>
          </p:cNvSpPr>
          <p:nvPr>
            <p:ph type="body" idx="1"/>
          </p:nvPr>
        </p:nvSpPr>
        <p:spPr>
          <a:xfrm>
            <a:off x="685800" y="2000250"/>
            <a:ext cx="7772400" cy="4724400"/>
          </a:xfrm>
        </p:spPr>
        <p:txBody>
          <a:bodyPr/>
          <a:lstStyle/>
          <a:p>
            <a:pPr eaLnBrk="1" hangingPunct="1">
              <a:lnSpc>
                <a:spcPct val="90000"/>
              </a:lnSpc>
            </a:pPr>
            <a:r>
              <a:rPr lang="zh-CN" altLang="en-US" sz="2800" b="1"/>
              <a:t>当截距与斜率发生变化时，则需要同时引入加法与乘法形式的虚拟变量。</a:t>
            </a:r>
          </a:p>
          <a:p>
            <a:pPr algn="just" eaLnBrk="1" hangingPunct="1">
              <a:lnSpc>
                <a:spcPct val="90000"/>
              </a:lnSpc>
            </a:pPr>
            <a:r>
              <a:rPr lang="zh-CN" altLang="en-US" sz="2800"/>
              <a:t>对于一元模型，有两组样本，则有可能出现下述四种情况中的一种：</a:t>
            </a:r>
          </a:p>
          <a:p>
            <a:pPr lvl="1" algn="just" eaLnBrk="1" hangingPunct="1">
              <a:lnSpc>
                <a:spcPct val="90000"/>
              </a:lnSpc>
            </a:pPr>
            <a:r>
              <a:rPr lang="zh-CN" altLang="en-US" sz="2400"/>
              <a:t> </a:t>
            </a:r>
            <a:r>
              <a:rPr lang="zh-CN" altLang="en-US" sz="2400">
                <a:sym typeface="Symbol" panose="05050102010706020507" pitchFamily="18" charset="2"/>
              </a:rPr>
              <a:t></a:t>
            </a:r>
            <a:r>
              <a:rPr lang="en-US" altLang="zh-CN" sz="2400" baseline="-25000">
                <a:sym typeface="Symbol" panose="05050102010706020507" pitchFamily="18" charset="2"/>
              </a:rPr>
              <a:t>1</a:t>
            </a:r>
            <a:r>
              <a:rPr lang="en-US" altLang="zh-CN" sz="2400">
                <a:sym typeface="Symbol" panose="05050102010706020507" pitchFamily="18" charset="2"/>
              </a:rPr>
              <a:t>=</a:t>
            </a:r>
            <a:r>
              <a:rPr lang="en-US" altLang="zh-CN" sz="2400" baseline="-25000">
                <a:sym typeface="Symbol" panose="05050102010706020507" pitchFamily="18" charset="2"/>
              </a:rPr>
              <a:t>1</a:t>
            </a:r>
            <a:r>
              <a:rPr lang="en-US" altLang="zh-CN" sz="2400"/>
              <a:t> </a:t>
            </a:r>
            <a:r>
              <a:rPr lang="zh-CN" altLang="en-US" sz="2400"/>
              <a:t>，且</a:t>
            </a:r>
            <a:r>
              <a:rPr lang="zh-CN" altLang="en-US" sz="2400">
                <a:sym typeface="Symbol" panose="05050102010706020507" pitchFamily="18" charset="2"/>
              </a:rPr>
              <a:t></a:t>
            </a:r>
            <a:r>
              <a:rPr lang="en-US" altLang="zh-CN" sz="2400" baseline="-25000">
                <a:sym typeface="Symbol" panose="05050102010706020507" pitchFamily="18" charset="2"/>
              </a:rPr>
              <a:t>2</a:t>
            </a:r>
            <a:r>
              <a:rPr lang="en-US" altLang="zh-CN" sz="2400">
                <a:sym typeface="Symbol" panose="05050102010706020507" pitchFamily="18" charset="2"/>
              </a:rPr>
              <a:t>=</a:t>
            </a:r>
            <a:r>
              <a:rPr lang="en-US" altLang="zh-CN" sz="2400" baseline="-25000">
                <a:sym typeface="Symbol" panose="05050102010706020507" pitchFamily="18" charset="2"/>
              </a:rPr>
              <a:t>2</a:t>
            </a:r>
            <a:r>
              <a:rPr lang="en-US" altLang="zh-CN" sz="2400"/>
              <a:t> </a:t>
            </a:r>
            <a:r>
              <a:rPr lang="zh-CN" altLang="en-US" sz="2400"/>
              <a:t>，即两个回归相同，称为</a:t>
            </a:r>
            <a:r>
              <a:rPr lang="zh-CN" altLang="en-US" sz="2400" b="1">
                <a:latin typeface="宋体" panose="02010600030101010101" pitchFamily="2" charset="-122"/>
              </a:rPr>
              <a:t>重合回归</a:t>
            </a:r>
            <a:r>
              <a:rPr lang="zh-CN" altLang="en-US" sz="2400">
                <a:latin typeface="宋体" panose="02010600030101010101" pitchFamily="2" charset="-122"/>
              </a:rPr>
              <a:t>（</a:t>
            </a:r>
            <a:r>
              <a:rPr lang="en-US" altLang="zh-CN" sz="2400"/>
              <a:t>Coincident Regressions</a:t>
            </a:r>
            <a:r>
              <a:rPr lang="zh-CN" altLang="en-US" sz="2400">
                <a:latin typeface="宋体" panose="02010600030101010101" pitchFamily="2" charset="-122"/>
              </a:rPr>
              <a:t>）；</a:t>
            </a:r>
          </a:p>
          <a:p>
            <a:pPr lvl="1" algn="just" eaLnBrk="1" hangingPunct="1">
              <a:lnSpc>
                <a:spcPct val="90000"/>
              </a:lnSpc>
            </a:pPr>
            <a:r>
              <a:rPr lang="zh-CN" altLang="en-US" sz="2400">
                <a:sym typeface="Symbol" panose="05050102010706020507" pitchFamily="18" charset="2"/>
              </a:rPr>
              <a:t></a:t>
            </a:r>
            <a:r>
              <a:rPr lang="en-US" altLang="zh-CN" sz="2400" baseline="-25000">
                <a:sym typeface="Symbol" panose="05050102010706020507" pitchFamily="18" charset="2"/>
              </a:rPr>
              <a:t>1</a:t>
            </a:r>
            <a:r>
              <a:rPr lang="en-US" altLang="zh-CN" sz="2400">
                <a:sym typeface="Symbol" panose="05050102010706020507" pitchFamily="18" charset="2"/>
              </a:rPr>
              <a:t></a:t>
            </a:r>
            <a:r>
              <a:rPr lang="en-US" altLang="zh-CN" sz="2400" baseline="-25000">
                <a:sym typeface="Symbol" panose="05050102010706020507" pitchFamily="18" charset="2"/>
              </a:rPr>
              <a:t>1</a:t>
            </a:r>
            <a:r>
              <a:rPr lang="en-US" altLang="zh-CN" sz="2400"/>
              <a:t> ,</a:t>
            </a:r>
            <a:r>
              <a:rPr lang="zh-CN" altLang="en-US" sz="2400"/>
              <a:t>但</a:t>
            </a:r>
            <a:r>
              <a:rPr lang="zh-CN" altLang="en-US" sz="2400">
                <a:sym typeface="Symbol" panose="05050102010706020507" pitchFamily="18" charset="2"/>
              </a:rPr>
              <a:t></a:t>
            </a:r>
            <a:r>
              <a:rPr lang="en-US" altLang="zh-CN" sz="2400" baseline="-25000">
                <a:sym typeface="Symbol" panose="05050102010706020507" pitchFamily="18" charset="2"/>
              </a:rPr>
              <a:t>2</a:t>
            </a:r>
            <a:r>
              <a:rPr lang="en-US" altLang="zh-CN" sz="2400">
                <a:sym typeface="Symbol" panose="05050102010706020507" pitchFamily="18" charset="2"/>
              </a:rPr>
              <a:t>=</a:t>
            </a:r>
            <a:r>
              <a:rPr lang="en-US" altLang="zh-CN" sz="2400" baseline="-25000">
                <a:sym typeface="Symbol" panose="05050102010706020507" pitchFamily="18" charset="2"/>
              </a:rPr>
              <a:t>2</a:t>
            </a:r>
            <a:r>
              <a:rPr lang="en-US" altLang="zh-CN" sz="2400"/>
              <a:t> </a:t>
            </a:r>
            <a:r>
              <a:rPr lang="zh-CN" altLang="en-US" sz="2400"/>
              <a:t>，即两个回归的差异仅在其截距，称为</a:t>
            </a:r>
            <a:r>
              <a:rPr lang="zh-CN" altLang="en-US" sz="2400" b="1"/>
              <a:t>平行回归</a:t>
            </a:r>
            <a:r>
              <a:rPr lang="zh-CN" altLang="en-US" sz="2400"/>
              <a:t>（</a:t>
            </a:r>
            <a:r>
              <a:rPr lang="en-US" altLang="zh-CN" sz="2400"/>
              <a:t>Parallel Regressions</a:t>
            </a:r>
            <a:r>
              <a:rPr lang="zh-CN" altLang="en-US" sz="2400"/>
              <a:t>）</a:t>
            </a:r>
            <a:r>
              <a:rPr lang="en-US" altLang="zh-CN" sz="2400"/>
              <a:t>;</a:t>
            </a:r>
          </a:p>
          <a:p>
            <a:pPr lvl="1" algn="just" eaLnBrk="1" hangingPunct="1">
              <a:lnSpc>
                <a:spcPct val="90000"/>
              </a:lnSpc>
            </a:pPr>
            <a:r>
              <a:rPr lang="en-US" altLang="zh-CN" sz="2400">
                <a:sym typeface="Symbol" panose="05050102010706020507" pitchFamily="18" charset="2"/>
              </a:rPr>
              <a:t></a:t>
            </a:r>
            <a:r>
              <a:rPr lang="en-US" altLang="zh-CN" sz="2400" baseline="-25000">
                <a:sym typeface="Symbol" panose="05050102010706020507" pitchFamily="18" charset="2"/>
              </a:rPr>
              <a:t>1</a:t>
            </a:r>
            <a:r>
              <a:rPr lang="en-US" altLang="zh-CN" sz="2400">
                <a:sym typeface="Symbol" panose="05050102010706020507" pitchFamily="18" charset="2"/>
              </a:rPr>
              <a:t>=</a:t>
            </a:r>
            <a:r>
              <a:rPr lang="en-US" altLang="zh-CN" sz="2400" baseline="-25000">
                <a:sym typeface="Symbol" panose="05050102010706020507" pitchFamily="18" charset="2"/>
              </a:rPr>
              <a:t>1</a:t>
            </a:r>
            <a:r>
              <a:rPr lang="en-US" altLang="zh-CN" sz="2400"/>
              <a:t> </a:t>
            </a:r>
            <a:r>
              <a:rPr lang="zh-CN" altLang="en-US" sz="2400"/>
              <a:t>，但</a:t>
            </a:r>
            <a:r>
              <a:rPr lang="zh-CN" altLang="en-US" sz="2400">
                <a:sym typeface="Symbol" panose="05050102010706020507" pitchFamily="18" charset="2"/>
              </a:rPr>
              <a:t></a:t>
            </a:r>
            <a:r>
              <a:rPr lang="en-US" altLang="zh-CN" sz="2400" baseline="-25000">
                <a:sym typeface="Symbol" panose="05050102010706020507" pitchFamily="18" charset="2"/>
              </a:rPr>
              <a:t>2</a:t>
            </a:r>
            <a:r>
              <a:rPr lang="en-US" altLang="zh-CN" sz="2400">
                <a:sym typeface="Symbol" panose="05050102010706020507" pitchFamily="18" charset="2"/>
              </a:rPr>
              <a:t></a:t>
            </a:r>
            <a:r>
              <a:rPr lang="en-US" altLang="zh-CN" sz="2400" baseline="-25000">
                <a:sym typeface="Symbol" panose="05050102010706020507" pitchFamily="18" charset="2"/>
              </a:rPr>
              <a:t>2</a:t>
            </a:r>
            <a:r>
              <a:rPr lang="en-US" altLang="zh-CN" sz="2400"/>
              <a:t> </a:t>
            </a:r>
            <a:r>
              <a:rPr lang="zh-CN" altLang="en-US" sz="2400"/>
              <a:t>，即两个回归的差异仅在其斜率，称为</a:t>
            </a:r>
            <a:r>
              <a:rPr lang="zh-CN" altLang="en-US" sz="2400" b="1"/>
              <a:t>汇合回归</a:t>
            </a:r>
            <a:r>
              <a:rPr lang="en-US" altLang="zh-CN" sz="2400"/>
              <a:t>(Concurrent Regressions)</a:t>
            </a:r>
            <a:r>
              <a:rPr lang="zh-CN" altLang="en-US" sz="2400"/>
              <a:t>；</a:t>
            </a:r>
          </a:p>
          <a:p>
            <a:pPr lvl="1" algn="just" eaLnBrk="1" hangingPunct="1">
              <a:lnSpc>
                <a:spcPct val="90000"/>
              </a:lnSpc>
            </a:pPr>
            <a:r>
              <a:rPr lang="zh-CN" altLang="en-US" sz="2400">
                <a:sym typeface="Symbol" panose="05050102010706020507" pitchFamily="18" charset="2"/>
              </a:rPr>
              <a:t></a:t>
            </a:r>
            <a:r>
              <a:rPr lang="en-US" altLang="zh-CN" sz="2400" baseline="-25000">
                <a:sym typeface="Symbol" panose="05050102010706020507" pitchFamily="18" charset="2"/>
              </a:rPr>
              <a:t>1</a:t>
            </a:r>
            <a:r>
              <a:rPr lang="en-US" altLang="zh-CN" sz="2400">
                <a:sym typeface="Symbol" panose="05050102010706020507" pitchFamily="18" charset="2"/>
              </a:rPr>
              <a:t></a:t>
            </a:r>
            <a:r>
              <a:rPr lang="en-US" altLang="zh-CN" sz="2400" baseline="-25000">
                <a:sym typeface="Symbol" panose="05050102010706020507" pitchFamily="18" charset="2"/>
              </a:rPr>
              <a:t>1</a:t>
            </a:r>
            <a:r>
              <a:rPr lang="zh-CN" altLang="en-US" sz="2400"/>
              <a:t>，且</a:t>
            </a:r>
            <a:r>
              <a:rPr lang="zh-CN" altLang="en-US" sz="2400">
                <a:sym typeface="Symbol" panose="05050102010706020507" pitchFamily="18" charset="2"/>
              </a:rPr>
              <a:t></a:t>
            </a:r>
            <a:r>
              <a:rPr lang="en-US" altLang="zh-CN" sz="2400" baseline="-25000">
                <a:sym typeface="Symbol" panose="05050102010706020507" pitchFamily="18" charset="2"/>
              </a:rPr>
              <a:t>2</a:t>
            </a:r>
            <a:r>
              <a:rPr lang="en-US" altLang="zh-CN" sz="2400">
                <a:sym typeface="Symbol" panose="05050102010706020507" pitchFamily="18" charset="2"/>
              </a:rPr>
              <a:t></a:t>
            </a:r>
            <a:r>
              <a:rPr lang="en-US" altLang="zh-CN" sz="2400" baseline="-25000">
                <a:sym typeface="Symbol" panose="05050102010706020507" pitchFamily="18" charset="2"/>
              </a:rPr>
              <a:t>2</a:t>
            </a:r>
            <a:r>
              <a:rPr lang="en-US" altLang="zh-CN" sz="2400"/>
              <a:t> </a:t>
            </a:r>
            <a:r>
              <a:rPr lang="zh-CN" altLang="en-US" sz="2400"/>
              <a:t>，即两个回归完全不同，称为</a:t>
            </a:r>
            <a:r>
              <a:rPr lang="zh-CN" altLang="en-US" sz="2400" b="1"/>
              <a:t>相异回归</a:t>
            </a:r>
            <a:r>
              <a:rPr lang="zh-CN" altLang="en-US" sz="2400"/>
              <a:t>（</a:t>
            </a:r>
            <a:r>
              <a:rPr lang="en-US" altLang="zh-CN" sz="2400"/>
              <a:t>Dissimilar Regressions</a:t>
            </a:r>
            <a:r>
              <a:rPr lang="zh-CN" altLang="en-US" sz="2400"/>
              <a:t>）。</a:t>
            </a:r>
            <a:endParaRPr lang="zh-CN" altLang="en-US" sz="20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 calcmode="lin" valueType="num">
                                      <p:cBhvr additive="base">
                                        <p:cTn id="7" dur="500" fill="hold"/>
                                        <p:tgtEl>
                                          <p:spTgt spid="1177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77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7763">
                                            <p:txEl>
                                              <p:pRg st="1" end="1"/>
                                            </p:txEl>
                                          </p:spTgt>
                                        </p:tgtEl>
                                        <p:attrNameLst>
                                          <p:attrName>style.visibility</p:attrName>
                                        </p:attrNameLst>
                                      </p:cBhvr>
                                      <p:to>
                                        <p:strVal val="visible"/>
                                      </p:to>
                                    </p:set>
                                    <p:anim calcmode="lin" valueType="num">
                                      <p:cBhvr additive="base">
                                        <p:cTn id="13" dur="500" fill="hold"/>
                                        <p:tgtEl>
                                          <p:spTgt spid="1177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776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17763">
                                            <p:txEl>
                                              <p:pRg st="2" end="2"/>
                                            </p:txEl>
                                          </p:spTgt>
                                        </p:tgtEl>
                                        <p:attrNameLst>
                                          <p:attrName>style.visibility</p:attrName>
                                        </p:attrNameLst>
                                      </p:cBhvr>
                                      <p:to>
                                        <p:strVal val="visible"/>
                                      </p:to>
                                    </p:set>
                                    <p:anim calcmode="lin" valueType="num">
                                      <p:cBhvr additive="base">
                                        <p:cTn id="17" dur="500" fill="hold"/>
                                        <p:tgtEl>
                                          <p:spTgt spid="11776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776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17763">
                                            <p:txEl>
                                              <p:pRg st="3" end="3"/>
                                            </p:txEl>
                                          </p:spTgt>
                                        </p:tgtEl>
                                        <p:attrNameLst>
                                          <p:attrName>style.visibility</p:attrName>
                                        </p:attrNameLst>
                                      </p:cBhvr>
                                      <p:to>
                                        <p:strVal val="visible"/>
                                      </p:to>
                                    </p:set>
                                    <p:anim calcmode="lin" valueType="num">
                                      <p:cBhvr additive="base">
                                        <p:cTn id="21" dur="500" fill="hold"/>
                                        <p:tgtEl>
                                          <p:spTgt spid="11776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1776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17763">
                                            <p:txEl>
                                              <p:pRg st="4" end="4"/>
                                            </p:txEl>
                                          </p:spTgt>
                                        </p:tgtEl>
                                        <p:attrNameLst>
                                          <p:attrName>style.visibility</p:attrName>
                                        </p:attrNameLst>
                                      </p:cBhvr>
                                      <p:to>
                                        <p:strVal val="visible"/>
                                      </p:to>
                                    </p:set>
                                    <p:anim calcmode="lin" valueType="num">
                                      <p:cBhvr additive="base">
                                        <p:cTn id="25" dur="500" fill="hold"/>
                                        <p:tgtEl>
                                          <p:spTgt spid="11776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7763">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17763">
                                            <p:txEl>
                                              <p:pRg st="5" end="5"/>
                                            </p:txEl>
                                          </p:spTgt>
                                        </p:tgtEl>
                                        <p:attrNameLst>
                                          <p:attrName>style.visibility</p:attrName>
                                        </p:attrNameLst>
                                      </p:cBhvr>
                                      <p:to>
                                        <p:strVal val="visible"/>
                                      </p:to>
                                    </p:set>
                                    <p:anim calcmode="lin" valueType="num">
                                      <p:cBhvr additive="base">
                                        <p:cTn id="29" dur="500" fill="hold"/>
                                        <p:tgtEl>
                                          <p:spTgt spid="117763">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1776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7" name="Rectangle 3">
            <a:extLst>
              <a:ext uri="{FF2B5EF4-FFF2-40B4-BE49-F238E27FC236}">
                <a16:creationId xmlns:a16="http://schemas.microsoft.com/office/drawing/2014/main" id="{31DE542A-5196-4351-B8E8-ABFD6475D860}"/>
              </a:ext>
            </a:extLst>
          </p:cNvPr>
          <p:cNvSpPr>
            <a:spLocks noGrp="1" noChangeArrowheads="1"/>
          </p:cNvSpPr>
          <p:nvPr>
            <p:ph type="body" idx="1"/>
          </p:nvPr>
        </p:nvSpPr>
        <p:spPr>
          <a:xfrm>
            <a:off x="123825" y="1781175"/>
            <a:ext cx="8334375" cy="1828800"/>
          </a:xfrm>
        </p:spPr>
        <p:txBody>
          <a:bodyPr/>
          <a:lstStyle/>
          <a:p>
            <a:pPr eaLnBrk="1" hangingPunct="1"/>
            <a:r>
              <a:rPr lang="zh-CN" altLang="en-US" sz="2800" dirty="0">
                <a:solidFill>
                  <a:srgbClr val="FF0000"/>
                </a:solidFill>
              </a:rPr>
              <a:t>例如</a:t>
            </a:r>
            <a:r>
              <a:rPr lang="zh-CN" altLang="en-US" sz="2800" dirty="0"/>
              <a:t>，以</a:t>
            </a:r>
            <a:r>
              <a:rPr lang="en-US" altLang="zh-CN" sz="2800" dirty="0"/>
              <a:t>1978-2009</a:t>
            </a:r>
            <a:r>
              <a:rPr lang="zh-CN" altLang="en-US" sz="2800" dirty="0"/>
              <a:t>年的数据为样本，以</a:t>
            </a:r>
            <a:r>
              <a:rPr lang="en-US" altLang="zh-CN" sz="2800" dirty="0"/>
              <a:t>GDP</a:t>
            </a:r>
            <a:r>
              <a:rPr lang="zh-CN" altLang="en-US" sz="2800" dirty="0"/>
              <a:t>作为解释变量，建立居民消费函数。根据分析，</a:t>
            </a:r>
            <a:r>
              <a:rPr lang="en-US" altLang="zh-CN" sz="2800" dirty="0"/>
              <a:t>1992</a:t>
            </a:r>
            <a:r>
              <a:rPr lang="zh-CN" altLang="en-US" sz="2800" dirty="0"/>
              <a:t>年前后，自发消费和消费率都可能发生变化。</a:t>
            </a:r>
          </a:p>
        </p:txBody>
      </p:sp>
      <p:graphicFrame>
        <p:nvGraphicFramePr>
          <p:cNvPr id="118788" name="Object 4">
            <a:extLst>
              <a:ext uri="{FF2B5EF4-FFF2-40B4-BE49-F238E27FC236}">
                <a16:creationId xmlns:a16="http://schemas.microsoft.com/office/drawing/2014/main" id="{DD3A1905-B604-4B0F-BA55-B678C3DB5924}"/>
              </a:ext>
            </a:extLst>
          </p:cNvPr>
          <p:cNvGraphicFramePr>
            <a:graphicFrameLocks noChangeAspect="1"/>
          </p:cNvGraphicFramePr>
          <p:nvPr>
            <p:extLst>
              <p:ext uri="{D42A27DB-BD31-4B8C-83A1-F6EECF244321}">
                <p14:modId xmlns:p14="http://schemas.microsoft.com/office/powerpoint/2010/main" val="2511654346"/>
              </p:ext>
            </p:extLst>
          </p:nvPr>
        </p:nvGraphicFramePr>
        <p:xfrm>
          <a:off x="1143000" y="3495675"/>
          <a:ext cx="3505200" cy="1004888"/>
        </p:xfrm>
        <a:graphic>
          <a:graphicData uri="http://schemas.openxmlformats.org/presentationml/2006/ole">
            <mc:AlternateContent xmlns:mc="http://schemas.openxmlformats.org/markup-compatibility/2006">
              <mc:Choice xmlns:v="urn:schemas-microsoft-com:vml" Requires="v">
                <p:oleObj spid="_x0000_s36894" r:id="rId3" imgW="1497950" imgH="482391" progId="Equation.3">
                  <p:embed/>
                </p:oleObj>
              </mc:Choice>
              <mc:Fallback>
                <p:oleObj r:id="rId3" imgW="1497950" imgH="482391" progId="Equation.3">
                  <p:embed/>
                  <p:pic>
                    <p:nvPicPr>
                      <p:cNvPr id="118788" name="Object 4">
                        <a:extLst>
                          <a:ext uri="{FF2B5EF4-FFF2-40B4-BE49-F238E27FC236}">
                            <a16:creationId xmlns:a16="http://schemas.microsoft.com/office/drawing/2014/main" id="{DD3A1905-B604-4B0F-BA55-B678C3DB59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495675"/>
                        <a:ext cx="3505200" cy="1004888"/>
                      </a:xfrm>
                      <a:prstGeom prst="rect">
                        <a:avLst/>
                      </a:prstGeom>
                      <a:solidFill>
                        <a:schemeClr val="tx1"/>
                      </a:solidFill>
                      <a:ln w="9525">
                        <a:solidFill>
                          <a:srgbClr val="0000FF"/>
                        </a:solidFill>
                        <a:miter lim="800000"/>
                        <a:headEnd/>
                        <a:tailEnd/>
                      </a:ln>
                    </p:spPr>
                  </p:pic>
                </p:oleObj>
              </mc:Fallback>
            </mc:AlternateContent>
          </a:graphicData>
        </a:graphic>
      </p:graphicFrame>
      <p:sp>
        <p:nvSpPr>
          <p:cNvPr id="115716" name="Rectangle 8">
            <a:extLst>
              <a:ext uri="{FF2B5EF4-FFF2-40B4-BE49-F238E27FC236}">
                <a16:creationId xmlns:a16="http://schemas.microsoft.com/office/drawing/2014/main" id="{EE700674-A5E2-4C42-9CE9-76039640F425}"/>
              </a:ext>
            </a:extLst>
          </p:cNvPr>
          <p:cNvSpPr>
            <a:spLocks noChangeArrowheads="1"/>
          </p:cNvSpPr>
          <p:nvPr/>
        </p:nvSpPr>
        <p:spPr bwMode="auto">
          <a:xfrm>
            <a:off x="914400" y="5781675"/>
            <a:ext cx="7543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a:t>通过统计检验，判断两个时期中消费函数的截距和斜率是否发生变化。</a:t>
            </a:r>
          </a:p>
        </p:txBody>
      </p:sp>
      <p:graphicFrame>
        <p:nvGraphicFramePr>
          <p:cNvPr id="118793" name="Object 9">
            <a:extLst>
              <a:ext uri="{FF2B5EF4-FFF2-40B4-BE49-F238E27FC236}">
                <a16:creationId xmlns:a16="http://schemas.microsoft.com/office/drawing/2014/main" id="{23F27869-BC79-4180-80CA-8194A9E5A139}"/>
              </a:ext>
            </a:extLst>
          </p:cNvPr>
          <p:cNvGraphicFramePr>
            <a:graphicFrameLocks noChangeAspect="1"/>
          </p:cNvGraphicFramePr>
          <p:nvPr>
            <p:extLst>
              <p:ext uri="{D42A27DB-BD31-4B8C-83A1-F6EECF244321}">
                <p14:modId xmlns:p14="http://schemas.microsoft.com/office/powerpoint/2010/main" val="4211372005"/>
              </p:ext>
            </p:extLst>
          </p:nvPr>
        </p:nvGraphicFramePr>
        <p:xfrm>
          <a:off x="1311275" y="4791075"/>
          <a:ext cx="6521450" cy="990600"/>
        </p:xfrm>
        <a:graphic>
          <a:graphicData uri="http://schemas.openxmlformats.org/presentationml/2006/ole">
            <mc:AlternateContent xmlns:mc="http://schemas.openxmlformats.org/markup-compatibility/2006">
              <mc:Choice xmlns:v="urn:schemas-microsoft-com:vml" Requires="v">
                <p:oleObj spid="_x0000_s36895" name="公式" r:id="rId5" imgW="2705100" imgH="457200" progId="Equation.3">
                  <p:embed/>
                </p:oleObj>
              </mc:Choice>
              <mc:Fallback>
                <p:oleObj name="公式" r:id="rId5" imgW="2705100" imgH="457200" progId="Equation.3">
                  <p:embed/>
                  <p:pic>
                    <p:nvPicPr>
                      <p:cNvPr id="118793" name="Object 9">
                        <a:extLst>
                          <a:ext uri="{FF2B5EF4-FFF2-40B4-BE49-F238E27FC236}">
                            <a16:creationId xmlns:a16="http://schemas.microsoft.com/office/drawing/2014/main" id="{23F27869-BC79-4180-80CA-8194A9E5A1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1275" y="4791075"/>
                        <a:ext cx="6521450" cy="990600"/>
                      </a:xfrm>
                      <a:prstGeom prst="rect">
                        <a:avLst/>
                      </a:prstGeom>
                      <a:solidFill>
                        <a:schemeClr val="tx1"/>
                      </a:solidFill>
                      <a:ln w="9525">
                        <a:solidFill>
                          <a:srgbClr val="FF0000"/>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 calcmode="lin" valueType="num">
                                      <p:cBhvr additive="base">
                                        <p:cTn id="7" dur="500" fill="hold"/>
                                        <p:tgtEl>
                                          <p:spTgt spid="1187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87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8788"/>
                                        </p:tgtEl>
                                        <p:attrNameLst>
                                          <p:attrName>style.visibility</p:attrName>
                                        </p:attrNameLst>
                                      </p:cBhvr>
                                      <p:to>
                                        <p:strVal val="visible"/>
                                      </p:to>
                                    </p:set>
                                    <p:anim calcmode="lin" valueType="num">
                                      <p:cBhvr additive="base">
                                        <p:cTn id="13" dur="500" fill="hold"/>
                                        <p:tgtEl>
                                          <p:spTgt spid="118788"/>
                                        </p:tgtEl>
                                        <p:attrNameLst>
                                          <p:attrName>ppt_x</p:attrName>
                                        </p:attrNameLst>
                                      </p:cBhvr>
                                      <p:tavLst>
                                        <p:tav tm="0">
                                          <p:val>
                                            <p:strVal val="0-#ppt_w/2"/>
                                          </p:val>
                                        </p:tav>
                                        <p:tav tm="100000">
                                          <p:val>
                                            <p:strVal val="#ppt_x"/>
                                          </p:val>
                                        </p:tav>
                                      </p:tavLst>
                                    </p:anim>
                                    <p:anim calcmode="lin" valueType="num">
                                      <p:cBhvr additive="base">
                                        <p:cTn id="14" dur="500" fill="hold"/>
                                        <p:tgtEl>
                                          <p:spTgt spid="11878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8793"/>
                                        </p:tgtEl>
                                        <p:attrNameLst>
                                          <p:attrName>style.visibility</p:attrName>
                                        </p:attrNameLst>
                                      </p:cBhvr>
                                      <p:to>
                                        <p:strVal val="visible"/>
                                      </p:to>
                                    </p:set>
                                    <p:anim calcmode="lin" valueType="num">
                                      <p:cBhvr additive="base">
                                        <p:cTn id="19" dur="500" fill="hold"/>
                                        <p:tgtEl>
                                          <p:spTgt spid="118793"/>
                                        </p:tgtEl>
                                        <p:attrNameLst>
                                          <p:attrName>ppt_x</p:attrName>
                                        </p:attrNameLst>
                                      </p:cBhvr>
                                      <p:tavLst>
                                        <p:tav tm="0">
                                          <p:val>
                                            <p:strVal val="0-#ppt_w/2"/>
                                          </p:val>
                                        </p:tav>
                                        <p:tav tm="100000">
                                          <p:val>
                                            <p:strVal val="#ppt_x"/>
                                          </p:val>
                                        </p:tav>
                                      </p:tavLst>
                                    </p:anim>
                                    <p:anim calcmode="lin" valueType="num">
                                      <p:cBhvr additive="base">
                                        <p:cTn id="20" dur="500" fill="hold"/>
                                        <p:tgtEl>
                                          <p:spTgt spid="1187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B76A5952-DB40-4D0C-800C-942D3DF70276}"/>
              </a:ext>
            </a:extLst>
          </p:cNvPr>
          <p:cNvSpPr>
            <a:spLocks noGrp="1" noChangeArrowheads="1"/>
          </p:cNvSpPr>
          <p:nvPr>
            <p:ph type="title"/>
          </p:nvPr>
        </p:nvSpPr>
        <p:spPr>
          <a:xfrm>
            <a:off x="685800" y="609600"/>
            <a:ext cx="7772400" cy="5029200"/>
          </a:xfrm>
        </p:spPr>
        <p:txBody>
          <a:bodyPr/>
          <a:lstStyle/>
          <a:p>
            <a:pPr eaLnBrk="1" hangingPunct="1"/>
            <a:r>
              <a:rPr lang="zh-CN" altLang="en-US" sz="3600" b="1" dirty="0">
                <a:ea typeface="楷体_GB2312" pitchFamily="49" charset="-122"/>
              </a:rPr>
              <a:t>三、虚拟变量的设置原则</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5" name="Rectangle 3">
            <a:extLst>
              <a:ext uri="{FF2B5EF4-FFF2-40B4-BE49-F238E27FC236}">
                <a16:creationId xmlns:a16="http://schemas.microsoft.com/office/drawing/2014/main" id="{F633BE1A-3B07-462C-AC51-C7CE28D4D9FC}"/>
              </a:ext>
            </a:extLst>
          </p:cNvPr>
          <p:cNvSpPr>
            <a:spLocks noGrp="1" noChangeArrowheads="1"/>
          </p:cNvSpPr>
          <p:nvPr>
            <p:ph type="body" idx="1"/>
          </p:nvPr>
        </p:nvSpPr>
        <p:spPr>
          <a:xfrm>
            <a:off x="685800" y="1571625"/>
            <a:ext cx="7772400" cy="2743200"/>
          </a:xfrm>
        </p:spPr>
        <p:txBody>
          <a:bodyPr/>
          <a:lstStyle/>
          <a:p>
            <a:pPr eaLnBrk="1" hangingPunct="1"/>
            <a:r>
              <a:rPr lang="zh-CN" altLang="en-US" sz="2800" b="1" dirty="0"/>
              <a:t>每一</a:t>
            </a:r>
            <a:r>
              <a:rPr lang="zh-CN" altLang="en-US" sz="2800" b="1" dirty="0">
                <a:solidFill>
                  <a:srgbClr val="FF0000"/>
                </a:solidFill>
              </a:rPr>
              <a:t>定性变量</a:t>
            </a:r>
            <a:r>
              <a:rPr lang="en-US" altLang="zh-CN" sz="2800" b="1" dirty="0">
                <a:solidFill>
                  <a:srgbClr val="FF0000"/>
                </a:solidFill>
              </a:rPr>
              <a:t>(qualitative variable)</a:t>
            </a:r>
            <a:r>
              <a:rPr lang="zh-CN" altLang="en-US" sz="2800" b="1" dirty="0"/>
              <a:t>所需的虚拟变量个数要比该定性变量的</a:t>
            </a:r>
            <a:r>
              <a:rPr lang="zh-CN" altLang="en-US" sz="2800" b="1" dirty="0">
                <a:solidFill>
                  <a:srgbClr val="FF0000"/>
                </a:solidFill>
              </a:rPr>
              <a:t>状态类别数</a:t>
            </a:r>
            <a:r>
              <a:rPr lang="en-US" altLang="zh-CN" sz="2800" b="1" dirty="0">
                <a:solidFill>
                  <a:srgbClr val="FF0000"/>
                </a:solidFill>
              </a:rPr>
              <a:t>(categories)</a:t>
            </a:r>
            <a:r>
              <a:rPr lang="zh-CN" altLang="en-US" sz="2800" b="1" dirty="0"/>
              <a:t>少</a:t>
            </a:r>
            <a:r>
              <a:rPr lang="en-US" altLang="zh-CN" sz="2800" b="1" dirty="0"/>
              <a:t>1</a:t>
            </a:r>
            <a:r>
              <a:rPr lang="zh-CN" altLang="en-US" sz="2800" b="1" dirty="0"/>
              <a:t>。即如果有</a:t>
            </a:r>
            <a:r>
              <a:rPr lang="en-US" altLang="zh-CN" sz="2800" b="1" dirty="0"/>
              <a:t>m</a:t>
            </a:r>
            <a:r>
              <a:rPr lang="zh-CN" altLang="en-US" sz="2800" b="1" dirty="0"/>
              <a:t>种状态，只在模型中引入</a:t>
            </a:r>
            <a:r>
              <a:rPr lang="en-US" altLang="zh-CN" sz="2800" b="1" dirty="0"/>
              <a:t>m-1</a:t>
            </a:r>
            <a:r>
              <a:rPr lang="zh-CN" altLang="en-US" sz="2800" b="1" dirty="0"/>
              <a:t>个虚拟变量。</a:t>
            </a:r>
          </a:p>
          <a:p>
            <a:pPr eaLnBrk="1" hangingPunct="1"/>
            <a:r>
              <a:rPr lang="zh-CN" altLang="en-US" sz="2800" b="1" dirty="0"/>
              <a:t>例如，季节定性变量有春、夏、秋、冬</a:t>
            </a:r>
            <a:r>
              <a:rPr lang="en-US" altLang="zh-CN" sz="2800" b="1" dirty="0"/>
              <a:t>4</a:t>
            </a:r>
            <a:r>
              <a:rPr lang="zh-CN" altLang="en-US" sz="2800" b="1" dirty="0"/>
              <a:t>种状态，只需要设置</a:t>
            </a:r>
            <a:r>
              <a:rPr lang="en-US" altLang="zh-CN" sz="2800" b="1" dirty="0"/>
              <a:t>3</a:t>
            </a:r>
            <a:r>
              <a:rPr lang="zh-CN" altLang="en-US" sz="2800" b="1" dirty="0"/>
              <a:t>个虚变量：</a:t>
            </a:r>
          </a:p>
        </p:txBody>
      </p:sp>
      <p:graphicFrame>
        <p:nvGraphicFramePr>
          <p:cNvPr id="120836" name="Object 4">
            <a:extLst>
              <a:ext uri="{FF2B5EF4-FFF2-40B4-BE49-F238E27FC236}">
                <a16:creationId xmlns:a16="http://schemas.microsoft.com/office/drawing/2014/main" id="{9F090729-D1AC-4C8F-9B15-D4135E0D9042}"/>
              </a:ext>
            </a:extLst>
          </p:cNvPr>
          <p:cNvGraphicFramePr>
            <a:graphicFrameLocks noChangeAspect="1"/>
          </p:cNvGraphicFramePr>
          <p:nvPr>
            <p:extLst>
              <p:ext uri="{D42A27DB-BD31-4B8C-83A1-F6EECF244321}">
                <p14:modId xmlns:p14="http://schemas.microsoft.com/office/powerpoint/2010/main" val="663585978"/>
              </p:ext>
            </p:extLst>
          </p:nvPr>
        </p:nvGraphicFramePr>
        <p:xfrm>
          <a:off x="1143000" y="4619625"/>
          <a:ext cx="7010400" cy="990600"/>
        </p:xfrm>
        <a:graphic>
          <a:graphicData uri="http://schemas.openxmlformats.org/presentationml/2006/ole">
            <mc:AlternateContent xmlns:mc="http://schemas.openxmlformats.org/markup-compatibility/2006">
              <mc:Choice xmlns:v="urn:schemas-microsoft-com:vml" Requires="v">
                <p:oleObj spid="_x0000_s39953" r:id="rId3" imgW="3556000" imgH="482600" progId="Equation.3">
                  <p:embed/>
                </p:oleObj>
              </mc:Choice>
              <mc:Fallback>
                <p:oleObj r:id="rId3" imgW="3556000" imgH="482600" progId="Equation.3">
                  <p:embed/>
                  <p:pic>
                    <p:nvPicPr>
                      <p:cNvPr id="120836" name="Object 4">
                        <a:extLst>
                          <a:ext uri="{FF2B5EF4-FFF2-40B4-BE49-F238E27FC236}">
                            <a16:creationId xmlns:a16="http://schemas.microsoft.com/office/drawing/2014/main" id="{9F090729-D1AC-4C8F-9B15-D4135E0D90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619625"/>
                        <a:ext cx="7010400" cy="990600"/>
                      </a:xfrm>
                      <a:prstGeom prst="rect">
                        <a:avLst/>
                      </a:prstGeom>
                      <a:solidFill>
                        <a:schemeClr val="tx1"/>
                      </a:solidFill>
                      <a:ln w="9525">
                        <a:solidFill>
                          <a:srgbClr val="FF0000"/>
                        </a:solidFill>
                        <a:miter lim="800000"/>
                        <a:headEnd/>
                        <a:tailEnd/>
                      </a:ln>
                    </p:spPr>
                  </p:pic>
                </p:oleObj>
              </mc:Fallback>
            </mc:AlternateContent>
          </a:graphicData>
        </a:graphic>
      </p:graphicFrame>
      <p:sp>
        <p:nvSpPr>
          <p:cNvPr id="120838" name="Rectangle 6">
            <a:extLst>
              <a:ext uri="{FF2B5EF4-FFF2-40B4-BE49-F238E27FC236}">
                <a16:creationId xmlns:a16="http://schemas.microsoft.com/office/drawing/2014/main" id="{09812134-A4F9-4AC1-B0FE-982270383DD7}"/>
              </a:ext>
            </a:extLst>
          </p:cNvPr>
          <p:cNvSpPr>
            <a:spLocks noChangeArrowheads="1"/>
          </p:cNvSpPr>
          <p:nvPr/>
        </p:nvSpPr>
        <p:spPr bwMode="auto">
          <a:xfrm>
            <a:off x="990600" y="5838825"/>
            <a:ext cx="7772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b="1">
                <a:solidFill>
                  <a:schemeClr val="accent2"/>
                </a:solidFill>
              </a:rPr>
              <a:t>如果设置第</a:t>
            </a:r>
            <a:r>
              <a:rPr lang="en-US" altLang="zh-CN" sz="2800" b="1">
                <a:solidFill>
                  <a:schemeClr val="accent2"/>
                </a:solidFill>
              </a:rPr>
              <a:t>4</a:t>
            </a:r>
            <a:r>
              <a:rPr lang="zh-CN" altLang="en-US" sz="2800" b="1">
                <a:solidFill>
                  <a:schemeClr val="accent2"/>
                </a:solidFill>
              </a:rPr>
              <a:t>个虚变量，则出现“</a:t>
            </a:r>
            <a:r>
              <a:rPr lang="zh-CN" altLang="en-US" sz="2800" b="1">
                <a:solidFill>
                  <a:srgbClr val="FF0000"/>
                </a:solidFill>
                <a:ea typeface="楷体_GB2312" pitchFamily="49" charset="-122"/>
              </a:rPr>
              <a:t>虚拟变量陷井</a:t>
            </a:r>
            <a:r>
              <a:rPr lang="zh-CN" altLang="en-US" sz="2800" b="1">
                <a:solidFill>
                  <a:schemeClr val="accent2"/>
                </a:solidFill>
              </a:rPr>
              <a:t>”（</a:t>
            </a:r>
            <a:r>
              <a:rPr lang="en-US" altLang="zh-CN" sz="2800" b="1">
                <a:solidFill>
                  <a:schemeClr val="accent2"/>
                </a:solidFill>
              </a:rPr>
              <a:t>Dummy Variable Trap</a:t>
            </a:r>
            <a:r>
              <a:rPr lang="zh-CN" altLang="en-US" sz="2800" b="1">
                <a:solidFill>
                  <a:schemeClr val="accent2"/>
                </a:solidFill>
              </a:rPr>
              <a:t>），为什么？</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 calcmode="lin" valueType="num">
                                      <p:cBhvr additive="base">
                                        <p:cTn id="7" dur="500" fill="hold"/>
                                        <p:tgtEl>
                                          <p:spTgt spid="1208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08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0835">
                                            <p:txEl>
                                              <p:pRg st="1" end="1"/>
                                            </p:txEl>
                                          </p:spTgt>
                                        </p:tgtEl>
                                        <p:attrNameLst>
                                          <p:attrName>style.visibility</p:attrName>
                                        </p:attrNameLst>
                                      </p:cBhvr>
                                      <p:to>
                                        <p:strVal val="visible"/>
                                      </p:to>
                                    </p:set>
                                    <p:anim calcmode="lin" valueType="num">
                                      <p:cBhvr additive="base">
                                        <p:cTn id="13" dur="500" fill="hold"/>
                                        <p:tgtEl>
                                          <p:spTgt spid="1208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08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20836"/>
                                        </p:tgtEl>
                                        <p:attrNameLst>
                                          <p:attrName>style.visibility</p:attrName>
                                        </p:attrNameLst>
                                      </p:cBhvr>
                                      <p:to>
                                        <p:strVal val="visible"/>
                                      </p:to>
                                    </p:set>
                                    <p:anim calcmode="lin" valueType="num">
                                      <p:cBhvr additive="base">
                                        <p:cTn id="19" dur="500" fill="hold"/>
                                        <p:tgtEl>
                                          <p:spTgt spid="120836"/>
                                        </p:tgtEl>
                                        <p:attrNameLst>
                                          <p:attrName>ppt_x</p:attrName>
                                        </p:attrNameLst>
                                      </p:cBhvr>
                                      <p:tavLst>
                                        <p:tav tm="0">
                                          <p:val>
                                            <p:strVal val="0-#ppt_w/2"/>
                                          </p:val>
                                        </p:tav>
                                        <p:tav tm="100000">
                                          <p:val>
                                            <p:strVal val="#ppt_x"/>
                                          </p:val>
                                        </p:tav>
                                      </p:tavLst>
                                    </p:anim>
                                    <p:anim calcmode="lin" valueType="num">
                                      <p:cBhvr additive="base">
                                        <p:cTn id="20" dur="500" fill="hold"/>
                                        <p:tgtEl>
                                          <p:spTgt spid="12083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0838"/>
                                        </p:tgtEl>
                                        <p:attrNameLst>
                                          <p:attrName>style.visibility</p:attrName>
                                        </p:attrNameLst>
                                      </p:cBhvr>
                                      <p:to>
                                        <p:strVal val="visible"/>
                                      </p:to>
                                    </p:set>
                                    <p:anim calcmode="lin" valueType="num">
                                      <p:cBhvr additive="base">
                                        <p:cTn id="25" dur="500" fill="hold"/>
                                        <p:tgtEl>
                                          <p:spTgt spid="120838"/>
                                        </p:tgtEl>
                                        <p:attrNameLst>
                                          <p:attrName>ppt_x</p:attrName>
                                        </p:attrNameLst>
                                      </p:cBhvr>
                                      <p:tavLst>
                                        <p:tav tm="0">
                                          <p:val>
                                            <p:strVal val="0-#ppt_w/2"/>
                                          </p:val>
                                        </p:tav>
                                        <p:tav tm="100000">
                                          <p:val>
                                            <p:strVal val="#ppt_x"/>
                                          </p:val>
                                        </p:tav>
                                      </p:tavLst>
                                    </p:anim>
                                    <p:anim calcmode="lin" valueType="num">
                                      <p:cBhvr additive="base">
                                        <p:cTn id="26" dur="500" fill="hold"/>
                                        <p:tgtEl>
                                          <p:spTgt spid="1208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autoUpdateAnimBg="0"/>
      <p:bldP spid="120838"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9" name="Rectangle 3">
            <a:extLst>
              <a:ext uri="{FF2B5EF4-FFF2-40B4-BE49-F238E27FC236}">
                <a16:creationId xmlns:a16="http://schemas.microsoft.com/office/drawing/2014/main" id="{6BC2E70E-42FE-4842-AE4A-2FC3801B6B84}"/>
              </a:ext>
            </a:extLst>
          </p:cNvPr>
          <p:cNvSpPr>
            <a:spLocks noGrp="1" noChangeArrowheads="1"/>
          </p:cNvSpPr>
          <p:nvPr>
            <p:ph type="body" idx="1"/>
          </p:nvPr>
        </p:nvSpPr>
        <p:spPr>
          <a:xfrm>
            <a:off x="1685925" y="866775"/>
            <a:ext cx="4591050" cy="533400"/>
          </a:xfrm>
          <a:solidFill>
            <a:schemeClr val="tx1"/>
          </a:solidFill>
        </p:spPr>
        <p:txBody>
          <a:bodyPr/>
          <a:lstStyle/>
          <a:p>
            <a:pPr eaLnBrk="1" hangingPunct="1"/>
            <a:r>
              <a:rPr lang="zh-CN" altLang="en-US" sz="2800" dirty="0"/>
              <a:t>包含季节变量的正确模型：</a:t>
            </a:r>
          </a:p>
        </p:txBody>
      </p:sp>
      <p:pic>
        <p:nvPicPr>
          <p:cNvPr id="121860" name="Picture 4">
            <a:extLst>
              <a:ext uri="{FF2B5EF4-FFF2-40B4-BE49-F238E27FC236}">
                <a16:creationId xmlns:a16="http://schemas.microsoft.com/office/drawing/2014/main" id="{FCF9FED2-242B-4E9A-994E-688AB4217A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00200"/>
            <a:ext cx="7467600" cy="457200"/>
          </a:xfrm>
          <a:prstGeom prst="rect">
            <a:avLst/>
          </a:prstGeom>
          <a:solidFill>
            <a:schemeClr val="tx1"/>
          </a:solidFill>
          <a:ln w="9525">
            <a:solidFill>
              <a:srgbClr val="FF0000"/>
            </a:solidFill>
            <a:miter lim="800000"/>
            <a:headEnd/>
            <a:tailEnd/>
          </a:ln>
        </p:spPr>
      </p:pic>
      <p:pic>
        <p:nvPicPr>
          <p:cNvPr id="121861" name="Picture 5">
            <a:extLst>
              <a:ext uri="{FF2B5EF4-FFF2-40B4-BE49-F238E27FC236}">
                <a16:creationId xmlns:a16="http://schemas.microsoft.com/office/drawing/2014/main" id="{3FCAFB5E-7445-4CE3-B294-E2F78E3B27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950" y="2257425"/>
            <a:ext cx="8001000" cy="457200"/>
          </a:xfrm>
          <a:prstGeom prst="rect">
            <a:avLst/>
          </a:prstGeom>
          <a:solidFill>
            <a:schemeClr val="tx1"/>
          </a:solidFill>
          <a:ln w="9525">
            <a:solidFill>
              <a:srgbClr val="0000FF"/>
            </a:solidFill>
            <a:miter lim="800000"/>
            <a:headEnd/>
            <a:tailEnd/>
          </a:ln>
        </p:spPr>
      </p:pic>
      <p:pic>
        <p:nvPicPr>
          <p:cNvPr id="121862" name="Picture 6">
            <a:extLst>
              <a:ext uri="{FF2B5EF4-FFF2-40B4-BE49-F238E27FC236}">
                <a16:creationId xmlns:a16="http://schemas.microsoft.com/office/drawing/2014/main" id="{436238B7-8942-4069-9C9D-5189C986D1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3048000"/>
            <a:ext cx="2286000" cy="914400"/>
          </a:xfrm>
          <a:prstGeom prst="rect">
            <a:avLst/>
          </a:prstGeom>
          <a:solidFill>
            <a:schemeClr val="tx1"/>
          </a:solidFill>
          <a:ln w="9525">
            <a:solidFill>
              <a:srgbClr val="0000FF"/>
            </a:solidFill>
            <a:miter lim="800000"/>
            <a:headEnd/>
            <a:tailEnd/>
          </a:ln>
        </p:spPr>
      </p:pic>
      <p:sp>
        <p:nvSpPr>
          <p:cNvPr id="121863" name="Line 7">
            <a:extLst>
              <a:ext uri="{FF2B5EF4-FFF2-40B4-BE49-F238E27FC236}">
                <a16:creationId xmlns:a16="http://schemas.microsoft.com/office/drawing/2014/main" id="{55F6FCC0-BD2D-40FC-AFA3-52E6E2DA8863}"/>
              </a:ext>
            </a:extLst>
          </p:cNvPr>
          <p:cNvSpPr>
            <a:spLocks noChangeShapeType="1"/>
          </p:cNvSpPr>
          <p:nvPr/>
        </p:nvSpPr>
        <p:spPr bwMode="auto">
          <a:xfrm flipH="1" flipV="1">
            <a:off x="7772400" y="2590800"/>
            <a:ext cx="76200" cy="6096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864" name="Line 8">
            <a:extLst>
              <a:ext uri="{FF2B5EF4-FFF2-40B4-BE49-F238E27FC236}">
                <a16:creationId xmlns:a16="http://schemas.microsoft.com/office/drawing/2014/main" id="{D048DDBB-E8A1-4737-A90D-9D3CAFBDF547}"/>
              </a:ext>
            </a:extLst>
          </p:cNvPr>
          <p:cNvSpPr>
            <a:spLocks noChangeShapeType="1"/>
          </p:cNvSpPr>
          <p:nvPr/>
        </p:nvSpPr>
        <p:spPr bwMode="auto">
          <a:xfrm>
            <a:off x="4191000" y="26670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1865" name="Object 9">
            <a:extLst>
              <a:ext uri="{FF2B5EF4-FFF2-40B4-BE49-F238E27FC236}">
                <a16:creationId xmlns:a16="http://schemas.microsoft.com/office/drawing/2014/main" id="{A5CCD162-8480-43CD-8589-DC6DFEE95BF9}"/>
              </a:ext>
            </a:extLst>
          </p:cNvPr>
          <p:cNvGraphicFramePr>
            <a:graphicFrameLocks noChangeAspect="1"/>
          </p:cNvGraphicFramePr>
          <p:nvPr>
            <p:extLst>
              <p:ext uri="{D42A27DB-BD31-4B8C-83A1-F6EECF244321}">
                <p14:modId xmlns:p14="http://schemas.microsoft.com/office/powerpoint/2010/main" val="743963752"/>
              </p:ext>
            </p:extLst>
          </p:nvPr>
        </p:nvGraphicFramePr>
        <p:xfrm>
          <a:off x="2438400" y="4267200"/>
          <a:ext cx="4038600" cy="2209800"/>
        </p:xfrm>
        <a:graphic>
          <a:graphicData uri="http://schemas.openxmlformats.org/presentationml/2006/ole">
            <mc:AlternateContent xmlns:mc="http://schemas.openxmlformats.org/markup-compatibility/2006">
              <mc:Choice xmlns:v="urn:schemas-microsoft-com:vml" Requires="v">
                <p:oleObj spid="_x0000_s40977" r:id="rId6" imgW="2679700" imgH="1397000" progId="Equation.3">
                  <p:embed/>
                </p:oleObj>
              </mc:Choice>
              <mc:Fallback>
                <p:oleObj r:id="rId6" imgW="2679700" imgH="1397000" progId="Equation.3">
                  <p:embed/>
                  <p:pic>
                    <p:nvPicPr>
                      <p:cNvPr id="121865" name="Object 9">
                        <a:extLst>
                          <a:ext uri="{FF2B5EF4-FFF2-40B4-BE49-F238E27FC236}">
                            <a16:creationId xmlns:a16="http://schemas.microsoft.com/office/drawing/2014/main" id="{A5CCD162-8480-43CD-8589-DC6DFEE95B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4267200"/>
                        <a:ext cx="4038600" cy="2209800"/>
                      </a:xfrm>
                      <a:prstGeom prst="rect">
                        <a:avLst/>
                      </a:prstGeom>
                      <a:solidFill>
                        <a:schemeClr val="tx1"/>
                      </a:solidFill>
                      <a:ln w="9525">
                        <a:solidFill>
                          <a:srgbClr val="0000FF"/>
                        </a:solidFill>
                        <a:miter lim="800000"/>
                        <a:headEnd/>
                        <a:tailEnd/>
                      </a:ln>
                    </p:spPr>
                  </p:pic>
                </p:oleObj>
              </mc:Fallback>
            </mc:AlternateContent>
          </a:graphicData>
        </a:graphic>
      </p:graphicFrame>
      <p:sp>
        <p:nvSpPr>
          <p:cNvPr id="121867" name="Line 11">
            <a:extLst>
              <a:ext uri="{FF2B5EF4-FFF2-40B4-BE49-F238E27FC236}">
                <a16:creationId xmlns:a16="http://schemas.microsoft.com/office/drawing/2014/main" id="{5A877D05-539A-46EE-9AD3-9D8CC09B2605}"/>
              </a:ext>
            </a:extLst>
          </p:cNvPr>
          <p:cNvSpPr>
            <a:spLocks noChangeShapeType="1"/>
          </p:cNvSpPr>
          <p:nvPr/>
        </p:nvSpPr>
        <p:spPr bwMode="auto">
          <a:xfrm>
            <a:off x="4191000" y="39624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868" name="AutoShape 12">
            <a:extLst>
              <a:ext uri="{FF2B5EF4-FFF2-40B4-BE49-F238E27FC236}">
                <a16:creationId xmlns:a16="http://schemas.microsoft.com/office/drawing/2014/main" id="{AE356B8B-DF29-4527-819C-EAF05753EC96}"/>
              </a:ext>
            </a:extLst>
          </p:cNvPr>
          <p:cNvSpPr>
            <a:spLocks noChangeArrowheads="1"/>
          </p:cNvSpPr>
          <p:nvPr/>
        </p:nvSpPr>
        <p:spPr bwMode="auto">
          <a:xfrm>
            <a:off x="7239000" y="4038600"/>
            <a:ext cx="1371600" cy="1295400"/>
          </a:xfrm>
          <a:prstGeom prst="wedgeRoundRectCallout">
            <a:avLst>
              <a:gd name="adj1" fmla="val -100463"/>
              <a:gd name="adj2" fmla="val 11398"/>
              <a:gd name="adj3" fmla="val 16667"/>
            </a:avLst>
          </a:prstGeom>
          <a:solidFill>
            <a:schemeClr val="tx1"/>
          </a:solidFill>
          <a:ln w="9525">
            <a:solidFill>
              <a:schemeClr val="tx1"/>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dirty="0">
                <a:solidFill>
                  <a:schemeClr val="bg2"/>
                </a:solidFill>
              </a:rPr>
              <a:t>解释变量完全共线性</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 calcmode="lin" valueType="num">
                                      <p:cBhvr additive="base">
                                        <p:cTn id="7" dur="500" fill="hold"/>
                                        <p:tgtEl>
                                          <p:spTgt spid="1218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18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1860"/>
                                        </p:tgtEl>
                                        <p:attrNameLst>
                                          <p:attrName>style.visibility</p:attrName>
                                        </p:attrNameLst>
                                      </p:cBhvr>
                                      <p:to>
                                        <p:strVal val="visible"/>
                                      </p:to>
                                    </p:set>
                                    <p:anim calcmode="lin" valueType="num">
                                      <p:cBhvr additive="base">
                                        <p:cTn id="13" dur="500" fill="hold"/>
                                        <p:tgtEl>
                                          <p:spTgt spid="121860"/>
                                        </p:tgtEl>
                                        <p:attrNameLst>
                                          <p:attrName>ppt_x</p:attrName>
                                        </p:attrNameLst>
                                      </p:cBhvr>
                                      <p:tavLst>
                                        <p:tav tm="0">
                                          <p:val>
                                            <p:strVal val="0-#ppt_w/2"/>
                                          </p:val>
                                        </p:tav>
                                        <p:tav tm="100000">
                                          <p:val>
                                            <p:strVal val="#ppt_x"/>
                                          </p:val>
                                        </p:tav>
                                      </p:tavLst>
                                    </p:anim>
                                    <p:anim calcmode="lin" valueType="num">
                                      <p:cBhvr additive="base">
                                        <p:cTn id="14" dur="500" fill="hold"/>
                                        <p:tgtEl>
                                          <p:spTgt spid="12186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21861"/>
                                        </p:tgtEl>
                                        <p:attrNameLst>
                                          <p:attrName>style.visibility</p:attrName>
                                        </p:attrNameLst>
                                      </p:cBhvr>
                                      <p:to>
                                        <p:strVal val="visible"/>
                                      </p:to>
                                    </p:set>
                                    <p:anim calcmode="lin" valueType="num">
                                      <p:cBhvr additive="base">
                                        <p:cTn id="19" dur="500" fill="hold"/>
                                        <p:tgtEl>
                                          <p:spTgt spid="121861"/>
                                        </p:tgtEl>
                                        <p:attrNameLst>
                                          <p:attrName>ppt_x</p:attrName>
                                        </p:attrNameLst>
                                      </p:cBhvr>
                                      <p:tavLst>
                                        <p:tav tm="0">
                                          <p:val>
                                            <p:strVal val="0-#ppt_w/2"/>
                                          </p:val>
                                        </p:tav>
                                        <p:tav tm="100000">
                                          <p:val>
                                            <p:strVal val="#ppt_x"/>
                                          </p:val>
                                        </p:tav>
                                      </p:tavLst>
                                    </p:anim>
                                    <p:anim calcmode="lin" valueType="num">
                                      <p:cBhvr additive="base">
                                        <p:cTn id="20" dur="500" fill="hold"/>
                                        <p:tgtEl>
                                          <p:spTgt spid="12186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121863"/>
                                        </p:tgtEl>
                                        <p:attrNameLst>
                                          <p:attrName>style.visibility</p:attrName>
                                        </p:attrNameLst>
                                      </p:cBhvr>
                                      <p:to>
                                        <p:strVal val="visible"/>
                                      </p:to>
                                    </p:set>
                                    <p:anim calcmode="lin" valueType="num">
                                      <p:cBhvr additive="base">
                                        <p:cTn id="25" dur="500" fill="hold"/>
                                        <p:tgtEl>
                                          <p:spTgt spid="121863"/>
                                        </p:tgtEl>
                                        <p:attrNameLst>
                                          <p:attrName>ppt_x</p:attrName>
                                        </p:attrNameLst>
                                      </p:cBhvr>
                                      <p:tavLst>
                                        <p:tav tm="0">
                                          <p:val>
                                            <p:strVal val="1+#ppt_w/2"/>
                                          </p:val>
                                        </p:tav>
                                        <p:tav tm="100000">
                                          <p:val>
                                            <p:strVal val="#ppt_x"/>
                                          </p:val>
                                        </p:tav>
                                      </p:tavLst>
                                    </p:anim>
                                    <p:anim calcmode="lin" valueType="num">
                                      <p:cBhvr additive="base">
                                        <p:cTn id="26" dur="500" fill="hold"/>
                                        <p:tgtEl>
                                          <p:spTgt spid="12186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21864"/>
                                        </p:tgtEl>
                                        <p:attrNameLst>
                                          <p:attrName>style.visibility</p:attrName>
                                        </p:attrNameLst>
                                      </p:cBhvr>
                                      <p:to>
                                        <p:strVal val="visible"/>
                                      </p:to>
                                    </p:set>
                                    <p:anim calcmode="lin" valueType="num">
                                      <p:cBhvr additive="base">
                                        <p:cTn id="31" dur="500" fill="hold"/>
                                        <p:tgtEl>
                                          <p:spTgt spid="121864"/>
                                        </p:tgtEl>
                                        <p:attrNameLst>
                                          <p:attrName>ppt_x</p:attrName>
                                        </p:attrNameLst>
                                      </p:cBhvr>
                                      <p:tavLst>
                                        <p:tav tm="0">
                                          <p:val>
                                            <p:strVal val="0-#ppt_w/2"/>
                                          </p:val>
                                        </p:tav>
                                        <p:tav tm="100000">
                                          <p:val>
                                            <p:strVal val="#ppt_x"/>
                                          </p:val>
                                        </p:tav>
                                      </p:tavLst>
                                    </p:anim>
                                    <p:anim calcmode="lin" valueType="num">
                                      <p:cBhvr additive="base">
                                        <p:cTn id="32" dur="500" fill="hold"/>
                                        <p:tgtEl>
                                          <p:spTgt spid="12186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21862"/>
                                        </p:tgtEl>
                                        <p:attrNameLst>
                                          <p:attrName>style.visibility</p:attrName>
                                        </p:attrNameLst>
                                      </p:cBhvr>
                                      <p:to>
                                        <p:strVal val="visible"/>
                                      </p:to>
                                    </p:set>
                                    <p:anim calcmode="lin" valueType="num">
                                      <p:cBhvr additive="base">
                                        <p:cTn id="37" dur="500" fill="hold"/>
                                        <p:tgtEl>
                                          <p:spTgt spid="121862"/>
                                        </p:tgtEl>
                                        <p:attrNameLst>
                                          <p:attrName>ppt_x</p:attrName>
                                        </p:attrNameLst>
                                      </p:cBhvr>
                                      <p:tavLst>
                                        <p:tav tm="0">
                                          <p:val>
                                            <p:strVal val="0-#ppt_w/2"/>
                                          </p:val>
                                        </p:tav>
                                        <p:tav tm="100000">
                                          <p:val>
                                            <p:strVal val="#ppt_x"/>
                                          </p:val>
                                        </p:tav>
                                      </p:tavLst>
                                    </p:anim>
                                    <p:anim calcmode="lin" valueType="num">
                                      <p:cBhvr additive="base">
                                        <p:cTn id="38" dur="500" fill="hold"/>
                                        <p:tgtEl>
                                          <p:spTgt spid="12186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21867"/>
                                        </p:tgtEl>
                                        <p:attrNameLst>
                                          <p:attrName>style.visibility</p:attrName>
                                        </p:attrNameLst>
                                      </p:cBhvr>
                                      <p:to>
                                        <p:strVal val="visible"/>
                                      </p:to>
                                    </p:set>
                                    <p:anim calcmode="lin" valueType="num">
                                      <p:cBhvr additive="base">
                                        <p:cTn id="43" dur="500" fill="hold"/>
                                        <p:tgtEl>
                                          <p:spTgt spid="121867"/>
                                        </p:tgtEl>
                                        <p:attrNameLst>
                                          <p:attrName>ppt_x</p:attrName>
                                        </p:attrNameLst>
                                      </p:cBhvr>
                                      <p:tavLst>
                                        <p:tav tm="0">
                                          <p:val>
                                            <p:strVal val="0-#ppt_w/2"/>
                                          </p:val>
                                        </p:tav>
                                        <p:tav tm="100000">
                                          <p:val>
                                            <p:strVal val="#ppt_x"/>
                                          </p:val>
                                        </p:tav>
                                      </p:tavLst>
                                    </p:anim>
                                    <p:anim calcmode="lin" valueType="num">
                                      <p:cBhvr additive="base">
                                        <p:cTn id="44" dur="500" fill="hold"/>
                                        <p:tgtEl>
                                          <p:spTgt spid="121867"/>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121865"/>
                                        </p:tgtEl>
                                        <p:attrNameLst>
                                          <p:attrName>style.visibility</p:attrName>
                                        </p:attrNameLst>
                                      </p:cBhvr>
                                      <p:to>
                                        <p:strVal val="visible"/>
                                      </p:to>
                                    </p:set>
                                    <p:anim calcmode="lin" valueType="num">
                                      <p:cBhvr additive="base">
                                        <p:cTn id="49" dur="500" fill="hold"/>
                                        <p:tgtEl>
                                          <p:spTgt spid="121865"/>
                                        </p:tgtEl>
                                        <p:attrNameLst>
                                          <p:attrName>ppt_x</p:attrName>
                                        </p:attrNameLst>
                                      </p:cBhvr>
                                      <p:tavLst>
                                        <p:tav tm="0">
                                          <p:val>
                                            <p:strVal val="0-#ppt_w/2"/>
                                          </p:val>
                                        </p:tav>
                                        <p:tav tm="100000">
                                          <p:val>
                                            <p:strVal val="#ppt_x"/>
                                          </p:val>
                                        </p:tav>
                                      </p:tavLst>
                                    </p:anim>
                                    <p:anim calcmode="lin" valueType="num">
                                      <p:cBhvr additive="base">
                                        <p:cTn id="50" dur="500" fill="hold"/>
                                        <p:tgtEl>
                                          <p:spTgt spid="121865"/>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21868"/>
                                        </p:tgtEl>
                                        <p:attrNameLst>
                                          <p:attrName>style.visibility</p:attrName>
                                        </p:attrNameLst>
                                      </p:cBhvr>
                                      <p:to>
                                        <p:strVal val="visible"/>
                                      </p:to>
                                    </p:set>
                                    <p:anim calcmode="lin" valueType="num">
                                      <p:cBhvr additive="base">
                                        <p:cTn id="55" dur="500" fill="hold"/>
                                        <p:tgtEl>
                                          <p:spTgt spid="121868"/>
                                        </p:tgtEl>
                                        <p:attrNameLst>
                                          <p:attrName>ppt_x</p:attrName>
                                        </p:attrNameLst>
                                      </p:cBhvr>
                                      <p:tavLst>
                                        <p:tav tm="0">
                                          <p:val>
                                            <p:strVal val="1+#ppt_w/2"/>
                                          </p:val>
                                        </p:tav>
                                        <p:tav tm="100000">
                                          <p:val>
                                            <p:strVal val="#ppt_x"/>
                                          </p:val>
                                        </p:tav>
                                      </p:tavLst>
                                    </p:anim>
                                    <p:anim calcmode="lin" valueType="num">
                                      <p:cBhvr additive="base">
                                        <p:cTn id="56" dur="500" fill="hold"/>
                                        <p:tgtEl>
                                          <p:spTgt spid="1218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autoUpdateAnimBg="0"/>
      <p:bldP spid="121868" grpId="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413CE579-00F7-415C-946C-310C31E10FA2}"/>
              </a:ext>
            </a:extLst>
          </p:cNvPr>
          <p:cNvSpPr>
            <a:spLocks noGrp="1" noChangeArrowheads="1"/>
          </p:cNvSpPr>
          <p:nvPr>
            <p:ph type="title"/>
          </p:nvPr>
        </p:nvSpPr>
        <p:spPr>
          <a:xfrm>
            <a:off x="533400" y="85725"/>
            <a:ext cx="7772400" cy="1600200"/>
          </a:xfrm>
        </p:spPr>
        <p:txBody>
          <a:bodyPr/>
          <a:lstStyle/>
          <a:p>
            <a:pPr eaLnBrk="1" hangingPunct="1"/>
            <a:r>
              <a:rPr lang="zh-CN" altLang="en-US" sz="3600" b="1" dirty="0">
                <a:solidFill>
                  <a:schemeClr val="accent2"/>
                </a:solidFill>
                <a:latin typeface="楷体_GB2312" pitchFamily="49" charset="-122"/>
                <a:ea typeface="楷体_GB2312" pitchFamily="49" charset="-122"/>
              </a:rPr>
              <a:t>受约束回归</a:t>
            </a:r>
            <a:br>
              <a:rPr lang="zh-CN" altLang="en-US" sz="3600" b="1" dirty="0">
                <a:solidFill>
                  <a:schemeClr val="accent2"/>
                </a:solidFill>
                <a:latin typeface="楷体_GB2312" pitchFamily="49" charset="-122"/>
                <a:ea typeface="楷体_GB2312" pitchFamily="49" charset="-122"/>
              </a:rPr>
            </a:br>
            <a:r>
              <a:rPr lang="zh-CN" altLang="en-US" sz="3600" b="1" dirty="0">
                <a:solidFill>
                  <a:schemeClr val="accent2"/>
                </a:solidFill>
                <a:latin typeface="楷体_GB2312" pitchFamily="49" charset="-122"/>
                <a:ea typeface="楷体_GB2312" pitchFamily="49" charset="-122"/>
              </a:rPr>
              <a:t> </a:t>
            </a:r>
            <a:r>
              <a:rPr lang="en-US" altLang="zh-CN" sz="3600" b="1" dirty="0"/>
              <a:t>Restricted Regression</a:t>
            </a:r>
          </a:p>
        </p:txBody>
      </p:sp>
      <p:sp>
        <p:nvSpPr>
          <p:cNvPr id="125955" name="Rectangle 3">
            <a:extLst>
              <a:ext uri="{FF2B5EF4-FFF2-40B4-BE49-F238E27FC236}">
                <a16:creationId xmlns:a16="http://schemas.microsoft.com/office/drawing/2014/main" id="{F92E97C0-F925-4128-8AA3-98E32C73FFE7}"/>
              </a:ext>
            </a:extLst>
          </p:cNvPr>
          <p:cNvSpPr>
            <a:spLocks noGrp="1" noChangeArrowheads="1"/>
          </p:cNvSpPr>
          <p:nvPr>
            <p:ph type="body" idx="1"/>
          </p:nvPr>
        </p:nvSpPr>
        <p:spPr>
          <a:xfrm>
            <a:off x="827088" y="2514600"/>
            <a:ext cx="7345362" cy="2209800"/>
          </a:xfrm>
        </p:spPr>
        <p:txBody>
          <a:bodyPr/>
          <a:lstStyle/>
          <a:p>
            <a:pPr eaLnBrk="1" hangingPunct="1">
              <a:spcBef>
                <a:spcPct val="50000"/>
              </a:spcBef>
              <a:buFontTx/>
              <a:buNone/>
            </a:pP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一、模型参数的线性约束</a:t>
            </a:r>
          </a:p>
          <a:p>
            <a:pPr eaLnBrk="1" hangingPunct="1">
              <a:spcBef>
                <a:spcPct val="50000"/>
              </a:spcBef>
              <a:buFontTx/>
              <a:buNone/>
            </a:pPr>
            <a:r>
              <a:rPr lang="zh-CN" altLang="en-US" b="1" dirty="0">
                <a:latin typeface="楷体_GB2312" pitchFamily="49" charset="-122"/>
                <a:ea typeface="楷体_GB2312" pitchFamily="49" charset="-122"/>
              </a:rPr>
              <a:t>  二、对回归模型增加或减少解释变量</a:t>
            </a:r>
          </a:p>
          <a:p>
            <a:pPr eaLnBrk="1" hangingPunct="1">
              <a:spcBef>
                <a:spcPct val="50000"/>
              </a:spcBef>
              <a:buFontTx/>
              <a:buNone/>
            </a:pPr>
            <a:r>
              <a:rPr lang="zh-CN" altLang="en-US" b="1" dirty="0">
                <a:latin typeface="楷体_GB2312" pitchFamily="49" charset="-122"/>
                <a:ea typeface="楷体_GB2312" pitchFamily="49" charset="-122"/>
              </a:rPr>
              <a:t>  三、参数的稳定性</a:t>
            </a:r>
            <a:endParaRPr lang="zh-CN" altLang="en-US" dirty="0">
              <a:latin typeface="楷体_GB2312" pitchFamily="49" charset="-122"/>
              <a:ea typeface="楷体_GB2312" pitchFamily="49"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42D5EBA5-18DD-436B-B19F-A474F3A3069F}"/>
              </a:ext>
            </a:extLst>
          </p:cNvPr>
          <p:cNvSpPr>
            <a:spLocks noGrp="1" noChangeArrowheads="1"/>
          </p:cNvSpPr>
          <p:nvPr>
            <p:ph type="title"/>
          </p:nvPr>
        </p:nvSpPr>
        <p:spPr>
          <a:xfrm>
            <a:off x="685800" y="609600"/>
            <a:ext cx="7772400" cy="658813"/>
          </a:xfrm>
        </p:spPr>
        <p:txBody>
          <a:bodyPr/>
          <a:lstStyle/>
          <a:p>
            <a:pPr eaLnBrk="1" hangingPunct="1"/>
            <a:r>
              <a:rPr lang="zh-CN" altLang="en-US" sz="3200" b="1">
                <a:solidFill>
                  <a:schemeClr val="accent2"/>
                </a:solidFill>
                <a:ea typeface="楷体_GB2312" pitchFamily="49" charset="-122"/>
              </a:rPr>
              <a:t>说  明</a:t>
            </a:r>
          </a:p>
        </p:txBody>
      </p:sp>
      <p:sp>
        <p:nvSpPr>
          <p:cNvPr id="423939" name="Rectangle 3">
            <a:extLst>
              <a:ext uri="{FF2B5EF4-FFF2-40B4-BE49-F238E27FC236}">
                <a16:creationId xmlns:a16="http://schemas.microsoft.com/office/drawing/2014/main" id="{387AD27F-4E60-4C3F-8FF3-FEA90341ACD8}"/>
              </a:ext>
            </a:extLst>
          </p:cNvPr>
          <p:cNvSpPr>
            <a:spLocks noGrp="1" noChangeArrowheads="1"/>
          </p:cNvSpPr>
          <p:nvPr>
            <p:ph type="body" idx="1"/>
          </p:nvPr>
        </p:nvSpPr>
        <p:spPr>
          <a:xfrm>
            <a:off x="685800" y="1484313"/>
            <a:ext cx="7772400" cy="4611687"/>
          </a:xfrm>
        </p:spPr>
        <p:txBody>
          <a:bodyPr/>
          <a:lstStyle/>
          <a:p>
            <a:pPr eaLnBrk="1" hangingPunct="1">
              <a:spcBef>
                <a:spcPct val="50000"/>
              </a:spcBef>
            </a:pPr>
            <a:r>
              <a:rPr lang="zh-CN" altLang="en-US" sz="2800" b="1" dirty="0"/>
              <a:t>在建立回归模型时，有时根据问题需要对模型中的参数施加一定的约束条件。例如：</a:t>
            </a:r>
          </a:p>
          <a:p>
            <a:pPr lvl="1" eaLnBrk="1" hangingPunct="1">
              <a:spcBef>
                <a:spcPct val="50000"/>
              </a:spcBef>
            </a:pPr>
            <a:r>
              <a:rPr lang="zh-CN" altLang="en-US" sz="2400" b="1" dirty="0"/>
              <a:t>函数的</a:t>
            </a:r>
            <a:r>
              <a:rPr lang="en-US" altLang="zh-CN" sz="2400" b="1" dirty="0">
                <a:solidFill>
                  <a:schemeClr val="accent2"/>
                </a:solidFill>
              </a:rPr>
              <a:t>0</a:t>
            </a:r>
            <a:r>
              <a:rPr lang="zh-CN" altLang="en-US" sz="2400" b="1" dirty="0">
                <a:solidFill>
                  <a:schemeClr val="accent2"/>
                </a:solidFill>
              </a:rPr>
              <a:t>阶齐次性</a:t>
            </a:r>
            <a:r>
              <a:rPr lang="zh-CN" altLang="en-US" sz="2400" b="1" dirty="0"/>
              <a:t>条件</a:t>
            </a:r>
          </a:p>
          <a:p>
            <a:pPr lvl="1" eaLnBrk="1" hangingPunct="1">
              <a:spcBef>
                <a:spcPct val="50000"/>
              </a:spcBef>
            </a:pPr>
            <a:r>
              <a:rPr lang="zh-CN" altLang="en-US" sz="2400" b="1" dirty="0"/>
              <a:t>函数的</a:t>
            </a:r>
            <a:r>
              <a:rPr lang="zh-CN" altLang="en-US" sz="2400" b="1" dirty="0">
                <a:solidFill>
                  <a:schemeClr val="accent2"/>
                </a:solidFill>
              </a:rPr>
              <a:t>齐次性</a:t>
            </a:r>
            <a:r>
              <a:rPr lang="zh-CN" altLang="en-US" sz="2400" b="1" dirty="0"/>
              <a:t>条件</a:t>
            </a:r>
          </a:p>
          <a:p>
            <a:pPr eaLnBrk="1" hangingPunct="1">
              <a:spcBef>
                <a:spcPct val="50000"/>
              </a:spcBef>
            </a:pPr>
            <a:r>
              <a:rPr lang="zh-CN" altLang="en-US" sz="2800" b="1" dirty="0"/>
              <a:t>模型施加约束条件后进行回归</a:t>
            </a:r>
            <a:r>
              <a:rPr lang="zh-CN" altLang="en-US" sz="2800" dirty="0"/>
              <a:t>，称为</a:t>
            </a:r>
            <a:r>
              <a:rPr lang="zh-CN" altLang="en-US" sz="2800" b="1" dirty="0">
                <a:solidFill>
                  <a:srgbClr val="FF3300"/>
                </a:solidFill>
              </a:rPr>
              <a:t>受约束回归</a:t>
            </a:r>
            <a:r>
              <a:rPr lang="zh-CN" altLang="en-US" sz="2800" b="1" dirty="0"/>
              <a:t>（</a:t>
            </a:r>
            <a:r>
              <a:rPr lang="en-US" altLang="zh-CN" sz="2800" b="1" dirty="0"/>
              <a:t>restricted regression</a:t>
            </a:r>
            <a:r>
              <a:rPr lang="zh-CN" altLang="en-US" sz="2800" b="1" dirty="0"/>
              <a:t>）</a:t>
            </a:r>
            <a:r>
              <a:rPr lang="en-US" altLang="zh-CN" sz="2800" dirty="0"/>
              <a:t>;</a:t>
            </a:r>
          </a:p>
          <a:p>
            <a:pPr eaLnBrk="1" hangingPunct="1">
              <a:spcBef>
                <a:spcPct val="50000"/>
              </a:spcBef>
            </a:pPr>
            <a:r>
              <a:rPr lang="zh-CN" altLang="en-US" sz="2800" b="1" dirty="0"/>
              <a:t>未加任何约束的回归称</a:t>
            </a:r>
            <a:r>
              <a:rPr lang="zh-CN" altLang="en-US" sz="2800" dirty="0"/>
              <a:t>为</a:t>
            </a:r>
            <a:r>
              <a:rPr lang="zh-CN" altLang="en-US" sz="2800" b="1" dirty="0">
                <a:solidFill>
                  <a:srgbClr val="FF3300"/>
                </a:solidFill>
              </a:rPr>
              <a:t>无约束回归</a:t>
            </a:r>
            <a:r>
              <a:rPr lang="zh-CN" altLang="en-US" sz="2800" b="1" dirty="0"/>
              <a:t>（</a:t>
            </a:r>
            <a:r>
              <a:rPr lang="en-US" altLang="zh-CN" sz="2800" b="1" dirty="0"/>
              <a:t>unrestricted regression</a:t>
            </a:r>
            <a:r>
              <a:rPr lang="zh-CN" altLang="en-US" sz="2800" b="1"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3939">
                                            <p:txEl>
                                              <p:pRg st="0" end="0"/>
                                            </p:txEl>
                                          </p:spTgt>
                                        </p:tgtEl>
                                        <p:attrNameLst>
                                          <p:attrName>style.visibility</p:attrName>
                                        </p:attrNameLst>
                                      </p:cBhvr>
                                      <p:to>
                                        <p:strVal val="visible"/>
                                      </p:to>
                                    </p:set>
                                    <p:anim calcmode="lin" valueType="num">
                                      <p:cBhvr additive="base">
                                        <p:cTn id="7" dur="500" fill="hold"/>
                                        <p:tgtEl>
                                          <p:spTgt spid="4239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239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23939">
                                            <p:txEl>
                                              <p:pRg st="1" end="1"/>
                                            </p:txEl>
                                          </p:spTgt>
                                        </p:tgtEl>
                                        <p:attrNameLst>
                                          <p:attrName>style.visibility</p:attrName>
                                        </p:attrNameLst>
                                      </p:cBhvr>
                                      <p:to>
                                        <p:strVal val="visible"/>
                                      </p:to>
                                    </p:set>
                                    <p:anim calcmode="lin" valueType="num">
                                      <p:cBhvr additive="base">
                                        <p:cTn id="11" dur="500" fill="hold"/>
                                        <p:tgtEl>
                                          <p:spTgt spid="42393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2393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23939">
                                            <p:txEl>
                                              <p:pRg st="2" end="2"/>
                                            </p:txEl>
                                          </p:spTgt>
                                        </p:tgtEl>
                                        <p:attrNameLst>
                                          <p:attrName>style.visibility</p:attrName>
                                        </p:attrNameLst>
                                      </p:cBhvr>
                                      <p:to>
                                        <p:strVal val="visible"/>
                                      </p:to>
                                    </p:set>
                                    <p:anim calcmode="lin" valueType="num">
                                      <p:cBhvr additive="base">
                                        <p:cTn id="15" dur="500" fill="hold"/>
                                        <p:tgtEl>
                                          <p:spTgt spid="42393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239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23939">
                                            <p:txEl>
                                              <p:pRg st="3" end="3"/>
                                            </p:txEl>
                                          </p:spTgt>
                                        </p:tgtEl>
                                        <p:attrNameLst>
                                          <p:attrName>style.visibility</p:attrName>
                                        </p:attrNameLst>
                                      </p:cBhvr>
                                      <p:to>
                                        <p:strVal val="visible"/>
                                      </p:to>
                                    </p:set>
                                    <p:anim calcmode="lin" valueType="num">
                                      <p:cBhvr additive="base">
                                        <p:cTn id="21" dur="500" fill="hold"/>
                                        <p:tgtEl>
                                          <p:spTgt spid="42393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239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423939">
                                            <p:txEl>
                                              <p:pRg st="4" end="4"/>
                                            </p:txEl>
                                          </p:spTgt>
                                        </p:tgtEl>
                                        <p:attrNameLst>
                                          <p:attrName>style.visibility</p:attrName>
                                        </p:attrNameLst>
                                      </p:cBhvr>
                                      <p:to>
                                        <p:strVal val="visible"/>
                                      </p:to>
                                    </p:set>
                                    <p:anim calcmode="lin" valueType="num">
                                      <p:cBhvr additive="base">
                                        <p:cTn id="27" dur="500" fill="hold"/>
                                        <p:tgtEl>
                                          <p:spTgt spid="42393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2393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9"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3518C6BD-EF09-4239-95F1-3F72B6182CC2}"/>
              </a:ext>
            </a:extLst>
          </p:cNvPr>
          <p:cNvSpPr>
            <a:spLocks noGrp="1" noChangeArrowheads="1"/>
          </p:cNvSpPr>
          <p:nvPr>
            <p:ph type="title"/>
          </p:nvPr>
        </p:nvSpPr>
        <p:spPr>
          <a:xfrm>
            <a:off x="685800" y="990600"/>
            <a:ext cx="7772400" cy="4572000"/>
          </a:xfrm>
        </p:spPr>
        <p:txBody>
          <a:bodyPr/>
          <a:lstStyle/>
          <a:p>
            <a:pPr eaLnBrk="1" hangingPunct="1"/>
            <a:r>
              <a:rPr lang="zh-CN" altLang="en-US" sz="3600" b="1" dirty="0">
                <a:latin typeface="楷体_GB2312" pitchFamily="49" charset="-122"/>
                <a:ea typeface="楷体_GB2312" pitchFamily="49" charset="-122"/>
              </a:rPr>
              <a:t>一、模型参数的线性约束</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5" name="Rectangle 3">
            <a:extLst>
              <a:ext uri="{FF2B5EF4-FFF2-40B4-BE49-F238E27FC236}">
                <a16:creationId xmlns:a16="http://schemas.microsoft.com/office/drawing/2014/main" id="{442D1E8F-67DF-4810-913F-E105F5928AC1}"/>
              </a:ext>
            </a:extLst>
          </p:cNvPr>
          <p:cNvSpPr>
            <a:spLocks noGrp="1" noChangeArrowheads="1"/>
          </p:cNvSpPr>
          <p:nvPr>
            <p:ph type="body" idx="1"/>
          </p:nvPr>
        </p:nvSpPr>
        <p:spPr>
          <a:xfrm>
            <a:off x="314164" y="1628800"/>
            <a:ext cx="8515672" cy="4183360"/>
          </a:xfrm>
        </p:spPr>
        <p:txBody>
          <a:bodyPr/>
          <a:lstStyle/>
          <a:p>
            <a:pPr eaLnBrk="1" hangingPunct="1">
              <a:lnSpc>
                <a:spcPct val="150000"/>
              </a:lnSpc>
              <a:spcBef>
                <a:spcPct val="50000"/>
              </a:spcBef>
              <a:buFont typeface="Wingdings" panose="05000000000000000000" pitchFamily="2" charset="2"/>
              <a:buChar char="Ø"/>
            </a:pPr>
            <a:r>
              <a:rPr lang="zh-CN" altLang="en-US" sz="2800" dirty="0">
                <a:effectLst/>
                <a:latin typeface="Times New Roman" panose="02020603050405020304" pitchFamily="18" charset="0"/>
                <a:cs typeface="Times New Roman" panose="02020603050405020304" pitchFamily="18" charset="0"/>
              </a:rPr>
              <a:t>为保证参数估计量具有良好的性质，通常对模型提出若干基本假设。</a:t>
            </a:r>
          </a:p>
          <a:p>
            <a:pPr eaLnBrk="1" hangingPunct="1">
              <a:lnSpc>
                <a:spcPct val="150000"/>
              </a:lnSpc>
              <a:spcBef>
                <a:spcPct val="50000"/>
              </a:spcBef>
              <a:buFont typeface="Wingdings" panose="05000000000000000000" pitchFamily="2" charset="2"/>
              <a:buChar char="Ø"/>
            </a:pPr>
            <a:r>
              <a:rPr lang="zh-CN" altLang="en-US" sz="2800" dirty="0">
                <a:effectLst/>
                <a:latin typeface="Times New Roman" panose="02020603050405020304" pitchFamily="18" charset="0"/>
                <a:cs typeface="Times New Roman" panose="02020603050405020304" pitchFamily="18" charset="0"/>
              </a:rPr>
              <a:t>实际上这些假设与所采用的估计方法紧密相关。</a:t>
            </a:r>
          </a:p>
          <a:p>
            <a:pPr eaLnBrk="1" hangingPunct="1">
              <a:lnSpc>
                <a:spcPct val="150000"/>
              </a:lnSpc>
              <a:spcBef>
                <a:spcPct val="50000"/>
              </a:spcBef>
              <a:buFont typeface="Wingdings" panose="05000000000000000000" pitchFamily="2" charset="2"/>
              <a:buChar char="Ø"/>
            </a:pPr>
            <a:r>
              <a:rPr lang="zh-CN" altLang="en-US" sz="2800" dirty="0">
                <a:effectLst/>
                <a:latin typeface="Times New Roman" panose="02020603050405020304" pitchFamily="18" charset="0"/>
                <a:cs typeface="Times New Roman" panose="02020603050405020304" pitchFamily="18" charset="0"/>
              </a:rPr>
              <a:t>下面的假设主要是针对采用普通最小二乘法（</a:t>
            </a:r>
            <a:r>
              <a:rPr lang="en-US" altLang="zh-CN" sz="2800" dirty="0">
                <a:effectLst/>
                <a:latin typeface="Times New Roman" panose="02020603050405020304" pitchFamily="18" charset="0"/>
                <a:cs typeface="Times New Roman" panose="02020603050405020304" pitchFamily="18" charset="0"/>
              </a:rPr>
              <a:t>Ordinary Least Squares, OLS</a:t>
            </a:r>
            <a:r>
              <a:rPr lang="zh-CN" altLang="en-US" sz="2800" dirty="0">
                <a:effectLst/>
                <a:latin typeface="Times New Roman" panose="02020603050405020304" pitchFamily="18" charset="0"/>
                <a:cs typeface="Times New Roman" panose="02020603050405020304" pitchFamily="18" charset="0"/>
              </a:rPr>
              <a:t>）估计而提出的。所以，在有些教科书中称为“</a:t>
            </a:r>
            <a:r>
              <a:rPr lang="en-US" altLang="zh-CN" sz="2800" dirty="0">
                <a:effectLst/>
                <a:latin typeface="Times New Roman" panose="02020603050405020304" pitchFamily="18" charset="0"/>
                <a:cs typeface="Times New Roman" panose="02020603050405020304" pitchFamily="18" charset="0"/>
              </a:rPr>
              <a:t>The Assumption Underlying the Method of Least Squares”</a:t>
            </a:r>
            <a:r>
              <a:rPr lang="zh-CN" altLang="en-US" sz="2800" dirty="0">
                <a:effectLst/>
                <a:latin typeface="Times New Roman" panose="02020603050405020304" pitchFamily="18" charset="0"/>
                <a:cs typeface="Times New Roman" panose="02020603050405020304" pitchFamily="18" charset="0"/>
              </a:rPr>
              <a:t>。</a:t>
            </a:r>
          </a:p>
        </p:txBody>
      </p:sp>
      <p:sp>
        <p:nvSpPr>
          <p:cNvPr id="7" name="Rectangle 2">
            <a:extLst>
              <a:ext uri="{FF2B5EF4-FFF2-40B4-BE49-F238E27FC236}">
                <a16:creationId xmlns:a16="http://schemas.microsoft.com/office/drawing/2014/main" id="{8ED5B057-5BF7-4366-9794-2F204F150A92}"/>
              </a:ext>
            </a:extLst>
          </p:cNvPr>
          <p:cNvSpPr>
            <a:spLocks noGrp="1" noChangeArrowheads="1"/>
          </p:cNvSpPr>
          <p:nvPr>
            <p:ph type="title"/>
          </p:nvPr>
        </p:nvSpPr>
        <p:spPr>
          <a:xfrm>
            <a:off x="1828800" y="228600"/>
            <a:ext cx="7010400" cy="1066800"/>
          </a:xfrm>
        </p:spPr>
        <p:txBody>
          <a:bodyPr/>
          <a:lstStyle/>
          <a:p>
            <a:pPr>
              <a:defRPr/>
            </a:pPr>
            <a:r>
              <a:rPr lang="zh-CN" altLang="en-US" dirty="0">
                <a:latin typeface="Arial" panose="020B0604020202020204" pitchFamily="34" charset="0"/>
              </a:rPr>
              <a:t>多元回归模型</a:t>
            </a:r>
            <a:br>
              <a:rPr lang="zh-CN" altLang="en-US" dirty="0">
                <a:latin typeface="Arial" panose="020B0604020202020204" pitchFamily="34" charset="0"/>
              </a:rPr>
            </a:br>
            <a:r>
              <a:rPr lang="en-US" altLang="zh-CN" sz="3600" dirty="0">
                <a:solidFill>
                  <a:schemeClr val="hlink"/>
                </a:solidFill>
                <a:latin typeface="Arial" panose="020B0604020202020204" pitchFamily="34" charset="0"/>
              </a:rPr>
              <a:t>(</a:t>
            </a:r>
            <a:r>
              <a:rPr lang="zh-CN" altLang="en-US" sz="3600" dirty="0">
                <a:solidFill>
                  <a:schemeClr val="hlink"/>
                </a:solidFill>
                <a:latin typeface="Arial" panose="020B0604020202020204" pitchFamily="34" charset="0"/>
              </a:rPr>
              <a:t>基本假定</a:t>
            </a:r>
            <a:r>
              <a:rPr lang="en-US" altLang="zh-CN" sz="3600" dirty="0">
                <a:solidFill>
                  <a:schemeClr val="hlink"/>
                </a:solidFill>
                <a:latin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 calcmode="lin" valueType="num">
                                      <p:cBhvr additive="base">
                                        <p:cTn id="7" dur="500" fill="hold"/>
                                        <p:tgtEl>
                                          <p:spTgt spid="1310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10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1075">
                                            <p:txEl>
                                              <p:pRg st="1" end="1"/>
                                            </p:txEl>
                                          </p:spTgt>
                                        </p:tgtEl>
                                        <p:attrNameLst>
                                          <p:attrName>style.visibility</p:attrName>
                                        </p:attrNameLst>
                                      </p:cBhvr>
                                      <p:to>
                                        <p:strVal val="visible"/>
                                      </p:to>
                                    </p:set>
                                    <p:anim calcmode="lin" valueType="num">
                                      <p:cBhvr additive="base">
                                        <p:cTn id="13" dur="500" fill="hold"/>
                                        <p:tgtEl>
                                          <p:spTgt spid="1310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10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1075">
                                            <p:txEl>
                                              <p:pRg st="2" end="2"/>
                                            </p:txEl>
                                          </p:spTgt>
                                        </p:tgtEl>
                                        <p:attrNameLst>
                                          <p:attrName>style.visibility</p:attrName>
                                        </p:attrNameLst>
                                      </p:cBhvr>
                                      <p:to>
                                        <p:strVal val="visible"/>
                                      </p:to>
                                    </p:set>
                                    <p:anim calcmode="lin" valueType="num">
                                      <p:cBhvr additive="base">
                                        <p:cTn id="19" dur="500" fill="hold"/>
                                        <p:tgtEl>
                                          <p:spTgt spid="1310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107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B7D2ADE8-DD72-404D-B18E-2B5056D0C0F5}"/>
              </a:ext>
            </a:extLst>
          </p:cNvPr>
          <p:cNvSpPr>
            <a:spLocks noGrp="1" noChangeArrowheads="1"/>
          </p:cNvSpPr>
          <p:nvPr>
            <p:ph type="title"/>
          </p:nvPr>
        </p:nvSpPr>
        <p:spPr>
          <a:xfrm>
            <a:off x="685800" y="304800"/>
            <a:ext cx="7772400" cy="685800"/>
          </a:xfrm>
          <a:solidFill>
            <a:schemeClr val="tx1"/>
          </a:solidFill>
        </p:spPr>
        <p:txBody>
          <a:bodyPr/>
          <a:lstStyle/>
          <a:p>
            <a:pPr algn="l" eaLnBrk="1" hangingPunct="1"/>
            <a:r>
              <a:rPr lang="en-US" altLang="zh-CN" sz="3200" b="1">
                <a:solidFill>
                  <a:schemeClr val="accent2"/>
                </a:solidFill>
                <a:latin typeface="楷体_GB2312" pitchFamily="49" charset="-122"/>
                <a:ea typeface="楷体_GB2312" pitchFamily="49" charset="-122"/>
              </a:rPr>
              <a:t>1</a:t>
            </a:r>
            <a:r>
              <a:rPr lang="zh-CN" altLang="en-US" sz="3200" b="1">
                <a:solidFill>
                  <a:schemeClr val="accent2"/>
                </a:solidFill>
                <a:latin typeface="楷体_GB2312" pitchFamily="49" charset="-122"/>
                <a:ea typeface="楷体_GB2312" pitchFamily="49" charset="-122"/>
              </a:rPr>
              <a:t>、参数的线性约束</a:t>
            </a:r>
          </a:p>
        </p:txBody>
      </p:sp>
      <p:pic>
        <p:nvPicPr>
          <p:cNvPr id="425987" name="Picture 3">
            <a:extLst>
              <a:ext uri="{FF2B5EF4-FFF2-40B4-BE49-F238E27FC236}">
                <a16:creationId xmlns:a16="http://schemas.microsoft.com/office/drawing/2014/main" id="{D7216AED-9252-4DB8-87CE-F5E9441CA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447800"/>
            <a:ext cx="5562600" cy="533400"/>
          </a:xfrm>
          <a:prstGeom prst="rect">
            <a:avLst/>
          </a:prstGeom>
          <a:solidFill>
            <a:schemeClr val="tx1"/>
          </a:solidFill>
          <a:ln w="9525">
            <a:solidFill>
              <a:srgbClr val="FF0000"/>
            </a:solidFill>
            <a:miter lim="800000"/>
            <a:headEnd/>
            <a:tailEnd/>
          </a:ln>
        </p:spPr>
      </p:pic>
      <p:pic>
        <p:nvPicPr>
          <p:cNvPr id="425988" name="Picture 4">
            <a:extLst>
              <a:ext uri="{FF2B5EF4-FFF2-40B4-BE49-F238E27FC236}">
                <a16:creationId xmlns:a16="http://schemas.microsoft.com/office/drawing/2014/main" id="{2166A5FD-617C-466F-86D1-A0CF23CE39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438400"/>
            <a:ext cx="1447800" cy="457200"/>
          </a:xfrm>
          <a:prstGeom prst="rect">
            <a:avLst/>
          </a:prstGeom>
          <a:solidFill>
            <a:schemeClr val="tx1"/>
          </a:solidFill>
          <a:ln w="9525">
            <a:solidFill>
              <a:srgbClr val="0000FF"/>
            </a:solidFill>
            <a:miter lim="800000"/>
            <a:headEnd/>
            <a:tailEnd/>
          </a:ln>
        </p:spPr>
      </p:pic>
      <p:pic>
        <p:nvPicPr>
          <p:cNvPr id="425989" name="Picture 5">
            <a:extLst>
              <a:ext uri="{FF2B5EF4-FFF2-40B4-BE49-F238E27FC236}">
                <a16:creationId xmlns:a16="http://schemas.microsoft.com/office/drawing/2014/main" id="{BBE8D2C9-838C-4BB9-B621-AB1A0E0957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2438400"/>
            <a:ext cx="1295400" cy="457200"/>
          </a:xfrm>
          <a:prstGeom prst="rect">
            <a:avLst/>
          </a:prstGeom>
          <a:solidFill>
            <a:schemeClr val="tx1"/>
          </a:solidFill>
          <a:ln w="9525">
            <a:solidFill>
              <a:srgbClr val="0000FF"/>
            </a:solidFill>
            <a:miter lim="800000"/>
            <a:headEnd/>
            <a:tailEnd/>
          </a:ln>
        </p:spPr>
      </p:pic>
      <p:pic>
        <p:nvPicPr>
          <p:cNvPr id="425990" name="Picture 6">
            <a:extLst>
              <a:ext uri="{FF2B5EF4-FFF2-40B4-BE49-F238E27FC236}">
                <a16:creationId xmlns:a16="http://schemas.microsoft.com/office/drawing/2014/main" id="{4D7187C4-81C0-4283-9231-3B4A38F93A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3200400"/>
            <a:ext cx="7162800" cy="533400"/>
          </a:xfrm>
          <a:prstGeom prst="rect">
            <a:avLst/>
          </a:prstGeom>
          <a:solidFill>
            <a:schemeClr val="tx1"/>
          </a:solidFill>
          <a:ln w="9525">
            <a:solidFill>
              <a:srgbClr val="FF0000"/>
            </a:solidFill>
            <a:miter lim="800000"/>
            <a:headEnd/>
            <a:tailEnd/>
          </a:ln>
        </p:spPr>
      </p:pic>
      <p:pic>
        <p:nvPicPr>
          <p:cNvPr id="425991" name="Picture 7">
            <a:extLst>
              <a:ext uri="{FF2B5EF4-FFF2-40B4-BE49-F238E27FC236}">
                <a16:creationId xmlns:a16="http://schemas.microsoft.com/office/drawing/2014/main" id="{B4DFB8C3-BF3D-4F85-8E08-A2A058A9A34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4114800"/>
            <a:ext cx="6096000" cy="533400"/>
          </a:xfrm>
          <a:prstGeom prst="rect">
            <a:avLst/>
          </a:prstGeom>
          <a:solidFill>
            <a:schemeClr val="tx1"/>
          </a:solidFill>
          <a:ln w="9525">
            <a:solidFill>
              <a:srgbClr val="FF0000"/>
            </a:solidFill>
            <a:miter lim="800000"/>
            <a:headEnd/>
            <a:tailEnd/>
          </a:ln>
        </p:spPr>
      </p:pic>
      <p:pic>
        <p:nvPicPr>
          <p:cNvPr id="425992" name="Picture 8">
            <a:extLst>
              <a:ext uri="{FF2B5EF4-FFF2-40B4-BE49-F238E27FC236}">
                <a16:creationId xmlns:a16="http://schemas.microsoft.com/office/drawing/2014/main" id="{61F8104C-BBF5-4541-B03D-27DC9B92EC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4953000"/>
            <a:ext cx="2895600" cy="533400"/>
          </a:xfrm>
          <a:prstGeom prst="rect">
            <a:avLst/>
          </a:prstGeom>
          <a:solidFill>
            <a:schemeClr val="tx1"/>
          </a:solidFill>
          <a:ln w="12700">
            <a:solidFill>
              <a:srgbClr val="FF0000"/>
            </a:solidFill>
            <a:miter lim="800000"/>
            <a:headEnd/>
            <a:tailEnd/>
          </a:ln>
        </p:spPr>
      </p:pic>
      <p:pic>
        <p:nvPicPr>
          <p:cNvPr id="425993" name="Picture 9">
            <a:extLst>
              <a:ext uri="{FF2B5EF4-FFF2-40B4-BE49-F238E27FC236}">
                <a16:creationId xmlns:a16="http://schemas.microsoft.com/office/drawing/2014/main" id="{43403D3E-7819-4726-99F4-B15C9B979EB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4200" y="5791200"/>
            <a:ext cx="1600200" cy="533400"/>
          </a:xfrm>
          <a:prstGeom prst="rect">
            <a:avLst/>
          </a:prstGeom>
          <a:solidFill>
            <a:schemeClr val="tx1"/>
          </a:solidFill>
          <a:ln w="9525">
            <a:solidFill>
              <a:srgbClr val="FF0000"/>
            </a:solidFill>
            <a:miter lim="800000"/>
            <a:headEnd/>
            <a:tailEnd/>
          </a:ln>
        </p:spPr>
      </p:pic>
      <p:pic>
        <p:nvPicPr>
          <p:cNvPr id="425994" name="Picture 10">
            <a:extLst>
              <a:ext uri="{FF2B5EF4-FFF2-40B4-BE49-F238E27FC236}">
                <a16:creationId xmlns:a16="http://schemas.microsoft.com/office/drawing/2014/main" id="{1DF35B08-E78B-4B8E-8DC0-D44C22A872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0" y="5791200"/>
            <a:ext cx="1143000" cy="533400"/>
          </a:xfrm>
          <a:prstGeom prst="rect">
            <a:avLst/>
          </a:prstGeom>
          <a:solidFill>
            <a:schemeClr val="tx1"/>
          </a:solidFill>
          <a:ln w="9525">
            <a:solidFill>
              <a:srgbClr val="FF0000"/>
            </a:solidFill>
            <a:miter lim="800000"/>
            <a:headEnd/>
            <a:tailEnd/>
          </a:ln>
        </p:spPr>
      </p:pic>
      <p:sp>
        <p:nvSpPr>
          <p:cNvPr id="425995" name="Line 11">
            <a:extLst>
              <a:ext uri="{FF2B5EF4-FFF2-40B4-BE49-F238E27FC236}">
                <a16:creationId xmlns:a16="http://schemas.microsoft.com/office/drawing/2014/main" id="{32668427-6D20-465A-9D0D-B55B31591CB5}"/>
              </a:ext>
            </a:extLst>
          </p:cNvPr>
          <p:cNvSpPr>
            <a:spLocks noChangeShapeType="1"/>
          </p:cNvSpPr>
          <p:nvPr/>
        </p:nvSpPr>
        <p:spPr bwMode="auto">
          <a:xfrm>
            <a:off x="4343400" y="1981200"/>
            <a:ext cx="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5996" name="Line 12">
            <a:extLst>
              <a:ext uri="{FF2B5EF4-FFF2-40B4-BE49-F238E27FC236}">
                <a16:creationId xmlns:a16="http://schemas.microsoft.com/office/drawing/2014/main" id="{780EC8E7-BC37-411E-80A2-C3A9D3D0E56C}"/>
              </a:ext>
            </a:extLst>
          </p:cNvPr>
          <p:cNvSpPr>
            <a:spLocks noChangeShapeType="1"/>
          </p:cNvSpPr>
          <p:nvPr/>
        </p:nvSpPr>
        <p:spPr bwMode="auto">
          <a:xfrm flipH="1">
            <a:off x="4343400" y="26670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5997" name="Line 13">
            <a:extLst>
              <a:ext uri="{FF2B5EF4-FFF2-40B4-BE49-F238E27FC236}">
                <a16:creationId xmlns:a16="http://schemas.microsoft.com/office/drawing/2014/main" id="{B1581812-15FD-47D4-95A5-75D93357A4BF}"/>
              </a:ext>
            </a:extLst>
          </p:cNvPr>
          <p:cNvSpPr>
            <a:spLocks noChangeShapeType="1"/>
          </p:cNvSpPr>
          <p:nvPr/>
        </p:nvSpPr>
        <p:spPr bwMode="auto">
          <a:xfrm>
            <a:off x="3581400" y="26670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5998" name="Line 14">
            <a:extLst>
              <a:ext uri="{FF2B5EF4-FFF2-40B4-BE49-F238E27FC236}">
                <a16:creationId xmlns:a16="http://schemas.microsoft.com/office/drawing/2014/main" id="{DAEDE9AF-ACBE-472E-B8E0-599E5F24C95B}"/>
              </a:ext>
            </a:extLst>
          </p:cNvPr>
          <p:cNvSpPr>
            <a:spLocks noChangeShapeType="1"/>
          </p:cNvSpPr>
          <p:nvPr/>
        </p:nvSpPr>
        <p:spPr bwMode="auto">
          <a:xfrm>
            <a:off x="4343400" y="3733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5999" name="Line 15">
            <a:extLst>
              <a:ext uri="{FF2B5EF4-FFF2-40B4-BE49-F238E27FC236}">
                <a16:creationId xmlns:a16="http://schemas.microsoft.com/office/drawing/2014/main" id="{89DAD6AB-9F28-482B-B8C0-109853F555D3}"/>
              </a:ext>
            </a:extLst>
          </p:cNvPr>
          <p:cNvSpPr>
            <a:spLocks noChangeShapeType="1"/>
          </p:cNvSpPr>
          <p:nvPr/>
        </p:nvSpPr>
        <p:spPr bwMode="auto">
          <a:xfrm>
            <a:off x="4419600" y="46482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6000" name="Line 16">
            <a:extLst>
              <a:ext uri="{FF2B5EF4-FFF2-40B4-BE49-F238E27FC236}">
                <a16:creationId xmlns:a16="http://schemas.microsoft.com/office/drawing/2014/main" id="{77F6E74B-B910-454B-B819-253386300619}"/>
              </a:ext>
            </a:extLst>
          </p:cNvPr>
          <p:cNvSpPr>
            <a:spLocks noChangeShapeType="1"/>
          </p:cNvSpPr>
          <p:nvPr/>
        </p:nvSpPr>
        <p:spPr bwMode="auto">
          <a:xfrm>
            <a:off x="4038600" y="54864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6001" name="Line 17">
            <a:extLst>
              <a:ext uri="{FF2B5EF4-FFF2-40B4-BE49-F238E27FC236}">
                <a16:creationId xmlns:a16="http://schemas.microsoft.com/office/drawing/2014/main" id="{60B39EB7-552D-411E-9884-4BF2CE5FA7B5}"/>
              </a:ext>
            </a:extLst>
          </p:cNvPr>
          <p:cNvSpPr>
            <a:spLocks noChangeShapeType="1"/>
          </p:cNvSpPr>
          <p:nvPr/>
        </p:nvSpPr>
        <p:spPr bwMode="auto">
          <a:xfrm>
            <a:off x="5638800" y="54864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6002" name="AutoShape 18">
            <a:extLst>
              <a:ext uri="{FF2B5EF4-FFF2-40B4-BE49-F238E27FC236}">
                <a16:creationId xmlns:a16="http://schemas.microsoft.com/office/drawing/2014/main" id="{908FE894-6A55-4167-B1B5-71297C65EB69}"/>
              </a:ext>
            </a:extLst>
          </p:cNvPr>
          <p:cNvSpPr>
            <a:spLocks noChangeArrowheads="1"/>
          </p:cNvSpPr>
          <p:nvPr/>
        </p:nvSpPr>
        <p:spPr bwMode="auto">
          <a:xfrm>
            <a:off x="304800" y="4876800"/>
            <a:ext cx="2286000" cy="1524000"/>
          </a:xfrm>
          <a:prstGeom prst="wedgeRoundRectCallout">
            <a:avLst>
              <a:gd name="adj1" fmla="val 21875"/>
              <a:gd name="adj2" fmla="val -63958"/>
              <a:gd name="adj3" fmla="val 16667"/>
            </a:avLst>
          </a:prstGeom>
          <a:solidFill>
            <a:schemeClr val="tx1"/>
          </a:solidFill>
          <a:ln w="19050">
            <a:solidFill>
              <a:srgbClr val="0000FF"/>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b="1"/>
          </a:p>
        </p:txBody>
      </p:sp>
      <p:graphicFrame>
        <p:nvGraphicFramePr>
          <p:cNvPr id="426003" name="Object 19">
            <a:extLst>
              <a:ext uri="{FF2B5EF4-FFF2-40B4-BE49-F238E27FC236}">
                <a16:creationId xmlns:a16="http://schemas.microsoft.com/office/drawing/2014/main" id="{5BD6E2E8-1E1B-43BE-9F4E-5CB092E01D85}"/>
              </a:ext>
            </a:extLst>
          </p:cNvPr>
          <p:cNvGraphicFramePr>
            <a:graphicFrameLocks noChangeAspect="1"/>
          </p:cNvGraphicFramePr>
          <p:nvPr>
            <p:extLst>
              <p:ext uri="{D42A27DB-BD31-4B8C-83A1-F6EECF244321}">
                <p14:modId xmlns:p14="http://schemas.microsoft.com/office/powerpoint/2010/main" val="1433603865"/>
              </p:ext>
            </p:extLst>
          </p:nvPr>
        </p:nvGraphicFramePr>
        <p:xfrm>
          <a:off x="457200" y="4953000"/>
          <a:ext cx="1981200" cy="1371600"/>
        </p:xfrm>
        <a:graphic>
          <a:graphicData uri="http://schemas.openxmlformats.org/presentationml/2006/ole">
            <mc:AlternateContent xmlns:mc="http://schemas.openxmlformats.org/markup-compatibility/2006">
              <mc:Choice xmlns:v="urn:schemas-microsoft-com:vml" Requires="v">
                <p:oleObj spid="_x0000_s44049" r:id="rId11" imgW="1143000" imgH="762000" progId="Equation.3">
                  <p:embed/>
                </p:oleObj>
              </mc:Choice>
              <mc:Fallback>
                <p:oleObj r:id="rId11" imgW="1143000" imgH="762000" progId="Equation.3">
                  <p:embed/>
                  <p:pic>
                    <p:nvPicPr>
                      <p:cNvPr id="426003" name="Object 19">
                        <a:extLst>
                          <a:ext uri="{FF2B5EF4-FFF2-40B4-BE49-F238E27FC236}">
                            <a16:creationId xmlns:a16="http://schemas.microsoft.com/office/drawing/2014/main" id="{5BD6E2E8-1E1B-43BE-9F4E-5CB092E01D8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 y="4953000"/>
                        <a:ext cx="1981200" cy="1371600"/>
                      </a:xfrm>
                      <a:prstGeom prst="rect">
                        <a:avLst/>
                      </a:prstGeom>
                      <a:solidFill>
                        <a:schemeClr val="tx1"/>
                      </a:solidFill>
                      <a:ln w="19050">
                        <a:solidFill>
                          <a:schemeClr val="bg1"/>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25987"/>
                                        </p:tgtEl>
                                        <p:attrNameLst>
                                          <p:attrName>style.visibility</p:attrName>
                                        </p:attrNameLst>
                                      </p:cBhvr>
                                      <p:to>
                                        <p:strVal val="visible"/>
                                      </p:to>
                                    </p:set>
                                    <p:anim calcmode="lin" valueType="num">
                                      <p:cBhvr additive="base">
                                        <p:cTn id="7" dur="500" fill="hold"/>
                                        <p:tgtEl>
                                          <p:spTgt spid="425987"/>
                                        </p:tgtEl>
                                        <p:attrNameLst>
                                          <p:attrName>ppt_x</p:attrName>
                                        </p:attrNameLst>
                                      </p:cBhvr>
                                      <p:tavLst>
                                        <p:tav tm="0">
                                          <p:val>
                                            <p:strVal val="0-#ppt_w/2"/>
                                          </p:val>
                                        </p:tav>
                                        <p:tav tm="100000">
                                          <p:val>
                                            <p:strVal val="#ppt_x"/>
                                          </p:val>
                                        </p:tav>
                                      </p:tavLst>
                                    </p:anim>
                                    <p:anim calcmode="lin" valueType="num">
                                      <p:cBhvr additive="base">
                                        <p:cTn id="8" dur="500" fill="hold"/>
                                        <p:tgtEl>
                                          <p:spTgt spid="42598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25995"/>
                                        </p:tgtEl>
                                        <p:attrNameLst>
                                          <p:attrName>style.visibility</p:attrName>
                                        </p:attrNameLst>
                                      </p:cBhvr>
                                      <p:to>
                                        <p:strVal val="visible"/>
                                      </p:to>
                                    </p:set>
                                    <p:anim calcmode="lin" valueType="num">
                                      <p:cBhvr additive="base">
                                        <p:cTn id="13" dur="500" fill="hold"/>
                                        <p:tgtEl>
                                          <p:spTgt spid="425995"/>
                                        </p:tgtEl>
                                        <p:attrNameLst>
                                          <p:attrName>ppt_x</p:attrName>
                                        </p:attrNameLst>
                                      </p:cBhvr>
                                      <p:tavLst>
                                        <p:tav tm="0">
                                          <p:val>
                                            <p:strVal val="0-#ppt_w/2"/>
                                          </p:val>
                                        </p:tav>
                                        <p:tav tm="100000">
                                          <p:val>
                                            <p:strVal val="#ppt_x"/>
                                          </p:val>
                                        </p:tav>
                                      </p:tavLst>
                                    </p:anim>
                                    <p:anim calcmode="lin" valueType="num">
                                      <p:cBhvr additive="base">
                                        <p:cTn id="14" dur="500" fill="hold"/>
                                        <p:tgtEl>
                                          <p:spTgt spid="42599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25988"/>
                                        </p:tgtEl>
                                        <p:attrNameLst>
                                          <p:attrName>style.visibility</p:attrName>
                                        </p:attrNameLst>
                                      </p:cBhvr>
                                      <p:to>
                                        <p:strVal val="visible"/>
                                      </p:to>
                                    </p:set>
                                    <p:anim calcmode="lin" valueType="num">
                                      <p:cBhvr additive="base">
                                        <p:cTn id="19" dur="500" fill="hold"/>
                                        <p:tgtEl>
                                          <p:spTgt spid="425988"/>
                                        </p:tgtEl>
                                        <p:attrNameLst>
                                          <p:attrName>ppt_x</p:attrName>
                                        </p:attrNameLst>
                                      </p:cBhvr>
                                      <p:tavLst>
                                        <p:tav tm="0">
                                          <p:val>
                                            <p:strVal val="0-#ppt_w/2"/>
                                          </p:val>
                                        </p:tav>
                                        <p:tav tm="100000">
                                          <p:val>
                                            <p:strVal val="#ppt_x"/>
                                          </p:val>
                                        </p:tav>
                                      </p:tavLst>
                                    </p:anim>
                                    <p:anim calcmode="lin" valueType="num">
                                      <p:cBhvr additive="base">
                                        <p:cTn id="20" dur="500" fill="hold"/>
                                        <p:tgtEl>
                                          <p:spTgt spid="42598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25997"/>
                                        </p:tgtEl>
                                        <p:attrNameLst>
                                          <p:attrName>style.visibility</p:attrName>
                                        </p:attrNameLst>
                                      </p:cBhvr>
                                      <p:to>
                                        <p:strVal val="visible"/>
                                      </p:to>
                                    </p:set>
                                    <p:anim calcmode="lin" valueType="num">
                                      <p:cBhvr additive="base">
                                        <p:cTn id="25" dur="500" fill="hold"/>
                                        <p:tgtEl>
                                          <p:spTgt spid="425997"/>
                                        </p:tgtEl>
                                        <p:attrNameLst>
                                          <p:attrName>ppt_x</p:attrName>
                                        </p:attrNameLst>
                                      </p:cBhvr>
                                      <p:tavLst>
                                        <p:tav tm="0">
                                          <p:val>
                                            <p:strVal val="0-#ppt_w/2"/>
                                          </p:val>
                                        </p:tav>
                                        <p:tav tm="100000">
                                          <p:val>
                                            <p:strVal val="#ppt_x"/>
                                          </p:val>
                                        </p:tav>
                                      </p:tavLst>
                                    </p:anim>
                                    <p:anim calcmode="lin" valueType="num">
                                      <p:cBhvr additive="base">
                                        <p:cTn id="26" dur="500" fill="hold"/>
                                        <p:tgtEl>
                                          <p:spTgt spid="42599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425989"/>
                                        </p:tgtEl>
                                        <p:attrNameLst>
                                          <p:attrName>style.visibility</p:attrName>
                                        </p:attrNameLst>
                                      </p:cBhvr>
                                      <p:to>
                                        <p:strVal val="visible"/>
                                      </p:to>
                                    </p:set>
                                    <p:anim calcmode="lin" valueType="num">
                                      <p:cBhvr additive="base">
                                        <p:cTn id="31" dur="500" fill="hold"/>
                                        <p:tgtEl>
                                          <p:spTgt spid="425989"/>
                                        </p:tgtEl>
                                        <p:attrNameLst>
                                          <p:attrName>ppt_x</p:attrName>
                                        </p:attrNameLst>
                                      </p:cBhvr>
                                      <p:tavLst>
                                        <p:tav tm="0">
                                          <p:val>
                                            <p:strVal val="1+#ppt_w/2"/>
                                          </p:val>
                                        </p:tav>
                                        <p:tav tm="100000">
                                          <p:val>
                                            <p:strVal val="#ppt_x"/>
                                          </p:val>
                                        </p:tav>
                                      </p:tavLst>
                                    </p:anim>
                                    <p:anim calcmode="lin" valueType="num">
                                      <p:cBhvr additive="base">
                                        <p:cTn id="32" dur="500" fill="hold"/>
                                        <p:tgtEl>
                                          <p:spTgt spid="42598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425996"/>
                                        </p:tgtEl>
                                        <p:attrNameLst>
                                          <p:attrName>style.visibility</p:attrName>
                                        </p:attrNameLst>
                                      </p:cBhvr>
                                      <p:to>
                                        <p:strVal val="visible"/>
                                      </p:to>
                                    </p:set>
                                    <p:anim calcmode="lin" valueType="num">
                                      <p:cBhvr additive="base">
                                        <p:cTn id="37" dur="500" fill="hold"/>
                                        <p:tgtEl>
                                          <p:spTgt spid="425996"/>
                                        </p:tgtEl>
                                        <p:attrNameLst>
                                          <p:attrName>ppt_x</p:attrName>
                                        </p:attrNameLst>
                                      </p:cBhvr>
                                      <p:tavLst>
                                        <p:tav tm="0">
                                          <p:val>
                                            <p:strVal val="1+#ppt_w/2"/>
                                          </p:val>
                                        </p:tav>
                                        <p:tav tm="100000">
                                          <p:val>
                                            <p:strVal val="#ppt_x"/>
                                          </p:val>
                                        </p:tav>
                                      </p:tavLst>
                                    </p:anim>
                                    <p:anim calcmode="lin" valueType="num">
                                      <p:cBhvr additive="base">
                                        <p:cTn id="38" dur="500" fill="hold"/>
                                        <p:tgtEl>
                                          <p:spTgt spid="42599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425990"/>
                                        </p:tgtEl>
                                        <p:attrNameLst>
                                          <p:attrName>style.visibility</p:attrName>
                                        </p:attrNameLst>
                                      </p:cBhvr>
                                      <p:to>
                                        <p:strVal val="visible"/>
                                      </p:to>
                                    </p:set>
                                    <p:anim calcmode="lin" valueType="num">
                                      <p:cBhvr additive="base">
                                        <p:cTn id="43" dur="500" fill="hold"/>
                                        <p:tgtEl>
                                          <p:spTgt spid="425990"/>
                                        </p:tgtEl>
                                        <p:attrNameLst>
                                          <p:attrName>ppt_x</p:attrName>
                                        </p:attrNameLst>
                                      </p:cBhvr>
                                      <p:tavLst>
                                        <p:tav tm="0">
                                          <p:val>
                                            <p:strVal val="0-#ppt_w/2"/>
                                          </p:val>
                                        </p:tav>
                                        <p:tav tm="100000">
                                          <p:val>
                                            <p:strVal val="#ppt_x"/>
                                          </p:val>
                                        </p:tav>
                                      </p:tavLst>
                                    </p:anim>
                                    <p:anim calcmode="lin" valueType="num">
                                      <p:cBhvr additive="base">
                                        <p:cTn id="44" dur="500" fill="hold"/>
                                        <p:tgtEl>
                                          <p:spTgt spid="42599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425998"/>
                                        </p:tgtEl>
                                        <p:attrNameLst>
                                          <p:attrName>style.visibility</p:attrName>
                                        </p:attrNameLst>
                                      </p:cBhvr>
                                      <p:to>
                                        <p:strVal val="visible"/>
                                      </p:to>
                                    </p:set>
                                    <p:anim calcmode="lin" valueType="num">
                                      <p:cBhvr additive="base">
                                        <p:cTn id="49" dur="500" fill="hold"/>
                                        <p:tgtEl>
                                          <p:spTgt spid="425998"/>
                                        </p:tgtEl>
                                        <p:attrNameLst>
                                          <p:attrName>ppt_x</p:attrName>
                                        </p:attrNameLst>
                                      </p:cBhvr>
                                      <p:tavLst>
                                        <p:tav tm="0">
                                          <p:val>
                                            <p:strVal val="0-#ppt_w/2"/>
                                          </p:val>
                                        </p:tav>
                                        <p:tav tm="100000">
                                          <p:val>
                                            <p:strVal val="#ppt_x"/>
                                          </p:val>
                                        </p:tav>
                                      </p:tavLst>
                                    </p:anim>
                                    <p:anim calcmode="lin" valueType="num">
                                      <p:cBhvr additive="base">
                                        <p:cTn id="50" dur="500" fill="hold"/>
                                        <p:tgtEl>
                                          <p:spTgt spid="425998"/>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425991"/>
                                        </p:tgtEl>
                                        <p:attrNameLst>
                                          <p:attrName>style.visibility</p:attrName>
                                        </p:attrNameLst>
                                      </p:cBhvr>
                                      <p:to>
                                        <p:strVal val="visible"/>
                                      </p:to>
                                    </p:set>
                                    <p:anim calcmode="lin" valueType="num">
                                      <p:cBhvr additive="base">
                                        <p:cTn id="55" dur="500" fill="hold"/>
                                        <p:tgtEl>
                                          <p:spTgt spid="425991"/>
                                        </p:tgtEl>
                                        <p:attrNameLst>
                                          <p:attrName>ppt_x</p:attrName>
                                        </p:attrNameLst>
                                      </p:cBhvr>
                                      <p:tavLst>
                                        <p:tav tm="0">
                                          <p:val>
                                            <p:strVal val="0-#ppt_w/2"/>
                                          </p:val>
                                        </p:tav>
                                        <p:tav tm="100000">
                                          <p:val>
                                            <p:strVal val="#ppt_x"/>
                                          </p:val>
                                        </p:tav>
                                      </p:tavLst>
                                    </p:anim>
                                    <p:anim calcmode="lin" valueType="num">
                                      <p:cBhvr additive="base">
                                        <p:cTn id="56" dur="500" fill="hold"/>
                                        <p:tgtEl>
                                          <p:spTgt spid="425991"/>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26002"/>
                                        </p:tgtEl>
                                        <p:attrNameLst>
                                          <p:attrName>style.visibility</p:attrName>
                                        </p:attrNameLst>
                                      </p:cBhvr>
                                      <p:to>
                                        <p:strVal val="visible"/>
                                      </p:to>
                                    </p:set>
                                    <p:anim calcmode="lin" valueType="num">
                                      <p:cBhvr additive="base">
                                        <p:cTn id="61" dur="500" fill="hold"/>
                                        <p:tgtEl>
                                          <p:spTgt spid="426002"/>
                                        </p:tgtEl>
                                        <p:attrNameLst>
                                          <p:attrName>ppt_x</p:attrName>
                                        </p:attrNameLst>
                                      </p:cBhvr>
                                      <p:tavLst>
                                        <p:tav tm="0">
                                          <p:val>
                                            <p:strVal val="0-#ppt_w/2"/>
                                          </p:val>
                                        </p:tav>
                                        <p:tav tm="100000">
                                          <p:val>
                                            <p:strVal val="#ppt_x"/>
                                          </p:val>
                                        </p:tav>
                                      </p:tavLst>
                                    </p:anim>
                                    <p:anim calcmode="lin" valueType="num">
                                      <p:cBhvr additive="base">
                                        <p:cTn id="62" dur="500" fill="hold"/>
                                        <p:tgtEl>
                                          <p:spTgt spid="426002"/>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426003"/>
                                        </p:tgtEl>
                                        <p:attrNameLst>
                                          <p:attrName>style.visibility</p:attrName>
                                        </p:attrNameLst>
                                      </p:cBhvr>
                                      <p:to>
                                        <p:strVal val="visible"/>
                                      </p:to>
                                    </p:set>
                                    <p:anim calcmode="lin" valueType="num">
                                      <p:cBhvr additive="base">
                                        <p:cTn id="67" dur="500" fill="hold"/>
                                        <p:tgtEl>
                                          <p:spTgt spid="426003"/>
                                        </p:tgtEl>
                                        <p:attrNameLst>
                                          <p:attrName>ppt_x</p:attrName>
                                        </p:attrNameLst>
                                      </p:cBhvr>
                                      <p:tavLst>
                                        <p:tav tm="0">
                                          <p:val>
                                            <p:strVal val="0-#ppt_w/2"/>
                                          </p:val>
                                        </p:tav>
                                        <p:tav tm="100000">
                                          <p:val>
                                            <p:strVal val="#ppt_x"/>
                                          </p:val>
                                        </p:tav>
                                      </p:tavLst>
                                    </p:anim>
                                    <p:anim calcmode="lin" valueType="num">
                                      <p:cBhvr additive="base">
                                        <p:cTn id="68" dur="500" fill="hold"/>
                                        <p:tgtEl>
                                          <p:spTgt spid="426003"/>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nodeType="clickEffect">
                                  <p:stCondLst>
                                    <p:cond delay="0"/>
                                  </p:stCondLst>
                                  <p:childTnLst>
                                    <p:set>
                                      <p:cBhvr>
                                        <p:cTn id="72" dur="1" fill="hold">
                                          <p:stCondLst>
                                            <p:cond delay="0"/>
                                          </p:stCondLst>
                                        </p:cTn>
                                        <p:tgtEl>
                                          <p:spTgt spid="425999"/>
                                        </p:tgtEl>
                                        <p:attrNameLst>
                                          <p:attrName>style.visibility</p:attrName>
                                        </p:attrNameLst>
                                      </p:cBhvr>
                                      <p:to>
                                        <p:strVal val="visible"/>
                                      </p:to>
                                    </p:set>
                                    <p:anim calcmode="lin" valueType="num">
                                      <p:cBhvr additive="base">
                                        <p:cTn id="73" dur="500" fill="hold"/>
                                        <p:tgtEl>
                                          <p:spTgt spid="425999"/>
                                        </p:tgtEl>
                                        <p:attrNameLst>
                                          <p:attrName>ppt_x</p:attrName>
                                        </p:attrNameLst>
                                      </p:cBhvr>
                                      <p:tavLst>
                                        <p:tav tm="0">
                                          <p:val>
                                            <p:strVal val="0-#ppt_w/2"/>
                                          </p:val>
                                        </p:tav>
                                        <p:tav tm="100000">
                                          <p:val>
                                            <p:strVal val="#ppt_x"/>
                                          </p:val>
                                        </p:tav>
                                      </p:tavLst>
                                    </p:anim>
                                    <p:anim calcmode="lin" valueType="num">
                                      <p:cBhvr additive="base">
                                        <p:cTn id="74" dur="500" fill="hold"/>
                                        <p:tgtEl>
                                          <p:spTgt spid="425999"/>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nodeType="clickEffect">
                                  <p:stCondLst>
                                    <p:cond delay="0"/>
                                  </p:stCondLst>
                                  <p:childTnLst>
                                    <p:set>
                                      <p:cBhvr>
                                        <p:cTn id="78" dur="1" fill="hold">
                                          <p:stCondLst>
                                            <p:cond delay="0"/>
                                          </p:stCondLst>
                                        </p:cTn>
                                        <p:tgtEl>
                                          <p:spTgt spid="425992"/>
                                        </p:tgtEl>
                                        <p:attrNameLst>
                                          <p:attrName>style.visibility</p:attrName>
                                        </p:attrNameLst>
                                      </p:cBhvr>
                                      <p:to>
                                        <p:strVal val="visible"/>
                                      </p:to>
                                    </p:set>
                                    <p:anim calcmode="lin" valueType="num">
                                      <p:cBhvr additive="base">
                                        <p:cTn id="79" dur="500" fill="hold"/>
                                        <p:tgtEl>
                                          <p:spTgt spid="425992"/>
                                        </p:tgtEl>
                                        <p:attrNameLst>
                                          <p:attrName>ppt_x</p:attrName>
                                        </p:attrNameLst>
                                      </p:cBhvr>
                                      <p:tavLst>
                                        <p:tav tm="0">
                                          <p:val>
                                            <p:strVal val="0-#ppt_w/2"/>
                                          </p:val>
                                        </p:tav>
                                        <p:tav tm="100000">
                                          <p:val>
                                            <p:strVal val="#ppt_x"/>
                                          </p:val>
                                        </p:tav>
                                      </p:tavLst>
                                    </p:anim>
                                    <p:anim calcmode="lin" valueType="num">
                                      <p:cBhvr additive="base">
                                        <p:cTn id="80" dur="500" fill="hold"/>
                                        <p:tgtEl>
                                          <p:spTgt spid="425992"/>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nodeType="clickEffect">
                                  <p:stCondLst>
                                    <p:cond delay="0"/>
                                  </p:stCondLst>
                                  <p:childTnLst>
                                    <p:set>
                                      <p:cBhvr>
                                        <p:cTn id="84" dur="1" fill="hold">
                                          <p:stCondLst>
                                            <p:cond delay="0"/>
                                          </p:stCondLst>
                                        </p:cTn>
                                        <p:tgtEl>
                                          <p:spTgt spid="426000"/>
                                        </p:tgtEl>
                                        <p:attrNameLst>
                                          <p:attrName>style.visibility</p:attrName>
                                        </p:attrNameLst>
                                      </p:cBhvr>
                                      <p:to>
                                        <p:strVal val="visible"/>
                                      </p:to>
                                    </p:set>
                                    <p:anim calcmode="lin" valueType="num">
                                      <p:cBhvr additive="base">
                                        <p:cTn id="85" dur="500" fill="hold"/>
                                        <p:tgtEl>
                                          <p:spTgt spid="426000"/>
                                        </p:tgtEl>
                                        <p:attrNameLst>
                                          <p:attrName>ppt_x</p:attrName>
                                        </p:attrNameLst>
                                      </p:cBhvr>
                                      <p:tavLst>
                                        <p:tav tm="0">
                                          <p:val>
                                            <p:strVal val="0-#ppt_w/2"/>
                                          </p:val>
                                        </p:tav>
                                        <p:tav tm="100000">
                                          <p:val>
                                            <p:strVal val="#ppt_x"/>
                                          </p:val>
                                        </p:tav>
                                      </p:tavLst>
                                    </p:anim>
                                    <p:anim calcmode="lin" valueType="num">
                                      <p:cBhvr additive="base">
                                        <p:cTn id="86" dur="500" fill="hold"/>
                                        <p:tgtEl>
                                          <p:spTgt spid="426000"/>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nodeType="clickEffect">
                                  <p:stCondLst>
                                    <p:cond delay="0"/>
                                  </p:stCondLst>
                                  <p:childTnLst>
                                    <p:set>
                                      <p:cBhvr>
                                        <p:cTn id="90" dur="1" fill="hold">
                                          <p:stCondLst>
                                            <p:cond delay="0"/>
                                          </p:stCondLst>
                                        </p:cTn>
                                        <p:tgtEl>
                                          <p:spTgt spid="425993"/>
                                        </p:tgtEl>
                                        <p:attrNameLst>
                                          <p:attrName>style.visibility</p:attrName>
                                        </p:attrNameLst>
                                      </p:cBhvr>
                                      <p:to>
                                        <p:strVal val="visible"/>
                                      </p:to>
                                    </p:set>
                                    <p:anim calcmode="lin" valueType="num">
                                      <p:cBhvr additive="base">
                                        <p:cTn id="91" dur="500" fill="hold"/>
                                        <p:tgtEl>
                                          <p:spTgt spid="425993"/>
                                        </p:tgtEl>
                                        <p:attrNameLst>
                                          <p:attrName>ppt_x</p:attrName>
                                        </p:attrNameLst>
                                      </p:cBhvr>
                                      <p:tavLst>
                                        <p:tav tm="0">
                                          <p:val>
                                            <p:strVal val="0-#ppt_w/2"/>
                                          </p:val>
                                        </p:tav>
                                        <p:tav tm="100000">
                                          <p:val>
                                            <p:strVal val="#ppt_x"/>
                                          </p:val>
                                        </p:tav>
                                      </p:tavLst>
                                    </p:anim>
                                    <p:anim calcmode="lin" valueType="num">
                                      <p:cBhvr additive="base">
                                        <p:cTn id="92" dur="500" fill="hold"/>
                                        <p:tgtEl>
                                          <p:spTgt spid="425993"/>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2" fill="hold" nodeType="clickEffect">
                                  <p:stCondLst>
                                    <p:cond delay="0"/>
                                  </p:stCondLst>
                                  <p:childTnLst>
                                    <p:set>
                                      <p:cBhvr>
                                        <p:cTn id="96" dur="1" fill="hold">
                                          <p:stCondLst>
                                            <p:cond delay="0"/>
                                          </p:stCondLst>
                                        </p:cTn>
                                        <p:tgtEl>
                                          <p:spTgt spid="426001"/>
                                        </p:tgtEl>
                                        <p:attrNameLst>
                                          <p:attrName>style.visibility</p:attrName>
                                        </p:attrNameLst>
                                      </p:cBhvr>
                                      <p:to>
                                        <p:strVal val="visible"/>
                                      </p:to>
                                    </p:set>
                                    <p:anim calcmode="lin" valueType="num">
                                      <p:cBhvr additive="base">
                                        <p:cTn id="97" dur="500" fill="hold"/>
                                        <p:tgtEl>
                                          <p:spTgt spid="426001"/>
                                        </p:tgtEl>
                                        <p:attrNameLst>
                                          <p:attrName>ppt_x</p:attrName>
                                        </p:attrNameLst>
                                      </p:cBhvr>
                                      <p:tavLst>
                                        <p:tav tm="0">
                                          <p:val>
                                            <p:strVal val="1+#ppt_w/2"/>
                                          </p:val>
                                        </p:tav>
                                        <p:tav tm="100000">
                                          <p:val>
                                            <p:strVal val="#ppt_x"/>
                                          </p:val>
                                        </p:tav>
                                      </p:tavLst>
                                    </p:anim>
                                    <p:anim calcmode="lin" valueType="num">
                                      <p:cBhvr additive="base">
                                        <p:cTn id="98" dur="500" fill="hold"/>
                                        <p:tgtEl>
                                          <p:spTgt spid="426001"/>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2" fill="hold" nodeType="clickEffect">
                                  <p:stCondLst>
                                    <p:cond delay="0"/>
                                  </p:stCondLst>
                                  <p:childTnLst>
                                    <p:set>
                                      <p:cBhvr>
                                        <p:cTn id="102" dur="1" fill="hold">
                                          <p:stCondLst>
                                            <p:cond delay="0"/>
                                          </p:stCondLst>
                                        </p:cTn>
                                        <p:tgtEl>
                                          <p:spTgt spid="425994"/>
                                        </p:tgtEl>
                                        <p:attrNameLst>
                                          <p:attrName>style.visibility</p:attrName>
                                        </p:attrNameLst>
                                      </p:cBhvr>
                                      <p:to>
                                        <p:strVal val="visible"/>
                                      </p:to>
                                    </p:set>
                                    <p:anim calcmode="lin" valueType="num">
                                      <p:cBhvr additive="base">
                                        <p:cTn id="103" dur="500" fill="hold"/>
                                        <p:tgtEl>
                                          <p:spTgt spid="425994"/>
                                        </p:tgtEl>
                                        <p:attrNameLst>
                                          <p:attrName>ppt_x</p:attrName>
                                        </p:attrNameLst>
                                      </p:cBhvr>
                                      <p:tavLst>
                                        <p:tav tm="0">
                                          <p:val>
                                            <p:strVal val="1+#ppt_w/2"/>
                                          </p:val>
                                        </p:tav>
                                        <p:tav tm="100000">
                                          <p:val>
                                            <p:strVal val="#ppt_x"/>
                                          </p:val>
                                        </p:tav>
                                      </p:tavLst>
                                    </p:anim>
                                    <p:anim calcmode="lin" valueType="num">
                                      <p:cBhvr additive="base">
                                        <p:cTn id="104" dur="500" fill="hold"/>
                                        <p:tgtEl>
                                          <p:spTgt spid="4259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002" grpId="0" animBg="1"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062AB8F3-62EF-436E-80F4-92EF99334CEF}"/>
              </a:ext>
            </a:extLst>
          </p:cNvPr>
          <p:cNvSpPr>
            <a:spLocks noGrp="1" noChangeArrowheads="1"/>
          </p:cNvSpPr>
          <p:nvPr>
            <p:ph type="title"/>
          </p:nvPr>
        </p:nvSpPr>
        <p:spPr>
          <a:xfrm>
            <a:off x="685800" y="609600"/>
            <a:ext cx="7772400" cy="609600"/>
          </a:xfrm>
          <a:solidFill>
            <a:srgbClr val="CCFFFF"/>
          </a:solidFill>
        </p:spPr>
        <p:txBody>
          <a:bodyPr/>
          <a:lstStyle/>
          <a:p>
            <a:pPr algn="l" eaLnBrk="1" hangingPunct="1"/>
            <a:r>
              <a:rPr lang="en-US" altLang="zh-CN" sz="3200" b="1">
                <a:solidFill>
                  <a:schemeClr val="accent2"/>
                </a:solidFill>
                <a:latin typeface="楷体_GB2312" pitchFamily="49" charset="-122"/>
                <a:ea typeface="楷体_GB2312" pitchFamily="49" charset="-122"/>
              </a:rPr>
              <a:t>2</a:t>
            </a:r>
            <a:r>
              <a:rPr lang="zh-CN" altLang="en-US" sz="3200" b="1">
                <a:solidFill>
                  <a:schemeClr val="accent2"/>
                </a:solidFill>
                <a:latin typeface="楷体_GB2312" pitchFamily="49" charset="-122"/>
                <a:ea typeface="楷体_GB2312" pitchFamily="49" charset="-122"/>
              </a:rPr>
              <a:t>、参数线性约束检验</a:t>
            </a:r>
          </a:p>
        </p:txBody>
      </p:sp>
      <p:sp>
        <p:nvSpPr>
          <p:cNvPr id="427011" name="Rectangle 3">
            <a:extLst>
              <a:ext uri="{FF2B5EF4-FFF2-40B4-BE49-F238E27FC236}">
                <a16:creationId xmlns:a16="http://schemas.microsoft.com/office/drawing/2014/main" id="{530F2085-A124-43AB-ABA9-F85E4991BA01}"/>
              </a:ext>
            </a:extLst>
          </p:cNvPr>
          <p:cNvSpPr>
            <a:spLocks noGrp="1" noChangeArrowheads="1"/>
          </p:cNvSpPr>
          <p:nvPr>
            <p:ph type="body" idx="1"/>
          </p:nvPr>
        </p:nvSpPr>
        <p:spPr>
          <a:xfrm>
            <a:off x="685800" y="2552700"/>
            <a:ext cx="7772400" cy="2971800"/>
          </a:xfrm>
        </p:spPr>
        <p:txBody>
          <a:bodyPr/>
          <a:lstStyle/>
          <a:p>
            <a:pPr eaLnBrk="1" hangingPunct="1"/>
            <a:r>
              <a:rPr lang="zh-CN" altLang="en-US" sz="2800" b="1" dirty="0"/>
              <a:t>对所考查的具体问题能否施加约束？需进一步进行相应的检验。常用的检验有：</a:t>
            </a:r>
            <a:r>
              <a:rPr lang="en-US" altLang="zh-CN" sz="2800" b="1" dirty="0"/>
              <a:t>F</a:t>
            </a:r>
            <a:r>
              <a:rPr lang="zh-CN" altLang="en-US" sz="2800" b="1" dirty="0"/>
              <a:t>检验、</a:t>
            </a:r>
            <a:r>
              <a:rPr lang="en-US" altLang="en-US" sz="2800" b="1" i="1" dirty="0"/>
              <a:t>x</a:t>
            </a:r>
            <a:r>
              <a:rPr lang="en-US" altLang="en-US" sz="2800" b="1" dirty="0"/>
              <a:t>2</a:t>
            </a:r>
            <a:r>
              <a:rPr lang="zh-CN" altLang="en-US" sz="2800" b="1" dirty="0"/>
              <a:t>检验与</a:t>
            </a:r>
            <a:r>
              <a:rPr lang="en-US" altLang="zh-CN" sz="2800" b="1" dirty="0"/>
              <a:t>t</a:t>
            </a:r>
            <a:r>
              <a:rPr lang="zh-CN" altLang="en-US" sz="2800" b="1" dirty="0"/>
              <a:t>检验。</a:t>
            </a:r>
          </a:p>
          <a:p>
            <a:pPr eaLnBrk="1" hangingPunct="1">
              <a:spcBef>
                <a:spcPct val="50000"/>
              </a:spcBef>
            </a:pPr>
            <a:r>
              <a:rPr lang="en-US" altLang="zh-CN" sz="2800" b="1" dirty="0"/>
              <a:t>F</a:t>
            </a:r>
            <a:r>
              <a:rPr lang="zh-CN" altLang="en-US" sz="2800" b="1" dirty="0"/>
              <a:t>检验</a:t>
            </a:r>
          </a:p>
          <a:p>
            <a:pPr lvl="1" eaLnBrk="1" hangingPunct="1"/>
            <a:r>
              <a:rPr lang="zh-CN" altLang="en-US" sz="2400" b="1" dirty="0"/>
              <a:t>构造统计量；</a:t>
            </a:r>
          </a:p>
          <a:p>
            <a:pPr lvl="1" eaLnBrk="1" hangingPunct="1"/>
            <a:r>
              <a:rPr lang="zh-CN" altLang="en-US" sz="2400" b="1" dirty="0"/>
              <a:t>检验施加约束后模型的解释能力是否发生显著变化。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7011">
                                            <p:txEl>
                                              <p:pRg st="0" end="0"/>
                                            </p:txEl>
                                          </p:spTgt>
                                        </p:tgtEl>
                                        <p:attrNameLst>
                                          <p:attrName>style.visibility</p:attrName>
                                        </p:attrNameLst>
                                      </p:cBhvr>
                                      <p:to>
                                        <p:strVal val="visible"/>
                                      </p:to>
                                    </p:set>
                                    <p:anim calcmode="lin" valueType="num">
                                      <p:cBhvr additive="base">
                                        <p:cTn id="7" dur="500" fill="hold"/>
                                        <p:tgtEl>
                                          <p:spTgt spid="4270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270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7011">
                                            <p:txEl>
                                              <p:pRg st="1" end="1"/>
                                            </p:txEl>
                                          </p:spTgt>
                                        </p:tgtEl>
                                        <p:attrNameLst>
                                          <p:attrName>style.visibility</p:attrName>
                                        </p:attrNameLst>
                                      </p:cBhvr>
                                      <p:to>
                                        <p:strVal val="visible"/>
                                      </p:to>
                                    </p:set>
                                    <p:anim calcmode="lin" valueType="num">
                                      <p:cBhvr additive="base">
                                        <p:cTn id="13" dur="500" fill="hold"/>
                                        <p:tgtEl>
                                          <p:spTgt spid="4270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27011">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27011">
                                            <p:txEl>
                                              <p:pRg st="2" end="2"/>
                                            </p:txEl>
                                          </p:spTgt>
                                        </p:tgtEl>
                                        <p:attrNameLst>
                                          <p:attrName>style.visibility</p:attrName>
                                        </p:attrNameLst>
                                      </p:cBhvr>
                                      <p:to>
                                        <p:strVal val="visible"/>
                                      </p:to>
                                    </p:set>
                                    <p:anim calcmode="lin" valueType="num">
                                      <p:cBhvr additive="base">
                                        <p:cTn id="17" dur="500" fill="hold"/>
                                        <p:tgtEl>
                                          <p:spTgt spid="42701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2701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27011">
                                            <p:txEl>
                                              <p:pRg st="3" end="3"/>
                                            </p:txEl>
                                          </p:spTgt>
                                        </p:tgtEl>
                                        <p:attrNameLst>
                                          <p:attrName>style.visibility</p:attrName>
                                        </p:attrNameLst>
                                      </p:cBhvr>
                                      <p:to>
                                        <p:strVal val="visible"/>
                                      </p:to>
                                    </p:set>
                                    <p:anim calcmode="lin" valueType="num">
                                      <p:cBhvr additive="base">
                                        <p:cTn id="21" dur="500" fill="hold"/>
                                        <p:tgtEl>
                                          <p:spTgt spid="42701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2701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8034" name="Picture 2">
            <a:extLst>
              <a:ext uri="{FF2B5EF4-FFF2-40B4-BE49-F238E27FC236}">
                <a16:creationId xmlns:a16="http://schemas.microsoft.com/office/drawing/2014/main" id="{090F7140-B2B0-41FD-BC6B-5CD43C9EF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685800"/>
            <a:ext cx="2209800" cy="609600"/>
          </a:xfrm>
          <a:prstGeom prst="rect">
            <a:avLst/>
          </a:prstGeom>
          <a:solidFill>
            <a:schemeClr val="tx1"/>
          </a:solidFill>
          <a:ln w="9525">
            <a:solidFill>
              <a:srgbClr val="0000FF"/>
            </a:solidFill>
            <a:miter lim="800000"/>
            <a:headEnd/>
            <a:tailEnd/>
          </a:ln>
        </p:spPr>
      </p:pic>
      <p:pic>
        <p:nvPicPr>
          <p:cNvPr id="428035" name="Picture 3">
            <a:extLst>
              <a:ext uri="{FF2B5EF4-FFF2-40B4-BE49-F238E27FC236}">
                <a16:creationId xmlns:a16="http://schemas.microsoft.com/office/drawing/2014/main" id="{8DCFC17F-D5FE-4C42-A5F8-2B61D2D5B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685800"/>
            <a:ext cx="2209800" cy="609600"/>
          </a:xfrm>
          <a:prstGeom prst="rect">
            <a:avLst/>
          </a:prstGeom>
          <a:solidFill>
            <a:schemeClr val="tx1"/>
          </a:solidFill>
          <a:ln w="9525">
            <a:solidFill>
              <a:srgbClr val="0000FF"/>
            </a:solidFill>
            <a:miter lim="800000"/>
            <a:headEnd/>
            <a:tailEnd/>
          </a:ln>
        </p:spPr>
      </p:pic>
      <p:pic>
        <p:nvPicPr>
          <p:cNvPr id="428036" name="Picture 4">
            <a:extLst>
              <a:ext uri="{FF2B5EF4-FFF2-40B4-BE49-F238E27FC236}">
                <a16:creationId xmlns:a16="http://schemas.microsoft.com/office/drawing/2014/main" id="{5B499947-AB5F-4F1F-8582-8417113F14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600200"/>
            <a:ext cx="6858000" cy="609600"/>
          </a:xfrm>
          <a:prstGeom prst="rect">
            <a:avLst/>
          </a:prstGeom>
          <a:solidFill>
            <a:schemeClr val="tx1"/>
          </a:solidFill>
          <a:ln w="9525">
            <a:solidFill>
              <a:srgbClr val="0000FF"/>
            </a:solidFill>
            <a:miter lim="800000"/>
            <a:headEnd/>
            <a:tailEnd/>
          </a:ln>
        </p:spPr>
      </p:pic>
      <p:pic>
        <p:nvPicPr>
          <p:cNvPr id="428037" name="Picture 5">
            <a:extLst>
              <a:ext uri="{FF2B5EF4-FFF2-40B4-BE49-F238E27FC236}">
                <a16:creationId xmlns:a16="http://schemas.microsoft.com/office/drawing/2014/main" id="{6B95D270-7194-4122-8518-E89D635F36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667000"/>
            <a:ext cx="6248400" cy="609600"/>
          </a:xfrm>
          <a:prstGeom prst="rect">
            <a:avLst/>
          </a:prstGeom>
          <a:solidFill>
            <a:schemeClr val="tx1"/>
          </a:solidFill>
          <a:ln w="9525">
            <a:solidFill>
              <a:srgbClr val="FF0000"/>
            </a:solidFill>
            <a:miter lim="800000"/>
            <a:headEnd/>
            <a:tailEnd/>
          </a:ln>
        </p:spPr>
      </p:pic>
      <p:sp>
        <p:nvSpPr>
          <p:cNvPr id="428038" name="Rectangle 6">
            <a:extLst>
              <a:ext uri="{FF2B5EF4-FFF2-40B4-BE49-F238E27FC236}">
                <a16:creationId xmlns:a16="http://schemas.microsoft.com/office/drawing/2014/main" id="{5120ACEF-189D-4ADB-9D9B-9E0D5ABCF925}"/>
              </a:ext>
            </a:extLst>
          </p:cNvPr>
          <p:cNvSpPr>
            <a:spLocks noChangeArrowheads="1"/>
          </p:cNvSpPr>
          <p:nvPr/>
        </p:nvSpPr>
        <p:spPr bwMode="auto">
          <a:xfrm>
            <a:off x="571500" y="4543425"/>
            <a:ext cx="8001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800" b="1">
                <a:solidFill>
                  <a:srgbClr val="FF3300"/>
                </a:solidFill>
              </a:rPr>
              <a:t> </a:t>
            </a:r>
            <a:r>
              <a:rPr lang="zh-CN" altLang="en-US" sz="2800" b="1">
                <a:solidFill>
                  <a:srgbClr val="FF3300"/>
                </a:solidFill>
              </a:rPr>
              <a:t>受约束</a:t>
            </a:r>
            <a:r>
              <a:rPr lang="zh-CN" altLang="en-US" sz="2800" b="1"/>
              <a:t>样本回归模型的残差平方和</a:t>
            </a:r>
            <a:r>
              <a:rPr lang="en-US" altLang="zh-CN" sz="2800" b="1">
                <a:solidFill>
                  <a:srgbClr val="FF3300"/>
                </a:solidFill>
                <a:ea typeface="楷体_GB2312" pitchFamily="49" charset="-122"/>
              </a:rPr>
              <a:t>RSS</a:t>
            </a:r>
            <a:r>
              <a:rPr lang="en-US" altLang="zh-CN" sz="2800" b="1" baseline="-25000">
                <a:solidFill>
                  <a:srgbClr val="FF3300"/>
                </a:solidFill>
                <a:ea typeface="楷体_GB2312" pitchFamily="49" charset="-122"/>
              </a:rPr>
              <a:t>R</a:t>
            </a:r>
            <a:r>
              <a:rPr lang="zh-CN" altLang="en-US" sz="2800" b="1">
                <a:ea typeface="楷体_GB2312" pitchFamily="49" charset="-122"/>
              </a:rPr>
              <a:t>大于</a:t>
            </a:r>
            <a:r>
              <a:rPr lang="zh-CN" altLang="en-US" sz="2800" b="1">
                <a:solidFill>
                  <a:srgbClr val="FF3300"/>
                </a:solidFill>
              </a:rPr>
              <a:t>无约束</a:t>
            </a:r>
            <a:r>
              <a:rPr lang="zh-CN" altLang="en-US" sz="2800" b="1"/>
              <a:t>样本回归模型的残差平方和</a:t>
            </a:r>
            <a:r>
              <a:rPr lang="en-US" altLang="zh-CN" sz="2800" b="1">
                <a:solidFill>
                  <a:srgbClr val="FF3300"/>
                </a:solidFill>
              </a:rPr>
              <a:t>RSS</a:t>
            </a:r>
            <a:r>
              <a:rPr lang="en-US" altLang="zh-CN" sz="2800" b="1" baseline="-25000">
                <a:solidFill>
                  <a:srgbClr val="FF3300"/>
                </a:solidFill>
              </a:rPr>
              <a:t>U</a:t>
            </a:r>
            <a:r>
              <a:rPr lang="zh-CN" altLang="en-US" sz="2800" b="1" baseline="-25000">
                <a:solidFill>
                  <a:srgbClr val="FF3300"/>
                </a:solidFill>
              </a:rPr>
              <a:t>。</a:t>
            </a:r>
            <a:r>
              <a:rPr lang="zh-CN" altLang="en-US" sz="2800" b="1"/>
              <a:t>这意味着</a:t>
            </a:r>
            <a:r>
              <a:rPr lang="zh-CN" altLang="en-US" sz="2800"/>
              <a:t>，</a:t>
            </a:r>
            <a:r>
              <a:rPr lang="zh-CN" altLang="en-US" sz="2800" b="1">
                <a:solidFill>
                  <a:schemeClr val="accent2"/>
                </a:solidFill>
                <a:ea typeface="楷体_GB2312" pitchFamily="49" charset="-122"/>
              </a:rPr>
              <a:t>通常情况下，对模型施加约束条件会降低模型的解释能力</a:t>
            </a:r>
            <a:r>
              <a:rPr lang="zh-CN" altLang="en-US" sz="2800"/>
              <a:t>。</a:t>
            </a:r>
          </a:p>
        </p:txBody>
      </p:sp>
      <p:sp>
        <p:nvSpPr>
          <p:cNvPr id="428039" name="Line 7">
            <a:extLst>
              <a:ext uri="{FF2B5EF4-FFF2-40B4-BE49-F238E27FC236}">
                <a16:creationId xmlns:a16="http://schemas.microsoft.com/office/drawing/2014/main" id="{B1E6E1DB-C022-4EE1-A983-93FAAF3DCC9A}"/>
              </a:ext>
            </a:extLst>
          </p:cNvPr>
          <p:cNvSpPr>
            <a:spLocks noChangeShapeType="1"/>
          </p:cNvSpPr>
          <p:nvPr/>
        </p:nvSpPr>
        <p:spPr bwMode="auto">
          <a:xfrm>
            <a:off x="4419600" y="2209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131080" name="直接连接符 2">
            <a:extLst>
              <a:ext uri="{FF2B5EF4-FFF2-40B4-BE49-F238E27FC236}">
                <a16:creationId xmlns:a16="http://schemas.microsoft.com/office/drawing/2014/main" id="{D55A0EA7-2F89-425A-9B76-1A80AF827A59}"/>
              </a:ext>
            </a:extLst>
          </p:cNvPr>
          <p:cNvCxnSpPr>
            <a:cxnSpLocks noChangeShapeType="1"/>
          </p:cNvCxnSpPr>
          <p:nvPr/>
        </p:nvCxnSpPr>
        <p:spPr bwMode="auto">
          <a:xfrm>
            <a:off x="3492500" y="3429000"/>
            <a:ext cx="4051300" cy="0"/>
          </a:xfrm>
          <a:prstGeom prst="line">
            <a:avLst/>
          </a:prstGeom>
          <a:noFill/>
          <a:ln w="9525" algn="ctr">
            <a:solidFill>
              <a:schemeClr val="tx1"/>
            </a:solidFill>
            <a:round/>
            <a:headEnd/>
            <a:tailEnd/>
          </a:ln>
        </p:spPr>
      </p:cxnSp>
      <p:sp>
        <p:nvSpPr>
          <p:cNvPr id="4" name="标注: 线形 3">
            <a:extLst>
              <a:ext uri="{FF2B5EF4-FFF2-40B4-BE49-F238E27FC236}">
                <a16:creationId xmlns:a16="http://schemas.microsoft.com/office/drawing/2014/main" id="{3B7705D8-68D5-4CD1-B032-FB92DE6BC1A0}"/>
              </a:ext>
            </a:extLst>
          </p:cNvPr>
          <p:cNvSpPr/>
          <p:nvPr/>
        </p:nvSpPr>
        <p:spPr bwMode="auto">
          <a:xfrm>
            <a:off x="8235950" y="2971800"/>
            <a:ext cx="895350" cy="1219200"/>
          </a:xfrm>
          <a:prstGeom prst="borderCallout1">
            <a:avLst>
              <a:gd name="adj1" fmla="val 18750"/>
              <a:gd name="adj2" fmla="val -8333"/>
              <a:gd name="adj3" fmla="val 33390"/>
              <a:gd name="adj4" fmla="val -64905"/>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1" hangingPunct="1">
              <a:defRPr/>
            </a:pPr>
            <a:r>
              <a:rPr lang="zh-CN" altLang="en-US" dirty="0">
                <a:solidFill>
                  <a:schemeClr val="bg2"/>
                </a:solidFill>
              </a:rPr>
              <a:t>非负标量</a:t>
            </a:r>
          </a:p>
        </p:txBody>
      </p:sp>
      <p:sp>
        <p:nvSpPr>
          <p:cNvPr id="5" name="文本框 4">
            <a:extLst>
              <a:ext uri="{FF2B5EF4-FFF2-40B4-BE49-F238E27FC236}">
                <a16:creationId xmlns:a16="http://schemas.microsoft.com/office/drawing/2014/main" id="{65C590E4-CBE6-4631-B42E-E36F72CE3802}"/>
              </a:ext>
            </a:extLst>
          </p:cNvPr>
          <p:cNvSpPr txBox="1">
            <a:spLocks noRot="1" noChangeAspect="1" noMove="1" noResize="1" noEditPoints="1" noAdjustHandles="1" noChangeArrowheads="1" noChangeShapeType="1" noTextEdit="1"/>
          </p:cNvSpPr>
          <p:nvPr/>
        </p:nvSpPr>
        <p:spPr>
          <a:xfrm>
            <a:off x="1653952" y="3665642"/>
            <a:ext cx="2232248" cy="504000"/>
          </a:xfrm>
          <a:prstGeom prst="rect">
            <a:avLst/>
          </a:prstGeom>
          <a:blipFill>
            <a:blip r:embed="rId6"/>
            <a:stretch>
              <a:fillRect/>
            </a:stretch>
          </a:blipFill>
        </p:spPr>
        <p:txBody>
          <a:bodyPr/>
          <a:lstStyle/>
          <a:p>
            <a:r>
              <a:rPr lang="zh-CN" altLang="en-US" dirty="0">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28034"/>
                                        </p:tgtEl>
                                        <p:attrNameLst>
                                          <p:attrName>style.visibility</p:attrName>
                                        </p:attrNameLst>
                                      </p:cBhvr>
                                      <p:to>
                                        <p:strVal val="visible"/>
                                      </p:to>
                                    </p:set>
                                    <p:anim calcmode="lin" valueType="num">
                                      <p:cBhvr additive="base">
                                        <p:cTn id="7" dur="500" fill="hold"/>
                                        <p:tgtEl>
                                          <p:spTgt spid="428034"/>
                                        </p:tgtEl>
                                        <p:attrNameLst>
                                          <p:attrName>ppt_x</p:attrName>
                                        </p:attrNameLst>
                                      </p:cBhvr>
                                      <p:tavLst>
                                        <p:tav tm="0">
                                          <p:val>
                                            <p:strVal val="0-#ppt_w/2"/>
                                          </p:val>
                                        </p:tav>
                                        <p:tav tm="100000">
                                          <p:val>
                                            <p:strVal val="#ppt_x"/>
                                          </p:val>
                                        </p:tav>
                                      </p:tavLst>
                                    </p:anim>
                                    <p:anim calcmode="lin" valueType="num">
                                      <p:cBhvr additive="base">
                                        <p:cTn id="8" dur="500" fill="hold"/>
                                        <p:tgtEl>
                                          <p:spTgt spid="4280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428035"/>
                                        </p:tgtEl>
                                        <p:attrNameLst>
                                          <p:attrName>style.visibility</p:attrName>
                                        </p:attrNameLst>
                                      </p:cBhvr>
                                      <p:to>
                                        <p:strVal val="visible"/>
                                      </p:to>
                                    </p:set>
                                    <p:anim calcmode="lin" valueType="num">
                                      <p:cBhvr additive="base">
                                        <p:cTn id="13" dur="500" fill="hold"/>
                                        <p:tgtEl>
                                          <p:spTgt spid="428035"/>
                                        </p:tgtEl>
                                        <p:attrNameLst>
                                          <p:attrName>ppt_x</p:attrName>
                                        </p:attrNameLst>
                                      </p:cBhvr>
                                      <p:tavLst>
                                        <p:tav tm="0">
                                          <p:val>
                                            <p:strVal val="1+#ppt_w/2"/>
                                          </p:val>
                                        </p:tav>
                                        <p:tav tm="100000">
                                          <p:val>
                                            <p:strVal val="#ppt_x"/>
                                          </p:val>
                                        </p:tav>
                                      </p:tavLst>
                                    </p:anim>
                                    <p:anim calcmode="lin" valueType="num">
                                      <p:cBhvr additive="base">
                                        <p:cTn id="14" dur="500" fill="hold"/>
                                        <p:tgtEl>
                                          <p:spTgt spid="42803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28036"/>
                                        </p:tgtEl>
                                        <p:attrNameLst>
                                          <p:attrName>style.visibility</p:attrName>
                                        </p:attrNameLst>
                                      </p:cBhvr>
                                      <p:to>
                                        <p:strVal val="visible"/>
                                      </p:to>
                                    </p:set>
                                    <p:anim calcmode="lin" valueType="num">
                                      <p:cBhvr additive="base">
                                        <p:cTn id="19" dur="500" fill="hold"/>
                                        <p:tgtEl>
                                          <p:spTgt spid="428036"/>
                                        </p:tgtEl>
                                        <p:attrNameLst>
                                          <p:attrName>ppt_x</p:attrName>
                                        </p:attrNameLst>
                                      </p:cBhvr>
                                      <p:tavLst>
                                        <p:tav tm="0">
                                          <p:val>
                                            <p:strVal val="0-#ppt_w/2"/>
                                          </p:val>
                                        </p:tav>
                                        <p:tav tm="100000">
                                          <p:val>
                                            <p:strVal val="#ppt_x"/>
                                          </p:val>
                                        </p:tav>
                                      </p:tavLst>
                                    </p:anim>
                                    <p:anim calcmode="lin" valueType="num">
                                      <p:cBhvr additive="base">
                                        <p:cTn id="20" dur="500" fill="hold"/>
                                        <p:tgtEl>
                                          <p:spTgt spid="42803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28039"/>
                                        </p:tgtEl>
                                        <p:attrNameLst>
                                          <p:attrName>style.visibility</p:attrName>
                                        </p:attrNameLst>
                                      </p:cBhvr>
                                      <p:to>
                                        <p:strVal val="visible"/>
                                      </p:to>
                                    </p:set>
                                    <p:anim calcmode="lin" valueType="num">
                                      <p:cBhvr additive="base">
                                        <p:cTn id="25" dur="500" fill="hold"/>
                                        <p:tgtEl>
                                          <p:spTgt spid="428039"/>
                                        </p:tgtEl>
                                        <p:attrNameLst>
                                          <p:attrName>ppt_x</p:attrName>
                                        </p:attrNameLst>
                                      </p:cBhvr>
                                      <p:tavLst>
                                        <p:tav tm="0">
                                          <p:val>
                                            <p:strVal val="0-#ppt_w/2"/>
                                          </p:val>
                                        </p:tav>
                                        <p:tav tm="100000">
                                          <p:val>
                                            <p:strVal val="#ppt_x"/>
                                          </p:val>
                                        </p:tav>
                                      </p:tavLst>
                                    </p:anim>
                                    <p:anim calcmode="lin" valueType="num">
                                      <p:cBhvr additive="base">
                                        <p:cTn id="26" dur="500" fill="hold"/>
                                        <p:tgtEl>
                                          <p:spTgt spid="42803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28037"/>
                                        </p:tgtEl>
                                        <p:attrNameLst>
                                          <p:attrName>style.visibility</p:attrName>
                                        </p:attrNameLst>
                                      </p:cBhvr>
                                      <p:to>
                                        <p:strVal val="visible"/>
                                      </p:to>
                                    </p:set>
                                    <p:anim calcmode="lin" valueType="num">
                                      <p:cBhvr additive="base">
                                        <p:cTn id="31" dur="500" fill="hold"/>
                                        <p:tgtEl>
                                          <p:spTgt spid="428037"/>
                                        </p:tgtEl>
                                        <p:attrNameLst>
                                          <p:attrName>ppt_x</p:attrName>
                                        </p:attrNameLst>
                                      </p:cBhvr>
                                      <p:tavLst>
                                        <p:tav tm="0">
                                          <p:val>
                                            <p:strVal val="0-#ppt_w/2"/>
                                          </p:val>
                                        </p:tav>
                                        <p:tav tm="100000">
                                          <p:val>
                                            <p:strVal val="#ppt_x"/>
                                          </p:val>
                                        </p:tav>
                                      </p:tavLst>
                                    </p:anim>
                                    <p:anim calcmode="lin" valueType="num">
                                      <p:cBhvr additive="base">
                                        <p:cTn id="32" dur="500" fill="hold"/>
                                        <p:tgtEl>
                                          <p:spTgt spid="42803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28038"/>
                                        </p:tgtEl>
                                        <p:attrNameLst>
                                          <p:attrName>style.visibility</p:attrName>
                                        </p:attrNameLst>
                                      </p:cBhvr>
                                      <p:to>
                                        <p:strVal val="visible"/>
                                      </p:to>
                                    </p:set>
                                    <p:anim calcmode="lin" valueType="num">
                                      <p:cBhvr additive="base">
                                        <p:cTn id="37" dur="500" fill="hold"/>
                                        <p:tgtEl>
                                          <p:spTgt spid="428038"/>
                                        </p:tgtEl>
                                        <p:attrNameLst>
                                          <p:attrName>ppt_x</p:attrName>
                                        </p:attrNameLst>
                                      </p:cBhvr>
                                      <p:tavLst>
                                        <p:tav tm="0">
                                          <p:val>
                                            <p:strVal val="0-#ppt_w/2"/>
                                          </p:val>
                                        </p:tav>
                                        <p:tav tm="100000">
                                          <p:val>
                                            <p:strVal val="#ppt_x"/>
                                          </p:val>
                                        </p:tav>
                                      </p:tavLst>
                                    </p:anim>
                                    <p:anim calcmode="lin" valueType="num">
                                      <p:cBhvr additive="base">
                                        <p:cTn id="38" dur="500" fill="hold"/>
                                        <p:tgtEl>
                                          <p:spTgt spid="4280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8"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9058" name="Rectangle 2">
            <a:extLst>
              <a:ext uri="{FF2B5EF4-FFF2-40B4-BE49-F238E27FC236}">
                <a16:creationId xmlns:a16="http://schemas.microsoft.com/office/drawing/2014/main" id="{92D3CC1D-4422-44C1-8ADA-765E843EAC51}"/>
              </a:ext>
            </a:extLst>
          </p:cNvPr>
          <p:cNvSpPr>
            <a:spLocks noGrp="1" noChangeArrowheads="1"/>
          </p:cNvSpPr>
          <p:nvPr>
            <p:ph type="body" idx="1"/>
          </p:nvPr>
        </p:nvSpPr>
        <p:spPr>
          <a:xfrm>
            <a:off x="228600" y="1524000"/>
            <a:ext cx="8648700" cy="2362200"/>
          </a:xfrm>
        </p:spPr>
        <p:txBody>
          <a:bodyPr/>
          <a:lstStyle/>
          <a:p>
            <a:pPr eaLnBrk="1" hangingPunct="1">
              <a:buFont typeface="Wingdings" panose="05000000000000000000" pitchFamily="2" charset="2"/>
              <a:buChar char="l"/>
            </a:pPr>
            <a:r>
              <a:rPr lang="zh-CN" altLang="en-US" sz="2800" b="1" dirty="0">
                <a:latin typeface="宋体" panose="02010600030101010101" pitchFamily="2" charset="-122"/>
              </a:rPr>
              <a:t>如果约束条件为真，则受约束回归模型与无约束回归模型具有相同的解释能力，</a:t>
            </a:r>
            <a:r>
              <a:rPr lang="en-US" altLang="zh-CN" sz="2800" b="1" dirty="0">
                <a:latin typeface="宋体" panose="02010600030101010101" pitchFamily="2" charset="-122"/>
              </a:rPr>
              <a:t>RSS</a:t>
            </a:r>
            <a:r>
              <a:rPr lang="en-US" altLang="zh-CN" sz="2800" b="1" baseline="-25000" dirty="0">
                <a:latin typeface="宋体" panose="02010600030101010101" pitchFamily="2" charset="-122"/>
              </a:rPr>
              <a:t>R</a:t>
            </a:r>
            <a:r>
              <a:rPr lang="en-US" altLang="zh-CN" sz="2800" b="1" dirty="0">
                <a:latin typeface="宋体" panose="02010600030101010101" pitchFamily="2" charset="-122"/>
              </a:rPr>
              <a:t> </a:t>
            </a:r>
            <a:r>
              <a:rPr lang="zh-CN" altLang="en-US" sz="2800" b="1" dirty="0">
                <a:latin typeface="宋体" panose="02010600030101010101" pitchFamily="2" charset="-122"/>
                <a:sym typeface="Symbol" panose="05050102010706020507" pitchFamily="18" charset="2"/>
              </a:rPr>
              <a:t>与 </a:t>
            </a:r>
            <a:r>
              <a:rPr lang="en-US" altLang="zh-CN" sz="2800" b="1" dirty="0">
                <a:latin typeface="宋体" panose="02010600030101010101" pitchFamily="2" charset="-122"/>
              </a:rPr>
              <a:t>RSS</a:t>
            </a:r>
            <a:r>
              <a:rPr lang="en-US" altLang="zh-CN" sz="2800" b="1" baseline="-25000" dirty="0">
                <a:latin typeface="宋体" panose="02010600030101010101" pitchFamily="2" charset="-122"/>
              </a:rPr>
              <a:t>U</a:t>
            </a:r>
            <a:r>
              <a:rPr lang="zh-CN" altLang="en-US" sz="2800" b="1" dirty="0">
                <a:latin typeface="宋体" panose="02010600030101010101" pitchFamily="2" charset="-122"/>
              </a:rPr>
              <a:t>的差异较小。</a:t>
            </a:r>
          </a:p>
          <a:p>
            <a:pPr eaLnBrk="1" hangingPunct="1">
              <a:buFont typeface="Wingdings" panose="05000000000000000000" pitchFamily="2" charset="2"/>
              <a:buChar char="l"/>
            </a:pPr>
            <a:r>
              <a:rPr lang="zh-CN" altLang="en-US" sz="2800" b="1" dirty="0"/>
              <a:t>可用</a:t>
            </a:r>
            <a:r>
              <a:rPr lang="zh-CN" altLang="en-US" sz="2800" b="1" dirty="0">
                <a:solidFill>
                  <a:srgbClr val="FF3300"/>
                </a:solidFill>
              </a:rPr>
              <a:t>（</a:t>
            </a:r>
            <a:r>
              <a:rPr lang="en-US" altLang="zh-CN" sz="2800" b="1" dirty="0">
                <a:solidFill>
                  <a:srgbClr val="FF3300"/>
                </a:solidFill>
                <a:ea typeface="楷体_GB2312" pitchFamily="49" charset="-122"/>
              </a:rPr>
              <a:t>RSS</a:t>
            </a:r>
            <a:r>
              <a:rPr lang="en-US" altLang="zh-CN" sz="2800" b="1" baseline="-25000" dirty="0">
                <a:solidFill>
                  <a:srgbClr val="FF3300"/>
                </a:solidFill>
                <a:ea typeface="楷体_GB2312" pitchFamily="49" charset="-122"/>
              </a:rPr>
              <a:t>R</a:t>
            </a:r>
            <a:r>
              <a:rPr lang="en-US" altLang="zh-CN" sz="2800" b="1" dirty="0"/>
              <a:t> </a:t>
            </a:r>
            <a:r>
              <a:rPr lang="zh-CN" altLang="en-US" sz="2800" b="1" dirty="0">
                <a:solidFill>
                  <a:srgbClr val="FF3300"/>
                </a:solidFill>
                <a:sym typeface="Symbol" panose="05050102010706020507" pitchFamily="18" charset="2"/>
              </a:rPr>
              <a:t>－</a:t>
            </a:r>
            <a:r>
              <a:rPr lang="en-US" altLang="zh-CN" sz="2800" b="1" dirty="0">
                <a:solidFill>
                  <a:srgbClr val="FF3300"/>
                </a:solidFill>
              </a:rPr>
              <a:t>RSS</a:t>
            </a:r>
            <a:r>
              <a:rPr lang="en-US" altLang="zh-CN" sz="2800" b="1" baseline="-25000" dirty="0">
                <a:solidFill>
                  <a:srgbClr val="FF3300"/>
                </a:solidFill>
              </a:rPr>
              <a:t>U</a:t>
            </a:r>
            <a:r>
              <a:rPr lang="zh-CN" altLang="en-US" sz="2800" b="1" dirty="0">
                <a:solidFill>
                  <a:srgbClr val="FF3300"/>
                </a:solidFill>
              </a:rPr>
              <a:t>）</a:t>
            </a:r>
            <a:r>
              <a:rPr lang="zh-CN" altLang="en-US" sz="2800" b="1" dirty="0"/>
              <a:t>的大小来检验约束的真实性。</a:t>
            </a:r>
          </a:p>
        </p:txBody>
      </p:sp>
      <p:pic>
        <p:nvPicPr>
          <p:cNvPr id="429059" name="Picture 3">
            <a:extLst>
              <a:ext uri="{FF2B5EF4-FFF2-40B4-BE49-F238E27FC236}">
                <a16:creationId xmlns:a16="http://schemas.microsoft.com/office/drawing/2014/main" id="{A9469921-2951-4418-A172-2DE55A024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352800"/>
            <a:ext cx="3352800" cy="533400"/>
          </a:xfrm>
          <a:prstGeom prst="rect">
            <a:avLst/>
          </a:prstGeom>
          <a:solidFill>
            <a:schemeClr val="tx1"/>
          </a:solidFill>
          <a:ln>
            <a:noFill/>
          </a:ln>
        </p:spPr>
      </p:pic>
      <p:pic>
        <p:nvPicPr>
          <p:cNvPr id="429060" name="Picture 4">
            <a:extLst>
              <a:ext uri="{FF2B5EF4-FFF2-40B4-BE49-F238E27FC236}">
                <a16:creationId xmlns:a16="http://schemas.microsoft.com/office/drawing/2014/main" id="{4A61F4B5-61B9-4A4F-AFBF-2C19A40090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962400"/>
            <a:ext cx="3481388" cy="474663"/>
          </a:xfrm>
          <a:prstGeom prst="rect">
            <a:avLst/>
          </a:prstGeom>
          <a:solidFill>
            <a:schemeClr val="tx1"/>
          </a:solidFill>
          <a:ln>
            <a:noFill/>
          </a:ln>
        </p:spPr>
      </p:pic>
      <p:pic>
        <p:nvPicPr>
          <p:cNvPr id="429061" name="Picture 5">
            <a:extLst>
              <a:ext uri="{FF2B5EF4-FFF2-40B4-BE49-F238E27FC236}">
                <a16:creationId xmlns:a16="http://schemas.microsoft.com/office/drawing/2014/main" id="{600C4509-08DD-4398-AC9D-74815B5A26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572000"/>
            <a:ext cx="4489450" cy="512763"/>
          </a:xfrm>
          <a:prstGeom prst="rect">
            <a:avLst/>
          </a:prstGeom>
          <a:solidFill>
            <a:schemeClr val="tx1"/>
          </a:solidFill>
          <a:ln>
            <a:noFill/>
          </a:ln>
        </p:spPr>
      </p:pic>
      <p:pic>
        <p:nvPicPr>
          <p:cNvPr id="429062" name="Picture 6">
            <a:extLst>
              <a:ext uri="{FF2B5EF4-FFF2-40B4-BE49-F238E27FC236}">
                <a16:creationId xmlns:a16="http://schemas.microsoft.com/office/drawing/2014/main" id="{411FDC53-E924-4319-8E5E-00C5AE75F6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5486400"/>
            <a:ext cx="6858000" cy="871538"/>
          </a:xfrm>
          <a:prstGeom prst="rect">
            <a:avLst/>
          </a:prstGeom>
          <a:solidFill>
            <a:schemeClr val="tx1"/>
          </a:solidFill>
          <a:ln w="9525">
            <a:solidFill>
              <a:srgbClr val="FF33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9058">
                                            <p:txEl>
                                              <p:pRg st="0" end="0"/>
                                            </p:txEl>
                                          </p:spTgt>
                                        </p:tgtEl>
                                        <p:attrNameLst>
                                          <p:attrName>style.visibility</p:attrName>
                                        </p:attrNameLst>
                                      </p:cBhvr>
                                      <p:to>
                                        <p:strVal val="visible"/>
                                      </p:to>
                                    </p:set>
                                    <p:anim calcmode="lin" valueType="num">
                                      <p:cBhvr additive="base">
                                        <p:cTn id="7" dur="500" fill="hold"/>
                                        <p:tgtEl>
                                          <p:spTgt spid="4290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290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9058">
                                            <p:txEl>
                                              <p:pRg st="1" end="1"/>
                                            </p:txEl>
                                          </p:spTgt>
                                        </p:tgtEl>
                                        <p:attrNameLst>
                                          <p:attrName>style.visibility</p:attrName>
                                        </p:attrNameLst>
                                      </p:cBhvr>
                                      <p:to>
                                        <p:strVal val="visible"/>
                                      </p:to>
                                    </p:set>
                                    <p:anim calcmode="lin" valueType="num">
                                      <p:cBhvr additive="base">
                                        <p:cTn id="13" dur="500" fill="hold"/>
                                        <p:tgtEl>
                                          <p:spTgt spid="42905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2905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29059"/>
                                        </p:tgtEl>
                                        <p:attrNameLst>
                                          <p:attrName>style.visibility</p:attrName>
                                        </p:attrNameLst>
                                      </p:cBhvr>
                                      <p:to>
                                        <p:strVal val="visible"/>
                                      </p:to>
                                    </p:set>
                                    <p:anim calcmode="lin" valueType="num">
                                      <p:cBhvr additive="base">
                                        <p:cTn id="19" dur="500" fill="hold"/>
                                        <p:tgtEl>
                                          <p:spTgt spid="429059"/>
                                        </p:tgtEl>
                                        <p:attrNameLst>
                                          <p:attrName>ppt_x</p:attrName>
                                        </p:attrNameLst>
                                      </p:cBhvr>
                                      <p:tavLst>
                                        <p:tav tm="0">
                                          <p:val>
                                            <p:strVal val="0-#ppt_w/2"/>
                                          </p:val>
                                        </p:tav>
                                        <p:tav tm="100000">
                                          <p:val>
                                            <p:strVal val="#ppt_x"/>
                                          </p:val>
                                        </p:tav>
                                      </p:tavLst>
                                    </p:anim>
                                    <p:anim calcmode="lin" valueType="num">
                                      <p:cBhvr additive="base">
                                        <p:cTn id="20" dur="500" fill="hold"/>
                                        <p:tgtEl>
                                          <p:spTgt spid="42905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29060"/>
                                        </p:tgtEl>
                                        <p:attrNameLst>
                                          <p:attrName>style.visibility</p:attrName>
                                        </p:attrNameLst>
                                      </p:cBhvr>
                                      <p:to>
                                        <p:strVal val="visible"/>
                                      </p:to>
                                    </p:set>
                                    <p:anim calcmode="lin" valueType="num">
                                      <p:cBhvr additive="base">
                                        <p:cTn id="25" dur="500" fill="hold"/>
                                        <p:tgtEl>
                                          <p:spTgt spid="429060"/>
                                        </p:tgtEl>
                                        <p:attrNameLst>
                                          <p:attrName>ppt_x</p:attrName>
                                        </p:attrNameLst>
                                      </p:cBhvr>
                                      <p:tavLst>
                                        <p:tav tm="0">
                                          <p:val>
                                            <p:strVal val="0-#ppt_w/2"/>
                                          </p:val>
                                        </p:tav>
                                        <p:tav tm="100000">
                                          <p:val>
                                            <p:strVal val="#ppt_x"/>
                                          </p:val>
                                        </p:tav>
                                      </p:tavLst>
                                    </p:anim>
                                    <p:anim calcmode="lin" valueType="num">
                                      <p:cBhvr additive="base">
                                        <p:cTn id="26" dur="500" fill="hold"/>
                                        <p:tgtEl>
                                          <p:spTgt spid="42906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29061"/>
                                        </p:tgtEl>
                                        <p:attrNameLst>
                                          <p:attrName>style.visibility</p:attrName>
                                        </p:attrNameLst>
                                      </p:cBhvr>
                                      <p:to>
                                        <p:strVal val="visible"/>
                                      </p:to>
                                    </p:set>
                                    <p:anim calcmode="lin" valueType="num">
                                      <p:cBhvr additive="base">
                                        <p:cTn id="31" dur="500" fill="hold"/>
                                        <p:tgtEl>
                                          <p:spTgt spid="429061"/>
                                        </p:tgtEl>
                                        <p:attrNameLst>
                                          <p:attrName>ppt_x</p:attrName>
                                        </p:attrNameLst>
                                      </p:cBhvr>
                                      <p:tavLst>
                                        <p:tav tm="0">
                                          <p:val>
                                            <p:strVal val="0-#ppt_w/2"/>
                                          </p:val>
                                        </p:tav>
                                        <p:tav tm="100000">
                                          <p:val>
                                            <p:strVal val="#ppt_x"/>
                                          </p:val>
                                        </p:tav>
                                      </p:tavLst>
                                    </p:anim>
                                    <p:anim calcmode="lin" valueType="num">
                                      <p:cBhvr additive="base">
                                        <p:cTn id="32" dur="500" fill="hold"/>
                                        <p:tgtEl>
                                          <p:spTgt spid="42906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429062"/>
                                        </p:tgtEl>
                                        <p:attrNameLst>
                                          <p:attrName>style.visibility</p:attrName>
                                        </p:attrNameLst>
                                      </p:cBhvr>
                                      <p:to>
                                        <p:strVal val="visible"/>
                                      </p:to>
                                    </p:set>
                                    <p:anim calcmode="lin" valueType="num">
                                      <p:cBhvr additive="base">
                                        <p:cTn id="37" dur="500" fill="hold"/>
                                        <p:tgtEl>
                                          <p:spTgt spid="429062"/>
                                        </p:tgtEl>
                                        <p:attrNameLst>
                                          <p:attrName>ppt_x</p:attrName>
                                        </p:attrNameLst>
                                      </p:cBhvr>
                                      <p:tavLst>
                                        <p:tav tm="0">
                                          <p:val>
                                            <p:strVal val="0-#ppt_w/2"/>
                                          </p:val>
                                        </p:tav>
                                        <p:tav tm="100000">
                                          <p:val>
                                            <p:strVal val="#ppt_x"/>
                                          </p:val>
                                        </p:tav>
                                      </p:tavLst>
                                    </p:anim>
                                    <p:anim calcmode="lin" valueType="num">
                                      <p:cBhvr additive="base">
                                        <p:cTn id="38" dur="500" fill="hold"/>
                                        <p:tgtEl>
                                          <p:spTgt spid="4290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8"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B42EFF7E-905B-41B8-9EFD-3E5E4E8B5841}"/>
              </a:ext>
            </a:extLst>
          </p:cNvPr>
          <p:cNvSpPr>
            <a:spLocks noGrp="1" noChangeArrowheads="1"/>
          </p:cNvSpPr>
          <p:nvPr>
            <p:ph type="title"/>
          </p:nvPr>
        </p:nvSpPr>
        <p:spPr>
          <a:xfrm>
            <a:off x="685800" y="990600"/>
            <a:ext cx="7772400" cy="4800600"/>
          </a:xfrm>
        </p:spPr>
        <p:txBody>
          <a:bodyPr/>
          <a:lstStyle/>
          <a:p>
            <a:pPr eaLnBrk="1" hangingPunct="1"/>
            <a:r>
              <a:rPr lang="zh-CN" altLang="en-US" sz="3600" b="1" dirty="0">
                <a:ea typeface="楷体_GB2312" pitchFamily="49" charset="-122"/>
              </a:rPr>
              <a:t>二、对回归模型增加或减少解释变量</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2130" name="Picture 2">
            <a:extLst>
              <a:ext uri="{FF2B5EF4-FFF2-40B4-BE49-F238E27FC236}">
                <a16:creationId xmlns:a16="http://schemas.microsoft.com/office/drawing/2014/main" id="{8DD8A27D-DC03-40FA-9523-29CDA8827E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838200"/>
            <a:ext cx="4572000" cy="533400"/>
          </a:xfrm>
          <a:prstGeom prst="rect">
            <a:avLst/>
          </a:prstGeom>
          <a:solidFill>
            <a:schemeClr val="tx1"/>
          </a:solidFill>
          <a:ln w="9525">
            <a:solidFill>
              <a:srgbClr val="FF0000"/>
            </a:solidFill>
            <a:miter lim="800000"/>
            <a:headEnd/>
            <a:tailEnd/>
          </a:ln>
        </p:spPr>
      </p:pic>
      <p:pic>
        <p:nvPicPr>
          <p:cNvPr id="432131" name="Picture 3">
            <a:extLst>
              <a:ext uri="{FF2B5EF4-FFF2-40B4-BE49-F238E27FC236}">
                <a16:creationId xmlns:a16="http://schemas.microsoft.com/office/drawing/2014/main" id="{C24C4E20-F9FD-46CA-9AB2-E295B3BF2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8077200" cy="609600"/>
          </a:xfrm>
          <a:prstGeom prst="rect">
            <a:avLst/>
          </a:prstGeom>
          <a:solidFill>
            <a:schemeClr val="tx1"/>
          </a:solidFill>
          <a:ln w="9525">
            <a:solidFill>
              <a:srgbClr val="FF0000"/>
            </a:solidFill>
            <a:miter lim="800000"/>
            <a:headEnd/>
            <a:tailEnd/>
          </a:ln>
        </p:spPr>
      </p:pic>
      <p:sp>
        <p:nvSpPr>
          <p:cNvPr id="432132" name="Text Box 4">
            <a:extLst>
              <a:ext uri="{FF2B5EF4-FFF2-40B4-BE49-F238E27FC236}">
                <a16:creationId xmlns:a16="http://schemas.microsoft.com/office/drawing/2014/main" id="{1B50E612-BD36-4196-BEFB-71C68C818CEF}"/>
              </a:ext>
            </a:extLst>
          </p:cNvPr>
          <p:cNvSpPr txBox="1">
            <a:spLocks noChangeArrowheads="1"/>
          </p:cNvSpPr>
          <p:nvPr/>
        </p:nvSpPr>
        <p:spPr bwMode="auto">
          <a:xfrm>
            <a:off x="762000" y="2514600"/>
            <a:ext cx="7772400" cy="946150"/>
          </a:xfrm>
          <a:prstGeom prst="rect">
            <a:avLst/>
          </a:prstGeom>
          <a:noFill/>
          <a:ln>
            <a:noFill/>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t>前者可以被看成是后者的</a:t>
            </a:r>
            <a:r>
              <a:rPr lang="zh-CN" altLang="en-US" sz="2800" b="1" dirty="0"/>
              <a:t>受约束回归，通过约束检验决定是否增加变量。</a:t>
            </a:r>
            <a:endParaRPr lang="zh-CN" altLang="en-US" sz="2800" dirty="0"/>
          </a:p>
        </p:txBody>
      </p:sp>
      <p:sp>
        <p:nvSpPr>
          <p:cNvPr id="432133" name="Text Box 5">
            <a:extLst>
              <a:ext uri="{FF2B5EF4-FFF2-40B4-BE49-F238E27FC236}">
                <a16:creationId xmlns:a16="http://schemas.microsoft.com/office/drawing/2014/main" id="{603A38CA-2BC6-47C3-8983-CC2F5A28A9A7}"/>
              </a:ext>
            </a:extLst>
          </p:cNvPr>
          <p:cNvSpPr txBox="1">
            <a:spLocks noChangeArrowheads="1"/>
          </p:cNvSpPr>
          <p:nvPr/>
        </p:nvSpPr>
        <p:spPr bwMode="auto">
          <a:xfrm>
            <a:off x="1447800" y="3810000"/>
            <a:ext cx="685800" cy="457200"/>
          </a:xfrm>
          <a:prstGeom prst="rect">
            <a:avLst/>
          </a:prstGeom>
          <a:noFill/>
          <a:ln>
            <a:noFill/>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t>H0</a:t>
            </a:r>
            <a:r>
              <a:rPr lang="zh-CN" altLang="en-US" sz="2400" dirty="0"/>
              <a:t>：</a:t>
            </a:r>
          </a:p>
        </p:txBody>
      </p:sp>
      <p:pic>
        <p:nvPicPr>
          <p:cNvPr id="432134" name="Picture 6">
            <a:extLst>
              <a:ext uri="{FF2B5EF4-FFF2-40B4-BE49-F238E27FC236}">
                <a16:creationId xmlns:a16="http://schemas.microsoft.com/office/drawing/2014/main" id="{B63FDEEE-2BD6-4B8D-B028-7EBC5E0400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733800"/>
            <a:ext cx="3505200" cy="550863"/>
          </a:xfrm>
          <a:prstGeom prst="rect">
            <a:avLst/>
          </a:prstGeom>
          <a:solidFill>
            <a:schemeClr val="tx1"/>
          </a:solidFill>
          <a:ln>
            <a:noFill/>
          </a:ln>
        </p:spPr>
      </p:pic>
      <p:pic>
        <p:nvPicPr>
          <p:cNvPr id="432135" name="Picture 7">
            <a:extLst>
              <a:ext uri="{FF2B5EF4-FFF2-40B4-BE49-F238E27FC236}">
                <a16:creationId xmlns:a16="http://schemas.microsoft.com/office/drawing/2014/main" id="{73ABD9E6-E67E-4A25-A6AE-01DC609743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4572000"/>
            <a:ext cx="6705600" cy="1701800"/>
          </a:xfrm>
          <a:prstGeom prst="rect">
            <a:avLst/>
          </a:prstGeom>
          <a:solidFill>
            <a:schemeClr val="tx1"/>
          </a:solidFill>
          <a:ln>
            <a:no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32130"/>
                                        </p:tgtEl>
                                        <p:attrNameLst>
                                          <p:attrName>style.visibility</p:attrName>
                                        </p:attrNameLst>
                                      </p:cBhvr>
                                      <p:to>
                                        <p:strVal val="visible"/>
                                      </p:to>
                                    </p:set>
                                    <p:anim calcmode="lin" valueType="num">
                                      <p:cBhvr additive="base">
                                        <p:cTn id="7" dur="500" fill="hold"/>
                                        <p:tgtEl>
                                          <p:spTgt spid="432130"/>
                                        </p:tgtEl>
                                        <p:attrNameLst>
                                          <p:attrName>ppt_x</p:attrName>
                                        </p:attrNameLst>
                                      </p:cBhvr>
                                      <p:tavLst>
                                        <p:tav tm="0">
                                          <p:val>
                                            <p:strVal val="0-#ppt_w/2"/>
                                          </p:val>
                                        </p:tav>
                                        <p:tav tm="100000">
                                          <p:val>
                                            <p:strVal val="#ppt_x"/>
                                          </p:val>
                                        </p:tav>
                                      </p:tavLst>
                                    </p:anim>
                                    <p:anim calcmode="lin" valueType="num">
                                      <p:cBhvr additive="base">
                                        <p:cTn id="8" dur="500" fill="hold"/>
                                        <p:tgtEl>
                                          <p:spTgt spid="4321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32131"/>
                                        </p:tgtEl>
                                        <p:attrNameLst>
                                          <p:attrName>style.visibility</p:attrName>
                                        </p:attrNameLst>
                                      </p:cBhvr>
                                      <p:to>
                                        <p:strVal val="visible"/>
                                      </p:to>
                                    </p:set>
                                    <p:anim calcmode="lin" valueType="num">
                                      <p:cBhvr additive="base">
                                        <p:cTn id="13" dur="500" fill="hold"/>
                                        <p:tgtEl>
                                          <p:spTgt spid="432131"/>
                                        </p:tgtEl>
                                        <p:attrNameLst>
                                          <p:attrName>ppt_x</p:attrName>
                                        </p:attrNameLst>
                                      </p:cBhvr>
                                      <p:tavLst>
                                        <p:tav tm="0">
                                          <p:val>
                                            <p:strVal val="0-#ppt_w/2"/>
                                          </p:val>
                                        </p:tav>
                                        <p:tav tm="100000">
                                          <p:val>
                                            <p:strVal val="#ppt_x"/>
                                          </p:val>
                                        </p:tav>
                                      </p:tavLst>
                                    </p:anim>
                                    <p:anim calcmode="lin" valueType="num">
                                      <p:cBhvr additive="base">
                                        <p:cTn id="14" dur="500" fill="hold"/>
                                        <p:tgtEl>
                                          <p:spTgt spid="43213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2132"/>
                                        </p:tgtEl>
                                        <p:attrNameLst>
                                          <p:attrName>style.visibility</p:attrName>
                                        </p:attrNameLst>
                                      </p:cBhvr>
                                      <p:to>
                                        <p:strVal val="visible"/>
                                      </p:to>
                                    </p:set>
                                    <p:anim calcmode="lin" valueType="num">
                                      <p:cBhvr additive="base">
                                        <p:cTn id="19" dur="500" fill="hold"/>
                                        <p:tgtEl>
                                          <p:spTgt spid="432132"/>
                                        </p:tgtEl>
                                        <p:attrNameLst>
                                          <p:attrName>ppt_x</p:attrName>
                                        </p:attrNameLst>
                                      </p:cBhvr>
                                      <p:tavLst>
                                        <p:tav tm="0">
                                          <p:val>
                                            <p:strVal val="0-#ppt_w/2"/>
                                          </p:val>
                                        </p:tav>
                                        <p:tav tm="100000">
                                          <p:val>
                                            <p:strVal val="#ppt_x"/>
                                          </p:val>
                                        </p:tav>
                                      </p:tavLst>
                                    </p:anim>
                                    <p:anim calcmode="lin" valueType="num">
                                      <p:cBhvr additive="base">
                                        <p:cTn id="20" dur="500" fill="hold"/>
                                        <p:tgtEl>
                                          <p:spTgt spid="43213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32133"/>
                                        </p:tgtEl>
                                        <p:attrNameLst>
                                          <p:attrName>style.visibility</p:attrName>
                                        </p:attrNameLst>
                                      </p:cBhvr>
                                      <p:to>
                                        <p:strVal val="visible"/>
                                      </p:to>
                                    </p:set>
                                    <p:anim calcmode="lin" valueType="num">
                                      <p:cBhvr additive="base">
                                        <p:cTn id="25" dur="500" fill="hold"/>
                                        <p:tgtEl>
                                          <p:spTgt spid="432133"/>
                                        </p:tgtEl>
                                        <p:attrNameLst>
                                          <p:attrName>ppt_x</p:attrName>
                                        </p:attrNameLst>
                                      </p:cBhvr>
                                      <p:tavLst>
                                        <p:tav tm="0">
                                          <p:val>
                                            <p:strVal val="0-#ppt_w/2"/>
                                          </p:val>
                                        </p:tav>
                                        <p:tav tm="100000">
                                          <p:val>
                                            <p:strVal val="#ppt_x"/>
                                          </p:val>
                                        </p:tav>
                                      </p:tavLst>
                                    </p:anim>
                                    <p:anim calcmode="lin" valueType="num">
                                      <p:cBhvr additive="base">
                                        <p:cTn id="26" dur="500" fill="hold"/>
                                        <p:tgtEl>
                                          <p:spTgt spid="43213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32134"/>
                                        </p:tgtEl>
                                        <p:attrNameLst>
                                          <p:attrName>style.visibility</p:attrName>
                                        </p:attrNameLst>
                                      </p:cBhvr>
                                      <p:to>
                                        <p:strVal val="visible"/>
                                      </p:to>
                                    </p:set>
                                    <p:anim calcmode="lin" valueType="num">
                                      <p:cBhvr additive="base">
                                        <p:cTn id="31" dur="500" fill="hold"/>
                                        <p:tgtEl>
                                          <p:spTgt spid="432134"/>
                                        </p:tgtEl>
                                        <p:attrNameLst>
                                          <p:attrName>ppt_x</p:attrName>
                                        </p:attrNameLst>
                                      </p:cBhvr>
                                      <p:tavLst>
                                        <p:tav tm="0">
                                          <p:val>
                                            <p:strVal val="0-#ppt_w/2"/>
                                          </p:val>
                                        </p:tav>
                                        <p:tav tm="100000">
                                          <p:val>
                                            <p:strVal val="#ppt_x"/>
                                          </p:val>
                                        </p:tav>
                                      </p:tavLst>
                                    </p:anim>
                                    <p:anim calcmode="lin" valueType="num">
                                      <p:cBhvr additive="base">
                                        <p:cTn id="32" dur="500" fill="hold"/>
                                        <p:tgtEl>
                                          <p:spTgt spid="43213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432135"/>
                                        </p:tgtEl>
                                        <p:attrNameLst>
                                          <p:attrName>style.visibility</p:attrName>
                                        </p:attrNameLst>
                                      </p:cBhvr>
                                      <p:to>
                                        <p:strVal val="visible"/>
                                      </p:to>
                                    </p:set>
                                    <p:anim calcmode="lin" valueType="num">
                                      <p:cBhvr additive="base">
                                        <p:cTn id="37" dur="500" fill="hold"/>
                                        <p:tgtEl>
                                          <p:spTgt spid="432135"/>
                                        </p:tgtEl>
                                        <p:attrNameLst>
                                          <p:attrName>ppt_x</p:attrName>
                                        </p:attrNameLst>
                                      </p:cBhvr>
                                      <p:tavLst>
                                        <p:tav tm="0">
                                          <p:val>
                                            <p:strVal val="0-#ppt_w/2"/>
                                          </p:val>
                                        </p:tav>
                                        <p:tav tm="100000">
                                          <p:val>
                                            <p:strVal val="#ppt_x"/>
                                          </p:val>
                                        </p:tav>
                                      </p:tavLst>
                                    </p:anim>
                                    <p:anim calcmode="lin" valueType="num">
                                      <p:cBhvr additive="base">
                                        <p:cTn id="38" dur="500" fill="hold"/>
                                        <p:tgtEl>
                                          <p:spTgt spid="4321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2" grpId="0" autoUpdateAnimBg="0"/>
      <p:bldP spid="432133"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8597D0D6-7396-42B9-8BC7-BBFD92421847}"/>
              </a:ext>
            </a:extLst>
          </p:cNvPr>
          <p:cNvSpPr>
            <a:spLocks noGrp="1" noChangeArrowheads="1"/>
          </p:cNvSpPr>
          <p:nvPr>
            <p:ph type="title"/>
          </p:nvPr>
        </p:nvSpPr>
        <p:spPr>
          <a:xfrm>
            <a:off x="685800" y="1219200"/>
            <a:ext cx="7772400" cy="4267200"/>
          </a:xfrm>
        </p:spPr>
        <p:txBody>
          <a:bodyPr/>
          <a:lstStyle/>
          <a:p>
            <a:pPr eaLnBrk="1" hangingPunct="1"/>
            <a:r>
              <a:rPr lang="zh-CN" altLang="en-US" sz="3600" b="1" dirty="0">
                <a:ea typeface="楷体_GB2312" pitchFamily="49" charset="-122"/>
              </a:rPr>
              <a:t>三、参数的稳定性</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73CEC2FE-B279-4535-B104-24A8D332705E}"/>
              </a:ext>
            </a:extLst>
          </p:cNvPr>
          <p:cNvSpPr>
            <a:spLocks noGrp="1" noChangeArrowheads="1"/>
          </p:cNvSpPr>
          <p:nvPr>
            <p:ph type="title"/>
          </p:nvPr>
        </p:nvSpPr>
        <p:spPr>
          <a:xfrm>
            <a:off x="685800" y="609600"/>
            <a:ext cx="7772400" cy="609600"/>
          </a:xfrm>
          <a:solidFill>
            <a:srgbClr val="CCFFFF"/>
          </a:solidFill>
        </p:spPr>
        <p:txBody>
          <a:bodyPr/>
          <a:lstStyle/>
          <a:p>
            <a:pPr algn="l" eaLnBrk="1" hangingPunct="1"/>
            <a:r>
              <a:rPr lang="en-US" altLang="zh-CN" sz="3200" b="1">
                <a:solidFill>
                  <a:schemeClr val="accent2"/>
                </a:solidFill>
                <a:latin typeface="楷体_GB2312" pitchFamily="49" charset="-122"/>
                <a:ea typeface="楷体_GB2312" pitchFamily="49" charset="-122"/>
              </a:rPr>
              <a:t>1</a:t>
            </a:r>
            <a:r>
              <a:rPr lang="zh-CN" altLang="en-US" sz="3200" b="1">
                <a:solidFill>
                  <a:schemeClr val="accent2"/>
                </a:solidFill>
                <a:latin typeface="楷体_GB2312" pitchFamily="49" charset="-122"/>
                <a:ea typeface="楷体_GB2312" pitchFamily="49" charset="-122"/>
              </a:rPr>
              <a:t>、邹氏参数稳定性检验</a:t>
            </a:r>
          </a:p>
        </p:txBody>
      </p:sp>
      <p:sp>
        <p:nvSpPr>
          <p:cNvPr id="434179" name="Rectangle 3">
            <a:extLst>
              <a:ext uri="{FF2B5EF4-FFF2-40B4-BE49-F238E27FC236}">
                <a16:creationId xmlns:a16="http://schemas.microsoft.com/office/drawing/2014/main" id="{47CBB7DC-D08E-4DA7-8A4C-B0B09E333B96}"/>
              </a:ext>
            </a:extLst>
          </p:cNvPr>
          <p:cNvSpPr>
            <a:spLocks noGrp="1" noChangeArrowheads="1"/>
          </p:cNvSpPr>
          <p:nvPr>
            <p:ph type="body" idx="1"/>
          </p:nvPr>
        </p:nvSpPr>
        <p:spPr>
          <a:xfrm>
            <a:off x="685800" y="1524000"/>
            <a:ext cx="7772400" cy="1905000"/>
          </a:xfrm>
        </p:spPr>
        <p:txBody>
          <a:bodyPr/>
          <a:lstStyle/>
          <a:p>
            <a:pPr eaLnBrk="1" hangingPunct="1"/>
            <a:r>
              <a:rPr lang="zh-CN" altLang="en-US" sz="2800" b="1"/>
              <a:t>为了检验模型在两个连续的时间序列（</a:t>
            </a:r>
            <a:r>
              <a:rPr lang="en-US" altLang="zh-CN" sz="2800" b="1"/>
              <a:t>1,2,…</a:t>
            </a:r>
            <a:r>
              <a:rPr lang="zh-CN" altLang="en-US" sz="2800" b="1"/>
              <a:t>，</a:t>
            </a:r>
            <a:r>
              <a:rPr lang="en-US" altLang="zh-CN" sz="2800" b="1"/>
              <a:t>n</a:t>
            </a:r>
            <a:r>
              <a:rPr lang="en-US" altLang="zh-CN" sz="2800" b="1" baseline="-25000"/>
              <a:t>1</a:t>
            </a:r>
            <a:r>
              <a:rPr lang="zh-CN" altLang="en-US" sz="2800" b="1"/>
              <a:t>）与（</a:t>
            </a:r>
            <a:r>
              <a:rPr lang="en-US" altLang="zh-CN" sz="2800" b="1"/>
              <a:t>n</a:t>
            </a:r>
            <a:r>
              <a:rPr lang="en-US" altLang="zh-CN" sz="2800" b="1" baseline="-25000"/>
              <a:t>1</a:t>
            </a:r>
            <a:r>
              <a:rPr lang="en-US" altLang="zh-CN" sz="2800" b="1"/>
              <a:t>+1,…</a:t>
            </a:r>
            <a:r>
              <a:rPr lang="zh-CN" altLang="en-US" sz="2800" b="1"/>
              <a:t>，</a:t>
            </a:r>
            <a:r>
              <a:rPr lang="en-US" altLang="zh-CN" sz="2800" b="1"/>
              <a:t>n</a:t>
            </a:r>
            <a:r>
              <a:rPr lang="en-US" altLang="zh-CN" sz="2800" b="1" baseline="-25000"/>
              <a:t>1</a:t>
            </a:r>
            <a:r>
              <a:rPr lang="en-US" altLang="zh-CN" sz="2800" b="1"/>
              <a:t>+n</a:t>
            </a:r>
            <a:r>
              <a:rPr lang="en-US" altLang="zh-CN" sz="2800" b="1" baseline="-25000"/>
              <a:t>2</a:t>
            </a:r>
            <a:r>
              <a:rPr lang="zh-CN" altLang="en-US" sz="2800" b="1"/>
              <a:t>）中是否稳定，可以将它转变为在合并时间序列</a:t>
            </a:r>
            <a:r>
              <a:rPr lang="en-US" altLang="zh-CN" sz="2800" b="1"/>
              <a:t>( 1,2,…</a:t>
            </a:r>
            <a:r>
              <a:rPr lang="zh-CN" altLang="en-US" sz="2800" b="1"/>
              <a:t>，</a:t>
            </a:r>
            <a:r>
              <a:rPr lang="en-US" altLang="zh-CN" sz="2800" b="1"/>
              <a:t>n</a:t>
            </a:r>
            <a:r>
              <a:rPr lang="en-US" altLang="zh-CN" sz="2800" b="1" baseline="-25000"/>
              <a:t>1</a:t>
            </a:r>
            <a:r>
              <a:rPr lang="en-US" altLang="zh-CN" sz="2800" b="1"/>
              <a:t> </a:t>
            </a:r>
            <a:r>
              <a:rPr lang="zh-CN" altLang="en-US" sz="2800" b="1"/>
              <a:t>，</a:t>
            </a:r>
            <a:r>
              <a:rPr lang="en-US" altLang="zh-CN" sz="2800" b="1"/>
              <a:t>n</a:t>
            </a:r>
            <a:r>
              <a:rPr lang="en-US" altLang="zh-CN" sz="2800" b="1" baseline="-25000"/>
              <a:t>1</a:t>
            </a:r>
            <a:r>
              <a:rPr lang="en-US" altLang="zh-CN" sz="2800" b="1"/>
              <a:t>+1,…</a:t>
            </a:r>
            <a:r>
              <a:rPr lang="zh-CN" altLang="en-US" sz="2800" b="1"/>
              <a:t>，</a:t>
            </a:r>
            <a:r>
              <a:rPr lang="en-US" altLang="zh-CN" sz="2800" b="1"/>
              <a:t>n</a:t>
            </a:r>
            <a:r>
              <a:rPr lang="en-US" altLang="zh-CN" sz="2800" b="1" baseline="-25000"/>
              <a:t>1</a:t>
            </a:r>
            <a:r>
              <a:rPr lang="en-US" altLang="zh-CN" sz="2800" b="1"/>
              <a:t>+n</a:t>
            </a:r>
            <a:r>
              <a:rPr lang="en-US" altLang="zh-CN" sz="2800" b="1" baseline="-25000"/>
              <a:t>2</a:t>
            </a:r>
            <a:r>
              <a:rPr lang="en-US" altLang="zh-CN" sz="2800" b="1"/>
              <a:t> )</a:t>
            </a:r>
            <a:r>
              <a:rPr lang="zh-CN" altLang="en-US" sz="2800" b="1"/>
              <a:t>中模型的约束检验问题。</a:t>
            </a:r>
          </a:p>
        </p:txBody>
      </p:sp>
      <p:pic>
        <p:nvPicPr>
          <p:cNvPr id="434180" name="Picture 4">
            <a:extLst>
              <a:ext uri="{FF2B5EF4-FFF2-40B4-BE49-F238E27FC236}">
                <a16:creationId xmlns:a16="http://schemas.microsoft.com/office/drawing/2014/main" id="{F78853DE-D9ED-4181-9BF8-C855C933E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657600"/>
            <a:ext cx="4537075" cy="492125"/>
          </a:xfrm>
          <a:prstGeom prst="rect">
            <a:avLst/>
          </a:prstGeom>
          <a:solidFill>
            <a:schemeClr val="tx1"/>
          </a:solidFill>
          <a:ln w="9525">
            <a:solidFill>
              <a:srgbClr val="0000FF"/>
            </a:solidFill>
            <a:miter lim="800000"/>
            <a:headEnd/>
            <a:tailEnd/>
          </a:ln>
        </p:spPr>
      </p:pic>
      <p:pic>
        <p:nvPicPr>
          <p:cNvPr id="434181" name="Picture 5">
            <a:extLst>
              <a:ext uri="{FF2B5EF4-FFF2-40B4-BE49-F238E27FC236}">
                <a16:creationId xmlns:a16="http://schemas.microsoft.com/office/drawing/2014/main" id="{596D8E19-7A39-42A3-A823-6827B9599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572000"/>
            <a:ext cx="4800600" cy="533400"/>
          </a:xfrm>
          <a:prstGeom prst="rect">
            <a:avLst/>
          </a:prstGeom>
          <a:solidFill>
            <a:schemeClr val="tx1"/>
          </a:solidFill>
          <a:ln w="9525">
            <a:solidFill>
              <a:srgbClr val="FF0000"/>
            </a:solidFill>
            <a:miter lim="800000"/>
            <a:headEnd/>
            <a:tailEnd/>
          </a:ln>
        </p:spPr>
      </p:pic>
      <p:pic>
        <p:nvPicPr>
          <p:cNvPr id="434182" name="Picture 6">
            <a:extLst>
              <a:ext uri="{FF2B5EF4-FFF2-40B4-BE49-F238E27FC236}">
                <a16:creationId xmlns:a16="http://schemas.microsoft.com/office/drawing/2014/main" id="{6898DB9D-CBCE-4E52-9E1B-AAB2F3BC0E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5334000"/>
            <a:ext cx="4800600" cy="533400"/>
          </a:xfrm>
          <a:prstGeom prst="rect">
            <a:avLst/>
          </a:prstGeom>
          <a:solidFill>
            <a:schemeClr val="tx1"/>
          </a:solidFill>
          <a:ln w="9525">
            <a:solidFill>
              <a:srgbClr val="FF0000"/>
            </a:solidFill>
            <a:miter lim="800000"/>
            <a:headEnd/>
            <a:tailEnd/>
          </a:ln>
        </p:spPr>
      </p:pic>
      <p:sp>
        <p:nvSpPr>
          <p:cNvPr id="434183" name="AutoShape 7">
            <a:extLst>
              <a:ext uri="{FF2B5EF4-FFF2-40B4-BE49-F238E27FC236}">
                <a16:creationId xmlns:a16="http://schemas.microsoft.com/office/drawing/2014/main" id="{55B2A169-E7FC-44ED-9368-43E4ED211953}"/>
              </a:ext>
            </a:extLst>
          </p:cNvPr>
          <p:cNvSpPr>
            <a:spLocks noChangeArrowheads="1"/>
          </p:cNvSpPr>
          <p:nvPr/>
        </p:nvSpPr>
        <p:spPr bwMode="auto">
          <a:xfrm>
            <a:off x="533400" y="5562600"/>
            <a:ext cx="2209800" cy="533400"/>
          </a:xfrm>
          <a:prstGeom prst="wedgeRoundRectCallout">
            <a:avLst>
              <a:gd name="adj1" fmla="val 20403"/>
              <a:gd name="adj2" fmla="val -131847"/>
              <a:gd name="adj3" fmla="val 16667"/>
            </a:avLst>
          </a:prstGeom>
          <a:solidFill>
            <a:srgbClr val="FFFF99"/>
          </a:solidFill>
          <a:ln w="9525">
            <a:solidFill>
              <a:schemeClr val="tx1"/>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dirty="0">
                <a:solidFill>
                  <a:schemeClr val="bg2"/>
                </a:solidFill>
              </a:rPr>
              <a:t>（</a:t>
            </a:r>
            <a:r>
              <a:rPr lang="en-US" altLang="zh-CN" sz="2400" b="1" dirty="0">
                <a:solidFill>
                  <a:schemeClr val="bg2"/>
                </a:solidFill>
              </a:rPr>
              <a:t>1,2,…</a:t>
            </a:r>
            <a:r>
              <a:rPr lang="zh-CN" altLang="en-US" sz="2400" b="1" dirty="0">
                <a:solidFill>
                  <a:schemeClr val="bg2"/>
                </a:solidFill>
              </a:rPr>
              <a:t>，</a:t>
            </a:r>
            <a:r>
              <a:rPr lang="en-US" altLang="zh-CN" sz="2400" b="1" dirty="0">
                <a:solidFill>
                  <a:schemeClr val="bg2"/>
                </a:solidFill>
              </a:rPr>
              <a:t>n</a:t>
            </a:r>
            <a:r>
              <a:rPr lang="en-US" altLang="zh-CN" sz="2400" b="1" baseline="-25000" dirty="0">
                <a:solidFill>
                  <a:schemeClr val="bg2"/>
                </a:solidFill>
              </a:rPr>
              <a:t>1</a:t>
            </a:r>
            <a:r>
              <a:rPr lang="zh-CN" altLang="en-US" sz="2400" b="1" dirty="0">
                <a:solidFill>
                  <a:schemeClr val="bg2"/>
                </a:solidFill>
              </a:rPr>
              <a:t>）</a:t>
            </a:r>
          </a:p>
        </p:txBody>
      </p:sp>
      <p:sp>
        <p:nvSpPr>
          <p:cNvPr id="434184" name="AutoShape 8">
            <a:extLst>
              <a:ext uri="{FF2B5EF4-FFF2-40B4-BE49-F238E27FC236}">
                <a16:creationId xmlns:a16="http://schemas.microsoft.com/office/drawing/2014/main" id="{9E1B28C0-42D1-4460-8CE3-47D99B235422}"/>
              </a:ext>
            </a:extLst>
          </p:cNvPr>
          <p:cNvSpPr>
            <a:spLocks noChangeArrowheads="1"/>
          </p:cNvSpPr>
          <p:nvPr/>
        </p:nvSpPr>
        <p:spPr bwMode="auto">
          <a:xfrm>
            <a:off x="6096000" y="4572000"/>
            <a:ext cx="2819400" cy="533400"/>
          </a:xfrm>
          <a:prstGeom prst="wedgeRoundRectCallout">
            <a:avLst>
              <a:gd name="adj1" fmla="val -26856"/>
              <a:gd name="adj2" fmla="val 83931"/>
              <a:gd name="adj3" fmla="val 16667"/>
            </a:avLst>
          </a:prstGeom>
          <a:solidFill>
            <a:srgbClr val="FFFF99"/>
          </a:solidFill>
          <a:ln w="9525">
            <a:solidFill>
              <a:schemeClr val="tx1"/>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dirty="0">
                <a:solidFill>
                  <a:schemeClr val="bg2"/>
                </a:solidFill>
              </a:rPr>
              <a:t>（</a:t>
            </a:r>
            <a:r>
              <a:rPr lang="en-US" altLang="zh-CN" sz="2400" b="1" dirty="0">
                <a:solidFill>
                  <a:schemeClr val="bg2"/>
                </a:solidFill>
              </a:rPr>
              <a:t>n</a:t>
            </a:r>
            <a:r>
              <a:rPr lang="en-US" altLang="zh-CN" sz="2400" b="1" baseline="-25000" dirty="0">
                <a:solidFill>
                  <a:schemeClr val="bg2"/>
                </a:solidFill>
              </a:rPr>
              <a:t>1</a:t>
            </a:r>
            <a:r>
              <a:rPr lang="en-US" altLang="zh-CN" sz="2400" b="1" dirty="0">
                <a:solidFill>
                  <a:schemeClr val="bg2"/>
                </a:solidFill>
              </a:rPr>
              <a:t>+1,…</a:t>
            </a:r>
            <a:r>
              <a:rPr lang="zh-CN" altLang="en-US" sz="2400" b="1" dirty="0">
                <a:solidFill>
                  <a:schemeClr val="bg2"/>
                </a:solidFill>
              </a:rPr>
              <a:t>，</a:t>
            </a:r>
            <a:r>
              <a:rPr lang="en-US" altLang="zh-CN" sz="2400" b="1" dirty="0">
                <a:solidFill>
                  <a:schemeClr val="bg2"/>
                </a:solidFill>
              </a:rPr>
              <a:t>n</a:t>
            </a:r>
            <a:r>
              <a:rPr lang="en-US" altLang="zh-CN" sz="2400" b="1" baseline="-25000" dirty="0">
                <a:solidFill>
                  <a:schemeClr val="bg2"/>
                </a:solidFill>
              </a:rPr>
              <a:t>1</a:t>
            </a:r>
            <a:r>
              <a:rPr lang="en-US" altLang="zh-CN" sz="2400" b="1" dirty="0">
                <a:solidFill>
                  <a:schemeClr val="bg2"/>
                </a:solidFill>
              </a:rPr>
              <a:t>+n</a:t>
            </a:r>
            <a:r>
              <a:rPr lang="en-US" altLang="zh-CN" sz="2400" b="1" baseline="-25000" dirty="0">
                <a:solidFill>
                  <a:schemeClr val="bg2"/>
                </a:solidFill>
              </a:rPr>
              <a:t>2</a:t>
            </a:r>
            <a:r>
              <a:rPr lang="zh-CN" altLang="en-US" sz="2400" b="1" dirty="0">
                <a:solidFill>
                  <a:schemeClr val="bg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4179">
                                            <p:txEl>
                                              <p:pRg st="0" end="0"/>
                                            </p:txEl>
                                          </p:spTgt>
                                        </p:tgtEl>
                                        <p:attrNameLst>
                                          <p:attrName>style.visibility</p:attrName>
                                        </p:attrNameLst>
                                      </p:cBhvr>
                                      <p:to>
                                        <p:strVal val="visible"/>
                                      </p:to>
                                    </p:set>
                                    <p:anim calcmode="lin" valueType="num">
                                      <p:cBhvr additive="base">
                                        <p:cTn id="7" dur="500" fill="hold"/>
                                        <p:tgtEl>
                                          <p:spTgt spid="4341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41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34180"/>
                                        </p:tgtEl>
                                        <p:attrNameLst>
                                          <p:attrName>style.visibility</p:attrName>
                                        </p:attrNameLst>
                                      </p:cBhvr>
                                      <p:to>
                                        <p:strVal val="visible"/>
                                      </p:to>
                                    </p:set>
                                    <p:anim calcmode="lin" valueType="num">
                                      <p:cBhvr additive="base">
                                        <p:cTn id="13" dur="500" fill="hold"/>
                                        <p:tgtEl>
                                          <p:spTgt spid="434180"/>
                                        </p:tgtEl>
                                        <p:attrNameLst>
                                          <p:attrName>ppt_x</p:attrName>
                                        </p:attrNameLst>
                                      </p:cBhvr>
                                      <p:tavLst>
                                        <p:tav tm="0">
                                          <p:val>
                                            <p:strVal val="0-#ppt_w/2"/>
                                          </p:val>
                                        </p:tav>
                                        <p:tav tm="100000">
                                          <p:val>
                                            <p:strVal val="#ppt_x"/>
                                          </p:val>
                                        </p:tav>
                                      </p:tavLst>
                                    </p:anim>
                                    <p:anim calcmode="lin" valueType="num">
                                      <p:cBhvr additive="base">
                                        <p:cTn id="14" dur="500" fill="hold"/>
                                        <p:tgtEl>
                                          <p:spTgt spid="43418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34181"/>
                                        </p:tgtEl>
                                        <p:attrNameLst>
                                          <p:attrName>style.visibility</p:attrName>
                                        </p:attrNameLst>
                                      </p:cBhvr>
                                      <p:to>
                                        <p:strVal val="visible"/>
                                      </p:to>
                                    </p:set>
                                    <p:anim calcmode="lin" valueType="num">
                                      <p:cBhvr additive="base">
                                        <p:cTn id="19" dur="500" fill="hold"/>
                                        <p:tgtEl>
                                          <p:spTgt spid="434181"/>
                                        </p:tgtEl>
                                        <p:attrNameLst>
                                          <p:attrName>ppt_x</p:attrName>
                                        </p:attrNameLst>
                                      </p:cBhvr>
                                      <p:tavLst>
                                        <p:tav tm="0">
                                          <p:val>
                                            <p:strVal val="0-#ppt_w/2"/>
                                          </p:val>
                                        </p:tav>
                                        <p:tav tm="100000">
                                          <p:val>
                                            <p:strVal val="#ppt_x"/>
                                          </p:val>
                                        </p:tav>
                                      </p:tavLst>
                                    </p:anim>
                                    <p:anim calcmode="lin" valueType="num">
                                      <p:cBhvr additive="base">
                                        <p:cTn id="20" dur="500" fill="hold"/>
                                        <p:tgtEl>
                                          <p:spTgt spid="43418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34183"/>
                                        </p:tgtEl>
                                        <p:attrNameLst>
                                          <p:attrName>style.visibility</p:attrName>
                                        </p:attrNameLst>
                                      </p:cBhvr>
                                      <p:to>
                                        <p:strVal val="visible"/>
                                      </p:to>
                                    </p:set>
                                    <p:anim calcmode="lin" valueType="num">
                                      <p:cBhvr additive="base">
                                        <p:cTn id="25" dur="500" fill="hold"/>
                                        <p:tgtEl>
                                          <p:spTgt spid="434183"/>
                                        </p:tgtEl>
                                        <p:attrNameLst>
                                          <p:attrName>ppt_x</p:attrName>
                                        </p:attrNameLst>
                                      </p:cBhvr>
                                      <p:tavLst>
                                        <p:tav tm="0">
                                          <p:val>
                                            <p:strVal val="0-#ppt_w/2"/>
                                          </p:val>
                                        </p:tav>
                                        <p:tav tm="100000">
                                          <p:val>
                                            <p:strVal val="#ppt_x"/>
                                          </p:val>
                                        </p:tav>
                                      </p:tavLst>
                                    </p:anim>
                                    <p:anim calcmode="lin" valueType="num">
                                      <p:cBhvr additive="base">
                                        <p:cTn id="26" dur="500" fill="hold"/>
                                        <p:tgtEl>
                                          <p:spTgt spid="43418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34182"/>
                                        </p:tgtEl>
                                        <p:attrNameLst>
                                          <p:attrName>style.visibility</p:attrName>
                                        </p:attrNameLst>
                                      </p:cBhvr>
                                      <p:to>
                                        <p:strVal val="visible"/>
                                      </p:to>
                                    </p:set>
                                    <p:anim calcmode="lin" valueType="num">
                                      <p:cBhvr additive="base">
                                        <p:cTn id="31" dur="500" fill="hold"/>
                                        <p:tgtEl>
                                          <p:spTgt spid="434182"/>
                                        </p:tgtEl>
                                        <p:attrNameLst>
                                          <p:attrName>ppt_x</p:attrName>
                                        </p:attrNameLst>
                                      </p:cBhvr>
                                      <p:tavLst>
                                        <p:tav tm="0">
                                          <p:val>
                                            <p:strVal val="0-#ppt_w/2"/>
                                          </p:val>
                                        </p:tav>
                                        <p:tav tm="100000">
                                          <p:val>
                                            <p:strVal val="#ppt_x"/>
                                          </p:val>
                                        </p:tav>
                                      </p:tavLst>
                                    </p:anim>
                                    <p:anim calcmode="lin" valueType="num">
                                      <p:cBhvr additive="base">
                                        <p:cTn id="32" dur="500" fill="hold"/>
                                        <p:tgtEl>
                                          <p:spTgt spid="43418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34184"/>
                                        </p:tgtEl>
                                        <p:attrNameLst>
                                          <p:attrName>style.visibility</p:attrName>
                                        </p:attrNameLst>
                                      </p:cBhvr>
                                      <p:to>
                                        <p:strVal val="visible"/>
                                      </p:to>
                                    </p:set>
                                    <p:anim calcmode="lin" valueType="num">
                                      <p:cBhvr additive="base">
                                        <p:cTn id="37" dur="500" fill="hold"/>
                                        <p:tgtEl>
                                          <p:spTgt spid="434184"/>
                                        </p:tgtEl>
                                        <p:attrNameLst>
                                          <p:attrName>ppt_x</p:attrName>
                                        </p:attrNameLst>
                                      </p:cBhvr>
                                      <p:tavLst>
                                        <p:tav tm="0">
                                          <p:val>
                                            <p:strVal val="1+#ppt_w/2"/>
                                          </p:val>
                                        </p:tav>
                                        <p:tav tm="100000">
                                          <p:val>
                                            <p:strVal val="#ppt_x"/>
                                          </p:val>
                                        </p:tav>
                                      </p:tavLst>
                                    </p:anim>
                                    <p:anim calcmode="lin" valueType="num">
                                      <p:cBhvr additive="base">
                                        <p:cTn id="38" dur="500" fill="hold"/>
                                        <p:tgtEl>
                                          <p:spTgt spid="4341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build="p" autoUpdateAnimBg="0"/>
      <p:bldP spid="434183" grpId="0" animBg="1" autoUpdateAnimBg="0"/>
      <p:bldP spid="434184"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Text Box 2">
            <a:extLst>
              <a:ext uri="{FF2B5EF4-FFF2-40B4-BE49-F238E27FC236}">
                <a16:creationId xmlns:a16="http://schemas.microsoft.com/office/drawing/2014/main" id="{5C4369F3-943F-4A2C-8984-1EBE33B8BF28}"/>
              </a:ext>
            </a:extLst>
          </p:cNvPr>
          <p:cNvSpPr txBox="1">
            <a:spLocks noChangeArrowheads="1"/>
          </p:cNvSpPr>
          <p:nvPr/>
        </p:nvSpPr>
        <p:spPr bwMode="auto">
          <a:xfrm>
            <a:off x="381000" y="1638300"/>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t>     </a:t>
            </a:r>
            <a:r>
              <a:rPr lang="zh-CN" altLang="en-US" sz="2800" dirty="0"/>
              <a:t>合并两个时间序列为</a:t>
            </a:r>
            <a:r>
              <a:rPr lang="en-US" altLang="zh-CN" sz="2800" dirty="0"/>
              <a:t>( 1,2,…</a:t>
            </a:r>
            <a:r>
              <a:rPr lang="zh-CN" altLang="en-US" sz="2800" dirty="0"/>
              <a:t>，</a:t>
            </a:r>
            <a:r>
              <a:rPr lang="en-US" altLang="zh-CN" sz="2800" dirty="0"/>
              <a:t>n</a:t>
            </a:r>
            <a:r>
              <a:rPr lang="en-US" altLang="zh-CN" sz="2800" baseline="-25000" dirty="0"/>
              <a:t>1</a:t>
            </a:r>
            <a:r>
              <a:rPr lang="en-US" altLang="zh-CN" sz="2800" dirty="0"/>
              <a:t> </a:t>
            </a:r>
            <a:r>
              <a:rPr lang="zh-CN" altLang="en-US" sz="2800" dirty="0"/>
              <a:t>，</a:t>
            </a:r>
            <a:r>
              <a:rPr lang="en-US" altLang="zh-CN" sz="2800" dirty="0"/>
              <a:t>n</a:t>
            </a:r>
            <a:r>
              <a:rPr lang="en-US" altLang="zh-CN" sz="2800" baseline="-25000" dirty="0"/>
              <a:t>1</a:t>
            </a:r>
            <a:r>
              <a:rPr lang="en-US" altLang="zh-CN" sz="2800" dirty="0"/>
              <a:t>+1,…</a:t>
            </a:r>
            <a:r>
              <a:rPr lang="zh-CN" altLang="en-US" sz="2800" dirty="0"/>
              <a:t>，</a:t>
            </a:r>
            <a:r>
              <a:rPr lang="en-US" altLang="zh-CN" sz="2800" dirty="0"/>
              <a:t>n</a:t>
            </a:r>
            <a:r>
              <a:rPr lang="en-US" altLang="zh-CN" sz="2800" baseline="-25000" dirty="0"/>
              <a:t>1</a:t>
            </a:r>
            <a:r>
              <a:rPr lang="en-US" altLang="zh-CN" sz="2800" dirty="0"/>
              <a:t>+n</a:t>
            </a:r>
            <a:r>
              <a:rPr lang="en-US" altLang="zh-CN" sz="2800" baseline="-25000" dirty="0"/>
              <a:t>2</a:t>
            </a:r>
            <a:r>
              <a:rPr lang="en-US" altLang="zh-CN" sz="2800" dirty="0"/>
              <a:t> )</a:t>
            </a:r>
            <a:r>
              <a:rPr lang="zh-CN" altLang="en-US" sz="2800" dirty="0"/>
              <a:t>，则可写出如下</a:t>
            </a:r>
            <a:r>
              <a:rPr lang="zh-CN" altLang="en-US" sz="2800" b="1" dirty="0"/>
              <a:t>无约束回</a:t>
            </a:r>
            <a:r>
              <a:rPr lang="zh-CN" altLang="en-US" sz="2800" dirty="0"/>
              <a:t>归模型</a:t>
            </a:r>
            <a:endParaRPr lang="zh-CN" altLang="en-US" sz="2400" dirty="0"/>
          </a:p>
        </p:txBody>
      </p:sp>
      <p:pic>
        <p:nvPicPr>
          <p:cNvPr id="435203" name="Picture 3">
            <a:extLst>
              <a:ext uri="{FF2B5EF4-FFF2-40B4-BE49-F238E27FC236}">
                <a16:creationId xmlns:a16="http://schemas.microsoft.com/office/drawing/2014/main" id="{37A2D110-97D9-4FD7-8BA8-F189B81820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857500"/>
            <a:ext cx="3581400" cy="914400"/>
          </a:xfrm>
          <a:prstGeom prst="rect">
            <a:avLst/>
          </a:prstGeom>
          <a:solidFill>
            <a:schemeClr val="tx1"/>
          </a:solidFill>
          <a:ln w="9525">
            <a:solidFill>
              <a:srgbClr val="FF9900"/>
            </a:solidFill>
            <a:miter lim="800000"/>
            <a:headEnd/>
            <a:tailEnd/>
          </a:ln>
        </p:spPr>
      </p:pic>
      <p:sp>
        <p:nvSpPr>
          <p:cNvPr id="435204" name="Text Box 4">
            <a:extLst>
              <a:ext uri="{FF2B5EF4-FFF2-40B4-BE49-F238E27FC236}">
                <a16:creationId xmlns:a16="http://schemas.microsoft.com/office/drawing/2014/main" id="{BF9589A8-35D1-4F7F-ACF6-83F784287534}"/>
              </a:ext>
            </a:extLst>
          </p:cNvPr>
          <p:cNvSpPr txBox="1">
            <a:spLocks noChangeArrowheads="1"/>
          </p:cNvSpPr>
          <p:nvPr/>
        </p:nvSpPr>
        <p:spPr bwMode="auto">
          <a:xfrm>
            <a:off x="457200" y="3924300"/>
            <a:ext cx="815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t>    </a:t>
            </a:r>
            <a:r>
              <a:rPr lang="zh-CN" altLang="en-US" sz="2800"/>
              <a:t>如果</a:t>
            </a:r>
            <a:r>
              <a:rPr lang="zh-CN" altLang="en-US" sz="2800" b="1">
                <a:sym typeface="Symbol" panose="05050102010706020507" pitchFamily="18" charset="2"/>
              </a:rPr>
              <a:t></a:t>
            </a:r>
            <a:r>
              <a:rPr lang="en-US" altLang="zh-CN" sz="2800">
                <a:sym typeface="Symbol" panose="05050102010706020507" pitchFamily="18" charset="2"/>
              </a:rPr>
              <a:t>=</a:t>
            </a:r>
            <a:r>
              <a:rPr lang="en-US" altLang="zh-CN" sz="2800" b="1">
                <a:sym typeface="Symbol" panose="05050102010706020507" pitchFamily="18" charset="2"/>
              </a:rPr>
              <a:t></a:t>
            </a:r>
            <a:r>
              <a:rPr lang="zh-CN" altLang="en-US" sz="2800"/>
              <a:t>，表示没有发生结构变化，因此可针对如下假设进行检验：</a:t>
            </a:r>
            <a:r>
              <a:rPr lang="en-US" altLang="zh-CN" sz="2800"/>
              <a:t>H</a:t>
            </a:r>
            <a:r>
              <a:rPr lang="en-US" altLang="zh-CN" sz="2800" baseline="-25000"/>
              <a:t>0</a:t>
            </a:r>
            <a:r>
              <a:rPr lang="en-US" altLang="zh-CN" sz="2800"/>
              <a:t>:  </a:t>
            </a:r>
            <a:r>
              <a:rPr lang="en-US" altLang="zh-CN" sz="2800" b="1">
                <a:sym typeface="Symbol" panose="05050102010706020507" pitchFamily="18" charset="2"/>
              </a:rPr>
              <a:t></a:t>
            </a:r>
            <a:r>
              <a:rPr lang="en-US" altLang="zh-CN" sz="2800">
                <a:sym typeface="Symbol" panose="05050102010706020507" pitchFamily="18" charset="2"/>
              </a:rPr>
              <a:t>=</a:t>
            </a:r>
            <a:r>
              <a:rPr lang="en-US" altLang="zh-CN" sz="2800" b="1">
                <a:sym typeface="Symbol" panose="05050102010706020507" pitchFamily="18" charset="2"/>
              </a:rPr>
              <a:t></a:t>
            </a:r>
            <a:endParaRPr lang="en-US" altLang="zh-CN" sz="2400"/>
          </a:p>
        </p:txBody>
      </p:sp>
      <p:pic>
        <p:nvPicPr>
          <p:cNvPr id="435205" name="Picture 5">
            <a:extLst>
              <a:ext uri="{FF2B5EF4-FFF2-40B4-BE49-F238E27FC236}">
                <a16:creationId xmlns:a16="http://schemas.microsoft.com/office/drawing/2014/main" id="{FB97D653-1D35-4E61-81F0-FCE2536998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5829300"/>
            <a:ext cx="2667000" cy="914400"/>
          </a:xfrm>
          <a:prstGeom prst="rect">
            <a:avLst/>
          </a:prstGeom>
          <a:solidFill>
            <a:schemeClr val="tx1"/>
          </a:solidFill>
          <a:ln w="9525">
            <a:solidFill>
              <a:srgbClr val="FF0000"/>
            </a:solidFill>
            <a:miter lim="800000"/>
            <a:headEnd/>
            <a:tailEnd/>
          </a:ln>
        </p:spPr>
      </p:pic>
      <p:sp>
        <p:nvSpPr>
          <p:cNvPr id="435206" name="Rectangle 6">
            <a:extLst>
              <a:ext uri="{FF2B5EF4-FFF2-40B4-BE49-F238E27FC236}">
                <a16:creationId xmlns:a16="http://schemas.microsoft.com/office/drawing/2014/main" id="{C8E8BFB3-BE19-47AA-8645-0989656CF182}"/>
              </a:ext>
            </a:extLst>
          </p:cNvPr>
          <p:cNvSpPr>
            <a:spLocks noChangeArrowheads="1"/>
          </p:cNvSpPr>
          <p:nvPr/>
        </p:nvSpPr>
        <p:spPr bwMode="auto">
          <a:xfrm>
            <a:off x="838200" y="4991100"/>
            <a:ext cx="7237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t>施加上述约束后变换为</a:t>
            </a:r>
            <a:r>
              <a:rPr lang="zh-CN" altLang="en-US" sz="2800" b="1"/>
              <a:t>受约束</a:t>
            </a:r>
            <a:r>
              <a:rPr lang="zh-CN" altLang="en-US" sz="2800"/>
              <a:t>回归模型：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5202"/>
                                        </p:tgtEl>
                                        <p:attrNameLst>
                                          <p:attrName>style.visibility</p:attrName>
                                        </p:attrNameLst>
                                      </p:cBhvr>
                                      <p:to>
                                        <p:strVal val="visible"/>
                                      </p:to>
                                    </p:set>
                                    <p:anim calcmode="lin" valueType="num">
                                      <p:cBhvr additive="base">
                                        <p:cTn id="7" dur="500" fill="hold"/>
                                        <p:tgtEl>
                                          <p:spTgt spid="435202"/>
                                        </p:tgtEl>
                                        <p:attrNameLst>
                                          <p:attrName>ppt_x</p:attrName>
                                        </p:attrNameLst>
                                      </p:cBhvr>
                                      <p:tavLst>
                                        <p:tav tm="0">
                                          <p:val>
                                            <p:strVal val="0-#ppt_w/2"/>
                                          </p:val>
                                        </p:tav>
                                        <p:tav tm="100000">
                                          <p:val>
                                            <p:strVal val="#ppt_x"/>
                                          </p:val>
                                        </p:tav>
                                      </p:tavLst>
                                    </p:anim>
                                    <p:anim calcmode="lin" valueType="num">
                                      <p:cBhvr additive="base">
                                        <p:cTn id="8" dur="500" fill="hold"/>
                                        <p:tgtEl>
                                          <p:spTgt spid="4352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35203"/>
                                        </p:tgtEl>
                                        <p:attrNameLst>
                                          <p:attrName>style.visibility</p:attrName>
                                        </p:attrNameLst>
                                      </p:cBhvr>
                                      <p:to>
                                        <p:strVal val="visible"/>
                                      </p:to>
                                    </p:set>
                                    <p:anim calcmode="lin" valueType="num">
                                      <p:cBhvr additive="base">
                                        <p:cTn id="13" dur="500" fill="hold"/>
                                        <p:tgtEl>
                                          <p:spTgt spid="435203"/>
                                        </p:tgtEl>
                                        <p:attrNameLst>
                                          <p:attrName>ppt_x</p:attrName>
                                        </p:attrNameLst>
                                      </p:cBhvr>
                                      <p:tavLst>
                                        <p:tav tm="0">
                                          <p:val>
                                            <p:strVal val="0-#ppt_w/2"/>
                                          </p:val>
                                        </p:tav>
                                        <p:tav tm="100000">
                                          <p:val>
                                            <p:strVal val="#ppt_x"/>
                                          </p:val>
                                        </p:tav>
                                      </p:tavLst>
                                    </p:anim>
                                    <p:anim calcmode="lin" valueType="num">
                                      <p:cBhvr additive="base">
                                        <p:cTn id="14" dur="500" fill="hold"/>
                                        <p:tgtEl>
                                          <p:spTgt spid="43520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5204"/>
                                        </p:tgtEl>
                                        <p:attrNameLst>
                                          <p:attrName>style.visibility</p:attrName>
                                        </p:attrNameLst>
                                      </p:cBhvr>
                                      <p:to>
                                        <p:strVal val="visible"/>
                                      </p:to>
                                    </p:set>
                                    <p:anim calcmode="lin" valueType="num">
                                      <p:cBhvr additive="base">
                                        <p:cTn id="19" dur="500" fill="hold"/>
                                        <p:tgtEl>
                                          <p:spTgt spid="435204"/>
                                        </p:tgtEl>
                                        <p:attrNameLst>
                                          <p:attrName>ppt_x</p:attrName>
                                        </p:attrNameLst>
                                      </p:cBhvr>
                                      <p:tavLst>
                                        <p:tav tm="0">
                                          <p:val>
                                            <p:strVal val="0-#ppt_w/2"/>
                                          </p:val>
                                        </p:tav>
                                        <p:tav tm="100000">
                                          <p:val>
                                            <p:strVal val="#ppt_x"/>
                                          </p:val>
                                        </p:tav>
                                      </p:tavLst>
                                    </p:anim>
                                    <p:anim calcmode="lin" valueType="num">
                                      <p:cBhvr additive="base">
                                        <p:cTn id="20" dur="500" fill="hold"/>
                                        <p:tgtEl>
                                          <p:spTgt spid="43520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35206"/>
                                        </p:tgtEl>
                                        <p:attrNameLst>
                                          <p:attrName>style.visibility</p:attrName>
                                        </p:attrNameLst>
                                      </p:cBhvr>
                                      <p:to>
                                        <p:strVal val="visible"/>
                                      </p:to>
                                    </p:set>
                                    <p:anim calcmode="lin" valueType="num">
                                      <p:cBhvr additive="base">
                                        <p:cTn id="25" dur="500" fill="hold"/>
                                        <p:tgtEl>
                                          <p:spTgt spid="435206"/>
                                        </p:tgtEl>
                                        <p:attrNameLst>
                                          <p:attrName>ppt_x</p:attrName>
                                        </p:attrNameLst>
                                      </p:cBhvr>
                                      <p:tavLst>
                                        <p:tav tm="0">
                                          <p:val>
                                            <p:strVal val="0-#ppt_w/2"/>
                                          </p:val>
                                        </p:tav>
                                        <p:tav tm="100000">
                                          <p:val>
                                            <p:strVal val="#ppt_x"/>
                                          </p:val>
                                        </p:tav>
                                      </p:tavLst>
                                    </p:anim>
                                    <p:anim calcmode="lin" valueType="num">
                                      <p:cBhvr additive="base">
                                        <p:cTn id="26" dur="500" fill="hold"/>
                                        <p:tgtEl>
                                          <p:spTgt spid="43520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35205"/>
                                        </p:tgtEl>
                                        <p:attrNameLst>
                                          <p:attrName>style.visibility</p:attrName>
                                        </p:attrNameLst>
                                      </p:cBhvr>
                                      <p:to>
                                        <p:strVal val="visible"/>
                                      </p:to>
                                    </p:set>
                                    <p:anim calcmode="lin" valueType="num">
                                      <p:cBhvr additive="base">
                                        <p:cTn id="31" dur="500" fill="hold"/>
                                        <p:tgtEl>
                                          <p:spTgt spid="435205"/>
                                        </p:tgtEl>
                                        <p:attrNameLst>
                                          <p:attrName>ppt_x</p:attrName>
                                        </p:attrNameLst>
                                      </p:cBhvr>
                                      <p:tavLst>
                                        <p:tav tm="0">
                                          <p:val>
                                            <p:strVal val="0-#ppt_w/2"/>
                                          </p:val>
                                        </p:tav>
                                        <p:tav tm="100000">
                                          <p:val>
                                            <p:strVal val="#ppt_x"/>
                                          </p:val>
                                        </p:tav>
                                      </p:tavLst>
                                    </p:anim>
                                    <p:anim calcmode="lin" valueType="num">
                                      <p:cBhvr additive="base">
                                        <p:cTn id="32" dur="500" fill="hold"/>
                                        <p:tgtEl>
                                          <p:spTgt spid="4352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2" grpId="0" autoUpdateAnimBg="0"/>
      <p:bldP spid="435204" grpId="0" autoUpdateAnimBg="0"/>
      <p:bldP spid="435206"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Text Box 2">
            <a:extLst>
              <a:ext uri="{FF2B5EF4-FFF2-40B4-BE49-F238E27FC236}">
                <a16:creationId xmlns:a16="http://schemas.microsoft.com/office/drawing/2014/main" id="{F5D4F543-8C13-4A54-92CB-13D1D0B52C54}"/>
              </a:ext>
            </a:extLst>
          </p:cNvPr>
          <p:cNvSpPr txBox="1">
            <a:spLocks noChangeArrowheads="1"/>
          </p:cNvSpPr>
          <p:nvPr/>
        </p:nvSpPr>
        <p:spPr bwMode="auto">
          <a:xfrm>
            <a:off x="838200" y="1524000"/>
            <a:ext cx="708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t>检验的</a:t>
            </a:r>
            <a:r>
              <a:rPr lang="en-US" altLang="zh-CN" sz="2800"/>
              <a:t>F</a:t>
            </a:r>
            <a:r>
              <a:rPr lang="zh-CN" altLang="en-US" sz="2800"/>
              <a:t>统计量为：</a:t>
            </a:r>
            <a:endParaRPr lang="zh-CN" altLang="en-US" sz="2400"/>
          </a:p>
        </p:txBody>
      </p:sp>
      <p:pic>
        <p:nvPicPr>
          <p:cNvPr id="436227" name="Picture 3">
            <a:extLst>
              <a:ext uri="{FF2B5EF4-FFF2-40B4-BE49-F238E27FC236}">
                <a16:creationId xmlns:a16="http://schemas.microsoft.com/office/drawing/2014/main" id="{A057210B-CF1C-4876-9CE4-42733650B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86000"/>
            <a:ext cx="6629400" cy="838200"/>
          </a:xfrm>
          <a:prstGeom prst="rect">
            <a:avLst/>
          </a:prstGeom>
          <a:solidFill>
            <a:schemeClr val="tx1"/>
          </a:solidFill>
          <a:ln w="9525">
            <a:solidFill>
              <a:srgbClr val="0000FF"/>
            </a:solidFill>
            <a:miter lim="800000"/>
            <a:headEnd/>
            <a:tailEnd/>
          </a:ln>
        </p:spPr>
      </p:pic>
      <p:pic>
        <p:nvPicPr>
          <p:cNvPr id="436228" name="Picture 4">
            <a:extLst>
              <a:ext uri="{FF2B5EF4-FFF2-40B4-BE49-F238E27FC236}">
                <a16:creationId xmlns:a16="http://schemas.microsoft.com/office/drawing/2014/main" id="{EFF773A4-EC0B-4695-9EF3-4012DB6DDE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505200"/>
            <a:ext cx="2971800" cy="457200"/>
          </a:xfrm>
          <a:prstGeom prst="rect">
            <a:avLst/>
          </a:prstGeom>
          <a:solidFill>
            <a:schemeClr val="tx1"/>
          </a:solidFill>
          <a:ln w="9525">
            <a:solidFill>
              <a:srgbClr val="0000FF"/>
            </a:solidFill>
            <a:miter lim="800000"/>
            <a:headEnd/>
            <a:tailEnd/>
          </a:ln>
        </p:spPr>
      </p:pic>
      <p:pic>
        <p:nvPicPr>
          <p:cNvPr id="436229" name="Picture 5">
            <a:extLst>
              <a:ext uri="{FF2B5EF4-FFF2-40B4-BE49-F238E27FC236}">
                <a16:creationId xmlns:a16="http://schemas.microsoft.com/office/drawing/2014/main" id="{1C740BFA-7E05-47EF-9C47-CF34823FFA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343400"/>
            <a:ext cx="7696200" cy="866775"/>
          </a:xfrm>
          <a:prstGeom prst="rect">
            <a:avLst/>
          </a:prstGeom>
          <a:solidFill>
            <a:schemeClr val="tx1"/>
          </a:solidFill>
          <a:ln w="9525">
            <a:solidFill>
              <a:srgbClr val="FF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6226"/>
                                        </p:tgtEl>
                                        <p:attrNameLst>
                                          <p:attrName>style.visibility</p:attrName>
                                        </p:attrNameLst>
                                      </p:cBhvr>
                                      <p:to>
                                        <p:strVal val="visible"/>
                                      </p:to>
                                    </p:set>
                                    <p:anim calcmode="lin" valueType="num">
                                      <p:cBhvr additive="base">
                                        <p:cTn id="7" dur="500" fill="hold"/>
                                        <p:tgtEl>
                                          <p:spTgt spid="436226"/>
                                        </p:tgtEl>
                                        <p:attrNameLst>
                                          <p:attrName>ppt_x</p:attrName>
                                        </p:attrNameLst>
                                      </p:cBhvr>
                                      <p:tavLst>
                                        <p:tav tm="0">
                                          <p:val>
                                            <p:strVal val="0-#ppt_w/2"/>
                                          </p:val>
                                        </p:tav>
                                        <p:tav tm="100000">
                                          <p:val>
                                            <p:strVal val="#ppt_x"/>
                                          </p:val>
                                        </p:tav>
                                      </p:tavLst>
                                    </p:anim>
                                    <p:anim calcmode="lin" valueType="num">
                                      <p:cBhvr additive="base">
                                        <p:cTn id="8" dur="500" fill="hold"/>
                                        <p:tgtEl>
                                          <p:spTgt spid="4362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36227"/>
                                        </p:tgtEl>
                                        <p:attrNameLst>
                                          <p:attrName>style.visibility</p:attrName>
                                        </p:attrNameLst>
                                      </p:cBhvr>
                                      <p:to>
                                        <p:strVal val="visible"/>
                                      </p:to>
                                    </p:set>
                                    <p:anim calcmode="lin" valueType="num">
                                      <p:cBhvr additive="base">
                                        <p:cTn id="13" dur="500" fill="hold"/>
                                        <p:tgtEl>
                                          <p:spTgt spid="436227"/>
                                        </p:tgtEl>
                                        <p:attrNameLst>
                                          <p:attrName>ppt_x</p:attrName>
                                        </p:attrNameLst>
                                      </p:cBhvr>
                                      <p:tavLst>
                                        <p:tav tm="0">
                                          <p:val>
                                            <p:strVal val="0-#ppt_w/2"/>
                                          </p:val>
                                        </p:tav>
                                        <p:tav tm="100000">
                                          <p:val>
                                            <p:strVal val="#ppt_x"/>
                                          </p:val>
                                        </p:tav>
                                      </p:tavLst>
                                    </p:anim>
                                    <p:anim calcmode="lin" valueType="num">
                                      <p:cBhvr additive="base">
                                        <p:cTn id="14" dur="500" fill="hold"/>
                                        <p:tgtEl>
                                          <p:spTgt spid="43622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36228"/>
                                        </p:tgtEl>
                                        <p:attrNameLst>
                                          <p:attrName>style.visibility</p:attrName>
                                        </p:attrNameLst>
                                      </p:cBhvr>
                                      <p:to>
                                        <p:strVal val="visible"/>
                                      </p:to>
                                    </p:set>
                                    <p:anim calcmode="lin" valueType="num">
                                      <p:cBhvr additive="base">
                                        <p:cTn id="19" dur="500" fill="hold"/>
                                        <p:tgtEl>
                                          <p:spTgt spid="436228"/>
                                        </p:tgtEl>
                                        <p:attrNameLst>
                                          <p:attrName>ppt_x</p:attrName>
                                        </p:attrNameLst>
                                      </p:cBhvr>
                                      <p:tavLst>
                                        <p:tav tm="0">
                                          <p:val>
                                            <p:strVal val="0-#ppt_w/2"/>
                                          </p:val>
                                        </p:tav>
                                        <p:tav tm="100000">
                                          <p:val>
                                            <p:strVal val="#ppt_x"/>
                                          </p:val>
                                        </p:tav>
                                      </p:tavLst>
                                    </p:anim>
                                    <p:anim calcmode="lin" valueType="num">
                                      <p:cBhvr additive="base">
                                        <p:cTn id="20" dur="500" fill="hold"/>
                                        <p:tgtEl>
                                          <p:spTgt spid="43622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36229"/>
                                        </p:tgtEl>
                                        <p:attrNameLst>
                                          <p:attrName>style.visibility</p:attrName>
                                        </p:attrNameLst>
                                      </p:cBhvr>
                                      <p:to>
                                        <p:strVal val="visible"/>
                                      </p:to>
                                    </p:set>
                                    <p:anim calcmode="lin" valueType="num">
                                      <p:cBhvr additive="base">
                                        <p:cTn id="25" dur="500" fill="hold"/>
                                        <p:tgtEl>
                                          <p:spTgt spid="436229"/>
                                        </p:tgtEl>
                                        <p:attrNameLst>
                                          <p:attrName>ppt_x</p:attrName>
                                        </p:attrNameLst>
                                      </p:cBhvr>
                                      <p:tavLst>
                                        <p:tav tm="0">
                                          <p:val>
                                            <p:strVal val="0-#ppt_w/2"/>
                                          </p:val>
                                        </p:tav>
                                        <p:tav tm="100000">
                                          <p:val>
                                            <p:strVal val="#ppt_x"/>
                                          </p:val>
                                        </p:tav>
                                      </p:tavLst>
                                    </p:anim>
                                    <p:anim calcmode="lin" valueType="num">
                                      <p:cBhvr additive="base">
                                        <p:cTn id="26" dur="500" fill="hold"/>
                                        <p:tgtEl>
                                          <p:spTgt spid="4362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6" grpId="0" autoUpdateAnimBg="0"/>
    </p:bldLst>
  </p:timing>
</p:sld>
</file>

<file path=ppt/theme/theme1.xml><?xml version="1.0" encoding="utf-8"?>
<a:theme xmlns:a="http://schemas.openxmlformats.org/drawingml/2006/main" name="mcdiesin">
  <a:themeElements>
    <a:clrScheme name="">
      <a:dk1>
        <a:srgbClr val="000000"/>
      </a:dk1>
      <a:lt1>
        <a:srgbClr val="FFFFFF"/>
      </a:lt1>
      <a:dk2>
        <a:srgbClr val="0A578C"/>
      </a:dk2>
      <a:lt2>
        <a:srgbClr val="FAFD00"/>
      </a:lt2>
      <a:accent1>
        <a:srgbClr val="DC0081"/>
      </a:accent1>
      <a:accent2>
        <a:srgbClr val="00DFCA"/>
      </a:accent2>
      <a:accent3>
        <a:srgbClr val="AAB4C5"/>
      </a:accent3>
      <a:accent4>
        <a:srgbClr val="DADADA"/>
      </a:accent4>
      <a:accent5>
        <a:srgbClr val="EBAAC1"/>
      </a:accent5>
      <a:accent6>
        <a:srgbClr val="00CAB7"/>
      </a:accent6>
      <a:hlink>
        <a:srgbClr val="FE9B03"/>
      </a:hlink>
      <a:folHlink>
        <a:srgbClr val="E7B3D1"/>
      </a:folHlink>
    </a:clrScheme>
    <a:fontScheme name="mcdiesin">
      <a:majorFont>
        <a:latin typeface="Book Antiqua"/>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mcdiesi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cdiesi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cdiesi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cdiesi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cdiesi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cdiesi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cdiesi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50014"/>
    </a:dk1>
    <a:lt1>
      <a:srgbClr val="FFFFFF"/>
    </a:lt1>
    <a:dk2>
      <a:srgbClr val="DC0081"/>
    </a:dk2>
    <a:lt2>
      <a:srgbClr val="FAFD00"/>
    </a:lt2>
    <a:accent1>
      <a:srgbClr val="DC0081"/>
    </a:accent1>
    <a:accent2>
      <a:srgbClr val="00DFCA"/>
    </a:accent2>
    <a:accent3>
      <a:srgbClr val="EBAAC1"/>
    </a:accent3>
    <a:accent4>
      <a:srgbClr val="DADADA"/>
    </a:accent4>
    <a:accent5>
      <a:srgbClr val="EBAAC1"/>
    </a:accent5>
    <a:accent6>
      <a:srgbClr val="00CAB7"/>
    </a:accent6>
    <a:hlink>
      <a:srgbClr val="F57B49"/>
    </a:hlink>
    <a:folHlink>
      <a:srgbClr val="E0D3FF"/>
    </a:folHlink>
  </a:clrScheme>
</a:themeOverride>
</file>

<file path=ppt/theme/themeOverride10.xml><?xml version="1.0" encoding="utf-8"?>
<a:themeOverride xmlns:a="http://schemas.openxmlformats.org/drawingml/2006/main">
  <a:clrScheme name="">
    <a:dk1>
      <a:srgbClr val="050014"/>
    </a:dk1>
    <a:lt1>
      <a:srgbClr val="FFFFFF"/>
    </a:lt1>
    <a:dk2>
      <a:srgbClr val="DC0081"/>
    </a:dk2>
    <a:lt2>
      <a:srgbClr val="FAFD00"/>
    </a:lt2>
    <a:accent1>
      <a:srgbClr val="DC0081"/>
    </a:accent1>
    <a:accent2>
      <a:srgbClr val="00DFCA"/>
    </a:accent2>
    <a:accent3>
      <a:srgbClr val="EBAAC1"/>
    </a:accent3>
    <a:accent4>
      <a:srgbClr val="DADADA"/>
    </a:accent4>
    <a:accent5>
      <a:srgbClr val="EBAAC1"/>
    </a:accent5>
    <a:accent6>
      <a:srgbClr val="00CAB7"/>
    </a:accent6>
    <a:hlink>
      <a:srgbClr val="F57B49"/>
    </a:hlink>
    <a:folHlink>
      <a:srgbClr val="E0D3FF"/>
    </a:folHlink>
  </a:clrScheme>
</a:themeOverride>
</file>

<file path=ppt/theme/themeOverride11.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12.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13.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14.xml><?xml version="1.0" encoding="utf-8"?>
<a:themeOverride xmlns:a="http://schemas.openxmlformats.org/drawingml/2006/main">
  <a:clrScheme name="">
    <a:dk1>
      <a:srgbClr val="050014"/>
    </a:dk1>
    <a:lt1>
      <a:srgbClr val="FFFFFF"/>
    </a:lt1>
    <a:dk2>
      <a:srgbClr val="DC0081"/>
    </a:dk2>
    <a:lt2>
      <a:srgbClr val="FAFD00"/>
    </a:lt2>
    <a:accent1>
      <a:srgbClr val="DC0081"/>
    </a:accent1>
    <a:accent2>
      <a:srgbClr val="00DFCA"/>
    </a:accent2>
    <a:accent3>
      <a:srgbClr val="EBAAC1"/>
    </a:accent3>
    <a:accent4>
      <a:srgbClr val="DADADA"/>
    </a:accent4>
    <a:accent5>
      <a:srgbClr val="EBAAC1"/>
    </a:accent5>
    <a:accent6>
      <a:srgbClr val="00CAB7"/>
    </a:accent6>
    <a:hlink>
      <a:srgbClr val="F57B49"/>
    </a:hlink>
    <a:folHlink>
      <a:srgbClr val="E0D3FF"/>
    </a:folHlink>
  </a:clrScheme>
</a:themeOverride>
</file>

<file path=ppt/theme/themeOverride15.xml><?xml version="1.0" encoding="utf-8"?>
<a:themeOverride xmlns:a="http://schemas.openxmlformats.org/drawingml/2006/main">
  <a:clrScheme name="">
    <a:dk1>
      <a:srgbClr val="050014"/>
    </a:dk1>
    <a:lt1>
      <a:srgbClr val="FFFFFF"/>
    </a:lt1>
    <a:dk2>
      <a:srgbClr val="DC0081"/>
    </a:dk2>
    <a:lt2>
      <a:srgbClr val="FAFD00"/>
    </a:lt2>
    <a:accent1>
      <a:srgbClr val="DC0081"/>
    </a:accent1>
    <a:accent2>
      <a:srgbClr val="00DFCA"/>
    </a:accent2>
    <a:accent3>
      <a:srgbClr val="EBAAC1"/>
    </a:accent3>
    <a:accent4>
      <a:srgbClr val="DADADA"/>
    </a:accent4>
    <a:accent5>
      <a:srgbClr val="EBAAC1"/>
    </a:accent5>
    <a:accent6>
      <a:srgbClr val="00CAB7"/>
    </a:accent6>
    <a:hlink>
      <a:srgbClr val="F57B49"/>
    </a:hlink>
    <a:folHlink>
      <a:srgbClr val="E0D3FF"/>
    </a:folHlink>
  </a:clrScheme>
</a:themeOverride>
</file>

<file path=ppt/theme/themeOverride16.xml><?xml version="1.0" encoding="utf-8"?>
<a:themeOverride xmlns:a="http://schemas.openxmlformats.org/drawingml/2006/main">
  <a:clrScheme name="">
    <a:dk1>
      <a:srgbClr val="474747"/>
    </a:dk1>
    <a:lt1>
      <a:srgbClr val="FFFFFF"/>
    </a:lt1>
    <a:dk2>
      <a:srgbClr val="000000"/>
    </a:dk2>
    <a:lt2>
      <a:srgbClr val="00DFCA"/>
    </a:lt2>
    <a:accent1>
      <a:srgbClr val="DC0081"/>
    </a:accent1>
    <a:accent2>
      <a:srgbClr val="FAFD00"/>
    </a:accent2>
    <a:accent3>
      <a:srgbClr val="AAAAAA"/>
    </a:accent3>
    <a:accent4>
      <a:srgbClr val="DADADA"/>
    </a:accent4>
    <a:accent5>
      <a:srgbClr val="EBAAC1"/>
    </a:accent5>
    <a:accent6>
      <a:srgbClr val="E3E500"/>
    </a:accent6>
    <a:hlink>
      <a:srgbClr val="FE9B03"/>
    </a:hlink>
    <a:folHlink>
      <a:srgbClr val="D989B8"/>
    </a:folHlink>
  </a:clrScheme>
</a:themeOverride>
</file>

<file path=ppt/theme/themeOverride2.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3.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4.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5.xml><?xml version="1.0" encoding="utf-8"?>
<a:themeOverride xmlns:a="http://schemas.openxmlformats.org/drawingml/2006/main">
  <a:clrScheme name="">
    <a:dk1>
      <a:srgbClr val="050014"/>
    </a:dk1>
    <a:lt1>
      <a:srgbClr val="FFFFFF"/>
    </a:lt1>
    <a:dk2>
      <a:srgbClr val="DC0081"/>
    </a:dk2>
    <a:lt2>
      <a:srgbClr val="FAFD00"/>
    </a:lt2>
    <a:accent1>
      <a:srgbClr val="DC0081"/>
    </a:accent1>
    <a:accent2>
      <a:srgbClr val="00DFCA"/>
    </a:accent2>
    <a:accent3>
      <a:srgbClr val="EBAAC1"/>
    </a:accent3>
    <a:accent4>
      <a:srgbClr val="DADADA"/>
    </a:accent4>
    <a:accent5>
      <a:srgbClr val="EBAAC1"/>
    </a:accent5>
    <a:accent6>
      <a:srgbClr val="00CAB7"/>
    </a:accent6>
    <a:hlink>
      <a:srgbClr val="F57B49"/>
    </a:hlink>
    <a:folHlink>
      <a:srgbClr val="E0D3FF"/>
    </a:folHlink>
  </a:clrScheme>
</a:themeOverride>
</file>

<file path=ppt/theme/themeOverride6.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7.xml><?xml version="1.0" encoding="utf-8"?>
<a:themeOverride xmlns:a="http://schemas.openxmlformats.org/drawingml/2006/main">
  <a:clrScheme name="">
    <a:dk1>
      <a:srgbClr val="050014"/>
    </a:dk1>
    <a:lt1>
      <a:srgbClr val="FFFFFF"/>
    </a:lt1>
    <a:dk2>
      <a:srgbClr val="DC0081"/>
    </a:dk2>
    <a:lt2>
      <a:srgbClr val="FAFD00"/>
    </a:lt2>
    <a:accent1>
      <a:srgbClr val="DC0081"/>
    </a:accent1>
    <a:accent2>
      <a:srgbClr val="00DFCA"/>
    </a:accent2>
    <a:accent3>
      <a:srgbClr val="EBAAC1"/>
    </a:accent3>
    <a:accent4>
      <a:srgbClr val="DADADA"/>
    </a:accent4>
    <a:accent5>
      <a:srgbClr val="EBAAC1"/>
    </a:accent5>
    <a:accent6>
      <a:srgbClr val="00CAB7"/>
    </a:accent6>
    <a:hlink>
      <a:srgbClr val="F57B49"/>
    </a:hlink>
    <a:folHlink>
      <a:srgbClr val="E0D3FF"/>
    </a:folHlink>
  </a:clrScheme>
</a:themeOverride>
</file>

<file path=ppt/theme/themeOverride8.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9.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docProps/app.xml><?xml version="1.0" encoding="utf-8"?>
<Properties xmlns="http://schemas.openxmlformats.org/officeDocument/2006/extended-properties" xmlns:vt="http://schemas.openxmlformats.org/officeDocument/2006/docPropsVTypes">
  <Template>Office Theme</Template>
  <TotalTime>1405</TotalTime>
  <Words>7836</Words>
  <Application>Microsoft Office PowerPoint</Application>
  <PresentationFormat>全屏显示(4:3)</PresentationFormat>
  <Paragraphs>612</Paragraphs>
  <Slides>172</Slides>
  <Notes>51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9</vt:i4>
      </vt:variant>
      <vt:variant>
        <vt:lpstr>幻灯片标题</vt:lpstr>
      </vt:variant>
      <vt:variant>
        <vt:i4>172</vt:i4>
      </vt:variant>
    </vt:vector>
  </HeadingPairs>
  <TitlesOfParts>
    <vt:vector size="192" baseType="lpstr">
      <vt:lpstr>Monotype Sorts</vt:lpstr>
      <vt:lpstr>等线</vt:lpstr>
      <vt:lpstr>黑体</vt:lpstr>
      <vt:lpstr>楷体_GB2312</vt:lpstr>
      <vt:lpstr>宋体</vt:lpstr>
      <vt:lpstr>Arial</vt:lpstr>
      <vt:lpstr>Book Antiqua</vt:lpstr>
      <vt:lpstr>Symbol</vt:lpstr>
      <vt:lpstr>Times New Roman</vt:lpstr>
      <vt:lpstr>Wingdings</vt:lpstr>
      <vt:lpstr>mcdiesin</vt:lpstr>
      <vt:lpstr>Equation.3</vt:lpstr>
      <vt:lpstr>公式</vt:lpstr>
      <vt:lpstr>Equation.DSMT4</vt:lpstr>
      <vt:lpstr>Equation</vt:lpstr>
      <vt:lpstr>位图图像</vt:lpstr>
      <vt:lpstr>BMP 图像</vt:lpstr>
      <vt:lpstr>文档</vt:lpstr>
      <vt:lpstr>Paint.Picture</vt:lpstr>
      <vt:lpstr>剪辑</vt:lpstr>
      <vt:lpstr>第12章   多元线性回归</vt:lpstr>
      <vt:lpstr>第12章   多元线性回归</vt:lpstr>
      <vt:lpstr>学习目标</vt:lpstr>
      <vt:lpstr>PowerPoint 演示文稿</vt:lpstr>
      <vt:lpstr>多元回归模型与回归方程</vt:lpstr>
      <vt:lpstr>多元回归模型  (multiple regression model)</vt:lpstr>
      <vt:lpstr>PowerPoint 演示文稿</vt:lpstr>
      <vt:lpstr>多元回归模型 (基本假定) </vt:lpstr>
      <vt:lpstr>多元回归模型 (基本假定) </vt:lpstr>
      <vt:lpstr>1、关于模型关系的假设</vt:lpstr>
      <vt:lpstr>2、关于解释变量的假设</vt:lpstr>
      <vt:lpstr>3、关于随机项的假设</vt:lpstr>
      <vt:lpstr>PowerPoint 演示文稿</vt:lpstr>
      <vt:lpstr>随机项的正态性假设</vt:lpstr>
      <vt:lpstr>5、CLRM 和 CNLRM</vt:lpstr>
      <vt:lpstr>多元回归方程  (multiple regression equation)</vt:lpstr>
      <vt:lpstr>估计的多元回归方程</vt:lpstr>
      <vt:lpstr>估计的多元回归的方程 (estimated multiple regression equation)</vt:lpstr>
      <vt:lpstr>参数的最小二乘估计</vt:lpstr>
      <vt:lpstr>参数的最小二乘法</vt:lpstr>
      <vt:lpstr>最小二乘估计量的性质</vt:lpstr>
      <vt:lpstr>最小二乘估计量的性质</vt:lpstr>
      <vt:lpstr>PowerPoint 演示文稿</vt:lpstr>
      <vt:lpstr>高斯—马尔可夫定理(Gauss-Markov theorem)</vt:lpstr>
      <vt:lpstr>PowerPoint 演示文稿</vt:lpstr>
      <vt:lpstr>PowerPoint 演示文稿</vt:lpstr>
      <vt:lpstr>PowerPoint 演示文稿</vt:lpstr>
      <vt:lpstr>PowerPoint 演示文稿</vt:lpstr>
      <vt:lpstr>PowerPoint 演示文稿</vt:lpstr>
      <vt:lpstr>说  明</vt:lpstr>
      <vt:lpstr>最大似然法</vt:lpstr>
      <vt:lpstr>似然函数  </vt:lpstr>
      <vt:lpstr>ML估计量</vt:lpstr>
      <vt:lpstr>PowerPoint 演示文稿</vt:lpstr>
      <vt:lpstr>样本容量问题</vt:lpstr>
      <vt:lpstr>1、最小样本容量</vt:lpstr>
      <vt:lpstr>PowerPoint 演示文稿</vt:lpstr>
      <vt:lpstr>PowerPoint 演示文稿</vt:lpstr>
      <vt:lpstr>多重判定系数</vt:lpstr>
      <vt:lpstr>变差</vt:lpstr>
      <vt:lpstr>误差的分解 (图示) </vt:lpstr>
      <vt:lpstr>误差平方和的分解  (三个平方和的关系) </vt:lpstr>
      <vt:lpstr>误差平方和的分解  (三个平方和的意义)</vt:lpstr>
      <vt:lpstr>多重判定系数 (multiple coefficient of determination) </vt:lpstr>
      <vt:lpstr>PowerPoint 演示文稿</vt:lpstr>
      <vt:lpstr>修正多重判定系数 (adjusted multiple coefficient of determination) </vt:lpstr>
      <vt:lpstr>估计标准误差 Sy</vt:lpstr>
      <vt:lpstr>PowerPoint 演示文稿</vt:lpstr>
      <vt:lpstr>线性关系检验</vt:lpstr>
      <vt:lpstr>假设检验（Hypothesis Testing）</vt:lpstr>
      <vt:lpstr>线性关系检验</vt:lpstr>
      <vt:lpstr>线性关系检验</vt:lpstr>
      <vt:lpstr>PowerPoint 演示文稿</vt:lpstr>
      <vt:lpstr>关于拟合优度检验与方程显著性检验关系的讨论 </vt:lpstr>
      <vt:lpstr>PowerPoint 演示文稿</vt:lpstr>
      <vt:lpstr>回归系数检验和推断</vt:lpstr>
      <vt:lpstr>回归系数的检验</vt:lpstr>
      <vt:lpstr>回归系数的检验 (步骤)</vt:lpstr>
      <vt:lpstr>回归系数的推断  (置信区间)</vt:lpstr>
      <vt:lpstr>PowerPoint 演示文稿</vt:lpstr>
      <vt:lpstr>PowerPoint 演示文稿</vt:lpstr>
      <vt:lpstr>回归模型的其他函数形式 </vt:lpstr>
      <vt:lpstr>说  明</vt:lpstr>
      <vt:lpstr>PowerPoint 演示文稿</vt:lpstr>
      <vt:lpstr>PowerPoint 演示文稿</vt:lpstr>
      <vt:lpstr>PowerPoint 演示文稿</vt:lpstr>
      <vt:lpstr>        含有虚拟变量的多元线性回归模型 Dummy Variables Regression Models</vt:lpstr>
      <vt:lpstr>一、含有虚拟变量的模型</vt:lpstr>
      <vt:lpstr>1、虚拟变量（dummy variables）</vt:lpstr>
      <vt:lpstr>PowerPoint 演示文稿</vt:lpstr>
      <vt:lpstr>2、虚拟变量模型</vt:lpstr>
      <vt:lpstr>二、虚拟变量的引入</vt:lpstr>
      <vt:lpstr>1、加法方式</vt:lpstr>
      <vt:lpstr>PowerPoint 演示文稿</vt:lpstr>
      <vt:lpstr>PowerPoint 演示文稿</vt:lpstr>
      <vt:lpstr>PowerPoint 演示文稿</vt:lpstr>
      <vt:lpstr>PowerPoint 演示文稿</vt:lpstr>
      <vt:lpstr>2、乘法方式</vt:lpstr>
      <vt:lpstr>PowerPoint 演示文稿</vt:lpstr>
      <vt:lpstr>PowerPoint 演示文稿</vt:lpstr>
      <vt:lpstr>PowerPoint 演示文稿</vt:lpstr>
      <vt:lpstr>3、同时引入加法与乘法形式的虚拟变量</vt:lpstr>
      <vt:lpstr>PowerPoint 演示文稿</vt:lpstr>
      <vt:lpstr>三、虚拟变量的设置原则</vt:lpstr>
      <vt:lpstr>PowerPoint 演示文稿</vt:lpstr>
      <vt:lpstr>PowerPoint 演示文稿</vt:lpstr>
      <vt:lpstr>受约束回归  Restricted Regression</vt:lpstr>
      <vt:lpstr>说  明</vt:lpstr>
      <vt:lpstr>一、模型参数的线性约束</vt:lpstr>
      <vt:lpstr>1、参数的线性约束</vt:lpstr>
      <vt:lpstr>2、参数线性约束检验</vt:lpstr>
      <vt:lpstr>PowerPoint 演示文稿</vt:lpstr>
      <vt:lpstr>PowerPoint 演示文稿</vt:lpstr>
      <vt:lpstr>二、对回归模型增加或减少解释变量</vt:lpstr>
      <vt:lpstr>PowerPoint 演示文稿</vt:lpstr>
      <vt:lpstr>三、参数的稳定性</vt:lpstr>
      <vt:lpstr>1、邹氏参数稳定性检验</vt:lpstr>
      <vt:lpstr>PowerPoint 演示文稿</vt:lpstr>
      <vt:lpstr>PowerPoint 演示文稿</vt:lpstr>
      <vt:lpstr>PowerPoint 演示文稿</vt:lpstr>
      <vt:lpstr>PowerPoint 演示文稿</vt:lpstr>
      <vt:lpstr>多重共线性及其产生的问题</vt:lpstr>
      <vt:lpstr>多重共线性 (multicollinearity)</vt:lpstr>
      <vt:lpstr>PowerPoint 演示文稿</vt:lpstr>
      <vt:lpstr>PowerPoint 演示文稿</vt:lpstr>
      <vt:lpstr>2、近似共线性下OLS估计量非有效</vt:lpstr>
      <vt:lpstr>PowerPoint 演示文稿</vt:lpstr>
      <vt:lpstr>PowerPoint 演示文稿</vt:lpstr>
      <vt:lpstr>3、参数估计量含义不合理</vt:lpstr>
      <vt:lpstr>4、变量的显著性检验失去意义</vt:lpstr>
      <vt:lpstr>4、变量的显著性检验失去意义</vt:lpstr>
      <vt:lpstr>5、模型的预测功能失效</vt:lpstr>
      <vt:lpstr>5、模型的预测功能失效</vt:lpstr>
      <vt:lpstr>多重共线性的识别</vt:lpstr>
      <vt:lpstr>说明</vt:lpstr>
      <vt:lpstr>多重共线性的识别</vt:lpstr>
      <vt:lpstr>多重共线性的识别</vt:lpstr>
      <vt:lpstr>判明存在多重共线性的范围</vt:lpstr>
      <vt:lpstr>PowerPoint 演示文稿</vt:lpstr>
      <vt:lpstr>(3)逐步回归法（Stepwise forward Regression）</vt:lpstr>
      <vt:lpstr>多重共线性 (例题分析)</vt:lpstr>
      <vt:lpstr>多重共线性 (例题分析)</vt:lpstr>
      <vt:lpstr>多重共线性 (例题分析)</vt:lpstr>
      <vt:lpstr>多重共线性问题的处理</vt:lpstr>
      <vt:lpstr>1、第一类方法：排除引起共线性的变量</vt:lpstr>
      <vt:lpstr>2、第二类方法：差分法</vt:lpstr>
      <vt:lpstr>3、第三类方法：减小参数估计量的方差</vt:lpstr>
      <vt:lpstr>*岭回归法（Ridge Regression）</vt:lpstr>
      <vt:lpstr>PowerPoint 演示文稿</vt:lpstr>
      <vt:lpstr>用SPSS求置信区间和预测区间</vt:lpstr>
      <vt:lpstr>置信区间和预测区间 (例题分析)</vt:lpstr>
      <vt:lpstr>PowerPoint 演示文稿</vt:lpstr>
      <vt:lpstr>变量选择过程</vt:lpstr>
      <vt:lpstr>向前选择  (forward selection)</vt:lpstr>
      <vt:lpstr>向后剔除  (backward elimination)</vt:lpstr>
      <vt:lpstr>逐步回归  (stepwise regression)</vt:lpstr>
      <vt:lpstr>逐步回归  (例题分析—SPSS输出结果)</vt:lpstr>
      <vt:lpstr>逐步回归  (例题分析—SPSS输出结果)</vt:lpstr>
      <vt:lpstr>逐步回归  (例题分析—SPSS输出结果)</vt:lpstr>
      <vt:lpstr>异方差性 Heteroscedasticity</vt:lpstr>
      <vt:lpstr>一、异方差的概念</vt:lpstr>
      <vt:lpstr>PowerPoint 演示文稿</vt:lpstr>
      <vt:lpstr>2、异方差的类型</vt:lpstr>
      <vt:lpstr>PowerPoint 演示文稿</vt:lpstr>
      <vt:lpstr>二、异方差性的后果  Consequences of Using OLS in the Presence of Heteroskedasticity</vt:lpstr>
      <vt:lpstr>1、参数估计量非有效</vt:lpstr>
      <vt:lpstr>PowerPoint 演示文稿</vt:lpstr>
      <vt:lpstr>PowerPoint 演示文稿</vt:lpstr>
      <vt:lpstr>三、异方差性的检验 Detection of Heteroscedasticity</vt:lpstr>
      <vt:lpstr>1、检验思路</vt:lpstr>
      <vt:lpstr>PowerPoint 演示文稿</vt:lpstr>
      <vt:lpstr>PowerPoint 演示文稿</vt:lpstr>
      <vt:lpstr>PowerPoint 演示文稿</vt:lpstr>
      <vt:lpstr>PowerPoint 演示文稿</vt:lpstr>
      <vt:lpstr>PowerPoint 演示文稿</vt:lpstr>
      <vt:lpstr>PowerPoint 演示文稿</vt:lpstr>
      <vt:lpstr>4、怀特（White）检验</vt:lpstr>
      <vt:lpstr>PowerPoint 演示文稿</vt:lpstr>
      <vt:lpstr>四、异方差的修正 —加权最小二乘法 Correcting Heteroscedasticity —Weighted Least Squares, WLS</vt:lpstr>
      <vt:lpstr>1、WLS的思路</vt:lpstr>
      <vt:lpstr>PowerPoint 演示文稿</vt:lpstr>
      <vt:lpstr>PowerPoint 演示文稿</vt:lpstr>
      <vt:lpstr>PowerPoint 演示文稿</vt:lpstr>
      <vt:lpstr>PowerPoint 演示文稿</vt:lpstr>
      <vt:lpstr>3、异方差稳健标准误法（Heteroscedasticity-Consistent Variances and Standard Errors）</vt:lpstr>
      <vt:lpstr>PowerPoint 演示文稿</vt:lpstr>
      <vt:lpstr>PowerPoint 演示文稿</vt:lpstr>
      <vt:lpstr>PowerPoint 演示文稿</vt:lpstr>
      <vt:lpstr>PowerPoint 演示文稿</vt:lpstr>
      <vt:lpstr>PowerPoint 演示文稿</vt:lpstr>
      <vt:lpstr>5、在实际操作中通常采用的经验方法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第12章   多元线性回归</dc:title>
  <dc:creator>guo yaoqi</dc:creator>
  <cp:lastModifiedBy>yaoqi</cp:lastModifiedBy>
  <cp:revision>20</cp:revision>
  <dcterms:created xsi:type="dcterms:W3CDTF">2020-11-11T15:59:15Z</dcterms:created>
  <dcterms:modified xsi:type="dcterms:W3CDTF">2021-11-17T03:38:45Z</dcterms:modified>
</cp:coreProperties>
</file>