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5.xml" ContentType="application/vnd.openxmlformats-officedocument.themeOverride+xml"/>
  <Override PartName="/ppt/notesSlides/notesSlide20.xml" ContentType="application/vnd.openxmlformats-officedocument.presentationml.notesSlide+xml"/>
  <Override PartName="/ppt/theme/themeOverride6.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7.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heme/themeOverride8.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9.xml" ContentType="application/vnd.openxmlformats-officedocument.themeOverride+xml"/>
  <Override PartName="/ppt/notesSlides/notesSlide32.xml" ContentType="application/vnd.openxmlformats-officedocument.presentationml.notesSlide+xml"/>
  <Override PartName="/ppt/theme/themeOverride10.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heme/themeOverride1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heme/themeOverride12.xml" ContentType="application/vnd.openxmlformats-officedocument.themeOverr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heme/themeOverride13.xml" ContentType="application/vnd.openxmlformats-officedocument.themeOverr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heme/themeOverride14.xml" ContentType="application/vnd.openxmlformats-officedocument.themeOverr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heme/themeOverride15.xml" ContentType="application/vnd.openxmlformats-officedocument.themeOverr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heme/themeOverride16.xml" ContentType="application/vnd.openxmlformats-officedocument.themeOverr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heme/themeOverride17.xml" ContentType="application/vnd.openxmlformats-officedocument.themeOverr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heme/themeOverride18.xml" ContentType="application/vnd.openxmlformats-officedocument.themeOverr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theme/themeOverride19.xml" ContentType="application/vnd.openxmlformats-officedocument.themeOverr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7"/>
  </p:notesMasterIdLst>
  <p:sldIdLst>
    <p:sldId id="509" r:id="rId2"/>
    <p:sldId id="469" r:id="rId3"/>
    <p:sldId id="257" r:id="rId4"/>
    <p:sldId id="432" r:id="rId5"/>
    <p:sldId id="425" r:id="rId6"/>
    <p:sldId id="644" r:id="rId7"/>
    <p:sldId id="638" r:id="rId8"/>
    <p:sldId id="669" r:id="rId9"/>
    <p:sldId id="611" r:id="rId10"/>
    <p:sldId id="700" r:id="rId11"/>
    <p:sldId id="640" r:id="rId12"/>
    <p:sldId id="641" r:id="rId13"/>
    <p:sldId id="513" r:id="rId14"/>
    <p:sldId id="642" r:id="rId15"/>
    <p:sldId id="622" r:id="rId16"/>
    <p:sldId id="521" r:id="rId17"/>
    <p:sldId id="522" r:id="rId18"/>
    <p:sldId id="527" r:id="rId19"/>
    <p:sldId id="645" r:id="rId20"/>
    <p:sldId id="535" r:id="rId21"/>
    <p:sldId id="632" r:id="rId22"/>
    <p:sldId id="537" r:id="rId23"/>
    <p:sldId id="701" r:id="rId24"/>
    <p:sldId id="710" r:id="rId25"/>
    <p:sldId id="707" r:id="rId26"/>
    <p:sldId id="711" r:id="rId27"/>
    <p:sldId id="706" r:id="rId28"/>
    <p:sldId id="712" r:id="rId29"/>
    <p:sldId id="713" r:id="rId30"/>
    <p:sldId id="714" r:id="rId31"/>
    <p:sldId id="715" r:id="rId32"/>
    <p:sldId id="716" r:id="rId33"/>
    <p:sldId id="718" r:id="rId34"/>
    <p:sldId id="717" r:id="rId35"/>
    <p:sldId id="433" r:id="rId36"/>
    <p:sldId id="647" r:id="rId37"/>
    <p:sldId id="651" r:id="rId38"/>
    <p:sldId id="650" r:id="rId39"/>
    <p:sldId id="648" r:id="rId40"/>
    <p:sldId id="652" r:id="rId41"/>
    <p:sldId id="653" r:id="rId42"/>
    <p:sldId id="654" r:id="rId43"/>
    <p:sldId id="656" r:id="rId44"/>
    <p:sldId id="655" r:id="rId45"/>
    <p:sldId id="649" r:id="rId46"/>
    <p:sldId id="659" r:id="rId47"/>
    <p:sldId id="660" r:id="rId48"/>
    <p:sldId id="662" r:id="rId49"/>
    <p:sldId id="661" r:id="rId50"/>
    <p:sldId id="663" r:id="rId51"/>
    <p:sldId id="665" r:id="rId52"/>
    <p:sldId id="664" r:id="rId53"/>
    <p:sldId id="666" r:id="rId54"/>
    <p:sldId id="748" r:id="rId55"/>
    <p:sldId id="749" r:id="rId56"/>
    <p:sldId id="750" r:id="rId57"/>
    <p:sldId id="751" r:id="rId58"/>
    <p:sldId id="667" r:id="rId59"/>
    <p:sldId id="740" r:id="rId60"/>
    <p:sldId id="668" r:id="rId61"/>
    <p:sldId id="543" r:id="rId62"/>
    <p:sldId id="586" r:id="rId63"/>
    <p:sldId id="552" r:id="rId64"/>
    <p:sldId id="588" r:id="rId65"/>
    <p:sldId id="671" r:id="rId66"/>
    <p:sldId id="624" r:id="rId67"/>
    <p:sldId id="591" r:id="rId68"/>
    <p:sldId id="560" r:id="rId69"/>
    <p:sldId id="673" r:id="rId70"/>
    <p:sldId id="674" r:id="rId71"/>
    <p:sldId id="594" r:id="rId72"/>
    <p:sldId id="743" r:id="rId73"/>
    <p:sldId id="747" r:id="rId74"/>
    <p:sldId id="744" r:id="rId75"/>
    <p:sldId id="746" r:id="rId76"/>
    <p:sldId id="574" r:id="rId77"/>
    <p:sldId id="434" r:id="rId78"/>
    <p:sldId id="728" r:id="rId79"/>
    <p:sldId id="677" r:id="rId80"/>
    <p:sldId id="681" r:id="rId81"/>
    <p:sldId id="680" r:id="rId82"/>
    <p:sldId id="730" r:id="rId83"/>
    <p:sldId id="682" r:id="rId84"/>
    <p:sldId id="683" r:id="rId85"/>
    <p:sldId id="576" r:id="rId86"/>
    <p:sldId id="684" r:id="rId87"/>
    <p:sldId id="729" r:id="rId88"/>
    <p:sldId id="731" r:id="rId89"/>
    <p:sldId id="734" r:id="rId90"/>
    <p:sldId id="733" r:id="rId91"/>
    <p:sldId id="732" r:id="rId92"/>
    <p:sldId id="737" r:id="rId93"/>
    <p:sldId id="685" r:id="rId94"/>
    <p:sldId id="340" r:id="rId95"/>
    <p:sldId id="416" r:id="rId9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12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84AE30-D732-4B74-B29A-67E51B34DBB4}" type="doc">
      <dgm:prSet loTypeId="urn:microsoft.com/office/officeart/2005/8/layout/orgChart1" loCatId="hierarchy" qsTypeId="urn:microsoft.com/office/officeart/2005/8/quickstyle/simple1" qsCatId="simple" csTypeId="urn:microsoft.com/office/officeart/2005/8/colors/accent1_2" csCatId="accent1"/>
      <dgm:spPr/>
    </dgm:pt>
    <dgm:pt modelId="{024995E3-EF30-4F6F-9500-B4E2885FF3BA}">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accent2"/>
              </a:solidFill>
              <a:effectLst>
                <a:outerShdw blurRad="38100" dist="38100" dir="2700000" algn="tl">
                  <a:srgbClr val="000000"/>
                </a:outerShdw>
              </a:effectLst>
              <a:latin typeface="幼圆" panose="02010509060101010101" pitchFamily="49" charset="-122"/>
              <a:ea typeface="幼圆" panose="02010509060101010101" pitchFamily="49" charset="-122"/>
            </a:rPr>
            <a:t>时间序列</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accent2"/>
              </a:solidFill>
              <a:effectLst>
                <a:outerShdw blurRad="38100" dist="38100" dir="2700000" algn="tl">
                  <a:srgbClr val="000000"/>
                </a:outerShdw>
              </a:effectLst>
              <a:latin typeface="幼圆" panose="02010509060101010101" pitchFamily="49" charset="-122"/>
              <a:ea typeface="幼圆" panose="02010509060101010101" pitchFamily="49" charset="-122"/>
            </a:rPr>
            <a:t>的成分</a:t>
          </a:r>
        </a:p>
      </dgm:t>
    </dgm:pt>
    <dgm:pt modelId="{C09370FF-1F4C-4B6D-ABB9-1962712402D4}" type="parTrans" cxnId="{DE8D0F06-8E42-4DCC-9A13-B2806B12ED20}">
      <dgm:prSet/>
      <dgm:spPr/>
    </dgm:pt>
    <dgm:pt modelId="{E01C0492-58AA-4E39-A904-BB593C6CD138}" type="sibTrans" cxnId="{DE8D0F06-8E42-4DCC-9A13-B2806B12ED20}">
      <dgm:prSet/>
      <dgm:spPr/>
    </dgm:pt>
    <dgm:pt modelId="{7E112860-4233-4C1A-87DB-0D0296BF9AD0}">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bg2"/>
              </a:solidFill>
              <a:effectLst/>
              <a:latin typeface="幼圆" panose="02010509060101010101" pitchFamily="49" charset="-122"/>
              <a:ea typeface="幼圆" panose="02010509060101010101" pitchFamily="49" charset="-122"/>
            </a:rPr>
            <a:t>趋势</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b="1" i="0" u="none" strike="noStrike" cap="none" normalizeH="0" baseline="0">
              <a:ln>
                <a:noFill/>
              </a:ln>
              <a:solidFill>
                <a:schemeClr val="bg2"/>
              </a:solidFill>
              <a:effectLst/>
              <a:latin typeface="Arial" panose="020B0604020202020204" pitchFamily="34" charset="0"/>
              <a:ea typeface="幼圆" panose="02010509060101010101" pitchFamily="49" charset="-122"/>
            </a:rPr>
            <a:t>T</a:t>
          </a:r>
        </a:p>
      </dgm:t>
    </dgm:pt>
    <dgm:pt modelId="{DE829CC2-893D-406B-8752-411B3AE1B21C}" type="parTrans" cxnId="{174FD4B8-0AEE-456A-9654-5C69235CBC51}">
      <dgm:prSet/>
      <dgm:spPr/>
    </dgm:pt>
    <dgm:pt modelId="{8A8398E2-A4B3-45F6-BC30-060164F52983}" type="sibTrans" cxnId="{174FD4B8-0AEE-456A-9654-5C69235CBC51}">
      <dgm:prSet/>
      <dgm:spPr/>
    </dgm:pt>
    <dgm:pt modelId="{9ED02DE5-0D2C-4B2E-B0DE-507BEB066CE9}">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bg2"/>
              </a:solidFill>
              <a:effectLst/>
              <a:latin typeface="幼圆" panose="02010509060101010101" pitchFamily="49" charset="-122"/>
              <a:ea typeface="幼圆" panose="02010509060101010101" pitchFamily="49" charset="-122"/>
            </a:rPr>
            <a:t>线性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bg2"/>
              </a:solidFill>
              <a:effectLst/>
              <a:latin typeface="幼圆" panose="02010509060101010101" pitchFamily="49" charset="-122"/>
              <a:ea typeface="幼圆" panose="02010509060101010101" pitchFamily="49" charset="-122"/>
            </a:rPr>
            <a:t>趋势</a:t>
          </a:r>
        </a:p>
      </dgm:t>
    </dgm:pt>
    <dgm:pt modelId="{443A5059-1DCA-42F2-B45A-D9878DF851A2}" type="parTrans" cxnId="{B909E926-0BE0-475E-AB9E-50289A613CAD}">
      <dgm:prSet/>
      <dgm:spPr/>
    </dgm:pt>
    <dgm:pt modelId="{78C0E74B-365D-4D91-B3A5-7E5C8BA63230}" type="sibTrans" cxnId="{B909E926-0BE0-475E-AB9E-50289A613CAD}">
      <dgm:prSet/>
      <dgm:spPr/>
    </dgm:pt>
    <dgm:pt modelId="{4ADC544B-76D1-4E27-8BB0-78131221F3FD}">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bg2"/>
              </a:solidFill>
              <a:effectLst/>
              <a:latin typeface="幼圆" panose="02010509060101010101" pitchFamily="49" charset="-122"/>
              <a:ea typeface="幼圆" panose="02010509060101010101" pitchFamily="49" charset="-122"/>
            </a:rPr>
            <a:t>非线性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bg2"/>
              </a:solidFill>
              <a:effectLst/>
              <a:latin typeface="幼圆" panose="02010509060101010101" pitchFamily="49" charset="-122"/>
              <a:ea typeface="幼圆" panose="02010509060101010101" pitchFamily="49" charset="-122"/>
            </a:rPr>
            <a:t>趋势</a:t>
          </a:r>
        </a:p>
      </dgm:t>
    </dgm:pt>
    <dgm:pt modelId="{9169C3FA-A9AC-4BD9-B443-3EB1BCFD48DB}" type="parTrans" cxnId="{D8343F26-8CBE-40A8-B603-3BC802257A02}">
      <dgm:prSet/>
      <dgm:spPr/>
    </dgm:pt>
    <dgm:pt modelId="{FBB7595E-854A-4A96-88C6-1304E014B519}" type="sibTrans" cxnId="{D8343F26-8CBE-40A8-B603-3BC802257A02}">
      <dgm:prSet/>
      <dgm:spPr/>
    </dgm:pt>
    <dgm:pt modelId="{D64A7206-644B-444E-B191-544872CE7C7C}">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bg2"/>
              </a:solidFill>
              <a:effectLst/>
              <a:latin typeface="幼圆" panose="02010509060101010101" pitchFamily="49" charset="-122"/>
              <a:ea typeface="幼圆" panose="02010509060101010101" pitchFamily="49" charset="-122"/>
            </a:rPr>
            <a:t>季节性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b="1" i="0" u="none" strike="noStrike" cap="none" normalizeH="0" baseline="0">
              <a:ln>
                <a:noFill/>
              </a:ln>
              <a:solidFill>
                <a:schemeClr val="bg2"/>
              </a:solidFill>
              <a:effectLst/>
              <a:latin typeface="Arial" panose="020B0604020202020204" pitchFamily="34" charset="0"/>
              <a:ea typeface="幼圆" panose="02010509060101010101" pitchFamily="49" charset="-122"/>
            </a:rPr>
            <a:t>S</a:t>
          </a:r>
        </a:p>
      </dgm:t>
    </dgm:pt>
    <dgm:pt modelId="{0CA830E3-8761-4A43-B59E-489266862148}" type="parTrans" cxnId="{A40F298F-4446-4F1C-8886-03EA0E7A6C37}">
      <dgm:prSet/>
      <dgm:spPr/>
    </dgm:pt>
    <dgm:pt modelId="{54AA4458-2C50-4A01-9A92-F941C7D65C37}" type="sibTrans" cxnId="{A40F298F-4446-4F1C-8886-03EA0E7A6C37}">
      <dgm:prSet/>
      <dgm:spPr/>
    </dgm:pt>
    <dgm:pt modelId="{377B6600-C0A2-4498-B0D7-5CA648CBFA8C}">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bg2"/>
              </a:solidFill>
              <a:effectLst/>
              <a:latin typeface="幼圆" panose="02010509060101010101" pitchFamily="49" charset="-122"/>
              <a:ea typeface="幼圆" panose="02010509060101010101" pitchFamily="49" charset="-122"/>
            </a:rPr>
            <a:t>周期性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b="1" i="0" u="none" strike="noStrike" cap="none" normalizeH="0" baseline="0">
              <a:ln>
                <a:noFill/>
              </a:ln>
              <a:solidFill>
                <a:schemeClr val="bg2"/>
              </a:solidFill>
              <a:effectLst/>
              <a:latin typeface="Arial" panose="020B0604020202020204" pitchFamily="34" charset="0"/>
              <a:ea typeface="幼圆" panose="02010509060101010101" pitchFamily="49" charset="-122"/>
            </a:rPr>
            <a:t>C</a:t>
          </a:r>
        </a:p>
      </dgm:t>
    </dgm:pt>
    <dgm:pt modelId="{3E7583A1-BC44-44B7-A12A-E3A16179834E}" type="parTrans" cxnId="{1824D704-E9AE-4A74-ACCD-56DD0C3936B3}">
      <dgm:prSet/>
      <dgm:spPr/>
    </dgm:pt>
    <dgm:pt modelId="{93B08E67-AA1E-4D00-B1C7-14D18EED2344}" type="sibTrans" cxnId="{1824D704-E9AE-4A74-ACCD-56DD0C3936B3}">
      <dgm:prSet/>
      <dgm:spPr/>
    </dgm:pt>
    <dgm:pt modelId="{E851855C-87B5-4A6C-AEFE-89712E807094}">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bg2"/>
              </a:solidFill>
              <a:effectLst/>
              <a:latin typeface="幼圆" panose="02010509060101010101" pitchFamily="49" charset="-122"/>
              <a:ea typeface="幼圆" panose="02010509060101010101" pitchFamily="49" charset="-122"/>
            </a:rPr>
            <a:t>随机性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b="1" i="0" u="none" strike="noStrike" cap="none" normalizeH="0" baseline="0">
              <a:ln>
                <a:noFill/>
              </a:ln>
              <a:solidFill>
                <a:schemeClr val="bg2"/>
              </a:solidFill>
              <a:effectLst/>
              <a:latin typeface="Arial" panose="020B0604020202020204" pitchFamily="34" charset="0"/>
              <a:ea typeface="幼圆" panose="02010509060101010101" pitchFamily="49" charset="-122"/>
            </a:rPr>
            <a:t>I</a:t>
          </a:r>
        </a:p>
      </dgm:t>
    </dgm:pt>
    <dgm:pt modelId="{B2C6BB79-132D-41B9-9DAD-E8BA222DD055}" type="parTrans" cxnId="{061018FB-676A-403A-8832-ACE410B5D6F7}">
      <dgm:prSet/>
      <dgm:spPr/>
    </dgm:pt>
    <dgm:pt modelId="{5D8F6D69-3B2C-4997-8A64-58B622D9BF93}" type="sibTrans" cxnId="{061018FB-676A-403A-8832-ACE410B5D6F7}">
      <dgm:prSet/>
      <dgm:spPr/>
    </dgm:pt>
    <dgm:pt modelId="{FE945A21-DC7E-4F8E-A591-A40E9BB1EB64}" type="pres">
      <dgm:prSet presAssocID="{9884AE30-D732-4B74-B29A-67E51B34DBB4}" presName="hierChild1" presStyleCnt="0">
        <dgm:presLayoutVars>
          <dgm:orgChart val="1"/>
          <dgm:chPref val="1"/>
          <dgm:dir/>
          <dgm:animOne val="branch"/>
          <dgm:animLvl val="lvl"/>
          <dgm:resizeHandles/>
        </dgm:presLayoutVars>
      </dgm:prSet>
      <dgm:spPr/>
    </dgm:pt>
    <dgm:pt modelId="{2A5DF83C-AC32-4712-9349-53089E6B5306}" type="pres">
      <dgm:prSet presAssocID="{024995E3-EF30-4F6F-9500-B4E2885FF3BA}" presName="hierRoot1" presStyleCnt="0">
        <dgm:presLayoutVars>
          <dgm:hierBranch/>
        </dgm:presLayoutVars>
      </dgm:prSet>
      <dgm:spPr/>
    </dgm:pt>
    <dgm:pt modelId="{6D6ADB7E-8C2F-4B2B-AED2-9A0ED8DDD2B8}" type="pres">
      <dgm:prSet presAssocID="{024995E3-EF30-4F6F-9500-B4E2885FF3BA}" presName="rootComposite1" presStyleCnt="0"/>
      <dgm:spPr/>
    </dgm:pt>
    <dgm:pt modelId="{C17BF4F2-15D2-41A1-A984-8A4CA9701F66}" type="pres">
      <dgm:prSet presAssocID="{024995E3-EF30-4F6F-9500-B4E2885FF3BA}" presName="rootText1" presStyleLbl="node0" presStyleIdx="0" presStyleCnt="1">
        <dgm:presLayoutVars>
          <dgm:chPref val="3"/>
        </dgm:presLayoutVars>
      </dgm:prSet>
      <dgm:spPr/>
    </dgm:pt>
    <dgm:pt modelId="{9C2B3661-3046-4DCF-96CD-886E464658FF}" type="pres">
      <dgm:prSet presAssocID="{024995E3-EF30-4F6F-9500-B4E2885FF3BA}" presName="rootConnector1" presStyleLbl="node1" presStyleIdx="0" presStyleCnt="0"/>
      <dgm:spPr/>
    </dgm:pt>
    <dgm:pt modelId="{0C3FB79B-5F89-4CD2-8086-07EA509C0833}" type="pres">
      <dgm:prSet presAssocID="{024995E3-EF30-4F6F-9500-B4E2885FF3BA}" presName="hierChild2" presStyleCnt="0"/>
      <dgm:spPr/>
    </dgm:pt>
    <dgm:pt modelId="{D708F195-D33F-433D-AD4E-290562EA6919}" type="pres">
      <dgm:prSet presAssocID="{DE829CC2-893D-406B-8752-411B3AE1B21C}" presName="Name35" presStyleLbl="parChTrans1D2" presStyleIdx="0" presStyleCnt="4"/>
      <dgm:spPr/>
    </dgm:pt>
    <dgm:pt modelId="{F9ACC1AC-80C2-466F-9128-BB444EA4FA62}" type="pres">
      <dgm:prSet presAssocID="{7E112860-4233-4C1A-87DB-0D0296BF9AD0}" presName="hierRoot2" presStyleCnt="0">
        <dgm:presLayoutVars>
          <dgm:hierBranch/>
        </dgm:presLayoutVars>
      </dgm:prSet>
      <dgm:spPr/>
    </dgm:pt>
    <dgm:pt modelId="{D39CB480-4586-448B-80E8-6DEFBA125376}" type="pres">
      <dgm:prSet presAssocID="{7E112860-4233-4C1A-87DB-0D0296BF9AD0}" presName="rootComposite" presStyleCnt="0"/>
      <dgm:spPr/>
    </dgm:pt>
    <dgm:pt modelId="{E92A9949-8E82-4E54-ADF4-5ECC97852853}" type="pres">
      <dgm:prSet presAssocID="{7E112860-4233-4C1A-87DB-0D0296BF9AD0}" presName="rootText" presStyleLbl="node2" presStyleIdx="0" presStyleCnt="4">
        <dgm:presLayoutVars>
          <dgm:chPref val="3"/>
        </dgm:presLayoutVars>
      </dgm:prSet>
      <dgm:spPr/>
    </dgm:pt>
    <dgm:pt modelId="{A28322F9-C4F7-4117-829E-B6D2D8DB21B7}" type="pres">
      <dgm:prSet presAssocID="{7E112860-4233-4C1A-87DB-0D0296BF9AD0}" presName="rootConnector" presStyleLbl="node2" presStyleIdx="0" presStyleCnt="4"/>
      <dgm:spPr/>
    </dgm:pt>
    <dgm:pt modelId="{6922DA2E-7E21-46B2-A741-F8DE1BB8D29C}" type="pres">
      <dgm:prSet presAssocID="{7E112860-4233-4C1A-87DB-0D0296BF9AD0}" presName="hierChild4" presStyleCnt="0"/>
      <dgm:spPr/>
    </dgm:pt>
    <dgm:pt modelId="{051E913B-1E41-42EA-B383-D83A7FB8934A}" type="pres">
      <dgm:prSet presAssocID="{443A5059-1DCA-42F2-B45A-D9878DF851A2}" presName="Name35" presStyleLbl="parChTrans1D3" presStyleIdx="0" presStyleCnt="2"/>
      <dgm:spPr/>
    </dgm:pt>
    <dgm:pt modelId="{E44372B8-E6C3-417E-841E-57C951CA4321}" type="pres">
      <dgm:prSet presAssocID="{9ED02DE5-0D2C-4B2E-B0DE-507BEB066CE9}" presName="hierRoot2" presStyleCnt="0">
        <dgm:presLayoutVars>
          <dgm:hierBranch val="r"/>
        </dgm:presLayoutVars>
      </dgm:prSet>
      <dgm:spPr/>
    </dgm:pt>
    <dgm:pt modelId="{B0077BD6-95EC-4A35-925F-094E89A0BDDD}" type="pres">
      <dgm:prSet presAssocID="{9ED02DE5-0D2C-4B2E-B0DE-507BEB066CE9}" presName="rootComposite" presStyleCnt="0"/>
      <dgm:spPr/>
    </dgm:pt>
    <dgm:pt modelId="{B1F738E9-C479-4619-BD68-2524BDFB8486}" type="pres">
      <dgm:prSet presAssocID="{9ED02DE5-0D2C-4B2E-B0DE-507BEB066CE9}" presName="rootText" presStyleLbl="node3" presStyleIdx="0" presStyleCnt="2">
        <dgm:presLayoutVars>
          <dgm:chPref val="3"/>
        </dgm:presLayoutVars>
      </dgm:prSet>
      <dgm:spPr/>
    </dgm:pt>
    <dgm:pt modelId="{17EC058D-A3EC-4490-B985-708BC08B874B}" type="pres">
      <dgm:prSet presAssocID="{9ED02DE5-0D2C-4B2E-B0DE-507BEB066CE9}" presName="rootConnector" presStyleLbl="node3" presStyleIdx="0" presStyleCnt="2"/>
      <dgm:spPr/>
    </dgm:pt>
    <dgm:pt modelId="{1A188FC6-256C-4C1E-92ED-E4EF9D4251EF}" type="pres">
      <dgm:prSet presAssocID="{9ED02DE5-0D2C-4B2E-B0DE-507BEB066CE9}" presName="hierChild4" presStyleCnt="0"/>
      <dgm:spPr/>
    </dgm:pt>
    <dgm:pt modelId="{A0D01EED-FC6A-41DB-9F62-FBCB459036DA}" type="pres">
      <dgm:prSet presAssocID="{9ED02DE5-0D2C-4B2E-B0DE-507BEB066CE9}" presName="hierChild5" presStyleCnt="0"/>
      <dgm:spPr/>
    </dgm:pt>
    <dgm:pt modelId="{1887FF29-B326-461A-A34F-77013E36B92F}" type="pres">
      <dgm:prSet presAssocID="{9169C3FA-A9AC-4BD9-B443-3EB1BCFD48DB}" presName="Name35" presStyleLbl="parChTrans1D3" presStyleIdx="1" presStyleCnt="2"/>
      <dgm:spPr/>
    </dgm:pt>
    <dgm:pt modelId="{0E7E7341-B3F7-44AD-9181-B4BF2FFD0995}" type="pres">
      <dgm:prSet presAssocID="{4ADC544B-76D1-4E27-8BB0-78131221F3FD}" presName="hierRoot2" presStyleCnt="0">
        <dgm:presLayoutVars>
          <dgm:hierBranch val="r"/>
        </dgm:presLayoutVars>
      </dgm:prSet>
      <dgm:spPr/>
    </dgm:pt>
    <dgm:pt modelId="{B58B43EB-759C-4CF4-B580-E3BBBF79C116}" type="pres">
      <dgm:prSet presAssocID="{4ADC544B-76D1-4E27-8BB0-78131221F3FD}" presName="rootComposite" presStyleCnt="0"/>
      <dgm:spPr/>
    </dgm:pt>
    <dgm:pt modelId="{705D585D-3B51-4B2E-A09E-34DB18A04638}" type="pres">
      <dgm:prSet presAssocID="{4ADC544B-76D1-4E27-8BB0-78131221F3FD}" presName="rootText" presStyleLbl="node3" presStyleIdx="1" presStyleCnt="2">
        <dgm:presLayoutVars>
          <dgm:chPref val="3"/>
        </dgm:presLayoutVars>
      </dgm:prSet>
      <dgm:spPr/>
    </dgm:pt>
    <dgm:pt modelId="{111CF6BE-2560-4676-ABD1-BF8D10B5822D}" type="pres">
      <dgm:prSet presAssocID="{4ADC544B-76D1-4E27-8BB0-78131221F3FD}" presName="rootConnector" presStyleLbl="node3" presStyleIdx="1" presStyleCnt="2"/>
      <dgm:spPr/>
    </dgm:pt>
    <dgm:pt modelId="{764D2D53-DDAC-46B4-B4FC-0275D685AC07}" type="pres">
      <dgm:prSet presAssocID="{4ADC544B-76D1-4E27-8BB0-78131221F3FD}" presName="hierChild4" presStyleCnt="0"/>
      <dgm:spPr/>
    </dgm:pt>
    <dgm:pt modelId="{438D6829-0434-475B-A5D6-93C2A5E805DD}" type="pres">
      <dgm:prSet presAssocID="{4ADC544B-76D1-4E27-8BB0-78131221F3FD}" presName="hierChild5" presStyleCnt="0"/>
      <dgm:spPr/>
    </dgm:pt>
    <dgm:pt modelId="{829C31BA-D492-4B23-BDF6-B9449544B46D}" type="pres">
      <dgm:prSet presAssocID="{7E112860-4233-4C1A-87DB-0D0296BF9AD0}" presName="hierChild5" presStyleCnt="0"/>
      <dgm:spPr/>
    </dgm:pt>
    <dgm:pt modelId="{DE4DE662-7477-47AA-AD33-F710D09A2F83}" type="pres">
      <dgm:prSet presAssocID="{0CA830E3-8761-4A43-B59E-489266862148}" presName="Name35" presStyleLbl="parChTrans1D2" presStyleIdx="1" presStyleCnt="4"/>
      <dgm:spPr/>
    </dgm:pt>
    <dgm:pt modelId="{4AA837DB-8786-40BC-ADF5-C6CE2A58362F}" type="pres">
      <dgm:prSet presAssocID="{D64A7206-644B-444E-B191-544872CE7C7C}" presName="hierRoot2" presStyleCnt="0">
        <dgm:presLayoutVars>
          <dgm:hierBranch/>
        </dgm:presLayoutVars>
      </dgm:prSet>
      <dgm:spPr/>
    </dgm:pt>
    <dgm:pt modelId="{0DA2BD18-5E06-49C4-8929-D16FD55C8B9E}" type="pres">
      <dgm:prSet presAssocID="{D64A7206-644B-444E-B191-544872CE7C7C}" presName="rootComposite" presStyleCnt="0"/>
      <dgm:spPr/>
    </dgm:pt>
    <dgm:pt modelId="{0897D6BB-B8A3-4E12-95F3-E5C965EE18ED}" type="pres">
      <dgm:prSet presAssocID="{D64A7206-644B-444E-B191-544872CE7C7C}" presName="rootText" presStyleLbl="node2" presStyleIdx="1" presStyleCnt="4">
        <dgm:presLayoutVars>
          <dgm:chPref val="3"/>
        </dgm:presLayoutVars>
      </dgm:prSet>
      <dgm:spPr/>
    </dgm:pt>
    <dgm:pt modelId="{2BC92FC2-7BE8-4638-8273-568573DEAA81}" type="pres">
      <dgm:prSet presAssocID="{D64A7206-644B-444E-B191-544872CE7C7C}" presName="rootConnector" presStyleLbl="node2" presStyleIdx="1" presStyleCnt="4"/>
      <dgm:spPr/>
    </dgm:pt>
    <dgm:pt modelId="{C5C80D01-0CDE-44C8-9BF2-62FC5AB5FF05}" type="pres">
      <dgm:prSet presAssocID="{D64A7206-644B-444E-B191-544872CE7C7C}" presName="hierChild4" presStyleCnt="0"/>
      <dgm:spPr/>
    </dgm:pt>
    <dgm:pt modelId="{9BA80E6D-6402-45BE-9519-F4B3053A6AAC}" type="pres">
      <dgm:prSet presAssocID="{D64A7206-644B-444E-B191-544872CE7C7C}" presName="hierChild5" presStyleCnt="0"/>
      <dgm:spPr/>
    </dgm:pt>
    <dgm:pt modelId="{4FFC2F09-C259-45CF-BBF7-9F5629B3D1FF}" type="pres">
      <dgm:prSet presAssocID="{3E7583A1-BC44-44B7-A12A-E3A16179834E}" presName="Name35" presStyleLbl="parChTrans1D2" presStyleIdx="2" presStyleCnt="4"/>
      <dgm:spPr/>
    </dgm:pt>
    <dgm:pt modelId="{D2835C59-C615-45D0-954C-7CFED588CB7F}" type="pres">
      <dgm:prSet presAssocID="{377B6600-C0A2-4498-B0D7-5CA648CBFA8C}" presName="hierRoot2" presStyleCnt="0">
        <dgm:presLayoutVars>
          <dgm:hierBranch/>
        </dgm:presLayoutVars>
      </dgm:prSet>
      <dgm:spPr/>
    </dgm:pt>
    <dgm:pt modelId="{DEDD4BA0-6679-403F-8B7F-8BD610C3C054}" type="pres">
      <dgm:prSet presAssocID="{377B6600-C0A2-4498-B0D7-5CA648CBFA8C}" presName="rootComposite" presStyleCnt="0"/>
      <dgm:spPr/>
    </dgm:pt>
    <dgm:pt modelId="{199CDB61-20A7-49A5-9776-A7A1A1800187}" type="pres">
      <dgm:prSet presAssocID="{377B6600-C0A2-4498-B0D7-5CA648CBFA8C}" presName="rootText" presStyleLbl="node2" presStyleIdx="2" presStyleCnt="4">
        <dgm:presLayoutVars>
          <dgm:chPref val="3"/>
        </dgm:presLayoutVars>
      </dgm:prSet>
      <dgm:spPr/>
    </dgm:pt>
    <dgm:pt modelId="{C7D3C865-A225-45FD-A4BD-03DD195F65A7}" type="pres">
      <dgm:prSet presAssocID="{377B6600-C0A2-4498-B0D7-5CA648CBFA8C}" presName="rootConnector" presStyleLbl="node2" presStyleIdx="2" presStyleCnt="4"/>
      <dgm:spPr/>
    </dgm:pt>
    <dgm:pt modelId="{ABD064BD-39EC-44EB-8BC7-3F8AECBA9765}" type="pres">
      <dgm:prSet presAssocID="{377B6600-C0A2-4498-B0D7-5CA648CBFA8C}" presName="hierChild4" presStyleCnt="0"/>
      <dgm:spPr/>
    </dgm:pt>
    <dgm:pt modelId="{4CE291D4-8EC9-4456-86CB-ECED3F2836AE}" type="pres">
      <dgm:prSet presAssocID="{377B6600-C0A2-4498-B0D7-5CA648CBFA8C}" presName="hierChild5" presStyleCnt="0"/>
      <dgm:spPr/>
    </dgm:pt>
    <dgm:pt modelId="{DF6042FB-E21F-4E73-AF9E-23B96BC71748}" type="pres">
      <dgm:prSet presAssocID="{B2C6BB79-132D-41B9-9DAD-E8BA222DD055}" presName="Name35" presStyleLbl="parChTrans1D2" presStyleIdx="3" presStyleCnt="4"/>
      <dgm:spPr/>
    </dgm:pt>
    <dgm:pt modelId="{4B52BDA9-7A45-4A9F-B9B4-E44E1CF286E1}" type="pres">
      <dgm:prSet presAssocID="{E851855C-87B5-4A6C-AEFE-89712E807094}" presName="hierRoot2" presStyleCnt="0">
        <dgm:presLayoutVars>
          <dgm:hierBranch/>
        </dgm:presLayoutVars>
      </dgm:prSet>
      <dgm:spPr/>
    </dgm:pt>
    <dgm:pt modelId="{6575B438-F301-4E91-9DEC-A5AEAAD91900}" type="pres">
      <dgm:prSet presAssocID="{E851855C-87B5-4A6C-AEFE-89712E807094}" presName="rootComposite" presStyleCnt="0"/>
      <dgm:spPr/>
    </dgm:pt>
    <dgm:pt modelId="{D27A912B-CF7D-4670-99B9-31E50B21E243}" type="pres">
      <dgm:prSet presAssocID="{E851855C-87B5-4A6C-AEFE-89712E807094}" presName="rootText" presStyleLbl="node2" presStyleIdx="3" presStyleCnt="4">
        <dgm:presLayoutVars>
          <dgm:chPref val="3"/>
        </dgm:presLayoutVars>
      </dgm:prSet>
      <dgm:spPr/>
    </dgm:pt>
    <dgm:pt modelId="{39988F95-525D-4E0B-99DF-E6ADD1222AD2}" type="pres">
      <dgm:prSet presAssocID="{E851855C-87B5-4A6C-AEFE-89712E807094}" presName="rootConnector" presStyleLbl="node2" presStyleIdx="3" presStyleCnt="4"/>
      <dgm:spPr/>
    </dgm:pt>
    <dgm:pt modelId="{013DA4B0-6596-47C4-B088-D8720A2C6A94}" type="pres">
      <dgm:prSet presAssocID="{E851855C-87B5-4A6C-AEFE-89712E807094}" presName="hierChild4" presStyleCnt="0"/>
      <dgm:spPr/>
    </dgm:pt>
    <dgm:pt modelId="{C7E1918E-A691-4F04-B387-6F909D8CF1E0}" type="pres">
      <dgm:prSet presAssocID="{E851855C-87B5-4A6C-AEFE-89712E807094}" presName="hierChild5" presStyleCnt="0"/>
      <dgm:spPr/>
    </dgm:pt>
    <dgm:pt modelId="{4FA909C0-74F9-4B2F-BDC5-62EB98DFD8C5}" type="pres">
      <dgm:prSet presAssocID="{024995E3-EF30-4F6F-9500-B4E2885FF3BA}" presName="hierChild3" presStyleCnt="0"/>
      <dgm:spPr/>
    </dgm:pt>
  </dgm:ptLst>
  <dgm:cxnLst>
    <dgm:cxn modelId="{C1334402-DF40-446A-A05B-CCD89954E8F0}" type="presOf" srcId="{4ADC544B-76D1-4E27-8BB0-78131221F3FD}" destId="{705D585D-3B51-4B2E-A09E-34DB18A04638}" srcOrd="0" destOrd="0" presId="urn:microsoft.com/office/officeart/2005/8/layout/orgChart1"/>
    <dgm:cxn modelId="{46CFBF03-8FB6-4DBA-9176-79D824B5F98A}" type="presOf" srcId="{024995E3-EF30-4F6F-9500-B4E2885FF3BA}" destId="{C17BF4F2-15D2-41A1-A984-8A4CA9701F66}" srcOrd="0" destOrd="0" presId="urn:microsoft.com/office/officeart/2005/8/layout/orgChart1"/>
    <dgm:cxn modelId="{1824D704-E9AE-4A74-ACCD-56DD0C3936B3}" srcId="{024995E3-EF30-4F6F-9500-B4E2885FF3BA}" destId="{377B6600-C0A2-4498-B0D7-5CA648CBFA8C}" srcOrd="2" destOrd="0" parTransId="{3E7583A1-BC44-44B7-A12A-E3A16179834E}" sibTransId="{93B08E67-AA1E-4D00-B1C7-14D18EED2344}"/>
    <dgm:cxn modelId="{DE8D0F06-8E42-4DCC-9A13-B2806B12ED20}" srcId="{9884AE30-D732-4B74-B29A-67E51B34DBB4}" destId="{024995E3-EF30-4F6F-9500-B4E2885FF3BA}" srcOrd="0" destOrd="0" parTransId="{C09370FF-1F4C-4B6D-ABB9-1962712402D4}" sibTransId="{E01C0492-58AA-4E39-A904-BB593C6CD138}"/>
    <dgm:cxn modelId="{F0BACA10-FB47-49BF-B125-219975A4406E}" type="presOf" srcId="{7E112860-4233-4C1A-87DB-0D0296BF9AD0}" destId="{A28322F9-C4F7-4117-829E-B6D2D8DB21B7}" srcOrd="1" destOrd="0" presId="urn:microsoft.com/office/officeart/2005/8/layout/orgChart1"/>
    <dgm:cxn modelId="{34373C12-FBBA-4BCD-90EE-22FC627243DF}" type="presOf" srcId="{9ED02DE5-0D2C-4B2E-B0DE-507BEB066CE9}" destId="{17EC058D-A3EC-4490-B985-708BC08B874B}" srcOrd="1" destOrd="0" presId="urn:microsoft.com/office/officeart/2005/8/layout/orgChart1"/>
    <dgm:cxn modelId="{F0A13D13-C4C5-43C9-A4CA-A2A823777E9F}" type="presOf" srcId="{9ED02DE5-0D2C-4B2E-B0DE-507BEB066CE9}" destId="{B1F738E9-C479-4619-BD68-2524BDFB8486}" srcOrd="0" destOrd="0" presId="urn:microsoft.com/office/officeart/2005/8/layout/orgChart1"/>
    <dgm:cxn modelId="{D7D1F613-1687-4E03-AAF6-4857D8957052}" type="presOf" srcId="{0CA830E3-8761-4A43-B59E-489266862148}" destId="{DE4DE662-7477-47AA-AD33-F710D09A2F83}" srcOrd="0" destOrd="0" presId="urn:microsoft.com/office/officeart/2005/8/layout/orgChart1"/>
    <dgm:cxn modelId="{19CE0C1F-B2A2-48F6-86CF-000C38A50945}" type="presOf" srcId="{9169C3FA-A9AC-4BD9-B443-3EB1BCFD48DB}" destId="{1887FF29-B326-461A-A34F-77013E36B92F}" srcOrd="0" destOrd="0" presId="urn:microsoft.com/office/officeart/2005/8/layout/orgChart1"/>
    <dgm:cxn modelId="{D8343F26-8CBE-40A8-B603-3BC802257A02}" srcId="{7E112860-4233-4C1A-87DB-0D0296BF9AD0}" destId="{4ADC544B-76D1-4E27-8BB0-78131221F3FD}" srcOrd="1" destOrd="0" parTransId="{9169C3FA-A9AC-4BD9-B443-3EB1BCFD48DB}" sibTransId="{FBB7595E-854A-4A96-88C6-1304E014B519}"/>
    <dgm:cxn modelId="{B909E926-0BE0-475E-AB9E-50289A613CAD}" srcId="{7E112860-4233-4C1A-87DB-0D0296BF9AD0}" destId="{9ED02DE5-0D2C-4B2E-B0DE-507BEB066CE9}" srcOrd="0" destOrd="0" parTransId="{443A5059-1DCA-42F2-B45A-D9878DF851A2}" sibTransId="{78C0E74B-365D-4D91-B3A5-7E5C8BA63230}"/>
    <dgm:cxn modelId="{0967EB28-A5E0-41FA-BC2D-3E9D6F67CAF8}" type="presOf" srcId="{E851855C-87B5-4A6C-AEFE-89712E807094}" destId="{D27A912B-CF7D-4670-99B9-31E50B21E243}" srcOrd="0" destOrd="0" presId="urn:microsoft.com/office/officeart/2005/8/layout/orgChart1"/>
    <dgm:cxn modelId="{E39B522A-FBB0-4EB7-BB33-5B4D3E0F201A}" type="presOf" srcId="{B2C6BB79-132D-41B9-9DAD-E8BA222DD055}" destId="{DF6042FB-E21F-4E73-AF9E-23B96BC71748}" srcOrd="0" destOrd="0" presId="urn:microsoft.com/office/officeart/2005/8/layout/orgChart1"/>
    <dgm:cxn modelId="{AE76F42B-C261-41A4-9928-AA2BB594150C}" type="presOf" srcId="{DE829CC2-893D-406B-8752-411B3AE1B21C}" destId="{D708F195-D33F-433D-AD4E-290562EA6919}" srcOrd="0" destOrd="0" presId="urn:microsoft.com/office/officeart/2005/8/layout/orgChart1"/>
    <dgm:cxn modelId="{F027D963-DBE7-402C-8EFA-90F154E07803}" type="presOf" srcId="{3E7583A1-BC44-44B7-A12A-E3A16179834E}" destId="{4FFC2F09-C259-45CF-BBF7-9F5629B3D1FF}" srcOrd="0" destOrd="0" presId="urn:microsoft.com/office/officeart/2005/8/layout/orgChart1"/>
    <dgm:cxn modelId="{9B2F8978-35DD-412F-BF06-965D8A8CC8BF}" type="presOf" srcId="{024995E3-EF30-4F6F-9500-B4E2885FF3BA}" destId="{9C2B3661-3046-4DCF-96CD-886E464658FF}" srcOrd="1" destOrd="0" presId="urn:microsoft.com/office/officeart/2005/8/layout/orgChart1"/>
    <dgm:cxn modelId="{64C25286-73A0-4B2A-B89D-11FBD230A20E}" type="presOf" srcId="{D64A7206-644B-444E-B191-544872CE7C7C}" destId="{0897D6BB-B8A3-4E12-95F3-E5C965EE18ED}" srcOrd="0" destOrd="0" presId="urn:microsoft.com/office/officeart/2005/8/layout/orgChart1"/>
    <dgm:cxn modelId="{8AFD5A8E-EE87-4DB2-8DC2-2D0E84358D43}" type="presOf" srcId="{4ADC544B-76D1-4E27-8BB0-78131221F3FD}" destId="{111CF6BE-2560-4676-ABD1-BF8D10B5822D}" srcOrd="1" destOrd="0" presId="urn:microsoft.com/office/officeart/2005/8/layout/orgChart1"/>
    <dgm:cxn modelId="{A40F298F-4446-4F1C-8886-03EA0E7A6C37}" srcId="{024995E3-EF30-4F6F-9500-B4E2885FF3BA}" destId="{D64A7206-644B-444E-B191-544872CE7C7C}" srcOrd="1" destOrd="0" parTransId="{0CA830E3-8761-4A43-B59E-489266862148}" sibTransId="{54AA4458-2C50-4A01-9A92-F941C7D65C37}"/>
    <dgm:cxn modelId="{174FD4B8-0AEE-456A-9654-5C69235CBC51}" srcId="{024995E3-EF30-4F6F-9500-B4E2885FF3BA}" destId="{7E112860-4233-4C1A-87DB-0D0296BF9AD0}" srcOrd="0" destOrd="0" parTransId="{DE829CC2-893D-406B-8752-411B3AE1B21C}" sibTransId="{8A8398E2-A4B3-45F6-BC30-060164F52983}"/>
    <dgm:cxn modelId="{55AA35BB-A198-442C-8C25-523BB60973BB}" type="presOf" srcId="{9884AE30-D732-4B74-B29A-67E51B34DBB4}" destId="{FE945A21-DC7E-4F8E-A591-A40E9BB1EB64}" srcOrd="0" destOrd="0" presId="urn:microsoft.com/office/officeart/2005/8/layout/orgChart1"/>
    <dgm:cxn modelId="{E42135BE-72C4-493F-BC83-01A28009985A}" type="presOf" srcId="{377B6600-C0A2-4498-B0D7-5CA648CBFA8C}" destId="{199CDB61-20A7-49A5-9776-A7A1A1800187}" srcOrd="0" destOrd="0" presId="urn:microsoft.com/office/officeart/2005/8/layout/orgChart1"/>
    <dgm:cxn modelId="{D6A10CD1-6424-43F9-96E4-81A56C6C6BE5}" type="presOf" srcId="{377B6600-C0A2-4498-B0D7-5CA648CBFA8C}" destId="{C7D3C865-A225-45FD-A4BD-03DD195F65A7}" srcOrd="1" destOrd="0" presId="urn:microsoft.com/office/officeart/2005/8/layout/orgChart1"/>
    <dgm:cxn modelId="{8F5553E6-495B-4C3E-B01A-49251320A934}" type="presOf" srcId="{7E112860-4233-4C1A-87DB-0D0296BF9AD0}" destId="{E92A9949-8E82-4E54-ADF4-5ECC97852853}" srcOrd="0" destOrd="0" presId="urn:microsoft.com/office/officeart/2005/8/layout/orgChart1"/>
    <dgm:cxn modelId="{734A1AEC-5C9B-4179-B397-F4D737F04ADC}" type="presOf" srcId="{E851855C-87B5-4A6C-AEFE-89712E807094}" destId="{39988F95-525D-4E0B-99DF-E6ADD1222AD2}" srcOrd="1" destOrd="0" presId="urn:microsoft.com/office/officeart/2005/8/layout/orgChart1"/>
    <dgm:cxn modelId="{75163BF8-3198-4850-AE99-05D282805D38}" type="presOf" srcId="{D64A7206-644B-444E-B191-544872CE7C7C}" destId="{2BC92FC2-7BE8-4638-8273-568573DEAA81}" srcOrd="1" destOrd="0" presId="urn:microsoft.com/office/officeart/2005/8/layout/orgChart1"/>
    <dgm:cxn modelId="{B9AC74F8-3E91-4864-A5D5-179882A91F94}" type="presOf" srcId="{443A5059-1DCA-42F2-B45A-D9878DF851A2}" destId="{051E913B-1E41-42EA-B383-D83A7FB8934A}" srcOrd="0" destOrd="0" presId="urn:microsoft.com/office/officeart/2005/8/layout/orgChart1"/>
    <dgm:cxn modelId="{061018FB-676A-403A-8832-ACE410B5D6F7}" srcId="{024995E3-EF30-4F6F-9500-B4E2885FF3BA}" destId="{E851855C-87B5-4A6C-AEFE-89712E807094}" srcOrd="3" destOrd="0" parTransId="{B2C6BB79-132D-41B9-9DAD-E8BA222DD055}" sibTransId="{5D8F6D69-3B2C-4997-8A64-58B622D9BF93}"/>
    <dgm:cxn modelId="{D5F0A79A-CE2C-49D1-A89F-B441078BA38F}" type="presParOf" srcId="{FE945A21-DC7E-4F8E-A591-A40E9BB1EB64}" destId="{2A5DF83C-AC32-4712-9349-53089E6B5306}" srcOrd="0" destOrd="0" presId="urn:microsoft.com/office/officeart/2005/8/layout/orgChart1"/>
    <dgm:cxn modelId="{77C4D645-2BF8-40F0-AB94-3AFF3A9B91B2}" type="presParOf" srcId="{2A5DF83C-AC32-4712-9349-53089E6B5306}" destId="{6D6ADB7E-8C2F-4B2B-AED2-9A0ED8DDD2B8}" srcOrd="0" destOrd="0" presId="urn:microsoft.com/office/officeart/2005/8/layout/orgChart1"/>
    <dgm:cxn modelId="{65353E1E-1D36-4077-9342-A871CB55E1C9}" type="presParOf" srcId="{6D6ADB7E-8C2F-4B2B-AED2-9A0ED8DDD2B8}" destId="{C17BF4F2-15D2-41A1-A984-8A4CA9701F66}" srcOrd="0" destOrd="0" presId="urn:microsoft.com/office/officeart/2005/8/layout/orgChart1"/>
    <dgm:cxn modelId="{EA14751E-D3F3-442F-A3C3-DD0276F73454}" type="presParOf" srcId="{6D6ADB7E-8C2F-4B2B-AED2-9A0ED8DDD2B8}" destId="{9C2B3661-3046-4DCF-96CD-886E464658FF}" srcOrd="1" destOrd="0" presId="urn:microsoft.com/office/officeart/2005/8/layout/orgChart1"/>
    <dgm:cxn modelId="{10DF403F-1D86-40C3-B0AB-5C953CAF0878}" type="presParOf" srcId="{2A5DF83C-AC32-4712-9349-53089E6B5306}" destId="{0C3FB79B-5F89-4CD2-8086-07EA509C0833}" srcOrd="1" destOrd="0" presId="urn:microsoft.com/office/officeart/2005/8/layout/orgChart1"/>
    <dgm:cxn modelId="{39F90CFC-ABD2-4D4F-961D-329F1C6E037C}" type="presParOf" srcId="{0C3FB79B-5F89-4CD2-8086-07EA509C0833}" destId="{D708F195-D33F-433D-AD4E-290562EA6919}" srcOrd="0" destOrd="0" presId="urn:microsoft.com/office/officeart/2005/8/layout/orgChart1"/>
    <dgm:cxn modelId="{6E6BD5C6-265B-4EED-9320-11435957BC50}" type="presParOf" srcId="{0C3FB79B-5F89-4CD2-8086-07EA509C0833}" destId="{F9ACC1AC-80C2-466F-9128-BB444EA4FA62}" srcOrd="1" destOrd="0" presId="urn:microsoft.com/office/officeart/2005/8/layout/orgChart1"/>
    <dgm:cxn modelId="{2EC64F04-6572-46A7-ADBF-AD6A7D4FC972}" type="presParOf" srcId="{F9ACC1AC-80C2-466F-9128-BB444EA4FA62}" destId="{D39CB480-4586-448B-80E8-6DEFBA125376}" srcOrd="0" destOrd="0" presId="urn:microsoft.com/office/officeart/2005/8/layout/orgChart1"/>
    <dgm:cxn modelId="{31BC28DF-F1A1-4043-84A9-0828788EC1E8}" type="presParOf" srcId="{D39CB480-4586-448B-80E8-6DEFBA125376}" destId="{E92A9949-8E82-4E54-ADF4-5ECC97852853}" srcOrd="0" destOrd="0" presId="urn:microsoft.com/office/officeart/2005/8/layout/orgChart1"/>
    <dgm:cxn modelId="{6B255C0A-2D67-45D8-A2FC-A67E7B669DB0}" type="presParOf" srcId="{D39CB480-4586-448B-80E8-6DEFBA125376}" destId="{A28322F9-C4F7-4117-829E-B6D2D8DB21B7}" srcOrd="1" destOrd="0" presId="urn:microsoft.com/office/officeart/2005/8/layout/orgChart1"/>
    <dgm:cxn modelId="{5B3BFA81-D162-442A-AF1F-BBE80DC7D457}" type="presParOf" srcId="{F9ACC1AC-80C2-466F-9128-BB444EA4FA62}" destId="{6922DA2E-7E21-46B2-A741-F8DE1BB8D29C}" srcOrd="1" destOrd="0" presId="urn:microsoft.com/office/officeart/2005/8/layout/orgChart1"/>
    <dgm:cxn modelId="{589CE05C-43A5-40B1-BA71-8A0403D325F0}" type="presParOf" srcId="{6922DA2E-7E21-46B2-A741-F8DE1BB8D29C}" destId="{051E913B-1E41-42EA-B383-D83A7FB8934A}" srcOrd="0" destOrd="0" presId="urn:microsoft.com/office/officeart/2005/8/layout/orgChart1"/>
    <dgm:cxn modelId="{2404E896-307D-47DF-A010-1E7A6680F39A}" type="presParOf" srcId="{6922DA2E-7E21-46B2-A741-F8DE1BB8D29C}" destId="{E44372B8-E6C3-417E-841E-57C951CA4321}" srcOrd="1" destOrd="0" presId="urn:microsoft.com/office/officeart/2005/8/layout/orgChart1"/>
    <dgm:cxn modelId="{45ECB77D-A03A-447E-B495-B95018590353}" type="presParOf" srcId="{E44372B8-E6C3-417E-841E-57C951CA4321}" destId="{B0077BD6-95EC-4A35-925F-094E89A0BDDD}" srcOrd="0" destOrd="0" presId="urn:microsoft.com/office/officeart/2005/8/layout/orgChart1"/>
    <dgm:cxn modelId="{057770A3-9673-40C8-B699-09163E0B6598}" type="presParOf" srcId="{B0077BD6-95EC-4A35-925F-094E89A0BDDD}" destId="{B1F738E9-C479-4619-BD68-2524BDFB8486}" srcOrd="0" destOrd="0" presId="urn:microsoft.com/office/officeart/2005/8/layout/orgChart1"/>
    <dgm:cxn modelId="{0FD197C8-B35B-439B-A2F1-A9809D125CB3}" type="presParOf" srcId="{B0077BD6-95EC-4A35-925F-094E89A0BDDD}" destId="{17EC058D-A3EC-4490-B985-708BC08B874B}" srcOrd="1" destOrd="0" presId="urn:microsoft.com/office/officeart/2005/8/layout/orgChart1"/>
    <dgm:cxn modelId="{5FE3639E-B03E-4D05-A21A-A0AAC6AC81FA}" type="presParOf" srcId="{E44372B8-E6C3-417E-841E-57C951CA4321}" destId="{1A188FC6-256C-4C1E-92ED-E4EF9D4251EF}" srcOrd="1" destOrd="0" presId="urn:microsoft.com/office/officeart/2005/8/layout/orgChart1"/>
    <dgm:cxn modelId="{6B2A0CF3-F8F6-428D-AEE7-141A8C81BC97}" type="presParOf" srcId="{E44372B8-E6C3-417E-841E-57C951CA4321}" destId="{A0D01EED-FC6A-41DB-9F62-FBCB459036DA}" srcOrd="2" destOrd="0" presId="urn:microsoft.com/office/officeart/2005/8/layout/orgChart1"/>
    <dgm:cxn modelId="{A3BFF87D-FF8F-425B-8C66-C78A96A423C5}" type="presParOf" srcId="{6922DA2E-7E21-46B2-A741-F8DE1BB8D29C}" destId="{1887FF29-B326-461A-A34F-77013E36B92F}" srcOrd="2" destOrd="0" presId="urn:microsoft.com/office/officeart/2005/8/layout/orgChart1"/>
    <dgm:cxn modelId="{8D5EA4C8-7B69-4B83-9D76-9389CDCD40C4}" type="presParOf" srcId="{6922DA2E-7E21-46B2-A741-F8DE1BB8D29C}" destId="{0E7E7341-B3F7-44AD-9181-B4BF2FFD0995}" srcOrd="3" destOrd="0" presId="urn:microsoft.com/office/officeart/2005/8/layout/orgChart1"/>
    <dgm:cxn modelId="{96EABE1A-F02C-41B1-9B5A-ED6843702098}" type="presParOf" srcId="{0E7E7341-B3F7-44AD-9181-B4BF2FFD0995}" destId="{B58B43EB-759C-4CF4-B580-E3BBBF79C116}" srcOrd="0" destOrd="0" presId="urn:microsoft.com/office/officeart/2005/8/layout/orgChart1"/>
    <dgm:cxn modelId="{F2B72921-DC3F-4B21-B817-B75FEDA14C89}" type="presParOf" srcId="{B58B43EB-759C-4CF4-B580-E3BBBF79C116}" destId="{705D585D-3B51-4B2E-A09E-34DB18A04638}" srcOrd="0" destOrd="0" presId="urn:microsoft.com/office/officeart/2005/8/layout/orgChart1"/>
    <dgm:cxn modelId="{7FACD3E3-2501-43CE-80AA-9289E3CF28BD}" type="presParOf" srcId="{B58B43EB-759C-4CF4-B580-E3BBBF79C116}" destId="{111CF6BE-2560-4676-ABD1-BF8D10B5822D}" srcOrd="1" destOrd="0" presId="urn:microsoft.com/office/officeart/2005/8/layout/orgChart1"/>
    <dgm:cxn modelId="{2265C62F-4A9E-4A4F-83F9-4E09140FC38D}" type="presParOf" srcId="{0E7E7341-B3F7-44AD-9181-B4BF2FFD0995}" destId="{764D2D53-DDAC-46B4-B4FC-0275D685AC07}" srcOrd="1" destOrd="0" presId="urn:microsoft.com/office/officeart/2005/8/layout/orgChart1"/>
    <dgm:cxn modelId="{1EE1CA99-95B7-4690-8E07-3BE4CED5DDCA}" type="presParOf" srcId="{0E7E7341-B3F7-44AD-9181-B4BF2FFD0995}" destId="{438D6829-0434-475B-A5D6-93C2A5E805DD}" srcOrd="2" destOrd="0" presId="urn:microsoft.com/office/officeart/2005/8/layout/orgChart1"/>
    <dgm:cxn modelId="{1D081246-E046-46D7-BCAC-FE703AFDBAB7}" type="presParOf" srcId="{F9ACC1AC-80C2-466F-9128-BB444EA4FA62}" destId="{829C31BA-D492-4B23-BDF6-B9449544B46D}" srcOrd="2" destOrd="0" presId="urn:microsoft.com/office/officeart/2005/8/layout/orgChart1"/>
    <dgm:cxn modelId="{F9E760B0-A365-462D-9D37-CCA2FDB76CBA}" type="presParOf" srcId="{0C3FB79B-5F89-4CD2-8086-07EA509C0833}" destId="{DE4DE662-7477-47AA-AD33-F710D09A2F83}" srcOrd="2" destOrd="0" presId="urn:microsoft.com/office/officeart/2005/8/layout/orgChart1"/>
    <dgm:cxn modelId="{A5BC4815-7090-4AF3-94A0-36604747991F}" type="presParOf" srcId="{0C3FB79B-5F89-4CD2-8086-07EA509C0833}" destId="{4AA837DB-8786-40BC-ADF5-C6CE2A58362F}" srcOrd="3" destOrd="0" presId="urn:microsoft.com/office/officeart/2005/8/layout/orgChart1"/>
    <dgm:cxn modelId="{B0727B39-AD8F-4FE9-9469-4468F6B0D9DC}" type="presParOf" srcId="{4AA837DB-8786-40BC-ADF5-C6CE2A58362F}" destId="{0DA2BD18-5E06-49C4-8929-D16FD55C8B9E}" srcOrd="0" destOrd="0" presId="urn:microsoft.com/office/officeart/2005/8/layout/orgChart1"/>
    <dgm:cxn modelId="{C2E15AC9-53A8-497F-B785-961EAE48747E}" type="presParOf" srcId="{0DA2BD18-5E06-49C4-8929-D16FD55C8B9E}" destId="{0897D6BB-B8A3-4E12-95F3-E5C965EE18ED}" srcOrd="0" destOrd="0" presId="urn:microsoft.com/office/officeart/2005/8/layout/orgChart1"/>
    <dgm:cxn modelId="{A9C60A50-4C16-4A57-BA25-479658391EE8}" type="presParOf" srcId="{0DA2BD18-5E06-49C4-8929-D16FD55C8B9E}" destId="{2BC92FC2-7BE8-4638-8273-568573DEAA81}" srcOrd="1" destOrd="0" presId="urn:microsoft.com/office/officeart/2005/8/layout/orgChart1"/>
    <dgm:cxn modelId="{D940D64F-347D-4BB2-B3E9-753C8F55CBCC}" type="presParOf" srcId="{4AA837DB-8786-40BC-ADF5-C6CE2A58362F}" destId="{C5C80D01-0CDE-44C8-9BF2-62FC5AB5FF05}" srcOrd="1" destOrd="0" presId="urn:microsoft.com/office/officeart/2005/8/layout/orgChart1"/>
    <dgm:cxn modelId="{90477132-16C0-4A54-B6C3-6821B6984283}" type="presParOf" srcId="{4AA837DB-8786-40BC-ADF5-C6CE2A58362F}" destId="{9BA80E6D-6402-45BE-9519-F4B3053A6AAC}" srcOrd="2" destOrd="0" presId="urn:microsoft.com/office/officeart/2005/8/layout/orgChart1"/>
    <dgm:cxn modelId="{6AFDBDA7-D11A-4035-8D72-12C7C846486A}" type="presParOf" srcId="{0C3FB79B-5F89-4CD2-8086-07EA509C0833}" destId="{4FFC2F09-C259-45CF-BBF7-9F5629B3D1FF}" srcOrd="4" destOrd="0" presId="urn:microsoft.com/office/officeart/2005/8/layout/orgChart1"/>
    <dgm:cxn modelId="{E4A1E2D7-E810-4285-ACBB-ED22974E0CAC}" type="presParOf" srcId="{0C3FB79B-5F89-4CD2-8086-07EA509C0833}" destId="{D2835C59-C615-45D0-954C-7CFED588CB7F}" srcOrd="5" destOrd="0" presId="urn:microsoft.com/office/officeart/2005/8/layout/orgChart1"/>
    <dgm:cxn modelId="{62DB453C-599F-470F-B3F7-B396A59A8DEC}" type="presParOf" srcId="{D2835C59-C615-45D0-954C-7CFED588CB7F}" destId="{DEDD4BA0-6679-403F-8B7F-8BD610C3C054}" srcOrd="0" destOrd="0" presId="urn:microsoft.com/office/officeart/2005/8/layout/orgChart1"/>
    <dgm:cxn modelId="{49C35435-E34F-43A6-94C1-2B075520E17D}" type="presParOf" srcId="{DEDD4BA0-6679-403F-8B7F-8BD610C3C054}" destId="{199CDB61-20A7-49A5-9776-A7A1A1800187}" srcOrd="0" destOrd="0" presId="urn:microsoft.com/office/officeart/2005/8/layout/orgChart1"/>
    <dgm:cxn modelId="{6BD673F1-BACC-4800-8CF6-A24F5D080687}" type="presParOf" srcId="{DEDD4BA0-6679-403F-8B7F-8BD610C3C054}" destId="{C7D3C865-A225-45FD-A4BD-03DD195F65A7}" srcOrd="1" destOrd="0" presId="urn:microsoft.com/office/officeart/2005/8/layout/orgChart1"/>
    <dgm:cxn modelId="{8E3C9AD0-1A01-44DF-A434-514CF7C71E21}" type="presParOf" srcId="{D2835C59-C615-45D0-954C-7CFED588CB7F}" destId="{ABD064BD-39EC-44EB-8BC7-3F8AECBA9765}" srcOrd="1" destOrd="0" presId="urn:microsoft.com/office/officeart/2005/8/layout/orgChart1"/>
    <dgm:cxn modelId="{124E0758-3251-4445-BD1A-E1E2F645B291}" type="presParOf" srcId="{D2835C59-C615-45D0-954C-7CFED588CB7F}" destId="{4CE291D4-8EC9-4456-86CB-ECED3F2836AE}" srcOrd="2" destOrd="0" presId="urn:microsoft.com/office/officeart/2005/8/layout/orgChart1"/>
    <dgm:cxn modelId="{43420A16-452C-4F7E-A8D9-0D838F3B3625}" type="presParOf" srcId="{0C3FB79B-5F89-4CD2-8086-07EA509C0833}" destId="{DF6042FB-E21F-4E73-AF9E-23B96BC71748}" srcOrd="6" destOrd="0" presId="urn:microsoft.com/office/officeart/2005/8/layout/orgChart1"/>
    <dgm:cxn modelId="{FF326092-0EB3-40FB-BA76-2826264A1CF9}" type="presParOf" srcId="{0C3FB79B-5F89-4CD2-8086-07EA509C0833}" destId="{4B52BDA9-7A45-4A9F-B9B4-E44E1CF286E1}" srcOrd="7" destOrd="0" presId="urn:microsoft.com/office/officeart/2005/8/layout/orgChart1"/>
    <dgm:cxn modelId="{24F2C592-6D2D-4702-B514-47195876B9BA}" type="presParOf" srcId="{4B52BDA9-7A45-4A9F-B9B4-E44E1CF286E1}" destId="{6575B438-F301-4E91-9DEC-A5AEAAD91900}" srcOrd="0" destOrd="0" presId="urn:microsoft.com/office/officeart/2005/8/layout/orgChart1"/>
    <dgm:cxn modelId="{BD7250B4-86BC-483D-8B5B-8382EC6AF91E}" type="presParOf" srcId="{6575B438-F301-4E91-9DEC-A5AEAAD91900}" destId="{D27A912B-CF7D-4670-99B9-31E50B21E243}" srcOrd="0" destOrd="0" presId="urn:microsoft.com/office/officeart/2005/8/layout/orgChart1"/>
    <dgm:cxn modelId="{BC0E4CCE-34B6-4C07-BB87-C8E5BF572061}" type="presParOf" srcId="{6575B438-F301-4E91-9DEC-A5AEAAD91900}" destId="{39988F95-525D-4E0B-99DF-E6ADD1222AD2}" srcOrd="1" destOrd="0" presId="urn:microsoft.com/office/officeart/2005/8/layout/orgChart1"/>
    <dgm:cxn modelId="{6D2A2C89-F5D4-4BEA-AB19-A2FB6CEFCCAC}" type="presParOf" srcId="{4B52BDA9-7A45-4A9F-B9B4-E44E1CF286E1}" destId="{013DA4B0-6596-47C4-B088-D8720A2C6A94}" srcOrd="1" destOrd="0" presId="urn:microsoft.com/office/officeart/2005/8/layout/orgChart1"/>
    <dgm:cxn modelId="{8F1AC1E4-FE08-4FE4-9211-AE305E04E7D0}" type="presParOf" srcId="{4B52BDA9-7A45-4A9F-B9B4-E44E1CF286E1}" destId="{C7E1918E-A691-4F04-B387-6F909D8CF1E0}" srcOrd="2" destOrd="0" presId="urn:microsoft.com/office/officeart/2005/8/layout/orgChart1"/>
    <dgm:cxn modelId="{138403FF-DEB7-4FAF-956D-1A101C43C0D7}" type="presParOf" srcId="{2A5DF83C-AC32-4712-9349-53089E6B5306}" destId="{4FA909C0-74F9-4B2F-BDC5-62EB98DFD8C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84AE30-D732-4B74-B29A-67E51B34DBB4}" type="doc">
      <dgm:prSet loTypeId="urn:microsoft.com/office/officeart/2005/8/layout/orgChart1" loCatId="hierarchy" qsTypeId="urn:microsoft.com/office/officeart/2005/8/quickstyle/simple1" qsCatId="simple" csTypeId="urn:microsoft.com/office/officeart/2005/8/colors/accent1_2" csCatId="accent1"/>
      <dgm:spPr/>
    </dgm:pt>
    <dgm:pt modelId="{024995E3-EF30-4F6F-9500-B4E2885FF3BA}">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accent2"/>
              </a:solidFill>
              <a:effectLst>
                <a:outerShdw blurRad="38100" dist="38100" dir="2700000" algn="tl">
                  <a:srgbClr val="000000"/>
                </a:outerShdw>
              </a:effectLst>
              <a:latin typeface="幼圆" panose="02010509060101010101" pitchFamily="49" charset="-122"/>
              <a:ea typeface="幼圆" panose="02010509060101010101" pitchFamily="49" charset="-122"/>
            </a:rPr>
            <a:t>时间序列</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accent2"/>
              </a:solidFill>
              <a:effectLst>
                <a:outerShdw blurRad="38100" dist="38100" dir="2700000" algn="tl">
                  <a:srgbClr val="000000"/>
                </a:outerShdw>
              </a:effectLst>
              <a:latin typeface="幼圆" panose="02010509060101010101" pitchFamily="49" charset="-122"/>
              <a:ea typeface="幼圆" panose="02010509060101010101" pitchFamily="49" charset="-122"/>
            </a:rPr>
            <a:t>的成分</a:t>
          </a:r>
        </a:p>
      </dgm:t>
    </dgm:pt>
    <dgm:pt modelId="{C09370FF-1F4C-4B6D-ABB9-1962712402D4}" type="parTrans" cxnId="{DE8D0F06-8E42-4DCC-9A13-B2806B12ED20}">
      <dgm:prSet/>
      <dgm:spPr/>
    </dgm:pt>
    <dgm:pt modelId="{E01C0492-58AA-4E39-A904-BB593C6CD138}" type="sibTrans" cxnId="{DE8D0F06-8E42-4DCC-9A13-B2806B12ED20}">
      <dgm:prSet/>
      <dgm:spPr/>
    </dgm:pt>
    <dgm:pt modelId="{7E112860-4233-4C1A-87DB-0D0296BF9AD0}">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bg2"/>
              </a:solidFill>
              <a:effectLst/>
              <a:latin typeface="幼圆" panose="02010509060101010101" pitchFamily="49" charset="-122"/>
              <a:ea typeface="幼圆" panose="02010509060101010101" pitchFamily="49" charset="-122"/>
            </a:rPr>
            <a:t>趋势</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b="1" i="0" u="none" strike="noStrike" cap="none" normalizeH="0" baseline="0">
              <a:ln>
                <a:noFill/>
              </a:ln>
              <a:solidFill>
                <a:schemeClr val="bg2"/>
              </a:solidFill>
              <a:effectLst/>
              <a:latin typeface="Arial" panose="020B0604020202020204" pitchFamily="34" charset="0"/>
              <a:ea typeface="幼圆" panose="02010509060101010101" pitchFamily="49" charset="-122"/>
            </a:rPr>
            <a:t>T</a:t>
          </a:r>
        </a:p>
      </dgm:t>
    </dgm:pt>
    <dgm:pt modelId="{DE829CC2-893D-406B-8752-411B3AE1B21C}" type="parTrans" cxnId="{174FD4B8-0AEE-456A-9654-5C69235CBC51}">
      <dgm:prSet/>
      <dgm:spPr/>
    </dgm:pt>
    <dgm:pt modelId="{8A8398E2-A4B3-45F6-BC30-060164F52983}" type="sibTrans" cxnId="{174FD4B8-0AEE-456A-9654-5C69235CBC51}">
      <dgm:prSet/>
      <dgm:spPr/>
    </dgm:pt>
    <dgm:pt modelId="{9ED02DE5-0D2C-4B2E-B0DE-507BEB066CE9}">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bg2"/>
              </a:solidFill>
              <a:effectLst/>
              <a:latin typeface="幼圆" panose="02010509060101010101" pitchFamily="49" charset="-122"/>
              <a:ea typeface="幼圆" panose="02010509060101010101" pitchFamily="49" charset="-122"/>
            </a:rPr>
            <a:t>线性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bg2"/>
              </a:solidFill>
              <a:effectLst/>
              <a:latin typeface="幼圆" panose="02010509060101010101" pitchFamily="49" charset="-122"/>
              <a:ea typeface="幼圆" panose="02010509060101010101" pitchFamily="49" charset="-122"/>
            </a:rPr>
            <a:t>趋势</a:t>
          </a:r>
        </a:p>
      </dgm:t>
    </dgm:pt>
    <dgm:pt modelId="{443A5059-1DCA-42F2-B45A-D9878DF851A2}" type="parTrans" cxnId="{B909E926-0BE0-475E-AB9E-50289A613CAD}">
      <dgm:prSet/>
      <dgm:spPr/>
    </dgm:pt>
    <dgm:pt modelId="{78C0E74B-365D-4D91-B3A5-7E5C8BA63230}" type="sibTrans" cxnId="{B909E926-0BE0-475E-AB9E-50289A613CAD}">
      <dgm:prSet/>
      <dgm:spPr/>
    </dgm:pt>
    <dgm:pt modelId="{4ADC544B-76D1-4E27-8BB0-78131221F3FD}">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bg2"/>
              </a:solidFill>
              <a:effectLst/>
              <a:latin typeface="幼圆" panose="02010509060101010101" pitchFamily="49" charset="-122"/>
              <a:ea typeface="幼圆" panose="02010509060101010101" pitchFamily="49" charset="-122"/>
            </a:rPr>
            <a:t>非线性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bg2"/>
              </a:solidFill>
              <a:effectLst/>
              <a:latin typeface="幼圆" panose="02010509060101010101" pitchFamily="49" charset="-122"/>
              <a:ea typeface="幼圆" panose="02010509060101010101" pitchFamily="49" charset="-122"/>
            </a:rPr>
            <a:t>趋势</a:t>
          </a:r>
        </a:p>
      </dgm:t>
    </dgm:pt>
    <dgm:pt modelId="{9169C3FA-A9AC-4BD9-B443-3EB1BCFD48DB}" type="parTrans" cxnId="{D8343F26-8CBE-40A8-B603-3BC802257A02}">
      <dgm:prSet/>
      <dgm:spPr/>
    </dgm:pt>
    <dgm:pt modelId="{FBB7595E-854A-4A96-88C6-1304E014B519}" type="sibTrans" cxnId="{D8343F26-8CBE-40A8-B603-3BC802257A02}">
      <dgm:prSet/>
      <dgm:spPr/>
    </dgm:pt>
    <dgm:pt modelId="{D64A7206-644B-444E-B191-544872CE7C7C}">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bg2"/>
              </a:solidFill>
              <a:effectLst/>
              <a:latin typeface="幼圆" panose="02010509060101010101" pitchFamily="49" charset="-122"/>
              <a:ea typeface="幼圆" panose="02010509060101010101" pitchFamily="49" charset="-122"/>
            </a:rPr>
            <a:t>季节性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b="1" i="0" u="none" strike="noStrike" cap="none" normalizeH="0" baseline="0">
              <a:ln>
                <a:noFill/>
              </a:ln>
              <a:solidFill>
                <a:schemeClr val="bg2"/>
              </a:solidFill>
              <a:effectLst/>
              <a:latin typeface="Arial" panose="020B0604020202020204" pitchFamily="34" charset="0"/>
              <a:ea typeface="幼圆" panose="02010509060101010101" pitchFamily="49" charset="-122"/>
            </a:rPr>
            <a:t>S</a:t>
          </a:r>
        </a:p>
      </dgm:t>
    </dgm:pt>
    <dgm:pt modelId="{0CA830E3-8761-4A43-B59E-489266862148}" type="parTrans" cxnId="{A40F298F-4446-4F1C-8886-03EA0E7A6C37}">
      <dgm:prSet/>
      <dgm:spPr/>
    </dgm:pt>
    <dgm:pt modelId="{54AA4458-2C50-4A01-9A92-F941C7D65C37}" type="sibTrans" cxnId="{A40F298F-4446-4F1C-8886-03EA0E7A6C37}">
      <dgm:prSet/>
      <dgm:spPr/>
    </dgm:pt>
    <dgm:pt modelId="{377B6600-C0A2-4498-B0D7-5CA648CBFA8C}">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bg2"/>
              </a:solidFill>
              <a:effectLst/>
              <a:latin typeface="幼圆" panose="02010509060101010101" pitchFamily="49" charset="-122"/>
              <a:ea typeface="幼圆" panose="02010509060101010101" pitchFamily="49" charset="-122"/>
            </a:rPr>
            <a:t>周期性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b="1" i="0" u="none" strike="noStrike" cap="none" normalizeH="0" baseline="0">
              <a:ln>
                <a:noFill/>
              </a:ln>
              <a:solidFill>
                <a:schemeClr val="bg2"/>
              </a:solidFill>
              <a:effectLst/>
              <a:latin typeface="Arial" panose="020B0604020202020204" pitchFamily="34" charset="0"/>
              <a:ea typeface="幼圆" panose="02010509060101010101" pitchFamily="49" charset="-122"/>
            </a:rPr>
            <a:t>C</a:t>
          </a:r>
        </a:p>
      </dgm:t>
    </dgm:pt>
    <dgm:pt modelId="{3E7583A1-BC44-44B7-A12A-E3A16179834E}" type="parTrans" cxnId="{1824D704-E9AE-4A74-ACCD-56DD0C3936B3}">
      <dgm:prSet/>
      <dgm:spPr/>
    </dgm:pt>
    <dgm:pt modelId="{93B08E67-AA1E-4D00-B1C7-14D18EED2344}" type="sibTrans" cxnId="{1824D704-E9AE-4A74-ACCD-56DD0C3936B3}">
      <dgm:prSet/>
      <dgm:spPr/>
    </dgm:pt>
    <dgm:pt modelId="{E851855C-87B5-4A6C-AEFE-89712E807094}">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b="1" i="0" u="none" strike="noStrike" cap="none" normalizeH="0" baseline="0">
              <a:ln>
                <a:noFill/>
              </a:ln>
              <a:solidFill>
                <a:schemeClr val="bg2"/>
              </a:solidFill>
              <a:effectLst/>
              <a:latin typeface="幼圆" panose="02010509060101010101" pitchFamily="49" charset="-122"/>
              <a:ea typeface="幼圆" panose="02010509060101010101" pitchFamily="49" charset="-122"/>
            </a:rPr>
            <a:t>随机性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b="1" i="0" u="none" strike="noStrike" cap="none" normalizeH="0" baseline="0">
              <a:ln>
                <a:noFill/>
              </a:ln>
              <a:solidFill>
                <a:schemeClr val="bg2"/>
              </a:solidFill>
              <a:effectLst/>
              <a:latin typeface="Arial" panose="020B0604020202020204" pitchFamily="34" charset="0"/>
              <a:ea typeface="幼圆" panose="02010509060101010101" pitchFamily="49" charset="-122"/>
            </a:rPr>
            <a:t>I</a:t>
          </a:r>
        </a:p>
      </dgm:t>
    </dgm:pt>
    <dgm:pt modelId="{B2C6BB79-132D-41B9-9DAD-E8BA222DD055}" type="parTrans" cxnId="{061018FB-676A-403A-8832-ACE410B5D6F7}">
      <dgm:prSet/>
      <dgm:spPr/>
    </dgm:pt>
    <dgm:pt modelId="{5D8F6D69-3B2C-4997-8A64-58B622D9BF93}" type="sibTrans" cxnId="{061018FB-676A-403A-8832-ACE410B5D6F7}">
      <dgm:prSet/>
      <dgm:spPr/>
    </dgm:pt>
    <dgm:pt modelId="{FE945A21-DC7E-4F8E-A591-A40E9BB1EB64}" type="pres">
      <dgm:prSet presAssocID="{9884AE30-D732-4B74-B29A-67E51B34DBB4}" presName="hierChild1" presStyleCnt="0">
        <dgm:presLayoutVars>
          <dgm:orgChart val="1"/>
          <dgm:chPref val="1"/>
          <dgm:dir/>
          <dgm:animOne val="branch"/>
          <dgm:animLvl val="lvl"/>
          <dgm:resizeHandles/>
        </dgm:presLayoutVars>
      </dgm:prSet>
      <dgm:spPr/>
    </dgm:pt>
    <dgm:pt modelId="{2A5DF83C-AC32-4712-9349-53089E6B5306}" type="pres">
      <dgm:prSet presAssocID="{024995E3-EF30-4F6F-9500-B4E2885FF3BA}" presName="hierRoot1" presStyleCnt="0">
        <dgm:presLayoutVars>
          <dgm:hierBranch/>
        </dgm:presLayoutVars>
      </dgm:prSet>
      <dgm:spPr/>
    </dgm:pt>
    <dgm:pt modelId="{6D6ADB7E-8C2F-4B2B-AED2-9A0ED8DDD2B8}" type="pres">
      <dgm:prSet presAssocID="{024995E3-EF30-4F6F-9500-B4E2885FF3BA}" presName="rootComposite1" presStyleCnt="0"/>
      <dgm:spPr/>
    </dgm:pt>
    <dgm:pt modelId="{C17BF4F2-15D2-41A1-A984-8A4CA9701F66}" type="pres">
      <dgm:prSet presAssocID="{024995E3-EF30-4F6F-9500-B4E2885FF3BA}" presName="rootText1" presStyleLbl="node0" presStyleIdx="0" presStyleCnt="1">
        <dgm:presLayoutVars>
          <dgm:chPref val="3"/>
        </dgm:presLayoutVars>
      </dgm:prSet>
      <dgm:spPr/>
    </dgm:pt>
    <dgm:pt modelId="{9C2B3661-3046-4DCF-96CD-886E464658FF}" type="pres">
      <dgm:prSet presAssocID="{024995E3-EF30-4F6F-9500-B4E2885FF3BA}" presName="rootConnector1" presStyleLbl="node1" presStyleIdx="0" presStyleCnt="0"/>
      <dgm:spPr/>
    </dgm:pt>
    <dgm:pt modelId="{0C3FB79B-5F89-4CD2-8086-07EA509C0833}" type="pres">
      <dgm:prSet presAssocID="{024995E3-EF30-4F6F-9500-B4E2885FF3BA}" presName="hierChild2" presStyleCnt="0"/>
      <dgm:spPr/>
    </dgm:pt>
    <dgm:pt modelId="{D708F195-D33F-433D-AD4E-290562EA6919}" type="pres">
      <dgm:prSet presAssocID="{DE829CC2-893D-406B-8752-411B3AE1B21C}" presName="Name35" presStyleLbl="parChTrans1D2" presStyleIdx="0" presStyleCnt="4"/>
      <dgm:spPr/>
    </dgm:pt>
    <dgm:pt modelId="{F9ACC1AC-80C2-466F-9128-BB444EA4FA62}" type="pres">
      <dgm:prSet presAssocID="{7E112860-4233-4C1A-87DB-0D0296BF9AD0}" presName="hierRoot2" presStyleCnt="0">
        <dgm:presLayoutVars>
          <dgm:hierBranch/>
        </dgm:presLayoutVars>
      </dgm:prSet>
      <dgm:spPr/>
    </dgm:pt>
    <dgm:pt modelId="{D39CB480-4586-448B-80E8-6DEFBA125376}" type="pres">
      <dgm:prSet presAssocID="{7E112860-4233-4C1A-87DB-0D0296BF9AD0}" presName="rootComposite" presStyleCnt="0"/>
      <dgm:spPr/>
    </dgm:pt>
    <dgm:pt modelId="{E92A9949-8E82-4E54-ADF4-5ECC97852853}" type="pres">
      <dgm:prSet presAssocID="{7E112860-4233-4C1A-87DB-0D0296BF9AD0}" presName="rootText" presStyleLbl="node2" presStyleIdx="0" presStyleCnt="4">
        <dgm:presLayoutVars>
          <dgm:chPref val="3"/>
        </dgm:presLayoutVars>
      </dgm:prSet>
      <dgm:spPr/>
    </dgm:pt>
    <dgm:pt modelId="{A28322F9-C4F7-4117-829E-B6D2D8DB21B7}" type="pres">
      <dgm:prSet presAssocID="{7E112860-4233-4C1A-87DB-0D0296BF9AD0}" presName="rootConnector" presStyleLbl="node2" presStyleIdx="0" presStyleCnt="4"/>
      <dgm:spPr/>
    </dgm:pt>
    <dgm:pt modelId="{6922DA2E-7E21-46B2-A741-F8DE1BB8D29C}" type="pres">
      <dgm:prSet presAssocID="{7E112860-4233-4C1A-87DB-0D0296BF9AD0}" presName="hierChild4" presStyleCnt="0"/>
      <dgm:spPr/>
    </dgm:pt>
    <dgm:pt modelId="{051E913B-1E41-42EA-B383-D83A7FB8934A}" type="pres">
      <dgm:prSet presAssocID="{443A5059-1DCA-42F2-B45A-D9878DF851A2}" presName="Name35" presStyleLbl="parChTrans1D3" presStyleIdx="0" presStyleCnt="2"/>
      <dgm:spPr/>
    </dgm:pt>
    <dgm:pt modelId="{E44372B8-E6C3-417E-841E-57C951CA4321}" type="pres">
      <dgm:prSet presAssocID="{9ED02DE5-0D2C-4B2E-B0DE-507BEB066CE9}" presName="hierRoot2" presStyleCnt="0">
        <dgm:presLayoutVars>
          <dgm:hierBranch val="r"/>
        </dgm:presLayoutVars>
      </dgm:prSet>
      <dgm:spPr/>
    </dgm:pt>
    <dgm:pt modelId="{B0077BD6-95EC-4A35-925F-094E89A0BDDD}" type="pres">
      <dgm:prSet presAssocID="{9ED02DE5-0D2C-4B2E-B0DE-507BEB066CE9}" presName="rootComposite" presStyleCnt="0"/>
      <dgm:spPr/>
    </dgm:pt>
    <dgm:pt modelId="{B1F738E9-C479-4619-BD68-2524BDFB8486}" type="pres">
      <dgm:prSet presAssocID="{9ED02DE5-0D2C-4B2E-B0DE-507BEB066CE9}" presName="rootText" presStyleLbl="node3" presStyleIdx="0" presStyleCnt="2">
        <dgm:presLayoutVars>
          <dgm:chPref val="3"/>
        </dgm:presLayoutVars>
      </dgm:prSet>
      <dgm:spPr/>
    </dgm:pt>
    <dgm:pt modelId="{17EC058D-A3EC-4490-B985-708BC08B874B}" type="pres">
      <dgm:prSet presAssocID="{9ED02DE5-0D2C-4B2E-B0DE-507BEB066CE9}" presName="rootConnector" presStyleLbl="node3" presStyleIdx="0" presStyleCnt="2"/>
      <dgm:spPr/>
    </dgm:pt>
    <dgm:pt modelId="{1A188FC6-256C-4C1E-92ED-E4EF9D4251EF}" type="pres">
      <dgm:prSet presAssocID="{9ED02DE5-0D2C-4B2E-B0DE-507BEB066CE9}" presName="hierChild4" presStyleCnt="0"/>
      <dgm:spPr/>
    </dgm:pt>
    <dgm:pt modelId="{A0D01EED-FC6A-41DB-9F62-FBCB459036DA}" type="pres">
      <dgm:prSet presAssocID="{9ED02DE5-0D2C-4B2E-B0DE-507BEB066CE9}" presName="hierChild5" presStyleCnt="0"/>
      <dgm:spPr/>
    </dgm:pt>
    <dgm:pt modelId="{1887FF29-B326-461A-A34F-77013E36B92F}" type="pres">
      <dgm:prSet presAssocID="{9169C3FA-A9AC-4BD9-B443-3EB1BCFD48DB}" presName="Name35" presStyleLbl="parChTrans1D3" presStyleIdx="1" presStyleCnt="2"/>
      <dgm:spPr/>
    </dgm:pt>
    <dgm:pt modelId="{0E7E7341-B3F7-44AD-9181-B4BF2FFD0995}" type="pres">
      <dgm:prSet presAssocID="{4ADC544B-76D1-4E27-8BB0-78131221F3FD}" presName="hierRoot2" presStyleCnt="0">
        <dgm:presLayoutVars>
          <dgm:hierBranch val="r"/>
        </dgm:presLayoutVars>
      </dgm:prSet>
      <dgm:spPr/>
    </dgm:pt>
    <dgm:pt modelId="{B58B43EB-759C-4CF4-B580-E3BBBF79C116}" type="pres">
      <dgm:prSet presAssocID="{4ADC544B-76D1-4E27-8BB0-78131221F3FD}" presName="rootComposite" presStyleCnt="0"/>
      <dgm:spPr/>
    </dgm:pt>
    <dgm:pt modelId="{705D585D-3B51-4B2E-A09E-34DB18A04638}" type="pres">
      <dgm:prSet presAssocID="{4ADC544B-76D1-4E27-8BB0-78131221F3FD}" presName="rootText" presStyleLbl="node3" presStyleIdx="1" presStyleCnt="2">
        <dgm:presLayoutVars>
          <dgm:chPref val="3"/>
        </dgm:presLayoutVars>
      </dgm:prSet>
      <dgm:spPr/>
    </dgm:pt>
    <dgm:pt modelId="{111CF6BE-2560-4676-ABD1-BF8D10B5822D}" type="pres">
      <dgm:prSet presAssocID="{4ADC544B-76D1-4E27-8BB0-78131221F3FD}" presName="rootConnector" presStyleLbl="node3" presStyleIdx="1" presStyleCnt="2"/>
      <dgm:spPr/>
    </dgm:pt>
    <dgm:pt modelId="{764D2D53-DDAC-46B4-B4FC-0275D685AC07}" type="pres">
      <dgm:prSet presAssocID="{4ADC544B-76D1-4E27-8BB0-78131221F3FD}" presName="hierChild4" presStyleCnt="0"/>
      <dgm:spPr/>
    </dgm:pt>
    <dgm:pt modelId="{438D6829-0434-475B-A5D6-93C2A5E805DD}" type="pres">
      <dgm:prSet presAssocID="{4ADC544B-76D1-4E27-8BB0-78131221F3FD}" presName="hierChild5" presStyleCnt="0"/>
      <dgm:spPr/>
    </dgm:pt>
    <dgm:pt modelId="{829C31BA-D492-4B23-BDF6-B9449544B46D}" type="pres">
      <dgm:prSet presAssocID="{7E112860-4233-4C1A-87DB-0D0296BF9AD0}" presName="hierChild5" presStyleCnt="0"/>
      <dgm:spPr/>
    </dgm:pt>
    <dgm:pt modelId="{DE4DE662-7477-47AA-AD33-F710D09A2F83}" type="pres">
      <dgm:prSet presAssocID="{0CA830E3-8761-4A43-B59E-489266862148}" presName="Name35" presStyleLbl="parChTrans1D2" presStyleIdx="1" presStyleCnt="4"/>
      <dgm:spPr/>
    </dgm:pt>
    <dgm:pt modelId="{4AA837DB-8786-40BC-ADF5-C6CE2A58362F}" type="pres">
      <dgm:prSet presAssocID="{D64A7206-644B-444E-B191-544872CE7C7C}" presName="hierRoot2" presStyleCnt="0">
        <dgm:presLayoutVars>
          <dgm:hierBranch/>
        </dgm:presLayoutVars>
      </dgm:prSet>
      <dgm:spPr/>
    </dgm:pt>
    <dgm:pt modelId="{0DA2BD18-5E06-49C4-8929-D16FD55C8B9E}" type="pres">
      <dgm:prSet presAssocID="{D64A7206-644B-444E-B191-544872CE7C7C}" presName="rootComposite" presStyleCnt="0"/>
      <dgm:spPr/>
    </dgm:pt>
    <dgm:pt modelId="{0897D6BB-B8A3-4E12-95F3-E5C965EE18ED}" type="pres">
      <dgm:prSet presAssocID="{D64A7206-644B-444E-B191-544872CE7C7C}" presName="rootText" presStyleLbl="node2" presStyleIdx="1" presStyleCnt="4">
        <dgm:presLayoutVars>
          <dgm:chPref val="3"/>
        </dgm:presLayoutVars>
      </dgm:prSet>
      <dgm:spPr/>
    </dgm:pt>
    <dgm:pt modelId="{2BC92FC2-7BE8-4638-8273-568573DEAA81}" type="pres">
      <dgm:prSet presAssocID="{D64A7206-644B-444E-B191-544872CE7C7C}" presName="rootConnector" presStyleLbl="node2" presStyleIdx="1" presStyleCnt="4"/>
      <dgm:spPr/>
    </dgm:pt>
    <dgm:pt modelId="{C5C80D01-0CDE-44C8-9BF2-62FC5AB5FF05}" type="pres">
      <dgm:prSet presAssocID="{D64A7206-644B-444E-B191-544872CE7C7C}" presName="hierChild4" presStyleCnt="0"/>
      <dgm:spPr/>
    </dgm:pt>
    <dgm:pt modelId="{9BA80E6D-6402-45BE-9519-F4B3053A6AAC}" type="pres">
      <dgm:prSet presAssocID="{D64A7206-644B-444E-B191-544872CE7C7C}" presName="hierChild5" presStyleCnt="0"/>
      <dgm:spPr/>
    </dgm:pt>
    <dgm:pt modelId="{4FFC2F09-C259-45CF-BBF7-9F5629B3D1FF}" type="pres">
      <dgm:prSet presAssocID="{3E7583A1-BC44-44B7-A12A-E3A16179834E}" presName="Name35" presStyleLbl="parChTrans1D2" presStyleIdx="2" presStyleCnt="4"/>
      <dgm:spPr/>
    </dgm:pt>
    <dgm:pt modelId="{D2835C59-C615-45D0-954C-7CFED588CB7F}" type="pres">
      <dgm:prSet presAssocID="{377B6600-C0A2-4498-B0D7-5CA648CBFA8C}" presName="hierRoot2" presStyleCnt="0">
        <dgm:presLayoutVars>
          <dgm:hierBranch/>
        </dgm:presLayoutVars>
      </dgm:prSet>
      <dgm:spPr/>
    </dgm:pt>
    <dgm:pt modelId="{DEDD4BA0-6679-403F-8B7F-8BD610C3C054}" type="pres">
      <dgm:prSet presAssocID="{377B6600-C0A2-4498-B0D7-5CA648CBFA8C}" presName="rootComposite" presStyleCnt="0"/>
      <dgm:spPr/>
    </dgm:pt>
    <dgm:pt modelId="{199CDB61-20A7-49A5-9776-A7A1A1800187}" type="pres">
      <dgm:prSet presAssocID="{377B6600-C0A2-4498-B0D7-5CA648CBFA8C}" presName="rootText" presStyleLbl="node2" presStyleIdx="2" presStyleCnt="4">
        <dgm:presLayoutVars>
          <dgm:chPref val="3"/>
        </dgm:presLayoutVars>
      </dgm:prSet>
      <dgm:spPr/>
    </dgm:pt>
    <dgm:pt modelId="{C7D3C865-A225-45FD-A4BD-03DD195F65A7}" type="pres">
      <dgm:prSet presAssocID="{377B6600-C0A2-4498-B0D7-5CA648CBFA8C}" presName="rootConnector" presStyleLbl="node2" presStyleIdx="2" presStyleCnt="4"/>
      <dgm:spPr/>
    </dgm:pt>
    <dgm:pt modelId="{ABD064BD-39EC-44EB-8BC7-3F8AECBA9765}" type="pres">
      <dgm:prSet presAssocID="{377B6600-C0A2-4498-B0D7-5CA648CBFA8C}" presName="hierChild4" presStyleCnt="0"/>
      <dgm:spPr/>
    </dgm:pt>
    <dgm:pt modelId="{4CE291D4-8EC9-4456-86CB-ECED3F2836AE}" type="pres">
      <dgm:prSet presAssocID="{377B6600-C0A2-4498-B0D7-5CA648CBFA8C}" presName="hierChild5" presStyleCnt="0"/>
      <dgm:spPr/>
    </dgm:pt>
    <dgm:pt modelId="{DF6042FB-E21F-4E73-AF9E-23B96BC71748}" type="pres">
      <dgm:prSet presAssocID="{B2C6BB79-132D-41B9-9DAD-E8BA222DD055}" presName="Name35" presStyleLbl="parChTrans1D2" presStyleIdx="3" presStyleCnt="4"/>
      <dgm:spPr/>
    </dgm:pt>
    <dgm:pt modelId="{4B52BDA9-7A45-4A9F-B9B4-E44E1CF286E1}" type="pres">
      <dgm:prSet presAssocID="{E851855C-87B5-4A6C-AEFE-89712E807094}" presName="hierRoot2" presStyleCnt="0">
        <dgm:presLayoutVars>
          <dgm:hierBranch/>
        </dgm:presLayoutVars>
      </dgm:prSet>
      <dgm:spPr/>
    </dgm:pt>
    <dgm:pt modelId="{6575B438-F301-4E91-9DEC-A5AEAAD91900}" type="pres">
      <dgm:prSet presAssocID="{E851855C-87B5-4A6C-AEFE-89712E807094}" presName="rootComposite" presStyleCnt="0"/>
      <dgm:spPr/>
    </dgm:pt>
    <dgm:pt modelId="{D27A912B-CF7D-4670-99B9-31E50B21E243}" type="pres">
      <dgm:prSet presAssocID="{E851855C-87B5-4A6C-AEFE-89712E807094}" presName="rootText" presStyleLbl="node2" presStyleIdx="3" presStyleCnt="4">
        <dgm:presLayoutVars>
          <dgm:chPref val="3"/>
        </dgm:presLayoutVars>
      </dgm:prSet>
      <dgm:spPr/>
    </dgm:pt>
    <dgm:pt modelId="{39988F95-525D-4E0B-99DF-E6ADD1222AD2}" type="pres">
      <dgm:prSet presAssocID="{E851855C-87B5-4A6C-AEFE-89712E807094}" presName="rootConnector" presStyleLbl="node2" presStyleIdx="3" presStyleCnt="4"/>
      <dgm:spPr/>
    </dgm:pt>
    <dgm:pt modelId="{013DA4B0-6596-47C4-B088-D8720A2C6A94}" type="pres">
      <dgm:prSet presAssocID="{E851855C-87B5-4A6C-AEFE-89712E807094}" presName="hierChild4" presStyleCnt="0"/>
      <dgm:spPr/>
    </dgm:pt>
    <dgm:pt modelId="{C7E1918E-A691-4F04-B387-6F909D8CF1E0}" type="pres">
      <dgm:prSet presAssocID="{E851855C-87B5-4A6C-AEFE-89712E807094}" presName="hierChild5" presStyleCnt="0"/>
      <dgm:spPr/>
    </dgm:pt>
    <dgm:pt modelId="{4FA909C0-74F9-4B2F-BDC5-62EB98DFD8C5}" type="pres">
      <dgm:prSet presAssocID="{024995E3-EF30-4F6F-9500-B4E2885FF3BA}" presName="hierChild3" presStyleCnt="0"/>
      <dgm:spPr/>
    </dgm:pt>
  </dgm:ptLst>
  <dgm:cxnLst>
    <dgm:cxn modelId="{C1334402-DF40-446A-A05B-CCD89954E8F0}" type="presOf" srcId="{4ADC544B-76D1-4E27-8BB0-78131221F3FD}" destId="{705D585D-3B51-4B2E-A09E-34DB18A04638}" srcOrd="0" destOrd="0" presId="urn:microsoft.com/office/officeart/2005/8/layout/orgChart1"/>
    <dgm:cxn modelId="{46CFBF03-8FB6-4DBA-9176-79D824B5F98A}" type="presOf" srcId="{024995E3-EF30-4F6F-9500-B4E2885FF3BA}" destId="{C17BF4F2-15D2-41A1-A984-8A4CA9701F66}" srcOrd="0" destOrd="0" presId="urn:microsoft.com/office/officeart/2005/8/layout/orgChart1"/>
    <dgm:cxn modelId="{1824D704-E9AE-4A74-ACCD-56DD0C3936B3}" srcId="{024995E3-EF30-4F6F-9500-B4E2885FF3BA}" destId="{377B6600-C0A2-4498-B0D7-5CA648CBFA8C}" srcOrd="2" destOrd="0" parTransId="{3E7583A1-BC44-44B7-A12A-E3A16179834E}" sibTransId="{93B08E67-AA1E-4D00-B1C7-14D18EED2344}"/>
    <dgm:cxn modelId="{DE8D0F06-8E42-4DCC-9A13-B2806B12ED20}" srcId="{9884AE30-D732-4B74-B29A-67E51B34DBB4}" destId="{024995E3-EF30-4F6F-9500-B4E2885FF3BA}" srcOrd="0" destOrd="0" parTransId="{C09370FF-1F4C-4B6D-ABB9-1962712402D4}" sibTransId="{E01C0492-58AA-4E39-A904-BB593C6CD138}"/>
    <dgm:cxn modelId="{F0BACA10-FB47-49BF-B125-219975A4406E}" type="presOf" srcId="{7E112860-4233-4C1A-87DB-0D0296BF9AD0}" destId="{A28322F9-C4F7-4117-829E-B6D2D8DB21B7}" srcOrd="1" destOrd="0" presId="urn:microsoft.com/office/officeart/2005/8/layout/orgChart1"/>
    <dgm:cxn modelId="{34373C12-FBBA-4BCD-90EE-22FC627243DF}" type="presOf" srcId="{9ED02DE5-0D2C-4B2E-B0DE-507BEB066CE9}" destId="{17EC058D-A3EC-4490-B985-708BC08B874B}" srcOrd="1" destOrd="0" presId="urn:microsoft.com/office/officeart/2005/8/layout/orgChart1"/>
    <dgm:cxn modelId="{F0A13D13-C4C5-43C9-A4CA-A2A823777E9F}" type="presOf" srcId="{9ED02DE5-0D2C-4B2E-B0DE-507BEB066CE9}" destId="{B1F738E9-C479-4619-BD68-2524BDFB8486}" srcOrd="0" destOrd="0" presId="urn:microsoft.com/office/officeart/2005/8/layout/orgChart1"/>
    <dgm:cxn modelId="{D7D1F613-1687-4E03-AAF6-4857D8957052}" type="presOf" srcId="{0CA830E3-8761-4A43-B59E-489266862148}" destId="{DE4DE662-7477-47AA-AD33-F710D09A2F83}" srcOrd="0" destOrd="0" presId="urn:microsoft.com/office/officeart/2005/8/layout/orgChart1"/>
    <dgm:cxn modelId="{19CE0C1F-B2A2-48F6-86CF-000C38A50945}" type="presOf" srcId="{9169C3FA-A9AC-4BD9-B443-3EB1BCFD48DB}" destId="{1887FF29-B326-461A-A34F-77013E36B92F}" srcOrd="0" destOrd="0" presId="urn:microsoft.com/office/officeart/2005/8/layout/orgChart1"/>
    <dgm:cxn modelId="{D8343F26-8CBE-40A8-B603-3BC802257A02}" srcId="{7E112860-4233-4C1A-87DB-0D0296BF9AD0}" destId="{4ADC544B-76D1-4E27-8BB0-78131221F3FD}" srcOrd="1" destOrd="0" parTransId="{9169C3FA-A9AC-4BD9-B443-3EB1BCFD48DB}" sibTransId="{FBB7595E-854A-4A96-88C6-1304E014B519}"/>
    <dgm:cxn modelId="{B909E926-0BE0-475E-AB9E-50289A613CAD}" srcId="{7E112860-4233-4C1A-87DB-0D0296BF9AD0}" destId="{9ED02DE5-0D2C-4B2E-B0DE-507BEB066CE9}" srcOrd="0" destOrd="0" parTransId="{443A5059-1DCA-42F2-B45A-D9878DF851A2}" sibTransId="{78C0E74B-365D-4D91-B3A5-7E5C8BA63230}"/>
    <dgm:cxn modelId="{0967EB28-A5E0-41FA-BC2D-3E9D6F67CAF8}" type="presOf" srcId="{E851855C-87B5-4A6C-AEFE-89712E807094}" destId="{D27A912B-CF7D-4670-99B9-31E50B21E243}" srcOrd="0" destOrd="0" presId="urn:microsoft.com/office/officeart/2005/8/layout/orgChart1"/>
    <dgm:cxn modelId="{E39B522A-FBB0-4EB7-BB33-5B4D3E0F201A}" type="presOf" srcId="{B2C6BB79-132D-41B9-9DAD-E8BA222DD055}" destId="{DF6042FB-E21F-4E73-AF9E-23B96BC71748}" srcOrd="0" destOrd="0" presId="urn:microsoft.com/office/officeart/2005/8/layout/orgChart1"/>
    <dgm:cxn modelId="{AE76F42B-C261-41A4-9928-AA2BB594150C}" type="presOf" srcId="{DE829CC2-893D-406B-8752-411B3AE1B21C}" destId="{D708F195-D33F-433D-AD4E-290562EA6919}" srcOrd="0" destOrd="0" presId="urn:microsoft.com/office/officeart/2005/8/layout/orgChart1"/>
    <dgm:cxn modelId="{F027D963-DBE7-402C-8EFA-90F154E07803}" type="presOf" srcId="{3E7583A1-BC44-44B7-A12A-E3A16179834E}" destId="{4FFC2F09-C259-45CF-BBF7-9F5629B3D1FF}" srcOrd="0" destOrd="0" presId="urn:microsoft.com/office/officeart/2005/8/layout/orgChart1"/>
    <dgm:cxn modelId="{9B2F8978-35DD-412F-BF06-965D8A8CC8BF}" type="presOf" srcId="{024995E3-EF30-4F6F-9500-B4E2885FF3BA}" destId="{9C2B3661-3046-4DCF-96CD-886E464658FF}" srcOrd="1" destOrd="0" presId="urn:microsoft.com/office/officeart/2005/8/layout/orgChart1"/>
    <dgm:cxn modelId="{64C25286-73A0-4B2A-B89D-11FBD230A20E}" type="presOf" srcId="{D64A7206-644B-444E-B191-544872CE7C7C}" destId="{0897D6BB-B8A3-4E12-95F3-E5C965EE18ED}" srcOrd="0" destOrd="0" presId="urn:microsoft.com/office/officeart/2005/8/layout/orgChart1"/>
    <dgm:cxn modelId="{8AFD5A8E-EE87-4DB2-8DC2-2D0E84358D43}" type="presOf" srcId="{4ADC544B-76D1-4E27-8BB0-78131221F3FD}" destId="{111CF6BE-2560-4676-ABD1-BF8D10B5822D}" srcOrd="1" destOrd="0" presId="urn:microsoft.com/office/officeart/2005/8/layout/orgChart1"/>
    <dgm:cxn modelId="{A40F298F-4446-4F1C-8886-03EA0E7A6C37}" srcId="{024995E3-EF30-4F6F-9500-B4E2885FF3BA}" destId="{D64A7206-644B-444E-B191-544872CE7C7C}" srcOrd="1" destOrd="0" parTransId="{0CA830E3-8761-4A43-B59E-489266862148}" sibTransId="{54AA4458-2C50-4A01-9A92-F941C7D65C37}"/>
    <dgm:cxn modelId="{174FD4B8-0AEE-456A-9654-5C69235CBC51}" srcId="{024995E3-EF30-4F6F-9500-B4E2885FF3BA}" destId="{7E112860-4233-4C1A-87DB-0D0296BF9AD0}" srcOrd="0" destOrd="0" parTransId="{DE829CC2-893D-406B-8752-411B3AE1B21C}" sibTransId="{8A8398E2-A4B3-45F6-BC30-060164F52983}"/>
    <dgm:cxn modelId="{55AA35BB-A198-442C-8C25-523BB60973BB}" type="presOf" srcId="{9884AE30-D732-4B74-B29A-67E51B34DBB4}" destId="{FE945A21-DC7E-4F8E-A591-A40E9BB1EB64}" srcOrd="0" destOrd="0" presId="urn:microsoft.com/office/officeart/2005/8/layout/orgChart1"/>
    <dgm:cxn modelId="{E42135BE-72C4-493F-BC83-01A28009985A}" type="presOf" srcId="{377B6600-C0A2-4498-B0D7-5CA648CBFA8C}" destId="{199CDB61-20A7-49A5-9776-A7A1A1800187}" srcOrd="0" destOrd="0" presId="urn:microsoft.com/office/officeart/2005/8/layout/orgChart1"/>
    <dgm:cxn modelId="{D6A10CD1-6424-43F9-96E4-81A56C6C6BE5}" type="presOf" srcId="{377B6600-C0A2-4498-B0D7-5CA648CBFA8C}" destId="{C7D3C865-A225-45FD-A4BD-03DD195F65A7}" srcOrd="1" destOrd="0" presId="urn:microsoft.com/office/officeart/2005/8/layout/orgChart1"/>
    <dgm:cxn modelId="{8F5553E6-495B-4C3E-B01A-49251320A934}" type="presOf" srcId="{7E112860-4233-4C1A-87DB-0D0296BF9AD0}" destId="{E92A9949-8E82-4E54-ADF4-5ECC97852853}" srcOrd="0" destOrd="0" presId="urn:microsoft.com/office/officeart/2005/8/layout/orgChart1"/>
    <dgm:cxn modelId="{734A1AEC-5C9B-4179-B397-F4D737F04ADC}" type="presOf" srcId="{E851855C-87B5-4A6C-AEFE-89712E807094}" destId="{39988F95-525D-4E0B-99DF-E6ADD1222AD2}" srcOrd="1" destOrd="0" presId="urn:microsoft.com/office/officeart/2005/8/layout/orgChart1"/>
    <dgm:cxn modelId="{75163BF8-3198-4850-AE99-05D282805D38}" type="presOf" srcId="{D64A7206-644B-444E-B191-544872CE7C7C}" destId="{2BC92FC2-7BE8-4638-8273-568573DEAA81}" srcOrd="1" destOrd="0" presId="urn:microsoft.com/office/officeart/2005/8/layout/orgChart1"/>
    <dgm:cxn modelId="{B9AC74F8-3E91-4864-A5D5-179882A91F94}" type="presOf" srcId="{443A5059-1DCA-42F2-B45A-D9878DF851A2}" destId="{051E913B-1E41-42EA-B383-D83A7FB8934A}" srcOrd="0" destOrd="0" presId="urn:microsoft.com/office/officeart/2005/8/layout/orgChart1"/>
    <dgm:cxn modelId="{061018FB-676A-403A-8832-ACE410B5D6F7}" srcId="{024995E3-EF30-4F6F-9500-B4E2885FF3BA}" destId="{E851855C-87B5-4A6C-AEFE-89712E807094}" srcOrd="3" destOrd="0" parTransId="{B2C6BB79-132D-41B9-9DAD-E8BA222DD055}" sibTransId="{5D8F6D69-3B2C-4997-8A64-58B622D9BF93}"/>
    <dgm:cxn modelId="{D5F0A79A-CE2C-49D1-A89F-B441078BA38F}" type="presParOf" srcId="{FE945A21-DC7E-4F8E-A591-A40E9BB1EB64}" destId="{2A5DF83C-AC32-4712-9349-53089E6B5306}" srcOrd="0" destOrd="0" presId="urn:microsoft.com/office/officeart/2005/8/layout/orgChart1"/>
    <dgm:cxn modelId="{77C4D645-2BF8-40F0-AB94-3AFF3A9B91B2}" type="presParOf" srcId="{2A5DF83C-AC32-4712-9349-53089E6B5306}" destId="{6D6ADB7E-8C2F-4B2B-AED2-9A0ED8DDD2B8}" srcOrd="0" destOrd="0" presId="urn:microsoft.com/office/officeart/2005/8/layout/orgChart1"/>
    <dgm:cxn modelId="{65353E1E-1D36-4077-9342-A871CB55E1C9}" type="presParOf" srcId="{6D6ADB7E-8C2F-4B2B-AED2-9A0ED8DDD2B8}" destId="{C17BF4F2-15D2-41A1-A984-8A4CA9701F66}" srcOrd="0" destOrd="0" presId="urn:microsoft.com/office/officeart/2005/8/layout/orgChart1"/>
    <dgm:cxn modelId="{EA14751E-D3F3-442F-A3C3-DD0276F73454}" type="presParOf" srcId="{6D6ADB7E-8C2F-4B2B-AED2-9A0ED8DDD2B8}" destId="{9C2B3661-3046-4DCF-96CD-886E464658FF}" srcOrd="1" destOrd="0" presId="urn:microsoft.com/office/officeart/2005/8/layout/orgChart1"/>
    <dgm:cxn modelId="{10DF403F-1D86-40C3-B0AB-5C953CAF0878}" type="presParOf" srcId="{2A5DF83C-AC32-4712-9349-53089E6B5306}" destId="{0C3FB79B-5F89-4CD2-8086-07EA509C0833}" srcOrd="1" destOrd="0" presId="urn:microsoft.com/office/officeart/2005/8/layout/orgChart1"/>
    <dgm:cxn modelId="{39F90CFC-ABD2-4D4F-961D-329F1C6E037C}" type="presParOf" srcId="{0C3FB79B-5F89-4CD2-8086-07EA509C0833}" destId="{D708F195-D33F-433D-AD4E-290562EA6919}" srcOrd="0" destOrd="0" presId="urn:microsoft.com/office/officeart/2005/8/layout/orgChart1"/>
    <dgm:cxn modelId="{6E6BD5C6-265B-4EED-9320-11435957BC50}" type="presParOf" srcId="{0C3FB79B-5F89-4CD2-8086-07EA509C0833}" destId="{F9ACC1AC-80C2-466F-9128-BB444EA4FA62}" srcOrd="1" destOrd="0" presId="urn:microsoft.com/office/officeart/2005/8/layout/orgChart1"/>
    <dgm:cxn modelId="{2EC64F04-6572-46A7-ADBF-AD6A7D4FC972}" type="presParOf" srcId="{F9ACC1AC-80C2-466F-9128-BB444EA4FA62}" destId="{D39CB480-4586-448B-80E8-6DEFBA125376}" srcOrd="0" destOrd="0" presId="urn:microsoft.com/office/officeart/2005/8/layout/orgChart1"/>
    <dgm:cxn modelId="{31BC28DF-F1A1-4043-84A9-0828788EC1E8}" type="presParOf" srcId="{D39CB480-4586-448B-80E8-6DEFBA125376}" destId="{E92A9949-8E82-4E54-ADF4-5ECC97852853}" srcOrd="0" destOrd="0" presId="urn:microsoft.com/office/officeart/2005/8/layout/orgChart1"/>
    <dgm:cxn modelId="{6B255C0A-2D67-45D8-A2FC-A67E7B669DB0}" type="presParOf" srcId="{D39CB480-4586-448B-80E8-6DEFBA125376}" destId="{A28322F9-C4F7-4117-829E-B6D2D8DB21B7}" srcOrd="1" destOrd="0" presId="urn:microsoft.com/office/officeart/2005/8/layout/orgChart1"/>
    <dgm:cxn modelId="{5B3BFA81-D162-442A-AF1F-BBE80DC7D457}" type="presParOf" srcId="{F9ACC1AC-80C2-466F-9128-BB444EA4FA62}" destId="{6922DA2E-7E21-46B2-A741-F8DE1BB8D29C}" srcOrd="1" destOrd="0" presId="urn:microsoft.com/office/officeart/2005/8/layout/orgChart1"/>
    <dgm:cxn modelId="{589CE05C-43A5-40B1-BA71-8A0403D325F0}" type="presParOf" srcId="{6922DA2E-7E21-46B2-A741-F8DE1BB8D29C}" destId="{051E913B-1E41-42EA-B383-D83A7FB8934A}" srcOrd="0" destOrd="0" presId="urn:microsoft.com/office/officeart/2005/8/layout/orgChart1"/>
    <dgm:cxn modelId="{2404E896-307D-47DF-A010-1E7A6680F39A}" type="presParOf" srcId="{6922DA2E-7E21-46B2-A741-F8DE1BB8D29C}" destId="{E44372B8-E6C3-417E-841E-57C951CA4321}" srcOrd="1" destOrd="0" presId="urn:microsoft.com/office/officeart/2005/8/layout/orgChart1"/>
    <dgm:cxn modelId="{45ECB77D-A03A-447E-B495-B95018590353}" type="presParOf" srcId="{E44372B8-E6C3-417E-841E-57C951CA4321}" destId="{B0077BD6-95EC-4A35-925F-094E89A0BDDD}" srcOrd="0" destOrd="0" presId="urn:microsoft.com/office/officeart/2005/8/layout/orgChart1"/>
    <dgm:cxn modelId="{057770A3-9673-40C8-B699-09163E0B6598}" type="presParOf" srcId="{B0077BD6-95EC-4A35-925F-094E89A0BDDD}" destId="{B1F738E9-C479-4619-BD68-2524BDFB8486}" srcOrd="0" destOrd="0" presId="urn:microsoft.com/office/officeart/2005/8/layout/orgChart1"/>
    <dgm:cxn modelId="{0FD197C8-B35B-439B-A2F1-A9809D125CB3}" type="presParOf" srcId="{B0077BD6-95EC-4A35-925F-094E89A0BDDD}" destId="{17EC058D-A3EC-4490-B985-708BC08B874B}" srcOrd="1" destOrd="0" presId="urn:microsoft.com/office/officeart/2005/8/layout/orgChart1"/>
    <dgm:cxn modelId="{5FE3639E-B03E-4D05-A21A-A0AAC6AC81FA}" type="presParOf" srcId="{E44372B8-E6C3-417E-841E-57C951CA4321}" destId="{1A188FC6-256C-4C1E-92ED-E4EF9D4251EF}" srcOrd="1" destOrd="0" presId="urn:microsoft.com/office/officeart/2005/8/layout/orgChart1"/>
    <dgm:cxn modelId="{6B2A0CF3-F8F6-428D-AEE7-141A8C81BC97}" type="presParOf" srcId="{E44372B8-E6C3-417E-841E-57C951CA4321}" destId="{A0D01EED-FC6A-41DB-9F62-FBCB459036DA}" srcOrd="2" destOrd="0" presId="urn:microsoft.com/office/officeart/2005/8/layout/orgChart1"/>
    <dgm:cxn modelId="{A3BFF87D-FF8F-425B-8C66-C78A96A423C5}" type="presParOf" srcId="{6922DA2E-7E21-46B2-A741-F8DE1BB8D29C}" destId="{1887FF29-B326-461A-A34F-77013E36B92F}" srcOrd="2" destOrd="0" presId="urn:microsoft.com/office/officeart/2005/8/layout/orgChart1"/>
    <dgm:cxn modelId="{8D5EA4C8-7B69-4B83-9D76-9389CDCD40C4}" type="presParOf" srcId="{6922DA2E-7E21-46B2-A741-F8DE1BB8D29C}" destId="{0E7E7341-B3F7-44AD-9181-B4BF2FFD0995}" srcOrd="3" destOrd="0" presId="urn:microsoft.com/office/officeart/2005/8/layout/orgChart1"/>
    <dgm:cxn modelId="{96EABE1A-F02C-41B1-9B5A-ED6843702098}" type="presParOf" srcId="{0E7E7341-B3F7-44AD-9181-B4BF2FFD0995}" destId="{B58B43EB-759C-4CF4-B580-E3BBBF79C116}" srcOrd="0" destOrd="0" presId="urn:microsoft.com/office/officeart/2005/8/layout/orgChart1"/>
    <dgm:cxn modelId="{F2B72921-DC3F-4B21-B817-B75FEDA14C89}" type="presParOf" srcId="{B58B43EB-759C-4CF4-B580-E3BBBF79C116}" destId="{705D585D-3B51-4B2E-A09E-34DB18A04638}" srcOrd="0" destOrd="0" presId="urn:microsoft.com/office/officeart/2005/8/layout/orgChart1"/>
    <dgm:cxn modelId="{7FACD3E3-2501-43CE-80AA-9289E3CF28BD}" type="presParOf" srcId="{B58B43EB-759C-4CF4-B580-E3BBBF79C116}" destId="{111CF6BE-2560-4676-ABD1-BF8D10B5822D}" srcOrd="1" destOrd="0" presId="urn:microsoft.com/office/officeart/2005/8/layout/orgChart1"/>
    <dgm:cxn modelId="{2265C62F-4A9E-4A4F-83F9-4E09140FC38D}" type="presParOf" srcId="{0E7E7341-B3F7-44AD-9181-B4BF2FFD0995}" destId="{764D2D53-DDAC-46B4-B4FC-0275D685AC07}" srcOrd="1" destOrd="0" presId="urn:microsoft.com/office/officeart/2005/8/layout/orgChart1"/>
    <dgm:cxn modelId="{1EE1CA99-95B7-4690-8E07-3BE4CED5DDCA}" type="presParOf" srcId="{0E7E7341-B3F7-44AD-9181-B4BF2FFD0995}" destId="{438D6829-0434-475B-A5D6-93C2A5E805DD}" srcOrd="2" destOrd="0" presId="urn:microsoft.com/office/officeart/2005/8/layout/orgChart1"/>
    <dgm:cxn modelId="{1D081246-E046-46D7-BCAC-FE703AFDBAB7}" type="presParOf" srcId="{F9ACC1AC-80C2-466F-9128-BB444EA4FA62}" destId="{829C31BA-D492-4B23-BDF6-B9449544B46D}" srcOrd="2" destOrd="0" presId="urn:microsoft.com/office/officeart/2005/8/layout/orgChart1"/>
    <dgm:cxn modelId="{F9E760B0-A365-462D-9D37-CCA2FDB76CBA}" type="presParOf" srcId="{0C3FB79B-5F89-4CD2-8086-07EA509C0833}" destId="{DE4DE662-7477-47AA-AD33-F710D09A2F83}" srcOrd="2" destOrd="0" presId="urn:microsoft.com/office/officeart/2005/8/layout/orgChart1"/>
    <dgm:cxn modelId="{A5BC4815-7090-4AF3-94A0-36604747991F}" type="presParOf" srcId="{0C3FB79B-5F89-4CD2-8086-07EA509C0833}" destId="{4AA837DB-8786-40BC-ADF5-C6CE2A58362F}" srcOrd="3" destOrd="0" presId="urn:microsoft.com/office/officeart/2005/8/layout/orgChart1"/>
    <dgm:cxn modelId="{B0727B39-AD8F-4FE9-9469-4468F6B0D9DC}" type="presParOf" srcId="{4AA837DB-8786-40BC-ADF5-C6CE2A58362F}" destId="{0DA2BD18-5E06-49C4-8929-D16FD55C8B9E}" srcOrd="0" destOrd="0" presId="urn:microsoft.com/office/officeart/2005/8/layout/orgChart1"/>
    <dgm:cxn modelId="{C2E15AC9-53A8-497F-B785-961EAE48747E}" type="presParOf" srcId="{0DA2BD18-5E06-49C4-8929-D16FD55C8B9E}" destId="{0897D6BB-B8A3-4E12-95F3-E5C965EE18ED}" srcOrd="0" destOrd="0" presId="urn:microsoft.com/office/officeart/2005/8/layout/orgChart1"/>
    <dgm:cxn modelId="{A9C60A50-4C16-4A57-BA25-479658391EE8}" type="presParOf" srcId="{0DA2BD18-5E06-49C4-8929-D16FD55C8B9E}" destId="{2BC92FC2-7BE8-4638-8273-568573DEAA81}" srcOrd="1" destOrd="0" presId="urn:microsoft.com/office/officeart/2005/8/layout/orgChart1"/>
    <dgm:cxn modelId="{D940D64F-347D-4BB2-B3E9-753C8F55CBCC}" type="presParOf" srcId="{4AA837DB-8786-40BC-ADF5-C6CE2A58362F}" destId="{C5C80D01-0CDE-44C8-9BF2-62FC5AB5FF05}" srcOrd="1" destOrd="0" presId="urn:microsoft.com/office/officeart/2005/8/layout/orgChart1"/>
    <dgm:cxn modelId="{90477132-16C0-4A54-B6C3-6821B6984283}" type="presParOf" srcId="{4AA837DB-8786-40BC-ADF5-C6CE2A58362F}" destId="{9BA80E6D-6402-45BE-9519-F4B3053A6AAC}" srcOrd="2" destOrd="0" presId="urn:microsoft.com/office/officeart/2005/8/layout/orgChart1"/>
    <dgm:cxn modelId="{6AFDBDA7-D11A-4035-8D72-12C7C846486A}" type="presParOf" srcId="{0C3FB79B-5F89-4CD2-8086-07EA509C0833}" destId="{4FFC2F09-C259-45CF-BBF7-9F5629B3D1FF}" srcOrd="4" destOrd="0" presId="urn:microsoft.com/office/officeart/2005/8/layout/orgChart1"/>
    <dgm:cxn modelId="{E4A1E2D7-E810-4285-ACBB-ED22974E0CAC}" type="presParOf" srcId="{0C3FB79B-5F89-4CD2-8086-07EA509C0833}" destId="{D2835C59-C615-45D0-954C-7CFED588CB7F}" srcOrd="5" destOrd="0" presId="urn:microsoft.com/office/officeart/2005/8/layout/orgChart1"/>
    <dgm:cxn modelId="{62DB453C-599F-470F-B3F7-B396A59A8DEC}" type="presParOf" srcId="{D2835C59-C615-45D0-954C-7CFED588CB7F}" destId="{DEDD4BA0-6679-403F-8B7F-8BD610C3C054}" srcOrd="0" destOrd="0" presId="urn:microsoft.com/office/officeart/2005/8/layout/orgChart1"/>
    <dgm:cxn modelId="{49C35435-E34F-43A6-94C1-2B075520E17D}" type="presParOf" srcId="{DEDD4BA0-6679-403F-8B7F-8BD610C3C054}" destId="{199CDB61-20A7-49A5-9776-A7A1A1800187}" srcOrd="0" destOrd="0" presId="urn:microsoft.com/office/officeart/2005/8/layout/orgChart1"/>
    <dgm:cxn modelId="{6BD673F1-BACC-4800-8CF6-A24F5D080687}" type="presParOf" srcId="{DEDD4BA0-6679-403F-8B7F-8BD610C3C054}" destId="{C7D3C865-A225-45FD-A4BD-03DD195F65A7}" srcOrd="1" destOrd="0" presId="urn:microsoft.com/office/officeart/2005/8/layout/orgChart1"/>
    <dgm:cxn modelId="{8E3C9AD0-1A01-44DF-A434-514CF7C71E21}" type="presParOf" srcId="{D2835C59-C615-45D0-954C-7CFED588CB7F}" destId="{ABD064BD-39EC-44EB-8BC7-3F8AECBA9765}" srcOrd="1" destOrd="0" presId="urn:microsoft.com/office/officeart/2005/8/layout/orgChart1"/>
    <dgm:cxn modelId="{124E0758-3251-4445-BD1A-E1E2F645B291}" type="presParOf" srcId="{D2835C59-C615-45D0-954C-7CFED588CB7F}" destId="{4CE291D4-8EC9-4456-86CB-ECED3F2836AE}" srcOrd="2" destOrd="0" presId="urn:microsoft.com/office/officeart/2005/8/layout/orgChart1"/>
    <dgm:cxn modelId="{43420A16-452C-4F7E-A8D9-0D838F3B3625}" type="presParOf" srcId="{0C3FB79B-5F89-4CD2-8086-07EA509C0833}" destId="{DF6042FB-E21F-4E73-AF9E-23B96BC71748}" srcOrd="6" destOrd="0" presId="urn:microsoft.com/office/officeart/2005/8/layout/orgChart1"/>
    <dgm:cxn modelId="{FF326092-0EB3-40FB-BA76-2826264A1CF9}" type="presParOf" srcId="{0C3FB79B-5F89-4CD2-8086-07EA509C0833}" destId="{4B52BDA9-7A45-4A9F-B9B4-E44E1CF286E1}" srcOrd="7" destOrd="0" presId="urn:microsoft.com/office/officeart/2005/8/layout/orgChart1"/>
    <dgm:cxn modelId="{24F2C592-6D2D-4702-B514-47195876B9BA}" type="presParOf" srcId="{4B52BDA9-7A45-4A9F-B9B4-E44E1CF286E1}" destId="{6575B438-F301-4E91-9DEC-A5AEAAD91900}" srcOrd="0" destOrd="0" presId="urn:microsoft.com/office/officeart/2005/8/layout/orgChart1"/>
    <dgm:cxn modelId="{BD7250B4-86BC-483D-8B5B-8382EC6AF91E}" type="presParOf" srcId="{6575B438-F301-4E91-9DEC-A5AEAAD91900}" destId="{D27A912B-CF7D-4670-99B9-31E50B21E243}" srcOrd="0" destOrd="0" presId="urn:microsoft.com/office/officeart/2005/8/layout/orgChart1"/>
    <dgm:cxn modelId="{BC0E4CCE-34B6-4C07-BB87-C8E5BF572061}" type="presParOf" srcId="{6575B438-F301-4E91-9DEC-A5AEAAD91900}" destId="{39988F95-525D-4E0B-99DF-E6ADD1222AD2}" srcOrd="1" destOrd="0" presId="urn:microsoft.com/office/officeart/2005/8/layout/orgChart1"/>
    <dgm:cxn modelId="{6D2A2C89-F5D4-4BEA-AB19-A2FB6CEFCCAC}" type="presParOf" srcId="{4B52BDA9-7A45-4A9F-B9B4-E44E1CF286E1}" destId="{013DA4B0-6596-47C4-B088-D8720A2C6A94}" srcOrd="1" destOrd="0" presId="urn:microsoft.com/office/officeart/2005/8/layout/orgChart1"/>
    <dgm:cxn modelId="{8F1AC1E4-FE08-4FE4-9211-AE305E04E7D0}" type="presParOf" srcId="{4B52BDA9-7A45-4A9F-B9B4-E44E1CF286E1}" destId="{C7E1918E-A691-4F04-B387-6F909D8CF1E0}" srcOrd="2" destOrd="0" presId="urn:microsoft.com/office/officeart/2005/8/layout/orgChart1"/>
    <dgm:cxn modelId="{138403FF-DEB7-4FAF-956D-1A101C43C0D7}" type="presParOf" srcId="{2A5DF83C-AC32-4712-9349-53089E6B5306}" destId="{4FA909C0-74F9-4B2F-BDC5-62EB98DFD8C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042FB-E21F-4E73-AF9E-23B96BC71748}">
      <dsp:nvSpPr>
        <dsp:cNvPr id="0" name=""/>
        <dsp:cNvSpPr/>
      </dsp:nvSpPr>
      <dsp:spPr>
        <a:xfrm>
          <a:off x="4658682" y="1355442"/>
          <a:ext cx="2891820" cy="334590"/>
        </a:xfrm>
        <a:custGeom>
          <a:avLst/>
          <a:gdLst/>
          <a:ahLst/>
          <a:cxnLst/>
          <a:rect l="0" t="0" r="0" b="0"/>
          <a:pathLst>
            <a:path>
              <a:moveTo>
                <a:pt x="0" y="0"/>
              </a:moveTo>
              <a:lnTo>
                <a:pt x="0" y="167295"/>
              </a:lnTo>
              <a:lnTo>
                <a:pt x="2891820" y="167295"/>
              </a:lnTo>
              <a:lnTo>
                <a:pt x="2891820" y="334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FC2F09-C259-45CF-BBF7-9F5629B3D1FF}">
      <dsp:nvSpPr>
        <dsp:cNvPr id="0" name=""/>
        <dsp:cNvSpPr/>
      </dsp:nvSpPr>
      <dsp:spPr>
        <a:xfrm>
          <a:off x="4658682" y="1355442"/>
          <a:ext cx="963940" cy="334590"/>
        </a:xfrm>
        <a:custGeom>
          <a:avLst/>
          <a:gdLst/>
          <a:ahLst/>
          <a:cxnLst/>
          <a:rect l="0" t="0" r="0" b="0"/>
          <a:pathLst>
            <a:path>
              <a:moveTo>
                <a:pt x="0" y="0"/>
              </a:moveTo>
              <a:lnTo>
                <a:pt x="0" y="167295"/>
              </a:lnTo>
              <a:lnTo>
                <a:pt x="963940" y="167295"/>
              </a:lnTo>
              <a:lnTo>
                <a:pt x="963940" y="334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4DE662-7477-47AA-AD33-F710D09A2F83}">
      <dsp:nvSpPr>
        <dsp:cNvPr id="0" name=""/>
        <dsp:cNvSpPr/>
      </dsp:nvSpPr>
      <dsp:spPr>
        <a:xfrm>
          <a:off x="3694742" y="1355442"/>
          <a:ext cx="963940" cy="334590"/>
        </a:xfrm>
        <a:custGeom>
          <a:avLst/>
          <a:gdLst/>
          <a:ahLst/>
          <a:cxnLst/>
          <a:rect l="0" t="0" r="0" b="0"/>
          <a:pathLst>
            <a:path>
              <a:moveTo>
                <a:pt x="963940" y="0"/>
              </a:moveTo>
              <a:lnTo>
                <a:pt x="963940" y="167295"/>
              </a:lnTo>
              <a:lnTo>
                <a:pt x="0" y="167295"/>
              </a:lnTo>
              <a:lnTo>
                <a:pt x="0" y="334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87FF29-B326-461A-A34F-77013E36B92F}">
      <dsp:nvSpPr>
        <dsp:cNvPr id="0" name=""/>
        <dsp:cNvSpPr/>
      </dsp:nvSpPr>
      <dsp:spPr>
        <a:xfrm>
          <a:off x="1766862" y="2486678"/>
          <a:ext cx="963940" cy="334590"/>
        </a:xfrm>
        <a:custGeom>
          <a:avLst/>
          <a:gdLst/>
          <a:ahLst/>
          <a:cxnLst/>
          <a:rect l="0" t="0" r="0" b="0"/>
          <a:pathLst>
            <a:path>
              <a:moveTo>
                <a:pt x="0" y="0"/>
              </a:moveTo>
              <a:lnTo>
                <a:pt x="0" y="167295"/>
              </a:lnTo>
              <a:lnTo>
                <a:pt x="963940" y="167295"/>
              </a:lnTo>
              <a:lnTo>
                <a:pt x="963940" y="3345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1E913B-1E41-42EA-B383-D83A7FB8934A}">
      <dsp:nvSpPr>
        <dsp:cNvPr id="0" name=""/>
        <dsp:cNvSpPr/>
      </dsp:nvSpPr>
      <dsp:spPr>
        <a:xfrm>
          <a:off x="802922" y="2486678"/>
          <a:ext cx="963940" cy="334590"/>
        </a:xfrm>
        <a:custGeom>
          <a:avLst/>
          <a:gdLst/>
          <a:ahLst/>
          <a:cxnLst/>
          <a:rect l="0" t="0" r="0" b="0"/>
          <a:pathLst>
            <a:path>
              <a:moveTo>
                <a:pt x="963940" y="0"/>
              </a:moveTo>
              <a:lnTo>
                <a:pt x="963940" y="167295"/>
              </a:lnTo>
              <a:lnTo>
                <a:pt x="0" y="167295"/>
              </a:lnTo>
              <a:lnTo>
                <a:pt x="0" y="3345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08F195-D33F-433D-AD4E-290562EA6919}">
      <dsp:nvSpPr>
        <dsp:cNvPr id="0" name=""/>
        <dsp:cNvSpPr/>
      </dsp:nvSpPr>
      <dsp:spPr>
        <a:xfrm>
          <a:off x="1766862" y="1355442"/>
          <a:ext cx="2891820" cy="334590"/>
        </a:xfrm>
        <a:custGeom>
          <a:avLst/>
          <a:gdLst/>
          <a:ahLst/>
          <a:cxnLst/>
          <a:rect l="0" t="0" r="0" b="0"/>
          <a:pathLst>
            <a:path>
              <a:moveTo>
                <a:pt x="2891820" y="0"/>
              </a:moveTo>
              <a:lnTo>
                <a:pt x="2891820" y="167295"/>
              </a:lnTo>
              <a:lnTo>
                <a:pt x="0" y="167295"/>
              </a:lnTo>
              <a:lnTo>
                <a:pt x="0" y="334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7BF4F2-15D2-41A1-A984-8A4CA9701F66}">
      <dsp:nvSpPr>
        <dsp:cNvPr id="0" name=""/>
        <dsp:cNvSpPr/>
      </dsp:nvSpPr>
      <dsp:spPr>
        <a:xfrm>
          <a:off x="3862037" y="558798"/>
          <a:ext cx="1593289" cy="796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accent2"/>
              </a:solidFill>
              <a:effectLst>
                <a:outerShdw blurRad="38100" dist="38100" dir="2700000" algn="tl">
                  <a:srgbClr val="000000"/>
                </a:outerShdw>
              </a:effectLst>
              <a:latin typeface="幼圆" panose="02010509060101010101" pitchFamily="49" charset="-122"/>
              <a:ea typeface="幼圆" panose="02010509060101010101" pitchFamily="49" charset="-122"/>
            </a:rPr>
            <a:t>时间序列</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accent2"/>
              </a:solidFill>
              <a:effectLst>
                <a:outerShdw blurRad="38100" dist="38100" dir="2700000" algn="tl">
                  <a:srgbClr val="000000"/>
                </a:outerShdw>
              </a:effectLst>
              <a:latin typeface="幼圆" panose="02010509060101010101" pitchFamily="49" charset="-122"/>
              <a:ea typeface="幼圆" panose="02010509060101010101" pitchFamily="49" charset="-122"/>
            </a:rPr>
            <a:t>的成分</a:t>
          </a:r>
        </a:p>
      </dsp:txBody>
      <dsp:txXfrm>
        <a:off x="3862037" y="558798"/>
        <a:ext cx="1593289" cy="796644"/>
      </dsp:txXfrm>
    </dsp:sp>
    <dsp:sp modelId="{E92A9949-8E82-4E54-ADF4-5ECC97852853}">
      <dsp:nvSpPr>
        <dsp:cNvPr id="0" name=""/>
        <dsp:cNvSpPr/>
      </dsp:nvSpPr>
      <dsp:spPr>
        <a:xfrm>
          <a:off x="970217" y="1690033"/>
          <a:ext cx="1593289" cy="796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bg2"/>
              </a:solidFill>
              <a:effectLst/>
              <a:latin typeface="幼圆" panose="02010509060101010101" pitchFamily="49" charset="-122"/>
              <a:ea typeface="幼圆" panose="02010509060101010101" pitchFamily="49" charset="-122"/>
            </a:rPr>
            <a:t>趋势</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300" b="1" i="0" u="none" strike="noStrike" kern="1200" cap="none" normalizeH="0" baseline="0">
              <a:ln>
                <a:noFill/>
              </a:ln>
              <a:solidFill>
                <a:schemeClr val="bg2"/>
              </a:solidFill>
              <a:effectLst/>
              <a:latin typeface="Arial" panose="020B0604020202020204" pitchFamily="34" charset="0"/>
              <a:ea typeface="幼圆" panose="02010509060101010101" pitchFamily="49" charset="-122"/>
            </a:rPr>
            <a:t>T</a:t>
          </a:r>
        </a:p>
      </dsp:txBody>
      <dsp:txXfrm>
        <a:off x="970217" y="1690033"/>
        <a:ext cx="1593289" cy="796644"/>
      </dsp:txXfrm>
    </dsp:sp>
    <dsp:sp modelId="{B1F738E9-C479-4619-BD68-2524BDFB8486}">
      <dsp:nvSpPr>
        <dsp:cNvPr id="0" name=""/>
        <dsp:cNvSpPr/>
      </dsp:nvSpPr>
      <dsp:spPr>
        <a:xfrm>
          <a:off x="6277" y="2821269"/>
          <a:ext cx="1593289" cy="796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bg2"/>
              </a:solidFill>
              <a:effectLst/>
              <a:latin typeface="幼圆" panose="02010509060101010101" pitchFamily="49" charset="-122"/>
              <a:ea typeface="幼圆" panose="02010509060101010101" pitchFamily="49" charset="-122"/>
            </a:rPr>
            <a:t>线性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bg2"/>
              </a:solidFill>
              <a:effectLst/>
              <a:latin typeface="幼圆" panose="02010509060101010101" pitchFamily="49" charset="-122"/>
              <a:ea typeface="幼圆" panose="02010509060101010101" pitchFamily="49" charset="-122"/>
            </a:rPr>
            <a:t>趋势</a:t>
          </a:r>
        </a:p>
      </dsp:txBody>
      <dsp:txXfrm>
        <a:off x="6277" y="2821269"/>
        <a:ext cx="1593289" cy="796644"/>
      </dsp:txXfrm>
    </dsp:sp>
    <dsp:sp modelId="{705D585D-3B51-4B2E-A09E-34DB18A04638}">
      <dsp:nvSpPr>
        <dsp:cNvPr id="0" name=""/>
        <dsp:cNvSpPr/>
      </dsp:nvSpPr>
      <dsp:spPr>
        <a:xfrm>
          <a:off x="1934157" y="2821269"/>
          <a:ext cx="1593289" cy="796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bg2"/>
              </a:solidFill>
              <a:effectLst/>
              <a:latin typeface="幼圆" panose="02010509060101010101" pitchFamily="49" charset="-122"/>
              <a:ea typeface="幼圆" panose="02010509060101010101" pitchFamily="49" charset="-122"/>
            </a:rPr>
            <a:t>非线性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bg2"/>
              </a:solidFill>
              <a:effectLst/>
              <a:latin typeface="幼圆" panose="02010509060101010101" pitchFamily="49" charset="-122"/>
              <a:ea typeface="幼圆" panose="02010509060101010101" pitchFamily="49" charset="-122"/>
            </a:rPr>
            <a:t>趋势</a:t>
          </a:r>
        </a:p>
      </dsp:txBody>
      <dsp:txXfrm>
        <a:off x="1934157" y="2821269"/>
        <a:ext cx="1593289" cy="796644"/>
      </dsp:txXfrm>
    </dsp:sp>
    <dsp:sp modelId="{0897D6BB-B8A3-4E12-95F3-E5C965EE18ED}">
      <dsp:nvSpPr>
        <dsp:cNvPr id="0" name=""/>
        <dsp:cNvSpPr/>
      </dsp:nvSpPr>
      <dsp:spPr>
        <a:xfrm>
          <a:off x="2898097" y="1690033"/>
          <a:ext cx="1593289" cy="796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bg2"/>
              </a:solidFill>
              <a:effectLst/>
              <a:latin typeface="幼圆" panose="02010509060101010101" pitchFamily="49" charset="-122"/>
              <a:ea typeface="幼圆" panose="02010509060101010101" pitchFamily="49" charset="-122"/>
            </a:rPr>
            <a:t>季节性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300" b="1" i="0" u="none" strike="noStrike" kern="1200" cap="none" normalizeH="0" baseline="0">
              <a:ln>
                <a:noFill/>
              </a:ln>
              <a:solidFill>
                <a:schemeClr val="bg2"/>
              </a:solidFill>
              <a:effectLst/>
              <a:latin typeface="Arial" panose="020B0604020202020204" pitchFamily="34" charset="0"/>
              <a:ea typeface="幼圆" panose="02010509060101010101" pitchFamily="49" charset="-122"/>
            </a:rPr>
            <a:t>S</a:t>
          </a:r>
        </a:p>
      </dsp:txBody>
      <dsp:txXfrm>
        <a:off x="2898097" y="1690033"/>
        <a:ext cx="1593289" cy="796644"/>
      </dsp:txXfrm>
    </dsp:sp>
    <dsp:sp modelId="{199CDB61-20A7-49A5-9776-A7A1A1800187}">
      <dsp:nvSpPr>
        <dsp:cNvPr id="0" name=""/>
        <dsp:cNvSpPr/>
      </dsp:nvSpPr>
      <dsp:spPr>
        <a:xfrm>
          <a:off x="4825977" y="1690033"/>
          <a:ext cx="1593289" cy="796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bg2"/>
              </a:solidFill>
              <a:effectLst/>
              <a:latin typeface="幼圆" panose="02010509060101010101" pitchFamily="49" charset="-122"/>
              <a:ea typeface="幼圆" panose="02010509060101010101" pitchFamily="49" charset="-122"/>
            </a:rPr>
            <a:t>周期性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300" b="1" i="0" u="none" strike="noStrike" kern="1200" cap="none" normalizeH="0" baseline="0">
              <a:ln>
                <a:noFill/>
              </a:ln>
              <a:solidFill>
                <a:schemeClr val="bg2"/>
              </a:solidFill>
              <a:effectLst/>
              <a:latin typeface="Arial" panose="020B0604020202020204" pitchFamily="34" charset="0"/>
              <a:ea typeface="幼圆" panose="02010509060101010101" pitchFamily="49" charset="-122"/>
            </a:rPr>
            <a:t>C</a:t>
          </a:r>
        </a:p>
      </dsp:txBody>
      <dsp:txXfrm>
        <a:off x="4825977" y="1690033"/>
        <a:ext cx="1593289" cy="796644"/>
      </dsp:txXfrm>
    </dsp:sp>
    <dsp:sp modelId="{D27A912B-CF7D-4670-99B9-31E50B21E243}">
      <dsp:nvSpPr>
        <dsp:cNvPr id="0" name=""/>
        <dsp:cNvSpPr/>
      </dsp:nvSpPr>
      <dsp:spPr>
        <a:xfrm>
          <a:off x="6753858" y="1690033"/>
          <a:ext cx="1593289" cy="796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bg2"/>
              </a:solidFill>
              <a:effectLst/>
              <a:latin typeface="幼圆" panose="02010509060101010101" pitchFamily="49" charset="-122"/>
              <a:ea typeface="幼圆" panose="02010509060101010101" pitchFamily="49" charset="-122"/>
            </a:rPr>
            <a:t>随机性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300" b="1" i="0" u="none" strike="noStrike" kern="1200" cap="none" normalizeH="0" baseline="0">
              <a:ln>
                <a:noFill/>
              </a:ln>
              <a:solidFill>
                <a:schemeClr val="bg2"/>
              </a:solidFill>
              <a:effectLst/>
              <a:latin typeface="Arial" panose="020B0604020202020204" pitchFamily="34" charset="0"/>
              <a:ea typeface="幼圆" panose="02010509060101010101" pitchFamily="49" charset="-122"/>
            </a:rPr>
            <a:t>I</a:t>
          </a:r>
        </a:p>
      </dsp:txBody>
      <dsp:txXfrm>
        <a:off x="6753858" y="1690033"/>
        <a:ext cx="1593289" cy="796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042FB-E21F-4E73-AF9E-23B96BC71748}">
      <dsp:nvSpPr>
        <dsp:cNvPr id="0" name=""/>
        <dsp:cNvSpPr/>
      </dsp:nvSpPr>
      <dsp:spPr>
        <a:xfrm>
          <a:off x="4658682" y="1355442"/>
          <a:ext cx="2891820" cy="334590"/>
        </a:xfrm>
        <a:custGeom>
          <a:avLst/>
          <a:gdLst/>
          <a:ahLst/>
          <a:cxnLst/>
          <a:rect l="0" t="0" r="0" b="0"/>
          <a:pathLst>
            <a:path>
              <a:moveTo>
                <a:pt x="0" y="0"/>
              </a:moveTo>
              <a:lnTo>
                <a:pt x="0" y="167295"/>
              </a:lnTo>
              <a:lnTo>
                <a:pt x="2891820" y="167295"/>
              </a:lnTo>
              <a:lnTo>
                <a:pt x="2891820" y="334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FC2F09-C259-45CF-BBF7-9F5629B3D1FF}">
      <dsp:nvSpPr>
        <dsp:cNvPr id="0" name=""/>
        <dsp:cNvSpPr/>
      </dsp:nvSpPr>
      <dsp:spPr>
        <a:xfrm>
          <a:off x="4658682" y="1355442"/>
          <a:ext cx="963940" cy="334590"/>
        </a:xfrm>
        <a:custGeom>
          <a:avLst/>
          <a:gdLst/>
          <a:ahLst/>
          <a:cxnLst/>
          <a:rect l="0" t="0" r="0" b="0"/>
          <a:pathLst>
            <a:path>
              <a:moveTo>
                <a:pt x="0" y="0"/>
              </a:moveTo>
              <a:lnTo>
                <a:pt x="0" y="167295"/>
              </a:lnTo>
              <a:lnTo>
                <a:pt x="963940" y="167295"/>
              </a:lnTo>
              <a:lnTo>
                <a:pt x="963940" y="334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4DE662-7477-47AA-AD33-F710D09A2F83}">
      <dsp:nvSpPr>
        <dsp:cNvPr id="0" name=""/>
        <dsp:cNvSpPr/>
      </dsp:nvSpPr>
      <dsp:spPr>
        <a:xfrm>
          <a:off x="3694742" y="1355442"/>
          <a:ext cx="963940" cy="334590"/>
        </a:xfrm>
        <a:custGeom>
          <a:avLst/>
          <a:gdLst/>
          <a:ahLst/>
          <a:cxnLst/>
          <a:rect l="0" t="0" r="0" b="0"/>
          <a:pathLst>
            <a:path>
              <a:moveTo>
                <a:pt x="963940" y="0"/>
              </a:moveTo>
              <a:lnTo>
                <a:pt x="963940" y="167295"/>
              </a:lnTo>
              <a:lnTo>
                <a:pt x="0" y="167295"/>
              </a:lnTo>
              <a:lnTo>
                <a:pt x="0" y="334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87FF29-B326-461A-A34F-77013E36B92F}">
      <dsp:nvSpPr>
        <dsp:cNvPr id="0" name=""/>
        <dsp:cNvSpPr/>
      </dsp:nvSpPr>
      <dsp:spPr>
        <a:xfrm>
          <a:off x="1766862" y="2486678"/>
          <a:ext cx="963940" cy="334590"/>
        </a:xfrm>
        <a:custGeom>
          <a:avLst/>
          <a:gdLst/>
          <a:ahLst/>
          <a:cxnLst/>
          <a:rect l="0" t="0" r="0" b="0"/>
          <a:pathLst>
            <a:path>
              <a:moveTo>
                <a:pt x="0" y="0"/>
              </a:moveTo>
              <a:lnTo>
                <a:pt x="0" y="167295"/>
              </a:lnTo>
              <a:lnTo>
                <a:pt x="963940" y="167295"/>
              </a:lnTo>
              <a:lnTo>
                <a:pt x="963940" y="3345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1E913B-1E41-42EA-B383-D83A7FB8934A}">
      <dsp:nvSpPr>
        <dsp:cNvPr id="0" name=""/>
        <dsp:cNvSpPr/>
      </dsp:nvSpPr>
      <dsp:spPr>
        <a:xfrm>
          <a:off x="802922" y="2486678"/>
          <a:ext cx="963940" cy="334590"/>
        </a:xfrm>
        <a:custGeom>
          <a:avLst/>
          <a:gdLst/>
          <a:ahLst/>
          <a:cxnLst/>
          <a:rect l="0" t="0" r="0" b="0"/>
          <a:pathLst>
            <a:path>
              <a:moveTo>
                <a:pt x="963940" y="0"/>
              </a:moveTo>
              <a:lnTo>
                <a:pt x="963940" y="167295"/>
              </a:lnTo>
              <a:lnTo>
                <a:pt x="0" y="167295"/>
              </a:lnTo>
              <a:lnTo>
                <a:pt x="0" y="3345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08F195-D33F-433D-AD4E-290562EA6919}">
      <dsp:nvSpPr>
        <dsp:cNvPr id="0" name=""/>
        <dsp:cNvSpPr/>
      </dsp:nvSpPr>
      <dsp:spPr>
        <a:xfrm>
          <a:off x="1766862" y="1355442"/>
          <a:ext cx="2891820" cy="334590"/>
        </a:xfrm>
        <a:custGeom>
          <a:avLst/>
          <a:gdLst/>
          <a:ahLst/>
          <a:cxnLst/>
          <a:rect l="0" t="0" r="0" b="0"/>
          <a:pathLst>
            <a:path>
              <a:moveTo>
                <a:pt x="2891820" y="0"/>
              </a:moveTo>
              <a:lnTo>
                <a:pt x="2891820" y="167295"/>
              </a:lnTo>
              <a:lnTo>
                <a:pt x="0" y="167295"/>
              </a:lnTo>
              <a:lnTo>
                <a:pt x="0" y="334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7BF4F2-15D2-41A1-A984-8A4CA9701F66}">
      <dsp:nvSpPr>
        <dsp:cNvPr id="0" name=""/>
        <dsp:cNvSpPr/>
      </dsp:nvSpPr>
      <dsp:spPr>
        <a:xfrm>
          <a:off x="3862037" y="558798"/>
          <a:ext cx="1593289" cy="796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accent2"/>
              </a:solidFill>
              <a:effectLst>
                <a:outerShdw blurRad="38100" dist="38100" dir="2700000" algn="tl">
                  <a:srgbClr val="000000"/>
                </a:outerShdw>
              </a:effectLst>
              <a:latin typeface="幼圆" panose="02010509060101010101" pitchFamily="49" charset="-122"/>
              <a:ea typeface="幼圆" panose="02010509060101010101" pitchFamily="49" charset="-122"/>
            </a:rPr>
            <a:t>时间序列</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accent2"/>
              </a:solidFill>
              <a:effectLst>
                <a:outerShdw blurRad="38100" dist="38100" dir="2700000" algn="tl">
                  <a:srgbClr val="000000"/>
                </a:outerShdw>
              </a:effectLst>
              <a:latin typeface="幼圆" panose="02010509060101010101" pitchFamily="49" charset="-122"/>
              <a:ea typeface="幼圆" panose="02010509060101010101" pitchFamily="49" charset="-122"/>
            </a:rPr>
            <a:t>的成分</a:t>
          </a:r>
        </a:p>
      </dsp:txBody>
      <dsp:txXfrm>
        <a:off x="3862037" y="558798"/>
        <a:ext cx="1593289" cy="796644"/>
      </dsp:txXfrm>
    </dsp:sp>
    <dsp:sp modelId="{E92A9949-8E82-4E54-ADF4-5ECC97852853}">
      <dsp:nvSpPr>
        <dsp:cNvPr id="0" name=""/>
        <dsp:cNvSpPr/>
      </dsp:nvSpPr>
      <dsp:spPr>
        <a:xfrm>
          <a:off x="970217" y="1690033"/>
          <a:ext cx="1593289" cy="796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bg2"/>
              </a:solidFill>
              <a:effectLst/>
              <a:latin typeface="幼圆" panose="02010509060101010101" pitchFamily="49" charset="-122"/>
              <a:ea typeface="幼圆" panose="02010509060101010101" pitchFamily="49" charset="-122"/>
            </a:rPr>
            <a:t>趋势</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300" b="1" i="0" u="none" strike="noStrike" kern="1200" cap="none" normalizeH="0" baseline="0">
              <a:ln>
                <a:noFill/>
              </a:ln>
              <a:solidFill>
                <a:schemeClr val="bg2"/>
              </a:solidFill>
              <a:effectLst/>
              <a:latin typeface="Arial" panose="020B0604020202020204" pitchFamily="34" charset="0"/>
              <a:ea typeface="幼圆" panose="02010509060101010101" pitchFamily="49" charset="-122"/>
            </a:rPr>
            <a:t>T</a:t>
          </a:r>
        </a:p>
      </dsp:txBody>
      <dsp:txXfrm>
        <a:off x="970217" y="1690033"/>
        <a:ext cx="1593289" cy="796644"/>
      </dsp:txXfrm>
    </dsp:sp>
    <dsp:sp modelId="{B1F738E9-C479-4619-BD68-2524BDFB8486}">
      <dsp:nvSpPr>
        <dsp:cNvPr id="0" name=""/>
        <dsp:cNvSpPr/>
      </dsp:nvSpPr>
      <dsp:spPr>
        <a:xfrm>
          <a:off x="6277" y="2821269"/>
          <a:ext cx="1593289" cy="796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bg2"/>
              </a:solidFill>
              <a:effectLst/>
              <a:latin typeface="幼圆" panose="02010509060101010101" pitchFamily="49" charset="-122"/>
              <a:ea typeface="幼圆" panose="02010509060101010101" pitchFamily="49" charset="-122"/>
            </a:rPr>
            <a:t>线性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bg2"/>
              </a:solidFill>
              <a:effectLst/>
              <a:latin typeface="幼圆" panose="02010509060101010101" pitchFamily="49" charset="-122"/>
              <a:ea typeface="幼圆" panose="02010509060101010101" pitchFamily="49" charset="-122"/>
            </a:rPr>
            <a:t>趋势</a:t>
          </a:r>
        </a:p>
      </dsp:txBody>
      <dsp:txXfrm>
        <a:off x="6277" y="2821269"/>
        <a:ext cx="1593289" cy="796644"/>
      </dsp:txXfrm>
    </dsp:sp>
    <dsp:sp modelId="{705D585D-3B51-4B2E-A09E-34DB18A04638}">
      <dsp:nvSpPr>
        <dsp:cNvPr id="0" name=""/>
        <dsp:cNvSpPr/>
      </dsp:nvSpPr>
      <dsp:spPr>
        <a:xfrm>
          <a:off x="1934157" y="2821269"/>
          <a:ext cx="1593289" cy="796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bg2"/>
              </a:solidFill>
              <a:effectLst/>
              <a:latin typeface="幼圆" panose="02010509060101010101" pitchFamily="49" charset="-122"/>
              <a:ea typeface="幼圆" panose="02010509060101010101" pitchFamily="49" charset="-122"/>
            </a:rPr>
            <a:t>非线性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bg2"/>
              </a:solidFill>
              <a:effectLst/>
              <a:latin typeface="幼圆" panose="02010509060101010101" pitchFamily="49" charset="-122"/>
              <a:ea typeface="幼圆" panose="02010509060101010101" pitchFamily="49" charset="-122"/>
            </a:rPr>
            <a:t>趋势</a:t>
          </a:r>
        </a:p>
      </dsp:txBody>
      <dsp:txXfrm>
        <a:off x="1934157" y="2821269"/>
        <a:ext cx="1593289" cy="796644"/>
      </dsp:txXfrm>
    </dsp:sp>
    <dsp:sp modelId="{0897D6BB-B8A3-4E12-95F3-E5C965EE18ED}">
      <dsp:nvSpPr>
        <dsp:cNvPr id="0" name=""/>
        <dsp:cNvSpPr/>
      </dsp:nvSpPr>
      <dsp:spPr>
        <a:xfrm>
          <a:off x="2898097" y="1690033"/>
          <a:ext cx="1593289" cy="796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bg2"/>
              </a:solidFill>
              <a:effectLst/>
              <a:latin typeface="幼圆" panose="02010509060101010101" pitchFamily="49" charset="-122"/>
              <a:ea typeface="幼圆" panose="02010509060101010101" pitchFamily="49" charset="-122"/>
            </a:rPr>
            <a:t>季节性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300" b="1" i="0" u="none" strike="noStrike" kern="1200" cap="none" normalizeH="0" baseline="0">
              <a:ln>
                <a:noFill/>
              </a:ln>
              <a:solidFill>
                <a:schemeClr val="bg2"/>
              </a:solidFill>
              <a:effectLst/>
              <a:latin typeface="Arial" panose="020B0604020202020204" pitchFamily="34" charset="0"/>
              <a:ea typeface="幼圆" panose="02010509060101010101" pitchFamily="49" charset="-122"/>
            </a:rPr>
            <a:t>S</a:t>
          </a:r>
        </a:p>
      </dsp:txBody>
      <dsp:txXfrm>
        <a:off x="2898097" y="1690033"/>
        <a:ext cx="1593289" cy="796644"/>
      </dsp:txXfrm>
    </dsp:sp>
    <dsp:sp modelId="{199CDB61-20A7-49A5-9776-A7A1A1800187}">
      <dsp:nvSpPr>
        <dsp:cNvPr id="0" name=""/>
        <dsp:cNvSpPr/>
      </dsp:nvSpPr>
      <dsp:spPr>
        <a:xfrm>
          <a:off x="4825977" y="1690033"/>
          <a:ext cx="1593289" cy="796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bg2"/>
              </a:solidFill>
              <a:effectLst/>
              <a:latin typeface="幼圆" panose="02010509060101010101" pitchFamily="49" charset="-122"/>
              <a:ea typeface="幼圆" panose="02010509060101010101" pitchFamily="49" charset="-122"/>
            </a:rPr>
            <a:t>周期性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300" b="1" i="0" u="none" strike="noStrike" kern="1200" cap="none" normalizeH="0" baseline="0">
              <a:ln>
                <a:noFill/>
              </a:ln>
              <a:solidFill>
                <a:schemeClr val="bg2"/>
              </a:solidFill>
              <a:effectLst/>
              <a:latin typeface="Arial" panose="020B0604020202020204" pitchFamily="34" charset="0"/>
              <a:ea typeface="幼圆" panose="02010509060101010101" pitchFamily="49" charset="-122"/>
            </a:rPr>
            <a:t>C</a:t>
          </a:r>
        </a:p>
      </dsp:txBody>
      <dsp:txXfrm>
        <a:off x="4825977" y="1690033"/>
        <a:ext cx="1593289" cy="796644"/>
      </dsp:txXfrm>
    </dsp:sp>
    <dsp:sp modelId="{D27A912B-CF7D-4670-99B9-31E50B21E243}">
      <dsp:nvSpPr>
        <dsp:cNvPr id="0" name=""/>
        <dsp:cNvSpPr/>
      </dsp:nvSpPr>
      <dsp:spPr>
        <a:xfrm>
          <a:off x="6753858" y="1690033"/>
          <a:ext cx="1593289" cy="796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kern="1200" cap="none" normalizeH="0" baseline="0">
              <a:ln>
                <a:noFill/>
              </a:ln>
              <a:solidFill>
                <a:schemeClr val="bg2"/>
              </a:solidFill>
              <a:effectLst/>
              <a:latin typeface="幼圆" panose="02010509060101010101" pitchFamily="49" charset="-122"/>
              <a:ea typeface="幼圆" panose="02010509060101010101" pitchFamily="49" charset="-122"/>
            </a:rPr>
            <a:t>随机性</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300" b="1" i="0" u="none" strike="noStrike" kern="1200" cap="none" normalizeH="0" baseline="0">
              <a:ln>
                <a:noFill/>
              </a:ln>
              <a:solidFill>
                <a:schemeClr val="bg2"/>
              </a:solidFill>
              <a:effectLst/>
              <a:latin typeface="Arial" panose="020B0604020202020204" pitchFamily="34" charset="0"/>
              <a:ea typeface="幼圆" panose="02010509060101010101" pitchFamily="49" charset="-122"/>
            </a:rPr>
            <a:t>I</a:t>
          </a:r>
        </a:p>
      </dsp:txBody>
      <dsp:txXfrm>
        <a:off x="6753858" y="1690033"/>
        <a:ext cx="1593289" cy="7966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6579B-E0A7-4560-9751-C9FD86A6ED3F}" type="datetimeFigureOut">
              <a:rPr lang="zh-CN" altLang="en-US" smtClean="0"/>
              <a:t>2020/11/20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AC39B-697F-4D7D-9B86-9DE7F6C372B2}" type="slidenum">
              <a:rPr lang="zh-CN" altLang="en-US" smtClean="0"/>
              <a:t>‹#›</a:t>
            </a:fld>
            <a:endParaRPr lang="zh-CN" altLang="en-US"/>
          </a:p>
        </p:txBody>
      </p:sp>
    </p:spTree>
    <p:extLst>
      <p:ext uri="{BB962C8B-B14F-4D97-AF65-F5344CB8AC3E}">
        <p14:creationId xmlns:p14="http://schemas.microsoft.com/office/powerpoint/2010/main" val="1480517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p:spPr>
        <p:txBody>
          <a:bodyPr/>
          <a:lstStyle/>
          <a:p>
            <a:endParaRPr lang="zh-CN" altLang="zh-CN"/>
          </a:p>
        </p:txBody>
      </p:sp>
      <p:sp>
        <p:nvSpPr>
          <p:cNvPr id="717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84085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2662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146124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2867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00078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912938" y="692150"/>
            <a:ext cx="3032125" cy="2273300"/>
          </a:xfrm>
          <a:noFill/>
          <a:ln cap="flat"/>
        </p:spPr>
      </p:sp>
      <p:sp>
        <p:nvSpPr>
          <p:cNvPr id="307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1367153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277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606234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481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901252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686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560938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891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814985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096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475356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301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176048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505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177976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p:spPr>
        <p:txBody>
          <a:bodyPr/>
          <a:lstStyle/>
          <a:p>
            <a:endParaRPr lang="zh-CN" altLang="zh-CN"/>
          </a:p>
        </p:txBody>
      </p:sp>
      <p:sp>
        <p:nvSpPr>
          <p:cNvPr id="921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625593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912938" y="692150"/>
            <a:ext cx="3032125" cy="2273300"/>
          </a:xfrm>
          <a:ln cap="flat"/>
        </p:spPr>
      </p:sp>
      <p:sp>
        <p:nvSpPr>
          <p:cNvPr id="47107" name="Rectangle 3"/>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1981643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912938" y="692150"/>
            <a:ext cx="3032125" cy="2273300"/>
          </a:xfrm>
          <a:noFill/>
          <a:ln cap="flat"/>
        </p:spPr>
      </p:sp>
      <p:sp>
        <p:nvSpPr>
          <p:cNvPr id="49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770947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p:spPr>
        <p:txBody>
          <a:bodyPr/>
          <a:lstStyle/>
          <a:p>
            <a:endParaRPr lang="zh-CN" altLang="zh-CN"/>
          </a:p>
        </p:txBody>
      </p:sp>
      <p:sp>
        <p:nvSpPr>
          <p:cNvPr id="5120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30982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p:spPr>
        <p:txBody>
          <a:bodyPr/>
          <a:lstStyle/>
          <a:p>
            <a:endParaRPr lang="zh-CN" altLang="zh-CN"/>
          </a:p>
        </p:txBody>
      </p:sp>
      <p:sp>
        <p:nvSpPr>
          <p:cNvPr id="5325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293916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p:spPr>
        <p:txBody>
          <a:bodyPr/>
          <a:lstStyle/>
          <a:p>
            <a:endParaRPr lang="zh-CN" altLang="zh-CN"/>
          </a:p>
        </p:txBody>
      </p:sp>
      <p:sp>
        <p:nvSpPr>
          <p:cNvPr id="5529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991664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p:spPr>
        <p:txBody>
          <a:bodyPr/>
          <a:lstStyle/>
          <a:p>
            <a:endParaRPr lang="zh-CN" altLang="zh-CN"/>
          </a:p>
        </p:txBody>
      </p:sp>
      <p:sp>
        <p:nvSpPr>
          <p:cNvPr id="5734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042895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p:spPr>
        <p:txBody>
          <a:bodyPr/>
          <a:lstStyle/>
          <a:p>
            <a:endParaRPr lang="zh-CN" altLang="zh-CN"/>
          </a:p>
        </p:txBody>
      </p:sp>
      <p:sp>
        <p:nvSpPr>
          <p:cNvPr id="5939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429448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912938" y="692150"/>
            <a:ext cx="3032125" cy="2273300"/>
          </a:xfrm>
          <a:noFill/>
          <a:ln cap="flat"/>
        </p:spPr>
      </p:sp>
      <p:sp>
        <p:nvSpPr>
          <p:cNvPr id="614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4129504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p:spPr>
        <p:txBody>
          <a:bodyPr/>
          <a:lstStyle/>
          <a:p>
            <a:endParaRPr lang="zh-CN" altLang="zh-CN"/>
          </a:p>
        </p:txBody>
      </p:sp>
      <p:sp>
        <p:nvSpPr>
          <p:cNvPr id="6349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092411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912938" y="692150"/>
            <a:ext cx="3032125" cy="2273300"/>
          </a:xfrm>
          <a:noFill/>
          <a:ln cap="flat"/>
        </p:spPr>
      </p:sp>
      <p:sp>
        <p:nvSpPr>
          <p:cNvPr id="655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2222603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912938" y="692150"/>
            <a:ext cx="3032125" cy="2273300"/>
          </a:xfrm>
          <a:ln cap="flat"/>
        </p:spPr>
      </p:sp>
      <p:sp>
        <p:nvSpPr>
          <p:cNvPr id="11267" name="Rectangle 3"/>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3618871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6758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77019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6963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884140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912938" y="692150"/>
            <a:ext cx="3032125" cy="2273300"/>
          </a:xfrm>
          <a:ln cap="flat"/>
        </p:spPr>
      </p:sp>
      <p:sp>
        <p:nvSpPr>
          <p:cNvPr id="71683" name="Rectangle 3"/>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38747854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912938" y="692150"/>
            <a:ext cx="3032125" cy="2273300"/>
          </a:xfrm>
          <a:noFill/>
          <a:ln cap="flat"/>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899623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7577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272793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7782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625805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912938" y="692150"/>
            <a:ext cx="3032125" cy="2273300"/>
          </a:xfrm>
          <a:noFill/>
          <a:ln cap="flat"/>
        </p:spPr>
      </p:sp>
      <p:sp>
        <p:nvSpPr>
          <p:cNvPr id="798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12627903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192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5562287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397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490886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601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00080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p:spPr>
        <p:txBody>
          <a:bodyPr/>
          <a:lstStyle/>
          <a:p>
            <a:endParaRPr lang="zh-CN" altLang="zh-CN"/>
          </a:p>
        </p:txBody>
      </p:sp>
      <p:sp>
        <p:nvSpPr>
          <p:cNvPr id="1331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5286652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806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3808587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9011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9985364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912938" y="692150"/>
            <a:ext cx="3032125" cy="2273300"/>
          </a:xfrm>
          <a:noFill/>
          <a:ln cap="flat"/>
        </p:spPr>
      </p:sp>
      <p:sp>
        <p:nvSpPr>
          <p:cNvPr id="921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41374755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9421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1324610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9625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0353904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9830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5351503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0035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805226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0240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9324832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0445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4469333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0649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187666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638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9828219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0854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0705850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p:spPr>
        <p:txBody>
          <a:bodyPr/>
          <a:lstStyle/>
          <a:p>
            <a:endParaRPr lang="zh-CN" altLang="zh-CN"/>
          </a:p>
        </p:txBody>
      </p:sp>
      <p:sp>
        <p:nvSpPr>
          <p:cNvPr id="6349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2533451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397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6414601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9421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6152548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912938" y="692150"/>
            <a:ext cx="3032125" cy="2273300"/>
          </a:xfrm>
          <a:noFill/>
          <a:ln cap="flat"/>
        </p:spPr>
      </p:sp>
      <p:sp>
        <p:nvSpPr>
          <p:cNvPr id="1105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645992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noFill/>
        </p:spPr>
        <p:txBody>
          <a:bodyPr/>
          <a:lstStyle/>
          <a:p>
            <a:endParaRPr lang="zh-CN" altLang="zh-CN"/>
          </a:p>
        </p:txBody>
      </p:sp>
      <p:sp>
        <p:nvSpPr>
          <p:cNvPr id="11264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3680543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912938" y="692150"/>
            <a:ext cx="3032125" cy="2273300"/>
          </a:xfrm>
          <a:noFill/>
          <a:ln cap="flat"/>
        </p:spPr>
      </p:sp>
      <p:sp>
        <p:nvSpPr>
          <p:cNvPr id="1146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42353908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1673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7628270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1878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9964084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2083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249812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843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628290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2288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2129124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2493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2395526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912938" y="692150"/>
            <a:ext cx="3032125" cy="2273300"/>
          </a:xfrm>
          <a:noFill/>
          <a:ln cap="flat"/>
        </p:spPr>
      </p:sp>
      <p:sp>
        <p:nvSpPr>
          <p:cNvPr id="1269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40636419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2902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9459227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3107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2198326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3312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1632851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3517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3764713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3721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4012546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noFill/>
        </p:spPr>
        <p:txBody>
          <a:bodyPr/>
          <a:lstStyle/>
          <a:p>
            <a:endParaRPr lang="zh-CN" altLang="zh-CN"/>
          </a:p>
        </p:txBody>
      </p:sp>
      <p:sp>
        <p:nvSpPr>
          <p:cNvPr id="13926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4267141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a:noFill/>
        </p:spPr>
        <p:txBody>
          <a:bodyPr/>
          <a:lstStyle/>
          <a:p>
            <a:endParaRPr lang="zh-CN" altLang="zh-CN"/>
          </a:p>
        </p:txBody>
      </p:sp>
      <p:sp>
        <p:nvSpPr>
          <p:cNvPr id="14131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9438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p:spPr>
        <p:txBody>
          <a:bodyPr/>
          <a:lstStyle/>
          <a:p>
            <a:endParaRPr lang="zh-CN" altLang="zh-CN"/>
          </a:p>
        </p:txBody>
      </p:sp>
      <p:sp>
        <p:nvSpPr>
          <p:cNvPr id="2048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3539309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noFill/>
        </p:spPr>
        <p:txBody>
          <a:bodyPr/>
          <a:lstStyle/>
          <a:p>
            <a:endParaRPr lang="zh-CN" altLang="zh-CN"/>
          </a:p>
        </p:txBody>
      </p:sp>
      <p:sp>
        <p:nvSpPr>
          <p:cNvPr id="14336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5205003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4541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5680343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1912938" y="692150"/>
            <a:ext cx="3032125" cy="2273300"/>
          </a:xfrm>
          <a:ln cap="flat"/>
        </p:spPr>
      </p:sp>
      <p:sp>
        <p:nvSpPr>
          <p:cNvPr id="147459" name="Rectangle 3"/>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18396101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body" idx="1"/>
          </p:nvPr>
        </p:nvSpPr>
        <p:spPr>
          <a:noFill/>
        </p:spPr>
        <p:txBody>
          <a:bodyPr/>
          <a:lstStyle/>
          <a:p>
            <a:endParaRPr lang="zh-CN" altLang="zh-CN"/>
          </a:p>
        </p:txBody>
      </p:sp>
      <p:sp>
        <p:nvSpPr>
          <p:cNvPr id="14950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7591911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1912938" y="692150"/>
            <a:ext cx="3032125" cy="2273300"/>
          </a:xfrm>
          <a:noFill/>
          <a:ln cap="flat"/>
        </p:spPr>
      </p:sp>
      <p:sp>
        <p:nvSpPr>
          <p:cNvPr id="1515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15567291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5360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7219086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5565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7511357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idx="1"/>
          </p:nvPr>
        </p:nvSpPr>
        <p:spPr>
          <a:noFill/>
        </p:spPr>
        <p:txBody>
          <a:bodyPr/>
          <a:lstStyle/>
          <a:p>
            <a:endParaRPr lang="zh-CN" altLang="zh-CN"/>
          </a:p>
        </p:txBody>
      </p:sp>
      <p:sp>
        <p:nvSpPr>
          <p:cNvPr id="15769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6398307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5974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025970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6179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841757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912938" y="692150"/>
            <a:ext cx="3032125" cy="2273300"/>
          </a:xfrm>
          <a:noFill/>
          <a:ln cap="flat"/>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38693684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6384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4357058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6589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8850774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body" idx="1"/>
          </p:nvPr>
        </p:nvSpPr>
        <p:spPr>
          <a:noFill/>
        </p:spPr>
        <p:txBody>
          <a:bodyPr/>
          <a:lstStyle/>
          <a:p>
            <a:endParaRPr lang="zh-CN" altLang="zh-CN"/>
          </a:p>
        </p:txBody>
      </p:sp>
      <p:sp>
        <p:nvSpPr>
          <p:cNvPr id="16793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52107773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body" idx="1"/>
          </p:nvPr>
        </p:nvSpPr>
        <p:spPr>
          <a:noFill/>
        </p:spPr>
        <p:txBody>
          <a:bodyPr/>
          <a:lstStyle/>
          <a:p>
            <a:endParaRPr lang="zh-CN" altLang="zh-CN"/>
          </a:p>
        </p:txBody>
      </p:sp>
      <p:sp>
        <p:nvSpPr>
          <p:cNvPr id="16998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400196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xfrm>
            <a:off x="1912938" y="692150"/>
            <a:ext cx="3032125" cy="2273300"/>
          </a:xfrm>
          <a:noFill/>
          <a:ln cap="flat"/>
        </p:spPr>
      </p:sp>
      <p:sp>
        <p:nvSpPr>
          <p:cNvPr id="1720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379911291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body" idx="1"/>
          </p:nvPr>
        </p:nvSpPr>
        <p:spPr>
          <a:noFill/>
        </p:spPr>
        <p:txBody>
          <a:bodyPr/>
          <a:lstStyle/>
          <a:p>
            <a:endParaRPr lang="zh-CN" altLang="zh-CN"/>
          </a:p>
        </p:txBody>
      </p:sp>
      <p:sp>
        <p:nvSpPr>
          <p:cNvPr id="17408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088685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body" idx="1"/>
          </p:nvPr>
        </p:nvSpPr>
        <p:spPr>
          <a:noFill/>
        </p:spPr>
        <p:txBody>
          <a:bodyPr/>
          <a:lstStyle/>
          <a:p>
            <a:endParaRPr lang="zh-CN" altLang="zh-CN"/>
          </a:p>
        </p:txBody>
      </p:sp>
      <p:sp>
        <p:nvSpPr>
          <p:cNvPr id="17613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461965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a:noFill/>
        </p:spPr>
        <p:txBody>
          <a:bodyPr/>
          <a:lstStyle/>
          <a:p>
            <a:endParaRPr lang="zh-CN" altLang="zh-CN"/>
          </a:p>
        </p:txBody>
      </p:sp>
      <p:sp>
        <p:nvSpPr>
          <p:cNvPr id="17817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36989140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8022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71884931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idx="1"/>
          </p:nvPr>
        </p:nvSpPr>
        <p:spPr>
          <a:noFill/>
        </p:spPr>
        <p:txBody>
          <a:bodyPr/>
          <a:lstStyle/>
          <a:p>
            <a:endParaRPr lang="zh-CN" altLang="zh-CN"/>
          </a:p>
        </p:txBody>
      </p:sp>
      <p:sp>
        <p:nvSpPr>
          <p:cNvPr id="18227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941137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912938" y="692150"/>
            <a:ext cx="3032125" cy="2273300"/>
          </a:xfrm>
          <a:noFill/>
          <a:ln cap="flat"/>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425916273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026"/>
          <p:cNvSpPr>
            <a:spLocks noGrp="1" noChangeArrowheads="1"/>
          </p:cNvSpPr>
          <p:nvPr>
            <p:ph type="body" idx="1"/>
          </p:nvPr>
        </p:nvSpPr>
        <p:spPr>
          <a:noFill/>
        </p:spPr>
        <p:txBody>
          <a:bodyPr/>
          <a:lstStyle/>
          <a:p>
            <a:endParaRPr lang="zh-CN" altLang="zh-CN"/>
          </a:p>
        </p:txBody>
      </p:sp>
      <p:sp>
        <p:nvSpPr>
          <p:cNvPr id="184323" name="Rectangle 1027"/>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456423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79474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18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304800"/>
            <a:ext cx="203835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304800"/>
            <a:ext cx="596265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24815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905000" y="304800"/>
            <a:ext cx="6781800" cy="1143000"/>
          </a:xfrm>
        </p:spPr>
        <p:txBody>
          <a:bodyPr/>
          <a:lstStyle/>
          <a:p>
            <a:r>
              <a:rPr lang="zh-CN" altLang="en-US"/>
              <a:t>单击此处编辑母版标题样式</a:t>
            </a:r>
          </a:p>
        </p:txBody>
      </p:sp>
      <p:sp>
        <p:nvSpPr>
          <p:cNvPr id="3" name="SmartArt 占位符 2"/>
          <p:cNvSpPr>
            <a:spLocks noGrp="1"/>
          </p:cNvSpPr>
          <p:nvPr>
            <p:ph type="dgm" idx="1"/>
          </p:nvPr>
        </p:nvSpPr>
        <p:spPr>
          <a:xfrm>
            <a:off x="533400" y="1905000"/>
            <a:ext cx="7848600" cy="4114800"/>
          </a:xfrm>
        </p:spPr>
        <p:txBody>
          <a:bodyPr/>
          <a:lstStyle/>
          <a:p>
            <a:pPr lvl="0"/>
            <a:endParaRPr lang="zh-CN" altLang="en-US" noProof="0"/>
          </a:p>
        </p:txBody>
      </p:sp>
    </p:spTree>
    <p:extLst>
      <p:ext uri="{BB962C8B-B14F-4D97-AF65-F5344CB8AC3E}">
        <p14:creationId xmlns:p14="http://schemas.microsoft.com/office/powerpoint/2010/main" val="3361539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905000" y="304800"/>
            <a:ext cx="6781800" cy="1143000"/>
          </a:xfrm>
        </p:spPr>
        <p:txBody>
          <a:bodyPr/>
          <a:lstStyle/>
          <a:p>
            <a:r>
              <a:rPr lang="zh-CN" altLang="en-US"/>
              <a:t>单击此处编辑母版标题样式</a:t>
            </a:r>
          </a:p>
        </p:txBody>
      </p:sp>
      <p:sp>
        <p:nvSpPr>
          <p:cNvPr id="3" name="内容占位符 2"/>
          <p:cNvSpPr>
            <a:spLocks noGrp="1"/>
          </p:cNvSpPr>
          <p:nvPr>
            <p:ph sz="quarter" idx="1"/>
          </p:nvPr>
        </p:nvSpPr>
        <p:spPr>
          <a:xfrm>
            <a:off x="533400" y="1905000"/>
            <a:ext cx="38481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33900" y="1905000"/>
            <a:ext cx="38481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33400" y="4038600"/>
            <a:ext cx="38481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533900" y="4038600"/>
            <a:ext cx="38481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39011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905000" y="304800"/>
            <a:ext cx="6781800" cy="1143000"/>
          </a:xfrm>
        </p:spPr>
        <p:txBody>
          <a:bodyPr/>
          <a:lstStyle/>
          <a:p>
            <a:r>
              <a:rPr lang="zh-CN" altLang="en-US"/>
              <a:t>单击此处编辑母版标题样式</a:t>
            </a:r>
          </a:p>
        </p:txBody>
      </p:sp>
      <p:sp>
        <p:nvSpPr>
          <p:cNvPr id="3" name="表格占位符 2"/>
          <p:cNvSpPr>
            <a:spLocks noGrp="1"/>
          </p:cNvSpPr>
          <p:nvPr>
            <p:ph type="tbl" idx="1"/>
          </p:nvPr>
        </p:nvSpPr>
        <p:spPr>
          <a:xfrm>
            <a:off x="533400" y="1905000"/>
            <a:ext cx="7848600" cy="4114800"/>
          </a:xfrm>
        </p:spPr>
        <p:txBody>
          <a:bodyPr/>
          <a:lstStyle/>
          <a:p>
            <a:pPr lvl="0"/>
            <a:endParaRPr lang="zh-CN" altLang="en-US" noProof="0"/>
          </a:p>
        </p:txBody>
      </p:sp>
    </p:spTree>
    <p:extLst>
      <p:ext uri="{BB962C8B-B14F-4D97-AF65-F5344CB8AC3E}">
        <p14:creationId xmlns:p14="http://schemas.microsoft.com/office/powerpoint/2010/main" val="154874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05000" y="304800"/>
            <a:ext cx="6781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339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1525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388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65432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339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2966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0066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5980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94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251356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43534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1905000" y="304800"/>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1" compatLnSpc="1">
            <a:prstTxWarp prst="textNoShape">
              <a:avLst/>
            </a:prstTxWarp>
          </a:bodyPr>
          <a:lstStyle/>
          <a:p>
            <a:pPr lvl="0"/>
            <a:r>
              <a:rPr lang="en-US" altLang="zh-CN"/>
              <a:t>Click to edit Master title</a:t>
            </a:r>
          </a:p>
        </p:txBody>
      </p:sp>
      <p:sp>
        <p:nvSpPr>
          <p:cNvPr id="1028" name="Rectangle 4"/>
          <p:cNvSpPr>
            <a:spLocks noGrp="1" noChangeArrowheads="1"/>
          </p:cNvSpPr>
          <p:nvPr>
            <p:ph type="body" idx="1"/>
          </p:nvPr>
        </p:nvSpPr>
        <p:spPr bwMode="auto">
          <a:xfrm>
            <a:off x="533400" y="1905000"/>
            <a:ext cx="7848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5"/>
          <p:cNvSpPr>
            <a:spLocks noChangeArrowheads="1"/>
          </p:cNvSpPr>
          <p:nvPr/>
        </p:nvSpPr>
        <p:spPr bwMode="auto">
          <a:xfrm>
            <a:off x="0" y="1428750"/>
            <a:ext cx="9132888" cy="73025"/>
          </a:xfrm>
          <a:prstGeom prst="rect">
            <a:avLst/>
          </a:prstGeom>
          <a:solidFill>
            <a:schemeClr val="hlink"/>
          </a:solidFill>
          <a:ln>
            <a:noFill/>
          </a:ln>
          <a:effectLst>
            <a:outerShdw dist="77251" dir="567739"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defRPr kumimoji="1" sz="3200">
                <a:solidFill>
                  <a:schemeClr val="tx1"/>
                </a:solidFill>
                <a:latin typeface="Arial" panose="020B0604020202020204" pitchFamily="34" charset="0"/>
                <a:ea typeface="宋体" panose="02010600030101010101" pitchFamily="2" charset="-122"/>
              </a:defRPr>
            </a:lvl1pPr>
            <a:lvl2pPr marL="742950" indent="-285750">
              <a:defRPr kumimoji="1" sz="3200">
                <a:solidFill>
                  <a:schemeClr val="tx1"/>
                </a:solidFill>
                <a:latin typeface="Arial" panose="020B0604020202020204" pitchFamily="34" charset="0"/>
                <a:ea typeface="宋体" panose="02010600030101010101" pitchFamily="2" charset="-122"/>
              </a:defRPr>
            </a:lvl2pPr>
            <a:lvl3pPr marL="1143000" indent="-228600">
              <a:defRPr kumimoji="1" sz="3200">
                <a:solidFill>
                  <a:schemeClr val="tx1"/>
                </a:solidFill>
                <a:latin typeface="Arial" panose="020B0604020202020204" pitchFamily="34" charset="0"/>
                <a:ea typeface="宋体" panose="02010600030101010101" pitchFamily="2" charset="-122"/>
              </a:defRPr>
            </a:lvl3pPr>
            <a:lvl4pPr marL="1600200" indent="-228600">
              <a:defRPr kumimoji="1" sz="3200">
                <a:solidFill>
                  <a:schemeClr val="tx1"/>
                </a:solidFill>
                <a:latin typeface="Arial" panose="020B0604020202020204" pitchFamily="34" charset="0"/>
                <a:ea typeface="宋体" panose="02010600030101010101" pitchFamily="2" charset="-122"/>
              </a:defRPr>
            </a:lvl4pPr>
            <a:lvl5pPr marL="2057400" indent="-22860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2053" name="Rectangle 6"/>
          <p:cNvSpPr>
            <a:spLocks noChangeArrowheads="1"/>
          </p:cNvSpPr>
          <p:nvPr/>
        </p:nvSpPr>
        <p:spPr bwMode="auto">
          <a:xfrm>
            <a:off x="0" y="1543050"/>
            <a:ext cx="9132888" cy="38100"/>
          </a:xfrm>
          <a:prstGeom prst="rect">
            <a:avLst/>
          </a:prstGeom>
          <a:solidFill>
            <a:srgbClr val="D989B8"/>
          </a:solidFill>
          <a:ln>
            <a:noFill/>
          </a:ln>
          <a:effectLst>
            <a:outerShdw dist="80322" dir="1106097"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defRPr kumimoji="1" sz="3200">
                <a:solidFill>
                  <a:schemeClr val="tx1"/>
                </a:solidFill>
                <a:latin typeface="Arial" panose="020B0604020202020204" pitchFamily="34" charset="0"/>
                <a:ea typeface="宋体" panose="02010600030101010101" pitchFamily="2" charset="-122"/>
              </a:defRPr>
            </a:lvl1pPr>
            <a:lvl2pPr marL="742950" indent="-285750">
              <a:defRPr kumimoji="1" sz="3200">
                <a:solidFill>
                  <a:schemeClr val="tx1"/>
                </a:solidFill>
                <a:latin typeface="Arial" panose="020B0604020202020204" pitchFamily="34" charset="0"/>
                <a:ea typeface="宋体" panose="02010600030101010101" pitchFamily="2" charset="-122"/>
              </a:defRPr>
            </a:lvl2pPr>
            <a:lvl3pPr marL="1143000" indent="-228600">
              <a:defRPr kumimoji="1" sz="3200">
                <a:solidFill>
                  <a:schemeClr val="tx1"/>
                </a:solidFill>
                <a:latin typeface="Arial" panose="020B0604020202020204" pitchFamily="34" charset="0"/>
                <a:ea typeface="宋体" panose="02010600030101010101" pitchFamily="2" charset="-122"/>
              </a:defRPr>
            </a:lvl3pPr>
            <a:lvl4pPr marL="1600200" indent="-228600">
              <a:defRPr kumimoji="1" sz="3200">
                <a:solidFill>
                  <a:schemeClr val="tx1"/>
                </a:solidFill>
                <a:latin typeface="Arial" panose="020B0604020202020204" pitchFamily="34" charset="0"/>
                <a:ea typeface="宋体" panose="02010600030101010101" pitchFamily="2" charset="-122"/>
              </a:defRPr>
            </a:lvl4pPr>
            <a:lvl5pPr marL="2057400" indent="-22860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031" name="Rectangle 7"/>
          <p:cNvSpPr>
            <a:spLocks noChangeArrowheads="1"/>
          </p:cNvSpPr>
          <p:nvPr/>
        </p:nvSpPr>
        <p:spPr bwMode="auto">
          <a:xfrm>
            <a:off x="609600" y="6172200"/>
            <a:ext cx="9969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rPr>
              <a:t>13 - </a:t>
            </a:r>
            <a:fld id="{6FAA5027-B55C-4CE1-B463-517A47B7EC93}" type="slidenum">
              <a:rPr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rPr>
              <a:pPr>
                <a:defRPr/>
              </a:pPr>
              <a:t>‹#›</a:t>
            </a:fld>
            <a:endParaRPr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ndParaRPr>
          </a:p>
        </p:txBody>
      </p:sp>
      <p:sp>
        <p:nvSpPr>
          <p:cNvPr id="1034" name="Rectangle 10"/>
          <p:cNvSpPr>
            <a:spLocks noChangeArrowheads="1"/>
          </p:cNvSpPr>
          <p:nvPr/>
        </p:nvSpPr>
        <p:spPr bwMode="auto">
          <a:xfrm>
            <a:off x="0" y="2286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lgn="ctr">
              <a:spcBef>
                <a:spcPct val="20000"/>
              </a:spcBef>
              <a:defRPr kumimoji="1" sz="16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defRPr/>
            </a:pPr>
            <a:endParaRPr lang="zh-CN" altLang="zh-CN"/>
          </a:p>
        </p:txBody>
      </p:sp>
      <p:sp>
        <p:nvSpPr>
          <p:cNvPr id="1043" name="Rectangle 19"/>
          <p:cNvSpPr>
            <a:spLocks noChangeArrowheads="1"/>
          </p:cNvSpPr>
          <p:nvPr userDrawn="1"/>
        </p:nvSpPr>
        <p:spPr bwMode="auto">
          <a:xfrm>
            <a:off x="5580063" y="6308725"/>
            <a:ext cx="3311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14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作者：贾俊平，中国人民大学统计学院</a:t>
            </a:r>
            <a:endParaRPr lang="zh-CN" altLang="en-US"/>
          </a:p>
        </p:txBody>
      </p:sp>
      <p:sp>
        <p:nvSpPr>
          <p:cNvPr id="1044" name="Rectangle 20"/>
          <p:cNvSpPr>
            <a:spLocks noChangeArrowheads="1"/>
          </p:cNvSpPr>
          <p:nvPr userDrawn="1"/>
        </p:nvSpPr>
        <p:spPr bwMode="auto">
          <a:xfrm>
            <a:off x="152400" y="104775"/>
            <a:ext cx="17526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defRPr/>
            </a:pPr>
            <a:endParaRPr lang="en-US" altLang="zh-CN" sz="400" dirty="0">
              <a:effectLst>
                <a:outerShdw blurRad="38100" dist="38100" dir="2700000" algn="tl">
                  <a:srgbClr val="000000"/>
                </a:outerShdw>
              </a:effectLst>
              <a:ea typeface="黑体" panose="02010609060101010101" pitchFamily="49" charset="-122"/>
            </a:endParaRPr>
          </a:p>
          <a:p>
            <a:pPr algn="ctr">
              <a:defRPr/>
            </a:pPr>
            <a:r>
              <a:rPr lang="zh-CN" altLang="en-US" sz="36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统计学</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STATISTICS</a:t>
            </a:r>
          </a:p>
          <a:p>
            <a:pPr algn="ctr">
              <a:defRPr/>
            </a:pP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a:t>
            </a:r>
            <a:r>
              <a:rPr lang="zh-CN" altLang="en-US"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第</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7</a:t>
            </a:r>
            <a:r>
              <a:rPr lang="zh-CN" altLang="en-US"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版</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a:t>
            </a:r>
            <a:endParaRPr lang="en-US" altLang="zh-CN" dirty="0"/>
          </a:p>
        </p:txBody>
      </p:sp>
    </p:spTree>
    <p:extLst>
      <p:ext uri="{BB962C8B-B14F-4D97-AF65-F5344CB8AC3E}">
        <p14:creationId xmlns:p14="http://schemas.microsoft.com/office/powerpoint/2010/main" val="2674314189"/>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1034">
                                            <p:txEl>
                                              <p:pRg st="0" end="0"/>
                                            </p:txEl>
                                          </p:spTgt>
                                        </p:tgtEl>
                                        <p:attrNameLst>
                                          <p:attrName>style.visibility</p:attrName>
                                        </p:attrNameLst>
                                      </p:cBhvr>
                                      <p:to>
                                        <p:strVal val="visible"/>
                                      </p:to>
                                    </p:set>
                                    <p:animEffect transition="in" filter="wipe(left)">
                                      <p:cBhvr>
                                        <p:cTn id="7" dur="500"/>
                                        <p:tgtEl>
                                          <p:spTgt spid="1034">
                                            <p:txEl>
                                              <p:pRg st="0" end="0"/>
                                            </p:txEl>
                                          </p:spTgt>
                                        </p:tgtEl>
                                      </p:cBhvr>
                                    </p:animEffect>
                                  </p:childTnLst>
                                  <p:subTnLst>
                                    <p:animClr clrSpc="rgb" dir="cw">
                                      <p:cBhvr override="childStyle">
                                        <p:cTn dur="1" fill="hold" display="0" masterRel="nextClick" afterEffect="1"/>
                                        <p:tgtEl>
                                          <p:spTgt spid="1034">
                                            <p:txEl>
                                              <p:pRg st="0" end="0"/>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build="p" autoUpdateAnimBg="0"/>
    </p:bldLst>
  </p:timing>
  <p:txStyles>
    <p:titleStyle>
      <a:lvl1pPr algn="ctr" rtl="0" eaLnBrk="0" fontAlgn="base" hangingPunct="0">
        <a:lnSpc>
          <a:spcPct val="95000"/>
        </a:lnSpc>
        <a:spcBef>
          <a:spcPct val="0"/>
        </a:spcBef>
        <a:spcAft>
          <a:spcPct val="0"/>
        </a:spcAft>
        <a:defRPr kumimoji="1" sz="4400" b="1" kern="1200">
          <a:solidFill>
            <a:schemeClr val="tx1"/>
          </a:solidFill>
          <a:effectLst>
            <a:outerShdw blurRad="38100" dist="38100" dir="2700000" algn="tl">
              <a:srgbClr val="000000"/>
            </a:outerShdw>
          </a:effectLst>
          <a:latin typeface="+mj-lt"/>
          <a:ea typeface="+mj-ea"/>
          <a:cs typeface="+mj-cs"/>
        </a:defRPr>
      </a:lvl1pPr>
      <a:lvl2pPr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p:titleStyle>
    <p:bodyStyle>
      <a:lvl1pPr marL="571500" indent="-571500" algn="l" rtl="0" eaLnBrk="0" fontAlgn="base" hangingPunct="0">
        <a:spcBef>
          <a:spcPct val="20000"/>
        </a:spcBef>
        <a:spcAft>
          <a:spcPct val="0"/>
        </a:spcAft>
        <a:defRPr kumimoji="1" sz="3200" kern="1200">
          <a:solidFill>
            <a:schemeClr val="tx1"/>
          </a:solidFill>
          <a:effectLst>
            <a:outerShdw blurRad="38100" dist="38100" dir="2700000" algn="tl">
              <a:srgbClr val="000000"/>
            </a:outerShdw>
          </a:effectLst>
          <a:latin typeface="+mn-lt"/>
          <a:ea typeface="+mn-ea"/>
          <a:cs typeface="+mn-cs"/>
        </a:defRPr>
      </a:lvl1pPr>
      <a:lvl2pPr marL="971550" indent="-285750" algn="l" rtl="0" eaLnBrk="0" fontAlgn="base" hangingPunct="0">
        <a:spcBef>
          <a:spcPct val="20000"/>
        </a:spcBef>
        <a:spcAft>
          <a:spcPct val="0"/>
        </a:spcAft>
        <a:buClr>
          <a:schemeClr val="hlink"/>
        </a:buClr>
        <a:buSzPct val="65000"/>
        <a:buFont typeface="Wingdings" panose="05000000000000000000" pitchFamily="2" charset="2"/>
        <a:buChar char="n"/>
        <a:defRPr kumimoji="1" sz="2800" kern="1200">
          <a:solidFill>
            <a:schemeClr val="tx1"/>
          </a:solidFill>
          <a:effectLst>
            <a:outerShdw blurRad="38100" dist="38100" dir="2700000" algn="tl">
              <a:srgbClr val="000000"/>
            </a:outerShdw>
          </a:effectLst>
          <a:latin typeface="+mn-lt"/>
          <a:ea typeface="+mn-ea"/>
          <a:cs typeface="+mn-cs"/>
        </a:defRPr>
      </a:lvl2pPr>
      <a:lvl3pPr marL="1314450" indent="-228600" algn="l" rtl="0" eaLnBrk="0" fontAlgn="base" hangingPunct="0">
        <a:spcBef>
          <a:spcPct val="20000"/>
        </a:spcBef>
        <a:spcAft>
          <a:spcPct val="0"/>
        </a:spcAft>
        <a:buClr>
          <a:schemeClr val="tx2"/>
        </a:buClr>
        <a:buSzPct val="65000"/>
        <a:buFont typeface="Wingdings" panose="05000000000000000000" pitchFamily="2" charset="2"/>
        <a:buChar char="l"/>
        <a:defRPr kumimoji="1" sz="2400" kern="1200">
          <a:solidFill>
            <a:schemeClr val="tx1"/>
          </a:solidFill>
          <a:effectLst>
            <a:outerShdw blurRad="38100" dist="38100" dir="2700000" algn="tl">
              <a:srgbClr val="000000"/>
            </a:outerShdw>
          </a:effectLst>
          <a:latin typeface="+mn-lt"/>
          <a:ea typeface="+mn-ea"/>
          <a:cs typeface="+mn-cs"/>
        </a:defRPr>
      </a:lvl3pPr>
      <a:lvl4pPr marL="1657350" indent="-228600" algn="l" rtl="0" eaLnBrk="0" fontAlgn="base" hangingPunct="0">
        <a:spcBef>
          <a:spcPct val="20000"/>
        </a:spcBef>
        <a:spcAft>
          <a:spcPct val="0"/>
        </a:spcAft>
        <a:buClr>
          <a:schemeClr val="accent1"/>
        </a:buClr>
        <a:buSzPct val="65000"/>
        <a:buFont typeface="Monotype Sorts" panose="05000000000000000000" pitchFamily="2" charset="2"/>
        <a:buChar char="l"/>
        <a:defRPr kumimoji="1"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100000"/>
        <a:buChar char="»"/>
        <a:defRPr kumimoji="1"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7.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5.emf"/><Relationship Id="rId5" Type="http://schemas.openxmlformats.org/officeDocument/2006/relationships/image" Target="../media/image2.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1.e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7.emf"/><Relationship Id="rId4" Type="http://schemas.openxmlformats.org/officeDocument/2006/relationships/oleObject" Target="../embeddings/oleObject10.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0.e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9.e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23.emf"/><Relationship Id="rId4" Type="http://schemas.openxmlformats.org/officeDocument/2006/relationships/oleObject" Target="../embeddings/oleObject14.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31.xml"/><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25.emf"/><Relationship Id="rId4" Type="http://schemas.openxmlformats.org/officeDocument/2006/relationships/oleObject" Target="../embeddings/oleObject16.bin"/><Relationship Id="rId9" Type="http://schemas.openxmlformats.org/officeDocument/2006/relationships/image" Target="../media/image27.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37.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notesSlide" Target="../notesSlides/notesSlide34.xml"/><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oleObject" Target="NUL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38.xml"/><Relationship Id="rId7"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31.emf"/><Relationship Id="rId4" Type="http://schemas.openxmlformats.org/officeDocument/2006/relationships/oleObject" Target="NULL"/><Relationship Id="rId9" Type="http://schemas.openxmlformats.org/officeDocument/2006/relationships/image" Target="../media/image33.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6.emf"/><Relationship Id="rId4" Type="http://schemas.openxmlformats.org/officeDocument/2006/relationships/oleObject" Target="../embeddings/oleObject22.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37.emf"/><Relationship Id="rId4" Type="http://schemas.openxmlformats.org/officeDocument/2006/relationships/oleObject" Target="../embeddings/oleObject23.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9.emf"/><Relationship Id="rId4" Type="http://schemas.openxmlformats.org/officeDocument/2006/relationships/oleObject" Target="../embeddings/oleObject25.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52.xml"/><Relationship Id="rId7"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0.bin"/><Relationship Id="rId5" Type="http://schemas.openxmlformats.org/officeDocument/2006/relationships/image" Target="../media/image31.emf"/><Relationship Id="rId4" Type="http://schemas.openxmlformats.org/officeDocument/2006/relationships/oleObject" Target="NULL"/><Relationship Id="rId9" Type="http://schemas.openxmlformats.org/officeDocument/2006/relationships/image" Target="../media/image33.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61.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44.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7.bin"/><Relationship Id="rId5" Type="http://schemas.openxmlformats.org/officeDocument/2006/relationships/image" Target="../media/image43.emf"/><Relationship Id="rId4" Type="http://schemas.openxmlformats.org/officeDocument/2006/relationships/oleObject" Target="../embeddings/oleObject26.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59.xml"/><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9.bin"/><Relationship Id="rId5" Type="http://schemas.openxmlformats.org/officeDocument/2006/relationships/image" Target="../media/image45.emf"/><Relationship Id="rId4" Type="http://schemas.openxmlformats.org/officeDocument/2006/relationships/oleObject" Target="../embeddings/oleObject28.bin"/><Relationship Id="rId9" Type="http://schemas.openxmlformats.org/officeDocument/2006/relationships/image" Target="../media/image47.emf"/></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50.emf"/><Relationship Id="rId4" Type="http://schemas.openxmlformats.org/officeDocument/2006/relationships/oleObject" Target="../embeddings/oleObject31.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51.emf"/><Relationship Id="rId4" Type="http://schemas.openxmlformats.org/officeDocument/2006/relationships/oleObject" Target="../embeddings/oleObject32.bin"/></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55.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4.bin"/><Relationship Id="rId5" Type="http://schemas.openxmlformats.org/officeDocument/2006/relationships/image" Target="../media/image54.emf"/><Relationship Id="rId4" Type="http://schemas.openxmlformats.org/officeDocument/2006/relationships/oleObject" Target="../embeddings/oleObject33.bin"/></Relationships>
</file>

<file path=ppt/slides/_rels/slide73.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oleObject" Target="../embeddings/oleObject35.bin"/><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vmlDrawing" Target="../drawings/vmlDrawing21.v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image" Target="../media/image56.tmp"/><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image" Target="../media/image54.emf"/></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63.emf"/><Relationship Id="rId4" Type="http://schemas.openxmlformats.org/officeDocument/2006/relationships/oleObject" Target="../embeddings/oleObject36.bin"/></Relationships>
</file>

<file path=ppt/slides/_rels/slide88.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xml"/><Relationship Id="rId1" Type="http://schemas.openxmlformats.org/officeDocument/2006/relationships/themeOverride" Target="../theme/themeOverride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65.emf"/><Relationship Id="rId4" Type="http://schemas.openxmlformats.org/officeDocument/2006/relationships/oleObject" Target="../embeddings/oleObject37.bin"/></Relationships>
</file>

<file path=ppt/slides/_rels/slide9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mlDrawing" Target="../drawings/vmlDrawing24.vml"/><Relationship Id="rId1" Type="http://schemas.openxmlformats.org/officeDocument/2006/relationships/themeOverride" Target="../theme/themeOverride19.xml"/><Relationship Id="rId6" Type="http://schemas.openxmlformats.org/officeDocument/2006/relationships/image" Target="../media/image69.wmf"/><Relationship Id="rId5" Type="http://schemas.openxmlformats.org/officeDocument/2006/relationships/oleObject" Target="../embeddings/oleObject38.bin"/><Relationship Id="rId4" Type="http://schemas.openxmlformats.org/officeDocument/2006/relationships/notesSlide" Target="../notesSlides/notesSlide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2" name="Rectangle 4"/>
          <p:cNvSpPr>
            <a:spLocks noGrp="1" noChangeArrowheads="1"/>
          </p:cNvSpPr>
          <p:nvPr>
            <p:ph type="ctrTitle"/>
          </p:nvPr>
        </p:nvSpPr>
        <p:spPr>
          <a:xfrm>
            <a:off x="1763713" y="228600"/>
            <a:ext cx="7075487" cy="1143000"/>
          </a:xfrm>
        </p:spPr>
        <p:txBody>
          <a:bodyPr anchor="ctr"/>
          <a:lstStyle/>
          <a:p>
            <a:pPr>
              <a:defRPr/>
            </a:pPr>
            <a:r>
              <a:rPr lang="zh-CN" altLang="en-US" sz="4000">
                <a:latin typeface="Arial" panose="020B0604020202020204" pitchFamily="34" charset="0"/>
              </a:rPr>
              <a:t>第</a:t>
            </a:r>
            <a:r>
              <a:rPr lang="en-US" altLang="zh-CN" sz="4000">
                <a:latin typeface="Arial" panose="020B0604020202020204" pitchFamily="34" charset="0"/>
              </a:rPr>
              <a:t>13</a:t>
            </a:r>
            <a:r>
              <a:rPr lang="zh-CN" altLang="en-US" sz="4000">
                <a:latin typeface="Arial" panose="020B0604020202020204" pitchFamily="34" charset="0"/>
              </a:rPr>
              <a:t>章   时间序列分析和预测</a:t>
            </a:r>
          </a:p>
        </p:txBody>
      </p:sp>
      <p:grpSp>
        <p:nvGrpSpPr>
          <p:cNvPr id="5123" name="Group 353"/>
          <p:cNvGrpSpPr>
            <a:grpSpLocks/>
          </p:cNvGrpSpPr>
          <p:nvPr/>
        </p:nvGrpSpPr>
        <p:grpSpPr bwMode="auto">
          <a:xfrm>
            <a:off x="1371600" y="1600200"/>
            <a:ext cx="7543800" cy="4740275"/>
            <a:chOff x="864" y="1008"/>
            <a:chExt cx="4752" cy="2986"/>
          </a:xfrm>
        </p:grpSpPr>
        <p:sp>
          <p:nvSpPr>
            <p:cNvPr id="514402" name="Text Box 354"/>
            <p:cNvSpPr txBox="1">
              <a:spLocks noChangeArrowheads="1"/>
            </p:cNvSpPr>
            <p:nvPr/>
          </p:nvSpPr>
          <p:spPr bwMode="auto">
            <a:xfrm>
              <a:off x="3168" y="3456"/>
              <a:ext cx="2448"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A578C"/>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uLnTx/>
                  <a:uFillTx/>
                  <a:latin typeface="Arial" panose="020B0604020202020204" pitchFamily="34" charset="0"/>
                  <a:ea typeface="隶书" panose="02010509060101010101" pitchFamily="49" charset="-122"/>
                  <a:cs typeface="+mn-cs"/>
                </a:rPr>
                <a:t>作者：中国人民大学统计学院</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A578C"/>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uLnTx/>
                  <a:uFillTx/>
                  <a:latin typeface="Arial" panose="020B0604020202020204" pitchFamily="34" charset="0"/>
                  <a:ea typeface="隶书" panose="02010509060101010101" pitchFamily="49" charset="-122"/>
                  <a:cs typeface="+mn-cs"/>
                </a:rPr>
                <a:t>贾俊平</a:t>
              </a:r>
            </a:p>
          </p:txBody>
        </p:sp>
        <p:sp>
          <p:nvSpPr>
            <p:cNvPr id="5125" name="WordArt 355"/>
            <p:cNvSpPr>
              <a:spLocks noChangeArrowheads="1" noChangeShapeType="1" noTextEdit="1"/>
            </p:cNvSpPr>
            <p:nvPr/>
          </p:nvSpPr>
          <p:spPr bwMode="auto">
            <a:xfrm>
              <a:off x="864" y="1008"/>
              <a:ext cx="3840" cy="1929"/>
            </a:xfrm>
            <a:prstGeom prst="rect">
              <a:avLst/>
            </a:prstGeom>
          </p:spPr>
          <p:txBody>
            <a:bodyPr wrap="none" fromWordArt="1">
              <a:prstTxWarp prst="textDeflate">
                <a:avLst>
                  <a:gd name="adj" fmla="val 26227"/>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600" b="0" i="0" u="none" strike="noStrike" kern="10" cap="none" spc="0" normalizeH="0" baseline="0" noProof="0">
                  <a:ln w="19050">
                    <a:solidFill>
                      <a:srgbClr val="00FFFF"/>
                    </a:solidFill>
                    <a:round/>
                    <a:headEnd/>
                    <a:tailEnd/>
                  </a:ln>
                  <a:solidFill>
                    <a:srgbClr val="FF0000"/>
                  </a:solidFill>
                  <a:effectLst/>
                  <a:uLnTx/>
                  <a:uFillTx/>
                  <a:latin typeface="宋体" panose="02010600030101010101" pitchFamily="2" charset="-122"/>
                  <a:ea typeface="宋体" panose="02010600030101010101" pitchFamily="2" charset="-122"/>
                  <a:cs typeface="+mn-cs"/>
                </a:rPr>
                <a:t>PowerPoint</a:t>
              </a:r>
              <a:endParaRPr kumimoji="1" lang="zh-CN" altLang="en-US" sz="3600" b="0" i="0" u="none" strike="noStrike" kern="10" cap="none" spc="0" normalizeH="0" baseline="0" noProof="0">
                <a:ln w="19050">
                  <a:solidFill>
                    <a:srgbClr val="00FFFF"/>
                  </a:solidFill>
                  <a:round/>
                  <a:headEnd/>
                  <a:tailEnd/>
                </a:ln>
                <a:solidFill>
                  <a:srgbClr val="FF0000"/>
                </a:solidFill>
                <a:effectLst/>
                <a:uLnTx/>
                <a:uFillTx/>
                <a:latin typeface="宋体" panose="02010600030101010101" pitchFamily="2" charset="-122"/>
                <a:ea typeface="宋体" panose="02010600030101010101" pitchFamily="2" charset="-122"/>
                <a:cs typeface="+mn-cs"/>
              </a:endParaRPr>
            </a:p>
          </p:txBody>
        </p:sp>
        <p:grpSp>
          <p:nvGrpSpPr>
            <p:cNvPr id="5126" name="Group 356"/>
            <p:cNvGrpSpPr>
              <a:grpSpLocks/>
            </p:cNvGrpSpPr>
            <p:nvPr/>
          </p:nvGrpSpPr>
          <p:grpSpPr bwMode="auto">
            <a:xfrm>
              <a:off x="1926" y="2553"/>
              <a:ext cx="1905" cy="1335"/>
              <a:chOff x="1926" y="2553"/>
              <a:chExt cx="1905" cy="1335"/>
            </a:xfrm>
          </p:grpSpPr>
          <p:grpSp>
            <p:nvGrpSpPr>
              <p:cNvPr id="5127" name="Group 357"/>
              <p:cNvGrpSpPr>
                <a:grpSpLocks/>
              </p:cNvGrpSpPr>
              <p:nvPr/>
            </p:nvGrpSpPr>
            <p:grpSpPr bwMode="auto">
              <a:xfrm>
                <a:off x="2846" y="3144"/>
                <a:ext cx="985" cy="318"/>
                <a:chOff x="3038" y="3135"/>
                <a:chExt cx="985" cy="318"/>
              </a:xfrm>
            </p:grpSpPr>
            <p:sp>
              <p:nvSpPr>
                <p:cNvPr id="5219" name="Freeform 358"/>
                <p:cNvSpPr>
                  <a:spLocks/>
                </p:cNvSpPr>
                <p:nvPr/>
              </p:nvSpPr>
              <p:spPr bwMode="auto">
                <a:xfrm>
                  <a:off x="3038" y="3135"/>
                  <a:ext cx="565" cy="318"/>
                </a:xfrm>
                <a:custGeom>
                  <a:avLst/>
                  <a:gdLst>
                    <a:gd name="T0" fmla="*/ 283 w 1129"/>
                    <a:gd name="T1" fmla="*/ 33 h 954"/>
                    <a:gd name="T2" fmla="*/ 283 w 1129"/>
                    <a:gd name="T3" fmla="*/ 106 h 954"/>
                    <a:gd name="T4" fmla="*/ 0 w 1129"/>
                    <a:gd name="T5" fmla="*/ 52 h 954"/>
                    <a:gd name="T6" fmla="*/ 0 w 1129"/>
                    <a:gd name="T7" fmla="*/ 0 h 954"/>
                    <a:gd name="T8" fmla="*/ 283 w 1129"/>
                    <a:gd name="T9" fmla="*/ 33 h 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9" h="954">
                      <a:moveTo>
                        <a:pt x="1129" y="293"/>
                      </a:moveTo>
                      <a:lnTo>
                        <a:pt x="1129" y="954"/>
                      </a:lnTo>
                      <a:lnTo>
                        <a:pt x="0" y="467"/>
                      </a:lnTo>
                      <a:lnTo>
                        <a:pt x="0" y="0"/>
                      </a:lnTo>
                      <a:lnTo>
                        <a:pt x="1129" y="293"/>
                      </a:lnTo>
                      <a:close/>
                    </a:path>
                  </a:pathLst>
                </a:custGeom>
                <a:solidFill>
                  <a:srgbClr val="A0A0A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20" name="Freeform 359"/>
                <p:cNvSpPr>
                  <a:spLocks/>
                </p:cNvSpPr>
                <p:nvPr/>
              </p:nvSpPr>
              <p:spPr bwMode="auto">
                <a:xfrm>
                  <a:off x="3603" y="3211"/>
                  <a:ext cx="420" cy="242"/>
                </a:xfrm>
                <a:custGeom>
                  <a:avLst/>
                  <a:gdLst>
                    <a:gd name="T0" fmla="*/ 0 w 841"/>
                    <a:gd name="T1" fmla="*/ 7 h 726"/>
                    <a:gd name="T2" fmla="*/ 0 w 841"/>
                    <a:gd name="T3" fmla="*/ 81 h 726"/>
                    <a:gd name="T4" fmla="*/ 210 w 841"/>
                    <a:gd name="T5" fmla="*/ 63 h 726"/>
                    <a:gd name="T6" fmla="*/ 210 w 841"/>
                    <a:gd name="T7" fmla="*/ 0 h 726"/>
                    <a:gd name="T8" fmla="*/ 0 w 841"/>
                    <a:gd name="T9" fmla="*/ 7 h 7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1" h="726">
                      <a:moveTo>
                        <a:pt x="0" y="65"/>
                      </a:moveTo>
                      <a:lnTo>
                        <a:pt x="0" y="726"/>
                      </a:lnTo>
                      <a:lnTo>
                        <a:pt x="841" y="563"/>
                      </a:lnTo>
                      <a:lnTo>
                        <a:pt x="841" y="0"/>
                      </a:lnTo>
                      <a:lnTo>
                        <a:pt x="0" y="65"/>
                      </a:lnTo>
                      <a:close/>
                    </a:path>
                  </a:pathLst>
                </a:custGeom>
                <a:solidFill>
                  <a:srgbClr val="80808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21" name="Freeform 360"/>
                <p:cNvSpPr>
                  <a:spLocks/>
                </p:cNvSpPr>
                <p:nvPr/>
              </p:nvSpPr>
              <p:spPr bwMode="auto">
                <a:xfrm>
                  <a:off x="3038" y="3135"/>
                  <a:ext cx="985" cy="98"/>
                </a:xfrm>
                <a:custGeom>
                  <a:avLst/>
                  <a:gdLst>
                    <a:gd name="T0" fmla="*/ 493 w 1970"/>
                    <a:gd name="T1" fmla="*/ 25 h 293"/>
                    <a:gd name="T2" fmla="*/ 281 w 1970"/>
                    <a:gd name="T3" fmla="*/ 33 h 293"/>
                    <a:gd name="T4" fmla="*/ 0 w 1970"/>
                    <a:gd name="T5" fmla="*/ 0 h 293"/>
                    <a:gd name="T6" fmla="*/ 207 w 1970"/>
                    <a:gd name="T7" fmla="*/ 0 h 293"/>
                    <a:gd name="T8" fmla="*/ 493 w 1970"/>
                    <a:gd name="T9" fmla="*/ 25 h 2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0" h="293">
                      <a:moveTo>
                        <a:pt x="1970" y="228"/>
                      </a:moveTo>
                      <a:lnTo>
                        <a:pt x="1121" y="293"/>
                      </a:lnTo>
                      <a:lnTo>
                        <a:pt x="0" y="0"/>
                      </a:lnTo>
                      <a:lnTo>
                        <a:pt x="825" y="0"/>
                      </a:lnTo>
                      <a:lnTo>
                        <a:pt x="1970" y="228"/>
                      </a:lnTo>
                      <a:close/>
                    </a:path>
                  </a:pathLst>
                </a:custGeom>
                <a:solidFill>
                  <a:srgbClr val="C0C0C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5128" name="Freeform 361"/>
              <p:cNvSpPr>
                <a:spLocks/>
              </p:cNvSpPr>
              <p:nvPr/>
            </p:nvSpPr>
            <p:spPr bwMode="auto">
              <a:xfrm>
                <a:off x="3154" y="3118"/>
                <a:ext cx="357" cy="91"/>
              </a:xfrm>
              <a:custGeom>
                <a:avLst/>
                <a:gdLst>
                  <a:gd name="T0" fmla="*/ 178 w 715"/>
                  <a:gd name="T1" fmla="*/ 17 h 273"/>
                  <a:gd name="T2" fmla="*/ 178 w 715"/>
                  <a:gd name="T3" fmla="*/ 27 h 273"/>
                  <a:gd name="T4" fmla="*/ 95 w 715"/>
                  <a:gd name="T5" fmla="*/ 30 h 273"/>
                  <a:gd name="T6" fmla="*/ 0 w 715"/>
                  <a:gd name="T7" fmla="*/ 19 h 273"/>
                  <a:gd name="T8" fmla="*/ 0 w 715"/>
                  <a:gd name="T9" fmla="*/ 0 h 273"/>
                  <a:gd name="T10" fmla="*/ 178 w 715"/>
                  <a:gd name="T11" fmla="*/ 17 h 2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5" h="273">
                    <a:moveTo>
                      <a:pt x="715" y="155"/>
                    </a:moveTo>
                    <a:lnTo>
                      <a:pt x="715" y="244"/>
                    </a:lnTo>
                    <a:lnTo>
                      <a:pt x="382" y="273"/>
                    </a:lnTo>
                    <a:lnTo>
                      <a:pt x="0" y="175"/>
                    </a:lnTo>
                    <a:lnTo>
                      <a:pt x="0" y="0"/>
                    </a:lnTo>
                    <a:lnTo>
                      <a:pt x="715" y="155"/>
                    </a:lnTo>
                    <a:close/>
                  </a:path>
                </a:pathLst>
              </a:custGeom>
              <a:solidFill>
                <a:srgbClr val="60606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29" name="Freeform 362"/>
              <p:cNvSpPr>
                <a:spLocks/>
              </p:cNvSpPr>
              <p:nvPr/>
            </p:nvSpPr>
            <p:spPr bwMode="auto">
              <a:xfrm>
                <a:off x="2959" y="2733"/>
                <a:ext cx="456" cy="444"/>
              </a:xfrm>
              <a:custGeom>
                <a:avLst/>
                <a:gdLst>
                  <a:gd name="T0" fmla="*/ 196 w 913"/>
                  <a:gd name="T1" fmla="*/ 148 h 1333"/>
                  <a:gd name="T2" fmla="*/ 228 w 913"/>
                  <a:gd name="T3" fmla="*/ 5 h 1333"/>
                  <a:gd name="T4" fmla="*/ 32 w 913"/>
                  <a:gd name="T5" fmla="*/ 0 h 1333"/>
                  <a:gd name="T6" fmla="*/ 0 w 913"/>
                  <a:gd name="T7" fmla="*/ 127 h 1333"/>
                  <a:gd name="T8" fmla="*/ 196 w 913"/>
                  <a:gd name="T9" fmla="*/ 148 h 1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3" h="1333">
                    <a:moveTo>
                      <a:pt x="785" y="1333"/>
                    </a:moveTo>
                    <a:lnTo>
                      <a:pt x="913" y="44"/>
                    </a:lnTo>
                    <a:lnTo>
                      <a:pt x="129" y="0"/>
                    </a:lnTo>
                    <a:lnTo>
                      <a:pt x="0" y="1148"/>
                    </a:lnTo>
                    <a:lnTo>
                      <a:pt x="785" y="1333"/>
                    </a:lnTo>
                    <a:close/>
                  </a:path>
                </a:pathLst>
              </a:custGeom>
              <a:solidFill>
                <a:srgbClr val="A0A0A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30" name="Freeform 363"/>
              <p:cNvSpPr>
                <a:spLocks/>
              </p:cNvSpPr>
              <p:nvPr/>
            </p:nvSpPr>
            <p:spPr bwMode="auto">
              <a:xfrm>
                <a:off x="3351" y="2747"/>
                <a:ext cx="404" cy="441"/>
              </a:xfrm>
              <a:custGeom>
                <a:avLst/>
                <a:gdLst>
                  <a:gd name="T0" fmla="*/ 32 w 809"/>
                  <a:gd name="T1" fmla="*/ 0 h 1323"/>
                  <a:gd name="T2" fmla="*/ 202 w 809"/>
                  <a:gd name="T3" fmla="*/ 33 h 1323"/>
                  <a:gd name="T4" fmla="*/ 178 w 809"/>
                  <a:gd name="T5" fmla="*/ 147 h 1323"/>
                  <a:gd name="T6" fmla="*/ 0 w 809"/>
                  <a:gd name="T7" fmla="*/ 143 h 1323"/>
                  <a:gd name="T8" fmla="*/ 32 w 809"/>
                  <a:gd name="T9" fmla="*/ 0 h 1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9" h="1323">
                    <a:moveTo>
                      <a:pt x="128" y="0"/>
                    </a:moveTo>
                    <a:lnTo>
                      <a:pt x="809" y="295"/>
                    </a:lnTo>
                    <a:lnTo>
                      <a:pt x="712" y="1323"/>
                    </a:lnTo>
                    <a:lnTo>
                      <a:pt x="0" y="1291"/>
                    </a:lnTo>
                    <a:lnTo>
                      <a:pt x="128" y="0"/>
                    </a:lnTo>
                    <a:close/>
                  </a:path>
                </a:pathLst>
              </a:custGeom>
              <a:solidFill>
                <a:srgbClr val="80808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31" name="Freeform 364">
                <a:hlinkHover r:id="" action="ppaction://noaction" highlightClick="1"/>
              </p:cNvPr>
              <p:cNvSpPr>
                <a:spLocks/>
              </p:cNvSpPr>
              <p:nvPr/>
            </p:nvSpPr>
            <p:spPr bwMode="auto">
              <a:xfrm>
                <a:off x="3011" y="2777"/>
                <a:ext cx="328" cy="334"/>
              </a:xfrm>
              <a:custGeom>
                <a:avLst/>
                <a:gdLst>
                  <a:gd name="T0" fmla="*/ 165 w 654"/>
                  <a:gd name="T1" fmla="*/ 5 h 1003"/>
                  <a:gd name="T2" fmla="*/ 141 w 654"/>
                  <a:gd name="T3" fmla="*/ 111 h 1003"/>
                  <a:gd name="T4" fmla="*/ 0 w 654"/>
                  <a:gd name="T5" fmla="*/ 99 h 1003"/>
                  <a:gd name="T6" fmla="*/ 24 w 654"/>
                  <a:gd name="T7" fmla="*/ 0 h 1003"/>
                  <a:gd name="T8" fmla="*/ 165 w 654"/>
                  <a:gd name="T9" fmla="*/ 5 h 10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4" h="1003">
                    <a:moveTo>
                      <a:pt x="654" y="45"/>
                    </a:moveTo>
                    <a:lnTo>
                      <a:pt x="561" y="1003"/>
                    </a:lnTo>
                    <a:lnTo>
                      <a:pt x="0" y="890"/>
                    </a:lnTo>
                    <a:lnTo>
                      <a:pt x="95" y="0"/>
                    </a:lnTo>
                    <a:lnTo>
                      <a:pt x="654" y="45"/>
                    </a:lnTo>
                    <a:close/>
                  </a:path>
                </a:pathLst>
              </a:custGeom>
              <a:solidFill>
                <a:srgbClr val="00FF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nvGrpSpPr>
              <p:cNvPr id="5132" name="Group 365"/>
              <p:cNvGrpSpPr>
                <a:grpSpLocks/>
              </p:cNvGrpSpPr>
              <p:nvPr/>
            </p:nvGrpSpPr>
            <p:grpSpPr bwMode="auto">
              <a:xfrm>
                <a:off x="2887" y="3178"/>
                <a:ext cx="321" cy="207"/>
                <a:chOff x="3079" y="3169"/>
                <a:chExt cx="321" cy="207"/>
              </a:xfrm>
            </p:grpSpPr>
            <p:sp>
              <p:nvSpPr>
                <p:cNvPr id="5212" name="Freeform 366"/>
                <p:cNvSpPr>
                  <a:spLocks/>
                </p:cNvSpPr>
                <p:nvPr/>
              </p:nvSpPr>
              <p:spPr bwMode="auto">
                <a:xfrm>
                  <a:off x="3079" y="3169"/>
                  <a:ext cx="321" cy="207"/>
                </a:xfrm>
                <a:custGeom>
                  <a:avLst/>
                  <a:gdLst>
                    <a:gd name="T0" fmla="*/ 0 w 643"/>
                    <a:gd name="T1" fmla="*/ 0 h 621"/>
                    <a:gd name="T2" fmla="*/ 160 w 643"/>
                    <a:gd name="T3" fmla="*/ 21 h 621"/>
                    <a:gd name="T4" fmla="*/ 160 w 643"/>
                    <a:gd name="T5" fmla="*/ 69 h 621"/>
                    <a:gd name="T6" fmla="*/ 0 w 643"/>
                    <a:gd name="T7" fmla="*/ 39 h 621"/>
                    <a:gd name="T8" fmla="*/ 0 w 643"/>
                    <a:gd name="T9" fmla="*/ 0 h 6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3" h="621">
                      <a:moveTo>
                        <a:pt x="0" y="0"/>
                      </a:moveTo>
                      <a:lnTo>
                        <a:pt x="643" y="187"/>
                      </a:lnTo>
                      <a:lnTo>
                        <a:pt x="643" y="621"/>
                      </a:lnTo>
                      <a:lnTo>
                        <a:pt x="0" y="350"/>
                      </a:lnTo>
                      <a:lnTo>
                        <a:pt x="0" y="0"/>
                      </a:lnTo>
                      <a:close/>
                    </a:path>
                  </a:pathLst>
                </a:custGeom>
                <a:solidFill>
                  <a:srgbClr val="40404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13" name="Line 367"/>
                <p:cNvSpPr>
                  <a:spLocks noChangeShapeType="1"/>
                </p:cNvSpPr>
                <p:nvPr/>
              </p:nvSpPr>
              <p:spPr bwMode="auto">
                <a:xfrm flipH="1" flipV="1">
                  <a:off x="3107" y="3219"/>
                  <a:ext cx="85" cy="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14" name="Line 368"/>
                <p:cNvSpPr>
                  <a:spLocks noChangeShapeType="1"/>
                </p:cNvSpPr>
                <p:nvPr/>
              </p:nvSpPr>
              <p:spPr bwMode="auto">
                <a:xfrm>
                  <a:off x="3236" y="3248"/>
                  <a:ext cx="112"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15" name="Line 369"/>
                <p:cNvSpPr>
                  <a:spLocks noChangeShapeType="1"/>
                </p:cNvSpPr>
                <p:nvPr/>
              </p:nvSpPr>
              <p:spPr bwMode="auto">
                <a:xfrm>
                  <a:off x="3214" y="3195"/>
                  <a:ext cx="1" cy="13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16" name="Line 370"/>
                <p:cNvSpPr>
                  <a:spLocks noChangeShapeType="1"/>
                </p:cNvSpPr>
                <p:nvPr/>
              </p:nvSpPr>
              <p:spPr bwMode="auto">
                <a:xfrm>
                  <a:off x="3368" y="3226"/>
                  <a:ext cx="1" cy="1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17" name="Line 371"/>
                <p:cNvSpPr>
                  <a:spLocks noChangeShapeType="1"/>
                </p:cNvSpPr>
                <p:nvPr/>
              </p:nvSpPr>
              <p:spPr bwMode="auto">
                <a:xfrm>
                  <a:off x="3080" y="3223"/>
                  <a:ext cx="292" cy="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18" name="Line 372"/>
                <p:cNvSpPr>
                  <a:spLocks noChangeShapeType="1"/>
                </p:cNvSpPr>
                <p:nvPr/>
              </p:nvSpPr>
              <p:spPr bwMode="auto">
                <a:xfrm flipH="1" flipV="1">
                  <a:off x="3079" y="3201"/>
                  <a:ext cx="293" cy="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5133" name="Group 373"/>
              <p:cNvGrpSpPr>
                <a:grpSpLocks/>
              </p:cNvGrpSpPr>
              <p:nvPr/>
            </p:nvGrpSpPr>
            <p:grpSpPr bwMode="auto">
              <a:xfrm>
                <a:off x="2556" y="3183"/>
                <a:ext cx="769" cy="356"/>
                <a:chOff x="2748" y="3174"/>
                <a:chExt cx="769" cy="356"/>
              </a:xfrm>
            </p:grpSpPr>
            <p:grpSp>
              <p:nvGrpSpPr>
                <p:cNvPr id="5181" name="Group 374"/>
                <p:cNvGrpSpPr>
                  <a:grpSpLocks/>
                </p:cNvGrpSpPr>
                <p:nvPr/>
              </p:nvGrpSpPr>
              <p:grpSpPr bwMode="auto">
                <a:xfrm>
                  <a:off x="3343" y="3367"/>
                  <a:ext cx="125" cy="84"/>
                  <a:chOff x="3343" y="3367"/>
                  <a:chExt cx="125" cy="84"/>
                </a:xfrm>
              </p:grpSpPr>
              <p:sp>
                <p:nvSpPr>
                  <p:cNvPr id="5210" name="Freeform 375"/>
                  <p:cNvSpPr>
                    <a:spLocks/>
                  </p:cNvSpPr>
                  <p:nvPr/>
                </p:nvSpPr>
                <p:spPr bwMode="auto">
                  <a:xfrm>
                    <a:off x="3431" y="3367"/>
                    <a:ext cx="37" cy="84"/>
                  </a:xfrm>
                  <a:custGeom>
                    <a:avLst/>
                    <a:gdLst>
                      <a:gd name="T0" fmla="*/ 13 w 72"/>
                      <a:gd name="T1" fmla="*/ 0 h 252"/>
                      <a:gd name="T2" fmla="*/ 19 w 72"/>
                      <a:gd name="T3" fmla="*/ 26 h 252"/>
                      <a:gd name="T4" fmla="*/ 6 w 72"/>
                      <a:gd name="T5" fmla="*/ 28 h 252"/>
                      <a:gd name="T6" fmla="*/ 0 w 72"/>
                      <a:gd name="T7" fmla="*/ 1 h 252"/>
                      <a:gd name="T8" fmla="*/ 13 w 72"/>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252">
                        <a:moveTo>
                          <a:pt x="51" y="0"/>
                        </a:moveTo>
                        <a:lnTo>
                          <a:pt x="72" y="236"/>
                        </a:lnTo>
                        <a:lnTo>
                          <a:pt x="21" y="252"/>
                        </a:lnTo>
                        <a:lnTo>
                          <a:pt x="0" y="12"/>
                        </a:lnTo>
                        <a:lnTo>
                          <a:pt x="51" y="0"/>
                        </a:lnTo>
                        <a:close/>
                      </a:path>
                    </a:pathLst>
                  </a:custGeom>
                  <a:solidFill>
                    <a:srgbClr val="60606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11" name="Freeform 376"/>
                  <p:cNvSpPr>
                    <a:spLocks/>
                  </p:cNvSpPr>
                  <p:nvPr/>
                </p:nvSpPr>
                <p:spPr bwMode="auto">
                  <a:xfrm>
                    <a:off x="3343" y="3378"/>
                    <a:ext cx="99" cy="73"/>
                  </a:xfrm>
                  <a:custGeom>
                    <a:avLst/>
                    <a:gdLst>
                      <a:gd name="T0" fmla="*/ 45 w 199"/>
                      <a:gd name="T1" fmla="*/ 1 h 219"/>
                      <a:gd name="T2" fmla="*/ 49 w 199"/>
                      <a:gd name="T3" fmla="*/ 24 h 219"/>
                      <a:gd name="T4" fmla="*/ 0 w 199"/>
                      <a:gd name="T5" fmla="*/ 12 h 219"/>
                      <a:gd name="T6" fmla="*/ 19 w 199"/>
                      <a:gd name="T7" fmla="*/ 9 h 219"/>
                      <a:gd name="T8" fmla="*/ 37 w 199"/>
                      <a:gd name="T9" fmla="*/ 14 h 219"/>
                      <a:gd name="T10" fmla="*/ 31 w 199"/>
                      <a:gd name="T11" fmla="*/ 0 h 219"/>
                      <a:gd name="T12" fmla="*/ 45 w 199"/>
                      <a:gd name="T13" fmla="*/ 1 h 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9" h="219">
                        <a:moveTo>
                          <a:pt x="181" y="8"/>
                        </a:moveTo>
                        <a:lnTo>
                          <a:pt x="199" y="219"/>
                        </a:lnTo>
                        <a:lnTo>
                          <a:pt x="0" y="109"/>
                        </a:lnTo>
                        <a:lnTo>
                          <a:pt x="79" y="77"/>
                        </a:lnTo>
                        <a:lnTo>
                          <a:pt x="148" y="126"/>
                        </a:lnTo>
                        <a:lnTo>
                          <a:pt x="127" y="0"/>
                        </a:lnTo>
                        <a:lnTo>
                          <a:pt x="181" y="8"/>
                        </a:lnTo>
                        <a:close/>
                      </a:path>
                    </a:pathLst>
                  </a:custGeom>
                  <a:solidFill>
                    <a:srgbClr val="40404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5182" name="Group 377"/>
                <p:cNvGrpSpPr>
                  <a:grpSpLocks/>
                </p:cNvGrpSpPr>
                <p:nvPr/>
              </p:nvGrpSpPr>
              <p:grpSpPr bwMode="auto">
                <a:xfrm>
                  <a:off x="2748" y="3174"/>
                  <a:ext cx="769" cy="356"/>
                  <a:chOff x="2748" y="3174"/>
                  <a:chExt cx="769" cy="356"/>
                </a:xfrm>
              </p:grpSpPr>
              <p:sp>
                <p:nvSpPr>
                  <p:cNvPr id="5183" name="Freeform 378"/>
                  <p:cNvSpPr>
                    <a:spLocks/>
                  </p:cNvSpPr>
                  <p:nvPr/>
                </p:nvSpPr>
                <p:spPr bwMode="auto">
                  <a:xfrm>
                    <a:off x="2750" y="3174"/>
                    <a:ext cx="753" cy="315"/>
                  </a:xfrm>
                  <a:custGeom>
                    <a:avLst/>
                    <a:gdLst>
                      <a:gd name="T0" fmla="*/ 377 w 1506"/>
                      <a:gd name="T1" fmla="*/ 45 h 944"/>
                      <a:gd name="T2" fmla="*/ 197 w 1506"/>
                      <a:gd name="T3" fmla="*/ 105 h 944"/>
                      <a:gd name="T4" fmla="*/ 0 w 1506"/>
                      <a:gd name="T5" fmla="*/ 46 h 944"/>
                      <a:gd name="T6" fmla="*/ 151 w 1506"/>
                      <a:gd name="T7" fmla="*/ 0 h 944"/>
                      <a:gd name="T8" fmla="*/ 377 w 1506"/>
                      <a:gd name="T9" fmla="*/ 45 h 9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06" h="944">
                        <a:moveTo>
                          <a:pt x="1506" y="402"/>
                        </a:moveTo>
                        <a:lnTo>
                          <a:pt x="785" y="944"/>
                        </a:lnTo>
                        <a:lnTo>
                          <a:pt x="0" y="413"/>
                        </a:lnTo>
                        <a:lnTo>
                          <a:pt x="601" y="0"/>
                        </a:lnTo>
                        <a:lnTo>
                          <a:pt x="1506" y="402"/>
                        </a:lnTo>
                        <a:close/>
                      </a:path>
                    </a:pathLst>
                  </a:custGeom>
                  <a:solidFill>
                    <a:srgbClr val="80808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84" name="Freeform 379"/>
                  <p:cNvSpPr>
                    <a:spLocks/>
                  </p:cNvSpPr>
                  <p:nvPr/>
                </p:nvSpPr>
                <p:spPr bwMode="auto">
                  <a:xfrm>
                    <a:off x="3140" y="3306"/>
                    <a:ext cx="377" cy="222"/>
                  </a:xfrm>
                  <a:custGeom>
                    <a:avLst/>
                    <a:gdLst>
                      <a:gd name="T0" fmla="*/ 182 w 754"/>
                      <a:gd name="T1" fmla="*/ 0 h 666"/>
                      <a:gd name="T2" fmla="*/ 0 w 754"/>
                      <a:gd name="T3" fmla="*/ 61 h 666"/>
                      <a:gd name="T4" fmla="*/ 6 w 754"/>
                      <a:gd name="T5" fmla="*/ 74 h 666"/>
                      <a:gd name="T6" fmla="*/ 189 w 754"/>
                      <a:gd name="T7" fmla="*/ 12 h 666"/>
                      <a:gd name="T8" fmla="*/ 182 w 754"/>
                      <a:gd name="T9" fmla="*/ 0 h 6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4" h="666">
                        <a:moveTo>
                          <a:pt x="727" y="0"/>
                        </a:moveTo>
                        <a:lnTo>
                          <a:pt x="0" y="552"/>
                        </a:lnTo>
                        <a:lnTo>
                          <a:pt x="21" y="666"/>
                        </a:lnTo>
                        <a:lnTo>
                          <a:pt x="754" y="104"/>
                        </a:lnTo>
                        <a:lnTo>
                          <a:pt x="727" y="0"/>
                        </a:lnTo>
                        <a:close/>
                      </a:path>
                    </a:pathLst>
                  </a:custGeom>
                  <a:solidFill>
                    <a:srgbClr val="60606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85" name="Freeform 380"/>
                  <p:cNvSpPr>
                    <a:spLocks/>
                  </p:cNvSpPr>
                  <p:nvPr/>
                </p:nvSpPr>
                <p:spPr bwMode="auto">
                  <a:xfrm>
                    <a:off x="2748" y="3312"/>
                    <a:ext cx="403" cy="218"/>
                  </a:xfrm>
                  <a:custGeom>
                    <a:avLst/>
                    <a:gdLst>
                      <a:gd name="T0" fmla="*/ 202 w 805"/>
                      <a:gd name="T1" fmla="*/ 73 h 654"/>
                      <a:gd name="T2" fmla="*/ 196 w 805"/>
                      <a:gd name="T3" fmla="*/ 59 h 654"/>
                      <a:gd name="T4" fmla="*/ 0 w 805"/>
                      <a:gd name="T5" fmla="*/ 0 h 654"/>
                      <a:gd name="T6" fmla="*/ 7 w 805"/>
                      <a:gd name="T7" fmla="*/ 11 h 654"/>
                      <a:gd name="T8" fmla="*/ 202 w 805"/>
                      <a:gd name="T9" fmla="*/ 73 h 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5" h="654">
                        <a:moveTo>
                          <a:pt x="805" y="654"/>
                        </a:moveTo>
                        <a:lnTo>
                          <a:pt x="781" y="532"/>
                        </a:lnTo>
                        <a:lnTo>
                          <a:pt x="0" y="0"/>
                        </a:lnTo>
                        <a:lnTo>
                          <a:pt x="27" y="96"/>
                        </a:lnTo>
                        <a:lnTo>
                          <a:pt x="805" y="654"/>
                        </a:lnTo>
                        <a:close/>
                      </a:path>
                    </a:pathLst>
                  </a:custGeom>
                  <a:solidFill>
                    <a:srgbClr val="40404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86" name="Freeform 381"/>
                  <p:cNvSpPr>
                    <a:spLocks/>
                  </p:cNvSpPr>
                  <p:nvPr/>
                </p:nvSpPr>
                <p:spPr bwMode="auto">
                  <a:xfrm>
                    <a:off x="3053" y="3323"/>
                    <a:ext cx="302" cy="138"/>
                  </a:xfrm>
                  <a:custGeom>
                    <a:avLst/>
                    <a:gdLst>
                      <a:gd name="T0" fmla="*/ 151 w 604"/>
                      <a:gd name="T1" fmla="*/ 12 h 415"/>
                      <a:gd name="T2" fmla="*/ 99 w 604"/>
                      <a:gd name="T3" fmla="*/ 0 h 415"/>
                      <a:gd name="T4" fmla="*/ 0 w 604"/>
                      <a:gd name="T5" fmla="*/ 32 h 415"/>
                      <a:gd name="T6" fmla="*/ 50 w 604"/>
                      <a:gd name="T7" fmla="*/ 46 h 415"/>
                      <a:gd name="T8" fmla="*/ 151 w 604"/>
                      <a:gd name="T9" fmla="*/ 12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415">
                        <a:moveTo>
                          <a:pt x="604" y="107"/>
                        </a:moveTo>
                        <a:lnTo>
                          <a:pt x="395" y="0"/>
                        </a:lnTo>
                        <a:lnTo>
                          <a:pt x="0" y="290"/>
                        </a:lnTo>
                        <a:lnTo>
                          <a:pt x="200" y="415"/>
                        </a:lnTo>
                        <a:lnTo>
                          <a:pt x="604" y="10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87" name="Freeform 382"/>
                  <p:cNvSpPr>
                    <a:spLocks/>
                  </p:cNvSpPr>
                  <p:nvPr/>
                </p:nvSpPr>
                <p:spPr bwMode="auto">
                  <a:xfrm>
                    <a:off x="2786" y="3225"/>
                    <a:ext cx="446" cy="186"/>
                  </a:xfrm>
                  <a:custGeom>
                    <a:avLst/>
                    <a:gdLst>
                      <a:gd name="T0" fmla="*/ 223 w 892"/>
                      <a:gd name="T1" fmla="*/ 30 h 558"/>
                      <a:gd name="T2" fmla="*/ 126 w 892"/>
                      <a:gd name="T3" fmla="*/ 62 h 558"/>
                      <a:gd name="T4" fmla="*/ 0 w 892"/>
                      <a:gd name="T5" fmla="*/ 27 h 558"/>
                      <a:gd name="T6" fmla="*/ 91 w 892"/>
                      <a:gd name="T7" fmla="*/ 0 h 558"/>
                      <a:gd name="T8" fmla="*/ 223 w 892"/>
                      <a:gd name="T9" fmla="*/ 30 h 5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2" h="558">
                        <a:moveTo>
                          <a:pt x="892" y="272"/>
                        </a:moveTo>
                        <a:lnTo>
                          <a:pt x="503" y="558"/>
                        </a:lnTo>
                        <a:lnTo>
                          <a:pt x="0" y="239"/>
                        </a:lnTo>
                        <a:lnTo>
                          <a:pt x="364" y="0"/>
                        </a:lnTo>
                        <a:lnTo>
                          <a:pt x="892" y="27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88" name="Freeform 383"/>
                  <p:cNvSpPr>
                    <a:spLocks/>
                  </p:cNvSpPr>
                  <p:nvPr/>
                </p:nvSpPr>
                <p:spPr bwMode="auto">
                  <a:xfrm>
                    <a:off x="2975" y="3184"/>
                    <a:ext cx="492" cy="170"/>
                  </a:xfrm>
                  <a:custGeom>
                    <a:avLst/>
                    <a:gdLst>
                      <a:gd name="T0" fmla="*/ 195 w 984"/>
                      <a:gd name="T1" fmla="*/ 57 h 509"/>
                      <a:gd name="T2" fmla="*/ 246 w 984"/>
                      <a:gd name="T3" fmla="*/ 41 h 509"/>
                      <a:gd name="T4" fmla="*/ 40 w 984"/>
                      <a:gd name="T5" fmla="*/ 0 h 509"/>
                      <a:gd name="T6" fmla="*/ 0 w 984"/>
                      <a:gd name="T7" fmla="*/ 12 h 509"/>
                      <a:gd name="T8" fmla="*/ 195 w 984"/>
                      <a:gd name="T9" fmla="*/ 57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4" h="509">
                        <a:moveTo>
                          <a:pt x="780" y="509"/>
                        </a:moveTo>
                        <a:lnTo>
                          <a:pt x="984" y="369"/>
                        </a:lnTo>
                        <a:lnTo>
                          <a:pt x="160" y="0"/>
                        </a:lnTo>
                        <a:lnTo>
                          <a:pt x="0" y="106"/>
                        </a:lnTo>
                        <a:lnTo>
                          <a:pt x="780" y="50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89" name="Line 384"/>
                  <p:cNvSpPr>
                    <a:spLocks noChangeShapeType="1"/>
                  </p:cNvSpPr>
                  <p:nvPr/>
                </p:nvSpPr>
                <p:spPr bwMode="auto">
                  <a:xfrm flipH="1" flipV="1">
                    <a:off x="3033" y="3191"/>
                    <a:ext cx="425" cy="13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90" name="Line 385"/>
                  <p:cNvSpPr>
                    <a:spLocks noChangeShapeType="1"/>
                  </p:cNvSpPr>
                  <p:nvPr/>
                </p:nvSpPr>
                <p:spPr bwMode="auto">
                  <a:xfrm flipH="1" flipV="1">
                    <a:off x="3011" y="3200"/>
                    <a:ext cx="411" cy="13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91" name="Line 386"/>
                  <p:cNvSpPr>
                    <a:spLocks noChangeShapeType="1"/>
                  </p:cNvSpPr>
                  <p:nvPr/>
                </p:nvSpPr>
                <p:spPr bwMode="auto">
                  <a:xfrm flipH="1" flipV="1">
                    <a:off x="2994" y="3211"/>
                    <a:ext cx="402" cy="1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92" name="Line 387"/>
                  <p:cNvSpPr>
                    <a:spLocks noChangeShapeType="1"/>
                  </p:cNvSpPr>
                  <p:nvPr/>
                </p:nvSpPr>
                <p:spPr bwMode="auto">
                  <a:xfrm flipH="1" flipV="1">
                    <a:off x="2943" y="3234"/>
                    <a:ext cx="395"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93" name="Line 388"/>
                  <p:cNvSpPr>
                    <a:spLocks noChangeShapeType="1"/>
                  </p:cNvSpPr>
                  <p:nvPr/>
                </p:nvSpPr>
                <p:spPr bwMode="auto">
                  <a:xfrm flipH="1" flipV="1">
                    <a:off x="2913" y="3248"/>
                    <a:ext cx="392" cy="1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94" name="Line 389"/>
                  <p:cNvSpPr>
                    <a:spLocks noChangeShapeType="1"/>
                  </p:cNvSpPr>
                  <p:nvPr/>
                </p:nvSpPr>
                <p:spPr bwMode="auto">
                  <a:xfrm flipH="1" flipV="1">
                    <a:off x="2898" y="3266"/>
                    <a:ext cx="367" cy="14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95" name="Line 390"/>
                  <p:cNvSpPr>
                    <a:spLocks noChangeShapeType="1"/>
                  </p:cNvSpPr>
                  <p:nvPr/>
                </p:nvSpPr>
                <p:spPr bwMode="auto">
                  <a:xfrm flipH="1" flipV="1">
                    <a:off x="2870" y="3279"/>
                    <a:ext cx="356"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96" name="Line 391"/>
                  <p:cNvSpPr>
                    <a:spLocks noChangeShapeType="1"/>
                  </p:cNvSpPr>
                  <p:nvPr/>
                </p:nvSpPr>
                <p:spPr bwMode="auto">
                  <a:xfrm flipH="1" flipV="1">
                    <a:off x="2840" y="3297"/>
                    <a:ext cx="346" cy="1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97" name="Line 392"/>
                  <p:cNvSpPr>
                    <a:spLocks noChangeShapeType="1"/>
                  </p:cNvSpPr>
                  <p:nvPr/>
                </p:nvSpPr>
                <p:spPr bwMode="auto">
                  <a:xfrm flipH="1">
                    <a:off x="3122" y="3347"/>
                    <a:ext cx="199" cy="10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98" name="Line 393"/>
                  <p:cNvSpPr>
                    <a:spLocks noChangeShapeType="1"/>
                  </p:cNvSpPr>
                  <p:nvPr/>
                </p:nvSpPr>
                <p:spPr bwMode="auto">
                  <a:xfrm flipH="1">
                    <a:off x="3083" y="3333"/>
                    <a:ext cx="196" cy="9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99" name="Line 394"/>
                  <p:cNvSpPr>
                    <a:spLocks noChangeShapeType="1"/>
                  </p:cNvSpPr>
                  <p:nvPr/>
                </p:nvSpPr>
                <p:spPr bwMode="auto">
                  <a:xfrm flipH="1">
                    <a:off x="3000" y="3302"/>
                    <a:ext cx="191" cy="9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00" name="Line 395"/>
                  <p:cNvSpPr>
                    <a:spLocks noChangeShapeType="1"/>
                  </p:cNvSpPr>
                  <p:nvPr/>
                </p:nvSpPr>
                <p:spPr bwMode="auto">
                  <a:xfrm flipH="1">
                    <a:off x="2956" y="3286"/>
                    <a:ext cx="190"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01" name="Line 396"/>
                  <p:cNvSpPr>
                    <a:spLocks noChangeShapeType="1"/>
                  </p:cNvSpPr>
                  <p:nvPr/>
                </p:nvSpPr>
                <p:spPr bwMode="auto">
                  <a:xfrm flipH="1">
                    <a:off x="2915" y="3271"/>
                    <a:ext cx="184"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02" name="Line 397"/>
                  <p:cNvSpPr>
                    <a:spLocks noChangeShapeType="1"/>
                  </p:cNvSpPr>
                  <p:nvPr/>
                </p:nvSpPr>
                <p:spPr bwMode="auto">
                  <a:xfrm flipH="1">
                    <a:off x="2877" y="3256"/>
                    <a:ext cx="180" cy="8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03" name="Line 398"/>
                  <p:cNvSpPr>
                    <a:spLocks noChangeShapeType="1"/>
                  </p:cNvSpPr>
                  <p:nvPr/>
                </p:nvSpPr>
                <p:spPr bwMode="auto">
                  <a:xfrm flipH="1">
                    <a:off x="2837" y="3241"/>
                    <a:ext cx="181" cy="8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04" name="Line 399"/>
                  <p:cNvSpPr>
                    <a:spLocks noChangeShapeType="1"/>
                  </p:cNvSpPr>
                  <p:nvPr/>
                </p:nvSpPr>
                <p:spPr bwMode="auto">
                  <a:xfrm flipH="1">
                    <a:off x="3311" y="3289"/>
                    <a:ext cx="96"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05" name="Line 400"/>
                  <p:cNvSpPr>
                    <a:spLocks noChangeShapeType="1"/>
                  </p:cNvSpPr>
                  <p:nvPr/>
                </p:nvSpPr>
                <p:spPr bwMode="auto">
                  <a:xfrm flipH="1">
                    <a:off x="3254" y="3270"/>
                    <a:ext cx="89"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06" name="Line 401"/>
                  <p:cNvSpPr>
                    <a:spLocks noChangeShapeType="1"/>
                  </p:cNvSpPr>
                  <p:nvPr/>
                </p:nvSpPr>
                <p:spPr bwMode="auto">
                  <a:xfrm flipH="1">
                    <a:off x="3196" y="3253"/>
                    <a:ext cx="91" cy="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07" name="Line 402"/>
                  <p:cNvSpPr>
                    <a:spLocks noChangeShapeType="1"/>
                  </p:cNvSpPr>
                  <p:nvPr/>
                </p:nvSpPr>
                <p:spPr bwMode="auto">
                  <a:xfrm flipH="1">
                    <a:off x="3140" y="3236"/>
                    <a:ext cx="91" cy="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08" name="Line 403"/>
                  <p:cNvSpPr>
                    <a:spLocks noChangeShapeType="1"/>
                  </p:cNvSpPr>
                  <p:nvPr/>
                </p:nvSpPr>
                <p:spPr bwMode="auto">
                  <a:xfrm flipH="1">
                    <a:off x="3088" y="3218"/>
                    <a:ext cx="82" cy="4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209" name="Line 404"/>
                  <p:cNvSpPr>
                    <a:spLocks noChangeShapeType="1"/>
                  </p:cNvSpPr>
                  <p:nvPr/>
                </p:nvSpPr>
                <p:spPr bwMode="auto">
                  <a:xfrm flipH="1">
                    <a:off x="3026" y="3199"/>
                    <a:ext cx="81" cy="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5134" name="Text Box 405"/>
              <p:cNvSpPr txBox="1">
                <a:spLocks noChangeArrowheads="1"/>
              </p:cNvSpPr>
              <p:nvPr/>
            </p:nvSpPr>
            <p:spPr bwMode="auto">
              <a:xfrm rot="364392">
                <a:off x="2976" y="2793"/>
                <a:ext cx="38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50000"/>
                  </a:spcBef>
                  <a:spcAft>
                    <a:spcPct val="0"/>
                  </a:spcAft>
                  <a:buClrTx/>
                  <a:buSzTx/>
                  <a:buFontTx/>
                  <a:buNone/>
                  <a:tabLst/>
                  <a:defRPr/>
                </a:pPr>
                <a:r>
                  <a:rPr kumimoji="1" lang="zh-CN" altLang="en-US" sz="1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统计学</a:t>
                </a:r>
              </a:p>
            </p:txBody>
          </p:sp>
          <p:grpSp>
            <p:nvGrpSpPr>
              <p:cNvPr id="5135" name="Group 406"/>
              <p:cNvGrpSpPr>
                <a:grpSpLocks/>
              </p:cNvGrpSpPr>
              <p:nvPr/>
            </p:nvGrpSpPr>
            <p:grpSpPr bwMode="auto">
              <a:xfrm>
                <a:off x="1926" y="2553"/>
                <a:ext cx="1021" cy="1335"/>
                <a:chOff x="2118" y="2544"/>
                <a:chExt cx="1021" cy="1335"/>
              </a:xfrm>
            </p:grpSpPr>
            <p:grpSp>
              <p:nvGrpSpPr>
                <p:cNvPr id="5136" name="Group 407"/>
                <p:cNvGrpSpPr>
                  <a:grpSpLocks/>
                </p:cNvGrpSpPr>
                <p:nvPr/>
              </p:nvGrpSpPr>
              <p:grpSpPr bwMode="auto">
                <a:xfrm>
                  <a:off x="2307" y="2573"/>
                  <a:ext cx="341" cy="359"/>
                  <a:chOff x="2307" y="2573"/>
                  <a:chExt cx="341" cy="359"/>
                </a:xfrm>
              </p:grpSpPr>
              <p:grpSp>
                <p:nvGrpSpPr>
                  <p:cNvPr id="5167" name="Group 408"/>
                  <p:cNvGrpSpPr>
                    <a:grpSpLocks/>
                  </p:cNvGrpSpPr>
                  <p:nvPr/>
                </p:nvGrpSpPr>
                <p:grpSpPr bwMode="auto">
                  <a:xfrm>
                    <a:off x="2307" y="2573"/>
                    <a:ext cx="341" cy="359"/>
                    <a:chOff x="2307" y="2573"/>
                    <a:chExt cx="341" cy="359"/>
                  </a:xfrm>
                </p:grpSpPr>
                <p:sp>
                  <p:nvSpPr>
                    <p:cNvPr id="5179" name="Freeform 409"/>
                    <p:cNvSpPr>
                      <a:spLocks/>
                    </p:cNvSpPr>
                    <p:nvPr/>
                  </p:nvSpPr>
                  <p:spPr bwMode="auto">
                    <a:xfrm>
                      <a:off x="2307" y="2573"/>
                      <a:ext cx="341" cy="359"/>
                    </a:xfrm>
                    <a:custGeom>
                      <a:avLst/>
                      <a:gdLst>
                        <a:gd name="T0" fmla="*/ 118 w 683"/>
                        <a:gd name="T1" fmla="*/ 4 h 1075"/>
                        <a:gd name="T2" fmla="*/ 140 w 683"/>
                        <a:gd name="T3" fmla="*/ 8 h 1075"/>
                        <a:gd name="T4" fmla="*/ 149 w 683"/>
                        <a:gd name="T5" fmla="*/ 18 h 1075"/>
                        <a:gd name="T6" fmla="*/ 155 w 683"/>
                        <a:gd name="T7" fmla="*/ 32 h 1075"/>
                        <a:gd name="T8" fmla="*/ 156 w 683"/>
                        <a:gd name="T9" fmla="*/ 37 h 1075"/>
                        <a:gd name="T10" fmla="*/ 155 w 683"/>
                        <a:gd name="T11" fmla="*/ 43 h 1075"/>
                        <a:gd name="T12" fmla="*/ 152 w 683"/>
                        <a:gd name="T13" fmla="*/ 46 h 1075"/>
                        <a:gd name="T14" fmla="*/ 157 w 683"/>
                        <a:gd name="T15" fmla="*/ 54 h 1075"/>
                        <a:gd name="T16" fmla="*/ 163 w 683"/>
                        <a:gd name="T17" fmla="*/ 61 h 1075"/>
                        <a:gd name="T18" fmla="*/ 165 w 683"/>
                        <a:gd name="T19" fmla="*/ 63 h 1075"/>
                        <a:gd name="T20" fmla="*/ 168 w 683"/>
                        <a:gd name="T21" fmla="*/ 65 h 1075"/>
                        <a:gd name="T22" fmla="*/ 170 w 683"/>
                        <a:gd name="T23" fmla="*/ 66 h 1075"/>
                        <a:gd name="T24" fmla="*/ 170 w 683"/>
                        <a:gd name="T25" fmla="*/ 68 h 1075"/>
                        <a:gd name="T26" fmla="*/ 169 w 683"/>
                        <a:gd name="T27" fmla="*/ 70 h 1075"/>
                        <a:gd name="T28" fmla="*/ 167 w 683"/>
                        <a:gd name="T29" fmla="*/ 71 h 1075"/>
                        <a:gd name="T30" fmla="*/ 160 w 683"/>
                        <a:gd name="T31" fmla="*/ 72 h 1075"/>
                        <a:gd name="T32" fmla="*/ 157 w 683"/>
                        <a:gd name="T33" fmla="*/ 73 h 1075"/>
                        <a:gd name="T34" fmla="*/ 156 w 683"/>
                        <a:gd name="T35" fmla="*/ 76 h 1075"/>
                        <a:gd name="T36" fmla="*/ 157 w 683"/>
                        <a:gd name="T37" fmla="*/ 79 h 1075"/>
                        <a:gd name="T38" fmla="*/ 160 w 683"/>
                        <a:gd name="T39" fmla="*/ 83 h 1075"/>
                        <a:gd name="T40" fmla="*/ 158 w 683"/>
                        <a:gd name="T41" fmla="*/ 85 h 1075"/>
                        <a:gd name="T42" fmla="*/ 155 w 683"/>
                        <a:gd name="T43" fmla="*/ 87 h 1075"/>
                        <a:gd name="T44" fmla="*/ 156 w 683"/>
                        <a:gd name="T45" fmla="*/ 89 h 1075"/>
                        <a:gd name="T46" fmla="*/ 157 w 683"/>
                        <a:gd name="T47" fmla="*/ 91 h 1075"/>
                        <a:gd name="T48" fmla="*/ 155 w 683"/>
                        <a:gd name="T49" fmla="*/ 93 h 1075"/>
                        <a:gd name="T50" fmla="*/ 152 w 683"/>
                        <a:gd name="T51" fmla="*/ 93 h 1075"/>
                        <a:gd name="T52" fmla="*/ 150 w 683"/>
                        <a:gd name="T53" fmla="*/ 96 h 1075"/>
                        <a:gd name="T54" fmla="*/ 150 w 683"/>
                        <a:gd name="T55" fmla="*/ 99 h 1075"/>
                        <a:gd name="T56" fmla="*/ 149 w 683"/>
                        <a:gd name="T57" fmla="*/ 102 h 1075"/>
                        <a:gd name="T58" fmla="*/ 146 w 683"/>
                        <a:gd name="T59" fmla="*/ 103 h 1075"/>
                        <a:gd name="T60" fmla="*/ 143 w 683"/>
                        <a:gd name="T61" fmla="*/ 105 h 1075"/>
                        <a:gd name="T62" fmla="*/ 138 w 683"/>
                        <a:gd name="T63" fmla="*/ 106 h 1075"/>
                        <a:gd name="T64" fmla="*/ 133 w 683"/>
                        <a:gd name="T65" fmla="*/ 106 h 1075"/>
                        <a:gd name="T66" fmla="*/ 121 w 683"/>
                        <a:gd name="T67" fmla="*/ 106 h 1075"/>
                        <a:gd name="T68" fmla="*/ 109 w 683"/>
                        <a:gd name="T69" fmla="*/ 105 h 1075"/>
                        <a:gd name="T70" fmla="*/ 92 w 683"/>
                        <a:gd name="T71" fmla="*/ 120 h 1075"/>
                        <a:gd name="T72" fmla="*/ 22 w 683"/>
                        <a:gd name="T73" fmla="*/ 101 h 1075"/>
                        <a:gd name="T74" fmla="*/ 29 w 683"/>
                        <a:gd name="T75" fmla="*/ 95 h 1075"/>
                        <a:gd name="T76" fmla="*/ 33 w 683"/>
                        <a:gd name="T77" fmla="*/ 89 h 1075"/>
                        <a:gd name="T78" fmla="*/ 33 w 683"/>
                        <a:gd name="T79" fmla="*/ 81 h 1075"/>
                        <a:gd name="T80" fmla="*/ 0 w 683"/>
                        <a:gd name="T81" fmla="*/ 63 h 1075"/>
                        <a:gd name="T82" fmla="*/ 0 w 683"/>
                        <a:gd name="T83" fmla="*/ 22 h 1075"/>
                        <a:gd name="T84" fmla="*/ 17 w 683"/>
                        <a:gd name="T85" fmla="*/ 11 h 1075"/>
                        <a:gd name="T86" fmla="*/ 39 w 683"/>
                        <a:gd name="T87" fmla="*/ 5 h 1075"/>
                        <a:gd name="T88" fmla="*/ 61 w 683"/>
                        <a:gd name="T89" fmla="*/ 0 h 1075"/>
                        <a:gd name="T90" fmla="*/ 91 w 683"/>
                        <a:gd name="T91" fmla="*/ 2 h 1075"/>
                        <a:gd name="T92" fmla="*/ 118 w 683"/>
                        <a:gd name="T93" fmla="*/ 4 h 10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83" h="1075">
                          <a:moveTo>
                            <a:pt x="475" y="33"/>
                          </a:moveTo>
                          <a:lnTo>
                            <a:pt x="563" y="76"/>
                          </a:lnTo>
                          <a:lnTo>
                            <a:pt x="596" y="163"/>
                          </a:lnTo>
                          <a:lnTo>
                            <a:pt x="623" y="284"/>
                          </a:lnTo>
                          <a:lnTo>
                            <a:pt x="627" y="335"/>
                          </a:lnTo>
                          <a:lnTo>
                            <a:pt x="623" y="382"/>
                          </a:lnTo>
                          <a:lnTo>
                            <a:pt x="611" y="417"/>
                          </a:lnTo>
                          <a:lnTo>
                            <a:pt x="629" y="482"/>
                          </a:lnTo>
                          <a:lnTo>
                            <a:pt x="652" y="544"/>
                          </a:lnTo>
                          <a:lnTo>
                            <a:pt x="663" y="565"/>
                          </a:lnTo>
                          <a:lnTo>
                            <a:pt x="673" y="581"/>
                          </a:lnTo>
                          <a:lnTo>
                            <a:pt x="680" y="596"/>
                          </a:lnTo>
                          <a:lnTo>
                            <a:pt x="683" y="615"/>
                          </a:lnTo>
                          <a:lnTo>
                            <a:pt x="679" y="633"/>
                          </a:lnTo>
                          <a:lnTo>
                            <a:pt x="670" y="639"/>
                          </a:lnTo>
                          <a:lnTo>
                            <a:pt x="642" y="649"/>
                          </a:lnTo>
                          <a:lnTo>
                            <a:pt x="630" y="658"/>
                          </a:lnTo>
                          <a:lnTo>
                            <a:pt x="626" y="681"/>
                          </a:lnTo>
                          <a:lnTo>
                            <a:pt x="629" y="707"/>
                          </a:lnTo>
                          <a:lnTo>
                            <a:pt x="641" y="748"/>
                          </a:lnTo>
                          <a:lnTo>
                            <a:pt x="635" y="768"/>
                          </a:lnTo>
                          <a:lnTo>
                            <a:pt x="623" y="785"/>
                          </a:lnTo>
                          <a:lnTo>
                            <a:pt x="627" y="800"/>
                          </a:lnTo>
                          <a:lnTo>
                            <a:pt x="629" y="813"/>
                          </a:lnTo>
                          <a:lnTo>
                            <a:pt x="623" y="828"/>
                          </a:lnTo>
                          <a:lnTo>
                            <a:pt x="611" y="836"/>
                          </a:lnTo>
                          <a:lnTo>
                            <a:pt x="603" y="857"/>
                          </a:lnTo>
                          <a:lnTo>
                            <a:pt x="603" y="889"/>
                          </a:lnTo>
                          <a:lnTo>
                            <a:pt x="597" y="909"/>
                          </a:lnTo>
                          <a:lnTo>
                            <a:pt x="586" y="926"/>
                          </a:lnTo>
                          <a:lnTo>
                            <a:pt x="573" y="938"/>
                          </a:lnTo>
                          <a:lnTo>
                            <a:pt x="555" y="945"/>
                          </a:lnTo>
                          <a:lnTo>
                            <a:pt x="534" y="949"/>
                          </a:lnTo>
                          <a:lnTo>
                            <a:pt x="484" y="945"/>
                          </a:lnTo>
                          <a:lnTo>
                            <a:pt x="438" y="938"/>
                          </a:lnTo>
                          <a:lnTo>
                            <a:pt x="371" y="1075"/>
                          </a:lnTo>
                          <a:lnTo>
                            <a:pt x="90" y="908"/>
                          </a:lnTo>
                          <a:lnTo>
                            <a:pt x="117" y="851"/>
                          </a:lnTo>
                          <a:lnTo>
                            <a:pt x="132" y="798"/>
                          </a:lnTo>
                          <a:lnTo>
                            <a:pt x="132" y="725"/>
                          </a:lnTo>
                          <a:lnTo>
                            <a:pt x="0" y="569"/>
                          </a:lnTo>
                          <a:lnTo>
                            <a:pt x="0" y="200"/>
                          </a:lnTo>
                          <a:lnTo>
                            <a:pt x="69" y="98"/>
                          </a:lnTo>
                          <a:lnTo>
                            <a:pt x="156" y="45"/>
                          </a:lnTo>
                          <a:lnTo>
                            <a:pt x="247" y="0"/>
                          </a:lnTo>
                          <a:lnTo>
                            <a:pt x="367" y="21"/>
                          </a:lnTo>
                          <a:lnTo>
                            <a:pt x="475" y="33"/>
                          </a:lnTo>
                          <a:close/>
                        </a:path>
                      </a:pathLst>
                    </a:custGeom>
                    <a:solidFill>
                      <a:srgbClr val="FFC080"/>
                    </a:solidFill>
                    <a:ln w="6350">
                      <a:solidFill>
                        <a:srgbClr val="402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80" name="Freeform 410"/>
                    <p:cNvSpPr>
                      <a:spLocks/>
                    </p:cNvSpPr>
                    <p:nvPr/>
                  </p:nvSpPr>
                  <p:spPr bwMode="auto">
                    <a:xfrm>
                      <a:off x="2451" y="2799"/>
                      <a:ext cx="39" cy="56"/>
                    </a:xfrm>
                    <a:custGeom>
                      <a:avLst/>
                      <a:gdLst>
                        <a:gd name="T0" fmla="*/ 0 w 79"/>
                        <a:gd name="T1" fmla="*/ 0 h 168"/>
                        <a:gd name="T2" fmla="*/ 5 w 79"/>
                        <a:gd name="T3" fmla="*/ 9 h 168"/>
                        <a:gd name="T4" fmla="*/ 11 w 79"/>
                        <a:gd name="T5" fmla="*/ 13 h 168"/>
                        <a:gd name="T6" fmla="*/ 19 w 79"/>
                        <a:gd name="T7" fmla="*/ 19 h 168"/>
                        <a:gd name="T8" fmla="*/ 8 w 79"/>
                        <a:gd name="T9" fmla="*/ 14 h 168"/>
                        <a:gd name="T10" fmla="*/ 2 w 79"/>
                        <a:gd name="T11" fmla="*/ 9 h 168"/>
                        <a:gd name="T12" fmla="*/ 0 w 79"/>
                        <a:gd name="T13" fmla="*/ 0 h 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68">
                          <a:moveTo>
                            <a:pt x="0" y="0"/>
                          </a:moveTo>
                          <a:lnTo>
                            <a:pt x="23" y="80"/>
                          </a:lnTo>
                          <a:lnTo>
                            <a:pt x="44" y="121"/>
                          </a:lnTo>
                          <a:lnTo>
                            <a:pt x="79" y="168"/>
                          </a:lnTo>
                          <a:lnTo>
                            <a:pt x="32" y="128"/>
                          </a:lnTo>
                          <a:lnTo>
                            <a:pt x="9" y="8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5168" name="Group 411"/>
                  <p:cNvGrpSpPr>
                    <a:grpSpLocks/>
                  </p:cNvGrpSpPr>
                  <p:nvPr/>
                </p:nvGrpSpPr>
                <p:grpSpPr bwMode="auto">
                  <a:xfrm>
                    <a:off x="2529" y="2690"/>
                    <a:ext cx="101" cy="160"/>
                    <a:chOff x="2529" y="2690"/>
                    <a:chExt cx="101" cy="160"/>
                  </a:xfrm>
                </p:grpSpPr>
                <p:sp>
                  <p:nvSpPr>
                    <p:cNvPr id="5172" name="Freeform 412"/>
                    <p:cNvSpPr>
                      <a:spLocks/>
                    </p:cNvSpPr>
                    <p:nvPr/>
                  </p:nvSpPr>
                  <p:spPr bwMode="auto">
                    <a:xfrm>
                      <a:off x="2552" y="2715"/>
                      <a:ext cx="42" cy="23"/>
                    </a:xfrm>
                    <a:custGeom>
                      <a:avLst/>
                      <a:gdLst>
                        <a:gd name="T0" fmla="*/ 19 w 85"/>
                        <a:gd name="T1" fmla="*/ 0 h 67"/>
                        <a:gd name="T2" fmla="*/ 17 w 85"/>
                        <a:gd name="T3" fmla="*/ 1 h 67"/>
                        <a:gd name="T4" fmla="*/ 21 w 85"/>
                        <a:gd name="T5" fmla="*/ 2 h 67"/>
                        <a:gd name="T6" fmla="*/ 16 w 85"/>
                        <a:gd name="T7" fmla="*/ 2 h 67"/>
                        <a:gd name="T8" fmla="*/ 15 w 85"/>
                        <a:gd name="T9" fmla="*/ 4 h 67"/>
                        <a:gd name="T10" fmla="*/ 17 w 85"/>
                        <a:gd name="T11" fmla="*/ 5 h 67"/>
                        <a:gd name="T12" fmla="*/ 15 w 85"/>
                        <a:gd name="T13" fmla="*/ 5 h 67"/>
                        <a:gd name="T14" fmla="*/ 16 w 85"/>
                        <a:gd name="T15" fmla="*/ 8 h 67"/>
                        <a:gd name="T16" fmla="*/ 14 w 85"/>
                        <a:gd name="T17" fmla="*/ 5 h 67"/>
                        <a:gd name="T18" fmla="*/ 10 w 85"/>
                        <a:gd name="T19" fmla="*/ 5 h 67"/>
                        <a:gd name="T20" fmla="*/ 6 w 85"/>
                        <a:gd name="T21" fmla="*/ 4 h 67"/>
                        <a:gd name="T22" fmla="*/ 0 w 85"/>
                        <a:gd name="T23" fmla="*/ 4 h 67"/>
                        <a:gd name="T24" fmla="*/ 6 w 85"/>
                        <a:gd name="T25" fmla="*/ 1 h 67"/>
                        <a:gd name="T26" fmla="*/ 19 w 85"/>
                        <a:gd name="T27" fmla="*/ 0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67">
                          <a:moveTo>
                            <a:pt x="76" y="0"/>
                          </a:moveTo>
                          <a:lnTo>
                            <a:pt x="71" y="8"/>
                          </a:lnTo>
                          <a:lnTo>
                            <a:pt x="85" y="17"/>
                          </a:lnTo>
                          <a:lnTo>
                            <a:pt x="66" y="14"/>
                          </a:lnTo>
                          <a:lnTo>
                            <a:pt x="61" y="36"/>
                          </a:lnTo>
                          <a:lnTo>
                            <a:pt x="69" y="45"/>
                          </a:lnTo>
                          <a:lnTo>
                            <a:pt x="62" y="45"/>
                          </a:lnTo>
                          <a:lnTo>
                            <a:pt x="67" y="67"/>
                          </a:lnTo>
                          <a:lnTo>
                            <a:pt x="58" y="44"/>
                          </a:lnTo>
                          <a:lnTo>
                            <a:pt x="41" y="44"/>
                          </a:lnTo>
                          <a:lnTo>
                            <a:pt x="26" y="36"/>
                          </a:lnTo>
                          <a:lnTo>
                            <a:pt x="0" y="34"/>
                          </a:lnTo>
                          <a:lnTo>
                            <a:pt x="26" y="13"/>
                          </a:lnTo>
                          <a:lnTo>
                            <a:pt x="7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73" name="Freeform 413"/>
                    <p:cNvSpPr>
                      <a:spLocks/>
                    </p:cNvSpPr>
                    <p:nvPr/>
                  </p:nvSpPr>
                  <p:spPr bwMode="auto">
                    <a:xfrm>
                      <a:off x="2529" y="2690"/>
                      <a:ext cx="73" cy="15"/>
                    </a:xfrm>
                    <a:custGeom>
                      <a:avLst/>
                      <a:gdLst>
                        <a:gd name="T0" fmla="*/ 36 w 147"/>
                        <a:gd name="T1" fmla="*/ 3 h 45"/>
                        <a:gd name="T2" fmla="*/ 35 w 147"/>
                        <a:gd name="T3" fmla="*/ 5 h 45"/>
                        <a:gd name="T4" fmla="*/ 31 w 147"/>
                        <a:gd name="T5" fmla="*/ 5 h 45"/>
                        <a:gd name="T6" fmla="*/ 25 w 147"/>
                        <a:gd name="T7" fmla="*/ 4 h 45"/>
                        <a:gd name="T8" fmla="*/ 18 w 147"/>
                        <a:gd name="T9" fmla="*/ 3 h 45"/>
                        <a:gd name="T10" fmla="*/ 5 w 147"/>
                        <a:gd name="T11" fmla="*/ 2 h 45"/>
                        <a:gd name="T12" fmla="*/ 0 w 147"/>
                        <a:gd name="T13" fmla="*/ 3 h 45"/>
                        <a:gd name="T14" fmla="*/ 9 w 147"/>
                        <a:gd name="T15" fmla="*/ 1 h 45"/>
                        <a:gd name="T16" fmla="*/ 16 w 147"/>
                        <a:gd name="T17" fmla="*/ 1 h 45"/>
                        <a:gd name="T18" fmla="*/ 15 w 147"/>
                        <a:gd name="T19" fmla="*/ 0 h 45"/>
                        <a:gd name="T20" fmla="*/ 21 w 147"/>
                        <a:gd name="T21" fmla="*/ 1 h 45"/>
                        <a:gd name="T22" fmla="*/ 20 w 147"/>
                        <a:gd name="T23" fmla="*/ 0 h 45"/>
                        <a:gd name="T24" fmla="*/ 25 w 147"/>
                        <a:gd name="T25" fmla="*/ 1 h 45"/>
                        <a:gd name="T26" fmla="*/ 30 w 147"/>
                        <a:gd name="T27" fmla="*/ 1 h 45"/>
                        <a:gd name="T28" fmla="*/ 36 w 147"/>
                        <a:gd name="T29" fmla="*/ 3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7" h="45">
                          <a:moveTo>
                            <a:pt x="147" y="23"/>
                          </a:moveTo>
                          <a:lnTo>
                            <a:pt x="141" y="41"/>
                          </a:lnTo>
                          <a:lnTo>
                            <a:pt x="124" y="45"/>
                          </a:lnTo>
                          <a:lnTo>
                            <a:pt x="102" y="33"/>
                          </a:lnTo>
                          <a:lnTo>
                            <a:pt x="72" y="23"/>
                          </a:lnTo>
                          <a:lnTo>
                            <a:pt x="23" y="22"/>
                          </a:lnTo>
                          <a:lnTo>
                            <a:pt x="0" y="24"/>
                          </a:lnTo>
                          <a:lnTo>
                            <a:pt x="37" y="11"/>
                          </a:lnTo>
                          <a:lnTo>
                            <a:pt x="64" y="5"/>
                          </a:lnTo>
                          <a:lnTo>
                            <a:pt x="60" y="0"/>
                          </a:lnTo>
                          <a:lnTo>
                            <a:pt x="85" y="8"/>
                          </a:lnTo>
                          <a:lnTo>
                            <a:pt x="82" y="3"/>
                          </a:lnTo>
                          <a:lnTo>
                            <a:pt x="103" y="11"/>
                          </a:lnTo>
                          <a:lnTo>
                            <a:pt x="123" y="11"/>
                          </a:lnTo>
                          <a:lnTo>
                            <a:pt x="14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74" name="Freeform 414"/>
                    <p:cNvSpPr>
                      <a:spLocks/>
                    </p:cNvSpPr>
                    <p:nvPr/>
                  </p:nvSpPr>
                  <p:spPr bwMode="auto">
                    <a:xfrm>
                      <a:off x="2592" y="2821"/>
                      <a:ext cx="33" cy="24"/>
                    </a:xfrm>
                    <a:custGeom>
                      <a:avLst/>
                      <a:gdLst>
                        <a:gd name="T0" fmla="*/ 16 w 67"/>
                        <a:gd name="T1" fmla="*/ 1 h 70"/>
                        <a:gd name="T2" fmla="*/ 14 w 67"/>
                        <a:gd name="T3" fmla="*/ 0 h 70"/>
                        <a:gd name="T4" fmla="*/ 11 w 67"/>
                        <a:gd name="T5" fmla="*/ 0 h 70"/>
                        <a:gd name="T6" fmla="*/ 9 w 67"/>
                        <a:gd name="T7" fmla="*/ 1 h 70"/>
                        <a:gd name="T8" fmla="*/ 7 w 67"/>
                        <a:gd name="T9" fmla="*/ 2 h 70"/>
                        <a:gd name="T10" fmla="*/ 4 w 67"/>
                        <a:gd name="T11" fmla="*/ 3 h 70"/>
                        <a:gd name="T12" fmla="*/ 1 w 67"/>
                        <a:gd name="T13" fmla="*/ 3 h 70"/>
                        <a:gd name="T14" fmla="*/ 1 w 67"/>
                        <a:gd name="T15" fmla="*/ 3 h 70"/>
                        <a:gd name="T16" fmla="*/ 0 w 67"/>
                        <a:gd name="T17" fmla="*/ 4 h 70"/>
                        <a:gd name="T18" fmla="*/ 0 w 67"/>
                        <a:gd name="T19" fmla="*/ 6 h 70"/>
                        <a:gd name="T20" fmla="*/ 0 w 67"/>
                        <a:gd name="T21" fmla="*/ 7 h 70"/>
                        <a:gd name="T22" fmla="*/ 1 w 67"/>
                        <a:gd name="T23" fmla="*/ 8 h 70"/>
                        <a:gd name="T24" fmla="*/ 0 w 67"/>
                        <a:gd name="T25" fmla="*/ 7 h 70"/>
                        <a:gd name="T26" fmla="*/ 2 w 67"/>
                        <a:gd name="T27" fmla="*/ 4 h 70"/>
                        <a:gd name="T28" fmla="*/ 7 w 67"/>
                        <a:gd name="T29" fmla="*/ 4 h 70"/>
                        <a:gd name="T30" fmla="*/ 10 w 67"/>
                        <a:gd name="T31" fmla="*/ 4 h 70"/>
                        <a:gd name="T32" fmla="*/ 12 w 67"/>
                        <a:gd name="T33" fmla="*/ 4 h 70"/>
                        <a:gd name="T34" fmla="*/ 15 w 67"/>
                        <a:gd name="T35" fmla="*/ 3 h 70"/>
                        <a:gd name="T36" fmla="*/ 16 w 67"/>
                        <a:gd name="T37" fmla="*/ 1 h 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 h="70">
                          <a:moveTo>
                            <a:pt x="67" y="8"/>
                          </a:moveTo>
                          <a:lnTo>
                            <a:pt x="56" y="3"/>
                          </a:lnTo>
                          <a:lnTo>
                            <a:pt x="47" y="0"/>
                          </a:lnTo>
                          <a:lnTo>
                            <a:pt x="39" y="9"/>
                          </a:lnTo>
                          <a:lnTo>
                            <a:pt x="28" y="18"/>
                          </a:lnTo>
                          <a:lnTo>
                            <a:pt x="17" y="26"/>
                          </a:lnTo>
                          <a:lnTo>
                            <a:pt x="7" y="30"/>
                          </a:lnTo>
                          <a:lnTo>
                            <a:pt x="5" y="22"/>
                          </a:lnTo>
                          <a:lnTo>
                            <a:pt x="2" y="39"/>
                          </a:lnTo>
                          <a:lnTo>
                            <a:pt x="0" y="53"/>
                          </a:lnTo>
                          <a:lnTo>
                            <a:pt x="0" y="62"/>
                          </a:lnTo>
                          <a:lnTo>
                            <a:pt x="4" y="70"/>
                          </a:lnTo>
                          <a:lnTo>
                            <a:pt x="3" y="56"/>
                          </a:lnTo>
                          <a:lnTo>
                            <a:pt x="8" y="39"/>
                          </a:lnTo>
                          <a:lnTo>
                            <a:pt x="28" y="32"/>
                          </a:lnTo>
                          <a:lnTo>
                            <a:pt x="40" y="37"/>
                          </a:lnTo>
                          <a:lnTo>
                            <a:pt x="51" y="39"/>
                          </a:lnTo>
                          <a:lnTo>
                            <a:pt x="63" y="23"/>
                          </a:lnTo>
                          <a:lnTo>
                            <a:pt x="67"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75" name="Freeform 415"/>
                    <p:cNvSpPr>
                      <a:spLocks/>
                    </p:cNvSpPr>
                    <p:nvPr/>
                  </p:nvSpPr>
                  <p:spPr bwMode="auto">
                    <a:xfrm>
                      <a:off x="2605" y="2846"/>
                      <a:ext cx="12" cy="4"/>
                    </a:xfrm>
                    <a:custGeom>
                      <a:avLst/>
                      <a:gdLst>
                        <a:gd name="T0" fmla="*/ 6 w 24"/>
                        <a:gd name="T1" fmla="*/ 0 h 12"/>
                        <a:gd name="T2" fmla="*/ 3 w 24"/>
                        <a:gd name="T3" fmla="*/ 0 h 12"/>
                        <a:gd name="T4" fmla="*/ 0 w 24"/>
                        <a:gd name="T5" fmla="*/ 0 h 12"/>
                        <a:gd name="T6" fmla="*/ 4 w 24"/>
                        <a:gd name="T7" fmla="*/ 1 h 12"/>
                        <a:gd name="T8" fmla="*/ 6 w 24"/>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12">
                          <a:moveTo>
                            <a:pt x="24" y="2"/>
                          </a:moveTo>
                          <a:lnTo>
                            <a:pt x="10" y="0"/>
                          </a:lnTo>
                          <a:lnTo>
                            <a:pt x="0" y="4"/>
                          </a:lnTo>
                          <a:lnTo>
                            <a:pt x="13" y="12"/>
                          </a:lnTo>
                          <a:lnTo>
                            <a:pt x="24"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76" name="Freeform 416"/>
                    <p:cNvSpPr>
                      <a:spLocks/>
                    </p:cNvSpPr>
                    <p:nvPr/>
                  </p:nvSpPr>
                  <p:spPr bwMode="auto">
                    <a:xfrm>
                      <a:off x="2616" y="2782"/>
                      <a:ext cx="14" cy="5"/>
                    </a:xfrm>
                    <a:custGeom>
                      <a:avLst/>
                      <a:gdLst>
                        <a:gd name="T0" fmla="*/ 7 w 27"/>
                        <a:gd name="T1" fmla="*/ 0 h 15"/>
                        <a:gd name="T2" fmla="*/ 4 w 27"/>
                        <a:gd name="T3" fmla="*/ 0 h 15"/>
                        <a:gd name="T4" fmla="*/ 1 w 27"/>
                        <a:gd name="T5" fmla="*/ 1 h 15"/>
                        <a:gd name="T6" fmla="*/ 0 w 27"/>
                        <a:gd name="T7" fmla="*/ 1 h 15"/>
                        <a:gd name="T8" fmla="*/ 2 w 27"/>
                        <a:gd name="T9" fmla="*/ 2 h 15"/>
                        <a:gd name="T10" fmla="*/ 4 w 27"/>
                        <a:gd name="T11" fmla="*/ 1 h 15"/>
                        <a:gd name="T12" fmla="*/ 7 w 27"/>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15">
                          <a:moveTo>
                            <a:pt x="27" y="0"/>
                          </a:moveTo>
                          <a:lnTo>
                            <a:pt x="13" y="0"/>
                          </a:lnTo>
                          <a:lnTo>
                            <a:pt x="2" y="5"/>
                          </a:lnTo>
                          <a:lnTo>
                            <a:pt x="0" y="13"/>
                          </a:lnTo>
                          <a:lnTo>
                            <a:pt x="6" y="15"/>
                          </a:lnTo>
                          <a:lnTo>
                            <a:pt x="14" y="1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77" name="Freeform 417"/>
                    <p:cNvSpPr>
                      <a:spLocks/>
                    </p:cNvSpPr>
                    <p:nvPr/>
                  </p:nvSpPr>
                  <p:spPr bwMode="auto">
                    <a:xfrm>
                      <a:off x="2603" y="2777"/>
                      <a:ext cx="6" cy="12"/>
                    </a:xfrm>
                    <a:custGeom>
                      <a:avLst/>
                      <a:gdLst>
                        <a:gd name="T0" fmla="*/ 1 w 13"/>
                        <a:gd name="T1" fmla="*/ 0 h 35"/>
                        <a:gd name="T2" fmla="*/ 0 w 13"/>
                        <a:gd name="T3" fmla="*/ 1 h 35"/>
                        <a:gd name="T4" fmla="*/ 1 w 13"/>
                        <a:gd name="T5" fmla="*/ 3 h 35"/>
                        <a:gd name="T6" fmla="*/ 3 w 13"/>
                        <a:gd name="T7" fmla="*/ 4 h 35"/>
                        <a:gd name="T8" fmla="*/ 1 w 13"/>
                        <a:gd name="T9" fmla="*/ 3 h 35"/>
                        <a:gd name="T10" fmla="*/ 0 w 13"/>
                        <a:gd name="T11" fmla="*/ 3 h 35"/>
                        <a:gd name="T12" fmla="*/ 0 w 13"/>
                        <a:gd name="T13" fmla="*/ 2 h 35"/>
                        <a:gd name="T14" fmla="*/ 1 w 13"/>
                        <a:gd name="T15" fmla="*/ 0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 h="35">
                          <a:moveTo>
                            <a:pt x="5" y="0"/>
                          </a:moveTo>
                          <a:lnTo>
                            <a:pt x="3" y="12"/>
                          </a:lnTo>
                          <a:lnTo>
                            <a:pt x="7" y="28"/>
                          </a:lnTo>
                          <a:lnTo>
                            <a:pt x="13" y="35"/>
                          </a:lnTo>
                          <a:lnTo>
                            <a:pt x="4" y="30"/>
                          </a:lnTo>
                          <a:lnTo>
                            <a:pt x="0" y="24"/>
                          </a:lnTo>
                          <a:lnTo>
                            <a:pt x="0" y="16"/>
                          </a:lnTo>
                          <a:lnTo>
                            <a:pt x="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78" name="Freeform 418"/>
                    <p:cNvSpPr>
                      <a:spLocks/>
                    </p:cNvSpPr>
                    <p:nvPr/>
                  </p:nvSpPr>
                  <p:spPr bwMode="auto">
                    <a:xfrm>
                      <a:off x="2564" y="2722"/>
                      <a:ext cx="9" cy="4"/>
                    </a:xfrm>
                    <a:custGeom>
                      <a:avLst/>
                      <a:gdLst>
                        <a:gd name="T0" fmla="*/ 5 w 18"/>
                        <a:gd name="T1" fmla="*/ 0 h 12"/>
                        <a:gd name="T2" fmla="*/ 5 w 18"/>
                        <a:gd name="T3" fmla="*/ 1 h 12"/>
                        <a:gd name="T4" fmla="*/ 3 w 18"/>
                        <a:gd name="T5" fmla="*/ 1 h 12"/>
                        <a:gd name="T6" fmla="*/ 2 w 18"/>
                        <a:gd name="T7" fmla="*/ 1 h 12"/>
                        <a:gd name="T8" fmla="*/ 0 w 18"/>
                        <a:gd name="T9" fmla="*/ 1 h 12"/>
                        <a:gd name="T10" fmla="*/ 2 w 18"/>
                        <a:gd name="T11" fmla="*/ 0 h 12"/>
                        <a:gd name="T12" fmla="*/ 5 w 18"/>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12">
                          <a:moveTo>
                            <a:pt x="18" y="0"/>
                          </a:moveTo>
                          <a:lnTo>
                            <a:pt x="18" y="12"/>
                          </a:lnTo>
                          <a:lnTo>
                            <a:pt x="11" y="9"/>
                          </a:lnTo>
                          <a:lnTo>
                            <a:pt x="5" y="8"/>
                          </a:lnTo>
                          <a:lnTo>
                            <a:pt x="0" y="8"/>
                          </a:lnTo>
                          <a:lnTo>
                            <a:pt x="6" y="2"/>
                          </a:lnTo>
                          <a:lnTo>
                            <a:pt x="18"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5169" name="Group 419"/>
                  <p:cNvGrpSpPr>
                    <a:grpSpLocks/>
                  </p:cNvGrpSpPr>
                  <p:nvPr/>
                </p:nvGrpSpPr>
                <p:grpSpPr bwMode="auto">
                  <a:xfrm>
                    <a:off x="2415" y="2702"/>
                    <a:ext cx="47" cy="76"/>
                    <a:chOff x="2415" y="2702"/>
                    <a:chExt cx="47" cy="76"/>
                  </a:xfrm>
                </p:grpSpPr>
                <p:sp>
                  <p:nvSpPr>
                    <p:cNvPr id="5170" name="Freeform 420"/>
                    <p:cNvSpPr>
                      <a:spLocks/>
                    </p:cNvSpPr>
                    <p:nvPr/>
                  </p:nvSpPr>
                  <p:spPr bwMode="auto">
                    <a:xfrm>
                      <a:off x="2425" y="2710"/>
                      <a:ext cx="29" cy="57"/>
                    </a:xfrm>
                    <a:custGeom>
                      <a:avLst/>
                      <a:gdLst>
                        <a:gd name="T0" fmla="*/ 15 w 58"/>
                        <a:gd name="T1" fmla="*/ 4 h 170"/>
                        <a:gd name="T2" fmla="*/ 10 w 58"/>
                        <a:gd name="T3" fmla="*/ 1 h 170"/>
                        <a:gd name="T4" fmla="*/ 5 w 58"/>
                        <a:gd name="T5" fmla="*/ 2 h 170"/>
                        <a:gd name="T6" fmla="*/ 2 w 58"/>
                        <a:gd name="T7" fmla="*/ 5 h 170"/>
                        <a:gd name="T8" fmla="*/ 2 w 58"/>
                        <a:gd name="T9" fmla="*/ 9 h 170"/>
                        <a:gd name="T10" fmla="*/ 2 w 58"/>
                        <a:gd name="T11" fmla="*/ 13 h 170"/>
                        <a:gd name="T12" fmla="*/ 4 w 58"/>
                        <a:gd name="T13" fmla="*/ 16 h 170"/>
                        <a:gd name="T14" fmla="*/ 7 w 58"/>
                        <a:gd name="T15" fmla="*/ 11 h 170"/>
                        <a:gd name="T16" fmla="*/ 9 w 58"/>
                        <a:gd name="T17" fmla="*/ 9 h 170"/>
                        <a:gd name="T18" fmla="*/ 14 w 58"/>
                        <a:gd name="T19" fmla="*/ 7 h 170"/>
                        <a:gd name="T20" fmla="*/ 10 w 58"/>
                        <a:gd name="T21" fmla="*/ 11 h 170"/>
                        <a:gd name="T22" fmla="*/ 6 w 58"/>
                        <a:gd name="T23" fmla="*/ 13 h 170"/>
                        <a:gd name="T24" fmla="*/ 6 w 58"/>
                        <a:gd name="T25" fmla="*/ 16 h 170"/>
                        <a:gd name="T26" fmla="*/ 7 w 58"/>
                        <a:gd name="T27" fmla="*/ 19 h 170"/>
                        <a:gd name="T28" fmla="*/ 10 w 58"/>
                        <a:gd name="T29" fmla="*/ 19 h 170"/>
                        <a:gd name="T30" fmla="*/ 3 w 58"/>
                        <a:gd name="T31" fmla="*/ 18 h 170"/>
                        <a:gd name="T32" fmla="*/ 1 w 58"/>
                        <a:gd name="T33" fmla="*/ 14 h 170"/>
                        <a:gd name="T34" fmla="*/ 0 w 58"/>
                        <a:gd name="T35" fmla="*/ 9 h 170"/>
                        <a:gd name="T36" fmla="*/ 1 w 58"/>
                        <a:gd name="T37" fmla="*/ 4 h 170"/>
                        <a:gd name="T38" fmla="*/ 4 w 58"/>
                        <a:gd name="T39" fmla="*/ 1 h 170"/>
                        <a:gd name="T40" fmla="*/ 9 w 58"/>
                        <a:gd name="T41" fmla="*/ 0 h 170"/>
                        <a:gd name="T42" fmla="*/ 13 w 58"/>
                        <a:gd name="T43" fmla="*/ 1 h 170"/>
                        <a:gd name="T44" fmla="*/ 15 w 58"/>
                        <a:gd name="T45" fmla="*/ 4 h 1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8" h="170">
                          <a:moveTo>
                            <a:pt x="58" y="33"/>
                          </a:moveTo>
                          <a:lnTo>
                            <a:pt x="40" y="13"/>
                          </a:lnTo>
                          <a:lnTo>
                            <a:pt x="19" y="18"/>
                          </a:lnTo>
                          <a:lnTo>
                            <a:pt x="8" y="45"/>
                          </a:lnTo>
                          <a:lnTo>
                            <a:pt x="5" y="83"/>
                          </a:lnTo>
                          <a:lnTo>
                            <a:pt x="8" y="114"/>
                          </a:lnTo>
                          <a:lnTo>
                            <a:pt x="15" y="139"/>
                          </a:lnTo>
                          <a:lnTo>
                            <a:pt x="25" y="101"/>
                          </a:lnTo>
                          <a:lnTo>
                            <a:pt x="34" y="79"/>
                          </a:lnTo>
                          <a:lnTo>
                            <a:pt x="55" y="66"/>
                          </a:lnTo>
                          <a:lnTo>
                            <a:pt x="39" y="95"/>
                          </a:lnTo>
                          <a:lnTo>
                            <a:pt x="23" y="120"/>
                          </a:lnTo>
                          <a:lnTo>
                            <a:pt x="21" y="146"/>
                          </a:lnTo>
                          <a:lnTo>
                            <a:pt x="28" y="166"/>
                          </a:lnTo>
                          <a:lnTo>
                            <a:pt x="38" y="170"/>
                          </a:lnTo>
                          <a:lnTo>
                            <a:pt x="12" y="163"/>
                          </a:lnTo>
                          <a:lnTo>
                            <a:pt x="1" y="127"/>
                          </a:lnTo>
                          <a:lnTo>
                            <a:pt x="0" y="80"/>
                          </a:lnTo>
                          <a:lnTo>
                            <a:pt x="1" y="37"/>
                          </a:lnTo>
                          <a:lnTo>
                            <a:pt x="15" y="10"/>
                          </a:lnTo>
                          <a:lnTo>
                            <a:pt x="33" y="0"/>
                          </a:lnTo>
                          <a:lnTo>
                            <a:pt x="50" y="6"/>
                          </a:lnTo>
                          <a:lnTo>
                            <a:pt x="58"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71" name="Freeform 421"/>
                    <p:cNvSpPr>
                      <a:spLocks/>
                    </p:cNvSpPr>
                    <p:nvPr/>
                  </p:nvSpPr>
                  <p:spPr bwMode="auto">
                    <a:xfrm>
                      <a:off x="2415" y="2702"/>
                      <a:ext cx="47" cy="76"/>
                    </a:xfrm>
                    <a:custGeom>
                      <a:avLst/>
                      <a:gdLst>
                        <a:gd name="T0" fmla="*/ 23 w 95"/>
                        <a:gd name="T1" fmla="*/ 6 h 228"/>
                        <a:gd name="T2" fmla="*/ 20 w 95"/>
                        <a:gd name="T3" fmla="*/ 2 h 228"/>
                        <a:gd name="T4" fmla="*/ 14 w 95"/>
                        <a:gd name="T5" fmla="*/ 1 h 228"/>
                        <a:gd name="T6" fmla="*/ 6 w 95"/>
                        <a:gd name="T7" fmla="*/ 2 h 228"/>
                        <a:gd name="T8" fmla="*/ 3 w 95"/>
                        <a:gd name="T9" fmla="*/ 4 h 228"/>
                        <a:gd name="T10" fmla="*/ 1 w 95"/>
                        <a:gd name="T11" fmla="*/ 8 h 228"/>
                        <a:gd name="T12" fmla="*/ 1 w 95"/>
                        <a:gd name="T13" fmla="*/ 11 h 228"/>
                        <a:gd name="T14" fmla="*/ 2 w 95"/>
                        <a:gd name="T15" fmla="*/ 13 h 228"/>
                        <a:gd name="T16" fmla="*/ 2 w 95"/>
                        <a:gd name="T17" fmla="*/ 16 h 228"/>
                        <a:gd name="T18" fmla="*/ 4 w 95"/>
                        <a:gd name="T19" fmla="*/ 20 h 228"/>
                        <a:gd name="T20" fmla="*/ 9 w 95"/>
                        <a:gd name="T21" fmla="*/ 23 h 228"/>
                        <a:gd name="T22" fmla="*/ 12 w 95"/>
                        <a:gd name="T23" fmla="*/ 23 h 228"/>
                        <a:gd name="T24" fmla="*/ 16 w 95"/>
                        <a:gd name="T25" fmla="*/ 23 h 228"/>
                        <a:gd name="T26" fmla="*/ 16 w 95"/>
                        <a:gd name="T27" fmla="*/ 24 h 228"/>
                        <a:gd name="T28" fmla="*/ 13 w 95"/>
                        <a:gd name="T29" fmla="*/ 25 h 228"/>
                        <a:gd name="T30" fmla="*/ 9 w 95"/>
                        <a:gd name="T31" fmla="*/ 25 h 228"/>
                        <a:gd name="T32" fmla="*/ 5 w 95"/>
                        <a:gd name="T33" fmla="*/ 24 h 228"/>
                        <a:gd name="T34" fmla="*/ 1 w 95"/>
                        <a:gd name="T35" fmla="*/ 20 h 228"/>
                        <a:gd name="T36" fmla="*/ 1 w 95"/>
                        <a:gd name="T37" fmla="*/ 14 h 228"/>
                        <a:gd name="T38" fmla="*/ 0 w 95"/>
                        <a:gd name="T39" fmla="*/ 10 h 228"/>
                        <a:gd name="T40" fmla="*/ 0 w 95"/>
                        <a:gd name="T41" fmla="*/ 7 h 228"/>
                        <a:gd name="T42" fmla="*/ 2 w 95"/>
                        <a:gd name="T43" fmla="*/ 4 h 228"/>
                        <a:gd name="T44" fmla="*/ 4 w 95"/>
                        <a:gd name="T45" fmla="*/ 1 h 228"/>
                        <a:gd name="T46" fmla="*/ 11 w 95"/>
                        <a:gd name="T47" fmla="*/ 0 h 228"/>
                        <a:gd name="T48" fmla="*/ 20 w 95"/>
                        <a:gd name="T49" fmla="*/ 1 h 228"/>
                        <a:gd name="T50" fmla="*/ 23 w 95"/>
                        <a:gd name="T51" fmla="*/ 2 h 228"/>
                        <a:gd name="T52" fmla="*/ 23 w 95"/>
                        <a:gd name="T53" fmla="*/ 6 h 22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5" h="228">
                          <a:moveTo>
                            <a:pt x="95" y="55"/>
                          </a:moveTo>
                          <a:lnTo>
                            <a:pt x="80" y="19"/>
                          </a:lnTo>
                          <a:lnTo>
                            <a:pt x="56" y="9"/>
                          </a:lnTo>
                          <a:lnTo>
                            <a:pt x="25" y="15"/>
                          </a:lnTo>
                          <a:lnTo>
                            <a:pt x="15" y="36"/>
                          </a:lnTo>
                          <a:lnTo>
                            <a:pt x="7" y="70"/>
                          </a:lnTo>
                          <a:lnTo>
                            <a:pt x="7" y="99"/>
                          </a:lnTo>
                          <a:lnTo>
                            <a:pt x="11" y="118"/>
                          </a:lnTo>
                          <a:lnTo>
                            <a:pt x="11" y="146"/>
                          </a:lnTo>
                          <a:lnTo>
                            <a:pt x="16" y="177"/>
                          </a:lnTo>
                          <a:lnTo>
                            <a:pt x="36" y="210"/>
                          </a:lnTo>
                          <a:lnTo>
                            <a:pt x="49" y="210"/>
                          </a:lnTo>
                          <a:lnTo>
                            <a:pt x="66" y="210"/>
                          </a:lnTo>
                          <a:lnTo>
                            <a:pt x="66" y="215"/>
                          </a:lnTo>
                          <a:lnTo>
                            <a:pt x="54" y="228"/>
                          </a:lnTo>
                          <a:lnTo>
                            <a:pt x="39" y="225"/>
                          </a:lnTo>
                          <a:lnTo>
                            <a:pt x="21" y="214"/>
                          </a:lnTo>
                          <a:lnTo>
                            <a:pt x="5" y="180"/>
                          </a:lnTo>
                          <a:lnTo>
                            <a:pt x="4" y="127"/>
                          </a:lnTo>
                          <a:lnTo>
                            <a:pt x="0" y="92"/>
                          </a:lnTo>
                          <a:lnTo>
                            <a:pt x="0" y="62"/>
                          </a:lnTo>
                          <a:lnTo>
                            <a:pt x="9" y="32"/>
                          </a:lnTo>
                          <a:lnTo>
                            <a:pt x="19" y="9"/>
                          </a:lnTo>
                          <a:lnTo>
                            <a:pt x="44" y="0"/>
                          </a:lnTo>
                          <a:lnTo>
                            <a:pt x="80" y="5"/>
                          </a:lnTo>
                          <a:lnTo>
                            <a:pt x="93" y="19"/>
                          </a:lnTo>
                          <a:lnTo>
                            <a:pt x="95" y="5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5137" name="Freeform 422"/>
                <p:cNvSpPr>
                  <a:spLocks/>
                </p:cNvSpPr>
                <p:nvPr/>
              </p:nvSpPr>
              <p:spPr bwMode="auto">
                <a:xfrm>
                  <a:off x="2220" y="2858"/>
                  <a:ext cx="895" cy="1021"/>
                </a:xfrm>
                <a:custGeom>
                  <a:avLst/>
                  <a:gdLst>
                    <a:gd name="T0" fmla="*/ 66 w 1789"/>
                    <a:gd name="T1" fmla="*/ 0 h 3063"/>
                    <a:gd name="T2" fmla="*/ 134 w 1789"/>
                    <a:gd name="T3" fmla="*/ 36 h 3063"/>
                    <a:gd name="T4" fmla="*/ 157 w 1789"/>
                    <a:gd name="T5" fmla="*/ 62 h 3063"/>
                    <a:gd name="T6" fmla="*/ 195 w 1789"/>
                    <a:gd name="T7" fmla="*/ 103 h 3063"/>
                    <a:gd name="T8" fmla="*/ 204 w 1789"/>
                    <a:gd name="T9" fmla="*/ 121 h 3063"/>
                    <a:gd name="T10" fmla="*/ 200 w 1789"/>
                    <a:gd name="T11" fmla="*/ 137 h 3063"/>
                    <a:gd name="T12" fmla="*/ 197 w 1789"/>
                    <a:gd name="T13" fmla="*/ 152 h 3063"/>
                    <a:gd name="T14" fmla="*/ 310 w 1789"/>
                    <a:gd name="T15" fmla="*/ 165 h 3063"/>
                    <a:gd name="T16" fmla="*/ 343 w 1789"/>
                    <a:gd name="T17" fmla="*/ 170 h 3063"/>
                    <a:gd name="T18" fmla="*/ 348 w 1789"/>
                    <a:gd name="T19" fmla="*/ 185 h 3063"/>
                    <a:gd name="T20" fmla="*/ 284 w 1789"/>
                    <a:gd name="T21" fmla="*/ 193 h 3063"/>
                    <a:gd name="T22" fmla="*/ 222 w 1789"/>
                    <a:gd name="T23" fmla="*/ 196 h 3063"/>
                    <a:gd name="T24" fmla="*/ 200 w 1789"/>
                    <a:gd name="T25" fmla="*/ 210 h 3063"/>
                    <a:gd name="T26" fmla="*/ 196 w 1789"/>
                    <a:gd name="T27" fmla="*/ 229 h 3063"/>
                    <a:gd name="T28" fmla="*/ 206 w 1789"/>
                    <a:gd name="T29" fmla="*/ 236 h 3063"/>
                    <a:gd name="T30" fmla="*/ 233 w 1789"/>
                    <a:gd name="T31" fmla="*/ 241 h 3063"/>
                    <a:gd name="T32" fmla="*/ 262 w 1789"/>
                    <a:gd name="T33" fmla="*/ 250 h 3063"/>
                    <a:gd name="T34" fmla="*/ 384 w 1789"/>
                    <a:gd name="T35" fmla="*/ 276 h 3063"/>
                    <a:gd name="T36" fmla="*/ 416 w 1789"/>
                    <a:gd name="T37" fmla="*/ 292 h 3063"/>
                    <a:gd name="T38" fmla="*/ 448 w 1789"/>
                    <a:gd name="T39" fmla="*/ 340 h 3063"/>
                    <a:gd name="T40" fmla="*/ 224 w 1789"/>
                    <a:gd name="T41" fmla="*/ 331 h 3063"/>
                    <a:gd name="T42" fmla="*/ 97 w 1789"/>
                    <a:gd name="T43" fmla="*/ 330 h 3063"/>
                    <a:gd name="T44" fmla="*/ 38 w 1789"/>
                    <a:gd name="T45" fmla="*/ 326 h 3063"/>
                    <a:gd name="T46" fmla="*/ 12 w 1789"/>
                    <a:gd name="T47" fmla="*/ 314 h 3063"/>
                    <a:gd name="T48" fmla="*/ 3 w 1789"/>
                    <a:gd name="T49" fmla="*/ 293 h 3063"/>
                    <a:gd name="T50" fmla="*/ 17 w 1789"/>
                    <a:gd name="T51" fmla="*/ 259 h 3063"/>
                    <a:gd name="T52" fmla="*/ 33 w 1789"/>
                    <a:gd name="T53" fmla="*/ 229 h 3063"/>
                    <a:gd name="T54" fmla="*/ 30 w 1789"/>
                    <a:gd name="T55" fmla="*/ 206 h 3063"/>
                    <a:gd name="T56" fmla="*/ 32 w 1789"/>
                    <a:gd name="T57" fmla="*/ 183 h 3063"/>
                    <a:gd name="T58" fmla="*/ 6 w 1789"/>
                    <a:gd name="T59" fmla="*/ 132 h 3063"/>
                    <a:gd name="T60" fmla="*/ 0 w 1789"/>
                    <a:gd name="T61" fmla="*/ 82 h 3063"/>
                    <a:gd name="T62" fmla="*/ 10 w 1789"/>
                    <a:gd name="T63" fmla="*/ 56 h 3063"/>
                    <a:gd name="T64" fmla="*/ 28 w 1789"/>
                    <a:gd name="T65" fmla="*/ 32 h 30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89" h="3063">
                      <a:moveTo>
                        <a:pt x="224" y="159"/>
                      </a:moveTo>
                      <a:lnTo>
                        <a:pt x="263" y="0"/>
                      </a:lnTo>
                      <a:lnTo>
                        <a:pt x="567" y="198"/>
                      </a:lnTo>
                      <a:lnTo>
                        <a:pt x="535" y="323"/>
                      </a:lnTo>
                      <a:lnTo>
                        <a:pt x="577" y="445"/>
                      </a:lnTo>
                      <a:lnTo>
                        <a:pt x="625" y="559"/>
                      </a:lnTo>
                      <a:lnTo>
                        <a:pt x="693" y="756"/>
                      </a:lnTo>
                      <a:lnTo>
                        <a:pt x="780" y="923"/>
                      </a:lnTo>
                      <a:lnTo>
                        <a:pt x="807" y="1021"/>
                      </a:lnTo>
                      <a:lnTo>
                        <a:pt x="813" y="1086"/>
                      </a:lnTo>
                      <a:lnTo>
                        <a:pt x="811" y="1161"/>
                      </a:lnTo>
                      <a:lnTo>
                        <a:pt x="799" y="1230"/>
                      </a:lnTo>
                      <a:lnTo>
                        <a:pt x="787" y="1291"/>
                      </a:lnTo>
                      <a:lnTo>
                        <a:pt x="787" y="1364"/>
                      </a:lnTo>
                      <a:lnTo>
                        <a:pt x="1075" y="1460"/>
                      </a:lnTo>
                      <a:lnTo>
                        <a:pt x="1238" y="1485"/>
                      </a:lnTo>
                      <a:lnTo>
                        <a:pt x="1355" y="1474"/>
                      </a:lnTo>
                      <a:lnTo>
                        <a:pt x="1371" y="1531"/>
                      </a:lnTo>
                      <a:lnTo>
                        <a:pt x="1382" y="1593"/>
                      </a:lnTo>
                      <a:lnTo>
                        <a:pt x="1390" y="1663"/>
                      </a:lnTo>
                      <a:lnTo>
                        <a:pt x="1271" y="1717"/>
                      </a:lnTo>
                      <a:lnTo>
                        <a:pt x="1135" y="1739"/>
                      </a:lnTo>
                      <a:lnTo>
                        <a:pt x="1022" y="1739"/>
                      </a:lnTo>
                      <a:lnTo>
                        <a:pt x="886" y="1760"/>
                      </a:lnTo>
                      <a:lnTo>
                        <a:pt x="798" y="1739"/>
                      </a:lnTo>
                      <a:lnTo>
                        <a:pt x="798" y="1893"/>
                      </a:lnTo>
                      <a:lnTo>
                        <a:pt x="771" y="1979"/>
                      </a:lnTo>
                      <a:lnTo>
                        <a:pt x="783" y="2064"/>
                      </a:lnTo>
                      <a:lnTo>
                        <a:pt x="774" y="2124"/>
                      </a:lnTo>
                      <a:lnTo>
                        <a:pt x="822" y="2128"/>
                      </a:lnTo>
                      <a:lnTo>
                        <a:pt x="852" y="2157"/>
                      </a:lnTo>
                      <a:lnTo>
                        <a:pt x="930" y="2173"/>
                      </a:lnTo>
                      <a:lnTo>
                        <a:pt x="987" y="2226"/>
                      </a:lnTo>
                      <a:lnTo>
                        <a:pt x="1046" y="2248"/>
                      </a:lnTo>
                      <a:lnTo>
                        <a:pt x="1411" y="2420"/>
                      </a:lnTo>
                      <a:lnTo>
                        <a:pt x="1534" y="2482"/>
                      </a:lnTo>
                      <a:lnTo>
                        <a:pt x="1612" y="2527"/>
                      </a:lnTo>
                      <a:lnTo>
                        <a:pt x="1664" y="2632"/>
                      </a:lnTo>
                      <a:lnTo>
                        <a:pt x="1724" y="2793"/>
                      </a:lnTo>
                      <a:lnTo>
                        <a:pt x="1789" y="3063"/>
                      </a:lnTo>
                      <a:lnTo>
                        <a:pt x="1105" y="3062"/>
                      </a:lnTo>
                      <a:lnTo>
                        <a:pt x="895" y="2980"/>
                      </a:lnTo>
                      <a:lnTo>
                        <a:pt x="583" y="2972"/>
                      </a:lnTo>
                      <a:lnTo>
                        <a:pt x="387" y="2974"/>
                      </a:lnTo>
                      <a:lnTo>
                        <a:pt x="276" y="2980"/>
                      </a:lnTo>
                      <a:lnTo>
                        <a:pt x="152" y="2937"/>
                      </a:lnTo>
                      <a:lnTo>
                        <a:pt x="108" y="2907"/>
                      </a:lnTo>
                      <a:lnTo>
                        <a:pt x="45" y="2823"/>
                      </a:lnTo>
                      <a:lnTo>
                        <a:pt x="31" y="2761"/>
                      </a:lnTo>
                      <a:lnTo>
                        <a:pt x="12" y="2637"/>
                      </a:lnTo>
                      <a:lnTo>
                        <a:pt x="25" y="2526"/>
                      </a:lnTo>
                      <a:lnTo>
                        <a:pt x="67" y="2330"/>
                      </a:lnTo>
                      <a:lnTo>
                        <a:pt x="122" y="2136"/>
                      </a:lnTo>
                      <a:lnTo>
                        <a:pt x="131" y="2060"/>
                      </a:lnTo>
                      <a:lnTo>
                        <a:pt x="113" y="2007"/>
                      </a:lnTo>
                      <a:lnTo>
                        <a:pt x="119" y="1853"/>
                      </a:lnTo>
                      <a:lnTo>
                        <a:pt x="137" y="1788"/>
                      </a:lnTo>
                      <a:lnTo>
                        <a:pt x="126" y="1648"/>
                      </a:lnTo>
                      <a:lnTo>
                        <a:pt x="85" y="1452"/>
                      </a:lnTo>
                      <a:lnTo>
                        <a:pt x="24" y="1184"/>
                      </a:lnTo>
                      <a:lnTo>
                        <a:pt x="0" y="943"/>
                      </a:lnTo>
                      <a:lnTo>
                        <a:pt x="0" y="740"/>
                      </a:lnTo>
                      <a:lnTo>
                        <a:pt x="15" y="591"/>
                      </a:lnTo>
                      <a:lnTo>
                        <a:pt x="39" y="505"/>
                      </a:lnTo>
                      <a:lnTo>
                        <a:pt x="72" y="399"/>
                      </a:lnTo>
                      <a:lnTo>
                        <a:pt x="110" y="289"/>
                      </a:lnTo>
                      <a:lnTo>
                        <a:pt x="224" y="159"/>
                      </a:lnTo>
                      <a:close/>
                    </a:path>
                  </a:pathLst>
                </a:custGeom>
                <a:solidFill>
                  <a:schemeClr val="accent1"/>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nvGrpSpPr>
                <p:cNvPr id="5138" name="Group 423"/>
                <p:cNvGrpSpPr>
                  <a:grpSpLocks/>
                </p:cNvGrpSpPr>
                <p:nvPr/>
              </p:nvGrpSpPr>
              <p:grpSpPr bwMode="auto">
                <a:xfrm>
                  <a:off x="2871" y="3282"/>
                  <a:ext cx="268" cy="126"/>
                  <a:chOff x="2871" y="3282"/>
                  <a:chExt cx="268" cy="126"/>
                </a:xfrm>
              </p:grpSpPr>
              <p:sp>
                <p:nvSpPr>
                  <p:cNvPr id="5159" name="Freeform 424"/>
                  <p:cNvSpPr>
                    <a:spLocks/>
                  </p:cNvSpPr>
                  <p:nvPr/>
                </p:nvSpPr>
                <p:spPr bwMode="auto">
                  <a:xfrm>
                    <a:off x="2871" y="3282"/>
                    <a:ext cx="268" cy="126"/>
                  </a:xfrm>
                  <a:custGeom>
                    <a:avLst/>
                    <a:gdLst>
                      <a:gd name="T0" fmla="*/ 0 w 535"/>
                      <a:gd name="T1" fmla="*/ 25 h 378"/>
                      <a:gd name="T2" fmla="*/ 17 w 535"/>
                      <a:gd name="T3" fmla="*/ 23 h 378"/>
                      <a:gd name="T4" fmla="*/ 23 w 535"/>
                      <a:gd name="T5" fmla="*/ 22 h 378"/>
                      <a:gd name="T6" fmla="*/ 26 w 535"/>
                      <a:gd name="T7" fmla="*/ 21 h 378"/>
                      <a:gd name="T8" fmla="*/ 31 w 535"/>
                      <a:gd name="T9" fmla="*/ 18 h 378"/>
                      <a:gd name="T10" fmla="*/ 39 w 535"/>
                      <a:gd name="T11" fmla="*/ 14 h 378"/>
                      <a:gd name="T12" fmla="*/ 53 w 535"/>
                      <a:gd name="T13" fmla="*/ 8 h 378"/>
                      <a:gd name="T14" fmla="*/ 56 w 535"/>
                      <a:gd name="T15" fmla="*/ 6 h 378"/>
                      <a:gd name="T16" fmla="*/ 60 w 535"/>
                      <a:gd name="T17" fmla="*/ 4 h 378"/>
                      <a:gd name="T18" fmla="*/ 68 w 535"/>
                      <a:gd name="T19" fmla="*/ 3 h 378"/>
                      <a:gd name="T20" fmla="*/ 91 w 535"/>
                      <a:gd name="T21" fmla="*/ 1 h 378"/>
                      <a:gd name="T22" fmla="*/ 97 w 535"/>
                      <a:gd name="T23" fmla="*/ 0 h 378"/>
                      <a:gd name="T24" fmla="*/ 103 w 535"/>
                      <a:gd name="T25" fmla="*/ 1 h 378"/>
                      <a:gd name="T26" fmla="*/ 106 w 535"/>
                      <a:gd name="T27" fmla="*/ 3 h 378"/>
                      <a:gd name="T28" fmla="*/ 114 w 535"/>
                      <a:gd name="T29" fmla="*/ 5 h 378"/>
                      <a:gd name="T30" fmla="*/ 118 w 535"/>
                      <a:gd name="T31" fmla="*/ 5 h 378"/>
                      <a:gd name="T32" fmla="*/ 123 w 535"/>
                      <a:gd name="T33" fmla="*/ 6 h 378"/>
                      <a:gd name="T34" fmla="*/ 125 w 535"/>
                      <a:gd name="T35" fmla="*/ 7 h 378"/>
                      <a:gd name="T36" fmla="*/ 128 w 535"/>
                      <a:gd name="T37" fmla="*/ 10 h 378"/>
                      <a:gd name="T38" fmla="*/ 130 w 535"/>
                      <a:gd name="T39" fmla="*/ 12 h 378"/>
                      <a:gd name="T40" fmla="*/ 131 w 535"/>
                      <a:gd name="T41" fmla="*/ 13 h 378"/>
                      <a:gd name="T42" fmla="*/ 132 w 535"/>
                      <a:gd name="T43" fmla="*/ 14 h 378"/>
                      <a:gd name="T44" fmla="*/ 134 w 535"/>
                      <a:gd name="T45" fmla="*/ 16 h 378"/>
                      <a:gd name="T46" fmla="*/ 132 w 535"/>
                      <a:gd name="T47" fmla="*/ 18 h 378"/>
                      <a:gd name="T48" fmla="*/ 130 w 535"/>
                      <a:gd name="T49" fmla="*/ 18 h 378"/>
                      <a:gd name="T50" fmla="*/ 125 w 535"/>
                      <a:gd name="T51" fmla="*/ 18 h 378"/>
                      <a:gd name="T52" fmla="*/ 122 w 535"/>
                      <a:gd name="T53" fmla="*/ 17 h 378"/>
                      <a:gd name="T54" fmla="*/ 118 w 535"/>
                      <a:gd name="T55" fmla="*/ 16 h 378"/>
                      <a:gd name="T56" fmla="*/ 115 w 535"/>
                      <a:gd name="T57" fmla="*/ 16 h 378"/>
                      <a:gd name="T58" fmla="*/ 111 w 535"/>
                      <a:gd name="T59" fmla="*/ 15 h 378"/>
                      <a:gd name="T60" fmla="*/ 106 w 535"/>
                      <a:gd name="T61" fmla="*/ 15 h 378"/>
                      <a:gd name="T62" fmla="*/ 101 w 535"/>
                      <a:gd name="T63" fmla="*/ 15 h 378"/>
                      <a:gd name="T64" fmla="*/ 96 w 535"/>
                      <a:gd name="T65" fmla="*/ 16 h 378"/>
                      <a:gd name="T66" fmla="*/ 106 w 535"/>
                      <a:gd name="T67" fmla="*/ 18 h 378"/>
                      <a:gd name="T68" fmla="*/ 114 w 535"/>
                      <a:gd name="T69" fmla="*/ 19 h 378"/>
                      <a:gd name="T70" fmla="*/ 122 w 535"/>
                      <a:gd name="T71" fmla="*/ 21 h 378"/>
                      <a:gd name="T72" fmla="*/ 125 w 535"/>
                      <a:gd name="T73" fmla="*/ 22 h 378"/>
                      <a:gd name="T74" fmla="*/ 125 w 535"/>
                      <a:gd name="T75" fmla="*/ 23 h 378"/>
                      <a:gd name="T76" fmla="*/ 123 w 535"/>
                      <a:gd name="T77" fmla="*/ 24 h 378"/>
                      <a:gd name="T78" fmla="*/ 121 w 535"/>
                      <a:gd name="T79" fmla="*/ 25 h 378"/>
                      <a:gd name="T80" fmla="*/ 117 w 535"/>
                      <a:gd name="T81" fmla="*/ 25 h 378"/>
                      <a:gd name="T82" fmla="*/ 105 w 535"/>
                      <a:gd name="T83" fmla="*/ 23 h 378"/>
                      <a:gd name="T84" fmla="*/ 94 w 535"/>
                      <a:gd name="T85" fmla="*/ 23 h 378"/>
                      <a:gd name="T86" fmla="*/ 86 w 535"/>
                      <a:gd name="T87" fmla="*/ 23 h 378"/>
                      <a:gd name="T88" fmla="*/ 82 w 535"/>
                      <a:gd name="T89" fmla="*/ 25 h 378"/>
                      <a:gd name="T90" fmla="*/ 76 w 535"/>
                      <a:gd name="T91" fmla="*/ 27 h 378"/>
                      <a:gd name="T92" fmla="*/ 72 w 535"/>
                      <a:gd name="T93" fmla="*/ 29 h 378"/>
                      <a:gd name="T94" fmla="*/ 68 w 535"/>
                      <a:gd name="T95" fmla="*/ 33 h 378"/>
                      <a:gd name="T96" fmla="*/ 63 w 535"/>
                      <a:gd name="T97" fmla="*/ 35 h 378"/>
                      <a:gd name="T98" fmla="*/ 58 w 535"/>
                      <a:gd name="T99" fmla="*/ 37 h 378"/>
                      <a:gd name="T100" fmla="*/ 52 w 535"/>
                      <a:gd name="T101" fmla="*/ 37 h 378"/>
                      <a:gd name="T102" fmla="*/ 45 w 535"/>
                      <a:gd name="T103" fmla="*/ 37 h 378"/>
                      <a:gd name="T104" fmla="*/ 37 w 535"/>
                      <a:gd name="T105" fmla="*/ 38 h 378"/>
                      <a:gd name="T106" fmla="*/ 29 w 535"/>
                      <a:gd name="T107" fmla="*/ 38 h 378"/>
                      <a:gd name="T108" fmla="*/ 22 w 535"/>
                      <a:gd name="T109" fmla="*/ 40 h 378"/>
                      <a:gd name="T110" fmla="*/ 0 w 535"/>
                      <a:gd name="T111" fmla="*/ 42 h 378"/>
                      <a:gd name="T112" fmla="*/ 0 w 535"/>
                      <a:gd name="T113" fmla="*/ 25 h 37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5" h="378">
                        <a:moveTo>
                          <a:pt x="0" y="224"/>
                        </a:moveTo>
                        <a:lnTo>
                          <a:pt x="66" y="207"/>
                        </a:lnTo>
                        <a:lnTo>
                          <a:pt x="90" y="201"/>
                        </a:lnTo>
                        <a:lnTo>
                          <a:pt x="104" y="185"/>
                        </a:lnTo>
                        <a:lnTo>
                          <a:pt x="121" y="161"/>
                        </a:lnTo>
                        <a:lnTo>
                          <a:pt x="153" y="127"/>
                        </a:lnTo>
                        <a:lnTo>
                          <a:pt x="211" y="71"/>
                        </a:lnTo>
                        <a:lnTo>
                          <a:pt x="221" y="51"/>
                        </a:lnTo>
                        <a:lnTo>
                          <a:pt x="237" y="34"/>
                        </a:lnTo>
                        <a:lnTo>
                          <a:pt x="269" y="29"/>
                        </a:lnTo>
                        <a:lnTo>
                          <a:pt x="361" y="9"/>
                        </a:lnTo>
                        <a:lnTo>
                          <a:pt x="388" y="0"/>
                        </a:lnTo>
                        <a:lnTo>
                          <a:pt x="410" y="13"/>
                        </a:lnTo>
                        <a:lnTo>
                          <a:pt x="422" y="24"/>
                        </a:lnTo>
                        <a:lnTo>
                          <a:pt x="454" y="41"/>
                        </a:lnTo>
                        <a:lnTo>
                          <a:pt x="472" y="49"/>
                        </a:lnTo>
                        <a:lnTo>
                          <a:pt x="489" y="56"/>
                        </a:lnTo>
                        <a:lnTo>
                          <a:pt x="498" y="67"/>
                        </a:lnTo>
                        <a:lnTo>
                          <a:pt x="509" y="90"/>
                        </a:lnTo>
                        <a:lnTo>
                          <a:pt x="520" y="105"/>
                        </a:lnTo>
                        <a:lnTo>
                          <a:pt x="523" y="121"/>
                        </a:lnTo>
                        <a:lnTo>
                          <a:pt x="526" y="129"/>
                        </a:lnTo>
                        <a:lnTo>
                          <a:pt x="535" y="146"/>
                        </a:lnTo>
                        <a:lnTo>
                          <a:pt x="526" y="158"/>
                        </a:lnTo>
                        <a:lnTo>
                          <a:pt x="517" y="163"/>
                        </a:lnTo>
                        <a:lnTo>
                          <a:pt x="500" y="161"/>
                        </a:lnTo>
                        <a:lnTo>
                          <a:pt x="485" y="154"/>
                        </a:lnTo>
                        <a:lnTo>
                          <a:pt x="471" y="144"/>
                        </a:lnTo>
                        <a:lnTo>
                          <a:pt x="457" y="144"/>
                        </a:lnTo>
                        <a:lnTo>
                          <a:pt x="441" y="139"/>
                        </a:lnTo>
                        <a:lnTo>
                          <a:pt x="424" y="132"/>
                        </a:lnTo>
                        <a:lnTo>
                          <a:pt x="401" y="138"/>
                        </a:lnTo>
                        <a:lnTo>
                          <a:pt x="383" y="146"/>
                        </a:lnTo>
                        <a:lnTo>
                          <a:pt x="424" y="158"/>
                        </a:lnTo>
                        <a:lnTo>
                          <a:pt x="453" y="169"/>
                        </a:lnTo>
                        <a:lnTo>
                          <a:pt x="488" y="185"/>
                        </a:lnTo>
                        <a:lnTo>
                          <a:pt x="497" y="196"/>
                        </a:lnTo>
                        <a:lnTo>
                          <a:pt x="499" y="208"/>
                        </a:lnTo>
                        <a:lnTo>
                          <a:pt x="492" y="215"/>
                        </a:lnTo>
                        <a:lnTo>
                          <a:pt x="481" y="223"/>
                        </a:lnTo>
                        <a:lnTo>
                          <a:pt x="467" y="222"/>
                        </a:lnTo>
                        <a:lnTo>
                          <a:pt x="420" y="207"/>
                        </a:lnTo>
                        <a:lnTo>
                          <a:pt x="376" y="204"/>
                        </a:lnTo>
                        <a:lnTo>
                          <a:pt x="344" y="207"/>
                        </a:lnTo>
                        <a:lnTo>
                          <a:pt x="325" y="222"/>
                        </a:lnTo>
                        <a:lnTo>
                          <a:pt x="304" y="241"/>
                        </a:lnTo>
                        <a:lnTo>
                          <a:pt x="287" y="265"/>
                        </a:lnTo>
                        <a:lnTo>
                          <a:pt x="271" y="295"/>
                        </a:lnTo>
                        <a:lnTo>
                          <a:pt x="251" y="318"/>
                        </a:lnTo>
                        <a:lnTo>
                          <a:pt x="229" y="330"/>
                        </a:lnTo>
                        <a:lnTo>
                          <a:pt x="205" y="334"/>
                        </a:lnTo>
                        <a:lnTo>
                          <a:pt x="180" y="336"/>
                        </a:lnTo>
                        <a:lnTo>
                          <a:pt x="148" y="338"/>
                        </a:lnTo>
                        <a:lnTo>
                          <a:pt x="114" y="342"/>
                        </a:lnTo>
                        <a:lnTo>
                          <a:pt x="87" y="359"/>
                        </a:lnTo>
                        <a:lnTo>
                          <a:pt x="0" y="378"/>
                        </a:lnTo>
                        <a:lnTo>
                          <a:pt x="0" y="224"/>
                        </a:lnTo>
                        <a:close/>
                      </a:path>
                    </a:pathLst>
                  </a:custGeom>
                  <a:solidFill>
                    <a:srgbClr val="FFC080"/>
                  </a:solidFill>
                  <a:ln w="6350">
                    <a:solidFill>
                      <a:srgbClr val="402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60" name="Freeform 425"/>
                  <p:cNvSpPr>
                    <a:spLocks/>
                  </p:cNvSpPr>
                  <p:nvPr/>
                </p:nvSpPr>
                <p:spPr bwMode="auto">
                  <a:xfrm>
                    <a:off x="3040" y="3304"/>
                    <a:ext cx="85" cy="15"/>
                  </a:xfrm>
                  <a:custGeom>
                    <a:avLst/>
                    <a:gdLst>
                      <a:gd name="T0" fmla="*/ 43 w 170"/>
                      <a:gd name="T1" fmla="*/ 5 h 45"/>
                      <a:gd name="T2" fmla="*/ 36 w 170"/>
                      <a:gd name="T3" fmla="*/ 3 h 45"/>
                      <a:gd name="T4" fmla="*/ 30 w 170"/>
                      <a:gd name="T5" fmla="*/ 3 h 45"/>
                      <a:gd name="T6" fmla="*/ 22 w 170"/>
                      <a:gd name="T7" fmla="*/ 2 h 45"/>
                      <a:gd name="T8" fmla="*/ 16 w 170"/>
                      <a:gd name="T9" fmla="*/ 1 h 45"/>
                      <a:gd name="T10" fmla="*/ 7 w 170"/>
                      <a:gd name="T11" fmla="*/ 2 h 45"/>
                      <a:gd name="T12" fmla="*/ 0 w 170"/>
                      <a:gd name="T13" fmla="*/ 2 h 45"/>
                      <a:gd name="T14" fmla="*/ 10 w 170"/>
                      <a:gd name="T15" fmla="*/ 1 h 45"/>
                      <a:gd name="T16" fmla="*/ 19 w 170"/>
                      <a:gd name="T17" fmla="*/ 0 h 45"/>
                      <a:gd name="T18" fmla="*/ 30 w 170"/>
                      <a:gd name="T19" fmla="*/ 2 h 45"/>
                      <a:gd name="T20" fmla="*/ 35 w 170"/>
                      <a:gd name="T21" fmla="*/ 3 h 45"/>
                      <a:gd name="T22" fmla="*/ 42 w 170"/>
                      <a:gd name="T23" fmla="*/ 4 h 45"/>
                      <a:gd name="T24" fmla="*/ 43 w 170"/>
                      <a:gd name="T25" fmla="*/ 5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45">
                        <a:moveTo>
                          <a:pt x="170" y="45"/>
                        </a:moveTo>
                        <a:lnTo>
                          <a:pt x="141" y="30"/>
                        </a:lnTo>
                        <a:lnTo>
                          <a:pt x="118" y="25"/>
                        </a:lnTo>
                        <a:lnTo>
                          <a:pt x="88" y="15"/>
                        </a:lnTo>
                        <a:lnTo>
                          <a:pt x="64" y="8"/>
                        </a:lnTo>
                        <a:lnTo>
                          <a:pt x="27" y="14"/>
                        </a:lnTo>
                        <a:lnTo>
                          <a:pt x="0" y="15"/>
                        </a:lnTo>
                        <a:lnTo>
                          <a:pt x="39" y="7"/>
                        </a:lnTo>
                        <a:lnTo>
                          <a:pt x="74" y="0"/>
                        </a:lnTo>
                        <a:lnTo>
                          <a:pt x="117" y="21"/>
                        </a:lnTo>
                        <a:lnTo>
                          <a:pt x="140" y="25"/>
                        </a:lnTo>
                        <a:lnTo>
                          <a:pt x="168" y="40"/>
                        </a:lnTo>
                        <a:lnTo>
                          <a:pt x="17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61" name="Freeform 426"/>
                  <p:cNvSpPr>
                    <a:spLocks/>
                  </p:cNvSpPr>
                  <p:nvPr/>
                </p:nvSpPr>
                <p:spPr bwMode="auto">
                  <a:xfrm>
                    <a:off x="3007" y="3288"/>
                    <a:ext cx="72" cy="10"/>
                  </a:xfrm>
                  <a:custGeom>
                    <a:avLst/>
                    <a:gdLst>
                      <a:gd name="T0" fmla="*/ 26 w 143"/>
                      <a:gd name="T1" fmla="*/ 0 h 30"/>
                      <a:gd name="T2" fmla="*/ 31 w 143"/>
                      <a:gd name="T3" fmla="*/ 0 h 30"/>
                      <a:gd name="T4" fmla="*/ 36 w 143"/>
                      <a:gd name="T5" fmla="*/ 1 h 30"/>
                      <a:gd name="T6" fmla="*/ 32 w 143"/>
                      <a:gd name="T7" fmla="*/ 1 h 30"/>
                      <a:gd name="T8" fmla="*/ 27 w 143"/>
                      <a:gd name="T9" fmla="*/ 0 h 30"/>
                      <a:gd name="T10" fmla="*/ 15 w 143"/>
                      <a:gd name="T11" fmla="*/ 2 h 30"/>
                      <a:gd name="T12" fmla="*/ 9 w 143"/>
                      <a:gd name="T13" fmla="*/ 3 h 30"/>
                      <a:gd name="T14" fmla="*/ 2 w 143"/>
                      <a:gd name="T15" fmla="*/ 3 h 30"/>
                      <a:gd name="T16" fmla="*/ 0 w 143"/>
                      <a:gd name="T17" fmla="*/ 3 h 30"/>
                      <a:gd name="T18" fmla="*/ 8 w 143"/>
                      <a:gd name="T19" fmla="*/ 2 h 30"/>
                      <a:gd name="T20" fmla="*/ 18 w 143"/>
                      <a:gd name="T21" fmla="*/ 1 h 30"/>
                      <a:gd name="T22" fmla="*/ 26 w 143"/>
                      <a:gd name="T23" fmla="*/ 0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3" h="30">
                        <a:moveTo>
                          <a:pt x="103" y="0"/>
                        </a:moveTo>
                        <a:lnTo>
                          <a:pt x="121" y="0"/>
                        </a:lnTo>
                        <a:lnTo>
                          <a:pt x="143" y="10"/>
                        </a:lnTo>
                        <a:lnTo>
                          <a:pt x="128" y="8"/>
                        </a:lnTo>
                        <a:lnTo>
                          <a:pt x="106" y="3"/>
                        </a:lnTo>
                        <a:lnTo>
                          <a:pt x="60" y="18"/>
                        </a:lnTo>
                        <a:lnTo>
                          <a:pt x="33" y="25"/>
                        </a:lnTo>
                        <a:lnTo>
                          <a:pt x="5" y="30"/>
                        </a:lnTo>
                        <a:lnTo>
                          <a:pt x="0" y="26"/>
                        </a:lnTo>
                        <a:lnTo>
                          <a:pt x="31" y="19"/>
                        </a:lnTo>
                        <a:lnTo>
                          <a:pt x="69" y="10"/>
                        </a:lnTo>
                        <a:lnTo>
                          <a:pt x="103"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62" name="Freeform 427"/>
                  <p:cNvSpPr>
                    <a:spLocks/>
                  </p:cNvSpPr>
                  <p:nvPr/>
                </p:nvSpPr>
                <p:spPr bwMode="auto">
                  <a:xfrm>
                    <a:off x="3036" y="3327"/>
                    <a:ext cx="29" cy="4"/>
                  </a:xfrm>
                  <a:custGeom>
                    <a:avLst/>
                    <a:gdLst>
                      <a:gd name="T0" fmla="*/ 15 w 58"/>
                      <a:gd name="T1" fmla="*/ 1 h 13"/>
                      <a:gd name="T2" fmla="*/ 13 w 58"/>
                      <a:gd name="T3" fmla="*/ 1 h 13"/>
                      <a:gd name="T4" fmla="*/ 8 w 58"/>
                      <a:gd name="T5" fmla="*/ 1 h 13"/>
                      <a:gd name="T6" fmla="*/ 2 w 58"/>
                      <a:gd name="T7" fmla="*/ 1 h 13"/>
                      <a:gd name="T8" fmla="*/ 0 w 58"/>
                      <a:gd name="T9" fmla="*/ 0 h 13"/>
                      <a:gd name="T10" fmla="*/ 4 w 58"/>
                      <a:gd name="T11" fmla="*/ 0 h 13"/>
                      <a:gd name="T12" fmla="*/ 15 w 58"/>
                      <a:gd name="T13" fmla="*/ 1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13">
                        <a:moveTo>
                          <a:pt x="58" y="7"/>
                        </a:moveTo>
                        <a:lnTo>
                          <a:pt x="51" y="13"/>
                        </a:lnTo>
                        <a:lnTo>
                          <a:pt x="31" y="9"/>
                        </a:lnTo>
                        <a:lnTo>
                          <a:pt x="7" y="9"/>
                        </a:lnTo>
                        <a:lnTo>
                          <a:pt x="0" y="0"/>
                        </a:lnTo>
                        <a:lnTo>
                          <a:pt x="16" y="3"/>
                        </a:lnTo>
                        <a:lnTo>
                          <a:pt x="58"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63" name="Freeform 428"/>
                  <p:cNvSpPr>
                    <a:spLocks/>
                  </p:cNvSpPr>
                  <p:nvPr/>
                </p:nvSpPr>
                <p:spPr bwMode="auto">
                  <a:xfrm>
                    <a:off x="3101" y="3346"/>
                    <a:ext cx="5" cy="5"/>
                  </a:xfrm>
                  <a:custGeom>
                    <a:avLst/>
                    <a:gdLst>
                      <a:gd name="T0" fmla="*/ 0 w 11"/>
                      <a:gd name="T1" fmla="*/ 0 h 15"/>
                      <a:gd name="T2" fmla="*/ 0 w 11"/>
                      <a:gd name="T3" fmla="*/ 1 h 15"/>
                      <a:gd name="T4" fmla="*/ 2 w 11"/>
                      <a:gd name="T5" fmla="*/ 2 h 15"/>
                      <a:gd name="T6" fmla="*/ 0 w 11"/>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5">
                        <a:moveTo>
                          <a:pt x="0" y="0"/>
                        </a:moveTo>
                        <a:lnTo>
                          <a:pt x="2" y="7"/>
                        </a:lnTo>
                        <a:lnTo>
                          <a:pt x="11" y="15"/>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64" name="Freeform 429"/>
                  <p:cNvSpPr>
                    <a:spLocks/>
                  </p:cNvSpPr>
                  <p:nvPr/>
                </p:nvSpPr>
                <p:spPr bwMode="auto">
                  <a:xfrm>
                    <a:off x="2996" y="3313"/>
                    <a:ext cx="14" cy="12"/>
                  </a:xfrm>
                  <a:custGeom>
                    <a:avLst/>
                    <a:gdLst>
                      <a:gd name="T0" fmla="*/ 7 w 27"/>
                      <a:gd name="T1" fmla="*/ 0 h 35"/>
                      <a:gd name="T2" fmla="*/ 6 w 27"/>
                      <a:gd name="T3" fmla="*/ 1 h 35"/>
                      <a:gd name="T4" fmla="*/ 6 w 27"/>
                      <a:gd name="T5" fmla="*/ 3 h 35"/>
                      <a:gd name="T6" fmla="*/ 0 w 27"/>
                      <a:gd name="T7" fmla="*/ 4 h 35"/>
                      <a:gd name="T8" fmla="*/ 7 w 27"/>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35">
                        <a:moveTo>
                          <a:pt x="27" y="0"/>
                        </a:moveTo>
                        <a:lnTo>
                          <a:pt x="23" y="12"/>
                        </a:lnTo>
                        <a:lnTo>
                          <a:pt x="23" y="22"/>
                        </a:lnTo>
                        <a:lnTo>
                          <a:pt x="0" y="35"/>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65" name="Freeform 430"/>
                  <p:cNvSpPr>
                    <a:spLocks/>
                  </p:cNvSpPr>
                  <p:nvPr/>
                </p:nvSpPr>
                <p:spPr bwMode="auto">
                  <a:xfrm>
                    <a:off x="3021" y="3335"/>
                    <a:ext cx="5" cy="9"/>
                  </a:xfrm>
                  <a:custGeom>
                    <a:avLst/>
                    <a:gdLst>
                      <a:gd name="T0" fmla="*/ 1 w 10"/>
                      <a:gd name="T1" fmla="*/ 0 h 27"/>
                      <a:gd name="T2" fmla="*/ 0 w 10"/>
                      <a:gd name="T3" fmla="*/ 1 h 27"/>
                      <a:gd name="T4" fmla="*/ 3 w 10"/>
                      <a:gd name="T5" fmla="*/ 3 h 27"/>
                      <a:gd name="T6" fmla="*/ 1 w 10"/>
                      <a:gd name="T7" fmla="*/ 0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27">
                        <a:moveTo>
                          <a:pt x="1" y="0"/>
                        </a:moveTo>
                        <a:lnTo>
                          <a:pt x="0" y="11"/>
                        </a:lnTo>
                        <a:lnTo>
                          <a:pt x="10" y="27"/>
                        </a:lnTo>
                        <a:lnTo>
                          <a:pt x="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66" name="Freeform 431"/>
                  <p:cNvSpPr>
                    <a:spLocks/>
                  </p:cNvSpPr>
                  <p:nvPr/>
                </p:nvSpPr>
                <p:spPr bwMode="auto">
                  <a:xfrm>
                    <a:off x="3120" y="3324"/>
                    <a:ext cx="8" cy="7"/>
                  </a:xfrm>
                  <a:custGeom>
                    <a:avLst/>
                    <a:gdLst>
                      <a:gd name="T0" fmla="*/ 4 w 15"/>
                      <a:gd name="T1" fmla="*/ 2 h 20"/>
                      <a:gd name="T2" fmla="*/ 2 w 15"/>
                      <a:gd name="T3" fmla="*/ 2 h 20"/>
                      <a:gd name="T4" fmla="*/ 1 w 15"/>
                      <a:gd name="T5" fmla="*/ 1 h 20"/>
                      <a:gd name="T6" fmla="*/ 1 w 15"/>
                      <a:gd name="T7" fmla="*/ 0 h 20"/>
                      <a:gd name="T8" fmla="*/ 0 w 15"/>
                      <a:gd name="T9" fmla="*/ 1 h 20"/>
                      <a:gd name="T10" fmla="*/ 1 w 15"/>
                      <a:gd name="T11" fmla="*/ 2 h 20"/>
                      <a:gd name="T12" fmla="*/ 4 w 15"/>
                      <a:gd name="T13" fmla="*/ 2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0">
                        <a:moveTo>
                          <a:pt x="15" y="20"/>
                        </a:moveTo>
                        <a:lnTo>
                          <a:pt x="6" y="16"/>
                        </a:lnTo>
                        <a:lnTo>
                          <a:pt x="2" y="9"/>
                        </a:lnTo>
                        <a:lnTo>
                          <a:pt x="1" y="0"/>
                        </a:lnTo>
                        <a:lnTo>
                          <a:pt x="0" y="9"/>
                        </a:lnTo>
                        <a:lnTo>
                          <a:pt x="3" y="17"/>
                        </a:lnTo>
                        <a:lnTo>
                          <a:pt x="15" y="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5139" name="Group 432"/>
                <p:cNvGrpSpPr>
                  <a:grpSpLocks/>
                </p:cNvGrpSpPr>
                <p:nvPr/>
              </p:nvGrpSpPr>
              <p:grpSpPr bwMode="auto">
                <a:xfrm>
                  <a:off x="2798" y="3203"/>
                  <a:ext cx="283" cy="113"/>
                  <a:chOff x="2798" y="3203"/>
                  <a:chExt cx="283" cy="113"/>
                </a:xfrm>
              </p:grpSpPr>
              <p:sp>
                <p:nvSpPr>
                  <p:cNvPr id="5151" name="Freeform 433"/>
                  <p:cNvSpPr>
                    <a:spLocks/>
                  </p:cNvSpPr>
                  <p:nvPr/>
                </p:nvSpPr>
                <p:spPr bwMode="auto">
                  <a:xfrm>
                    <a:off x="2798" y="3203"/>
                    <a:ext cx="283" cy="113"/>
                  </a:xfrm>
                  <a:custGeom>
                    <a:avLst/>
                    <a:gdLst>
                      <a:gd name="T0" fmla="*/ 14 w 565"/>
                      <a:gd name="T1" fmla="*/ 38 h 339"/>
                      <a:gd name="T2" fmla="*/ 21 w 565"/>
                      <a:gd name="T3" fmla="*/ 37 h 339"/>
                      <a:gd name="T4" fmla="*/ 29 w 565"/>
                      <a:gd name="T5" fmla="*/ 35 h 339"/>
                      <a:gd name="T6" fmla="*/ 36 w 565"/>
                      <a:gd name="T7" fmla="*/ 34 h 339"/>
                      <a:gd name="T8" fmla="*/ 48 w 565"/>
                      <a:gd name="T9" fmla="*/ 35 h 339"/>
                      <a:gd name="T10" fmla="*/ 57 w 565"/>
                      <a:gd name="T11" fmla="*/ 35 h 339"/>
                      <a:gd name="T12" fmla="*/ 62 w 565"/>
                      <a:gd name="T13" fmla="*/ 33 h 339"/>
                      <a:gd name="T14" fmla="*/ 67 w 565"/>
                      <a:gd name="T15" fmla="*/ 32 h 339"/>
                      <a:gd name="T16" fmla="*/ 73 w 565"/>
                      <a:gd name="T17" fmla="*/ 31 h 339"/>
                      <a:gd name="T18" fmla="*/ 78 w 565"/>
                      <a:gd name="T19" fmla="*/ 30 h 339"/>
                      <a:gd name="T20" fmla="*/ 83 w 565"/>
                      <a:gd name="T21" fmla="*/ 28 h 339"/>
                      <a:gd name="T22" fmla="*/ 89 w 565"/>
                      <a:gd name="T23" fmla="*/ 26 h 339"/>
                      <a:gd name="T24" fmla="*/ 94 w 565"/>
                      <a:gd name="T25" fmla="*/ 25 h 339"/>
                      <a:gd name="T26" fmla="*/ 98 w 565"/>
                      <a:gd name="T27" fmla="*/ 25 h 339"/>
                      <a:gd name="T28" fmla="*/ 104 w 565"/>
                      <a:gd name="T29" fmla="*/ 25 h 339"/>
                      <a:gd name="T30" fmla="*/ 107 w 565"/>
                      <a:gd name="T31" fmla="*/ 24 h 339"/>
                      <a:gd name="T32" fmla="*/ 109 w 565"/>
                      <a:gd name="T33" fmla="*/ 23 h 339"/>
                      <a:gd name="T34" fmla="*/ 110 w 565"/>
                      <a:gd name="T35" fmla="*/ 22 h 339"/>
                      <a:gd name="T36" fmla="*/ 110 w 565"/>
                      <a:gd name="T37" fmla="*/ 21 h 339"/>
                      <a:gd name="T38" fmla="*/ 107 w 565"/>
                      <a:gd name="T39" fmla="*/ 20 h 339"/>
                      <a:gd name="T40" fmla="*/ 104 w 565"/>
                      <a:gd name="T41" fmla="*/ 20 h 339"/>
                      <a:gd name="T42" fmla="*/ 98 w 565"/>
                      <a:gd name="T43" fmla="*/ 19 h 339"/>
                      <a:gd name="T44" fmla="*/ 93 w 565"/>
                      <a:gd name="T45" fmla="*/ 19 h 339"/>
                      <a:gd name="T46" fmla="*/ 89 w 565"/>
                      <a:gd name="T47" fmla="*/ 20 h 339"/>
                      <a:gd name="T48" fmla="*/ 79 w 565"/>
                      <a:gd name="T49" fmla="*/ 20 h 339"/>
                      <a:gd name="T50" fmla="*/ 87 w 565"/>
                      <a:gd name="T51" fmla="*/ 17 h 339"/>
                      <a:gd name="T52" fmla="*/ 95 w 565"/>
                      <a:gd name="T53" fmla="*/ 14 h 339"/>
                      <a:gd name="T54" fmla="*/ 104 w 565"/>
                      <a:gd name="T55" fmla="*/ 12 h 339"/>
                      <a:gd name="T56" fmla="*/ 111 w 565"/>
                      <a:gd name="T57" fmla="*/ 12 h 339"/>
                      <a:gd name="T58" fmla="*/ 121 w 565"/>
                      <a:gd name="T59" fmla="*/ 11 h 339"/>
                      <a:gd name="T60" fmla="*/ 127 w 565"/>
                      <a:gd name="T61" fmla="*/ 12 h 339"/>
                      <a:gd name="T62" fmla="*/ 129 w 565"/>
                      <a:gd name="T63" fmla="*/ 13 h 339"/>
                      <a:gd name="T64" fmla="*/ 132 w 565"/>
                      <a:gd name="T65" fmla="*/ 13 h 339"/>
                      <a:gd name="T66" fmla="*/ 134 w 565"/>
                      <a:gd name="T67" fmla="*/ 12 h 339"/>
                      <a:gd name="T68" fmla="*/ 136 w 565"/>
                      <a:gd name="T69" fmla="*/ 12 h 339"/>
                      <a:gd name="T70" fmla="*/ 136 w 565"/>
                      <a:gd name="T71" fmla="*/ 10 h 339"/>
                      <a:gd name="T72" fmla="*/ 139 w 565"/>
                      <a:gd name="T73" fmla="*/ 10 h 339"/>
                      <a:gd name="T74" fmla="*/ 140 w 565"/>
                      <a:gd name="T75" fmla="*/ 9 h 339"/>
                      <a:gd name="T76" fmla="*/ 141 w 565"/>
                      <a:gd name="T77" fmla="*/ 9 h 339"/>
                      <a:gd name="T78" fmla="*/ 142 w 565"/>
                      <a:gd name="T79" fmla="*/ 8 h 339"/>
                      <a:gd name="T80" fmla="*/ 140 w 565"/>
                      <a:gd name="T81" fmla="*/ 7 h 339"/>
                      <a:gd name="T82" fmla="*/ 139 w 565"/>
                      <a:gd name="T83" fmla="*/ 6 h 339"/>
                      <a:gd name="T84" fmla="*/ 136 w 565"/>
                      <a:gd name="T85" fmla="*/ 6 h 339"/>
                      <a:gd name="T86" fmla="*/ 133 w 565"/>
                      <a:gd name="T87" fmla="*/ 4 h 339"/>
                      <a:gd name="T88" fmla="*/ 130 w 565"/>
                      <a:gd name="T89" fmla="*/ 3 h 339"/>
                      <a:gd name="T90" fmla="*/ 126 w 565"/>
                      <a:gd name="T91" fmla="*/ 3 h 339"/>
                      <a:gd name="T92" fmla="*/ 122 w 565"/>
                      <a:gd name="T93" fmla="*/ 3 h 339"/>
                      <a:gd name="T94" fmla="*/ 105 w 565"/>
                      <a:gd name="T95" fmla="*/ 1 h 339"/>
                      <a:gd name="T96" fmla="*/ 101 w 565"/>
                      <a:gd name="T97" fmla="*/ 1 h 339"/>
                      <a:gd name="T98" fmla="*/ 97 w 565"/>
                      <a:gd name="T99" fmla="*/ 0 h 339"/>
                      <a:gd name="T100" fmla="*/ 93 w 565"/>
                      <a:gd name="T101" fmla="*/ 0 h 339"/>
                      <a:gd name="T102" fmla="*/ 89 w 565"/>
                      <a:gd name="T103" fmla="*/ 2 h 339"/>
                      <a:gd name="T104" fmla="*/ 75 w 565"/>
                      <a:gd name="T105" fmla="*/ 4 h 339"/>
                      <a:gd name="T106" fmla="*/ 67 w 565"/>
                      <a:gd name="T107" fmla="*/ 5 h 339"/>
                      <a:gd name="T108" fmla="*/ 59 w 565"/>
                      <a:gd name="T109" fmla="*/ 8 h 339"/>
                      <a:gd name="T110" fmla="*/ 42 w 565"/>
                      <a:gd name="T111" fmla="*/ 15 h 339"/>
                      <a:gd name="T112" fmla="*/ 36 w 565"/>
                      <a:gd name="T113" fmla="*/ 18 h 339"/>
                      <a:gd name="T114" fmla="*/ 29 w 565"/>
                      <a:gd name="T115" fmla="*/ 22 h 339"/>
                      <a:gd name="T116" fmla="*/ 21 w 565"/>
                      <a:gd name="T117" fmla="*/ 23 h 339"/>
                      <a:gd name="T118" fmla="*/ 0 w 565"/>
                      <a:gd name="T119" fmla="*/ 23 h 339"/>
                      <a:gd name="T120" fmla="*/ 14 w 565"/>
                      <a:gd name="T121" fmla="*/ 38 h 33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65" h="339">
                        <a:moveTo>
                          <a:pt x="54" y="339"/>
                        </a:moveTo>
                        <a:lnTo>
                          <a:pt x="84" y="331"/>
                        </a:lnTo>
                        <a:lnTo>
                          <a:pt x="114" y="315"/>
                        </a:lnTo>
                        <a:lnTo>
                          <a:pt x="142" y="308"/>
                        </a:lnTo>
                        <a:lnTo>
                          <a:pt x="190" y="316"/>
                        </a:lnTo>
                        <a:lnTo>
                          <a:pt x="225" y="313"/>
                        </a:lnTo>
                        <a:lnTo>
                          <a:pt x="247" y="299"/>
                        </a:lnTo>
                        <a:lnTo>
                          <a:pt x="268" y="286"/>
                        </a:lnTo>
                        <a:lnTo>
                          <a:pt x="289" y="282"/>
                        </a:lnTo>
                        <a:lnTo>
                          <a:pt x="309" y="269"/>
                        </a:lnTo>
                        <a:lnTo>
                          <a:pt x="329" y="251"/>
                        </a:lnTo>
                        <a:lnTo>
                          <a:pt x="355" y="235"/>
                        </a:lnTo>
                        <a:lnTo>
                          <a:pt x="373" y="229"/>
                        </a:lnTo>
                        <a:lnTo>
                          <a:pt x="390" y="224"/>
                        </a:lnTo>
                        <a:lnTo>
                          <a:pt x="414" y="221"/>
                        </a:lnTo>
                        <a:lnTo>
                          <a:pt x="428" y="216"/>
                        </a:lnTo>
                        <a:lnTo>
                          <a:pt x="436" y="208"/>
                        </a:lnTo>
                        <a:lnTo>
                          <a:pt x="439" y="197"/>
                        </a:lnTo>
                        <a:lnTo>
                          <a:pt x="437" y="193"/>
                        </a:lnTo>
                        <a:lnTo>
                          <a:pt x="428" y="183"/>
                        </a:lnTo>
                        <a:lnTo>
                          <a:pt x="413" y="178"/>
                        </a:lnTo>
                        <a:lnTo>
                          <a:pt x="392" y="172"/>
                        </a:lnTo>
                        <a:lnTo>
                          <a:pt x="372" y="174"/>
                        </a:lnTo>
                        <a:lnTo>
                          <a:pt x="354" y="183"/>
                        </a:lnTo>
                        <a:lnTo>
                          <a:pt x="314" y="183"/>
                        </a:lnTo>
                        <a:lnTo>
                          <a:pt x="347" y="153"/>
                        </a:lnTo>
                        <a:lnTo>
                          <a:pt x="379" y="125"/>
                        </a:lnTo>
                        <a:lnTo>
                          <a:pt x="414" y="109"/>
                        </a:lnTo>
                        <a:lnTo>
                          <a:pt x="444" y="106"/>
                        </a:lnTo>
                        <a:lnTo>
                          <a:pt x="481" y="100"/>
                        </a:lnTo>
                        <a:lnTo>
                          <a:pt x="505" y="110"/>
                        </a:lnTo>
                        <a:lnTo>
                          <a:pt x="516" y="115"/>
                        </a:lnTo>
                        <a:lnTo>
                          <a:pt x="527" y="115"/>
                        </a:lnTo>
                        <a:lnTo>
                          <a:pt x="534" y="109"/>
                        </a:lnTo>
                        <a:lnTo>
                          <a:pt x="544" y="104"/>
                        </a:lnTo>
                        <a:lnTo>
                          <a:pt x="542" y="91"/>
                        </a:lnTo>
                        <a:lnTo>
                          <a:pt x="553" y="91"/>
                        </a:lnTo>
                        <a:lnTo>
                          <a:pt x="560" y="84"/>
                        </a:lnTo>
                        <a:lnTo>
                          <a:pt x="561" y="77"/>
                        </a:lnTo>
                        <a:lnTo>
                          <a:pt x="565" y="72"/>
                        </a:lnTo>
                        <a:lnTo>
                          <a:pt x="560" y="65"/>
                        </a:lnTo>
                        <a:lnTo>
                          <a:pt x="553" y="58"/>
                        </a:lnTo>
                        <a:lnTo>
                          <a:pt x="542" y="50"/>
                        </a:lnTo>
                        <a:lnTo>
                          <a:pt x="530" y="39"/>
                        </a:lnTo>
                        <a:lnTo>
                          <a:pt x="520" y="30"/>
                        </a:lnTo>
                        <a:lnTo>
                          <a:pt x="501" y="26"/>
                        </a:lnTo>
                        <a:lnTo>
                          <a:pt x="488" y="24"/>
                        </a:lnTo>
                        <a:lnTo>
                          <a:pt x="419" y="8"/>
                        </a:lnTo>
                        <a:lnTo>
                          <a:pt x="403" y="5"/>
                        </a:lnTo>
                        <a:lnTo>
                          <a:pt x="387" y="0"/>
                        </a:lnTo>
                        <a:lnTo>
                          <a:pt x="370" y="3"/>
                        </a:lnTo>
                        <a:lnTo>
                          <a:pt x="354" y="15"/>
                        </a:lnTo>
                        <a:lnTo>
                          <a:pt x="297" y="39"/>
                        </a:lnTo>
                        <a:lnTo>
                          <a:pt x="265" y="43"/>
                        </a:lnTo>
                        <a:lnTo>
                          <a:pt x="234" y="76"/>
                        </a:lnTo>
                        <a:lnTo>
                          <a:pt x="166" y="137"/>
                        </a:lnTo>
                        <a:lnTo>
                          <a:pt x="141" y="164"/>
                        </a:lnTo>
                        <a:lnTo>
                          <a:pt x="115" y="194"/>
                        </a:lnTo>
                        <a:lnTo>
                          <a:pt x="83" y="204"/>
                        </a:lnTo>
                        <a:lnTo>
                          <a:pt x="0" y="208"/>
                        </a:lnTo>
                        <a:lnTo>
                          <a:pt x="54" y="339"/>
                        </a:lnTo>
                        <a:close/>
                      </a:path>
                    </a:pathLst>
                  </a:custGeom>
                  <a:solidFill>
                    <a:srgbClr val="FFC080"/>
                  </a:solidFill>
                  <a:ln w="6350">
                    <a:solidFill>
                      <a:srgbClr val="402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52" name="Freeform 434"/>
                  <p:cNvSpPr>
                    <a:spLocks/>
                  </p:cNvSpPr>
                  <p:nvPr/>
                </p:nvSpPr>
                <p:spPr bwMode="auto">
                  <a:xfrm>
                    <a:off x="3031" y="3220"/>
                    <a:ext cx="40" cy="14"/>
                  </a:xfrm>
                  <a:custGeom>
                    <a:avLst/>
                    <a:gdLst>
                      <a:gd name="T0" fmla="*/ 20 w 80"/>
                      <a:gd name="T1" fmla="*/ 4 h 41"/>
                      <a:gd name="T2" fmla="*/ 19 w 80"/>
                      <a:gd name="T3" fmla="*/ 5 h 41"/>
                      <a:gd name="T4" fmla="*/ 15 w 80"/>
                      <a:gd name="T5" fmla="*/ 3 h 41"/>
                      <a:gd name="T6" fmla="*/ 12 w 80"/>
                      <a:gd name="T7" fmla="*/ 2 h 41"/>
                      <a:gd name="T8" fmla="*/ 10 w 80"/>
                      <a:gd name="T9" fmla="*/ 1 h 41"/>
                      <a:gd name="T10" fmla="*/ 8 w 80"/>
                      <a:gd name="T11" fmla="*/ 1 h 41"/>
                      <a:gd name="T12" fmla="*/ 3 w 80"/>
                      <a:gd name="T13" fmla="*/ 0 h 41"/>
                      <a:gd name="T14" fmla="*/ 0 w 80"/>
                      <a:gd name="T15" fmla="*/ 0 h 41"/>
                      <a:gd name="T16" fmla="*/ 5 w 80"/>
                      <a:gd name="T17" fmla="*/ 0 h 41"/>
                      <a:gd name="T18" fmla="*/ 9 w 80"/>
                      <a:gd name="T19" fmla="*/ 0 h 41"/>
                      <a:gd name="T20" fmla="*/ 11 w 80"/>
                      <a:gd name="T21" fmla="*/ 1 h 41"/>
                      <a:gd name="T22" fmla="*/ 14 w 80"/>
                      <a:gd name="T23" fmla="*/ 2 h 41"/>
                      <a:gd name="T24" fmla="*/ 20 w 80"/>
                      <a:gd name="T25" fmla="*/ 4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0" h="41">
                        <a:moveTo>
                          <a:pt x="80" y="37"/>
                        </a:moveTo>
                        <a:lnTo>
                          <a:pt x="73" y="41"/>
                        </a:lnTo>
                        <a:lnTo>
                          <a:pt x="60" y="27"/>
                        </a:lnTo>
                        <a:lnTo>
                          <a:pt x="45" y="19"/>
                        </a:lnTo>
                        <a:lnTo>
                          <a:pt x="37" y="11"/>
                        </a:lnTo>
                        <a:lnTo>
                          <a:pt x="30" y="7"/>
                        </a:lnTo>
                        <a:lnTo>
                          <a:pt x="12" y="3"/>
                        </a:lnTo>
                        <a:lnTo>
                          <a:pt x="0" y="0"/>
                        </a:lnTo>
                        <a:lnTo>
                          <a:pt x="20" y="0"/>
                        </a:lnTo>
                        <a:lnTo>
                          <a:pt x="36" y="3"/>
                        </a:lnTo>
                        <a:lnTo>
                          <a:pt x="43" y="8"/>
                        </a:lnTo>
                        <a:lnTo>
                          <a:pt x="53" y="16"/>
                        </a:lnTo>
                        <a:lnTo>
                          <a:pt x="80"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53" name="Freeform 435"/>
                  <p:cNvSpPr>
                    <a:spLocks/>
                  </p:cNvSpPr>
                  <p:nvPr/>
                </p:nvSpPr>
                <p:spPr bwMode="auto">
                  <a:xfrm>
                    <a:off x="2847" y="3286"/>
                    <a:ext cx="18" cy="11"/>
                  </a:xfrm>
                  <a:custGeom>
                    <a:avLst/>
                    <a:gdLst>
                      <a:gd name="T0" fmla="*/ 0 w 36"/>
                      <a:gd name="T1" fmla="*/ 0 h 34"/>
                      <a:gd name="T2" fmla="*/ 6 w 36"/>
                      <a:gd name="T3" fmla="*/ 1 h 34"/>
                      <a:gd name="T4" fmla="*/ 9 w 36"/>
                      <a:gd name="T5" fmla="*/ 4 h 34"/>
                      <a:gd name="T6" fmla="*/ 0 w 36"/>
                      <a:gd name="T7" fmla="*/ 0 h 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34">
                        <a:moveTo>
                          <a:pt x="0" y="0"/>
                        </a:moveTo>
                        <a:lnTo>
                          <a:pt x="24" y="13"/>
                        </a:lnTo>
                        <a:lnTo>
                          <a:pt x="36" y="3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54" name="Freeform 436"/>
                  <p:cNvSpPr>
                    <a:spLocks/>
                  </p:cNvSpPr>
                  <p:nvPr/>
                </p:nvSpPr>
                <p:spPr bwMode="auto">
                  <a:xfrm>
                    <a:off x="2959" y="3215"/>
                    <a:ext cx="63" cy="11"/>
                  </a:xfrm>
                  <a:custGeom>
                    <a:avLst/>
                    <a:gdLst>
                      <a:gd name="T0" fmla="*/ 32 w 126"/>
                      <a:gd name="T1" fmla="*/ 1 h 31"/>
                      <a:gd name="T2" fmla="*/ 22 w 126"/>
                      <a:gd name="T3" fmla="*/ 1 h 31"/>
                      <a:gd name="T4" fmla="*/ 18 w 126"/>
                      <a:gd name="T5" fmla="*/ 0 h 31"/>
                      <a:gd name="T6" fmla="*/ 15 w 126"/>
                      <a:gd name="T7" fmla="*/ 0 h 31"/>
                      <a:gd name="T8" fmla="*/ 12 w 126"/>
                      <a:gd name="T9" fmla="*/ 1 h 31"/>
                      <a:gd name="T10" fmla="*/ 10 w 126"/>
                      <a:gd name="T11" fmla="*/ 2 h 31"/>
                      <a:gd name="T12" fmla="*/ 5 w 126"/>
                      <a:gd name="T13" fmla="*/ 3 h 31"/>
                      <a:gd name="T14" fmla="*/ 0 w 126"/>
                      <a:gd name="T15" fmla="*/ 3 h 31"/>
                      <a:gd name="T16" fmla="*/ 3 w 126"/>
                      <a:gd name="T17" fmla="*/ 4 h 31"/>
                      <a:gd name="T18" fmla="*/ 9 w 126"/>
                      <a:gd name="T19" fmla="*/ 3 h 31"/>
                      <a:gd name="T20" fmla="*/ 14 w 126"/>
                      <a:gd name="T21" fmla="*/ 1 h 31"/>
                      <a:gd name="T22" fmla="*/ 17 w 126"/>
                      <a:gd name="T23" fmla="*/ 1 h 31"/>
                      <a:gd name="T24" fmla="*/ 20 w 126"/>
                      <a:gd name="T25" fmla="*/ 1 h 31"/>
                      <a:gd name="T26" fmla="*/ 24 w 126"/>
                      <a:gd name="T27" fmla="*/ 1 h 31"/>
                      <a:gd name="T28" fmla="*/ 32 w 126"/>
                      <a:gd name="T29" fmla="*/ 1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6" h="31">
                        <a:moveTo>
                          <a:pt x="126" y="8"/>
                        </a:moveTo>
                        <a:lnTo>
                          <a:pt x="88" y="5"/>
                        </a:lnTo>
                        <a:lnTo>
                          <a:pt x="70" y="0"/>
                        </a:lnTo>
                        <a:lnTo>
                          <a:pt x="58" y="1"/>
                        </a:lnTo>
                        <a:lnTo>
                          <a:pt x="48" y="8"/>
                        </a:lnTo>
                        <a:lnTo>
                          <a:pt x="40" y="14"/>
                        </a:lnTo>
                        <a:lnTo>
                          <a:pt x="20" y="24"/>
                        </a:lnTo>
                        <a:lnTo>
                          <a:pt x="0" y="26"/>
                        </a:lnTo>
                        <a:lnTo>
                          <a:pt x="11" y="31"/>
                        </a:lnTo>
                        <a:lnTo>
                          <a:pt x="35" y="23"/>
                        </a:lnTo>
                        <a:lnTo>
                          <a:pt x="55" y="8"/>
                        </a:lnTo>
                        <a:lnTo>
                          <a:pt x="66" y="5"/>
                        </a:lnTo>
                        <a:lnTo>
                          <a:pt x="78" y="7"/>
                        </a:lnTo>
                        <a:lnTo>
                          <a:pt x="95" y="9"/>
                        </a:lnTo>
                        <a:lnTo>
                          <a:pt x="126"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55" name="Freeform 437"/>
                  <p:cNvSpPr>
                    <a:spLocks/>
                  </p:cNvSpPr>
                  <p:nvPr/>
                </p:nvSpPr>
                <p:spPr bwMode="auto">
                  <a:xfrm>
                    <a:off x="2996" y="3267"/>
                    <a:ext cx="3" cy="5"/>
                  </a:xfrm>
                  <a:custGeom>
                    <a:avLst/>
                    <a:gdLst>
                      <a:gd name="T0" fmla="*/ 2 w 5"/>
                      <a:gd name="T1" fmla="*/ 0 h 15"/>
                      <a:gd name="T2" fmla="*/ 0 w 5"/>
                      <a:gd name="T3" fmla="*/ 1 h 15"/>
                      <a:gd name="T4" fmla="*/ 2 w 5"/>
                      <a:gd name="T5" fmla="*/ 2 h 15"/>
                      <a:gd name="T6" fmla="*/ 2 w 5"/>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5">
                        <a:moveTo>
                          <a:pt x="5" y="0"/>
                        </a:moveTo>
                        <a:lnTo>
                          <a:pt x="0" y="8"/>
                        </a:lnTo>
                        <a:lnTo>
                          <a:pt x="5" y="15"/>
                        </a:lnTo>
                        <a:lnTo>
                          <a:pt x="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56" name="Freeform 438"/>
                  <p:cNvSpPr>
                    <a:spLocks/>
                  </p:cNvSpPr>
                  <p:nvPr/>
                </p:nvSpPr>
                <p:spPr bwMode="auto">
                  <a:xfrm>
                    <a:off x="3057" y="3233"/>
                    <a:ext cx="8" cy="5"/>
                  </a:xfrm>
                  <a:custGeom>
                    <a:avLst/>
                    <a:gdLst>
                      <a:gd name="T0" fmla="*/ 3 w 16"/>
                      <a:gd name="T1" fmla="*/ 2 h 14"/>
                      <a:gd name="T2" fmla="*/ 4 w 16"/>
                      <a:gd name="T3" fmla="*/ 1 h 14"/>
                      <a:gd name="T4" fmla="*/ 2 w 16"/>
                      <a:gd name="T5" fmla="*/ 1 h 14"/>
                      <a:gd name="T6" fmla="*/ 0 w 16"/>
                      <a:gd name="T7" fmla="*/ 0 h 14"/>
                      <a:gd name="T8" fmla="*/ 3 w 16"/>
                      <a:gd name="T9" fmla="*/ 2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4">
                        <a:moveTo>
                          <a:pt x="12" y="14"/>
                        </a:moveTo>
                        <a:lnTo>
                          <a:pt x="16" y="10"/>
                        </a:lnTo>
                        <a:lnTo>
                          <a:pt x="8" y="6"/>
                        </a:lnTo>
                        <a:lnTo>
                          <a:pt x="0" y="0"/>
                        </a:lnTo>
                        <a:lnTo>
                          <a:pt x="12" y="1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57" name="Freeform 439"/>
                  <p:cNvSpPr>
                    <a:spLocks/>
                  </p:cNvSpPr>
                  <p:nvPr/>
                </p:nvSpPr>
                <p:spPr bwMode="auto">
                  <a:xfrm>
                    <a:off x="3068" y="3225"/>
                    <a:ext cx="9" cy="3"/>
                  </a:xfrm>
                  <a:custGeom>
                    <a:avLst/>
                    <a:gdLst>
                      <a:gd name="T0" fmla="*/ 5 w 16"/>
                      <a:gd name="T1" fmla="*/ 1 h 9"/>
                      <a:gd name="T2" fmla="*/ 5 w 16"/>
                      <a:gd name="T3" fmla="*/ 1 h 9"/>
                      <a:gd name="T4" fmla="*/ 2 w 16"/>
                      <a:gd name="T5" fmla="*/ 0 h 9"/>
                      <a:gd name="T6" fmla="*/ 0 w 16"/>
                      <a:gd name="T7" fmla="*/ 0 h 9"/>
                      <a:gd name="T8" fmla="*/ 2 w 16"/>
                      <a:gd name="T9" fmla="*/ 1 h 9"/>
                      <a:gd name="T10" fmla="*/ 5 w 16"/>
                      <a:gd name="T11" fmla="*/ 1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9">
                        <a:moveTo>
                          <a:pt x="15" y="9"/>
                        </a:moveTo>
                        <a:lnTo>
                          <a:pt x="16" y="5"/>
                        </a:lnTo>
                        <a:lnTo>
                          <a:pt x="6" y="4"/>
                        </a:lnTo>
                        <a:lnTo>
                          <a:pt x="0" y="0"/>
                        </a:lnTo>
                        <a:lnTo>
                          <a:pt x="5" y="5"/>
                        </a:lnTo>
                        <a:lnTo>
                          <a:pt x="15" y="9"/>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58" name="Freeform 440"/>
                  <p:cNvSpPr>
                    <a:spLocks/>
                  </p:cNvSpPr>
                  <p:nvPr/>
                </p:nvSpPr>
                <p:spPr bwMode="auto">
                  <a:xfrm>
                    <a:off x="2929" y="3259"/>
                    <a:ext cx="26" cy="6"/>
                  </a:xfrm>
                  <a:custGeom>
                    <a:avLst/>
                    <a:gdLst>
                      <a:gd name="T0" fmla="*/ 13 w 51"/>
                      <a:gd name="T1" fmla="*/ 1 h 17"/>
                      <a:gd name="T2" fmla="*/ 12 w 51"/>
                      <a:gd name="T3" fmla="*/ 2 h 17"/>
                      <a:gd name="T4" fmla="*/ 10 w 51"/>
                      <a:gd name="T5" fmla="*/ 2 h 17"/>
                      <a:gd name="T6" fmla="*/ 6 w 51"/>
                      <a:gd name="T7" fmla="*/ 2 h 17"/>
                      <a:gd name="T8" fmla="*/ 2 w 51"/>
                      <a:gd name="T9" fmla="*/ 2 h 17"/>
                      <a:gd name="T10" fmla="*/ 0 w 51"/>
                      <a:gd name="T11" fmla="*/ 2 h 17"/>
                      <a:gd name="T12" fmla="*/ 4 w 51"/>
                      <a:gd name="T13" fmla="*/ 1 h 17"/>
                      <a:gd name="T14" fmla="*/ 7 w 51"/>
                      <a:gd name="T15" fmla="*/ 1 h 17"/>
                      <a:gd name="T16" fmla="*/ 9 w 51"/>
                      <a:gd name="T17" fmla="*/ 0 h 17"/>
                      <a:gd name="T18" fmla="*/ 7 w 51"/>
                      <a:gd name="T19" fmla="*/ 1 h 17"/>
                      <a:gd name="T20" fmla="*/ 11 w 51"/>
                      <a:gd name="T21" fmla="*/ 1 h 17"/>
                      <a:gd name="T22" fmla="*/ 13 w 51"/>
                      <a:gd name="T23" fmla="*/ 1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1" h="17">
                        <a:moveTo>
                          <a:pt x="51" y="8"/>
                        </a:moveTo>
                        <a:lnTo>
                          <a:pt x="48" y="16"/>
                        </a:lnTo>
                        <a:lnTo>
                          <a:pt x="39" y="13"/>
                        </a:lnTo>
                        <a:lnTo>
                          <a:pt x="22" y="13"/>
                        </a:lnTo>
                        <a:lnTo>
                          <a:pt x="8" y="13"/>
                        </a:lnTo>
                        <a:lnTo>
                          <a:pt x="0" y="17"/>
                        </a:lnTo>
                        <a:lnTo>
                          <a:pt x="13" y="9"/>
                        </a:lnTo>
                        <a:lnTo>
                          <a:pt x="26" y="5"/>
                        </a:lnTo>
                        <a:lnTo>
                          <a:pt x="35" y="0"/>
                        </a:lnTo>
                        <a:lnTo>
                          <a:pt x="28" y="9"/>
                        </a:lnTo>
                        <a:lnTo>
                          <a:pt x="42" y="9"/>
                        </a:lnTo>
                        <a:lnTo>
                          <a:pt x="51"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5140" name="Freeform 441"/>
                <p:cNvSpPr>
                  <a:spLocks/>
                </p:cNvSpPr>
                <p:nvPr/>
              </p:nvSpPr>
              <p:spPr bwMode="auto">
                <a:xfrm>
                  <a:off x="2574" y="3251"/>
                  <a:ext cx="273" cy="110"/>
                </a:xfrm>
                <a:custGeom>
                  <a:avLst/>
                  <a:gdLst>
                    <a:gd name="T0" fmla="*/ 19 w 547"/>
                    <a:gd name="T1" fmla="*/ 4 h 332"/>
                    <a:gd name="T2" fmla="*/ 55 w 547"/>
                    <a:gd name="T3" fmla="*/ 5 h 332"/>
                    <a:gd name="T4" fmla="*/ 83 w 547"/>
                    <a:gd name="T5" fmla="*/ 7 h 332"/>
                    <a:gd name="T6" fmla="*/ 97 w 547"/>
                    <a:gd name="T7" fmla="*/ 7 h 332"/>
                    <a:gd name="T8" fmla="*/ 125 w 547"/>
                    <a:gd name="T9" fmla="*/ 6 h 332"/>
                    <a:gd name="T10" fmla="*/ 133 w 547"/>
                    <a:gd name="T11" fmla="*/ 13 h 332"/>
                    <a:gd name="T12" fmla="*/ 136 w 547"/>
                    <a:gd name="T13" fmla="*/ 23 h 332"/>
                    <a:gd name="T14" fmla="*/ 117 w 547"/>
                    <a:gd name="T15" fmla="*/ 25 h 332"/>
                    <a:gd name="T16" fmla="*/ 79 w 547"/>
                    <a:gd name="T17" fmla="*/ 30 h 332"/>
                    <a:gd name="T18" fmla="*/ 4 w 547"/>
                    <a:gd name="T19" fmla="*/ 36 h 332"/>
                    <a:gd name="T20" fmla="*/ 0 w 547"/>
                    <a:gd name="T21" fmla="*/ 0 h 332"/>
                    <a:gd name="T22" fmla="*/ 19 w 547"/>
                    <a:gd name="T23" fmla="*/ 4 h 3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7" h="332">
                      <a:moveTo>
                        <a:pt x="78" y="32"/>
                      </a:moveTo>
                      <a:lnTo>
                        <a:pt x="222" y="49"/>
                      </a:lnTo>
                      <a:lnTo>
                        <a:pt x="333" y="65"/>
                      </a:lnTo>
                      <a:lnTo>
                        <a:pt x="390" y="61"/>
                      </a:lnTo>
                      <a:lnTo>
                        <a:pt x="502" y="57"/>
                      </a:lnTo>
                      <a:lnTo>
                        <a:pt x="535" y="118"/>
                      </a:lnTo>
                      <a:lnTo>
                        <a:pt x="547" y="207"/>
                      </a:lnTo>
                      <a:lnTo>
                        <a:pt x="469" y="226"/>
                      </a:lnTo>
                      <a:lnTo>
                        <a:pt x="318" y="279"/>
                      </a:lnTo>
                      <a:lnTo>
                        <a:pt x="18" y="332"/>
                      </a:lnTo>
                      <a:lnTo>
                        <a:pt x="0" y="0"/>
                      </a:lnTo>
                      <a:lnTo>
                        <a:pt x="78" y="32"/>
                      </a:lnTo>
                      <a:close/>
                    </a:path>
                  </a:pathLst>
                </a:custGeom>
                <a:solidFill>
                  <a:srgbClr val="00006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41" name="Freeform 442"/>
                <p:cNvSpPr>
                  <a:spLocks/>
                </p:cNvSpPr>
                <p:nvPr/>
              </p:nvSpPr>
              <p:spPr bwMode="auto">
                <a:xfrm>
                  <a:off x="2585" y="3263"/>
                  <a:ext cx="252" cy="88"/>
                </a:xfrm>
                <a:custGeom>
                  <a:avLst/>
                  <a:gdLst>
                    <a:gd name="T0" fmla="*/ 15 w 506"/>
                    <a:gd name="T1" fmla="*/ 0 h 265"/>
                    <a:gd name="T2" fmla="*/ 44 w 506"/>
                    <a:gd name="T3" fmla="*/ 3 h 265"/>
                    <a:gd name="T4" fmla="*/ 82 w 506"/>
                    <a:gd name="T5" fmla="*/ 5 h 265"/>
                    <a:gd name="T6" fmla="*/ 106 w 506"/>
                    <a:gd name="T7" fmla="*/ 4 h 265"/>
                    <a:gd name="T8" fmla="*/ 118 w 506"/>
                    <a:gd name="T9" fmla="*/ 5 h 265"/>
                    <a:gd name="T10" fmla="*/ 124 w 506"/>
                    <a:gd name="T11" fmla="*/ 9 h 265"/>
                    <a:gd name="T12" fmla="*/ 126 w 506"/>
                    <a:gd name="T13" fmla="*/ 17 h 265"/>
                    <a:gd name="T14" fmla="*/ 95 w 506"/>
                    <a:gd name="T15" fmla="*/ 22 h 265"/>
                    <a:gd name="T16" fmla="*/ 100 w 506"/>
                    <a:gd name="T17" fmla="*/ 17 h 265"/>
                    <a:gd name="T18" fmla="*/ 105 w 506"/>
                    <a:gd name="T19" fmla="*/ 12 h 265"/>
                    <a:gd name="T20" fmla="*/ 96 w 506"/>
                    <a:gd name="T21" fmla="*/ 17 h 265"/>
                    <a:gd name="T22" fmla="*/ 83 w 506"/>
                    <a:gd name="T23" fmla="*/ 23 h 265"/>
                    <a:gd name="T24" fmla="*/ 52 w 506"/>
                    <a:gd name="T25" fmla="*/ 29 h 265"/>
                    <a:gd name="T26" fmla="*/ 30 w 506"/>
                    <a:gd name="T27" fmla="*/ 29 h 265"/>
                    <a:gd name="T28" fmla="*/ 60 w 506"/>
                    <a:gd name="T29" fmla="*/ 23 h 265"/>
                    <a:gd name="T30" fmla="*/ 79 w 506"/>
                    <a:gd name="T31" fmla="*/ 16 h 265"/>
                    <a:gd name="T32" fmla="*/ 55 w 506"/>
                    <a:gd name="T33" fmla="*/ 21 h 265"/>
                    <a:gd name="T34" fmla="*/ 31 w 506"/>
                    <a:gd name="T35" fmla="*/ 26 h 265"/>
                    <a:gd name="T36" fmla="*/ 0 w 506"/>
                    <a:gd name="T37" fmla="*/ 29 h 265"/>
                    <a:gd name="T38" fmla="*/ 1 w 506"/>
                    <a:gd name="T39" fmla="*/ 11 h 265"/>
                    <a:gd name="T40" fmla="*/ 15 w 506"/>
                    <a:gd name="T41" fmla="*/ 0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6" h="265">
                      <a:moveTo>
                        <a:pt x="60" y="0"/>
                      </a:moveTo>
                      <a:lnTo>
                        <a:pt x="179" y="25"/>
                      </a:lnTo>
                      <a:lnTo>
                        <a:pt x="329" y="41"/>
                      </a:lnTo>
                      <a:lnTo>
                        <a:pt x="428" y="37"/>
                      </a:lnTo>
                      <a:lnTo>
                        <a:pt x="473" y="41"/>
                      </a:lnTo>
                      <a:lnTo>
                        <a:pt x="497" y="85"/>
                      </a:lnTo>
                      <a:lnTo>
                        <a:pt x="506" y="150"/>
                      </a:lnTo>
                      <a:lnTo>
                        <a:pt x="382" y="197"/>
                      </a:lnTo>
                      <a:lnTo>
                        <a:pt x="401" y="158"/>
                      </a:lnTo>
                      <a:lnTo>
                        <a:pt x="422" y="105"/>
                      </a:lnTo>
                      <a:lnTo>
                        <a:pt x="388" y="154"/>
                      </a:lnTo>
                      <a:lnTo>
                        <a:pt x="335" y="208"/>
                      </a:lnTo>
                      <a:lnTo>
                        <a:pt x="209" y="265"/>
                      </a:lnTo>
                      <a:lnTo>
                        <a:pt x="120" y="265"/>
                      </a:lnTo>
                      <a:lnTo>
                        <a:pt x="242" y="212"/>
                      </a:lnTo>
                      <a:lnTo>
                        <a:pt x="320" y="142"/>
                      </a:lnTo>
                      <a:lnTo>
                        <a:pt x="221" y="193"/>
                      </a:lnTo>
                      <a:lnTo>
                        <a:pt x="126" y="233"/>
                      </a:lnTo>
                      <a:lnTo>
                        <a:pt x="0" y="265"/>
                      </a:lnTo>
                      <a:lnTo>
                        <a:pt x="6" y="101"/>
                      </a:lnTo>
                      <a:lnTo>
                        <a:pt x="6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42" name="Freeform 443"/>
                <p:cNvSpPr>
                  <a:spLocks/>
                </p:cNvSpPr>
                <p:nvPr/>
              </p:nvSpPr>
              <p:spPr bwMode="auto">
                <a:xfrm>
                  <a:off x="2319" y="2952"/>
                  <a:ext cx="585" cy="485"/>
                </a:xfrm>
                <a:custGeom>
                  <a:avLst/>
                  <a:gdLst>
                    <a:gd name="T0" fmla="*/ 28 w 1170"/>
                    <a:gd name="T1" fmla="*/ 0 h 1457"/>
                    <a:gd name="T2" fmla="*/ 46 w 1170"/>
                    <a:gd name="T3" fmla="*/ 2 h 1457"/>
                    <a:gd name="T4" fmla="*/ 62 w 1170"/>
                    <a:gd name="T5" fmla="*/ 8 h 1457"/>
                    <a:gd name="T6" fmla="*/ 69 w 1170"/>
                    <a:gd name="T7" fmla="*/ 17 h 1457"/>
                    <a:gd name="T8" fmla="*/ 71 w 1170"/>
                    <a:gd name="T9" fmla="*/ 29 h 1457"/>
                    <a:gd name="T10" fmla="*/ 77 w 1170"/>
                    <a:gd name="T11" fmla="*/ 46 h 1457"/>
                    <a:gd name="T12" fmla="*/ 86 w 1170"/>
                    <a:gd name="T13" fmla="*/ 61 h 1457"/>
                    <a:gd name="T14" fmla="*/ 98 w 1170"/>
                    <a:gd name="T15" fmla="*/ 79 h 1457"/>
                    <a:gd name="T16" fmla="*/ 104 w 1170"/>
                    <a:gd name="T17" fmla="*/ 93 h 1457"/>
                    <a:gd name="T18" fmla="*/ 113 w 1170"/>
                    <a:gd name="T19" fmla="*/ 107 h 1457"/>
                    <a:gd name="T20" fmla="*/ 87 w 1170"/>
                    <a:gd name="T21" fmla="*/ 113 h 1457"/>
                    <a:gd name="T22" fmla="*/ 116 w 1170"/>
                    <a:gd name="T23" fmla="*/ 111 h 1457"/>
                    <a:gd name="T24" fmla="*/ 123 w 1170"/>
                    <a:gd name="T25" fmla="*/ 116 h 1457"/>
                    <a:gd name="T26" fmla="*/ 110 w 1170"/>
                    <a:gd name="T27" fmla="*/ 123 h 1457"/>
                    <a:gd name="T28" fmla="*/ 128 w 1170"/>
                    <a:gd name="T29" fmla="*/ 119 h 1457"/>
                    <a:gd name="T30" fmla="*/ 149 w 1170"/>
                    <a:gd name="T31" fmla="*/ 123 h 1457"/>
                    <a:gd name="T32" fmla="*/ 177 w 1170"/>
                    <a:gd name="T33" fmla="*/ 127 h 1457"/>
                    <a:gd name="T34" fmla="*/ 211 w 1170"/>
                    <a:gd name="T35" fmla="*/ 132 h 1457"/>
                    <a:gd name="T36" fmla="*/ 236 w 1170"/>
                    <a:gd name="T37" fmla="*/ 134 h 1457"/>
                    <a:gd name="T38" fmla="*/ 266 w 1170"/>
                    <a:gd name="T39" fmla="*/ 136 h 1457"/>
                    <a:gd name="T40" fmla="*/ 286 w 1170"/>
                    <a:gd name="T41" fmla="*/ 135 h 1457"/>
                    <a:gd name="T42" fmla="*/ 289 w 1170"/>
                    <a:gd name="T43" fmla="*/ 139 h 1457"/>
                    <a:gd name="T44" fmla="*/ 293 w 1170"/>
                    <a:gd name="T45" fmla="*/ 146 h 1457"/>
                    <a:gd name="T46" fmla="*/ 293 w 1170"/>
                    <a:gd name="T47" fmla="*/ 152 h 1457"/>
                    <a:gd name="T48" fmla="*/ 272 w 1170"/>
                    <a:gd name="T49" fmla="*/ 157 h 1457"/>
                    <a:gd name="T50" fmla="*/ 269 w 1170"/>
                    <a:gd name="T51" fmla="*/ 152 h 1457"/>
                    <a:gd name="T52" fmla="*/ 263 w 1170"/>
                    <a:gd name="T53" fmla="*/ 157 h 1457"/>
                    <a:gd name="T54" fmla="*/ 233 w 1170"/>
                    <a:gd name="T55" fmla="*/ 159 h 1457"/>
                    <a:gd name="T56" fmla="*/ 176 w 1170"/>
                    <a:gd name="T57" fmla="*/ 161 h 1457"/>
                    <a:gd name="T58" fmla="*/ 103 w 1170"/>
                    <a:gd name="T59" fmla="*/ 154 h 1457"/>
                    <a:gd name="T60" fmla="*/ 87 w 1170"/>
                    <a:gd name="T61" fmla="*/ 151 h 1457"/>
                    <a:gd name="T62" fmla="*/ 64 w 1170"/>
                    <a:gd name="T63" fmla="*/ 129 h 1457"/>
                    <a:gd name="T64" fmla="*/ 33 w 1170"/>
                    <a:gd name="T65" fmla="*/ 92 h 1457"/>
                    <a:gd name="T66" fmla="*/ 10 w 1170"/>
                    <a:gd name="T67" fmla="*/ 50 h 1457"/>
                    <a:gd name="T68" fmla="*/ 0 w 1170"/>
                    <a:gd name="T69" fmla="*/ 34 h 1457"/>
                    <a:gd name="T70" fmla="*/ 3 w 1170"/>
                    <a:gd name="T71" fmla="*/ 17 h 1457"/>
                    <a:gd name="T72" fmla="*/ 14 w 1170"/>
                    <a:gd name="T73" fmla="*/ 5 h 1457"/>
                    <a:gd name="T74" fmla="*/ 28 w 1170"/>
                    <a:gd name="T75" fmla="*/ 0 h 14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70" h="1457">
                      <a:moveTo>
                        <a:pt x="111" y="0"/>
                      </a:moveTo>
                      <a:lnTo>
                        <a:pt x="181" y="16"/>
                      </a:lnTo>
                      <a:lnTo>
                        <a:pt x="246" y="69"/>
                      </a:lnTo>
                      <a:lnTo>
                        <a:pt x="276" y="150"/>
                      </a:lnTo>
                      <a:lnTo>
                        <a:pt x="282" y="258"/>
                      </a:lnTo>
                      <a:lnTo>
                        <a:pt x="305" y="411"/>
                      </a:lnTo>
                      <a:lnTo>
                        <a:pt x="341" y="548"/>
                      </a:lnTo>
                      <a:lnTo>
                        <a:pt x="389" y="711"/>
                      </a:lnTo>
                      <a:lnTo>
                        <a:pt x="416" y="837"/>
                      </a:lnTo>
                      <a:lnTo>
                        <a:pt x="452" y="967"/>
                      </a:lnTo>
                      <a:lnTo>
                        <a:pt x="347" y="1020"/>
                      </a:lnTo>
                      <a:lnTo>
                        <a:pt x="464" y="996"/>
                      </a:lnTo>
                      <a:lnTo>
                        <a:pt x="491" y="1049"/>
                      </a:lnTo>
                      <a:lnTo>
                        <a:pt x="440" y="1109"/>
                      </a:lnTo>
                      <a:lnTo>
                        <a:pt x="512" y="1073"/>
                      </a:lnTo>
                      <a:lnTo>
                        <a:pt x="596" y="1113"/>
                      </a:lnTo>
                      <a:lnTo>
                        <a:pt x="707" y="1147"/>
                      </a:lnTo>
                      <a:lnTo>
                        <a:pt x="842" y="1195"/>
                      </a:lnTo>
                      <a:lnTo>
                        <a:pt x="944" y="1209"/>
                      </a:lnTo>
                      <a:lnTo>
                        <a:pt x="1064" y="1225"/>
                      </a:lnTo>
                      <a:lnTo>
                        <a:pt x="1142" y="1217"/>
                      </a:lnTo>
                      <a:lnTo>
                        <a:pt x="1156" y="1252"/>
                      </a:lnTo>
                      <a:lnTo>
                        <a:pt x="1170" y="1322"/>
                      </a:lnTo>
                      <a:lnTo>
                        <a:pt x="1169" y="1372"/>
                      </a:lnTo>
                      <a:lnTo>
                        <a:pt x="1088" y="1417"/>
                      </a:lnTo>
                      <a:lnTo>
                        <a:pt x="1073" y="1376"/>
                      </a:lnTo>
                      <a:lnTo>
                        <a:pt x="1052" y="1417"/>
                      </a:lnTo>
                      <a:lnTo>
                        <a:pt x="932" y="1433"/>
                      </a:lnTo>
                      <a:lnTo>
                        <a:pt x="704" y="1457"/>
                      </a:lnTo>
                      <a:lnTo>
                        <a:pt x="411" y="1387"/>
                      </a:lnTo>
                      <a:lnTo>
                        <a:pt x="345" y="1362"/>
                      </a:lnTo>
                      <a:lnTo>
                        <a:pt x="256" y="1167"/>
                      </a:lnTo>
                      <a:lnTo>
                        <a:pt x="129" y="828"/>
                      </a:lnTo>
                      <a:lnTo>
                        <a:pt x="39" y="453"/>
                      </a:lnTo>
                      <a:lnTo>
                        <a:pt x="0" y="309"/>
                      </a:lnTo>
                      <a:lnTo>
                        <a:pt x="12" y="154"/>
                      </a:lnTo>
                      <a:lnTo>
                        <a:pt x="54" y="45"/>
                      </a:lnTo>
                      <a:lnTo>
                        <a:pt x="11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43" name="Freeform 444"/>
                <p:cNvSpPr>
                  <a:spLocks/>
                </p:cNvSpPr>
                <p:nvPr/>
              </p:nvSpPr>
              <p:spPr bwMode="auto">
                <a:xfrm>
                  <a:off x="2394" y="2935"/>
                  <a:ext cx="222" cy="377"/>
                </a:xfrm>
                <a:custGeom>
                  <a:avLst/>
                  <a:gdLst>
                    <a:gd name="T0" fmla="*/ 15 w 446"/>
                    <a:gd name="T1" fmla="*/ 0 h 1130"/>
                    <a:gd name="T2" fmla="*/ 0 w 446"/>
                    <a:gd name="T3" fmla="*/ 7 h 1130"/>
                    <a:gd name="T4" fmla="*/ 7 w 446"/>
                    <a:gd name="T5" fmla="*/ 9 h 1130"/>
                    <a:gd name="T6" fmla="*/ 18 w 446"/>
                    <a:gd name="T7" fmla="*/ 18 h 1130"/>
                    <a:gd name="T8" fmla="*/ 33 w 446"/>
                    <a:gd name="T9" fmla="*/ 24 h 1130"/>
                    <a:gd name="T10" fmla="*/ 42 w 446"/>
                    <a:gd name="T11" fmla="*/ 46 h 1130"/>
                    <a:gd name="T12" fmla="*/ 51 w 446"/>
                    <a:gd name="T13" fmla="*/ 59 h 1130"/>
                    <a:gd name="T14" fmla="*/ 63 w 446"/>
                    <a:gd name="T15" fmla="*/ 69 h 1130"/>
                    <a:gd name="T16" fmla="*/ 74 w 446"/>
                    <a:gd name="T17" fmla="*/ 79 h 1130"/>
                    <a:gd name="T18" fmla="*/ 59 w 446"/>
                    <a:gd name="T19" fmla="*/ 71 h 1130"/>
                    <a:gd name="T20" fmla="*/ 48 w 446"/>
                    <a:gd name="T21" fmla="*/ 60 h 1130"/>
                    <a:gd name="T22" fmla="*/ 59 w 446"/>
                    <a:gd name="T23" fmla="*/ 78 h 1130"/>
                    <a:gd name="T24" fmla="*/ 68 w 446"/>
                    <a:gd name="T25" fmla="*/ 92 h 1130"/>
                    <a:gd name="T26" fmla="*/ 76 w 446"/>
                    <a:gd name="T27" fmla="*/ 107 h 1130"/>
                    <a:gd name="T28" fmla="*/ 81 w 446"/>
                    <a:gd name="T29" fmla="*/ 115 h 1130"/>
                    <a:gd name="T30" fmla="*/ 87 w 446"/>
                    <a:gd name="T31" fmla="*/ 119 h 1130"/>
                    <a:gd name="T32" fmla="*/ 94 w 446"/>
                    <a:gd name="T33" fmla="*/ 123 h 1130"/>
                    <a:gd name="T34" fmla="*/ 105 w 446"/>
                    <a:gd name="T35" fmla="*/ 126 h 1130"/>
                    <a:gd name="T36" fmla="*/ 106 w 446"/>
                    <a:gd name="T37" fmla="*/ 118 h 1130"/>
                    <a:gd name="T38" fmla="*/ 107 w 446"/>
                    <a:gd name="T39" fmla="*/ 109 h 1130"/>
                    <a:gd name="T40" fmla="*/ 111 w 446"/>
                    <a:gd name="T41" fmla="*/ 100 h 1130"/>
                    <a:gd name="T42" fmla="*/ 111 w 446"/>
                    <a:gd name="T43" fmla="*/ 91 h 1130"/>
                    <a:gd name="T44" fmla="*/ 106 w 446"/>
                    <a:gd name="T45" fmla="*/ 80 h 1130"/>
                    <a:gd name="T46" fmla="*/ 98 w 446"/>
                    <a:gd name="T47" fmla="*/ 72 h 1130"/>
                    <a:gd name="T48" fmla="*/ 89 w 446"/>
                    <a:gd name="T49" fmla="*/ 67 h 1130"/>
                    <a:gd name="T50" fmla="*/ 77 w 446"/>
                    <a:gd name="T51" fmla="*/ 60 h 1130"/>
                    <a:gd name="T52" fmla="*/ 63 w 446"/>
                    <a:gd name="T53" fmla="*/ 50 h 1130"/>
                    <a:gd name="T54" fmla="*/ 51 w 446"/>
                    <a:gd name="T55" fmla="*/ 37 h 1130"/>
                    <a:gd name="T56" fmla="*/ 62 w 446"/>
                    <a:gd name="T57" fmla="*/ 44 h 1130"/>
                    <a:gd name="T58" fmla="*/ 72 w 446"/>
                    <a:gd name="T59" fmla="*/ 53 h 1130"/>
                    <a:gd name="T60" fmla="*/ 85 w 446"/>
                    <a:gd name="T61" fmla="*/ 63 h 1130"/>
                    <a:gd name="T62" fmla="*/ 73 w 446"/>
                    <a:gd name="T63" fmla="*/ 49 h 1130"/>
                    <a:gd name="T64" fmla="*/ 59 w 446"/>
                    <a:gd name="T65" fmla="*/ 32 h 1130"/>
                    <a:gd name="T66" fmla="*/ 44 w 446"/>
                    <a:gd name="T67" fmla="*/ 13 h 1130"/>
                    <a:gd name="T68" fmla="*/ 36 w 446"/>
                    <a:gd name="T69" fmla="*/ 7 h 1130"/>
                    <a:gd name="T70" fmla="*/ 15 w 446"/>
                    <a:gd name="T71" fmla="*/ 0 h 11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46" h="1130">
                      <a:moveTo>
                        <a:pt x="61" y="0"/>
                      </a:moveTo>
                      <a:lnTo>
                        <a:pt x="0" y="61"/>
                      </a:lnTo>
                      <a:lnTo>
                        <a:pt x="31" y="85"/>
                      </a:lnTo>
                      <a:lnTo>
                        <a:pt x="73" y="159"/>
                      </a:lnTo>
                      <a:lnTo>
                        <a:pt x="132" y="220"/>
                      </a:lnTo>
                      <a:lnTo>
                        <a:pt x="171" y="414"/>
                      </a:lnTo>
                      <a:lnTo>
                        <a:pt x="207" y="531"/>
                      </a:lnTo>
                      <a:lnTo>
                        <a:pt x="255" y="624"/>
                      </a:lnTo>
                      <a:lnTo>
                        <a:pt x="297" y="706"/>
                      </a:lnTo>
                      <a:lnTo>
                        <a:pt x="237" y="640"/>
                      </a:lnTo>
                      <a:lnTo>
                        <a:pt x="195" y="543"/>
                      </a:lnTo>
                      <a:lnTo>
                        <a:pt x="237" y="697"/>
                      </a:lnTo>
                      <a:lnTo>
                        <a:pt x="273" y="828"/>
                      </a:lnTo>
                      <a:lnTo>
                        <a:pt x="306" y="961"/>
                      </a:lnTo>
                      <a:lnTo>
                        <a:pt x="327" y="1030"/>
                      </a:lnTo>
                      <a:lnTo>
                        <a:pt x="350" y="1071"/>
                      </a:lnTo>
                      <a:lnTo>
                        <a:pt x="377" y="1107"/>
                      </a:lnTo>
                      <a:lnTo>
                        <a:pt x="423" y="1130"/>
                      </a:lnTo>
                      <a:lnTo>
                        <a:pt x="426" y="1057"/>
                      </a:lnTo>
                      <a:lnTo>
                        <a:pt x="431" y="981"/>
                      </a:lnTo>
                      <a:lnTo>
                        <a:pt x="446" y="900"/>
                      </a:lnTo>
                      <a:lnTo>
                        <a:pt x="446" y="820"/>
                      </a:lnTo>
                      <a:lnTo>
                        <a:pt x="425" y="722"/>
                      </a:lnTo>
                      <a:lnTo>
                        <a:pt x="395" y="649"/>
                      </a:lnTo>
                      <a:lnTo>
                        <a:pt x="359" y="600"/>
                      </a:lnTo>
                      <a:lnTo>
                        <a:pt x="312" y="543"/>
                      </a:lnTo>
                      <a:lnTo>
                        <a:pt x="255" y="446"/>
                      </a:lnTo>
                      <a:lnTo>
                        <a:pt x="204" y="332"/>
                      </a:lnTo>
                      <a:lnTo>
                        <a:pt x="249" y="393"/>
                      </a:lnTo>
                      <a:lnTo>
                        <a:pt x="291" y="479"/>
                      </a:lnTo>
                      <a:lnTo>
                        <a:pt x="344" y="563"/>
                      </a:lnTo>
                      <a:lnTo>
                        <a:pt x="294" y="442"/>
                      </a:lnTo>
                      <a:lnTo>
                        <a:pt x="240" y="288"/>
                      </a:lnTo>
                      <a:lnTo>
                        <a:pt x="177" y="118"/>
                      </a:lnTo>
                      <a:lnTo>
                        <a:pt x="144" y="65"/>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44" name="Freeform 445"/>
                <p:cNvSpPr>
                  <a:spLocks/>
                </p:cNvSpPr>
                <p:nvPr/>
              </p:nvSpPr>
              <p:spPr bwMode="auto">
                <a:xfrm>
                  <a:off x="2226" y="2912"/>
                  <a:ext cx="879" cy="962"/>
                </a:xfrm>
                <a:custGeom>
                  <a:avLst/>
                  <a:gdLst>
                    <a:gd name="T0" fmla="*/ 68 w 1757"/>
                    <a:gd name="T1" fmla="*/ 17 h 2886"/>
                    <a:gd name="T2" fmla="*/ 49 w 1757"/>
                    <a:gd name="T3" fmla="*/ 46 h 2886"/>
                    <a:gd name="T4" fmla="*/ 41 w 1757"/>
                    <a:gd name="T5" fmla="*/ 84 h 2886"/>
                    <a:gd name="T6" fmla="*/ 48 w 1757"/>
                    <a:gd name="T7" fmla="*/ 71 h 2886"/>
                    <a:gd name="T8" fmla="*/ 65 w 1757"/>
                    <a:gd name="T9" fmla="*/ 92 h 2886"/>
                    <a:gd name="T10" fmla="*/ 67 w 1757"/>
                    <a:gd name="T11" fmla="*/ 133 h 2886"/>
                    <a:gd name="T12" fmla="*/ 71 w 1757"/>
                    <a:gd name="T13" fmla="*/ 119 h 2886"/>
                    <a:gd name="T14" fmla="*/ 108 w 1757"/>
                    <a:gd name="T15" fmla="*/ 149 h 2886"/>
                    <a:gd name="T16" fmla="*/ 163 w 1757"/>
                    <a:gd name="T17" fmla="*/ 172 h 2886"/>
                    <a:gd name="T18" fmla="*/ 164 w 1757"/>
                    <a:gd name="T19" fmla="*/ 185 h 2886"/>
                    <a:gd name="T20" fmla="*/ 176 w 1757"/>
                    <a:gd name="T21" fmla="*/ 182 h 2886"/>
                    <a:gd name="T22" fmla="*/ 185 w 1757"/>
                    <a:gd name="T23" fmla="*/ 200 h 2886"/>
                    <a:gd name="T24" fmla="*/ 188 w 1757"/>
                    <a:gd name="T25" fmla="*/ 211 h 2886"/>
                    <a:gd name="T26" fmla="*/ 146 w 1757"/>
                    <a:gd name="T27" fmla="*/ 231 h 2886"/>
                    <a:gd name="T28" fmla="*/ 205 w 1757"/>
                    <a:gd name="T29" fmla="*/ 222 h 2886"/>
                    <a:gd name="T30" fmla="*/ 170 w 1757"/>
                    <a:gd name="T31" fmla="*/ 239 h 2886"/>
                    <a:gd name="T32" fmla="*/ 224 w 1757"/>
                    <a:gd name="T33" fmla="*/ 226 h 2886"/>
                    <a:gd name="T34" fmla="*/ 222 w 1757"/>
                    <a:gd name="T35" fmla="*/ 237 h 2886"/>
                    <a:gd name="T36" fmla="*/ 243 w 1757"/>
                    <a:gd name="T37" fmla="*/ 232 h 2886"/>
                    <a:gd name="T38" fmla="*/ 362 w 1757"/>
                    <a:gd name="T39" fmla="*/ 257 h 2886"/>
                    <a:gd name="T40" fmla="*/ 423 w 1757"/>
                    <a:gd name="T41" fmla="*/ 292 h 2886"/>
                    <a:gd name="T42" fmla="*/ 267 w 1757"/>
                    <a:gd name="T43" fmla="*/ 319 h 2886"/>
                    <a:gd name="T44" fmla="*/ 297 w 1757"/>
                    <a:gd name="T45" fmla="*/ 313 h 2886"/>
                    <a:gd name="T46" fmla="*/ 275 w 1757"/>
                    <a:gd name="T47" fmla="*/ 310 h 2886"/>
                    <a:gd name="T48" fmla="*/ 231 w 1757"/>
                    <a:gd name="T49" fmla="*/ 313 h 2886"/>
                    <a:gd name="T50" fmla="*/ 318 w 1757"/>
                    <a:gd name="T51" fmla="*/ 288 h 2886"/>
                    <a:gd name="T52" fmla="*/ 63 w 1757"/>
                    <a:gd name="T53" fmla="*/ 309 h 2886"/>
                    <a:gd name="T54" fmla="*/ 10 w 1757"/>
                    <a:gd name="T55" fmla="*/ 293 h 2886"/>
                    <a:gd name="T56" fmla="*/ 9 w 1757"/>
                    <a:gd name="T57" fmla="*/ 258 h 2886"/>
                    <a:gd name="T58" fmla="*/ 32 w 1757"/>
                    <a:gd name="T59" fmla="*/ 212 h 2886"/>
                    <a:gd name="T60" fmla="*/ 90 w 1757"/>
                    <a:gd name="T61" fmla="*/ 235 h 2886"/>
                    <a:gd name="T62" fmla="*/ 55 w 1757"/>
                    <a:gd name="T63" fmla="*/ 200 h 2886"/>
                    <a:gd name="T64" fmla="*/ 89 w 1757"/>
                    <a:gd name="T65" fmla="*/ 192 h 2886"/>
                    <a:gd name="T66" fmla="*/ 71 w 1757"/>
                    <a:gd name="T67" fmla="*/ 174 h 2886"/>
                    <a:gd name="T68" fmla="*/ 53 w 1757"/>
                    <a:gd name="T69" fmla="*/ 181 h 2886"/>
                    <a:gd name="T70" fmla="*/ 15 w 1757"/>
                    <a:gd name="T71" fmla="*/ 130 h 2886"/>
                    <a:gd name="T72" fmla="*/ 14 w 1757"/>
                    <a:gd name="T73" fmla="*/ 79 h 2886"/>
                    <a:gd name="T74" fmla="*/ 6 w 1757"/>
                    <a:gd name="T75" fmla="*/ 110 h 2886"/>
                    <a:gd name="T76" fmla="*/ 1 w 1757"/>
                    <a:gd name="T77" fmla="*/ 73 h 2886"/>
                    <a:gd name="T78" fmla="*/ 29 w 1757"/>
                    <a:gd name="T79" fmla="*/ 38 h 2886"/>
                    <a:gd name="T80" fmla="*/ 0 w 1757"/>
                    <a:gd name="T81" fmla="*/ 69 h 2886"/>
                    <a:gd name="T82" fmla="*/ 18 w 1757"/>
                    <a:gd name="T83" fmla="*/ 31 h 2886"/>
                    <a:gd name="T84" fmla="*/ 57 w 1757"/>
                    <a:gd name="T85" fmla="*/ 0 h 28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57" h="2886">
                      <a:moveTo>
                        <a:pt x="375" y="61"/>
                      </a:moveTo>
                      <a:lnTo>
                        <a:pt x="323" y="126"/>
                      </a:lnTo>
                      <a:lnTo>
                        <a:pt x="270" y="154"/>
                      </a:lnTo>
                      <a:lnTo>
                        <a:pt x="209" y="256"/>
                      </a:lnTo>
                      <a:lnTo>
                        <a:pt x="198" y="321"/>
                      </a:lnTo>
                      <a:lnTo>
                        <a:pt x="195" y="411"/>
                      </a:lnTo>
                      <a:lnTo>
                        <a:pt x="194" y="492"/>
                      </a:lnTo>
                      <a:lnTo>
                        <a:pt x="179" y="621"/>
                      </a:lnTo>
                      <a:lnTo>
                        <a:pt x="161" y="758"/>
                      </a:lnTo>
                      <a:lnTo>
                        <a:pt x="152" y="905"/>
                      </a:lnTo>
                      <a:lnTo>
                        <a:pt x="179" y="750"/>
                      </a:lnTo>
                      <a:lnTo>
                        <a:pt x="191" y="642"/>
                      </a:lnTo>
                      <a:lnTo>
                        <a:pt x="203" y="570"/>
                      </a:lnTo>
                      <a:lnTo>
                        <a:pt x="227" y="695"/>
                      </a:lnTo>
                      <a:lnTo>
                        <a:pt x="260" y="828"/>
                      </a:lnTo>
                      <a:lnTo>
                        <a:pt x="275" y="909"/>
                      </a:lnTo>
                      <a:lnTo>
                        <a:pt x="269" y="1043"/>
                      </a:lnTo>
                      <a:lnTo>
                        <a:pt x="266" y="1198"/>
                      </a:lnTo>
                      <a:lnTo>
                        <a:pt x="272" y="1343"/>
                      </a:lnTo>
                      <a:lnTo>
                        <a:pt x="278" y="1182"/>
                      </a:lnTo>
                      <a:lnTo>
                        <a:pt x="284" y="1068"/>
                      </a:lnTo>
                      <a:lnTo>
                        <a:pt x="299" y="970"/>
                      </a:lnTo>
                      <a:lnTo>
                        <a:pt x="372" y="1206"/>
                      </a:lnTo>
                      <a:lnTo>
                        <a:pt x="432" y="1343"/>
                      </a:lnTo>
                      <a:lnTo>
                        <a:pt x="461" y="1400"/>
                      </a:lnTo>
                      <a:lnTo>
                        <a:pt x="503" y="1498"/>
                      </a:lnTo>
                      <a:lnTo>
                        <a:pt x="650" y="1551"/>
                      </a:lnTo>
                      <a:lnTo>
                        <a:pt x="719" y="1563"/>
                      </a:lnTo>
                      <a:lnTo>
                        <a:pt x="698" y="1612"/>
                      </a:lnTo>
                      <a:lnTo>
                        <a:pt x="653" y="1661"/>
                      </a:lnTo>
                      <a:lnTo>
                        <a:pt x="503" y="1775"/>
                      </a:lnTo>
                      <a:lnTo>
                        <a:pt x="629" y="1714"/>
                      </a:lnTo>
                      <a:lnTo>
                        <a:pt x="704" y="1640"/>
                      </a:lnTo>
                      <a:lnTo>
                        <a:pt x="773" y="1575"/>
                      </a:lnTo>
                      <a:lnTo>
                        <a:pt x="767" y="1722"/>
                      </a:lnTo>
                      <a:lnTo>
                        <a:pt x="740" y="1799"/>
                      </a:lnTo>
                      <a:lnTo>
                        <a:pt x="662" y="1852"/>
                      </a:lnTo>
                      <a:lnTo>
                        <a:pt x="746" y="1848"/>
                      </a:lnTo>
                      <a:lnTo>
                        <a:pt x="749" y="1901"/>
                      </a:lnTo>
                      <a:lnTo>
                        <a:pt x="740" y="1949"/>
                      </a:lnTo>
                      <a:lnTo>
                        <a:pt x="704" y="1989"/>
                      </a:lnTo>
                      <a:lnTo>
                        <a:pt x="581" y="2075"/>
                      </a:lnTo>
                      <a:lnTo>
                        <a:pt x="746" y="1997"/>
                      </a:lnTo>
                      <a:lnTo>
                        <a:pt x="785" y="1985"/>
                      </a:lnTo>
                      <a:lnTo>
                        <a:pt x="818" y="1997"/>
                      </a:lnTo>
                      <a:lnTo>
                        <a:pt x="815" y="2038"/>
                      </a:lnTo>
                      <a:lnTo>
                        <a:pt x="776" y="2083"/>
                      </a:lnTo>
                      <a:lnTo>
                        <a:pt x="677" y="2152"/>
                      </a:lnTo>
                      <a:lnTo>
                        <a:pt x="818" y="2083"/>
                      </a:lnTo>
                      <a:lnTo>
                        <a:pt x="857" y="2022"/>
                      </a:lnTo>
                      <a:lnTo>
                        <a:pt x="896" y="2034"/>
                      </a:lnTo>
                      <a:lnTo>
                        <a:pt x="929" y="2054"/>
                      </a:lnTo>
                      <a:lnTo>
                        <a:pt x="917" y="2099"/>
                      </a:lnTo>
                      <a:lnTo>
                        <a:pt x="887" y="2136"/>
                      </a:lnTo>
                      <a:lnTo>
                        <a:pt x="815" y="2196"/>
                      </a:lnTo>
                      <a:lnTo>
                        <a:pt x="917" y="2148"/>
                      </a:lnTo>
                      <a:lnTo>
                        <a:pt x="971" y="2087"/>
                      </a:lnTo>
                      <a:lnTo>
                        <a:pt x="1040" y="2115"/>
                      </a:lnTo>
                      <a:lnTo>
                        <a:pt x="1260" y="2216"/>
                      </a:lnTo>
                      <a:lnTo>
                        <a:pt x="1447" y="2310"/>
                      </a:lnTo>
                      <a:lnTo>
                        <a:pt x="1586" y="2387"/>
                      </a:lnTo>
                      <a:lnTo>
                        <a:pt x="1634" y="2489"/>
                      </a:lnTo>
                      <a:lnTo>
                        <a:pt x="1691" y="2630"/>
                      </a:lnTo>
                      <a:lnTo>
                        <a:pt x="1757" y="2886"/>
                      </a:lnTo>
                      <a:lnTo>
                        <a:pt x="1115" y="2886"/>
                      </a:lnTo>
                      <a:lnTo>
                        <a:pt x="1067" y="2870"/>
                      </a:lnTo>
                      <a:lnTo>
                        <a:pt x="1230" y="2825"/>
                      </a:lnTo>
                      <a:lnTo>
                        <a:pt x="1486" y="2691"/>
                      </a:lnTo>
                      <a:lnTo>
                        <a:pt x="1185" y="2817"/>
                      </a:lnTo>
                      <a:lnTo>
                        <a:pt x="1046" y="2854"/>
                      </a:lnTo>
                      <a:lnTo>
                        <a:pt x="947" y="2825"/>
                      </a:lnTo>
                      <a:lnTo>
                        <a:pt x="1100" y="2789"/>
                      </a:lnTo>
                      <a:lnTo>
                        <a:pt x="1417" y="2650"/>
                      </a:lnTo>
                      <a:lnTo>
                        <a:pt x="1073" y="2776"/>
                      </a:lnTo>
                      <a:lnTo>
                        <a:pt x="923" y="2817"/>
                      </a:lnTo>
                      <a:lnTo>
                        <a:pt x="899" y="2801"/>
                      </a:lnTo>
                      <a:lnTo>
                        <a:pt x="1037" y="2736"/>
                      </a:lnTo>
                      <a:lnTo>
                        <a:pt x="1272" y="2589"/>
                      </a:lnTo>
                      <a:lnTo>
                        <a:pt x="998" y="2740"/>
                      </a:lnTo>
                      <a:lnTo>
                        <a:pt x="857" y="2793"/>
                      </a:lnTo>
                      <a:lnTo>
                        <a:pt x="251" y="2785"/>
                      </a:lnTo>
                      <a:lnTo>
                        <a:pt x="176" y="2760"/>
                      </a:lnTo>
                      <a:lnTo>
                        <a:pt x="107" y="2728"/>
                      </a:lnTo>
                      <a:lnTo>
                        <a:pt x="39" y="2638"/>
                      </a:lnTo>
                      <a:lnTo>
                        <a:pt x="24" y="2542"/>
                      </a:lnTo>
                      <a:lnTo>
                        <a:pt x="18" y="2456"/>
                      </a:lnTo>
                      <a:lnTo>
                        <a:pt x="33" y="2326"/>
                      </a:lnTo>
                      <a:lnTo>
                        <a:pt x="78" y="2160"/>
                      </a:lnTo>
                      <a:lnTo>
                        <a:pt x="113" y="2030"/>
                      </a:lnTo>
                      <a:lnTo>
                        <a:pt x="128" y="1912"/>
                      </a:lnTo>
                      <a:lnTo>
                        <a:pt x="179" y="1897"/>
                      </a:lnTo>
                      <a:lnTo>
                        <a:pt x="224" y="1981"/>
                      </a:lnTo>
                      <a:lnTo>
                        <a:pt x="357" y="2111"/>
                      </a:lnTo>
                      <a:lnTo>
                        <a:pt x="239" y="1969"/>
                      </a:lnTo>
                      <a:lnTo>
                        <a:pt x="203" y="1889"/>
                      </a:lnTo>
                      <a:lnTo>
                        <a:pt x="218" y="1799"/>
                      </a:lnTo>
                      <a:lnTo>
                        <a:pt x="375" y="1742"/>
                      </a:lnTo>
                      <a:lnTo>
                        <a:pt x="485" y="1657"/>
                      </a:lnTo>
                      <a:lnTo>
                        <a:pt x="354" y="1730"/>
                      </a:lnTo>
                      <a:lnTo>
                        <a:pt x="221" y="1771"/>
                      </a:lnTo>
                      <a:lnTo>
                        <a:pt x="227" y="1649"/>
                      </a:lnTo>
                      <a:lnTo>
                        <a:pt x="284" y="1563"/>
                      </a:lnTo>
                      <a:lnTo>
                        <a:pt x="326" y="1429"/>
                      </a:lnTo>
                      <a:lnTo>
                        <a:pt x="272" y="1551"/>
                      </a:lnTo>
                      <a:lnTo>
                        <a:pt x="209" y="1632"/>
                      </a:lnTo>
                      <a:lnTo>
                        <a:pt x="146" y="1620"/>
                      </a:lnTo>
                      <a:lnTo>
                        <a:pt x="110" y="1396"/>
                      </a:lnTo>
                      <a:lnTo>
                        <a:pt x="60" y="1170"/>
                      </a:lnTo>
                      <a:lnTo>
                        <a:pt x="36" y="1019"/>
                      </a:lnTo>
                      <a:lnTo>
                        <a:pt x="39" y="880"/>
                      </a:lnTo>
                      <a:lnTo>
                        <a:pt x="54" y="715"/>
                      </a:lnTo>
                      <a:lnTo>
                        <a:pt x="36" y="803"/>
                      </a:lnTo>
                      <a:lnTo>
                        <a:pt x="24" y="905"/>
                      </a:lnTo>
                      <a:lnTo>
                        <a:pt x="21" y="986"/>
                      </a:lnTo>
                      <a:lnTo>
                        <a:pt x="6" y="844"/>
                      </a:lnTo>
                      <a:lnTo>
                        <a:pt x="3" y="734"/>
                      </a:lnTo>
                      <a:lnTo>
                        <a:pt x="3" y="658"/>
                      </a:lnTo>
                      <a:lnTo>
                        <a:pt x="24" y="545"/>
                      </a:lnTo>
                      <a:lnTo>
                        <a:pt x="60" y="439"/>
                      </a:lnTo>
                      <a:lnTo>
                        <a:pt x="113" y="342"/>
                      </a:lnTo>
                      <a:lnTo>
                        <a:pt x="57" y="423"/>
                      </a:lnTo>
                      <a:lnTo>
                        <a:pt x="30" y="492"/>
                      </a:lnTo>
                      <a:lnTo>
                        <a:pt x="0" y="621"/>
                      </a:lnTo>
                      <a:lnTo>
                        <a:pt x="6" y="529"/>
                      </a:lnTo>
                      <a:lnTo>
                        <a:pt x="24" y="411"/>
                      </a:lnTo>
                      <a:lnTo>
                        <a:pt x="69" y="277"/>
                      </a:lnTo>
                      <a:lnTo>
                        <a:pt x="107" y="142"/>
                      </a:lnTo>
                      <a:lnTo>
                        <a:pt x="158" y="77"/>
                      </a:lnTo>
                      <a:lnTo>
                        <a:pt x="227" y="0"/>
                      </a:lnTo>
                      <a:lnTo>
                        <a:pt x="302" y="12"/>
                      </a:lnTo>
                      <a:lnTo>
                        <a:pt x="375" y="61"/>
                      </a:lnTo>
                      <a:close/>
                    </a:path>
                  </a:pathLst>
                </a:custGeom>
                <a:solidFill>
                  <a:srgbClr val="006666"/>
                </a:solidFill>
                <a:ln w="9525">
                  <a:solidFill>
                    <a:srgbClr val="333333"/>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45" name="Freeform 446"/>
                <p:cNvSpPr>
                  <a:spLocks/>
                </p:cNvSpPr>
                <p:nvPr/>
              </p:nvSpPr>
              <p:spPr bwMode="auto">
                <a:xfrm>
                  <a:off x="2284" y="3458"/>
                  <a:ext cx="43" cy="83"/>
                </a:xfrm>
                <a:custGeom>
                  <a:avLst/>
                  <a:gdLst>
                    <a:gd name="T0" fmla="*/ 5 w 85"/>
                    <a:gd name="T1" fmla="*/ 0 h 249"/>
                    <a:gd name="T2" fmla="*/ 21 w 85"/>
                    <a:gd name="T3" fmla="*/ 1 h 249"/>
                    <a:gd name="T4" fmla="*/ 22 w 85"/>
                    <a:gd name="T5" fmla="*/ 12 h 249"/>
                    <a:gd name="T6" fmla="*/ 19 w 85"/>
                    <a:gd name="T7" fmla="*/ 24 h 249"/>
                    <a:gd name="T8" fmla="*/ 4 w 85"/>
                    <a:gd name="T9" fmla="*/ 28 h 249"/>
                    <a:gd name="T10" fmla="*/ 0 w 85"/>
                    <a:gd name="T11" fmla="*/ 23 h 249"/>
                    <a:gd name="T12" fmla="*/ 0 w 85"/>
                    <a:gd name="T13" fmla="*/ 7 h 249"/>
                    <a:gd name="T14" fmla="*/ 5 w 85"/>
                    <a:gd name="T15" fmla="*/ 0 h 2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 h="249">
                      <a:moveTo>
                        <a:pt x="18" y="0"/>
                      </a:moveTo>
                      <a:lnTo>
                        <a:pt x="82" y="12"/>
                      </a:lnTo>
                      <a:lnTo>
                        <a:pt x="85" y="112"/>
                      </a:lnTo>
                      <a:lnTo>
                        <a:pt x="76" y="217"/>
                      </a:lnTo>
                      <a:lnTo>
                        <a:pt x="15" y="249"/>
                      </a:lnTo>
                      <a:lnTo>
                        <a:pt x="0" y="209"/>
                      </a:lnTo>
                      <a:lnTo>
                        <a:pt x="0" y="61"/>
                      </a:lnTo>
                      <a:lnTo>
                        <a:pt x="18" y="0"/>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46" name="Freeform 447"/>
                <p:cNvSpPr>
                  <a:spLocks/>
                </p:cNvSpPr>
                <p:nvPr/>
              </p:nvSpPr>
              <p:spPr bwMode="auto">
                <a:xfrm>
                  <a:off x="2346" y="3727"/>
                  <a:ext cx="413" cy="47"/>
                </a:xfrm>
                <a:custGeom>
                  <a:avLst/>
                  <a:gdLst>
                    <a:gd name="T0" fmla="*/ 206 w 827"/>
                    <a:gd name="T1" fmla="*/ 0 h 142"/>
                    <a:gd name="T2" fmla="*/ 150 w 827"/>
                    <a:gd name="T3" fmla="*/ 7 h 142"/>
                    <a:gd name="T4" fmla="*/ 108 w 827"/>
                    <a:gd name="T5" fmla="*/ 11 h 142"/>
                    <a:gd name="T6" fmla="*/ 64 w 827"/>
                    <a:gd name="T7" fmla="*/ 13 h 142"/>
                    <a:gd name="T8" fmla="*/ 31 w 827"/>
                    <a:gd name="T9" fmla="*/ 14 h 142"/>
                    <a:gd name="T10" fmla="*/ 0 w 827"/>
                    <a:gd name="T11" fmla="*/ 13 h 142"/>
                    <a:gd name="T12" fmla="*/ 30 w 827"/>
                    <a:gd name="T13" fmla="*/ 16 h 142"/>
                    <a:gd name="T14" fmla="*/ 80 w 827"/>
                    <a:gd name="T15" fmla="*/ 16 h 142"/>
                    <a:gd name="T16" fmla="*/ 134 w 827"/>
                    <a:gd name="T17" fmla="*/ 11 h 142"/>
                    <a:gd name="T18" fmla="*/ 161 w 827"/>
                    <a:gd name="T19" fmla="*/ 8 h 142"/>
                    <a:gd name="T20" fmla="*/ 206 w 827"/>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27" h="142">
                      <a:moveTo>
                        <a:pt x="827" y="0"/>
                      </a:moveTo>
                      <a:lnTo>
                        <a:pt x="603" y="67"/>
                      </a:lnTo>
                      <a:lnTo>
                        <a:pt x="432" y="100"/>
                      </a:lnTo>
                      <a:lnTo>
                        <a:pt x="258" y="119"/>
                      </a:lnTo>
                      <a:lnTo>
                        <a:pt x="127" y="127"/>
                      </a:lnTo>
                      <a:lnTo>
                        <a:pt x="0" y="119"/>
                      </a:lnTo>
                      <a:lnTo>
                        <a:pt x="121" y="142"/>
                      </a:lnTo>
                      <a:lnTo>
                        <a:pt x="321" y="142"/>
                      </a:lnTo>
                      <a:lnTo>
                        <a:pt x="537" y="104"/>
                      </a:lnTo>
                      <a:lnTo>
                        <a:pt x="647" y="76"/>
                      </a:lnTo>
                      <a:lnTo>
                        <a:pt x="827" y="0"/>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47" name="Freeform 448"/>
                <p:cNvSpPr>
                  <a:spLocks/>
                </p:cNvSpPr>
                <p:nvPr/>
              </p:nvSpPr>
              <p:spPr bwMode="auto">
                <a:xfrm>
                  <a:off x="2262" y="2544"/>
                  <a:ext cx="371" cy="466"/>
                </a:xfrm>
                <a:custGeom>
                  <a:avLst/>
                  <a:gdLst>
                    <a:gd name="T0" fmla="*/ 102 w 742"/>
                    <a:gd name="T1" fmla="*/ 61 h 1398"/>
                    <a:gd name="T2" fmla="*/ 96 w 742"/>
                    <a:gd name="T3" fmla="*/ 53 h 1398"/>
                    <a:gd name="T4" fmla="*/ 88 w 742"/>
                    <a:gd name="T5" fmla="*/ 53 h 1398"/>
                    <a:gd name="T6" fmla="*/ 81 w 742"/>
                    <a:gd name="T7" fmla="*/ 54 h 1398"/>
                    <a:gd name="T8" fmla="*/ 78 w 742"/>
                    <a:gd name="T9" fmla="*/ 59 h 1398"/>
                    <a:gd name="T10" fmla="*/ 77 w 742"/>
                    <a:gd name="T11" fmla="*/ 63 h 1398"/>
                    <a:gd name="T12" fmla="*/ 79 w 742"/>
                    <a:gd name="T13" fmla="*/ 72 h 1398"/>
                    <a:gd name="T14" fmla="*/ 83 w 742"/>
                    <a:gd name="T15" fmla="*/ 77 h 1398"/>
                    <a:gd name="T16" fmla="*/ 85 w 742"/>
                    <a:gd name="T17" fmla="*/ 83 h 1398"/>
                    <a:gd name="T18" fmla="*/ 88 w 742"/>
                    <a:gd name="T19" fmla="*/ 90 h 1398"/>
                    <a:gd name="T20" fmla="*/ 93 w 742"/>
                    <a:gd name="T21" fmla="*/ 99 h 1398"/>
                    <a:gd name="T22" fmla="*/ 104 w 742"/>
                    <a:gd name="T23" fmla="*/ 110 h 1398"/>
                    <a:gd name="T24" fmla="*/ 112 w 742"/>
                    <a:gd name="T25" fmla="*/ 121 h 1398"/>
                    <a:gd name="T26" fmla="*/ 121 w 742"/>
                    <a:gd name="T27" fmla="*/ 135 h 1398"/>
                    <a:gd name="T28" fmla="*/ 126 w 742"/>
                    <a:gd name="T29" fmla="*/ 146 h 1398"/>
                    <a:gd name="T30" fmla="*/ 128 w 742"/>
                    <a:gd name="T31" fmla="*/ 155 h 1398"/>
                    <a:gd name="T32" fmla="*/ 105 w 742"/>
                    <a:gd name="T33" fmla="*/ 141 h 1398"/>
                    <a:gd name="T34" fmla="*/ 82 w 742"/>
                    <a:gd name="T35" fmla="*/ 132 h 1398"/>
                    <a:gd name="T36" fmla="*/ 69 w 742"/>
                    <a:gd name="T37" fmla="*/ 128 h 1398"/>
                    <a:gd name="T38" fmla="*/ 53 w 742"/>
                    <a:gd name="T39" fmla="*/ 125 h 1398"/>
                    <a:gd name="T40" fmla="*/ 36 w 742"/>
                    <a:gd name="T41" fmla="*/ 125 h 1398"/>
                    <a:gd name="T42" fmla="*/ 18 w 742"/>
                    <a:gd name="T43" fmla="*/ 131 h 1398"/>
                    <a:gd name="T44" fmla="*/ 2 w 742"/>
                    <a:gd name="T45" fmla="*/ 143 h 1398"/>
                    <a:gd name="T46" fmla="*/ 0 w 742"/>
                    <a:gd name="T47" fmla="*/ 133 h 1398"/>
                    <a:gd name="T48" fmla="*/ 9 w 742"/>
                    <a:gd name="T49" fmla="*/ 122 h 1398"/>
                    <a:gd name="T50" fmla="*/ 21 w 742"/>
                    <a:gd name="T51" fmla="*/ 108 h 1398"/>
                    <a:gd name="T52" fmla="*/ 27 w 742"/>
                    <a:gd name="T53" fmla="*/ 99 h 1398"/>
                    <a:gd name="T54" fmla="*/ 27 w 742"/>
                    <a:gd name="T55" fmla="*/ 89 h 1398"/>
                    <a:gd name="T56" fmla="*/ 24 w 742"/>
                    <a:gd name="T57" fmla="*/ 81 h 1398"/>
                    <a:gd name="T58" fmla="*/ 17 w 742"/>
                    <a:gd name="T59" fmla="*/ 75 h 1398"/>
                    <a:gd name="T60" fmla="*/ 12 w 742"/>
                    <a:gd name="T61" fmla="*/ 66 h 1398"/>
                    <a:gd name="T62" fmla="*/ 11 w 742"/>
                    <a:gd name="T63" fmla="*/ 59 h 1398"/>
                    <a:gd name="T64" fmla="*/ 7 w 742"/>
                    <a:gd name="T65" fmla="*/ 51 h 1398"/>
                    <a:gd name="T66" fmla="*/ 6 w 742"/>
                    <a:gd name="T67" fmla="*/ 41 h 1398"/>
                    <a:gd name="T68" fmla="*/ 9 w 742"/>
                    <a:gd name="T69" fmla="*/ 33 h 1398"/>
                    <a:gd name="T70" fmla="*/ 15 w 742"/>
                    <a:gd name="T71" fmla="*/ 27 h 1398"/>
                    <a:gd name="T72" fmla="*/ 20 w 742"/>
                    <a:gd name="T73" fmla="*/ 18 h 1398"/>
                    <a:gd name="T74" fmla="*/ 31 w 742"/>
                    <a:gd name="T75" fmla="*/ 10 h 1398"/>
                    <a:gd name="T76" fmla="*/ 43 w 742"/>
                    <a:gd name="T77" fmla="*/ 6 h 1398"/>
                    <a:gd name="T78" fmla="*/ 60 w 742"/>
                    <a:gd name="T79" fmla="*/ 3 h 1398"/>
                    <a:gd name="T80" fmla="*/ 79 w 742"/>
                    <a:gd name="T81" fmla="*/ 0 h 1398"/>
                    <a:gd name="T82" fmla="*/ 110 w 742"/>
                    <a:gd name="T83" fmla="*/ 0 h 1398"/>
                    <a:gd name="T84" fmla="*/ 126 w 742"/>
                    <a:gd name="T85" fmla="*/ 1 h 1398"/>
                    <a:gd name="T86" fmla="*/ 143 w 742"/>
                    <a:gd name="T87" fmla="*/ 4 h 1398"/>
                    <a:gd name="T88" fmla="*/ 158 w 742"/>
                    <a:gd name="T89" fmla="*/ 8 h 1398"/>
                    <a:gd name="T90" fmla="*/ 168 w 742"/>
                    <a:gd name="T91" fmla="*/ 13 h 1398"/>
                    <a:gd name="T92" fmla="*/ 180 w 742"/>
                    <a:gd name="T93" fmla="*/ 19 h 1398"/>
                    <a:gd name="T94" fmla="*/ 185 w 742"/>
                    <a:gd name="T95" fmla="*/ 29 h 1398"/>
                    <a:gd name="T96" fmla="*/ 186 w 742"/>
                    <a:gd name="T97" fmla="*/ 38 h 1398"/>
                    <a:gd name="T98" fmla="*/ 181 w 742"/>
                    <a:gd name="T99" fmla="*/ 45 h 1398"/>
                    <a:gd name="T100" fmla="*/ 169 w 742"/>
                    <a:gd name="T101" fmla="*/ 38 h 1398"/>
                    <a:gd name="T102" fmla="*/ 154 w 742"/>
                    <a:gd name="T103" fmla="*/ 34 h 1398"/>
                    <a:gd name="T104" fmla="*/ 133 w 742"/>
                    <a:gd name="T105" fmla="*/ 32 h 1398"/>
                    <a:gd name="T106" fmla="*/ 138 w 742"/>
                    <a:gd name="T107" fmla="*/ 45 h 1398"/>
                    <a:gd name="T108" fmla="*/ 115 w 742"/>
                    <a:gd name="T109" fmla="*/ 40 h 1398"/>
                    <a:gd name="T110" fmla="*/ 122 w 742"/>
                    <a:gd name="T111" fmla="*/ 50 h 1398"/>
                    <a:gd name="T112" fmla="*/ 105 w 742"/>
                    <a:gd name="T113" fmla="*/ 50 h 1398"/>
                    <a:gd name="T114" fmla="*/ 102 w 742"/>
                    <a:gd name="T115" fmla="*/ 61 h 13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42" h="1398">
                      <a:moveTo>
                        <a:pt x="407" y="546"/>
                      </a:moveTo>
                      <a:lnTo>
                        <a:pt x="383" y="481"/>
                      </a:lnTo>
                      <a:lnTo>
                        <a:pt x="352" y="474"/>
                      </a:lnTo>
                      <a:lnTo>
                        <a:pt x="324" y="486"/>
                      </a:lnTo>
                      <a:lnTo>
                        <a:pt x="310" y="527"/>
                      </a:lnTo>
                      <a:lnTo>
                        <a:pt x="306" y="564"/>
                      </a:lnTo>
                      <a:lnTo>
                        <a:pt x="314" y="652"/>
                      </a:lnTo>
                      <a:lnTo>
                        <a:pt x="331" y="694"/>
                      </a:lnTo>
                      <a:lnTo>
                        <a:pt x="339" y="745"/>
                      </a:lnTo>
                      <a:lnTo>
                        <a:pt x="349" y="811"/>
                      </a:lnTo>
                      <a:lnTo>
                        <a:pt x="372" y="889"/>
                      </a:lnTo>
                      <a:lnTo>
                        <a:pt x="413" y="990"/>
                      </a:lnTo>
                      <a:lnTo>
                        <a:pt x="447" y="1085"/>
                      </a:lnTo>
                      <a:lnTo>
                        <a:pt x="483" y="1215"/>
                      </a:lnTo>
                      <a:lnTo>
                        <a:pt x="504" y="1313"/>
                      </a:lnTo>
                      <a:lnTo>
                        <a:pt x="510" y="1398"/>
                      </a:lnTo>
                      <a:lnTo>
                        <a:pt x="417" y="1268"/>
                      </a:lnTo>
                      <a:lnTo>
                        <a:pt x="327" y="1191"/>
                      </a:lnTo>
                      <a:lnTo>
                        <a:pt x="275" y="1150"/>
                      </a:lnTo>
                      <a:lnTo>
                        <a:pt x="212" y="1121"/>
                      </a:lnTo>
                      <a:lnTo>
                        <a:pt x="143" y="1125"/>
                      </a:lnTo>
                      <a:lnTo>
                        <a:pt x="71" y="1182"/>
                      </a:lnTo>
                      <a:lnTo>
                        <a:pt x="6" y="1288"/>
                      </a:lnTo>
                      <a:lnTo>
                        <a:pt x="0" y="1199"/>
                      </a:lnTo>
                      <a:lnTo>
                        <a:pt x="36" y="1097"/>
                      </a:lnTo>
                      <a:lnTo>
                        <a:pt x="84" y="973"/>
                      </a:lnTo>
                      <a:lnTo>
                        <a:pt x="105" y="888"/>
                      </a:lnTo>
                      <a:lnTo>
                        <a:pt x="108" y="798"/>
                      </a:lnTo>
                      <a:lnTo>
                        <a:pt x="96" y="729"/>
                      </a:lnTo>
                      <a:lnTo>
                        <a:pt x="68" y="676"/>
                      </a:lnTo>
                      <a:lnTo>
                        <a:pt x="47" y="591"/>
                      </a:lnTo>
                      <a:lnTo>
                        <a:pt x="41" y="530"/>
                      </a:lnTo>
                      <a:lnTo>
                        <a:pt x="26" y="456"/>
                      </a:lnTo>
                      <a:lnTo>
                        <a:pt x="23" y="367"/>
                      </a:lnTo>
                      <a:lnTo>
                        <a:pt x="35" y="300"/>
                      </a:lnTo>
                      <a:lnTo>
                        <a:pt x="57" y="241"/>
                      </a:lnTo>
                      <a:lnTo>
                        <a:pt x="80" y="162"/>
                      </a:lnTo>
                      <a:lnTo>
                        <a:pt x="123" y="94"/>
                      </a:lnTo>
                      <a:lnTo>
                        <a:pt x="170" y="52"/>
                      </a:lnTo>
                      <a:lnTo>
                        <a:pt x="239" y="25"/>
                      </a:lnTo>
                      <a:lnTo>
                        <a:pt x="314" y="3"/>
                      </a:lnTo>
                      <a:lnTo>
                        <a:pt x="438" y="0"/>
                      </a:lnTo>
                      <a:lnTo>
                        <a:pt x="503" y="11"/>
                      </a:lnTo>
                      <a:lnTo>
                        <a:pt x="569" y="37"/>
                      </a:lnTo>
                      <a:lnTo>
                        <a:pt x="631" y="68"/>
                      </a:lnTo>
                      <a:lnTo>
                        <a:pt x="671" y="114"/>
                      </a:lnTo>
                      <a:lnTo>
                        <a:pt x="718" y="174"/>
                      </a:lnTo>
                      <a:lnTo>
                        <a:pt x="739" y="264"/>
                      </a:lnTo>
                      <a:lnTo>
                        <a:pt x="742" y="340"/>
                      </a:lnTo>
                      <a:lnTo>
                        <a:pt x="724" y="403"/>
                      </a:lnTo>
                      <a:lnTo>
                        <a:pt x="676" y="340"/>
                      </a:lnTo>
                      <a:lnTo>
                        <a:pt x="613" y="304"/>
                      </a:lnTo>
                      <a:lnTo>
                        <a:pt x="530" y="288"/>
                      </a:lnTo>
                      <a:lnTo>
                        <a:pt x="551" y="403"/>
                      </a:lnTo>
                      <a:lnTo>
                        <a:pt x="458" y="363"/>
                      </a:lnTo>
                      <a:lnTo>
                        <a:pt x="485" y="452"/>
                      </a:lnTo>
                      <a:lnTo>
                        <a:pt x="419" y="448"/>
                      </a:lnTo>
                      <a:lnTo>
                        <a:pt x="407" y="5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nvGrpSpPr>
                <p:cNvPr id="5148" name="Group 449"/>
                <p:cNvGrpSpPr>
                  <a:grpSpLocks/>
                </p:cNvGrpSpPr>
                <p:nvPr/>
              </p:nvGrpSpPr>
              <p:grpSpPr bwMode="auto">
                <a:xfrm>
                  <a:off x="2118" y="3270"/>
                  <a:ext cx="284" cy="487"/>
                  <a:chOff x="2118" y="3270"/>
                  <a:chExt cx="284" cy="487"/>
                </a:xfrm>
              </p:grpSpPr>
              <p:sp>
                <p:nvSpPr>
                  <p:cNvPr id="5149" name="Freeform 450"/>
                  <p:cNvSpPr>
                    <a:spLocks/>
                  </p:cNvSpPr>
                  <p:nvPr/>
                </p:nvSpPr>
                <p:spPr bwMode="auto">
                  <a:xfrm>
                    <a:off x="2118" y="3270"/>
                    <a:ext cx="284" cy="487"/>
                  </a:xfrm>
                  <a:custGeom>
                    <a:avLst/>
                    <a:gdLst>
                      <a:gd name="T0" fmla="*/ 78 w 570"/>
                      <a:gd name="T1" fmla="*/ 24 h 1463"/>
                      <a:gd name="T2" fmla="*/ 53 w 570"/>
                      <a:gd name="T3" fmla="*/ 22 h 1463"/>
                      <a:gd name="T4" fmla="*/ 37 w 570"/>
                      <a:gd name="T5" fmla="*/ 18 h 1463"/>
                      <a:gd name="T6" fmla="*/ 32 w 570"/>
                      <a:gd name="T7" fmla="*/ 12 h 1463"/>
                      <a:gd name="T8" fmla="*/ 32 w 570"/>
                      <a:gd name="T9" fmla="*/ 7 h 1463"/>
                      <a:gd name="T10" fmla="*/ 28 w 570"/>
                      <a:gd name="T11" fmla="*/ 3 h 1463"/>
                      <a:gd name="T12" fmla="*/ 13 w 570"/>
                      <a:gd name="T13" fmla="*/ 0 h 1463"/>
                      <a:gd name="T14" fmla="*/ 0 w 570"/>
                      <a:gd name="T15" fmla="*/ 1 h 1463"/>
                      <a:gd name="T16" fmla="*/ 16 w 570"/>
                      <a:gd name="T17" fmla="*/ 126 h 1463"/>
                      <a:gd name="T18" fmla="*/ 28 w 570"/>
                      <a:gd name="T19" fmla="*/ 137 h 1463"/>
                      <a:gd name="T20" fmla="*/ 42 w 570"/>
                      <a:gd name="T21" fmla="*/ 149 h 1463"/>
                      <a:gd name="T22" fmla="*/ 63 w 570"/>
                      <a:gd name="T23" fmla="*/ 158 h 1463"/>
                      <a:gd name="T24" fmla="*/ 87 w 570"/>
                      <a:gd name="T25" fmla="*/ 160 h 1463"/>
                      <a:gd name="T26" fmla="*/ 119 w 570"/>
                      <a:gd name="T27" fmla="*/ 162 h 1463"/>
                      <a:gd name="T28" fmla="*/ 138 w 570"/>
                      <a:gd name="T29" fmla="*/ 159 h 1463"/>
                      <a:gd name="T30" fmla="*/ 142 w 570"/>
                      <a:gd name="T31" fmla="*/ 151 h 1463"/>
                      <a:gd name="T32" fmla="*/ 140 w 570"/>
                      <a:gd name="T33" fmla="*/ 139 h 1463"/>
                      <a:gd name="T34" fmla="*/ 126 w 570"/>
                      <a:gd name="T35" fmla="*/ 104 h 1463"/>
                      <a:gd name="T36" fmla="*/ 115 w 570"/>
                      <a:gd name="T37" fmla="*/ 69 h 1463"/>
                      <a:gd name="T38" fmla="*/ 110 w 570"/>
                      <a:gd name="T39" fmla="*/ 43 h 1463"/>
                      <a:gd name="T40" fmla="*/ 110 w 570"/>
                      <a:gd name="T41" fmla="*/ 36 h 1463"/>
                      <a:gd name="T42" fmla="*/ 102 w 570"/>
                      <a:gd name="T43" fmla="*/ 26 h 1463"/>
                      <a:gd name="T44" fmla="*/ 94 w 570"/>
                      <a:gd name="T45" fmla="*/ 24 h 1463"/>
                      <a:gd name="T46" fmla="*/ 78 w 570"/>
                      <a:gd name="T47" fmla="*/ 24 h 14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0" h="1463">
                        <a:moveTo>
                          <a:pt x="316" y="212"/>
                        </a:moveTo>
                        <a:lnTo>
                          <a:pt x="213" y="197"/>
                        </a:lnTo>
                        <a:lnTo>
                          <a:pt x="149" y="165"/>
                        </a:lnTo>
                        <a:lnTo>
                          <a:pt x="128" y="110"/>
                        </a:lnTo>
                        <a:lnTo>
                          <a:pt x="128" y="62"/>
                        </a:lnTo>
                        <a:lnTo>
                          <a:pt x="112" y="23"/>
                        </a:lnTo>
                        <a:lnTo>
                          <a:pt x="54" y="0"/>
                        </a:lnTo>
                        <a:lnTo>
                          <a:pt x="0" y="7"/>
                        </a:lnTo>
                        <a:lnTo>
                          <a:pt x="66" y="1138"/>
                        </a:lnTo>
                        <a:lnTo>
                          <a:pt x="112" y="1242"/>
                        </a:lnTo>
                        <a:lnTo>
                          <a:pt x="170" y="1345"/>
                        </a:lnTo>
                        <a:lnTo>
                          <a:pt x="254" y="1423"/>
                        </a:lnTo>
                        <a:lnTo>
                          <a:pt x="349" y="1448"/>
                        </a:lnTo>
                        <a:lnTo>
                          <a:pt x="478" y="1463"/>
                        </a:lnTo>
                        <a:lnTo>
                          <a:pt x="553" y="1440"/>
                        </a:lnTo>
                        <a:lnTo>
                          <a:pt x="570" y="1361"/>
                        </a:lnTo>
                        <a:lnTo>
                          <a:pt x="561" y="1258"/>
                        </a:lnTo>
                        <a:lnTo>
                          <a:pt x="507" y="940"/>
                        </a:lnTo>
                        <a:lnTo>
                          <a:pt x="461" y="624"/>
                        </a:lnTo>
                        <a:lnTo>
                          <a:pt x="441" y="387"/>
                        </a:lnTo>
                        <a:lnTo>
                          <a:pt x="441" y="323"/>
                        </a:lnTo>
                        <a:lnTo>
                          <a:pt x="411" y="236"/>
                        </a:lnTo>
                        <a:lnTo>
                          <a:pt x="378" y="212"/>
                        </a:lnTo>
                        <a:lnTo>
                          <a:pt x="316" y="212"/>
                        </a:lnTo>
                        <a:close/>
                      </a:path>
                    </a:pathLst>
                  </a:custGeom>
                  <a:gradFill rotWithShape="0">
                    <a:gsLst>
                      <a:gs pos="0">
                        <a:srgbClr val="404040"/>
                      </a:gs>
                      <a:gs pos="100000">
                        <a:srgbClr val="1E1E1E"/>
                      </a:gs>
                    </a:gsLst>
                    <a:lin ang="5400000" scaled="1"/>
                  </a:gra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150" name="Freeform 451"/>
                  <p:cNvSpPr>
                    <a:spLocks/>
                  </p:cNvSpPr>
                  <p:nvPr/>
                </p:nvSpPr>
                <p:spPr bwMode="auto">
                  <a:xfrm>
                    <a:off x="2124" y="3293"/>
                    <a:ext cx="244" cy="448"/>
                  </a:xfrm>
                  <a:custGeom>
                    <a:avLst/>
                    <a:gdLst>
                      <a:gd name="T0" fmla="*/ 79 w 489"/>
                      <a:gd name="T1" fmla="*/ 30 h 1343"/>
                      <a:gd name="T2" fmla="*/ 57 w 489"/>
                      <a:gd name="T3" fmla="*/ 29 h 1343"/>
                      <a:gd name="T4" fmla="*/ 33 w 489"/>
                      <a:gd name="T5" fmla="*/ 26 h 1343"/>
                      <a:gd name="T6" fmla="*/ 18 w 489"/>
                      <a:gd name="T7" fmla="*/ 19 h 1343"/>
                      <a:gd name="T8" fmla="*/ 10 w 489"/>
                      <a:gd name="T9" fmla="*/ 14 h 1343"/>
                      <a:gd name="T10" fmla="*/ 0 w 489"/>
                      <a:gd name="T11" fmla="*/ 0 h 1343"/>
                      <a:gd name="T12" fmla="*/ 15 w 489"/>
                      <a:gd name="T13" fmla="*/ 115 h 1343"/>
                      <a:gd name="T14" fmla="*/ 26 w 489"/>
                      <a:gd name="T15" fmla="*/ 126 h 1343"/>
                      <a:gd name="T16" fmla="*/ 37 w 489"/>
                      <a:gd name="T17" fmla="*/ 135 h 1343"/>
                      <a:gd name="T18" fmla="*/ 52 w 489"/>
                      <a:gd name="T19" fmla="*/ 142 h 1343"/>
                      <a:gd name="T20" fmla="*/ 64 w 489"/>
                      <a:gd name="T21" fmla="*/ 146 h 1343"/>
                      <a:gd name="T22" fmla="*/ 79 w 489"/>
                      <a:gd name="T23" fmla="*/ 148 h 1343"/>
                      <a:gd name="T24" fmla="*/ 94 w 489"/>
                      <a:gd name="T25" fmla="*/ 149 h 1343"/>
                      <a:gd name="T26" fmla="*/ 110 w 489"/>
                      <a:gd name="T27" fmla="*/ 149 h 1343"/>
                      <a:gd name="T28" fmla="*/ 118 w 489"/>
                      <a:gd name="T29" fmla="*/ 148 h 1343"/>
                      <a:gd name="T30" fmla="*/ 122 w 489"/>
                      <a:gd name="T31" fmla="*/ 142 h 1343"/>
                      <a:gd name="T32" fmla="*/ 120 w 489"/>
                      <a:gd name="T33" fmla="*/ 133 h 1343"/>
                      <a:gd name="T34" fmla="*/ 109 w 489"/>
                      <a:gd name="T35" fmla="*/ 113 h 1343"/>
                      <a:gd name="T36" fmla="*/ 92 w 489"/>
                      <a:gd name="T37" fmla="*/ 45 h 1343"/>
                      <a:gd name="T38" fmla="*/ 89 w 489"/>
                      <a:gd name="T39" fmla="*/ 35 h 1343"/>
                      <a:gd name="T40" fmla="*/ 79 w 489"/>
                      <a:gd name="T41" fmla="*/ 30 h 13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9" h="1343">
                        <a:moveTo>
                          <a:pt x="319" y="269"/>
                        </a:moveTo>
                        <a:lnTo>
                          <a:pt x="229" y="261"/>
                        </a:lnTo>
                        <a:lnTo>
                          <a:pt x="132" y="230"/>
                        </a:lnTo>
                        <a:lnTo>
                          <a:pt x="75" y="174"/>
                        </a:lnTo>
                        <a:lnTo>
                          <a:pt x="42" y="127"/>
                        </a:lnTo>
                        <a:lnTo>
                          <a:pt x="0" y="0"/>
                        </a:lnTo>
                        <a:lnTo>
                          <a:pt x="62" y="1035"/>
                        </a:lnTo>
                        <a:lnTo>
                          <a:pt x="104" y="1130"/>
                        </a:lnTo>
                        <a:lnTo>
                          <a:pt x="149" y="1216"/>
                        </a:lnTo>
                        <a:lnTo>
                          <a:pt x="208" y="1280"/>
                        </a:lnTo>
                        <a:lnTo>
                          <a:pt x="258" y="1311"/>
                        </a:lnTo>
                        <a:lnTo>
                          <a:pt x="319" y="1328"/>
                        </a:lnTo>
                        <a:lnTo>
                          <a:pt x="377" y="1343"/>
                        </a:lnTo>
                        <a:lnTo>
                          <a:pt x="443" y="1343"/>
                        </a:lnTo>
                        <a:lnTo>
                          <a:pt x="472" y="1328"/>
                        </a:lnTo>
                        <a:lnTo>
                          <a:pt x="489" y="1280"/>
                        </a:lnTo>
                        <a:lnTo>
                          <a:pt x="481" y="1200"/>
                        </a:lnTo>
                        <a:lnTo>
                          <a:pt x="439" y="1018"/>
                        </a:lnTo>
                        <a:lnTo>
                          <a:pt x="368" y="402"/>
                        </a:lnTo>
                        <a:lnTo>
                          <a:pt x="357" y="317"/>
                        </a:lnTo>
                        <a:lnTo>
                          <a:pt x="319" y="269"/>
                        </a:lnTo>
                        <a:close/>
                      </a:path>
                    </a:pathLst>
                  </a:custGeom>
                  <a:gradFill rotWithShape="0">
                    <a:gsLst>
                      <a:gs pos="0">
                        <a:srgbClr val="606060"/>
                      </a:gs>
                      <a:gs pos="100000">
                        <a:srgbClr val="2C2C2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grpSp>
      </p:gr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3"/>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995330" name="Rectangle 2"/>
          <p:cNvSpPr>
            <a:spLocks noGrp="1" noChangeArrowheads="1"/>
          </p:cNvSpPr>
          <p:nvPr>
            <p:ph type="title"/>
          </p:nvPr>
        </p:nvSpPr>
        <p:spPr>
          <a:xfrm>
            <a:off x="1981200" y="228600"/>
            <a:ext cx="6858000" cy="1143000"/>
          </a:xfrm>
        </p:spPr>
        <p:txBody>
          <a:bodyPr/>
          <a:lstStyle/>
          <a:p>
            <a:pPr>
              <a:defRPr/>
            </a:pPr>
            <a:r>
              <a:rPr lang="zh-CN" altLang="en-US" sz="4000"/>
              <a:t>含有不同成分的时间序列</a:t>
            </a:r>
            <a:endParaRPr lang="zh-CN" altLang="en-US" sz="3600">
              <a:solidFill>
                <a:schemeClr val="hlink"/>
              </a:solidFill>
              <a:latin typeface="Arial" panose="020B0604020202020204" pitchFamily="34" charset="0"/>
            </a:endParaRPr>
          </a:p>
        </p:txBody>
      </p:sp>
      <p:sp>
        <p:nvSpPr>
          <p:cNvPr id="19460" name="Rectangle 3"/>
          <p:cNvSpPr>
            <a:spLocks noChangeArrowheads="1"/>
          </p:cNvSpPr>
          <p:nvPr/>
        </p:nvSpPr>
        <p:spPr bwMode="auto">
          <a:xfrm>
            <a:off x="2314575"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aphicFrame>
        <p:nvGraphicFramePr>
          <p:cNvPr id="19461" name="Object 5"/>
          <p:cNvGraphicFramePr>
            <a:graphicFrameLocks noChangeAspect="1"/>
          </p:cNvGraphicFramePr>
          <p:nvPr/>
        </p:nvGraphicFramePr>
        <p:xfrm>
          <a:off x="979488" y="1557338"/>
          <a:ext cx="3665537" cy="2676525"/>
        </p:xfrm>
        <a:graphic>
          <a:graphicData uri="http://schemas.openxmlformats.org/presentationml/2006/ole">
            <mc:AlternateContent xmlns:mc="http://schemas.openxmlformats.org/markup-compatibility/2006">
              <mc:Choice xmlns:v="urn:schemas-microsoft-com:vml" Requires="v">
                <p:oleObj spid="_x0000_s2050" name="图表" r:id="rId4" imgW="2724302" imgH="1876349" progId="Excel.Chart.8">
                  <p:embed/>
                </p:oleObj>
              </mc:Choice>
              <mc:Fallback>
                <p:oleObj name="图表" r:id="rId4" imgW="2724302" imgH="1876349" progId="Excel.Chart.8">
                  <p:embed/>
                  <p:pic>
                    <p:nvPicPr>
                      <p:cNvPr id="1946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488" y="1557338"/>
                        <a:ext cx="3665537" cy="267652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6"/>
          <p:cNvGraphicFramePr>
            <a:graphicFrameLocks noChangeAspect="1"/>
          </p:cNvGraphicFramePr>
          <p:nvPr/>
        </p:nvGraphicFramePr>
        <p:xfrm>
          <a:off x="4508500" y="1557338"/>
          <a:ext cx="3665538" cy="2663825"/>
        </p:xfrm>
        <a:graphic>
          <a:graphicData uri="http://schemas.openxmlformats.org/presentationml/2006/ole">
            <mc:AlternateContent xmlns:mc="http://schemas.openxmlformats.org/markup-compatibility/2006">
              <mc:Choice xmlns:v="urn:schemas-microsoft-com:vml" Requires="v">
                <p:oleObj spid="_x0000_s2051" name="图表" r:id="rId6" imgW="2724302" imgH="1876349" progId="Excel.Chart.8">
                  <p:embed/>
                </p:oleObj>
              </mc:Choice>
              <mc:Fallback>
                <p:oleObj name="图表" r:id="rId6" imgW="2724302" imgH="1876349" progId="Excel.Chart.8">
                  <p:embed/>
                  <p:pic>
                    <p:nvPicPr>
                      <p:cNvPr id="1946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8500" y="1557338"/>
                        <a:ext cx="3665538" cy="266382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7"/>
          <p:cNvGraphicFramePr>
            <a:graphicFrameLocks noChangeAspect="1"/>
          </p:cNvGraphicFramePr>
          <p:nvPr/>
        </p:nvGraphicFramePr>
        <p:xfrm>
          <a:off x="971550" y="4089400"/>
          <a:ext cx="3678238" cy="2663825"/>
        </p:xfrm>
        <a:graphic>
          <a:graphicData uri="http://schemas.openxmlformats.org/presentationml/2006/ole">
            <mc:AlternateContent xmlns:mc="http://schemas.openxmlformats.org/markup-compatibility/2006">
              <mc:Choice xmlns:v="urn:schemas-microsoft-com:vml" Requires="v">
                <p:oleObj spid="_x0000_s2052" name="图表" r:id="rId8" imgW="2733751" imgH="1895551" progId="Excel.Chart.8">
                  <p:embed/>
                </p:oleObj>
              </mc:Choice>
              <mc:Fallback>
                <p:oleObj name="图表" r:id="rId8" imgW="2733751" imgH="1895551" progId="Excel.Chart.8">
                  <p:embed/>
                  <p:pic>
                    <p:nvPicPr>
                      <p:cNvPr id="1946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4089400"/>
                        <a:ext cx="3678238" cy="266382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8"/>
          <p:cNvGraphicFramePr>
            <a:graphicFrameLocks noChangeAspect="1"/>
          </p:cNvGraphicFramePr>
          <p:nvPr/>
        </p:nvGraphicFramePr>
        <p:xfrm>
          <a:off x="4533900" y="4089400"/>
          <a:ext cx="3640138" cy="2663825"/>
        </p:xfrm>
        <a:graphic>
          <a:graphicData uri="http://schemas.openxmlformats.org/presentationml/2006/ole">
            <mc:AlternateContent xmlns:mc="http://schemas.openxmlformats.org/markup-compatibility/2006">
              <mc:Choice xmlns:v="urn:schemas-microsoft-com:vml" Requires="v">
                <p:oleObj spid="_x0000_s2053" name="图表" r:id="rId10" imgW="2705100" imgH="1895551" progId="Excel.Chart.8">
                  <p:embed/>
                </p:oleObj>
              </mc:Choice>
              <mc:Fallback>
                <p:oleObj name="图表" r:id="rId10" imgW="2705100" imgH="1895551" progId="Excel.Chart.8">
                  <p:embed/>
                  <p:pic>
                    <p:nvPicPr>
                      <p:cNvPr id="1946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33900" y="4089400"/>
                        <a:ext cx="3640138" cy="266382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5337" name="Text Box 9"/>
          <p:cNvSpPr txBox="1">
            <a:spLocks noChangeArrowheads="1"/>
          </p:cNvSpPr>
          <p:nvPr/>
        </p:nvSpPr>
        <p:spPr bwMode="auto">
          <a:xfrm>
            <a:off x="325438" y="1855788"/>
            <a:ext cx="5746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平稳</a:t>
            </a:r>
          </a:p>
        </p:txBody>
      </p:sp>
      <p:sp>
        <p:nvSpPr>
          <p:cNvPr id="995338" name="Text Box 10"/>
          <p:cNvSpPr txBox="1">
            <a:spLocks noChangeArrowheads="1"/>
          </p:cNvSpPr>
          <p:nvPr/>
        </p:nvSpPr>
        <p:spPr bwMode="auto">
          <a:xfrm>
            <a:off x="8174038" y="1855788"/>
            <a:ext cx="5746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趋势</a:t>
            </a:r>
          </a:p>
        </p:txBody>
      </p:sp>
      <p:sp>
        <p:nvSpPr>
          <p:cNvPr id="995339" name="Text Box 11"/>
          <p:cNvSpPr txBox="1">
            <a:spLocks noChangeArrowheads="1"/>
          </p:cNvSpPr>
          <p:nvPr/>
        </p:nvSpPr>
        <p:spPr bwMode="auto">
          <a:xfrm>
            <a:off x="323850" y="4305300"/>
            <a:ext cx="5746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季节</a:t>
            </a:r>
          </a:p>
        </p:txBody>
      </p:sp>
      <p:sp>
        <p:nvSpPr>
          <p:cNvPr id="995340" name="Text Box 12"/>
          <p:cNvSpPr txBox="1">
            <a:spLocks noChangeArrowheads="1"/>
          </p:cNvSpPr>
          <p:nvPr/>
        </p:nvSpPr>
        <p:spPr bwMode="auto">
          <a:xfrm>
            <a:off x="8174038" y="4376738"/>
            <a:ext cx="574675" cy="176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季节与趋势</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7330" name="Rectangle 2"/>
          <p:cNvSpPr>
            <a:spLocks noChangeArrowheads="1"/>
          </p:cNvSpPr>
          <p:nvPr/>
        </p:nvSpPr>
        <p:spPr bwMode="auto">
          <a:xfrm>
            <a:off x="1828800" y="304800"/>
            <a:ext cx="7010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13</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.2   </a:t>
            </a:r>
            <a:r>
              <a:rPr kumimoji="1" lang="zh-CN" alt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时间序列的描述性分析</a:t>
            </a:r>
          </a:p>
        </p:txBody>
      </p:sp>
      <p:sp>
        <p:nvSpPr>
          <p:cNvPr id="867331" name="Rectangle 3"/>
          <p:cNvSpPr>
            <a:spLocks noChangeArrowheads="1"/>
          </p:cNvSpPr>
          <p:nvPr/>
        </p:nvSpPr>
        <p:spPr bwMode="auto">
          <a:xfrm>
            <a:off x="609600" y="1905000"/>
            <a:ext cx="8153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406400" indent="-406400" algn="ctr">
              <a:spcBef>
                <a:spcPct val="20000"/>
              </a:spcBef>
              <a:defRPr kumimoji="1" sz="16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406400" marR="0" lvl="0" indent="-4064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13.2.1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图形描述</a:t>
            </a:r>
          </a:p>
          <a:p>
            <a:pPr marL="406400" marR="0" lvl="0" indent="-4064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13.2.2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增长率分析</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2AA62A"/>
            </a:gs>
            <a:gs pos="100000">
              <a:srgbClr val="134D13"/>
            </a:gs>
          </a:gsLst>
          <a:lin ang="5400000" scaled="1"/>
        </a:gradFill>
        <a:effectLst/>
      </p:bgPr>
    </p:bg>
    <p:spTree>
      <p:nvGrpSpPr>
        <p:cNvPr id="1" name=""/>
        <p:cNvGrpSpPr/>
        <p:nvPr/>
      </p:nvGrpSpPr>
      <p:grpSpPr>
        <a:xfrm>
          <a:off x="0" y="0"/>
          <a:ext cx="0" cy="0"/>
          <a:chOff x="0" y="0"/>
          <a:chExt cx="0" cy="0"/>
        </a:xfrm>
      </p:grpSpPr>
      <p:sp>
        <p:nvSpPr>
          <p:cNvPr id="869378" name="Rectangle 2"/>
          <p:cNvSpPr>
            <a:spLocks noGrp="1" noChangeArrowheads="1"/>
          </p:cNvSpPr>
          <p:nvPr>
            <p:ph type="ctrTitle"/>
          </p:nvPr>
        </p:nvSpPr>
        <p:spPr>
          <a:xfrm>
            <a:off x="685800" y="2286000"/>
            <a:ext cx="7772400" cy="1143000"/>
          </a:xfrm>
        </p:spPr>
        <p:txBody>
          <a:bodyPr anchor="ctr" anchorCtr="0"/>
          <a:lstStyle/>
          <a:p>
            <a:pPr>
              <a:defRPr/>
            </a:pPr>
            <a:r>
              <a:rPr lang="zh-CN" altLang="en-US" sz="4400"/>
              <a:t>图形描述</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1981200" y="228600"/>
            <a:ext cx="6858000" cy="1143000"/>
          </a:xfrm>
        </p:spPr>
        <p:txBody>
          <a:bodyPr/>
          <a:lstStyle/>
          <a:p>
            <a:pPr>
              <a:defRPr/>
            </a:pPr>
            <a:r>
              <a:rPr lang="zh-CN" altLang="en-US" sz="4000"/>
              <a:t>图形描述</a:t>
            </a:r>
            <a:br>
              <a:rPr lang="zh-CN" altLang="en-US" sz="4000"/>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pic>
        <p:nvPicPr>
          <p:cNvPr id="2560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25" y="1628775"/>
            <a:ext cx="8086725"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sz="quarter"/>
          </p:nvPr>
        </p:nvSpPr>
        <p:spPr>
          <a:xfrm>
            <a:off x="1905000" y="304800"/>
            <a:ext cx="6781800" cy="862013"/>
          </a:xfrm>
        </p:spPr>
        <p:txBody>
          <a:bodyPr/>
          <a:lstStyle/>
          <a:p>
            <a:pPr>
              <a:defRPr/>
            </a:pPr>
            <a:r>
              <a:rPr lang="zh-CN" altLang="en-US" sz="4000" dirty="0"/>
              <a:t>图形描述</a:t>
            </a:r>
            <a:br>
              <a:rPr lang="zh-CN" altLang="en-US" sz="4000" dirty="0"/>
            </a:b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例题分析</a:t>
            </a:r>
            <a:r>
              <a:rPr lang="en-US" altLang="zh-CN" sz="3600" dirty="0">
                <a:solidFill>
                  <a:schemeClr val="hlink"/>
                </a:solidFill>
                <a:latin typeface="Arial" panose="020B0604020202020204" pitchFamily="34" charset="0"/>
              </a:rPr>
              <a:t>)</a:t>
            </a:r>
          </a:p>
        </p:txBody>
      </p:sp>
      <p:sp>
        <p:nvSpPr>
          <p:cNvPr id="27651" name="Rectangle 24"/>
          <p:cNvSpPr>
            <a:spLocks noChangeArrowheads="1"/>
          </p:cNvSpPr>
          <p:nvPr/>
        </p:nvSpPr>
        <p:spPr bwMode="auto">
          <a:xfrm>
            <a:off x="0" y="1333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7652" name="Rectangle 27"/>
          <p:cNvSpPr>
            <a:spLocks noChangeArrowheads="1"/>
          </p:cNvSpPr>
          <p:nvPr/>
        </p:nvSpPr>
        <p:spPr bwMode="auto">
          <a:xfrm>
            <a:off x="0" y="1166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pic>
        <p:nvPicPr>
          <p:cNvPr id="276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628775"/>
            <a:ext cx="4371975"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628775"/>
            <a:ext cx="4344987"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3840163"/>
            <a:ext cx="4392613" cy="229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3860800"/>
            <a:ext cx="4313237"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rgbClr val="2AA62A"/>
            </a:gs>
            <a:gs pos="100000">
              <a:srgbClr val="134D13"/>
            </a:gs>
          </a:gsLst>
          <a:lin ang="5400000" scaled="1"/>
        </a:gradFill>
        <a:effectLst/>
      </p:bgPr>
    </p:bg>
    <p:spTree>
      <p:nvGrpSpPr>
        <p:cNvPr id="1" name=""/>
        <p:cNvGrpSpPr/>
        <p:nvPr/>
      </p:nvGrpSpPr>
      <p:grpSpPr>
        <a:xfrm>
          <a:off x="0" y="0"/>
          <a:ext cx="0" cy="0"/>
          <a:chOff x="0" y="0"/>
          <a:chExt cx="0" cy="0"/>
        </a:xfrm>
      </p:grpSpPr>
      <p:sp>
        <p:nvSpPr>
          <p:cNvPr id="820226" name="Rectangle 2"/>
          <p:cNvSpPr>
            <a:spLocks noGrp="1" noChangeArrowheads="1"/>
          </p:cNvSpPr>
          <p:nvPr>
            <p:ph type="ctrTitle"/>
          </p:nvPr>
        </p:nvSpPr>
        <p:spPr>
          <a:xfrm>
            <a:off x="685800" y="2286000"/>
            <a:ext cx="7772400" cy="1143000"/>
          </a:xfrm>
        </p:spPr>
        <p:txBody>
          <a:bodyPr anchor="ctr" anchorCtr="0"/>
          <a:lstStyle/>
          <a:p>
            <a:pPr>
              <a:defRPr/>
            </a:pPr>
            <a:r>
              <a:rPr lang="zh-CN" altLang="en-US" sz="4400"/>
              <a:t>增长率分析</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1828800" y="228600"/>
            <a:ext cx="6781800" cy="1143000"/>
          </a:xfrm>
        </p:spPr>
        <p:txBody>
          <a:bodyPr/>
          <a:lstStyle/>
          <a:p>
            <a:pPr>
              <a:defRPr/>
            </a:pPr>
            <a:r>
              <a:rPr lang="zh-CN" altLang="en-US" sz="4000"/>
              <a:t>增长率</a:t>
            </a:r>
            <a:br>
              <a:rPr lang="zh-CN" altLang="en-US" sz="4000"/>
            </a:br>
            <a:r>
              <a:rPr lang="en-US" altLang="zh-CN" sz="3600">
                <a:solidFill>
                  <a:schemeClr val="hlink"/>
                </a:solidFill>
                <a:latin typeface="Arial" panose="020B0604020202020204" pitchFamily="34" charset="0"/>
              </a:rPr>
              <a:t>(</a:t>
            </a:r>
            <a:r>
              <a:rPr lang="en-US" altLang="zh-CN" sz="3600">
                <a:solidFill>
                  <a:schemeClr val="hlink"/>
                </a:solidFill>
                <a:latin typeface="Arial" panose="020B0604020202020204" pitchFamily="34" charset="0"/>
                <a:cs typeface="Times New Roman" panose="02020603050405020304" pitchFamily="18" charset="0"/>
              </a:rPr>
              <a:t>growth rate</a:t>
            </a:r>
            <a:r>
              <a:rPr lang="en-US" altLang="zh-CN" sz="3600">
                <a:solidFill>
                  <a:schemeClr val="hlink"/>
                </a:solidFill>
                <a:latin typeface="Arial" panose="020B0604020202020204" pitchFamily="34" charset="0"/>
              </a:rPr>
              <a:t>)</a:t>
            </a:r>
          </a:p>
        </p:txBody>
      </p:sp>
      <p:sp>
        <p:nvSpPr>
          <p:cNvPr id="547843" name="Rectangle 3"/>
          <p:cNvSpPr>
            <a:spLocks noGrp="1" noChangeArrowheads="1"/>
          </p:cNvSpPr>
          <p:nvPr>
            <p:ph type="body" idx="1"/>
          </p:nvPr>
        </p:nvSpPr>
        <p:spPr>
          <a:xfrm>
            <a:off x="457200" y="1700213"/>
            <a:ext cx="8382000" cy="4319587"/>
          </a:xfrm>
        </p:spPr>
        <p:txBody>
          <a:bodyPr/>
          <a:lstStyle/>
          <a:p>
            <a:pPr marL="609600" indent="-609600">
              <a:buFontTx/>
              <a:buAutoNum type="arabicPeriod"/>
              <a:defRPr/>
            </a:pPr>
            <a:r>
              <a:rPr lang="zh-CN" altLang="en-US"/>
              <a:t>也称增长速度</a:t>
            </a:r>
          </a:p>
          <a:p>
            <a:pPr marL="609600" indent="-609600">
              <a:buFontTx/>
              <a:buAutoNum type="arabicPeriod"/>
              <a:defRPr/>
            </a:pPr>
            <a:r>
              <a:rPr lang="zh-CN" altLang="en-US"/>
              <a:t>报告期观察值与基期观察值之比减</a:t>
            </a:r>
            <a:r>
              <a:rPr lang="en-US" altLang="zh-CN"/>
              <a:t>1</a:t>
            </a:r>
            <a:r>
              <a:rPr lang="zh-CN" altLang="en-US"/>
              <a:t>，用百分比表示</a:t>
            </a:r>
          </a:p>
          <a:p>
            <a:pPr marL="609600" indent="-609600">
              <a:buFontTx/>
              <a:buAutoNum type="arabicPeriod"/>
              <a:defRPr/>
            </a:pPr>
            <a:r>
              <a:rPr lang="zh-CN" altLang="en-US"/>
              <a:t>由于对比的基期不同，增长率可以分为环比增长率和定基增长率</a:t>
            </a:r>
          </a:p>
          <a:p>
            <a:pPr marL="609600" indent="-609600">
              <a:buFontTx/>
              <a:buAutoNum type="arabicPeriod"/>
              <a:defRPr/>
            </a:pPr>
            <a:r>
              <a:rPr lang="zh-CN" altLang="en-US"/>
              <a:t>由于计算方法的不同，有一般增长率、平均增长率、年度化增长率</a:t>
            </a:r>
            <a:endParaRPr lang="zh-CN" altLang="en-US" sz="36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Effect transition="in" filter="wipe(left)">
                                      <p:cBhvr>
                                        <p:cTn id="7" dur="500"/>
                                        <p:tgtEl>
                                          <p:spTgt spid="547843">
                                            <p:txEl>
                                              <p:pRg st="0" end="0"/>
                                            </p:txEl>
                                          </p:spTgt>
                                        </p:tgtEl>
                                      </p:cBhvr>
                                    </p:animEffect>
                                  </p:childTnLst>
                                  <p:subTnLst>
                                    <p:animClr clrSpc="rgb" dir="cw">
                                      <p:cBhvr override="childStyle">
                                        <p:cTn dur="1" fill="hold" display="0" masterRel="nextClick" afterEffect="1"/>
                                        <p:tgtEl>
                                          <p:spTgt spid="54784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7843">
                                            <p:txEl>
                                              <p:pRg st="1" end="1"/>
                                            </p:txEl>
                                          </p:spTgt>
                                        </p:tgtEl>
                                        <p:attrNameLst>
                                          <p:attrName>style.visibility</p:attrName>
                                        </p:attrNameLst>
                                      </p:cBhvr>
                                      <p:to>
                                        <p:strVal val="visible"/>
                                      </p:to>
                                    </p:set>
                                    <p:animEffect transition="in" filter="wipe(left)">
                                      <p:cBhvr>
                                        <p:cTn id="12" dur="500"/>
                                        <p:tgtEl>
                                          <p:spTgt spid="547843">
                                            <p:txEl>
                                              <p:pRg st="1" end="1"/>
                                            </p:txEl>
                                          </p:spTgt>
                                        </p:tgtEl>
                                      </p:cBhvr>
                                    </p:animEffect>
                                  </p:childTnLst>
                                  <p:subTnLst>
                                    <p:animClr clrSpc="rgb" dir="cw">
                                      <p:cBhvr override="childStyle">
                                        <p:cTn dur="1" fill="hold" display="0" masterRel="nextClick" afterEffect="1"/>
                                        <p:tgtEl>
                                          <p:spTgt spid="547843">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7843">
                                            <p:txEl>
                                              <p:pRg st="2" end="2"/>
                                            </p:txEl>
                                          </p:spTgt>
                                        </p:tgtEl>
                                        <p:attrNameLst>
                                          <p:attrName>style.visibility</p:attrName>
                                        </p:attrNameLst>
                                      </p:cBhvr>
                                      <p:to>
                                        <p:strVal val="visible"/>
                                      </p:to>
                                    </p:set>
                                    <p:animEffect transition="in" filter="wipe(left)">
                                      <p:cBhvr>
                                        <p:cTn id="17" dur="500"/>
                                        <p:tgtEl>
                                          <p:spTgt spid="547843">
                                            <p:txEl>
                                              <p:pRg st="2" end="2"/>
                                            </p:txEl>
                                          </p:spTgt>
                                        </p:tgtEl>
                                      </p:cBhvr>
                                    </p:animEffect>
                                  </p:childTnLst>
                                  <p:subTnLst>
                                    <p:animClr clrSpc="rgb" dir="cw">
                                      <p:cBhvr override="childStyle">
                                        <p:cTn dur="1" fill="hold" display="0" masterRel="nextClick" afterEffect="1"/>
                                        <p:tgtEl>
                                          <p:spTgt spid="547843">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7843">
                                            <p:txEl>
                                              <p:pRg st="3" end="3"/>
                                            </p:txEl>
                                          </p:spTgt>
                                        </p:tgtEl>
                                        <p:attrNameLst>
                                          <p:attrName>style.visibility</p:attrName>
                                        </p:attrNameLst>
                                      </p:cBhvr>
                                      <p:to>
                                        <p:strVal val="visible"/>
                                      </p:to>
                                    </p:set>
                                    <p:animEffect transition="in" filter="wipe(left)">
                                      <p:cBhvr>
                                        <p:cTn id="22" dur="500"/>
                                        <p:tgtEl>
                                          <p:spTgt spid="547843">
                                            <p:txEl>
                                              <p:pRg st="3" end="3"/>
                                            </p:txEl>
                                          </p:spTgt>
                                        </p:tgtEl>
                                      </p:cBhvr>
                                    </p:animEffect>
                                  </p:childTnLst>
                                  <p:subTnLst>
                                    <p:animClr clrSpc="rgb" dir="cw">
                                      <p:cBhvr override="childStyle">
                                        <p:cTn dur="1" fill="hold" display="0" masterRel="nextClick" afterEffect="1"/>
                                        <p:tgtEl>
                                          <p:spTgt spid="547843">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1981200" y="228600"/>
            <a:ext cx="6858000" cy="1143000"/>
          </a:xfrm>
        </p:spPr>
        <p:txBody>
          <a:bodyPr/>
          <a:lstStyle/>
          <a:p>
            <a:pPr>
              <a:defRPr/>
            </a:pPr>
            <a:r>
              <a:rPr lang="zh-CN" altLang="en-US" sz="4000"/>
              <a:t>环比增长率与定基增长率</a:t>
            </a:r>
            <a:endParaRPr lang="zh-CN" altLang="en-US" sz="3600">
              <a:solidFill>
                <a:schemeClr val="hlink"/>
              </a:solidFill>
            </a:endParaRPr>
          </a:p>
        </p:txBody>
      </p:sp>
      <p:sp>
        <p:nvSpPr>
          <p:cNvPr id="549891" name="Rectangle 3"/>
          <p:cNvSpPr>
            <a:spLocks noGrp="1" noChangeArrowheads="1"/>
          </p:cNvSpPr>
          <p:nvPr>
            <p:ph type="body" idx="1"/>
          </p:nvPr>
        </p:nvSpPr>
        <p:spPr>
          <a:xfrm>
            <a:off x="457200" y="1752600"/>
            <a:ext cx="7924800" cy="1828800"/>
          </a:xfrm>
        </p:spPr>
        <p:txBody>
          <a:bodyPr/>
          <a:lstStyle/>
          <a:p>
            <a:pPr marL="609600" indent="-609600" algn="just">
              <a:spcBef>
                <a:spcPct val="50000"/>
              </a:spcBef>
              <a:buFont typeface="Wingdings" panose="05000000000000000000" pitchFamily="2" charset="2"/>
              <a:buAutoNum type="arabicPeriod"/>
              <a:defRPr/>
            </a:pPr>
            <a:r>
              <a:rPr lang="zh-CN" altLang="en-US"/>
              <a:t>环比增长率</a:t>
            </a:r>
          </a:p>
          <a:p>
            <a:pPr marL="1219200" lvl="1" indent="-533400" algn="just">
              <a:spcBef>
                <a:spcPct val="50000"/>
              </a:spcBef>
              <a:defRPr/>
            </a:pPr>
            <a:r>
              <a:rPr lang="zh-CN" altLang="en-US"/>
              <a:t>报告期水平与前一期水平之比减</a:t>
            </a:r>
            <a:r>
              <a:rPr lang="en-US" altLang="zh-CN"/>
              <a:t>1</a:t>
            </a:r>
            <a:endParaRPr lang="en-US" altLang="zh-CN">
              <a:sym typeface="Wingdings 2" panose="05020102010507070707" pitchFamily="18" charset="2"/>
            </a:endParaRPr>
          </a:p>
        </p:txBody>
      </p:sp>
      <p:graphicFrame>
        <p:nvGraphicFramePr>
          <p:cNvPr id="549897" name="Object 9">
            <a:hlinkClick r:id="" action="ppaction://ole?verb=0"/>
          </p:cNvPr>
          <p:cNvGraphicFramePr>
            <a:graphicFrameLocks/>
          </p:cNvGraphicFramePr>
          <p:nvPr/>
        </p:nvGraphicFramePr>
        <p:xfrm>
          <a:off x="1876425" y="2895600"/>
          <a:ext cx="4524375" cy="1066800"/>
        </p:xfrm>
        <a:graphic>
          <a:graphicData uri="http://schemas.openxmlformats.org/presentationml/2006/ole">
            <mc:AlternateContent xmlns:mc="http://schemas.openxmlformats.org/markup-compatibility/2006">
              <mc:Choice xmlns:v="urn:schemas-microsoft-com:vml" Requires="v">
                <p:oleObj spid="_x0000_s3074" name="Equation" r:id="rId4" imgW="1874613" imgH="426804" progId="Equation.3">
                  <p:embed/>
                </p:oleObj>
              </mc:Choice>
              <mc:Fallback>
                <p:oleObj name="Equation" r:id="rId4" imgW="1874613" imgH="426804" progId="Equation.3">
                  <p:embed/>
                  <p:pic>
                    <p:nvPicPr>
                      <p:cNvPr id="549897" name="Object 9">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6425" y="2895600"/>
                        <a:ext cx="4524375" cy="10668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549899" name="Object 11">
            <a:hlinkClick r:id="" action="ppaction://ole?verb=0"/>
          </p:cNvPr>
          <p:cNvGraphicFramePr>
            <a:graphicFrameLocks/>
          </p:cNvGraphicFramePr>
          <p:nvPr/>
        </p:nvGraphicFramePr>
        <p:xfrm>
          <a:off x="1966913" y="5029200"/>
          <a:ext cx="4341812" cy="1066800"/>
        </p:xfrm>
        <a:graphic>
          <a:graphicData uri="http://schemas.openxmlformats.org/presentationml/2006/ole">
            <mc:AlternateContent xmlns:mc="http://schemas.openxmlformats.org/markup-compatibility/2006">
              <mc:Choice xmlns:v="urn:schemas-microsoft-com:vml" Requires="v">
                <p:oleObj spid="_x0000_s3075" name="Equation" r:id="rId6" imgW="1798393" imgH="426804" progId="Equation.3">
                  <p:embed/>
                </p:oleObj>
              </mc:Choice>
              <mc:Fallback>
                <p:oleObj name="Equation" r:id="rId6" imgW="1798393" imgH="426804" progId="Equation.3">
                  <p:embed/>
                  <p:pic>
                    <p:nvPicPr>
                      <p:cNvPr id="549899" name="Object 11">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6913" y="5029200"/>
                        <a:ext cx="4341812" cy="10668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549900" name="Rectangle 12"/>
          <p:cNvSpPr>
            <a:spLocks noChangeArrowheads="1"/>
          </p:cNvSpPr>
          <p:nvPr/>
        </p:nvSpPr>
        <p:spPr bwMode="auto">
          <a:xfrm>
            <a:off x="457200" y="3810000"/>
            <a:ext cx="7772400"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0" fontAlgn="base" latinLnBrk="0" hangingPunct="0">
              <a:lnSpc>
                <a:spcPct val="100000"/>
              </a:lnSpc>
              <a:spcBef>
                <a:spcPct val="50000"/>
              </a:spcBef>
              <a:spcAft>
                <a:spcPct val="0"/>
              </a:spcAft>
              <a:buClrTx/>
              <a:buSzTx/>
              <a:buFontTx/>
              <a:buAutoNum type="arabicPeriod" startAt="2"/>
              <a:tabLst/>
              <a:defRPr/>
            </a:pPr>
            <a:r>
              <a:rPr kumimoji="1" lang="zh-CN" altLang="en-US" sz="3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定基增长率</a:t>
            </a:r>
          </a:p>
          <a:p>
            <a:pPr marL="914400" marR="0" lvl="1" indent="-457200" algn="l" defTabSz="914400" rtl="0" eaLnBrk="0" fontAlgn="base" latinLnBrk="0" hangingPunct="0">
              <a:lnSpc>
                <a:spcPct val="100000"/>
              </a:lnSpc>
              <a:spcBef>
                <a:spcPct val="50000"/>
              </a:spcBef>
              <a:spcAft>
                <a:spcPct val="0"/>
              </a:spcAft>
              <a:buClr>
                <a:srgbClr val="FE9B03"/>
              </a:buClr>
              <a:buSzPct val="65000"/>
              <a:buFont typeface="Wingdings" panose="05000000000000000000" pitchFamily="2" charset="2"/>
              <a:buChar char="n"/>
              <a:tabLst/>
              <a:defRPr/>
            </a:pP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报告期水平与某一固定时期水平之比减</a:t>
            </a:r>
            <a:r>
              <a:rPr kumimoji="1" lang="en-US" altLang="zh-CN"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9891">
                                            <p:txEl>
                                              <p:pRg st="0" end="0"/>
                                            </p:txEl>
                                          </p:spTgt>
                                        </p:tgtEl>
                                        <p:attrNameLst>
                                          <p:attrName>style.visibility</p:attrName>
                                        </p:attrNameLst>
                                      </p:cBhvr>
                                      <p:to>
                                        <p:strVal val="visible"/>
                                      </p:to>
                                    </p:set>
                                    <p:animEffect transition="in" filter="wipe(left)">
                                      <p:cBhvr>
                                        <p:cTn id="7" dur="500"/>
                                        <p:tgtEl>
                                          <p:spTgt spid="549891">
                                            <p:txEl>
                                              <p:pRg st="0" end="0"/>
                                            </p:txEl>
                                          </p:spTgt>
                                        </p:tgtEl>
                                      </p:cBhvr>
                                    </p:animEffect>
                                  </p:childTnLst>
                                  <p:subTnLst>
                                    <p:animClr clrSpc="rgb" dir="cw">
                                      <p:cBhvr override="childStyle">
                                        <p:cTn dur="1" fill="hold" display="0" masterRel="nextClick" afterEffect="1"/>
                                        <p:tgtEl>
                                          <p:spTgt spid="549891">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549891">
                                            <p:txEl>
                                              <p:pRg st="1" end="1"/>
                                            </p:txEl>
                                          </p:spTgt>
                                        </p:tgtEl>
                                        <p:attrNameLst>
                                          <p:attrName>style.visibility</p:attrName>
                                        </p:attrNameLst>
                                      </p:cBhvr>
                                      <p:to>
                                        <p:strVal val="visible"/>
                                      </p:to>
                                    </p:set>
                                    <p:animEffect transition="in" filter="wipe(left)">
                                      <p:cBhvr>
                                        <p:cTn id="10" dur="500"/>
                                        <p:tgtEl>
                                          <p:spTgt spid="549891">
                                            <p:txEl>
                                              <p:pRg st="1" end="1"/>
                                            </p:txEl>
                                          </p:spTgt>
                                        </p:tgtEl>
                                      </p:cBhvr>
                                    </p:animEffect>
                                  </p:childTnLst>
                                  <p:subTnLst>
                                    <p:animClr clrSpc="rgb" dir="cw">
                                      <p:cBhvr override="childStyle">
                                        <p:cTn dur="1" fill="hold" display="0" masterRel="nextClick" afterEffect="1"/>
                                        <p:tgtEl>
                                          <p:spTgt spid="549891">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49897"/>
                                        </p:tgtEl>
                                        <p:attrNameLst>
                                          <p:attrName>style.visibility</p:attrName>
                                        </p:attrNameLst>
                                      </p:cBhvr>
                                      <p:to>
                                        <p:strVal val="visible"/>
                                      </p:to>
                                    </p:set>
                                    <p:animEffect transition="in" filter="wipe(left)">
                                      <p:cBhvr>
                                        <p:cTn id="15" dur="500"/>
                                        <p:tgtEl>
                                          <p:spTgt spid="54989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49900"/>
                                        </p:tgtEl>
                                        <p:attrNameLst>
                                          <p:attrName>style.visibility</p:attrName>
                                        </p:attrNameLst>
                                      </p:cBhvr>
                                      <p:to>
                                        <p:strVal val="visible"/>
                                      </p:to>
                                    </p:set>
                                    <p:animEffect transition="in" filter="wipe(left)">
                                      <p:cBhvr>
                                        <p:cTn id="20" dur="500"/>
                                        <p:tgtEl>
                                          <p:spTgt spid="549900"/>
                                        </p:tgtEl>
                                      </p:cBhvr>
                                    </p:animEffect>
                                  </p:childTnLst>
                                  <p:subTnLst>
                                    <p:animClr clrSpc="rgb" dir="cw">
                                      <p:cBhvr override="childStyle">
                                        <p:cTn dur="1" fill="hold" display="0" masterRel="nextClick" afterEffect="1"/>
                                        <p:tgtEl>
                                          <p:spTgt spid="549900"/>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49899"/>
                                        </p:tgtEl>
                                        <p:attrNameLst>
                                          <p:attrName>style.visibility</p:attrName>
                                        </p:attrNameLst>
                                      </p:cBhvr>
                                      <p:to>
                                        <p:strVal val="visible"/>
                                      </p:to>
                                    </p:set>
                                    <p:animEffect transition="in" filter="wipe(left)">
                                      <p:cBhvr>
                                        <p:cTn id="25" dur="500"/>
                                        <p:tgtEl>
                                          <p:spTgt spid="549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autoUpdateAnimBg="0"/>
      <p:bldP spid="54990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平均增长率</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en-US" altLang="zh-CN" sz="3600">
                <a:solidFill>
                  <a:schemeClr val="hlink"/>
                </a:solidFill>
                <a:latin typeface="Arial" panose="020B0604020202020204" pitchFamily="34" charset="0"/>
                <a:cs typeface="Times New Roman" panose="02020603050405020304" pitchFamily="18" charset="0"/>
              </a:rPr>
              <a:t>average rate of increase</a:t>
            </a:r>
            <a:r>
              <a:rPr lang="en-US" altLang="zh-CN" sz="3600">
                <a:solidFill>
                  <a:schemeClr val="hlink"/>
                </a:solidFill>
                <a:latin typeface="Arial" panose="020B0604020202020204" pitchFamily="34" charset="0"/>
              </a:rPr>
              <a:t> )</a:t>
            </a:r>
          </a:p>
        </p:txBody>
      </p:sp>
      <p:sp>
        <p:nvSpPr>
          <p:cNvPr id="560131" name="Rectangle 3"/>
          <p:cNvSpPr>
            <a:spLocks noGrp="1" noChangeArrowheads="1"/>
          </p:cNvSpPr>
          <p:nvPr>
            <p:ph type="body" idx="1"/>
          </p:nvPr>
        </p:nvSpPr>
        <p:spPr>
          <a:xfrm>
            <a:off x="381000" y="1700213"/>
            <a:ext cx="8382000" cy="2566987"/>
          </a:xfrm>
        </p:spPr>
        <p:txBody>
          <a:bodyPr/>
          <a:lstStyle/>
          <a:p>
            <a:pPr algn="just">
              <a:spcBef>
                <a:spcPct val="33000"/>
              </a:spcBef>
              <a:buFontTx/>
              <a:buAutoNum type="arabicPeriod"/>
              <a:defRPr/>
            </a:pPr>
            <a:r>
              <a:rPr lang="zh-CN" altLang="en-US" sz="2800"/>
              <a:t>序列中各逐期环比值</a:t>
            </a:r>
            <a:r>
              <a:rPr lang="en-US" altLang="zh-CN" sz="2800"/>
              <a:t>(</a:t>
            </a:r>
            <a:r>
              <a:rPr lang="zh-CN" altLang="en-US" sz="2800"/>
              <a:t>也称环比发展速度</a:t>
            </a:r>
            <a:r>
              <a:rPr lang="en-US" altLang="zh-CN" sz="2800"/>
              <a:t>) </a:t>
            </a:r>
            <a:r>
              <a:rPr lang="zh-CN" altLang="en-US" sz="2800"/>
              <a:t>的几何平均数减</a:t>
            </a:r>
            <a:r>
              <a:rPr lang="en-US" altLang="zh-CN" sz="2800">
                <a:cs typeface="Times New Roman" panose="02020603050405020304" pitchFamily="18" charset="0"/>
              </a:rPr>
              <a:t>1</a:t>
            </a:r>
            <a:r>
              <a:rPr lang="zh-CN" altLang="en-US" sz="2800"/>
              <a:t>后的结果</a:t>
            </a:r>
          </a:p>
          <a:p>
            <a:pPr algn="just">
              <a:spcBef>
                <a:spcPct val="33000"/>
              </a:spcBef>
              <a:buFontTx/>
              <a:buAutoNum type="arabicPeriod"/>
              <a:defRPr/>
            </a:pPr>
            <a:r>
              <a:rPr lang="zh-CN" altLang="en-US" sz="2800"/>
              <a:t>描述现象在整个观察期内平均增长变化的程度</a:t>
            </a:r>
          </a:p>
          <a:p>
            <a:pPr algn="just">
              <a:spcBef>
                <a:spcPct val="33000"/>
              </a:spcBef>
              <a:buFontTx/>
              <a:buAutoNum type="arabicPeriod"/>
              <a:defRPr/>
            </a:pPr>
            <a:r>
              <a:rPr lang="zh-CN" altLang="en-US" sz="2800"/>
              <a:t>通常用几何平均法求得。计算公式为</a:t>
            </a:r>
          </a:p>
        </p:txBody>
      </p:sp>
      <p:graphicFrame>
        <p:nvGraphicFramePr>
          <p:cNvPr id="560140" name="Object 12">
            <a:hlinkClick r:id="" action="ppaction://ole?verb=0"/>
          </p:cNvPr>
          <p:cNvGraphicFramePr>
            <a:graphicFrameLocks/>
          </p:cNvGraphicFramePr>
          <p:nvPr/>
        </p:nvGraphicFramePr>
        <p:xfrm>
          <a:off x="1473200" y="4038600"/>
          <a:ext cx="5819775" cy="2209800"/>
        </p:xfrm>
        <a:graphic>
          <a:graphicData uri="http://schemas.openxmlformats.org/presentationml/2006/ole">
            <mc:AlternateContent xmlns:mc="http://schemas.openxmlformats.org/markup-compatibility/2006">
              <mc:Choice xmlns:v="urn:schemas-microsoft-com:vml" Requires="v">
                <p:oleObj spid="_x0000_s4098" name="Equation" r:id="rId4" imgW="2628756" imgH="975360" progId="Equation.3">
                  <p:embed/>
                </p:oleObj>
              </mc:Choice>
              <mc:Fallback>
                <p:oleObj name="Equation" r:id="rId4" imgW="2628756" imgH="975360" progId="Equation.3">
                  <p:embed/>
                  <p:pic>
                    <p:nvPicPr>
                      <p:cNvPr id="560140" name="Object 12">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4038600"/>
                        <a:ext cx="5819775" cy="22098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animEffect transition="in" filter="wipe(left)">
                                      <p:cBhvr>
                                        <p:cTn id="7" dur="500"/>
                                        <p:tgtEl>
                                          <p:spTgt spid="560131">
                                            <p:txEl>
                                              <p:pRg st="0" end="0"/>
                                            </p:txEl>
                                          </p:spTgt>
                                        </p:tgtEl>
                                      </p:cBhvr>
                                    </p:animEffect>
                                  </p:childTnLst>
                                  <p:subTnLst>
                                    <p:animClr clrSpc="rgb" dir="cw">
                                      <p:cBhvr override="childStyle">
                                        <p:cTn dur="1" fill="hold" display="0" masterRel="nextClick" afterEffect="1"/>
                                        <p:tgtEl>
                                          <p:spTgt spid="560131">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0131">
                                            <p:txEl>
                                              <p:pRg st="1" end="1"/>
                                            </p:txEl>
                                          </p:spTgt>
                                        </p:tgtEl>
                                        <p:attrNameLst>
                                          <p:attrName>style.visibility</p:attrName>
                                        </p:attrNameLst>
                                      </p:cBhvr>
                                      <p:to>
                                        <p:strVal val="visible"/>
                                      </p:to>
                                    </p:set>
                                    <p:animEffect transition="in" filter="wipe(left)">
                                      <p:cBhvr>
                                        <p:cTn id="12" dur="500"/>
                                        <p:tgtEl>
                                          <p:spTgt spid="560131">
                                            <p:txEl>
                                              <p:pRg st="1" end="1"/>
                                            </p:txEl>
                                          </p:spTgt>
                                        </p:tgtEl>
                                      </p:cBhvr>
                                    </p:animEffect>
                                  </p:childTnLst>
                                  <p:subTnLst>
                                    <p:animClr clrSpc="rgb" dir="cw">
                                      <p:cBhvr override="childStyle">
                                        <p:cTn dur="1" fill="hold" display="0" masterRel="nextClick" afterEffect="1"/>
                                        <p:tgtEl>
                                          <p:spTgt spid="560131">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0131">
                                            <p:txEl>
                                              <p:pRg st="2" end="2"/>
                                            </p:txEl>
                                          </p:spTgt>
                                        </p:tgtEl>
                                        <p:attrNameLst>
                                          <p:attrName>style.visibility</p:attrName>
                                        </p:attrNameLst>
                                      </p:cBhvr>
                                      <p:to>
                                        <p:strVal val="visible"/>
                                      </p:to>
                                    </p:set>
                                    <p:animEffect transition="in" filter="wipe(left)">
                                      <p:cBhvr>
                                        <p:cTn id="17" dur="500"/>
                                        <p:tgtEl>
                                          <p:spTgt spid="560131">
                                            <p:txEl>
                                              <p:pRg st="2" end="2"/>
                                            </p:txEl>
                                          </p:spTgt>
                                        </p:tgtEl>
                                      </p:cBhvr>
                                    </p:animEffect>
                                  </p:childTnLst>
                                  <p:subTnLst>
                                    <p:animClr clrSpc="rgb" dir="cw">
                                      <p:cBhvr override="childStyle">
                                        <p:cTn dur="1" fill="hold" display="0" masterRel="nextClick" afterEffect="1"/>
                                        <p:tgtEl>
                                          <p:spTgt spid="560131">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0140"/>
                                        </p:tgtEl>
                                        <p:attrNameLst>
                                          <p:attrName>style.visibility</p:attrName>
                                        </p:attrNameLst>
                                      </p:cBhvr>
                                      <p:to>
                                        <p:strVal val="visible"/>
                                      </p:to>
                                    </p:set>
                                    <p:animEffect transition="in" filter="wipe(left)">
                                      <p:cBhvr>
                                        <p:cTn id="22" dur="500"/>
                                        <p:tgtEl>
                                          <p:spTgt spid="560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平均增长率</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cs typeface="Times New Roman" panose="02020603050405020304" pitchFamily="18" charset="0"/>
              </a:rPr>
              <a:t>例题分析</a:t>
            </a:r>
            <a:r>
              <a:rPr lang="zh-CN" altLang="en-US" sz="3600">
                <a:solidFill>
                  <a:schemeClr val="hlink"/>
                </a:solidFill>
                <a:latin typeface="Arial" panose="020B0604020202020204" pitchFamily="34" charset="0"/>
              </a:rPr>
              <a:t> </a:t>
            </a:r>
            <a:r>
              <a:rPr lang="en-US" altLang="zh-CN" sz="3600">
                <a:solidFill>
                  <a:schemeClr val="hlink"/>
                </a:solidFill>
                <a:latin typeface="Arial" panose="020B0604020202020204" pitchFamily="34" charset="0"/>
              </a:rPr>
              <a:t>)</a:t>
            </a:r>
          </a:p>
        </p:txBody>
      </p:sp>
      <p:sp>
        <p:nvSpPr>
          <p:cNvPr id="875525" name="Rectangle 5"/>
          <p:cNvSpPr>
            <a:spLocks noChangeArrowheads="1"/>
          </p:cNvSpPr>
          <p:nvPr/>
        </p:nvSpPr>
        <p:spPr bwMode="auto">
          <a:xfrm>
            <a:off x="609600" y="1752600"/>
            <a:ext cx="67056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90000" tIns="46800" rIns="90000" bIns="46800">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3000" b="0" i="0" u="none" strike="noStrike" kern="1200" cap="none" spc="0" normalizeH="0" baseline="0" noProof="0" dirty="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en-US" sz="3000" b="1" i="0" u="none" strike="noStrike" kern="1200" cap="none" spc="0" normalizeH="0" baseline="0" noProof="0" dirty="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例</a:t>
            </a:r>
            <a:r>
              <a:rPr kumimoji="1" lang="en-US" altLang="zh-CN" sz="3000" b="0" i="0" u="none" strike="noStrike" kern="1200" cap="none" spc="0" normalizeH="0" baseline="0" noProof="0" dirty="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en-US" sz="3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hlinkClick r:id="rId3" action="ppaction://hlinksldjump"/>
              </a:rPr>
              <a:t> </a:t>
            </a:r>
            <a:endParaRPr kumimoji="1" lang="zh-CN" altLang="en-US" sz="3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pic>
        <p:nvPicPr>
          <p:cNvPr id="3789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308225"/>
            <a:ext cx="7804150" cy="371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ctrTitle"/>
          </p:nvPr>
        </p:nvSpPr>
        <p:spPr>
          <a:xfrm>
            <a:off x="1981200" y="381000"/>
            <a:ext cx="6858000" cy="914400"/>
          </a:xfrm>
        </p:spPr>
        <p:txBody>
          <a:bodyPr anchor="ctr" anchorCtr="0"/>
          <a:lstStyle/>
          <a:p>
            <a:pPr>
              <a:defRPr/>
            </a:pPr>
            <a:r>
              <a:rPr lang="zh-CN" altLang="en-US" sz="4000">
                <a:latin typeface="Arial" panose="020B0604020202020204" pitchFamily="34" charset="0"/>
              </a:rPr>
              <a:t>第</a:t>
            </a:r>
            <a:r>
              <a:rPr lang="en-US" altLang="zh-CN" sz="4000">
                <a:latin typeface="Arial" panose="020B0604020202020204" pitchFamily="34" charset="0"/>
              </a:rPr>
              <a:t>13</a:t>
            </a:r>
            <a:r>
              <a:rPr lang="zh-CN" altLang="en-US" sz="4000">
                <a:latin typeface="Arial" panose="020B0604020202020204" pitchFamily="34" charset="0"/>
              </a:rPr>
              <a:t>章   时间序列分析和预测</a:t>
            </a:r>
            <a:endParaRPr lang="zh-CN" altLang="en-US" sz="7200" b="0">
              <a:latin typeface="Arial" panose="020B0604020202020204" pitchFamily="34" charset="0"/>
            </a:endParaRPr>
          </a:p>
        </p:txBody>
      </p:sp>
      <p:sp>
        <p:nvSpPr>
          <p:cNvPr id="431107" name="Rectangle 3"/>
          <p:cNvSpPr>
            <a:spLocks noGrp="1" noChangeArrowheads="1"/>
          </p:cNvSpPr>
          <p:nvPr>
            <p:ph type="subTitle" idx="1"/>
          </p:nvPr>
        </p:nvSpPr>
        <p:spPr>
          <a:xfrm>
            <a:off x="762000" y="1700213"/>
            <a:ext cx="7620000" cy="4608512"/>
          </a:xfrm>
        </p:spPr>
        <p:txBody>
          <a:bodyPr/>
          <a:lstStyle/>
          <a:p>
            <a:pPr algn="l">
              <a:defRPr/>
            </a:pPr>
            <a:r>
              <a:rPr lang="en-US" altLang="zh-CN" sz="3200" b="1">
                <a:cs typeface="Arial" panose="020B0604020202020204" pitchFamily="34" charset="0"/>
              </a:rPr>
              <a:t>13.1</a:t>
            </a:r>
            <a:r>
              <a:rPr lang="en-US" altLang="zh-CN" sz="3200" b="1"/>
              <a:t>   </a:t>
            </a:r>
            <a:r>
              <a:rPr lang="zh-CN" altLang="en-US" sz="3200" b="1"/>
              <a:t>时间序列及其分解 </a:t>
            </a:r>
          </a:p>
          <a:p>
            <a:pPr algn="l">
              <a:defRPr/>
            </a:pPr>
            <a:r>
              <a:rPr lang="en-US" altLang="zh-CN" sz="3200" b="1"/>
              <a:t>13.2   </a:t>
            </a:r>
            <a:r>
              <a:rPr lang="zh-CN" altLang="en-US" sz="3200" b="1"/>
              <a:t>时间序列的描述性分析</a:t>
            </a:r>
          </a:p>
          <a:p>
            <a:pPr algn="l">
              <a:defRPr/>
            </a:pPr>
            <a:r>
              <a:rPr lang="en-US" altLang="zh-CN" sz="3200" b="1">
                <a:cs typeface="Arial" panose="020B0604020202020204" pitchFamily="34" charset="0"/>
              </a:rPr>
              <a:t>13.3   </a:t>
            </a:r>
            <a:r>
              <a:rPr lang="zh-CN" altLang="en-US" sz="3200" b="1">
                <a:cs typeface="Arial" panose="020B0604020202020204" pitchFamily="34" charset="0"/>
              </a:rPr>
              <a:t>时间序列的预测程序</a:t>
            </a:r>
          </a:p>
          <a:p>
            <a:pPr algn="l">
              <a:defRPr/>
            </a:pPr>
            <a:r>
              <a:rPr lang="en-US" altLang="zh-CN" sz="3200" b="1"/>
              <a:t>13.4   </a:t>
            </a:r>
            <a:r>
              <a:rPr lang="zh-CN" altLang="en-US" sz="3200" b="1"/>
              <a:t>平稳序列的预测</a:t>
            </a:r>
          </a:p>
          <a:p>
            <a:pPr algn="l">
              <a:defRPr/>
            </a:pPr>
            <a:r>
              <a:rPr lang="en-US" altLang="zh-CN" sz="3200" b="1">
                <a:cs typeface="Arial" panose="020B0604020202020204" pitchFamily="34" charset="0"/>
              </a:rPr>
              <a:t>13.5   </a:t>
            </a:r>
            <a:r>
              <a:rPr lang="zh-CN" altLang="en-US" sz="3200" b="1"/>
              <a:t>趋势型序列的预测</a:t>
            </a:r>
          </a:p>
          <a:p>
            <a:pPr algn="l">
              <a:defRPr/>
            </a:pPr>
            <a:r>
              <a:rPr lang="en-US" altLang="zh-CN" sz="3200" b="1">
                <a:cs typeface="Arial" panose="020B0604020202020204" pitchFamily="34" charset="0"/>
              </a:rPr>
              <a:t>13.6   </a:t>
            </a:r>
            <a:r>
              <a:rPr lang="zh-CN" altLang="en-US" sz="3200" b="1"/>
              <a:t>复合型序列的分解预测</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1828800" y="228600"/>
            <a:ext cx="7010400" cy="1143000"/>
          </a:xfrm>
        </p:spPr>
        <p:txBody>
          <a:bodyPr/>
          <a:lstStyle/>
          <a:p>
            <a:pPr>
              <a:defRPr/>
            </a:pPr>
            <a:r>
              <a:rPr lang="zh-CN" altLang="en-US" sz="4000"/>
              <a:t>增长率分析中应注意的问题</a:t>
            </a:r>
            <a:endParaRPr lang="zh-CN" altLang="en-US" sz="3600">
              <a:solidFill>
                <a:schemeClr val="hlink"/>
              </a:solidFill>
            </a:endParaRPr>
          </a:p>
        </p:txBody>
      </p:sp>
      <p:sp>
        <p:nvSpPr>
          <p:cNvPr id="576515" name="Rectangle 3"/>
          <p:cNvSpPr>
            <a:spLocks noGrp="1" noChangeArrowheads="1"/>
          </p:cNvSpPr>
          <p:nvPr>
            <p:ph type="body" idx="1"/>
          </p:nvPr>
        </p:nvSpPr>
        <p:spPr>
          <a:xfrm>
            <a:off x="457200" y="1700213"/>
            <a:ext cx="8153400" cy="4395787"/>
          </a:xfrm>
        </p:spPr>
        <p:txBody>
          <a:bodyPr/>
          <a:lstStyle/>
          <a:p>
            <a:pPr marL="609600" indent="-609600" algn="just">
              <a:lnSpc>
                <a:spcPct val="90000"/>
              </a:lnSpc>
              <a:spcBef>
                <a:spcPct val="33000"/>
              </a:spcBef>
              <a:buFontTx/>
              <a:buAutoNum type="arabicPeriod"/>
              <a:defRPr/>
            </a:pPr>
            <a:r>
              <a:rPr lang="zh-CN" altLang="en-US" sz="3000"/>
              <a:t>当时间序列中的观察值出现</a:t>
            </a:r>
            <a:r>
              <a:rPr lang="en-US" altLang="zh-CN" sz="3000"/>
              <a:t>0</a:t>
            </a:r>
            <a:r>
              <a:rPr lang="zh-CN" altLang="en-US" sz="3000"/>
              <a:t>或负数时，不宜计算增长率</a:t>
            </a:r>
          </a:p>
          <a:p>
            <a:pPr marL="609600" indent="-609600" algn="just">
              <a:lnSpc>
                <a:spcPct val="90000"/>
              </a:lnSpc>
              <a:spcBef>
                <a:spcPct val="33000"/>
              </a:spcBef>
              <a:buFontTx/>
              <a:buAutoNum type="arabicPeriod"/>
              <a:defRPr/>
            </a:pPr>
            <a:r>
              <a:rPr lang="zh-CN" altLang="en-US" sz="3000"/>
              <a:t>例如：假定某企业连续五年的利润额分别为</a:t>
            </a:r>
            <a:r>
              <a:rPr lang="en-US" altLang="zh-CN" sz="3000">
                <a:solidFill>
                  <a:srgbClr val="FFFF91"/>
                </a:solidFill>
              </a:rPr>
              <a:t>5</a:t>
            </a:r>
            <a:r>
              <a:rPr lang="zh-CN" altLang="en-US" sz="3000">
                <a:solidFill>
                  <a:srgbClr val="FFFF91"/>
                </a:solidFill>
              </a:rPr>
              <a:t>，</a:t>
            </a:r>
            <a:r>
              <a:rPr lang="en-US" altLang="zh-CN" sz="3000">
                <a:solidFill>
                  <a:srgbClr val="FFFF91"/>
                </a:solidFill>
              </a:rPr>
              <a:t>2</a:t>
            </a:r>
            <a:r>
              <a:rPr lang="zh-CN" altLang="en-US" sz="3000">
                <a:solidFill>
                  <a:srgbClr val="FFFF91"/>
                </a:solidFill>
              </a:rPr>
              <a:t>，</a:t>
            </a:r>
            <a:r>
              <a:rPr lang="en-US" altLang="zh-CN" sz="3000">
                <a:solidFill>
                  <a:srgbClr val="FFFF91"/>
                </a:solidFill>
              </a:rPr>
              <a:t>0</a:t>
            </a:r>
            <a:r>
              <a:rPr lang="zh-CN" altLang="en-US" sz="3000">
                <a:solidFill>
                  <a:srgbClr val="FFFF91"/>
                </a:solidFill>
              </a:rPr>
              <a:t>，</a:t>
            </a:r>
            <a:r>
              <a:rPr lang="en-US" altLang="zh-CN" sz="3000">
                <a:solidFill>
                  <a:srgbClr val="FFFF91"/>
                </a:solidFill>
              </a:rPr>
              <a:t>-3</a:t>
            </a:r>
            <a:r>
              <a:rPr lang="zh-CN" altLang="en-US" sz="3000">
                <a:solidFill>
                  <a:srgbClr val="FFFF91"/>
                </a:solidFill>
              </a:rPr>
              <a:t>，</a:t>
            </a:r>
            <a:r>
              <a:rPr lang="en-US" altLang="zh-CN" sz="3000">
                <a:solidFill>
                  <a:srgbClr val="FFFF91"/>
                </a:solidFill>
              </a:rPr>
              <a:t>2</a:t>
            </a:r>
            <a:r>
              <a:rPr lang="zh-CN" altLang="en-US" sz="3000"/>
              <a:t>万元，对这一序列计算增长率，要么不符合数学公理，要么无法解释其实际意义。在这种情况下，适宜直接用绝对数进行分析</a:t>
            </a:r>
          </a:p>
          <a:p>
            <a:pPr marL="609600" indent="-609600" algn="just">
              <a:lnSpc>
                <a:spcPct val="90000"/>
              </a:lnSpc>
              <a:spcBef>
                <a:spcPct val="33000"/>
              </a:spcBef>
              <a:buFontTx/>
              <a:buAutoNum type="arabicPeriod"/>
              <a:defRPr/>
            </a:pPr>
            <a:r>
              <a:rPr lang="zh-CN" altLang="en-US" sz="3000"/>
              <a:t>在有些情况下，不能单纯就增长率论增长率，要注意增长率与绝对水平的结合分析</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animEffect transition="in" filter="wipe(left)">
                                      <p:cBhvr>
                                        <p:cTn id="7" dur="500"/>
                                        <p:tgtEl>
                                          <p:spTgt spid="576515">
                                            <p:txEl>
                                              <p:pRg st="0" end="0"/>
                                            </p:txEl>
                                          </p:spTgt>
                                        </p:tgtEl>
                                      </p:cBhvr>
                                    </p:animEffect>
                                  </p:childTnLst>
                                  <p:subTnLst>
                                    <p:animClr clrSpc="rgb" dir="cw">
                                      <p:cBhvr override="childStyle">
                                        <p:cTn dur="1" fill="hold" display="0" masterRel="nextClick" afterEffect="1"/>
                                        <p:tgtEl>
                                          <p:spTgt spid="57651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6515">
                                            <p:txEl>
                                              <p:pRg st="1" end="1"/>
                                            </p:txEl>
                                          </p:spTgt>
                                        </p:tgtEl>
                                        <p:attrNameLst>
                                          <p:attrName>style.visibility</p:attrName>
                                        </p:attrNameLst>
                                      </p:cBhvr>
                                      <p:to>
                                        <p:strVal val="visible"/>
                                      </p:to>
                                    </p:set>
                                    <p:animEffect transition="in" filter="wipe(left)">
                                      <p:cBhvr>
                                        <p:cTn id="12" dur="500"/>
                                        <p:tgtEl>
                                          <p:spTgt spid="576515">
                                            <p:txEl>
                                              <p:pRg st="1" end="1"/>
                                            </p:txEl>
                                          </p:spTgt>
                                        </p:tgtEl>
                                      </p:cBhvr>
                                    </p:animEffect>
                                  </p:childTnLst>
                                  <p:subTnLst>
                                    <p:animClr clrSpc="rgb" dir="cw">
                                      <p:cBhvr override="childStyle">
                                        <p:cTn dur="1" fill="hold" display="0" masterRel="nextClick" afterEffect="1"/>
                                        <p:tgtEl>
                                          <p:spTgt spid="576515">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6515">
                                            <p:txEl>
                                              <p:pRg st="2" end="2"/>
                                            </p:txEl>
                                          </p:spTgt>
                                        </p:tgtEl>
                                        <p:attrNameLst>
                                          <p:attrName>style.visibility</p:attrName>
                                        </p:attrNameLst>
                                      </p:cBhvr>
                                      <p:to>
                                        <p:strVal val="visible"/>
                                      </p:to>
                                    </p:set>
                                    <p:animEffect transition="in" filter="wipe(left)">
                                      <p:cBhvr>
                                        <p:cTn id="17" dur="500"/>
                                        <p:tgtEl>
                                          <p:spTgt spid="576515">
                                            <p:txEl>
                                              <p:pRg st="2" end="2"/>
                                            </p:txEl>
                                          </p:spTgt>
                                        </p:tgtEl>
                                      </p:cBhvr>
                                    </p:animEffect>
                                  </p:childTnLst>
                                  <p:subTnLst>
                                    <p:animClr clrSpc="rgb" dir="cw">
                                      <p:cBhvr override="childStyle">
                                        <p:cTn dur="1" fill="hold" display="0" masterRel="nextClick" afterEffect="1"/>
                                        <p:tgtEl>
                                          <p:spTgt spid="576515">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增长率分析中应注意的问题</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graphicFrame>
        <p:nvGraphicFramePr>
          <p:cNvPr id="844841" name="Group 41"/>
          <p:cNvGraphicFramePr>
            <a:graphicFrameLocks noGrp="1"/>
          </p:cNvGraphicFramePr>
          <p:nvPr/>
        </p:nvGraphicFramePr>
        <p:xfrm>
          <a:off x="533400" y="3200400"/>
          <a:ext cx="8077200" cy="2594073"/>
        </p:xfrm>
        <a:graphic>
          <a:graphicData uri="http://schemas.openxmlformats.org/drawingml/2006/table">
            <a:tbl>
              <a:tblPr/>
              <a:tblGrid>
                <a:gridCol w="1660525">
                  <a:extLst>
                    <a:ext uri="{9D8B030D-6E8A-4147-A177-3AD203B41FA5}">
                      <a16:colId xmlns:a16="http://schemas.microsoft.com/office/drawing/2014/main" val="20000"/>
                    </a:ext>
                  </a:extLst>
                </a:gridCol>
                <a:gridCol w="1811338">
                  <a:extLst>
                    <a:ext uri="{9D8B030D-6E8A-4147-A177-3AD203B41FA5}">
                      <a16:colId xmlns:a16="http://schemas.microsoft.com/office/drawing/2014/main" val="20001"/>
                    </a:ext>
                  </a:extLst>
                </a:gridCol>
                <a:gridCol w="1509712">
                  <a:extLst>
                    <a:ext uri="{9D8B030D-6E8A-4147-A177-3AD203B41FA5}">
                      <a16:colId xmlns:a16="http://schemas.microsoft.com/office/drawing/2014/main" val="20002"/>
                    </a:ext>
                  </a:extLst>
                </a:gridCol>
                <a:gridCol w="1662113">
                  <a:extLst>
                    <a:ext uri="{9D8B030D-6E8A-4147-A177-3AD203B41FA5}">
                      <a16:colId xmlns:a16="http://schemas.microsoft.com/office/drawing/2014/main" val="20003"/>
                    </a:ext>
                  </a:extLst>
                </a:gridCol>
                <a:gridCol w="1433512">
                  <a:extLst>
                    <a:ext uri="{9D8B030D-6E8A-4147-A177-3AD203B41FA5}">
                      <a16:colId xmlns:a16="http://schemas.microsoft.com/office/drawing/2014/main" val="20004"/>
                    </a:ext>
                  </a:extLst>
                </a:gridCol>
              </a:tblGrid>
              <a:tr h="457134">
                <a:tc gridSpan="5">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甲、乙两个企业的有关资料</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26657">
                <a:tc rowSpan="2">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年  份</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gridSpan="2">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甲</a:t>
                      </a: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企</a:t>
                      </a: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业</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tc gridSpan="2">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乙</a:t>
                      </a: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企</a:t>
                      </a: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业</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extLst>
                  <a:ext uri="{0D108BD9-81ED-4DB2-BD59-A6C34878D82A}">
                    <a16:rowId xmlns:a16="http://schemas.microsoft.com/office/drawing/2014/main" val="10001"/>
                  </a:ext>
                </a:extLst>
              </a:tr>
              <a:tr h="396180">
                <a:tc vMerge="1">
                  <a:txBody>
                    <a:bodyPr/>
                    <a:lstStyle/>
                    <a:p>
                      <a:endParaRPr lang="zh-CN" altLang="en-US"/>
                    </a:p>
                  </a:txBody>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利润额</a:t>
                      </a:r>
                      <a:r>
                        <a:rPr kumimoji="1"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a:t>
                      </a:r>
                      <a:r>
                        <a:rPr kumimoji="1" lang="zh-CN" altLang="en-US"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万元</a:t>
                      </a:r>
                      <a:r>
                        <a:rPr kumimoji="1"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增长率</a:t>
                      </a:r>
                      <a:r>
                        <a:rPr kumimoji="1"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利润额</a:t>
                      </a:r>
                      <a:r>
                        <a:rPr kumimoji="1"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a:t>
                      </a:r>
                      <a:r>
                        <a:rPr kumimoji="1" lang="zh-CN" altLang="en-US"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万元</a:t>
                      </a:r>
                      <a:r>
                        <a:rPr kumimoji="1"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增长率</a:t>
                      </a:r>
                      <a:r>
                        <a:rPr kumimoji="1"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2"/>
                  </a:ext>
                </a:extLst>
              </a:tr>
              <a:tr h="642719">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上年</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rPr>
                        <a:t>500</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rPr>
                        <a:t>—</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rPr>
                        <a:t>60</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rPr>
                        <a:t>—</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3"/>
                  </a:ext>
                </a:extLst>
              </a:tr>
              <a:tr h="671284">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Arial" panose="020B0604020202020204" pitchFamily="34" charset="0"/>
                          <a:ea typeface="宋体" panose="02010600030101010101" pitchFamily="2" charset="-122"/>
                        </a:rPr>
                        <a:t>本年</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600</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20</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84</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40</a:t>
                      </a:r>
                    </a:p>
                  </a:txBody>
                  <a:tcPr marT="45705" marB="45705"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4"/>
                  </a:ext>
                </a:extLst>
              </a:tr>
            </a:tbl>
          </a:graphicData>
        </a:graphic>
      </p:graphicFrame>
      <p:sp>
        <p:nvSpPr>
          <p:cNvPr id="844834" name="Rectangle 34"/>
          <p:cNvSpPr>
            <a:spLocks noChangeArrowheads="1"/>
          </p:cNvSpPr>
          <p:nvPr/>
        </p:nvSpPr>
        <p:spPr bwMode="auto">
          <a:xfrm>
            <a:off x="533400" y="1981200"/>
            <a:ext cx="8077200" cy="1019175"/>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000" b="0" i="0" u="none" strike="noStrike" kern="1200" cap="none" spc="0" normalizeH="0" baseline="0" noProof="0">
                <a:ln>
                  <a:noFill/>
                </a:ln>
                <a:solidFill>
                  <a:srgbClr val="FFFFB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1" lang="zh-CN" altLang="en-US" sz="3000" b="1" i="0" u="none" strike="noStrike" kern="1200" cap="none" spc="0" normalizeH="0" baseline="0" noProof="0">
                <a:ln>
                  <a:noFill/>
                </a:ln>
                <a:solidFill>
                  <a:srgbClr val="FFFFB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例</a:t>
            </a:r>
            <a:r>
              <a:rPr kumimoji="1" lang="en-US" altLang="zh-CN" sz="3000" b="0" i="0" u="none" strike="noStrike" kern="1200" cap="none" spc="0" normalizeH="0" baseline="0" noProof="0">
                <a:ln>
                  <a:noFill/>
                </a:ln>
                <a:solidFill>
                  <a:srgbClr val="FFFFB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1" lang="en-US" altLang="zh-CN"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假定有两个生产条件基本相同的企业，各年的利润额及有关的速度值如下表</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增长率分析中应注意的问题</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增长</a:t>
            </a:r>
            <a:r>
              <a:rPr lang="en-US" altLang="zh-CN" sz="3600">
                <a:solidFill>
                  <a:schemeClr val="hlink"/>
                </a:solidFill>
                <a:latin typeface="Arial" panose="020B0604020202020204" pitchFamily="34" charset="0"/>
              </a:rPr>
              <a:t>1%</a:t>
            </a:r>
            <a:r>
              <a:rPr lang="zh-CN" altLang="en-US" sz="3600">
                <a:solidFill>
                  <a:schemeClr val="hlink"/>
                </a:solidFill>
                <a:latin typeface="Arial" panose="020B0604020202020204" pitchFamily="34" charset="0"/>
              </a:rPr>
              <a:t>绝对值</a:t>
            </a:r>
            <a:r>
              <a:rPr lang="en-US" altLang="zh-CN" sz="3600">
                <a:solidFill>
                  <a:schemeClr val="hlink"/>
                </a:solidFill>
                <a:latin typeface="Arial" panose="020B0604020202020204" pitchFamily="34" charset="0"/>
              </a:rPr>
              <a:t>) </a:t>
            </a:r>
          </a:p>
        </p:txBody>
      </p:sp>
      <p:sp>
        <p:nvSpPr>
          <p:cNvPr id="580611" name="Rectangle 3"/>
          <p:cNvSpPr>
            <a:spLocks noGrp="1" noChangeArrowheads="1"/>
          </p:cNvSpPr>
          <p:nvPr>
            <p:ph type="body" idx="1"/>
          </p:nvPr>
        </p:nvSpPr>
        <p:spPr>
          <a:xfrm>
            <a:off x="381000" y="1700213"/>
            <a:ext cx="8382000" cy="1804987"/>
          </a:xfrm>
        </p:spPr>
        <p:txBody>
          <a:bodyPr/>
          <a:lstStyle/>
          <a:p>
            <a:pPr marL="609600" indent="-609600" algn="just">
              <a:spcBef>
                <a:spcPct val="33000"/>
              </a:spcBef>
              <a:buFontTx/>
              <a:buAutoNum type="arabicPeriod"/>
              <a:defRPr/>
            </a:pPr>
            <a:r>
              <a:rPr lang="zh-CN" altLang="en-US" sz="3000"/>
              <a:t>增长率每增长一个百分点而增加的绝对量</a:t>
            </a:r>
          </a:p>
          <a:p>
            <a:pPr marL="609600" indent="-609600" algn="just">
              <a:spcBef>
                <a:spcPct val="33000"/>
              </a:spcBef>
              <a:buFontTx/>
              <a:buAutoNum type="arabicPeriod"/>
              <a:defRPr/>
            </a:pPr>
            <a:r>
              <a:rPr lang="zh-CN" altLang="en-US" sz="3000"/>
              <a:t>用于弥补增长率分析中的局限性</a:t>
            </a:r>
          </a:p>
          <a:p>
            <a:pPr marL="609600" indent="-609600" algn="just">
              <a:spcBef>
                <a:spcPct val="33000"/>
              </a:spcBef>
              <a:buFontTx/>
              <a:buAutoNum type="arabicPeriod"/>
              <a:defRPr/>
            </a:pPr>
            <a:r>
              <a:rPr lang="zh-CN" altLang="en-US" sz="3000"/>
              <a:t>计算公式为</a:t>
            </a:r>
          </a:p>
        </p:txBody>
      </p:sp>
      <p:sp>
        <p:nvSpPr>
          <p:cNvPr id="580616" name="Rectangle 8"/>
          <p:cNvSpPr>
            <a:spLocks noChangeArrowheads="1"/>
          </p:cNvSpPr>
          <p:nvPr/>
        </p:nvSpPr>
        <p:spPr bwMode="auto">
          <a:xfrm>
            <a:off x="1066800" y="4800600"/>
            <a:ext cx="7543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609600" indent="-609600">
              <a:defRPr kumimoji="1" sz="2400">
                <a:solidFill>
                  <a:schemeClr val="tx1"/>
                </a:solidFill>
                <a:latin typeface="Times New Roman" panose="02020603050405020304" pitchFamily="18" charset="0"/>
                <a:ea typeface="宋体" panose="02010600030101010101" pitchFamily="2" charset="-122"/>
              </a:defRPr>
            </a:lvl1pPr>
            <a:lvl2pPr marL="1219200" indent="-533400">
              <a:defRPr kumimoji="1" sz="2400">
                <a:solidFill>
                  <a:schemeClr val="tx1"/>
                </a:solidFill>
                <a:latin typeface="Times New Roman" panose="02020603050405020304" pitchFamily="18" charset="0"/>
                <a:ea typeface="宋体" panose="02010600030101010101" pitchFamily="2" charset="-122"/>
              </a:defRPr>
            </a:lvl2pPr>
            <a:lvl3pPr marL="1543050" indent="-457200">
              <a:defRPr kumimoji="1" sz="2400">
                <a:solidFill>
                  <a:schemeClr val="tx1"/>
                </a:solidFill>
                <a:latin typeface="Times New Roman" panose="02020603050405020304" pitchFamily="18" charset="0"/>
                <a:ea typeface="宋体" panose="02010600030101010101" pitchFamily="2" charset="-122"/>
              </a:defRPr>
            </a:lvl3pPr>
            <a:lvl4pPr marL="1809750" indent="-381000">
              <a:defRPr kumimoji="1" sz="2400">
                <a:solidFill>
                  <a:schemeClr val="tx1"/>
                </a:solidFill>
                <a:latin typeface="Times New Roman" panose="02020603050405020304" pitchFamily="18" charset="0"/>
                <a:ea typeface="宋体" panose="02010600030101010101" pitchFamily="2" charset="-122"/>
              </a:defRPr>
            </a:lvl4pPr>
            <a:lvl5pPr marL="2209800" indent="-381000">
              <a:defRPr kumimoji="1" sz="2400">
                <a:solidFill>
                  <a:schemeClr val="tx1"/>
                </a:solidFill>
                <a:latin typeface="Times New Roman" panose="02020603050405020304" pitchFamily="18" charset="0"/>
                <a:ea typeface="宋体" panose="02010600030101010101" pitchFamily="2" charset="-122"/>
              </a:defRPr>
            </a:lvl5pPr>
            <a:lvl6pPr marL="2667000"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24200"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81400"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8600"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609600" marR="0" lvl="0" indent="-609600" algn="just" defTabSz="914400" rtl="0" eaLnBrk="0" fontAlgn="base" latinLnBrk="0" hangingPunct="0">
              <a:lnSpc>
                <a:spcPct val="90000"/>
              </a:lnSpc>
              <a:spcBef>
                <a:spcPct val="33000"/>
              </a:spcBef>
              <a:spcAft>
                <a:spcPct val="0"/>
              </a:spcAft>
              <a:buClrTx/>
              <a:buSzTx/>
              <a:buFontTx/>
              <a:buNone/>
              <a:tabLst/>
              <a:defRPr/>
            </a:pPr>
            <a:r>
              <a:rPr kumimoji="1" lang="zh-CN" alt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甲企业增长</a:t>
            </a:r>
            <a:r>
              <a:rPr kumimoji="1" lang="en-US" altLang="zh-CN"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a:t>
            </a:r>
            <a:r>
              <a:rPr kumimoji="1" lang="zh-CN" alt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绝对值</a:t>
            </a:r>
            <a:r>
              <a:rPr kumimoji="1" lang="en-US" altLang="zh-CN"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=500/100=</a:t>
            </a:r>
            <a:r>
              <a:rPr kumimoji="1" lang="en-US" altLang="zh-CN" sz="3000" b="1" i="0"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5</a:t>
            </a:r>
            <a:r>
              <a:rPr kumimoji="1" lang="zh-CN" alt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万元</a:t>
            </a:r>
          </a:p>
          <a:p>
            <a:pPr marL="609600" marR="0" lvl="0" indent="-609600" algn="just" defTabSz="914400" rtl="0" eaLnBrk="0" fontAlgn="base" latinLnBrk="0" hangingPunct="0">
              <a:lnSpc>
                <a:spcPct val="90000"/>
              </a:lnSpc>
              <a:spcBef>
                <a:spcPct val="33000"/>
              </a:spcBef>
              <a:spcAft>
                <a:spcPct val="0"/>
              </a:spcAft>
              <a:buClrTx/>
              <a:buSzTx/>
              <a:buFontTx/>
              <a:buNone/>
              <a:tabLst/>
              <a:defRPr/>
            </a:pPr>
            <a:r>
              <a:rPr kumimoji="1" lang="zh-CN" alt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乙企业增长</a:t>
            </a:r>
            <a:r>
              <a:rPr kumimoji="1" lang="en-US" altLang="zh-CN"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a:t>
            </a:r>
            <a:r>
              <a:rPr kumimoji="1" lang="zh-CN" alt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绝对值</a:t>
            </a:r>
            <a:r>
              <a:rPr kumimoji="1" lang="en-US" altLang="zh-CN"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=60/100=</a:t>
            </a:r>
            <a:r>
              <a:rPr kumimoji="1" lang="en-US" altLang="zh-CN" sz="3000" b="1" i="0"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0.6</a:t>
            </a:r>
            <a:r>
              <a:rPr kumimoji="1" lang="zh-CN" alt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万元</a:t>
            </a:r>
          </a:p>
        </p:txBody>
      </p:sp>
      <p:graphicFrame>
        <p:nvGraphicFramePr>
          <p:cNvPr id="580617" name="Object 9">
            <a:hlinkClick r:id="" action="ppaction://ole?verb=0"/>
          </p:cNvPr>
          <p:cNvGraphicFramePr>
            <a:graphicFrameLocks/>
          </p:cNvGraphicFramePr>
          <p:nvPr/>
        </p:nvGraphicFramePr>
        <p:xfrm>
          <a:off x="1676400" y="3644900"/>
          <a:ext cx="4800600" cy="990600"/>
        </p:xfrm>
        <a:graphic>
          <a:graphicData uri="http://schemas.openxmlformats.org/presentationml/2006/ole">
            <mc:AlternateContent xmlns:mc="http://schemas.openxmlformats.org/markup-compatibility/2006">
              <mc:Choice xmlns:v="urn:schemas-microsoft-com:vml" Requires="v">
                <p:oleObj spid="_x0000_s5122" name="Equation" r:id="rId4" imgW="1775560" imgH="388462" progId="Equation.3">
                  <p:embed/>
                </p:oleObj>
              </mc:Choice>
              <mc:Fallback>
                <p:oleObj name="Equation" r:id="rId4" imgW="1775560" imgH="388462" progId="Equation.3">
                  <p:embed/>
                  <p:pic>
                    <p:nvPicPr>
                      <p:cNvPr id="580617" name="Object 9">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644900"/>
                        <a:ext cx="4800600" cy="9906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animEffect transition="in" filter="wipe(left)">
                                      <p:cBhvr>
                                        <p:cTn id="7" dur="500"/>
                                        <p:tgtEl>
                                          <p:spTgt spid="580611">
                                            <p:txEl>
                                              <p:pRg st="0" end="0"/>
                                            </p:txEl>
                                          </p:spTgt>
                                        </p:tgtEl>
                                      </p:cBhvr>
                                    </p:animEffect>
                                  </p:childTnLst>
                                  <p:subTnLst>
                                    <p:animClr clrSpc="rgb" dir="cw">
                                      <p:cBhvr override="childStyle">
                                        <p:cTn dur="1" fill="hold" display="0" masterRel="nextClick" afterEffect="1"/>
                                        <p:tgtEl>
                                          <p:spTgt spid="580611">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0611">
                                            <p:txEl>
                                              <p:pRg st="1" end="1"/>
                                            </p:txEl>
                                          </p:spTgt>
                                        </p:tgtEl>
                                        <p:attrNameLst>
                                          <p:attrName>style.visibility</p:attrName>
                                        </p:attrNameLst>
                                      </p:cBhvr>
                                      <p:to>
                                        <p:strVal val="visible"/>
                                      </p:to>
                                    </p:set>
                                    <p:animEffect transition="in" filter="wipe(left)">
                                      <p:cBhvr>
                                        <p:cTn id="12" dur="500"/>
                                        <p:tgtEl>
                                          <p:spTgt spid="580611">
                                            <p:txEl>
                                              <p:pRg st="1" end="1"/>
                                            </p:txEl>
                                          </p:spTgt>
                                        </p:tgtEl>
                                      </p:cBhvr>
                                    </p:animEffect>
                                  </p:childTnLst>
                                  <p:subTnLst>
                                    <p:animClr clrSpc="rgb" dir="cw">
                                      <p:cBhvr override="childStyle">
                                        <p:cTn dur="1" fill="hold" display="0" masterRel="nextClick" afterEffect="1"/>
                                        <p:tgtEl>
                                          <p:spTgt spid="580611">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0611">
                                            <p:txEl>
                                              <p:pRg st="2" end="2"/>
                                            </p:txEl>
                                          </p:spTgt>
                                        </p:tgtEl>
                                        <p:attrNameLst>
                                          <p:attrName>style.visibility</p:attrName>
                                        </p:attrNameLst>
                                      </p:cBhvr>
                                      <p:to>
                                        <p:strVal val="visible"/>
                                      </p:to>
                                    </p:set>
                                    <p:animEffect transition="in" filter="wipe(left)">
                                      <p:cBhvr>
                                        <p:cTn id="17" dur="500"/>
                                        <p:tgtEl>
                                          <p:spTgt spid="580611">
                                            <p:txEl>
                                              <p:pRg st="2" end="2"/>
                                            </p:txEl>
                                          </p:spTgt>
                                        </p:tgtEl>
                                      </p:cBhvr>
                                    </p:animEffect>
                                  </p:childTnLst>
                                  <p:subTnLst>
                                    <p:animClr clrSpc="rgb" dir="cw">
                                      <p:cBhvr override="childStyle">
                                        <p:cTn dur="1" fill="hold" display="0" masterRel="nextClick" afterEffect="1"/>
                                        <p:tgtEl>
                                          <p:spTgt spid="580611">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80617"/>
                                        </p:tgtEl>
                                        <p:attrNameLst>
                                          <p:attrName>style.visibility</p:attrName>
                                        </p:attrNameLst>
                                      </p:cBhvr>
                                      <p:to>
                                        <p:strVal val="visible"/>
                                      </p:to>
                                    </p:set>
                                    <p:animEffect transition="in" filter="wipe(left)">
                                      <p:cBhvr>
                                        <p:cTn id="22" dur="500"/>
                                        <p:tgtEl>
                                          <p:spTgt spid="5806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0616">
                                            <p:txEl>
                                              <p:pRg st="0" end="0"/>
                                            </p:txEl>
                                          </p:spTgt>
                                        </p:tgtEl>
                                        <p:attrNameLst>
                                          <p:attrName>style.visibility</p:attrName>
                                        </p:attrNameLst>
                                      </p:cBhvr>
                                      <p:to>
                                        <p:strVal val="visible"/>
                                      </p:to>
                                    </p:set>
                                    <p:animEffect transition="in" filter="wipe(left)">
                                      <p:cBhvr>
                                        <p:cTn id="27" dur="500"/>
                                        <p:tgtEl>
                                          <p:spTgt spid="58061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80616">
                                            <p:txEl>
                                              <p:pRg st="1" end="1"/>
                                            </p:txEl>
                                          </p:spTgt>
                                        </p:tgtEl>
                                        <p:attrNameLst>
                                          <p:attrName>style.visibility</p:attrName>
                                        </p:attrNameLst>
                                      </p:cBhvr>
                                      <p:to>
                                        <p:strVal val="visible"/>
                                      </p:to>
                                    </p:set>
                                    <p:animEffect transition="in" filter="wipe(left)">
                                      <p:cBhvr>
                                        <p:cTn id="32" dur="500"/>
                                        <p:tgtEl>
                                          <p:spTgt spid="5806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autoUpdateAnimBg="0"/>
      <p:bldP spid="58061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7378" name="Rectangle 2"/>
          <p:cNvSpPr>
            <a:spLocks noChangeArrowheads="1"/>
          </p:cNvSpPr>
          <p:nvPr/>
        </p:nvSpPr>
        <p:spPr bwMode="auto">
          <a:xfrm>
            <a:off x="1676400" y="381000"/>
            <a:ext cx="7239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13</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.3  </a:t>
            </a:r>
            <a:r>
              <a:rPr kumimoji="1" lang="zh-CN" alt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时间序列预测的程序</a:t>
            </a:r>
            <a:endParaRPr kumimoji="1" lang="zh-CN" altLang="en-US" sz="44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997379" name="Rectangle 3"/>
          <p:cNvSpPr>
            <a:spLocks noChangeArrowheads="1"/>
          </p:cNvSpPr>
          <p:nvPr/>
        </p:nvSpPr>
        <p:spPr bwMode="auto">
          <a:xfrm>
            <a:off x="685800" y="1981200"/>
            <a:ext cx="7696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406400" indent="-406400" algn="ctr">
              <a:spcBef>
                <a:spcPct val="20000"/>
              </a:spcBef>
              <a:defRPr kumimoji="1" sz="16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406400" marR="0" lvl="0" indent="-4064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13.3.1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确定时间序列的成分</a:t>
            </a:r>
          </a:p>
          <a:p>
            <a:pPr marL="406400" marR="0" lvl="0" indent="-4064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13.3.2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选择预测方法</a:t>
            </a:r>
          </a:p>
          <a:p>
            <a:pPr marL="406400" marR="0" lvl="0" indent="-4064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13.3.3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预测方法的评估</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0">
          <a:gsLst>
            <a:gs pos="0">
              <a:srgbClr val="2AA62A"/>
            </a:gs>
            <a:gs pos="100000">
              <a:srgbClr val="134D13"/>
            </a:gs>
          </a:gsLst>
          <a:lin ang="5400000" scaled="1"/>
        </a:gradFill>
        <a:effectLst/>
      </p:bgPr>
    </p:bg>
    <p:spTree>
      <p:nvGrpSpPr>
        <p:cNvPr id="1" name=""/>
        <p:cNvGrpSpPr/>
        <p:nvPr/>
      </p:nvGrpSpPr>
      <p:grpSpPr>
        <a:xfrm>
          <a:off x="0" y="0"/>
          <a:ext cx="0" cy="0"/>
          <a:chOff x="0" y="0"/>
          <a:chExt cx="0" cy="0"/>
        </a:xfrm>
      </p:grpSpPr>
      <p:sp>
        <p:nvSpPr>
          <p:cNvPr id="1015810" name="Rectangle 2"/>
          <p:cNvSpPr>
            <a:spLocks noGrp="1" noChangeArrowheads="1"/>
          </p:cNvSpPr>
          <p:nvPr>
            <p:ph type="ctrTitle"/>
          </p:nvPr>
        </p:nvSpPr>
        <p:spPr>
          <a:xfrm>
            <a:off x="685800" y="2286000"/>
            <a:ext cx="7772400" cy="1143000"/>
          </a:xfrm>
        </p:spPr>
        <p:txBody>
          <a:bodyPr anchor="ctr" anchorCtr="0"/>
          <a:lstStyle/>
          <a:p>
            <a:pPr>
              <a:defRPr/>
            </a:pPr>
            <a:r>
              <a:rPr lang="zh-CN" altLang="en-US" sz="4400"/>
              <a:t>确定时间序列的成分</a:t>
            </a:r>
          </a:p>
        </p:txBody>
      </p:sp>
      <p:sp>
        <p:nvSpPr>
          <p:cNvPr id="48131" name="Rectangle 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a:xfrm>
            <a:off x="1828800" y="228600"/>
            <a:ext cx="7010400" cy="1143000"/>
          </a:xfrm>
        </p:spPr>
        <p:txBody>
          <a:bodyPr/>
          <a:lstStyle/>
          <a:p>
            <a:pPr>
              <a:defRPr/>
            </a:pPr>
            <a:r>
              <a:rPr lang="zh-CN" altLang="en-US" sz="4000"/>
              <a:t>确定趋势成分</a:t>
            </a:r>
            <a:br>
              <a:rPr lang="zh-CN" altLang="en-US" sz="4000"/>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1009668" name="Rectangle 4"/>
          <p:cNvSpPr>
            <a:spLocks noChangeArrowheads="1"/>
          </p:cNvSpPr>
          <p:nvPr/>
        </p:nvSpPr>
        <p:spPr bwMode="auto">
          <a:xfrm>
            <a:off x="395288" y="1773238"/>
            <a:ext cx="1944687" cy="4003675"/>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en-US" sz="3200" b="1" i="0" u="none" strike="noStrike" kern="1200" cap="none" spc="0" normalizeH="0" baseline="0" noProof="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例</a:t>
            </a:r>
            <a:r>
              <a:rPr kumimoji="1" lang="en-US" altLang="zh-CN" sz="3200" b="1" i="0" u="none" strike="noStrike" kern="1200" cap="none" spc="0" normalizeH="0" baseline="0" noProof="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en-US" sz="3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一种股票连续</a:t>
            </a:r>
            <a:r>
              <a:rPr kumimoji="1" lang="en-US" altLang="zh-CN" sz="3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16</a:t>
            </a:r>
            <a:r>
              <a:rPr kumimoji="1" lang="zh-CN" altLang="en-US" sz="3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周的收盘价如下表所示。试确定其趋势及其类型</a:t>
            </a:r>
            <a:r>
              <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a:t>
            </a:r>
          </a:p>
        </p:txBody>
      </p:sp>
      <p:pic>
        <p:nvPicPr>
          <p:cNvPr id="5018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700213"/>
            <a:ext cx="6408737"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8"/>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5"/>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17858" name="Rectangle 2"/>
          <p:cNvSpPr>
            <a:spLocks noGrp="1" noChangeArrowheads="1"/>
          </p:cNvSpPr>
          <p:nvPr>
            <p:ph type="title"/>
          </p:nvPr>
        </p:nvSpPr>
        <p:spPr>
          <a:xfrm>
            <a:off x="1905000" y="188913"/>
            <a:ext cx="6781800" cy="1143000"/>
          </a:xfrm>
        </p:spPr>
        <p:txBody>
          <a:bodyPr/>
          <a:lstStyle/>
          <a:p>
            <a:pPr>
              <a:defRPr/>
            </a:pPr>
            <a:r>
              <a:rPr lang="zh-CN" altLang="en-US"/>
              <a:t>确定趋势成分</a:t>
            </a:r>
            <a:br>
              <a:rPr lang="zh-CN" altLang="en-US"/>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graphicFrame>
        <p:nvGraphicFramePr>
          <p:cNvPr id="52228" name="Object 3"/>
          <p:cNvGraphicFramePr>
            <a:graphicFrameLocks noChangeAspect="1"/>
          </p:cNvGraphicFramePr>
          <p:nvPr/>
        </p:nvGraphicFramePr>
        <p:xfrm>
          <a:off x="2411413" y="1630363"/>
          <a:ext cx="6697662" cy="4967287"/>
        </p:xfrm>
        <a:graphic>
          <a:graphicData uri="http://schemas.openxmlformats.org/presentationml/2006/ole">
            <mc:AlternateContent xmlns:mc="http://schemas.openxmlformats.org/markup-compatibility/2006">
              <mc:Choice xmlns:v="urn:schemas-microsoft-com:vml" Requires="v">
                <p:oleObj spid="_x0000_s6146" name="图表" r:id="rId4" imgW="3476549" imgH="2200351" progId="Excel.Chart.8">
                  <p:embed/>
                </p:oleObj>
              </mc:Choice>
              <mc:Fallback>
                <p:oleObj name="图表" r:id="rId4" imgW="3476549" imgH="2200351" progId="Excel.Chart.8">
                  <p:embed/>
                  <p:pic>
                    <p:nvPicPr>
                      <p:cNvPr id="5222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1630363"/>
                        <a:ext cx="6697662" cy="496728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9" name="Object 8"/>
          <p:cNvGraphicFramePr>
            <a:graphicFrameLocks noGrp="1" noChangeAspect="1"/>
          </p:cNvGraphicFramePr>
          <p:nvPr>
            <p:ph idx="1"/>
          </p:nvPr>
        </p:nvGraphicFramePr>
        <p:xfrm>
          <a:off x="322263" y="2332038"/>
          <a:ext cx="2089150" cy="304800"/>
        </p:xfrm>
        <a:graphic>
          <a:graphicData uri="http://schemas.openxmlformats.org/presentationml/2006/ole">
            <mc:AlternateContent xmlns:mc="http://schemas.openxmlformats.org/markup-compatibility/2006">
              <mc:Choice xmlns:v="urn:schemas-microsoft-com:vml" Requires="v">
                <p:oleObj spid="_x0000_s6147" name="公式" r:id="rId6" imgW="1371627" imgH="198099" progId="Equation.3">
                  <p:embed/>
                </p:oleObj>
              </mc:Choice>
              <mc:Fallback>
                <p:oleObj name="公式" r:id="rId6" imgW="1371627" imgH="198099" progId="Equation.3">
                  <p:embed/>
                  <p:pic>
                    <p:nvPicPr>
                      <p:cNvPr id="52229"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263" y="2332038"/>
                        <a:ext cx="20891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sp>
        <p:nvSpPr>
          <p:cNvPr id="1017866" name="Rectangle 10"/>
          <p:cNvSpPr>
            <a:spLocks noChangeArrowheads="1"/>
          </p:cNvSpPr>
          <p:nvPr/>
        </p:nvSpPr>
        <p:spPr bwMode="auto">
          <a:xfrm>
            <a:off x="250825" y="1844675"/>
            <a:ext cx="2233613"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609600" indent="-609600">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1219200" indent="-533400">
              <a:spcBef>
                <a:spcPct val="20000"/>
              </a:spcBef>
              <a:buClr>
                <a:schemeClr val="hlink"/>
              </a:buClr>
              <a:buSzPct val="65000"/>
              <a:buFont typeface="Wingdings" panose="05000000000000000000" pitchFamily="2" charset="2"/>
              <a:buChar char="n"/>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543050" indent="-457200">
              <a:spcBef>
                <a:spcPct val="20000"/>
              </a:spcBef>
              <a:buClr>
                <a:schemeClr val="tx2"/>
              </a:buClr>
              <a:buSzPct val="65000"/>
              <a:buFont typeface="Wingdings" panose="05000000000000000000" pitchFamily="2" charset="2"/>
              <a:buChar char="l"/>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809750" indent="-381000">
              <a:spcBef>
                <a:spcPct val="20000"/>
              </a:spcBef>
              <a:buClr>
                <a:schemeClr val="accent1"/>
              </a:buClr>
              <a:buSzPct val="65000"/>
              <a:buFont typeface="Monotype Sorts" pitchFamily="2" charset="2"/>
              <a:buChar char="l"/>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209800" indent="-381000">
              <a:spcBef>
                <a:spcPct val="20000"/>
              </a:spcBef>
              <a:buClr>
                <a:schemeClr val="folHlink"/>
              </a:buClr>
              <a:buSzPct val="100000"/>
              <a:buChar char="»"/>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lr>
                <a:schemeClr val="folHlink"/>
              </a:buClr>
              <a:buSzPct val="100000"/>
              <a:buChar char="»"/>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lr>
                <a:schemeClr val="folHlink"/>
              </a:buClr>
              <a:buSzPct val="100000"/>
              <a:buChar char="»"/>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lr>
                <a:schemeClr val="folHlink"/>
              </a:buClr>
              <a:buSzPct val="100000"/>
              <a:buChar char="»"/>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lr>
                <a:schemeClr val="folHlink"/>
              </a:buClr>
              <a:buSzPct val="100000"/>
              <a:buChar char="»"/>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609600" marR="0" lvl="0" indent="-609600" algn="just" defTabSz="914400" rtl="0" eaLnBrk="0" fontAlgn="base" latinLnBrk="0" hangingPunct="0">
              <a:lnSpc>
                <a:spcPct val="90000"/>
              </a:lnSpc>
              <a:spcBef>
                <a:spcPct val="33000"/>
              </a:spcBef>
              <a:spcAft>
                <a:spcPct val="0"/>
              </a:spcAft>
              <a:buClrTx/>
              <a:buSzTx/>
              <a:buFontTx/>
              <a:buNone/>
              <a:tabLst/>
              <a:defRPr/>
            </a:pPr>
            <a:r>
              <a:rPr kumimoji="1" lang="zh-CN" altLang="en-US" sz="2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直线趋势方程</a:t>
            </a:r>
          </a:p>
          <a:p>
            <a:pPr marL="609600" marR="0" lvl="0" indent="-609600" algn="just" defTabSz="914400" rtl="0" eaLnBrk="0" fontAlgn="base" latinLnBrk="0" hangingPunct="0">
              <a:lnSpc>
                <a:spcPct val="90000"/>
              </a:lnSpc>
              <a:spcBef>
                <a:spcPct val="33000"/>
              </a:spcBef>
              <a:spcAft>
                <a:spcPct val="0"/>
              </a:spcAft>
              <a:buClrTx/>
              <a:buSzTx/>
              <a:buFontTx/>
              <a:buNone/>
              <a:tabLst/>
              <a:defRPr/>
            </a:pPr>
            <a:endParaRPr kumimoji="1" lang="zh-CN" altLang="en-US" sz="2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609600" marR="0" lvl="0" indent="-609600" algn="just" defTabSz="914400" rtl="0" eaLnBrk="0" fontAlgn="base" latinLnBrk="0" hangingPunct="0">
              <a:lnSpc>
                <a:spcPct val="90000"/>
              </a:lnSpc>
              <a:spcBef>
                <a:spcPct val="33000"/>
              </a:spcBef>
              <a:spcAft>
                <a:spcPct val="0"/>
              </a:spcAft>
              <a:buClrTx/>
              <a:buSzTx/>
              <a:buFontTx/>
              <a:buNone/>
              <a:tabLst/>
              <a:defRPr/>
            </a:pPr>
            <a:endParaRPr kumimoji="1" lang="zh-CN" altLang="en-US" sz="2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609600" marR="0" lvl="0" indent="-609600" algn="just" defTabSz="914400" rtl="0" eaLnBrk="0" fontAlgn="base" latinLnBrk="0" hangingPunct="0">
              <a:lnSpc>
                <a:spcPct val="90000"/>
              </a:lnSpc>
              <a:spcBef>
                <a:spcPct val="33000"/>
              </a:spcBef>
              <a:spcAft>
                <a:spcPct val="0"/>
              </a:spcAft>
              <a:buClrTx/>
              <a:buSzTx/>
              <a:buFontTx/>
              <a:buNone/>
              <a:tabLst/>
              <a:defRPr/>
            </a:pPr>
            <a:r>
              <a:rPr kumimoji="1" lang="zh-CN" altLang="en-US" sz="2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回归系数检验</a:t>
            </a:r>
          </a:p>
          <a:p>
            <a:pPr marL="609600" marR="0" lvl="0" indent="-609600" algn="just" defTabSz="914400" rtl="0" eaLnBrk="0" fontAlgn="base" latinLnBrk="0" hangingPunct="0">
              <a:lnSpc>
                <a:spcPct val="90000"/>
              </a:lnSpc>
              <a:spcBef>
                <a:spcPct val="33000"/>
              </a:spcBef>
              <a:spcAft>
                <a:spcPct val="0"/>
              </a:spcAft>
              <a:buClrTx/>
              <a:buSzTx/>
              <a:buFontTx/>
              <a:buNone/>
              <a:tabLst/>
              <a:defRPr/>
            </a:pPr>
            <a:r>
              <a:rPr kumimoji="1" lang="en-US" altLang="zh-CN" sz="2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P=0.000179</a:t>
            </a:r>
          </a:p>
          <a:p>
            <a:pPr marL="609600" marR="0" lvl="0" indent="-609600" algn="l" defTabSz="914400" rtl="0" eaLnBrk="0" fontAlgn="base" latinLnBrk="0" hangingPunct="0">
              <a:lnSpc>
                <a:spcPct val="90000"/>
              </a:lnSpc>
              <a:spcBef>
                <a:spcPct val="33000"/>
              </a:spcBef>
              <a:spcAft>
                <a:spcPct val="0"/>
              </a:spcAft>
              <a:buClrTx/>
              <a:buSzTx/>
              <a:buFontTx/>
              <a:buNone/>
              <a:tabLst/>
              <a:defRPr/>
            </a:pPr>
            <a:r>
              <a:rPr kumimoji="1" lang="en-US" altLang="zh-CN" sz="2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R</a:t>
            </a:r>
            <a:r>
              <a:rPr kumimoji="1" lang="en-US" altLang="zh-CN" sz="2200" b="0" i="0" u="none" strike="noStrike" kern="1200" cap="none" spc="0" normalizeH="0" baseline="3000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2</a:t>
            </a:r>
            <a:r>
              <a:rPr kumimoji="1" lang="en-US" altLang="zh-CN" sz="2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=0.645</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7"/>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07618" name="Rectangle 2"/>
          <p:cNvSpPr>
            <a:spLocks noGrp="1" noChangeArrowheads="1"/>
          </p:cNvSpPr>
          <p:nvPr>
            <p:ph type="title"/>
          </p:nvPr>
        </p:nvSpPr>
        <p:spPr>
          <a:xfrm>
            <a:off x="1905000" y="188913"/>
            <a:ext cx="6781800" cy="1143000"/>
          </a:xfrm>
        </p:spPr>
        <p:txBody>
          <a:bodyPr/>
          <a:lstStyle/>
          <a:p>
            <a:pPr>
              <a:defRPr/>
            </a:pPr>
            <a:r>
              <a:rPr lang="zh-CN" altLang="en-US" sz="4000"/>
              <a:t>确定趋势成分</a:t>
            </a:r>
            <a:br>
              <a:rPr lang="zh-CN" altLang="en-US" sz="4000"/>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graphicFrame>
        <p:nvGraphicFramePr>
          <p:cNvPr id="54276" name="Object 8"/>
          <p:cNvGraphicFramePr>
            <a:graphicFrameLocks noGrp="1" noChangeAspect="1"/>
          </p:cNvGraphicFramePr>
          <p:nvPr>
            <p:ph sz="half" idx="1"/>
          </p:nvPr>
        </p:nvGraphicFramePr>
        <p:xfrm>
          <a:off x="2627313" y="1628775"/>
          <a:ext cx="6481762" cy="4679950"/>
        </p:xfrm>
        <a:graphic>
          <a:graphicData uri="http://schemas.openxmlformats.org/presentationml/2006/ole">
            <mc:AlternateContent xmlns:mc="http://schemas.openxmlformats.org/markup-compatibility/2006">
              <mc:Choice xmlns:v="urn:schemas-microsoft-com:vml" Requires="v">
                <p:oleObj spid="_x0000_s7170" name="图表" r:id="rId4" imgW="3467100" imgH="2200351" progId="Excel.Chart.8">
                  <p:embed/>
                </p:oleObj>
              </mc:Choice>
              <mc:Fallback>
                <p:oleObj name="图表" r:id="rId4" imgW="3467100" imgH="2200351" progId="Excel.Chart.8">
                  <p:embed/>
                  <p:pic>
                    <p:nvPicPr>
                      <p:cNvPr id="5427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1628775"/>
                        <a:ext cx="6481762"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rgbClr val="A6A19A"/>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7626" name="Rectangle 10"/>
          <p:cNvSpPr>
            <a:spLocks noChangeArrowheads="1"/>
          </p:cNvSpPr>
          <p:nvPr/>
        </p:nvSpPr>
        <p:spPr bwMode="auto">
          <a:xfrm>
            <a:off x="250825" y="1844675"/>
            <a:ext cx="2233613"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609600" indent="-609600">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1219200" indent="-533400">
              <a:spcBef>
                <a:spcPct val="20000"/>
              </a:spcBef>
              <a:buClr>
                <a:schemeClr val="hlink"/>
              </a:buClr>
              <a:buSzPct val="65000"/>
              <a:buFont typeface="Wingdings" panose="05000000000000000000" pitchFamily="2" charset="2"/>
              <a:buChar char="n"/>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543050" indent="-457200">
              <a:spcBef>
                <a:spcPct val="20000"/>
              </a:spcBef>
              <a:buClr>
                <a:schemeClr val="tx2"/>
              </a:buClr>
              <a:buSzPct val="65000"/>
              <a:buFont typeface="Wingdings" panose="05000000000000000000" pitchFamily="2" charset="2"/>
              <a:buChar char="l"/>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809750" indent="-381000">
              <a:spcBef>
                <a:spcPct val="20000"/>
              </a:spcBef>
              <a:buClr>
                <a:schemeClr val="accent1"/>
              </a:buClr>
              <a:buSzPct val="65000"/>
              <a:buFont typeface="Monotype Sorts" pitchFamily="2" charset="2"/>
              <a:buChar char="l"/>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209800" indent="-381000">
              <a:spcBef>
                <a:spcPct val="20000"/>
              </a:spcBef>
              <a:buClr>
                <a:schemeClr val="folHlink"/>
              </a:buClr>
              <a:buSzPct val="100000"/>
              <a:buChar char="»"/>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lr>
                <a:schemeClr val="folHlink"/>
              </a:buClr>
              <a:buSzPct val="100000"/>
              <a:buChar char="»"/>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lr>
                <a:schemeClr val="folHlink"/>
              </a:buClr>
              <a:buSzPct val="100000"/>
              <a:buChar char="»"/>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lr>
                <a:schemeClr val="folHlink"/>
              </a:buClr>
              <a:buSzPct val="100000"/>
              <a:buChar char="»"/>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lr>
                <a:schemeClr val="folHlink"/>
              </a:buClr>
              <a:buSzPct val="100000"/>
              <a:buChar char="»"/>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609600" marR="0" lvl="0" indent="-609600" algn="just" defTabSz="914400" rtl="0" eaLnBrk="0" fontAlgn="base" latinLnBrk="0" hangingPunct="0">
              <a:lnSpc>
                <a:spcPct val="90000"/>
              </a:lnSpc>
              <a:spcBef>
                <a:spcPct val="33000"/>
              </a:spcBef>
              <a:spcAft>
                <a:spcPct val="0"/>
              </a:spcAft>
              <a:buClrTx/>
              <a:buSzTx/>
              <a:buFontTx/>
              <a:buNone/>
              <a:tabLst/>
              <a:defRPr/>
            </a:pPr>
            <a:r>
              <a:rPr kumimoji="1" lang="zh-CN" altLang="en-US" sz="2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二次曲线方程</a:t>
            </a:r>
          </a:p>
          <a:p>
            <a:pPr marL="609600" marR="0" lvl="0" indent="-609600" algn="just" defTabSz="914400" rtl="0" eaLnBrk="0" fontAlgn="base" latinLnBrk="0" hangingPunct="0">
              <a:lnSpc>
                <a:spcPct val="90000"/>
              </a:lnSpc>
              <a:spcBef>
                <a:spcPct val="33000"/>
              </a:spcBef>
              <a:spcAft>
                <a:spcPct val="0"/>
              </a:spcAft>
              <a:buClrTx/>
              <a:buSzTx/>
              <a:buFontTx/>
              <a:buNone/>
              <a:tabLst/>
              <a:defRPr/>
            </a:pPr>
            <a:endParaRPr kumimoji="1" lang="zh-CN" altLang="en-US" sz="2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609600" marR="0" lvl="0" indent="-609600" algn="just" defTabSz="914400" rtl="0" eaLnBrk="0" fontAlgn="base" latinLnBrk="0" hangingPunct="0">
              <a:lnSpc>
                <a:spcPct val="90000"/>
              </a:lnSpc>
              <a:spcBef>
                <a:spcPct val="33000"/>
              </a:spcBef>
              <a:spcAft>
                <a:spcPct val="0"/>
              </a:spcAft>
              <a:buClrTx/>
              <a:buSzTx/>
              <a:buFontTx/>
              <a:buNone/>
              <a:tabLst/>
              <a:defRPr/>
            </a:pPr>
            <a:endParaRPr kumimoji="1" lang="zh-CN" altLang="en-US" sz="2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609600" marR="0" lvl="0" indent="-609600" algn="just" defTabSz="914400" rtl="0" eaLnBrk="0" fontAlgn="base" latinLnBrk="0" hangingPunct="0">
              <a:lnSpc>
                <a:spcPct val="90000"/>
              </a:lnSpc>
              <a:spcBef>
                <a:spcPct val="33000"/>
              </a:spcBef>
              <a:spcAft>
                <a:spcPct val="0"/>
              </a:spcAft>
              <a:buClrTx/>
              <a:buSzTx/>
              <a:buFontTx/>
              <a:buNone/>
              <a:tabLst/>
              <a:defRPr/>
            </a:pPr>
            <a:r>
              <a:rPr kumimoji="1" lang="zh-CN" altLang="en-US" sz="2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回归系数检验</a:t>
            </a:r>
          </a:p>
          <a:p>
            <a:pPr marL="609600" marR="0" lvl="0" indent="-609600" algn="just" defTabSz="914400" rtl="0" eaLnBrk="0" fontAlgn="base" latinLnBrk="0" hangingPunct="0">
              <a:lnSpc>
                <a:spcPct val="90000"/>
              </a:lnSpc>
              <a:spcBef>
                <a:spcPct val="33000"/>
              </a:spcBef>
              <a:spcAft>
                <a:spcPct val="0"/>
              </a:spcAft>
              <a:buClrTx/>
              <a:buSzTx/>
              <a:buFontTx/>
              <a:buNone/>
              <a:tabLst/>
              <a:defRPr/>
            </a:pPr>
            <a:r>
              <a:rPr kumimoji="1" lang="en-US" altLang="zh-CN" sz="2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P=0.012556</a:t>
            </a:r>
          </a:p>
          <a:p>
            <a:pPr marL="609600" marR="0" lvl="0" indent="-609600" algn="l" defTabSz="914400" rtl="0" eaLnBrk="0" fontAlgn="base" latinLnBrk="0" hangingPunct="0">
              <a:lnSpc>
                <a:spcPct val="90000"/>
              </a:lnSpc>
              <a:spcBef>
                <a:spcPct val="33000"/>
              </a:spcBef>
              <a:spcAft>
                <a:spcPct val="0"/>
              </a:spcAft>
              <a:buClrTx/>
              <a:buSzTx/>
              <a:buFontTx/>
              <a:buNone/>
              <a:tabLst/>
              <a:defRPr/>
            </a:pPr>
            <a:r>
              <a:rPr kumimoji="1" lang="en-US" altLang="zh-CN" sz="2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R</a:t>
            </a:r>
            <a:r>
              <a:rPr kumimoji="1" lang="en-US" altLang="zh-CN" sz="2200" b="0" i="0" u="none" strike="noStrike" kern="1200" cap="none" spc="0" normalizeH="0" baseline="3000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2</a:t>
            </a:r>
            <a:r>
              <a:rPr kumimoji="1" lang="en-US" altLang="zh-CN" sz="2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=0.7841</a:t>
            </a:r>
          </a:p>
        </p:txBody>
      </p:sp>
      <p:graphicFrame>
        <p:nvGraphicFramePr>
          <p:cNvPr id="54278" name="Object 13"/>
          <p:cNvGraphicFramePr>
            <a:graphicFrameLocks noGrp="1" noChangeAspect="1"/>
          </p:cNvGraphicFramePr>
          <p:nvPr>
            <p:ph sz="half" idx="2"/>
          </p:nvPr>
        </p:nvGraphicFramePr>
        <p:xfrm>
          <a:off x="0" y="2349500"/>
          <a:ext cx="2700338" cy="287338"/>
        </p:xfrm>
        <a:graphic>
          <a:graphicData uri="http://schemas.openxmlformats.org/presentationml/2006/ole">
            <mc:AlternateContent xmlns:mc="http://schemas.openxmlformats.org/markup-compatibility/2006">
              <mc:Choice xmlns:v="urn:schemas-microsoft-com:vml" Requires="v">
                <p:oleObj spid="_x0000_s7171" name="公式" r:id="rId6" imgW="2019330" imgH="198099" progId="Equation.3">
                  <p:embed/>
                </p:oleObj>
              </mc:Choice>
              <mc:Fallback>
                <p:oleObj name="公式" r:id="rId6" imgW="2019330" imgH="198099" progId="Equation.3">
                  <p:embed/>
                  <p:pic>
                    <p:nvPicPr>
                      <p:cNvPr id="54278"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349500"/>
                        <a:ext cx="2700338"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02" name="Rectangle 2"/>
          <p:cNvSpPr>
            <a:spLocks noGrp="1" noChangeArrowheads="1"/>
          </p:cNvSpPr>
          <p:nvPr>
            <p:ph type="title"/>
          </p:nvPr>
        </p:nvSpPr>
        <p:spPr>
          <a:xfrm>
            <a:off x="1828800" y="228600"/>
            <a:ext cx="7010400" cy="1143000"/>
          </a:xfrm>
        </p:spPr>
        <p:txBody>
          <a:bodyPr/>
          <a:lstStyle/>
          <a:p>
            <a:pPr>
              <a:defRPr/>
            </a:pPr>
            <a:r>
              <a:rPr lang="zh-CN" altLang="en-US" sz="4000"/>
              <a:t>确定季节成分</a:t>
            </a:r>
            <a:br>
              <a:rPr lang="zh-CN" altLang="en-US" sz="4000"/>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1024003" name="Rectangle 3"/>
          <p:cNvSpPr>
            <a:spLocks noChangeArrowheads="1"/>
          </p:cNvSpPr>
          <p:nvPr/>
        </p:nvSpPr>
        <p:spPr bwMode="auto">
          <a:xfrm>
            <a:off x="395288" y="1773238"/>
            <a:ext cx="2127250" cy="415766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例</a:t>
            </a:r>
            <a:r>
              <a:rPr kumimoji="1" lang="en-US" altLang="zh-CN" sz="2400" b="1" i="0" u="none" strike="noStrike" kern="1200" cap="none" spc="0" normalizeH="0" baseline="0" noProof="0" dirty="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zh-CN" sz="24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表</a:t>
            </a:r>
            <a:r>
              <a:rPr kumimoji="1" lang="en-US" altLang="zh-CN" sz="24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a:t>
            </a:r>
            <a:r>
              <a:rPr kumimoji="1" lang="zh-CN" altLang="zh-CN" sz="24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4</a:t>
            </a:r>
            <a:r>
              <a:rPr kumimoji="1" lang="zh-CN" altLang="zh-CN" sz="24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是一家啤酒生产企业</a:t>
            </a:r>
            <a:r>
              <a:rPr kumimoji="1" lang="en-US" altLang="zh-CN" sz="24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2010</a:t>
            </a:r>
            <a:r>
              <a:rPr kumimoji="1" lang="zh-CN" altLang="zh-CN" sz="24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2015</a:t>
            </a:r>
            <a:r>
              <a:rPr kumimoji="1" lang="zh-CN" altLang="zh-CN" sz="24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年各季度的啤酒销售量数据。试绘制年度折叠时间序列图，并判断啤酒销售量是否存在季节性</a:t>
            </a:r>
            <a:endParaRPr kumimoji="1" lang="zh-CN" altLang="en-US" sz="24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6324" name="Rectangle 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pic>
        <p:nvPicPr>
          <p:cNvPr id="56325"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1773238"/>
            <a:ext cx="6138862"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11"/>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26051" name="Rectangle 3"/>
          <p:cNvSpPr>
            <a:spLocks noGrp="1" noChangeArrowheads="1"/>
          </p:cNvSpPr>
          <p:nvPr>
            <p:ph type="title"/>
          </p:nvPr>
        </p:nvSpPr>
        <p:spPr>
          <a:xfrm>
            <a:off x="1966913" y="188913"/>
            <a:ext cx="6781800" cy="1143000"/>
          </a:xfrm>
        </p:spPr>
        <p:txBody>
          <a:bodyPr/>
          <a:lstStyle/>
          <a:p>
            <a:pPr>
              <a:defRPr/>
            </a:pPr>
            <a:r>
              <a:rPr lang="zh-CN" altLang="en-US"/>
              <a:t>年度折叠时间序列图 </a:t>
            </a:r>
            <a:br>
              <a:rPr lang="zh-CN" altLang="en-US"/>
            </a:br>
            <a:r>
              <a:rPr lang="en-US" altLang="zh-CN" sz="3200">
                <a:solidFill>
                  <a:schemeClr val="hlink"/>
                </a:solidFill>
                <a:latin typeface="Arial" panose="020B0604020202020204" pitchFamily="34" charset="0"/>
              </a:rPr>
              <a:t>(folded annual time series plot)</a:t>
            </a:r>
          </a:p>
        </p:txBody>
      </p:sp>
      <p:sp>
        <p:nvSpPr>
          <p:cNvPr id="1026058" name="Rectangle 10"/>
          <p:cNvSpPr>
            <a:spLocks noChangeArrowheads="1"/>
          </p:cNvSpPr>
          <p:nvPr/>
        </p:nvSpPr>
        <p:spPr bwMode="auto">
          <a:xfrm>
            <a:off x="107950" y="1700213"/>
            <a:ext cx="2879725" cy="4498975"/>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1" lang="zh-CN"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将每年的数据分开画在图上</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1" lang="zh-CN"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若序列只存在季节成分，年度折叠序列图中的折线将会有交叉</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1" lang="zh-CN"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若序列既含有季节成分又含有趋势，则年度折叠时间序列图中的折线将不会有交叉，而且如果趋势是上升的，后面年度的折线将会高于前面年度的折线，如果趋势是下降的，则后面年度的折线将低于前面年度的折线</a:t>
            </a:r>
          </a:p>
        </p:txBody>
      </p:sp>
      <p:pic>
        <p:nvPicPr>
          <p:cNvPr id="58373"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025" y="1700213"/>
            <a:ext cx="57721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05000" y="304800"/>
            <a:ext cx="6781800" cy="1066800"/>
          </a:xfrm>
        </p:spPr>
        <p:txBody>
          <a:bodyPr/>
          <a:lstStyle/>
          <a:p>
            <a:pPr>
              <a:defRPr/>
            </a:pPr>
            <a:r>
              <a:rPr lang="zh-CN" altLang="en-US" sz="4000"/>
              <a:t>学习目标</a:t>
            </a:r>
            <a:endParaRPr lang="zh-CN" altLang="en-US"/>
          </a:p>
        </p:txBody>
      </p:sp>
      <p:sp>
        <p:nvSpPr>
          <p:cNvPr id="6147" name="Rectangle 3"/>
          <p:cNvSpPr>
            <a:spLocks noGrp="1" noChangeArrowheads="1"/>
          </p:cNvSpPr>
          <p:nvPr>
            <p:ph type="body" idx="1"/>
          </p:nvPr>
        </p:nvSpPr>
        <p:spPr>
          <a:xfrm>
            <a:off x="685800" y="1773238"/>
            <a:ext cx="8077200" cy="4398962"/>
          </a:xfrm>
        </p:spPr>
        <p:txBody>
          <a:bodyPr/>
          <a:lstStyle/>
          <a:p>
            <a:pPr marL="609600" indent="-609600">
              <a:buFontTx/>
              <a:buAutoNum type="arabicPeriod"/>
              <a:defRPr/>
            </a:pPr>
            <a:r>
              <a:rPr lang="zh-CN" altLang="en-US" b="1"/>
              <a:t>时间序列及其分解原理</a:t>
            </a:r>
          </a:p>
          <a:p>
            <a:pPr marL="609600" indent="-609600">
              <a:buFontTx/>
              <a:buAutoNum type="arabicPeriod"/>
              <a:defRPr/>
            </a:pPr>
            <a:r>
              <a:rPr lang="zh-CN" altLang="en-US" b="1"/>
              <a:t>时间序列的描述性分析</a:t>
            </a:r>
          </a:p>
          <a:p>
            <a:pPr marL="609600" indent="-609600">
              <a:buFontTx/>
              <a:buAutoNum type="arabicPeriod"/>
              <a:defRPr/>
            </a:pPr>
            <a:r>
              <a:rPr lang="zh-CN" altLang="en-US" b="1"/>
              <a:t>时间序列的预测程序</a:t>
            </a:r>
          </a:p>
          <a:p>
            <a:pPr marL="609600" indent="-609600">
              <a:buFontTx/>
              <a:buAutoNum type="arabicPeriod"/>
              <a:defRPr/>
            </a:pPr>
            <a:r>
              <a:rPr lang="zh-CN" altLang="en-US" b="1"/>
              <a:t>平稳序列的预测方法</a:t>
            </a:r>
          </a:p>
          <a:p>
            <a:pPr marL="609600" indent="-609600">
              <a:buFontTx/>
              <a:buAutoNum type="arabicPeriod"/>
              <a:defRPr/>
            </a:pPr>
            <a:r>
              <a:rPr lang="zh-CN" altLang="en-US" b="1"/>
              <a:t>有趋势成分的序列的预测方法</a:t>
            </a:r>
          </a:p>
          <a:p>
            <a:pPr marL="609600" indent="-609600">
              <a:buFontTx/>
              <a:buAutoNum type="arabicPeriod"/>
              <a:defRPr/>
            </a:pPr>
            <a:r>
              <a:rPr lang="zh-CN" altLang="en-US" b="1"/>
              <a:t>复合型序列的分解预测</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0">
          <a:gsLst>
            <a:gs pos="0">
              <a:srgbClr val="2AA62A"/>
            </a:gs>
            <a:gs pos="100000">
              <a:srgbClr val="134D13"/>
            </a:gs>
          </a:gsLst>
          <a:lin ang="5400000" scaled="1"/>
        </a:gradFill>
        <a:effectLst/>
      </p:bgPr>
    </p:bg>
    <p:spTree>
      <p:nvGrpSpPr>
        <p:cNvPr id="1" name=""/>
        <p:cNvGrpSpPr/>
        <p:nvPr/>
      </p:nvGrpSpPr>
      <p:grpSpPr>
        <a:xfrm>
          <a:off x="0" y="0"/>
          <a:ext cx="0" cy="0"/>
          <a:chOff x="0" y="0"/>
          <a:chExt cx="0" cy="0"/>
        </a:xfrm>
      </p:grpSpPr>
      <p:sp>
        <p:nvSpPr>
          <p:cNvPr id="1028098" name="Rectangle 2"/>
          <p:cNvSpPr>
            <a:spLocks noGrp="1" noChangeArrowheads="1"/>
          </p:cNvSpPr>
          <p:nvPr>
            <p:ph type="ctrTitle"/>
          </p:nvPr>
        </p:nvSpPr>
        <p:spPr>
          <a:xfrm>
            <a:off x="685800" y="2286000"/>
            <a:ext cx="7772400" cy="1143000"/>
          </a:xfrm>
        </p:spPr>
        <p:txBody>
          <a:bodyPr anchor="ctr" anchorCtr="0"/>
          <a:lstStyle/>
          <a:p>
            <a:pPr>
              <a:defRPr/>
            </a:pPr>
            <a:r>
              <a:rPr lang="zh-CN" altLang="en-US" sz="4400"/>
              <a:t>选择预测方法</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9"/>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30146" name="Rectangle 2"/>
          <p:cNvSpPr>
            <a:spLocks noGrp="1" noChangeArrowheads="1"/>
          </p:cNvSpPr>
          <p:nvPr>
            <p:ph type="title"/>
          </p:nvPr>
        </p:nvSpPr>
        <p:spPr/>
        <p:txBody>
          <a:bodyPr/>
          <a:lstStyle/>
          <a:p>
            <a:pPr>
              <a:defRPr/>
            </a:pPr>
            <a:r>
              <a:rPr lang="zh-CN" altLang="en-US" sz="4000">
                <a:latin typeface="Arial" panose="020B0604020202020204" pitchFamily="34" charset="0"/>
              </a:rPr>
              <a:t>预测方法的选择</a:t>
            </a:r>
          </a:p>
        </p:txBody>
      </p:sp>
      <p:sp>
        <p:nvSpPr>
          <p:cNvPr id="1030207" name="Text Box 63"/>
          <p:cNvSpPr txBox="1">
            <a:spLocks noChangeArrowheads="1"/>
          </p:cNvSpPr>
          <p:nvPr/>
        </p:nvSpPr>
        <p:spPr bwMode="auto">
          <a:xfrm>
            <a:off x="6257925" y="4318000"/>
            <a:ext cx="5461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是</a:t>
            </a:r>
            <a:endPar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030208" name="Text Box 64"/>
          <p:cNvSpPr txBox="1">
            <a:spLocks noChangeArrowheads="1"/>
          </p:cNvSpPr>
          <p:nvPr/>
        </p:nvSpPr>
        <p:spPr bwMode="auto">
          <a:xfrm>
            <a:off x="7400925" y="4318000"/>
            <a:ext cx="54451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否</a:t>
            </a:r>
            <a:endPar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030209" name="Rectangle 65"/>
          <p:cNvSpPr>
            <a:spLocks noChangeArrowheads="1"/>
          </p:cNvSpPr>
          <p:nvPr/>
        </p:nvSpPr>
        <p:spPr bwMode="auto">
          <a:xfrm>
            <a:off x="3722688" y="1728788"/>
            <a:ext cx="1770062" cy="496887"/>
          </a:xfrm>
          <a:prstGeom prst="rect">
            <a:avLst/>
          </a:prstGeom>
          <a:solidFill>
            <a:schemeClr val="accent1"/>
          </a:solidFill>
          <a:ln w="9525">
            <a:solidFill>
              <a:srgbClr val="000000"/>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时间序列数据</a:t>
            </a:r>
            <a:endParaRPr kumimoji="1" lang="zh-CN" altLang="en-US" sz="18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2471" name="AutoShape 66"/>
          <p:cNvSpPr>
            <a:spLocks noChangeArrowheads="1"/>
          </p:cNvSpPr>
          <p:nvPr/>
        </p:nvSpPr>
        <p:spPr bwMode="auto">
          <a:xfrm>
            <a:off x="3060700" y="2501900"/>
            <a:ext cx="3024188" cy="855663"/>
          </a:xfrm>
          <a:prstGeom prst="diamond">
            <a:avLst/>
          </a:prstGeom>
          <a:solidFill>
            <a:schemeClr val="accent2"/>
          </a:solidFill>
          <a:ln w="9525">
            <a:solidFill>
              <a:srgbClr val="000000"/>
            </a:solidFill>
            <a:miter lim="800000"/>
            <a:headEnd/>
            <a:tailEnd/>
          </a:ln>
        </p:spPr>
        <p:txBody>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是否存在趋势</a:t>
            </a:r>
            <a:endParaRPr kumimoji="1"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72" name="Line 68"/>
          <p:cNvSpPr>
            <a:spLocks noChangeShapeType="1"/>
          </p:cNvSpPr>
          <p:nvPr/>
        </p:nvSpPr>
        <p:spPr bwMode="auto">
          <a:xfrm>
            <a:off x="2124075" y="2924175"/>
            <a:ext cx="1008063" cy="1588"/>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73" name="Line 69"/>
          <p:cNvSpPr>
            <a:spLocks noChangeShapeType="1"/>
          </p:cNvSpPr>
          <p:nvPr/>
        </p:nvSpPr>
        <p:spPr bwMode="auto">
          <a:xfrm>
            <a:off x="6003925" y="2924175"/>
            <a:ext cx="1089025" cy="1588"/>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30214" name="Text Box 70"/>
          <p:cNvSpPr txBox="1">
            <a:spLocks noChangeArrowheads="1"/>
          </p:cNvSpPr>
          <p:nvPr/>
        </p:nvSpPr>
        <p:spPr bwMode="auto">
          <a:xfrm>
            <a:off x="2359025" y="2525713"/>
            <a:ext cx="5461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否</a:t>
            </a:r>
            <a:endPar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030215" name="Text Box 71"/>
          <p:cNvSpPr txBox="1">
            <a:spLocks noChangeArrowheads="1"/>
          </p:cNvSpPr>
          <p:nvPr/>
        </p:nvSpPr>
        <p:spPr bwMode="auto">
          <a:xfrm>
            <a:off x="6310313" y="2525713"/>
            <a:ext cx="5461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是</a:t>
            </a:r>
            <a:endPar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2476" name="AutoShape 72"/>
          <p:cNvSpPr>
            <a:spLocks noChangeArrowheads="1"/>
          </p:cNvSpPr>
          <p:nvPr/>
        </p:nvSpPr>
        <p:spPr bwMode="auto">
          <a:xfrm>
            <a:off x="611188" y="3500438"/>
            <a:ext cx="3048000" cy="796925"/>
          </a:xfrm>
          <a:prstGeom prst="diamond">
            <a:avLst/>
          </a:prstGeom>
          <a:solidFill>
            <a:schemeClr val="accent2"/>
          </a:solidFill>
          <a:ln w="9525">
            <a:solidFill>
              <a:srgbClr val="000000"/>
            </a:solidFill>
            <a:miter lim="800000"/>
            <a:headEnd/>
            <a:tailEnd/>
          </a:ln>
        </p:spPr>
        <p:txBody>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是否存在季节</a:t>
            </a:r>
            <a:endParaRPr kumimoji="1"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77" name="AutoShape 73"/>
          <p:cNvSpPr>
            <a:spLocks noChangeArrowheads="1"/>
          </p:cNvSpPr>
          <p:nvPr/>
        </p:nvSpPr>
        <p:spPr bwMode="auto">
          <a:xfrm>
            <a:off x="5580063" y="3500438"/>
            <a:ext cx="2974975" cy="796925"/>
          </a:xfrm>
          <a:prstGeom prst="diamond">
            <a:avLst/>
          </a:prstGeom>
          <a:solidFill>
            <a:schemeClr val="accent2"/>
          </a:solidFill>
          <a:ln w="9525">
            <a:solidFill>
              <a:srgbClr val="000000"/>
            </a:solidFill>
            <a:miter lim="800000"/>
            <a:headEnd/>
            <a:tailEnd/>
          </a:ln>
        </p:spPr>
        <p:txBody>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是否存在季节</a:t>
            </a:r>
            <a:endParaRPr kumimoji="1"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78" name="Line 74"/>
          <p:cNvSpPr>
            <a:spLocks noChangeShapeType="1"/>
          </p:cNvSpPr>
          <p:nvPr/>
        </p:nvSpPr>
        <p:spPr bwMode="auto">
          <a:xfrm>
            <a:off x="2124075" y="2924175"/>
            <a:ext cx="1588" cy="598488"/>
          </a:xfrm>
          <a:prstGeom prst="line">
            <a:avLst/>
          </a:prstGeom>
          <a:noFill/>
          <a:ln w="2540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79" name="Line 75"/>
          <p:cNvSpPr>
            <a:spLocks noChangeShapeType="1"/>
          </p:cNvSpPr>
          <p:nvPr/>
        </p:nvSpPr>
        <p:spPr bwMode="auto">
          <a:xfrm>
            <a:off x="7092950" y="2924175"/>
            <a:ext cx="1588" cy="598488"/>
          </a:xfrm>
          <a:prstGeom prst="line">
            <a:avLst/>
          </a:prstGeom>
          <a:noFill/>
          <a:ln w="1905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80" name="Line 76"/>
          <p:cNvSpPr>
            <a:spLocks noChangeShapeType="1"/>
          </p:cNvSpPr>
          <p:nvPr/>
        </p:nvSpPr>
        <p:spPr bwMode="auto">
          <a:xfrm>
            <a:off x="1404938" y="4705350"/>
            <a:ext cx="2998787" cy="0"/>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30221" name="Text Box 77"/>
          <p:cNvSpPr txBox="1">
            <a:spLocks noChangeArrowheads="1"/>
          </p:cNvSpPr>
          <p:nvPr/>
        </p:nvSpPr>
        <p:spPr bwMode="auto">
          <a:xfrm>
            <a:off x="1363663" y="4318000"/>
            <a:ext cx="54451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否</a:t>
            </a:r>
            <a:endPar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2482" name="Line 78"/>
          <p:cNvSpPr>
            <a:spLocks noChangeShapeType="1"/>
          </p:cNvSpPr>
          <p:nvPr/>
        </p:nvSpPr>
        <p:spPr bwMode="auto">
          <a:xfrm>
            <a:off x="2124075" y="4292600"/>
            <a:ext cx="0" cy="398463"/>
          </a:xfrm>
          <a:prstGeom prst="line">
            <a:avLst/>
          </a:prstGeom>
          <a:noFill/>
          <a:ln w="1905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83" name="Text Box 79"/>
          <p:cNvSpPr txBox="1">
            <a:spLocks noChangeArrowheads="1"/>
          </p:cNvSpPr>
          <p:nvPr/>
        </p:nvSpPr>
        <p:spPr bwMode="auto">
          <a:xfrm>
            <a:off x="452438" y="5003800"/>
            <a:ext cx="1906587" cy="1593850"/>
          </a:xfrm>
          <a:prstGeom prst="rect">
            <a:avLst/>
          </a:prstGeom>
          <a:solidFill>
            <a:srgbClr val="00FFFF"/>
          </a:solidFill>
          <a:ln w="9525">
            <a:solidFill>
              <a:srgbClr val="000000"/>
            </a:solidFill>
            <a:miter lim="800000"/>
            <a:headEnd/>
            <a:tailEnd/>
          </a:ln>
        </p:spPr>
        <p:txBody>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平滑法预测</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简单平均法</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移动平均法</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指数平滑法</a:t>
            </a:r>
            <a:endParaRPr kumimoji="1"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84" name="Line 80"/>
          <p:cNvSpPr>
            <a:spLocks noChangeShapeType="1"/>
          </p:cNvSpPr>
          <p:nvPr/>
        </p:nvSpPr>
        <p:spPr bwMode="auto">
          <a:xfrm>
            <a:off x="1404938" y="4705350"/>
            <a:ext cx="1587" cy="298450"/>
          </a:xfrm>
          <a:prstGeom prst="line">
            <a:avLst/>
          </a:prstGeom>
          <a:noFill/>
          <a:ln w="1905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85" name="Line 81"/>
          <p:cNvSpPr>
            <a:spLocks noChangeShapeType="1"/>
          </p:cNvSpPr>
          <p:nvPr/>
        </p:nvSpPr>
        <p:spPr bwMode="auto">
          <a:xfrm>
            <a:off x="860425" y="5402263"/>
            <a:ext cx="109061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86" name="Text Box 82"/>
          <p:cNvSpPr txBox="1">
            <a:spLocks noChangeArrowheads="1"/>
          </p:cNvSpPr>
          <p:nvPr/>
        </p:nvSpPr>
        <p:spPr bwMode="auto">
          <a:xfrm>
            <a:off x="3313113" y="5003800"/>
            <a:ext cx="2179637" cy="1593850"/>
          </a:xfrm>
          <a:prstGeom prst="rect">
            <a:avLst/>
          </a:prstGeom>
          <a:solidFill>
            <a:srgbClr val="00FFFF"/>
          </a:solidFill>
          <a:ln w="9525">
            <a:solidFill>
              <a:srgbClr val="000000"/>
            </a:solidFill>
            <a:miter lim="800000"/>
            <a:headEnd/>
            <a:tailEnd/>
          </a:ln>
        </p:spPr>
        <p:txBody>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季节性预测法</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季节多元回归模型</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季节自回归模型</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时间序列分解</a:t>
            </a:r>
            <a:endParaRPr kumimoji="1"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87" name="Line 83"/>
          <p:cNvSpPr>
            <a:spLocks noChangeShapeType="1"/>
          </p:cNvSpPr>
          <p:nvPr/>
        </p:nvSpPr>
        <p:spPr bwMode="auto">
          <a:xfrm>
            <a:off x="4402138" y="4705350"/>
            <a:ext cx="1587" cy="298450"/>
          </a:xfrm>
          <a:prstGeom prst="line">
            <a:avLst/>
          </a:prstGeom>
          <a:noFill/>
          <a:ln w="1905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30228" name="Text Box 84"/>
          <p:cNvSpPr txBox="1">
            <a:spLocks noChangeArrowheads="1"/>
          </p:cNvSpPr>
          <p:nvPr/>
        </p:nvSpPr>
        <p:spPr bwMode="auto">
          <a:xfrm>
            <a:off x="2411413" y="4318000"/>
            <a:ext cx="54451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是</a:t>
            </a:r>
            <a:endPar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2489" name="Text Box 85"/>
          <p:cNvSpPr txBox="1">
            <a:spLocks noChangeArrowheads="1"/>
          </p:cNvSpPr>
          <p:nvPr/>
        </p:nvSpPr>
        <p:spPr bwMode="auto">
          <a:xfrm>
            <a:off x="6719888" y="5003800"/>
            <a:ext cx="1908175" cy="1593850"/>
          </a:xfrm>
          <a:prstGeom prst="rect">
            <a:avLst/>
          </a:prstGeom>
          <a:solidFill>
            <a:srgbClr val="00FFFF"/>
          </a:solidFill>
          <a:ln w="9525">
            <a:solidFill>
              <a:srgbClr val="000000"/>
            </a:solidFill>
            <a:miter lim="800000"/>
            <a:headEnd/>
            <a:tailEnd/>
          </a:ln>
        </p:spPr>
        <p:txBody>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趋势预测方法</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线性趋势推测</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非线性趋势推测</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自回归预测模型</a:t>
            </a:r>
            <a:endParaRPr kumimoji="1"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90" name="Line 86"/>
          <p:cNvSpPr>
            <a:spLocks noChangeShapeType="1"/>
          </p:cNvSpPr>
          <p:nvPr/>
        </p:nvSpPr>
        <p:spPr bwMode="auto">
          <a:xfrm>
            <a:off x="7672388" y="4705350"/>
            <a:ext cx="1587" cy="298450"/>
          </a:xfrm>
          <a:prstGeom prst="line">
            <a:avLst/>
          </a:prstGeom>
          <a:noFill/>
          <a:ln w="1905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91" name="Line 87"/>
          <p:cNvSpPr>
            <a:spLocks noChangeShapeType="1"/>
          </p:cNvSpPr>
          <p:nvPr/>
        </p:nvSpPr>
        <p:spPr bwMode="auto">
          <a:xfrm>
            <a:off x="4540250" y="4703763"/>
            <a:ext cx="3133725" cy="1587"/>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92" name="Line 88"/>
          <p:cNvSpPr>
            <a:spLocks noChangeShapeType="1"/>
          </p:cNvSpPr>
          <p:nvPr/>
        </p:nvSpPr>
        <p:spPr bwMode="auto">
          <a:xfrm>
            <a:off x="4540250" y="4705350"/>
            <a:ext cx="0" cy="298450"/>
          </a:xfrm>
          <a:prstGeom prst="line">
            <a:avLst/>
          </a:prstGeom>
          <a:noFill/>
          <a:ln w="1905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93" name="Line 89"/>
          <p:cNvSpPr>
            <a:spLocks noChangeShapeType="1"/>
          </p:cNvSpPr>
          <p:nvPr/>
        </p:nvSpPr>
        <p:spPr bwMode="auto">
          <a:xfrm>
            <a:off x="4572000" y="2205038"/>
            <a:ext cx="0" cy="287337"/>
          </a:xfrm>
          <a:prstGeom prst="line">
            <a:avLst/>
          </a:prstGeom>
          <a:noFill/>
          <a:ln w="2540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94" name="Line 90"/>
          <p:cNvSpPr>
            <a:spLocks noChangeShapeType="1"/>
          </p:cNvSpPr>
          <p:nvPr/>
        </p:nvSpPr>
        <p:spPr bwMode="auto">
          <a:xfrm>
            <a:off x="6992938" y="5402263"/>
            <a:ext cx="136207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95" name="Line 91"/>
          <p:cNvSpPr>
            <a:spLocks noChangeShapeType="1"/>
          </p:cNvSpPr>
          <p:nvPr/>
        </p:nvSpPr>
        <p:spPr bwMode="auto">
          <a:xfrm>
            <a:off x="3586163" y="5402263"/>
            <a:ext cx="163512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96" name="Line 92"/>
          <p:cNvSpPr>
            <a:spLocks noChangeShapeType="1"/>
          </p:cNvSpPr>
          <p:nvPr/>
        </p:nvSpPr>
        <p:spPr bwMode="auto">
          <a:xfrm>
            <a:off x="7092950" y="4292600"/>
            <a:ext cx="0" cy="360363"/>
          </a:xfrm>
          <a:prstGeom prst="line">
            <a:avLst/>
          </a:prstGeom>
          <a:noFill/>
          <a:ln w="1905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0">
          <a:gsLst>
            <a:gs pos="0">
              <a:srgbClr val="2AA62A"/>
            </a:gs>
            <a:gs pos="100000">
              <a:srgbClr val="134D13"/>
            </a:gs>
          </a:gsLst>
          <a:lin ang="5400000" scaled="1"/>
        </a:gradFill>
        <a:effectLst/>
      </p:bgPr>
    </p:bg>
    <p:spTree>
      <p:nvGrpSpPr>
        <p:cNvPr id="1" name=""/>
        <p:cNvGrpSpPr/>
        <p:nvPr/>
      </p:nvGrpSpPr>
      <p:grpSpPr>
        <a:xfrm>
          <a:off x="0" y="0"/>
          <a:ext cx="0" cy="0"/>
          <a:chOff x="0" y="0"/>
          <a:chExt cx="0" cy="0"/>
        </a:xfrm>
      </p:grpSpPr>
      <p:sp>
        <p:nvSpPr>
          <p:cNvPr id="1033218" name="Rectangle 2"/>
          <p:cNvSpPr>
            <a:spLocks noGrp="1" noChangeArrowheads="1"/>
          </p:cNvSpPr>
          <p:nvPr>
            <p:ph type="ctrTitle"/>
          </p:nvPr>
        </p:nvSpPr>
        <p:spPr>
          <a:xfrm>
            <a:off x="685800" y="2286000"/>
            <a:ext cx="7772400" cy="1143000"/>
          </a:xfrm>
        </p:spPr>
        <p:txBody>
          <a:bodyPr anchor="ctr" anchorCtr="0"/>
          <a:lstStyle/>
          <a:p>
            <a:pPr>
              <a:defRPr/>
            </a:pPr>
            <a:r>
              <a:rPr lang="zh-CN" altLang="en-US" sz="4400"/>
              <a:t>评估预测方法</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a:xfrm>
            <a:off x="1828800" y="228600"/>
            <a:ext cx="7010400" cy="1143000"/>
          </a:xfrm>
        </p:spPr>
        <p:txBody>
          <a:bodyPr/>
          <a:lstStyle/>
          <a:p>
            <a:pPr>
              <a:defRPr/>
            </a:pPr>
            <a:r>
              <a:rPr lang="zh-CN" altLang="en-US" sz="4000"/>
              <a:t>计算误差</a:t>
            </a:r>
            <a:endParaRPr lang="zh-CN" altLang="en-US" sz="4000">
              <a:solidFill>
                <a:schemeClr val="hlink"/>
              </a:solidFill>
              <a:latin typeface="Arial" panose="020B0604020202020204" pitchFamily="34" charset="0"/>
            </a:endParaRPr>
          </a:p>
        </p:txBody>
      </p:sp>
      <p:sp>
        <p:nvSpPr>
          <p:cNvPr id="1038339" name="Rectangle 3"/>
          <p:cNvSpPr>
            <a:spLocks noGrp="1" noChangeArrowheads="1"/>
          </p:cNvSpPr>
          <p:nvPr>
            <p:ph type="body" idx="1"/>
          </p:nvPr>
        </p:nvSpPr>
        <p:spPr>
          <a:xfrm>
            <a:off x="381000" y="1700213"/>
            <a:ext cx="8439150" cy="4471987"/>
          </a:xfrm>
        </p:spPr>
        <p:txBody>
          <a:bodyPr/>
          <a:lstStyle/>
          <a:p>
            <a:pPr marL="609600" indent="-609600" algn="just">
              <a:spcBef>
                <a:spcPct val="33000"/>
              </a:spcBef>
              <a:buFontTx/>
              <a:buAutoNum type="arabicPeriod"/>
              <a:defRPr/>
            </a:pPr>
            <a:r>
              <a:rPr lang="zh-CN" altLang="en-US" sz="2800"/>
              <a:t>平均误差</a:t>
            </a:r>
            <a:r>
              <a:rPr lang="en-US" altLang="zh-CN" sz="2800"/>
              <a:t>ME</a:t>
            </a:r>
            <a:r>
              <a:rPr lang="en-US" altLang="zh-CN" sz="2800">
                <a:solidFill>
                  <a:srgbClr val="FFFF91"/>
                </a:solidFill>
              </a:rPr>
              <a:t>(</a:t>
            </a:r>
            <a:r>
              <a:rPr lang="en-US" altLang="zh-CN" sz="2800">
                <a:solidFill>
                  <a:srgbClr val="FFFF91"/>
                </a:solidFill>
                <a:cs typeface="Times New Roman" panose="02020603050405020304" pitchFamily="18" charset="0"/>
              </a:rPr>
              <a:t>mean error</a:t>
            </a:r>
            <a:r>
              <a:rPr lang="en-US" altLang="zh-CN" sz="2800">
                <a:solidFill>
                  <a:srgbClr val="FFFF91"/>
                </a:solidFill>
              </a:rPr>
              <a:t>)</a:t>
            </a:r>
          </a:p>
          <a:p>
            <a:pPr marL="609600" indent="-609600" algn="just">
              <a:spcBef>
                <a:spcPct val="33000"/>
              </a:spcBef>
              <a:buFontTx/>
              <a:buAutoNum type="arabicPeriod"/>
              <a:defRPr/>
            </a:pPr>
            <a:endParaRPr lang="en-US" altLang="zh-CN" sz="2800"/>
          </a:p>
          <a:p>
            <a:pPr marL="609600" indent="-609600" algn="just">
              <a:spcBef>
                <a:spcPct val="33000"/>
              </a:spcBef>
              <a:buFontTx/>
              <a:buAutoNum type="arabicPeriod"/>
              <a:defRPr/>
            </a:pPr>
            <a:endParaRPr lang="en-US" altLang="zh-CN" sz="2800"/>
          </a:p>
          <a:p>
            <a:pPr marL="609600" indent="-609600" algn="just">
              <a:spcBef>
                <a:spcPct val="33000"/>
              </a:spcBef>
              <a:buFontTx/>
              <a:buAutoNum type="arabicPeriod"/>
              <a:defRPr/>
            </a:pPr>
            <a:endParaRPr lang="en-US" altLang="zh-CN" sz="2800"/>
          </a:p>
          <a:p>
            <a:pPr marL="609600" indent="-609600" algn="just">
              <a:spcBef>
                <a:spcPct val="33000"/>
              </a:spcBef>
              <a:buFontTx/>
              <a:buAutoNum type="arabicPeriod"/>
              <a:defRPr/>
            </a:pPr>
            <a:r>
              <a:rPr lang="zh-CN" altLang="en-US" sz="2800"/>
              <a:t>平均绝对误差</a:t>
            </a:r>
            <a:r>
              <a:rPr lang="en-US" altLang="zh-CN" sz="2800"/>
              <a:t>MAD</a:t>
            </a:r>
            <a:r>
              <a:rPr lang="en-US" altLang="zh-CN" sz="2800">
                <a:solidFill>
                  <a:srgbClr val="FFFF91"/>
                </a:solidFill>
              </a:rPr>
              <a:t>(mean absolute deviation)</a:t>
            </a:r>
          </a:p>
        </p:txBody>
      </p:sp>
      <p:graphicFrame>
        <p:nvGraphicFramePr>
          <p:cNvPr id="66564" name="Object 4"/>
          <p:cNvGraphicFramePr>
            <a:graphicFrameLocks noChangeAspect="1"/>
          </p:cNvGraphicFramePr>
          <p:nvPr/>
        </p:nvGraphicFramePr>
        <p:xfrm>
          <a:off x="2843213" y="2347913"/>
          <a:ext cx="2736850" cy="1441450"/>
        </p:xfrm>
        <a:graphic>
          <a:graphicData uri="http://schemas.openxmlformats.org/presentationml/2006/ole">
            <mc:AlternateContent xmlns:mc="http://schemas.openxmlformats.org/markup-compatibility/2006">
              <mc:Choice xmlns:v="urn:schemas-microsoft-com:vml" Requires="v">
                <p:oleObj spid="_x0000_s8194" name="公式" r:id="rId4" imgW="1142967" imgH="594297" progId="Equation.3">
                  <p:embed/>
                </p:oleObj>
              </mc:Choice>
              <mc:Fallback>
                <p:oleObj name="公式" r:id="rId4" imgW="1142967" imgH="594297" progId="Equation.3">
                  <p:embed/>
                  <p:pic>
                    <p:nvPicPr>
                      <p:cNvPr id="6656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2347913"/>
                        <a:ext cx="2736850" cy="14414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5" name="Object 5"/>
          <p:cNvGraphicFramePr>
            <a:graphicFrameLocks noChangeAspect="1"/>
          </p:cNvGraphicFramePr>
          <p:nvPr/>
        </p:nvGraphicFramePr>
        <p:xfrm>
          <a:off x="2771775" y="4654550"/>
          <a:ext cx="3313113" cy="1511300"/>
        </p:xfrm>
        <a:graphic>
          <a:graphicData uri="http://schemas.openxmlformats.org/presentationml/2006/ole">
            <mc:AlternateContent xmlns:mc="http://schemas.openxmlformats.org/markup-compatibility/2006">
              <mc:Choice xmlns:v="urn:schemas-microsoft-com:vml" Requires="v">
                <p:oleObj spid="_x0000_s8195" name="公式" r:id="rId6" imgW="1181245" imgH="594297" progId="Equation.3">
                  <p:embed/>
                </p:oleObj>
              </mc:Choice>
              <mc:Fallback>
                <p:oleObj name="公式" r:id="rId6" imgW="1181245" imgH="594297" progId="Equation.3">
                  <p:embed/>
                  <p:pic>
                    <p:nvPicPr>
                      <p:cNvPr id="6656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775" y="4654550"/>
                        <a:ext cx="3313113" cy="15113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p:cNvSpPr>
            <a:spLocks noGrp="1" noChangeArrowheads="1"/>
          </p:cNvSpPr>
          <p:nvPr>
            <p:ph type="title"/>
          </p:nvPr>
        </p:nvSpPr>
        <p:spPr>
          <a:xfrm>
            <a:off x="1828800" y="228600"/>
            <a:ext cx="7010400" cy="1143000"/>
          </a:xfrm>
        </p:spPr>
        <p:txBody>
          <a:bodyPr/>
          <a:lstStyle/>
          <a:p>
            <a:pPr>
              <a:defRPr/>
            </a:pPr>
            <a:r>
              <a:rPr lang="zh-CN" altLang="en-US" sz="4000"/>
              <a:t>计算误差</a:t>
            </a:r>
            <a:endParaRPr lang="zh-CN" altLang="en-US" sz="4000">
              <a:solidFill>
                <a:schemeClr val="hlink"/>
              </a:solidFill>
              <a:latin typeface="Arial" panose="020B0604020202020204" pitchFamily="34" charset="0"/>
            </a:endParaRPr>
          </a:p>
        </p:txBody>
      </p:sp>
      <p:sp>
        <p:nvSpPr>
          <p:cNvPr id="1035267" name="Rectangle 3"/>
          <p:cNvSpPr>
            <a:spLocks noGrp="1" noChangeArrowheads="1"/>
          </p:cNvSpPr>
          <p:nvPr>
            <p:ph type="body" idx="1"/>
          </p:nvPr>
        </p:nvSpPr>
        <p:spPr>
          <a:xfrm>
            <a:off x="250825" y="1628775"/>
            <a:ext cx="8569325" cy="4543425"/>
          </a:xfrm>
        </p:spPr>
        <p:txBody>
          <a:bodyPr/>
          <a:lstStyle/>
          <a:p>
            <a:pPr marL="609600" indent="-609600" algn="just">
              <a:spcBef>
                <a:spcPct val="33000"/>
              </a:spcBef>
              <a:buFontTx/>
              <a:buAutoNum type="arabicPeriod"/>
              <a:defRPr/>
            </a:pPr>
            <a:r>
              <a:rPr lang="zh-CN" altLang="en-US" sz="2400"/>
              <a:t>均方误差</a:t>
            </a:r>
            <a:r>
              <a:rPr lang="en-US" altLang="zh-CN" sz="2400"/>
              <a:t>MSE</a:t>
            </a:r>
            <a:r>
              <a:rPr lang="en-US" altLang="zh-CN" sz="2400">
                <a:solidFill>
                  <a:srgbClr val="FFFF91"/>
                </a:solidFill>
              </a:rPr>
              <a:t>(mean square error)</a:t>
            </a:r>
          </a:p>
          <a:p>
            <a:pPr marL="609600" indent="-609600" algn="just">
              <a:spcBef>
                <a:spcPct val="33000"/>
              </a:spcBef>
              <a:buFontTx/>
              <a:buAutoNum type="arabicPeriod"/>
              <a:defRPr/>
            </a:pPr>
            <a:endParaRPr lang="en-US" altLang="zh-CN" sz="2400"/>
          </a:p>
          <a:p>
            <a:pPr marL="609600" indent="-609600" algn="just">
              <a:spcBef>
                <a:spcPct val="33000"/>
              </a:spcBef>
              <a:buFontTx/>
              <a:buAutoNum type="arabicPeriod"/>
              <a:defRPr/>
            </a:pPr>
            <a:endParaRPr lang="en-US" altLang="zh-CN" sz="2400"/>
          </a:p>
          <a:p>
            <a:pPr marL="609600" indent="-609600" algn="just">
              <a:spcBef>
                <a:spcPct val="33000"/>
              </a:spcBef>
              <a:buFontTx/>
              <a:buAutoNum type="arabicPeriod"/>
              <a:defRPr/>
            </a:pPr>
            <a:r>
              <a:rPr lang="zh-CN" altLang="en-US" sz="2400"/>
              <a:t>平均百分比误差</a:t>
            </a:r>
            <a:r>
              <a:rPr lang="en-US" altLang="zh-CN" sz="2400"/>
              <a:t>MPE</a:t>
            </a:r>
            <a:r>
              <a:rPr lang="en-US" altLang="zh-CN" sz="2400">
                <a:solidFill>
                  <a:srgbClr val="FFFF91"/>
                </a:solidFill>
              </a:rPr>
              <a:t>(mean percentage error)</a:t>
            </a:r>
          </a:p>
          <a:p>
            <a:pPr marL="609600" indent="-609600" algn="just">
              <a:spcBef>
                <a:spcPct val="33000"/>
              </a:spcBef>
              <a:buFontTx/>
              <a:buAutoNum type="arabicPeriod"/>
              <a:defRPr/>
            </a:pPr>
            <a:endParaRPr lang="en-US" altLang="zh-CN" sz="2400"/>
          </a:p>
          <a:p>
            <a:pPr marL="609600" indent="-609600" algn="just">
              <a:spcBef>
                <a:spcPct val="33000"/>
              </a:spcBef>
              <a:buFontTx/>
              <a:buAutoNum type="arabicPeriod"/>
              <a:defRPr/>
            </a:pPr>
            <a:endParaRPr lang="en-US" altLang="zh-CN" sz="2400"/>
          </a:p>
          <a:p>
            <a:pPr marL="609600" indent="-609600" algn="just">
              <a:spcBef>
                <a:spcPct val="33000"/>
              </a:spcBef>
              <a:buFontTx/>
              <a:buAutoNum type="arabicPeriod"/>
              <a:defRPr/>
            </a:pPr>
            <a:r>
              <a:rPr lang="zh-CN" altLang="en-US" sz="2400"/>
              <a:t>平均绝对百分比误差</a:t>
            </a:r>
            <a:r>
              <a:rPr lang="en-US" altLang="zh-CN" sz="2400"/>
              <a:t>MAPE</a:t>
            </a:r>
            <a:r>
              <a:rPr lang="en-US" altLang="zh-CN" sz="2400">
                <a:solidFill>
                  <a:srgbClr val="FFFF91"/>
                </a:solidFill>
              </a:rPr>
              <a:t>(mean absolute percentage error)</a:t>
            </a:r>
          </a:p>
        </p:txBody>
      </p:sp>
      <p:graphicFrame>
        <p:nvGraphicFramePr>
          <p:cNvPr id="68612" name="Object 4"/>
          <p:cNvGraphicFramePr>
            <a:graphicFrameLocks noChangeAspect="1"/>
          </p:cNvGraphicFramePr>
          <p:nvPr/>
        </p:nvGraphicFramePr>
        <p:xfrm>
          <a:off x="2757488" y="1989138"/>
          <a:ext cx="2914650" cy="1225550"/>
        </p:xfrm>
        <a:graphic>
          <a:graphicData uri="http://schemas.openxmlformats.org/presentationml/2006/ole">
            <mc:AlternateContent xmlns:mc="http://schemas.openxmlformats.org/markup-compatibility/2006">
              <mc:Choice xmlns:v="urn:schemas-microsoft-com:vml" Requires="v">
                <p:oleObj spid="_x0000_s9218" name="公式" r:id="rId4" imgW="1295407" imgH="594297" progId="Equation.3">
                  <p:embed/>
                </p:oleObj>
              </mc:Choice>
              <mc:Fallback>
                <p:oleObj name="公式" r:id="rId4" imgW="1295407" imgH="594297" progId="Equation.3">
                  <p:embed/>
                  <p:pic>
                    <p:nvPicPr>
                      <p:cNvPr id="6861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1989138"/>
                        <a:ext cx="2914650" cy="1225550"/>
                      </a:xfrm>
                      <a:prstGeom prst="rect">
                        <a:avLst/>
                      </a:prstGeom>
                      <a:noFill/>
                      <a:ln>
                        <a:noFill/>
                      </a:ln>
                      <a:effectLst>
                        <a:outerShdw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3" name="Object 12"/>
          <p:cNvGraphicFramePr>
            <a:graphicFrameLocks noChangeAspect="1"/>
          </p:cNvGraphicFramePr>
          <p:nvPr/>
        </p:nvGraphicFramePr>
        <p:xfrm>
          <a:off x="2771775" y="3500438"/>
          <a:ext cx="2641600" cy="1125537"/>
        </p:xfrm>
        <a:graphic>
          <a:graphicData uri="http://schemas.openxmlformats.org/presentationml/2006/ole">
            <mc:AlternateContent xmlns:mc="http://schemas.openxmlformats.org/markup-compatibility/2006">
              <mc:Choice xmlns:v="urn:schemas-microsoft-com:vml" Requires="v">
                <p:oleObj spid="_x0000_s9219" name="公式" r:id="rId6" imgW="1638230" imgH="647774" progId="Equation.3">
                  <p:embed/>
                </p:oleObj>
              </mc:Choice>
              <mc:Fallback>
                <p:oleObj name="公式" r:id="rId6" imgW="1638230" imgH="647774" progId="Equation.3">
                  <p:embed/>
                  <p:pic>
                    <p:nvPicPr>
                      <p:cNvPr id="68613"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775" y="3500438"/>
                        <a:ext cx="2641600" cy="1125537"/>
                      </a:xfrm>
                      <a:prstGeom prst="rect">
                        <a:avLst/>
                      </a:prstGeom>
                      <a:noFill/>
                      <a:ln>
                        <a:noFill/>
                      </a:ln>
                      <a:effectLst>
                        <a:outerShdw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4" name="Object 14"/>
          <p:cNvGraphicFramePr>
            <a:graphicFrameLocks noChangeAspect="1"/>
          </p:cNvGraphicFramePr>
          <p:nvPr/>
        </p:nvGraphicFramePr>
        <p:xfrm>
          <a:off x="2771775" y="5084763"/>
          <a:ext cx="3240088" cy="1296987"/>
        </p:xfrm>
        <a:graphic>
          <a:graphicData uri="http://schemas.openxmlformats.org/presentationml/2006/ole">
            <mc:AlternateContent xmlns:mc="http://schemas.openxmlformats.org/markup-compatibility/2006">
              <mc:Choice xmlns:v="urn:schemas-microsoft-com:vml" Requires="v">
                <p:oleObj spid="_x0000_s9220" name="公式" r:id="rId8" imgW="1775560" imgH="670644" progId="Equation.3">
                  <p:embed/>
                </p:oleObj>
              </mc:Choice>
              <mc:Fallback>
                <p:oleObj name="公式" r:id="rId8" imgW="1775560" imgH="670644" progId="Equation.3">
                  <p:embed/>
                  <p:pic>
                    <p:nvPicPr>
                      <p:cNvPr id="68614"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1775" y="5084763"/>
                        <a:ext cx="3240088" cy="1296987"/>
                      </a:xfrm>
                      <a:prstGeom prst="rect">
                        <a:avLst/>
                      </a:prstGeom>
                      <a:noFill/>
                      <a:ln>
                        <a:noFill/>
                      </a:ln>
                      <a:effectLst>
                        <a:outerShdw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6116" name="Rectangle 4"/>
          <p:cNvSpPr>
            <a:spLocks noChangeArrowheads="1"/>
          </p:cNvSpPr>
          <p:nvPr/>
        </p:nvSpPr>
        <p:spPr bwMode="auto">
          <a:xfrm>
            <a:off x="1676400" y="381000"/>
            <a:ext cx="7239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13</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.4  </a:t>
            </a:r>
            <a:r>
              <a:rPr kumimoji="1" lang="zh-CN" alt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平稳序列的预测</a:t>
            </a:r>
            <a:endParaRPr kumimoji="1" lang="zh-CN" altLang="en-US" sz="44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46117" name="Rectangle 5"/>
          <p:cNvSpPr>
            <a:spLocks noChangeArrowheads="1"/>
          </p:cNvSpPr>
          <p:nvPr/>
        </p:nvSpPr>
        <p:spPr bwMode="auto">
          <a:xfrm>
            <a:off x="685800" y="1981200"/>
            <a:ext cx="7696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406400" indent="-406400" algn="ctr">
              <a:spcBef>
                <a:spcPct val="20000"/>
              </a:spcBef>
              <a:defRPr kumimoji="1" sz="16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406400" marR="0" lvl="0" indent="-4064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13.4.1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简单平均法</a:t>
            </a:r>
          </a:p>
          <a:p>
            <a:pPr marL="406400" marR="0" lvl="0" indent="-4064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13.4.2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移动平均法</a:t>
            </a:r>
          </a:p>
          <a:p>
            <a:pPr marL="406400" marR="0" lvl="0" indent="-4064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13.4.3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指数平滑法</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0">
          <a:gsLst>
            <a:gs pos="0">
              <a:srgbClr val="2AA62A"/>
            </a:gs>
            <a:gs pos="100000">
              <a:srgbClr val="134D13"/>
            </a:gs>
          </a:gsLst>
          <a:lin ang="5400000" scaled="1"/>
        </a:gradFill>
        <a:effectLst/>
      </p:bgPr>
    </p:bg>
    <p:spTree>
      <p:nvGrpSpPr>
        <p:cNvPr id="1" name=""/>
        <p:cNvGrpSpPr/>
        <p:nvPr/>
      </p:nvGrpSpPr>
      <p:grpSpPr>
        <a:xfrm>
          <a:off x="0" y="0"/>
          <a:ext cx="0" cy="0"/>
          <a:chOff x="0" y="0"/>
          <a:chExt cx="0" cy="0"/>
        </a:xfrm>
      </p:grpSpPr>
      <p:sp>
        <p:nvSpPr>
          <p:cNvPr id="879618" name="Rectangle 2"/>
          <p:cNvSpPr>
            <a:spLocks noGrp="1" noChangeArrowheads="1"/>
          </p:cNvSpPr>
          <p:nvPr>
            <p:ph type="ctrTitle"/>
          </p:nvPr>
        </p:nvSpPr>
        <p:spPr>
          <a:xfrm>
            <a:off x="685800" y="2286000"/>
            <a:ext cx="7772400" cy="1143000"/>
          </a:xfrm>
        </p:spPr>
        <p:txBody>
          <a:bodyPr anchor="ctr" anchorCtr="0"/>
          <a:lstStyle/>
          <a:p>
            <a:pPr>
              <a:defRPr/>
            </a:pPr>
            <a:r>
              <a:rPr lang="zh-CN" altLang="en-US" sz="4400"/>
              <a:t>简单平均法</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简单平均法</a:t>
            </a:r>
            <a:r>
              <a:rPr lang="zh-CN" altLang="en-US" sz="3600">
                <a:solidFill>
                  <a:schemeClr val="hlink"/>
                </a:solidFill>
                <a:latin typeface="Arial" panose="020B0604020202020204" pitchFamily="34" charset="0"/>
              </a:rPr>
              <a:t> </a:t>
            </a:r>
            <a:br>
              <a:rPr lang="zh-CN" altLang="en-US" sz="3600">
                <a:solidFill>
                  <a:schemeClr val="hlink"/>
                </a:solidFill>
                <a:latin typeface="Arial" panose="020B0604020202020204" pitchFamily="34" charset="0"/>
              </a:rPr>
            </a:br>
            <a:r>
              <a:rPr lang="zh-CN" altLang="en-US" sz="3600">
                <a:solidFill>
                  <a:schemeClr val="hlink"/>
                </a:solidFill>
                <a:latin typeface="Arial" panose="020B0604020202020204" pitchFamily="34" charset="0"/>
              </a:rPr>
              <a:t> </a:t>
            </a:r>
            <a:r>
              <a:rPr lang="en-US" altLang="zh-CN" sz="3600">
                <a:solidFill>
                  <a:schemeClr val="hlink"/>
                </a:solidFill>
                <a:latin typeface="Arial" panose="020B0604020202020204" pitchFamily="34" charset="0"/>
              </a:rPr>
              <a:t>(</a:t>
            </a:r>
            <a:r>
              <a:rPr lang="en-US" altLang="zh-CN" sz="3600">
                <a:solidFill>
                  <a:schemeClr val="hlink"/>
                </a:solidFill>
                <a:latin typeface="Arial" panose="020B0604020202020204" pitchFamily="34" charset="0"/>
                <a:cs typeface="Times New Roman" panose="02020603050405020304" pitchFamily="18" charset="0"/>
              </a:rPr>
              <a:t>simple average</a:t>
            </a:r>
            <a:r>
              <a:rPr lang="en-US" altLang="zh-CN" sz="3600">
                <a:solidFill>
                  <a:schemeClr val="hlink"/>
                </a:solidFill>
                <a:latin typeface="Arial" panose="020B0604020202020204" pitchFamily="34" charset="0"/>
              </a:rPr>
              <a:t>) </a:t>
            </a:r>
          </a:p>
        </p:txBody>
      </p:sp>
      <p:sp>
        <p:nvSpPr>
          <p:cNvPr id="887811" name="Rectangle 3"/>
          <p:cNvSpPr>
            <a:spLocks noGrp="1" noChangeArrowheads="1"/>
          </p:cNvSpPr>
          <p:nvPr>
            <p:ph type="body" idx="1"/>
          </p:nvPr>
        </p:nvSpPr>
        <p:spPr>
          <a:xfrm>
            <a:off x="381000" y="1628775"/>
            <a:ext cx="8382000" cy="4543425"/>
          </a:xfrm>
        </p:spPr>
        <p:txBody>
          <a:bodyPr/>
          <a:lstStyle/>
          <a:p>
            <a:pPr marL="609600" indent="-609600" algn="just">
              <a:spcBef>
                <a:spcPct val="33000"/>
              </a:spcBef>
              <a:buFontTx/>
              <a:buAutoNum type="arabicPeriod"/>
              <a:defRPr/>
            </a:pPr>
            <a:r>
              <a:rPr lang="zh-CN" altLang="en-US" sz="2800"/>
              <a:t>根据过去已有的</a:t>
            </a:r>
            <a:r>
              <a:rPr lang="en-US" altLang="zh-CN" sz="2800" i="1"/>
              <a:t>t</a:t>
            </a:r>
            <a:r>
              <a:rPr lang="zh-CN" altLang="en-US" sz="2800"/>
              <a:t>期观察值来预测下一期的数值 </a:t>
            </a:r>
          </a:p>
          <a:p>
            <a:pPr marL="609600" indent="-609600" algn="just">
              <a:spcBef>
                <a:spcPct val="33000"/>
              </a:spcBef>
              <a:buFontTx/>
              <a:buAutoNum type="arabicPeriod"/>
              <a:defRPr/>
            </a:pPr>
            <a:r>
              <a:rPr lang="zh-CN" altLang="en-US" sz="2800"/>
              <a:t>设时间序列已有的其观察值为 </a:t>
            </a:r>
            <a:r>
              <a:rPr lang="en-US" altLang="zh-CN" sz="2800" i="1">
                <a:latin typeface="Times New Roman" panose="02020603050405020304" pitchFamily="18" charset="0"/>
              </a:rPr>
              <a:t>Y</a:t>
            </a:r>
            <a:r>
              <a:rPr lang="en-US" altLang="zh-CN" sz="2800" baseline="-25000">
                <a:latin typeface="Times New Roman" panose="02020603050405020304" pitchFamily="18" charset="0"/>
              </a:rPr>
              <a:t>1 </a:t>
            </a:r>
            <a:r>
              <a:rPr lang="zh-CN" altLang="en-US" sz="2800" i="1">
                <a:latin typeface="Times New Roman" panose="02020603050405020304" pitchFamily="18" charset="0"/>
              </a:rPr>
              <a:t>，</a:t>
            </a:r>
            <a:r>
              <a:rPr lang="zh-CN" altLang="en-US" sz="2800" baseline="-25000">
                <a:latin typeface="Times New Roman" panose="02020603050405020304" pitchFamily="18" charset="0"/>
              </a:rPr>
              <a:t> </a:t>
            </a:r>
            <a:r>
              <a:rPr lang="en-US" altLang="zh-CN" sz="2800" i="1">
                <a:latin typeface="Times New Roman" panose="02020603050405020304" pitchFamily="18" charset="0"/>
              </a:rPr>
              <a:t>Y</a:t>
            </a:r>
            <a:r>
              <a:rPr lang="en-US" altLang="zh-CN" sz="2800" baseline="-25000">
                <a:latin typeface="Times New Roman" panose="02020603050405020304" pitchFamily="18" charset="0"/>
              </a:rPr>
              <a:t>2 </a:t>
            </a:r>
            <a:r>
              <a:rPr lang="zh-CN" altLang="en-US" sz="2800" i="1">
                <a:latin typeface="Times New Roman" panose="02020603050405020304" pitchFamily="18" charset="0"/>
              </a:rPr>
              <a:t>，</a:t>
            </a:r>
            <a:r>
              <a:rPr lang="zh-CN" altLang="en-US" sz="2800" baseline="-25000">
                <a:latin typeface="Times New Roman" panose="02020603050405020304" pitchFamily="18" charset="0"/>
              </a:rPr>
              <a:t> </a:t>
            </a:r>
            <a:r>
              <a:rPr lang="en-US" altLang="zh-CN" sz="2800" i="1">
                <a:latin typeface="Times New Roman" panose="02020603050405020304" pitchFamily="18" charset="0"/>
              </a:rPr>
              <a:t>… </a:t>
            </a:r>
            <a:r>
              <a:rPr lang="zh-CN" altLang="en-US" sz="2800" i="1">
                <a:latin typeface="Times New Roman" panose="02020603050405020304" pitchFamily="18" charset="0"/>
              </a:rPr>
              <a:t>，</a:t>
            </a:r>
            <a:r>
              <a:rPr lang="en-US" altLang="zh-CN" sz="2800" i="1">
                <a:latin typeface="Times New Roman" panose="02020603050405020304" pitchFamily="18" charset="0"/>
              </a:rPr>
              <a:t>Y</a:t>
            </a:r>
            <a:r>
              <a:rPr lang="en-US" altLang="zh-CN" sz="2800" i="1" baseline="-25000">
                <a:latin typeface="Times New Roman" panose="02020603050405020304" pitchFamily="18" charset="0"/>
              </a:rPr>
              <a:t>t</a:t>
            </a:r>
            <a:r>
              <a:rPr lang="zh-CN" altLang="en-US" sz="2800"/>
              <a:t>，则第</a:t>
            </a:r>
            <a:r>
              <a:rPr lang="en-US" altLang="zh-CN" sz="2800" i="1">
                <a:solidFill>
                  <a:srgbClr val="FFFF91"/>
                </a:solidFill>
              </a:rPr>
              <a:t>t</a:t>
            </a:r>
            <a:r>
              <a:rPr lang="en-US" altLang="zh-CN" sz="2800">
                <a:solidFill>
                  <a:srgbClr val="FFFF91"/>
                </a:solidFill>
              </a:rPr>
              <a:t>+1</a:t>
            </a:r>
            <a:r>
              <a:rPr lang="zh-CN" altLang="en-US" sz="2800"/>
              <a:t>期的预测值</a:t>
            </a:r>
            <a:r>
              <a:rPr lang="en-US" altLang="zh-CN" sz="2800" b="1" i="1">
                <a:solidFill>
                  <a:srgbClr val="FFFF91"/>
                </a:solidFill>
                <a:latin typeface="Times New Roman" panose="02020603050405020304" pitchFamily="18" charset="0"/>
              </a:rPr>
              <a:t>F</a:t>
            </a:r>
            <a:r>
              <a:rPr lang="en-US" altLang="zh-CN" sz="2800" b="1" baseline="-25000">
                <a:solidFill>
                  <a:srgbClr val="FFFF91"/>
                </a:solidFill>
              </a:rPr>
              <a:t>t+1</a:t>
            </a:r>
            <a:r>
              <a:rPr lang="zh-CN" altLang="en-US" sz="2800"/>
              <a:t>为</a:t>
            </a:r>
          </a:p>
          <a:p>
            <a:pPr marL="609600" indent="-609600" algn="just">
              <a:spcBef>
                <a:spcPct val="33000"/>
              </a:spcBef>
              <a:buFontTx/>
              <a:buAutoNum type="arabicPeriod"/>
              <a:defRPr/>
            </a:pPr>
            <a:endParaRPr lang="zh-CN" altLang="en-US" sz="2800"/>
          </a:p>
          <a:p>
            <a:pPr marL="609600" indent="-609600" algn="just">
              <a:spcBef>
                <a:spcPct val="33000"/>
              </a:spcBef>
              <a:buFontTx/>
              <a:buAutoNum type="arabicPeriod"/>
              <a:defRPr/>
            </a:pPr>
            <a:r>
              <a:rPr lang="zh-CN" altLang="en-US" sz="2800"/>
              <a:t>有了第</a:t>
            </a:r>
            <a:r>
              <a:rPr lang="en-US" altLang="zh-CN" sz="2800" i="1"/>
              <a:t>t</a:t>
            </a:r>
            <a:r>
              <a:rPr lang="en-US" altLang="zh-CN" sz="2800"/>
              <a:t>+1</a:t>
            </a:r>
            <a:r>
              <a:rPr lang="zh-CN" altLang="en-US" sz="2800"/>
              <a:t>的实际值，便可计算出预测误差为 </a:t>
            </a:r>
          </a:p>
          <a:p>
            <a:pPr marL="609600" indent="-609600" algn="just">
              <a:spcBef>
                <a:spcPct val="33000"/>
              </a:spcBef>
              <a:buFontTx/>
              <a:buAutoNum type="arabicPeriod"/>
              <a:defRPr/>
            </a:pPr>
            <a:endParaRPr lang="zh-CN" altLang="en-US" sz="2800"/>
          </a:p>
          <a:p>
            <a:pPr marL="609600" indent="-609600" algn="just">
              <a:spcBef>
                <a:spcPct val="33000"/>
              </a:spcBef>
              <a:buFontTx/>
              <a:buAutoNum type="arabicPeriod"/>
              <a:defRPr/>
            </a:pPr>
            <a:r>
              <a:rPr lang="zh-CN" altLang="en-US" sz="2800"/>
              <a:t> 第</a:t>
            </a:r>
            <a:r>
              <a:rPr lang="en-US" altLang="zh-CN" sz="2800" i="1">
                <a:solidFill>
                  <a:srgbClr val="FFFF91"/>
                </a:solidFill>
              </a:rPr>
              <a:t>t</a:t>
            </a:r>
            <a:r>
              <a:rPr lang="en-US" altLang="zh-CN" sz="2800">
                <a:solidFill>
                  <a:srgbClr val="FFFF91"/>
                </a:solidFill>
              </a:rPr>
              <a:t>+2</a:t>
            </a:r>
            <a:r>
              <a:rPr lang="zh-CN" altLang="en-US" sz="2800"/>
              <a:t>期的预测值为 </a:t>
            </a:r>
          </a:p>
        </p:txBody>
      </p:sp>
      <p:graphicFrame>
        <p:nvGraphicFramePr>
          <p:cNvPr id="74756" name="Object 4"/>
          <p:cNvGraphicFramePr>
            <a:graphicFrameLocks noChangeAspect="1"/>
          </p:cNvGraphicFramePr>
          <p:nvPr/>
        </p:nvGraphicFramePr>
        <p:xfrm>
          <a:off x="2743200" y="3022600"/>
          <a:ext cx="4038600" cy="838200"/>
        </p:xfrm>
        <a:graphic>
          <a:graphicData uri="http://schemas.openxmlformats.org/presentationml/2006/ole">
            <mc:AlternateContent xmlns:mc="http://schemas.openxmlformats.org/markup-compatibility/2006">
              <mc:Choice xmlns:v="urn:schemas-microsoft-com:vml" Requires="v">
                <p:oleObj spid="_x0000_s10242" r:id="rId4" imgW="2133493" imgH="419068" progId="Equation.3">
                  <p:embed/>
                </p:oleObj>
              </mc:Choice>
              <mc:Fallback>
                <p:oleObj r:id="rId4" imgW="2133493" imgH="419068" progId="Equation.3">
                  <p:embed/>
                  <p:pic>
                    <p:nvPicPr>
                      <p:cNvPr id="7475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022600"/>
                        <a:ext cx="4038600" cy="838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7" name="Object 5"/>
          <p:cNvGraphicFramePr>
            <a:graphicFrameLocks noChangeAspect="1"/>
          </p:cNvGraphicFramePr>
          <p:nvPr/>
        </p:nvGraphicFramePr>
        <p:xfrm>
          <a:off x="2743200" y="4292600"/>
          <a:ext cx="2209800" cy="609600"/>
        </p:xfrm>
        <a:graphic>
          <a:graphicData uri="http://schemas.openxmlformats.org/presentationml/2006/ole">
            <mc:AlternateContent xmlns:mc="http://schemas.openxmlformats.org/markup-compatibility/2006">
              <mc:Choice xmlns:v="urn:schemas-microsoft-com:vml" Requires="v">
                <p:oleObj spid="_x0000_s10243" r:id="rId4" imgW="959971" imgH="213234" progId="Equation.3">
                  <p:embed/>
                </p:oleObj>
              </mc:Choice>
              <mc:Fallback>
                <p:oleObj r:id="rId4" imgW="959971" imgH="213234" progId="Equation.3">
                  <p:embed/>
                  <p:pic>
                    <p:nvPicPr>
                      <p:cNvPr id="7475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4292600"/>
                        <a:ext cx="2209800" cy="6096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8" name="Object 6"/>
          <p:cNvGraphicFramePr>
            <a:graphicFrameLocks noChangeAspect="1"/>
          </p:cNvGraphicFramePr>
          <p:nvPr/>
        </p:nvGraphicFramePr>
        <p:xfrm>
          <a:off x="2581275" y="5373688"/>
          <a:ext cx="4962525" cy="914400"/>
        </p:xfrm>
        <a:graphic>
          <a:graphicData uri="http://schemas.openxmlformats.org/presentationml/2006/ole">
            <mc:AlternateContent xmlns:mc="http://schemas.openxmlformats.org/markup-compatibility/2006">
              <mc:Choice xmlns:v="urn:schemas-microsoft-com:vml" Requires="v">
                <p:oleObj spid="_x0000_s10244" name="Equation" r:id="rId7" imgW="2895694" imgH="419068" progId="Equation.3">
                  <p:embed/>
                </p:oleObj>
              </mc:Choice>
              <mc:Fallback>
                <p:oleObj name="Equation" r:id="rId7" imgW="2895694" imgH="419068" progId="Equation.3">
                  <p:embed/>
                  <p:pic>
                    <p:nvPicPr>
                      <p:cNvPr id="7475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1275" y="5373688"/>
                        <a:ext cx="4962525" cy="9144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5762"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简单平均法</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特点</a:t>
            </a:r>
            <a:r>
              <a:rPr lang="en-US" altLang="zh-CN" sz="3600">
                <a:solidFill>
                  <a:schemeClr val="hlink"/>
                </a:solidFill>
                <a:latin typeface="Arial" panose="020B0604020202020204" pitchFamily="34" charset="0"/>
              </a:rPr>
              <a:t>) </a:t>
            </a:r>
          </a:p>
        </p:txBody>
      </p:sp>
      <p:sp>
        <p:nvSpPr>
          <p:cNvPr id="885763" name="Rectangle 3"/>
          <p:cNvSpPr>
            <a:spLocks noGrp="1" noChangeArrowheads="1"/>
          </p:cNvSpPr>
          <p:nvPr>
            <p:ph type="body" idx="1"/>
          </p:nvPr>
        </p:nvSpPr>
        <p:spPr>
          <a:xfrm>
            <a:off x="381000" y="1700213"/>
            <a:ext cx="8367713" cy="4471987"/>
          </a:xfrm>
        </p:spPr>
        <p:txBody>
          <a:bodyPr/>
          <a:lstStyle/>
          <a:p>
            <a:pPr marL="609600" indent="-609600" algn="just">
              <a:spcBef>
                <a:spcPct val="33000"/>
              </a:spcBef>
              <a:buFontTx/>
              <a:buAutoNum type="arabicPeriod"/>
              <a:defRPr/>
            </a:pPr>
            <a:r>
              <a:rPr lang="zh-CN" altLang="en-US"/>
              <a:t>适合对较为平稳的时间序列进行预测</a:t>
            </a:r>
          </a:p>
          <a:p>
            <a:pPr marL="609600" indent="-609600" algn="just">
              <a:spcBef>
                <a:spcPct val="33000"/>
              </a:spcBef>
              <a:buFontTx/>
              <a:buAutoNum type="arabicPeriod"/>
              <a:defRPr/>
            </a:pPr>
            <a:r>
              <a:rPr lang="zh-CN" altLang="en-US"/>
              <a:t>预测结果不准</a:t>
            </a:r>
          </a:p>
          <a:p>
            <a:pPr marL="1219200" lvl="1" indent="-533400" algn="just">
              <a:spcBef>
                <a:spcPct val="33000"/>
              </a:spcBef>
              <a:defRPr/>
            </a:pPr>
            <a:r>
              <a:rPr lang="zh-CN" altLang="en-US"/>
              <a:t>将远期的数值和近期的数值看作对未来同等重要</a:t>
            </a:r>
          </a:p>
          <a:p>
            <a:pPr marL="1219200" lvl="1" indent="-533400" algn="just">
              <a:spcBef>
                <a:spcPct val="33000"/>
              </a:spcBef>
              <a:defRPr/>
            </a:pPr>
            <a:r>
              <a:rPr lang="zh-CN" altLang="en-US"/>
              <a:t>从预测角度看，近期的数值要比远期的数值对未来有更大的作用</a:t>
            </a:r>
          </a:p>
          <a:p>
            <a:pPr marL="1219200" lvl="1" indent="-533400" algn="just">
              <a:spcBef>
                <a:spcPct val="33000"/>
              </a:spcBef>
              <a:defRPr/>
            </a:pPr>
            <a:r>
              <a:rPr lang="zh-CN" altLang="en-US"/>
              <a:t>当时间序列有趋势或有季节变动时，该方法的预测不够准确</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5763">
                                            <p:txEl>
                                              <p:pRg st="0" end="0"/>
                                            </p:txEl>
                                          </p:spTgt>
                                        </p:tgtEl>
                                        <p:attrNameLst>
                                          <p:attrName>style.visibility</p:attrName>
                                        </p:attrNameLst>
                                      </p:cBhvr>
                                      <p:to>
                                        <p:strVal val="visible"/>
                                      </p:to>
                                    </p:set>
                                    <p:animEffect transition="in" filter="wipe(left)">
                                      <p:cBhvr>
                                        <p:cTn id="7" dur="500"/>
                                        <p:tgtEl>
                                          <p:spTgt spid="885763">
                                            <p:txEl>
                                              <p:pRg st="0" end="0"/>
                                            </p:txEl>
                                          </p:spTgt>
                                        </p:tgtEl>
                                      </p:cBhvr>
                                    </p:animEffect>
                                  </p:childTnLst>
                                  <p:subTnLst>
                                    <p:animClr clrSpc="rgb" dir="cw">
                                      <p:cBhvr override="childStyle">
                                        <p:cTn dur="1" fill="hold" display="0" masterRel="nextClick" afterEffect="1"/>
                                        <p:tgtEl>
                                          <p:spTgt spid="88576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5763">
                                            <p:txEl>
                                              <p:pRg st="1" end="1"/>
                                            </p:txEl>
                                          </p:spTgt>
                                        </p:tgtEl>
                                        <p:attrNameLst>
                                          <p:attrName>style.visibility</p:attrName>
                                        </p:attrNameLst>
                                      </p:cBhvr>
                                      <p:to>
                                        <p:strVal val="visible"/>
                                      </p:to>
                                    </p:set>
                                    <p:animEffect transition="in" filter="wipe(left)">
                                      <p:cBhvr>
                                        <p:cTn id="12" dur="500"/>
                                        <p:tgtEl>
                                          <p:spTgt spid="885763">
                                            <p:txEl>
                                              <p:pRg st="1" end="1"/>
                                            </p:txEl>
                                          </p:spTgt>
                                        </p:tgtEl>
                                      </p:cBhvr>
                                    </p:animEffect>
                                  </p:childTnLst>
                                  <p:subTnLst>
                                    <p:animClr clrSpc="rgb" dir="cw">
                                      <p:cBhvr override="childStyle">
                                        <p:cTn dur="1" fill="hold" display="0" masterRel="nextClick" afterEffect="1"/>
                                        <p:tgtEl>
                                          <p:spTgt spid="885763">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885763">
                                            <p:txEl>
                                              <p:pRg st="2" end="2"/>
                                            </p:txEl>
                                          </p:spTgt>
                                        </p:tgtEl>
                                        <p:attrNameLst>
                                          <p:attrName>style.visibility</p:attrName>
                                        </p:attrNameLst>
                                      </p:cBhvr>
                                      <p:to>
                                        <p:strVal val="visible"/>
                                      </p:to>
                                    </p:set>
                                    <p:animEffect transition="in" filter="wipe(left)">
                                      <p:cBhvr>
                                        <p:cTn id="15" dur="500"/>
                                        <p:tgtEl>
                                          <p:spTgt spid="885763">
                                            <p:txEl>
                                              <p:pRg st="2" end="2"/>
                                            </p:txEl>
                                          </p:spTgt>
                                        </p:tgtEl>
                                      </p:cBhvr>
                                    </p:animEffect>
                                  </p:childTnLst>
                                  <p:subTnLst>
                                    <p:animClr clrSpc="rgb" dir="cw">
                                      <p:cBhvr override="childStyle">
                                        <p:cTn dur="1" fill="hold" display="0" masterRel="nextClick" afterEffect="1"/>
                                        <p:tgtEl>
                                          <p:spTgt spid="885763">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885763">
                                            <p:txEl>
                                              <p:pRg st="3" end="3"/>
                                            </p:txEl>
                                          </p:spTgt>
                                        </p:tgtEl>
                                        <p:attrNameLst>
                                          <p:attrName>style.visibility</p:attrName>
                                        </p:attrNameLst>
                                      </p:cBhvr>
                                      <p:to>
                                        <p:strVal val="visible"/>
                                      </p:to>
                                    </p:set>
                                    <p:animEffect transition="in" filter="wipe(left)">
                                      <p:cBhvr>
                                        <p:cTn id="18" dur="500"/>
                                        <p:tgtEl>
                                          <p:spTgt spid="885763">
                                            <p:txEl>
                                              <p:pRg st="3" end="3"/>
                                            </p:txEl>
                                          </p:spTgt>
                                        </p:tgtEl>
                                      </p:cBhvr>
                                    </p:animEffect>
                                  </p:childTnLst>
                                  <p:subTnLst>
                                    <p:animClr clrSpc="rgb" dir="cw">
                                      <p:cBhvr override="childStyle">
                                        <p:cTn dur="1" fill="hold" display="0" masterRel="nextClick" afterEffect="1"/>
                                        <p:tgtEl>
                                          <p:spTgt spid="885763">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885763">
                                            <p:txEl>
                                              <p:pRg st="4" end="4"/>
                                            </p:txEl>
                                          </p:spTgt>
                                        </p:tgtEl>
                                        <p:attrNameLst>
                                          <p:attrName>style.visibility</p:attrName>
                                        </p:attrNameLst>
                                      </p:cBhvr>
                                      <p:to>
                                        <p:strVal val="visible"/>
                                      </p:to>
                                    </p:set>
                                    <p:animEffect transition="in" filter="wipe(left)">
                                      <p:cBhvr>
                                        <p:cTn id="21" dur="500"/>
                                        <p:tgtEl>
                                          <p:spTgt spid="885763">
                                            <p:txEl>
                                              <p:pRg st="4" end="4"/>
                                            </p:txEl>
                                          </p:spTgt>
                                        </p:tgtEl>
                                      </p:cBhvr>
                                    </p:animEffect>
                                  </p:childTnLst>
                                  <p:subTnLst>
                                    <p:animClr clrSpc="rgb" dir="cw">
                                      <p:cBhvr override="childStyle">
                                        <p:cTn dur="1" fill="hold" display="0" masterRel="nextClick" afterEffect="1"/>
                                        <p:tgtEl>
                                          <p:spTgt spid="885763">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0">
          <a:gsLst>
            <a:gs pos="0">
              <a:srgbClr val="2AA62A"/>
            </a:gs>
            <a:gs pos="100000">
              <a:srgbClr val="134D13"/>
            </a:gs>
          </a:gsLst>
          <a:lin ang="5400000" scaled="1"/>
        </a:gradFill>
        <a:effectLst/>
      </p:bgPr>
    </p:bg>
    <p:spTree>
      <p:nvGrpSpPr>
        <p:cNvPr id="1" name=""/>
        <p:cNvGrpSpPr/>
        <p:nvPr/>
      </p:nvGrpSpPr>
      <p:grpSpPr>
        <a:xfrm>
          <a:off x="0" y="0"/>
          <a:ext cx="0" cy="0"/>
          <a:chOff x="0" y="0"/>
          <a:chExt cx="0" cy="0"/>
        </a:xfrm>
      </p:grpSpPr>
      <p:sp>
        <p:nvSpPr>
          <p:cNvPr id="881666" name="Rectangle 2"/>
          <p:cNvSpPr>
            <a:spLocks noGrp="1" noChangeArrowheads="1"/>
          </p:cNvSpPr>
          <p:nvPr>
            <p:ph type="ctrTitle"/>
          </p:nvPr>
        </p:nvSpPr>
        <p:spPr>
          <a:xfrm>
            <a:off x="685800" y="2286000"/>
            <a:ext cx="7772400" cy="1143000"/>
          </a:xfrm>
        </p:spPr>
        <p:txBody>
          <a:bodyPr anchor="ctr" anchorCtr="0"/>
          <a:lstStyle/>
          <a:p>
            <a:pPr>
              <a:defRPr/>
            </a:pPr>
            <a:r>
              <a:rPr lang="zh-CN" altLang="en-US" sz="4400"/>
              <a:t>移动平均法</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8" name="Rectangle 4"/>
          <p:cNvSpPr>
            <a:spLocks noChangeArrowheads="1"/>
          </p:cNvSpPr>
          <p:nvPr/>
        </p:nvSpPr>
        <p:spPr bwMode="auto">
          <a:xfrm>
            <a:off x="2057400" y="304800"/>
            <a:ext cx="6781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13</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   </a:t>
            </a:r>
            <a:r>
              <a:rPr kumimoji="1" lang="zh-CN" alt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时间序列及其分解</a:t>
            </a:r>
          </a:p>
        </p:txBody>
      </p:sp>
      <p:sp>
        <p:nvSpPr>
          <p:cNvPr id="344069" name="Rectangle 5"/>
          <p:cNvSpPr>
            <a:spLocks noChangeArrowheads="1"/>
          </p:cNvSpPr>
          <p:nvPr/>
        </p:nvSpPr>
        <p:spPr bwMode="auto">
          <a:xfrm>
            <a:off x="609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406400" indent="-406400" algn="ctr">
              <a:spcBef>
                <a:spcPct val="20000"/>
              </a:spcBef>
              <a:defRPr kumimoji="1" sz="16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406400" marR="0" lvl="0" indent="-4064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13.1.1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时间序列的构成要素</a:t>
            </a:r>
          </a:p>
          <a:p>
            <a:pPr marL="406400" marR="0" lvl="0" indent="-4064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13.1.2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时间序列的分解方法</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移动平均法</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en-US" altLang="zh-CN" sz="3600">
                <a:solidFill>
                  <a:schemeClr val="hlink"/>
                </a:solidFill>
                <a:latin typeface="Arial" panose="020B0604020202020204" pitchFamily="34" charset="0"/>
                <a:cs typeface="Times New Roman" panose="02020603050405020304" pitchFamily="18" charset="0"/>
              </a:rPr>
              <a:t>moving average</a:t>
            </a:r>
            <a:r>
              <a:rPr lang="en-US" altLang="zh-CN" sz="3600">
                <a:solidFill>
                  <a:schemeClr val="hlink"/>
                </a:solidFill>
                <a:latin typeface="Arial" panose="020B0604020202020204" pitchFamily="34" charset="0"/>
              </a:rPr>
              <a:t>) </a:t>
            </a:r>
          </a:p>
        </p:txBody>
      </p:sp>
      <p:sp>
        <p:nvSpPr>
          <p:cNvPr id="889859" name="Rectangle 3"/>
          <p:cNvSpPr>
            <a:spLocks noGrp="1" noChangeArrowheads="1"/>
          </p:cNvSpPr>
          <p:nvPr>
            <p:ph type="body" idx="1"/>
          </p:nvPr>
        </p:nvSpPr>
        <p:spPr>
          <a:xfrm>
            <a:off x="381000" y="1773238"/>
            <a:ext cx="8367713" cy="4398962"/>
          </a:xfrm>
        </p:spPr>
        <p:txBody>
          <a:bodyPr/>
          <a:lstStyle/>
          <a:p>
            <a:pPr marL="609600" indent="-609600" algn="just">
              <a:spcBef>
                <a:spcPct val="33000"/>
              </a:spcBef>
              <a:buFontTx/>
              <a:buAutoNum type="arabicPeriod"/>
              <a:defRPr/>
            </a:pPr>
            <a:r>
              <a:rPr lang="zh-CN" altLang="en-US"/>
              <a:t>对简单平均法的一种改进方法</a:t>
            </a:r>
          </a:p>
          <a:p>
            <a:pPr marL="609600" indent="-609600" algn="just">
              <a:spcBef>
                <a:spcPct val="33000"/>
              </a:spcBef>
              <a:buFontTx/>
              <a:buAutoNum type="arabicPeriod"/>
              <a:defRPr/>
            </a:pPr>
            <a:r>
              <a:rPr lang="zh-CN" altLang="en-US"/>
              <a:t>通过对时间序列逐期递移求得一系列平均数作为预测值</a:t>
            </a:r>
            <a:r>
              <a:rPr lang="en-US" altLang="zh-CN"/>
              <a:t>(</a:t>
            </a:r>
            <a:r>
              <a:rPr lang="zh-CN" altLang="en-US"/>
              <a:t>也可作为趋势值</a:t>
            </a:r>
            <a:r>
              <a:rPr lang="en-US" altLang="zh-CN"/>
              <a:t>) </a:t>
            </a:r>
          </a:p>
          <a:p>
            <a:pPr marL="609600" indent="-609600" algn="just">
              <a:spcBef>
                <a:spcPct val="33000"/>
              </a:spcBef>
              <a:buFontTx/>
              <a:buAutoNum type="arabicPeriod"/>
              <a:defRPr/>
            </a:pPr>
            <a:r>
              <a:rPr lang="zh-CN" altLang="en-US"/>
              <a:t>有简单移动平均法和加权移动平均法两种</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9859">
                                            <p:txEl>
                                              <p:pRg st="0" end="0"/>
                                            </p:txEl>
                                          </p:spTgt>
                                        </p:tgtEl>
                                        <p:attrNameLst>
                                          <p:attrName>style.visibility</p:attrName>
                                        </p:attrNameLst>
                                      </p:cBhvr>
                                      <p:to>
                                        <p:strVal val="visible"/>
                                      </p:to>
                                    </p:set>
                                    <p:animEffect transition="in" filter="wipe(left)">
                                      <p:cBhvr>
                                        <p:cTn id="7" dur="500"/>
                                        <p:tgtEl>
                                          <p:spTgt spid="889859">
                                            <p:txEl>
                                              <p:pRg st="0" end="0"/>
                                            </p:txEl>
                                          </p:spTgt>
                                        </p:tgtEl>
                                      </p:cBhvr>
                                    </p:animEffect>
                                  </p:childTnLst>
                                  <p:subTnLst>
                                    <p:animClr clrSpc="rgb" dir="cw">
                                      <p:cBhvr override="childStyle">
                                        <p:cTn dur="1" fill="hold" display="0" masterRel="nextClick" afterEffect="1"/>
                                        <p:tgtEl>
                                          <p:spTgt spid="88985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9859">
                                            <p:txEl>
                                              <p:pRg st="1" end="1"/>
                                            </p:txEl>
                                          </p:spTgt>
                                        </p:tgtEl>
                                        <p:attrNameLst>
                                          <p:attrName>style.visibility</p:attrName>
                                        </p:attrNameLst>
                                      </p:cBhvr>
                                      <p:to>
                                        <p:strVal val="visible"/>
                                      </p:to>
                                    </p:set>
                                    <p:animEffect transition="in" filter="wipe(left)">
                                      <p:cBhvr>
                                        <p:cTn id="12" dur="500"/>
                                        <p:tgtEl>
                                          <p:spTgt spid="889859">
                                            <p:txEl>
                                              <p:pRg st="1" end="1"/>
                                            </p:txEl>
                                          </p:spTgt>
                                        </p:tgtEl>
                                      </p:cBhvr>
                                    </p:animEffect>
                                  </p:childTnLst>
                                  <p:subTnLst>
                                    <p:animClr clrSpc="rgb" dir="cw">
                                      <p:cBhvr override="childStyle">
                                        <p:cTn dur="1" fill="hold" display="0" masterRel="nextClick" afterEffect="1"/>
                                        <p:tgtEl>
                                          <p:spTgt spid="88985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9859">
                                            <p:txEl>
                                              <p:pRg st="2" end="2"/>
                                            </p:txEl>
                                          </p:spTgt>
                                        </p:tgtEl>
                                        <p:attrNameLst>
                                          <p:attrName>style.visibility</p:attrName>
                                        </p:attrNameLst>
                                      </p:cBhvr>
                                      <p:to>
                                        <p:strVal val="visible"/>
                                      </p:to>
                                    </p:set>
                                    <p:animEffect transition="in" filter="wipe(left)">
                                      <p:cBhvr>
                                        <p:cTn id="17" dur="500"/>
                                        <p:tgtEl>
                                          <p:spTgt spid="889859">
                                            <p:txEl>
                                              <p:pRg st="2" end="2"/>
                                            </p:txEl>
                                          </p:spTgt>
                                        </p:tgtEl>
                                      </p:cBhvr>
                                    </p:animEffect>
                                  </p:childTnLst>
                                  <p:subTnLst>
                                    <p:animClr clrSpc="rgb" dir="cw">
                                      <p:cBhvr override="childStyle">
                                        <p:cTn dur="1" fill="hold" display="0" masterRel="nextClick" afterEffect="1"/>
                                        <p:tgtEl>
                                          <p:spTgt spid="889859">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5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简单移动平均法</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en-US" altLang="zh-CN" sz="3600">
                <a:solidFill>
                  <a:schemeClr val="hlink"/>
                </a:solidFill>
                <a:latin typeface="Arial" panose="020B0604020202020204" pitchFamily="34" charset="0"/>
                <a:cs typeface="Times New Roman" panose="02020603050405020304" pitchFamily="18" charset="0"/>
              </a:rPr>
              <a:t>simple moving average</a:t>
            </a:r>
            <a:r>
              <a:rPr lang="en-US" altLang="zh-CN" sz="3600">
                <a:solidFill>
                  <a:schemeClr val="hlink"/>
                </a:solidFill>
                <a:latin typeface="Arial" panose="020B0604020202020204" pitchFamily="34" charset="0"/>
              </a:rPr>
              <a:t>) </a:t>
            </a:r>
          </a:p>
        </p:txBody>
      </p:sp>
      <p:sp>
        <p:nvSpPr>
          <p:cNvPr id="891907" name="Rectangle 3"/>
          <p:cNvSpPr>
            <a:spLocks noGrp="1" noChangeArrowheads="1"/>
          </p:cNvSpPr>
          <p:nvPr>
            <p:ph type="body" idx="1"/>
          </p:nvPr>
        </p:nvSpPr>
        <p:spPr>
          <a:xfrm>
            <a:off x="381000" y="1676400"/>
            <a:ext cx="8458200" cy="4495800"/>
          </a:xfrm>
        </p:spPr>
        <p:txBody>
          <a:bodyPr/>
          <a:lstStyle/>
          <a:p>
            <a:pPr marL="609600" indent="-609600" algn="just">
              <a:spcBef>
                <a:spcPct val="33000"/>
              </a:spcBef>
              <a:buFontTx/>
              <a:buAutoNum type="arabicPeriod"/>
              <a:defRPr/>
            </a:pPr>
            <a:r>
              <a:rPr lang="zh-CN" altLang="en-US" sz="2800"/>
              <a:t>将最近</a:t>
            </a:r>
            <a:r>
              <a:rPr lang="en-US" altLang="zh-CN" sz="2800" i="1">
                <a:latin typeface="Times New Roman" panose="02020603050405020304" pitchFamily="18" charset="0"/>
              </a:rPr>
              <a:t>k</a:t>
            </a:r>
            <a:r>
              <a:rPr lang="zh-CN" altLang="en-US" sz="2800">
                <a:latin typeface="Times New Roman" panose="02020603050405020304" pitchFamily="18" charset="0"/>
              </a:rPr>
              <a:t>期数据平均作为下一期的预测值</a:t>
            </a:r>
            <a:r>
              <a:rPr lang="zh-CN" altLang="en-US" sz="2800"/>
              <a:t> </a:t>
            </a:r>
          </a:p>
          <a:p>
            <a:pPr marL="609600" indent="-609600" algn="just">
              <a:spcBef>
                <a:spcPct val="33000"/>
              </a:spcBef>
              <a:buFontTx/>
              <a:buAutoNum type="arabicPeriod"/>
              <a:defRPr/>
            </a:pPr>
            <a:r>
              <a:rPr lang="zh-CN" altLang="en-US" sz="2800"/>
              <a:t>设</a:t>
            </a:r>
            <a:r>
              <a:rPr lang="zh-CN" altLang="en-US" sz="2800">
                <a:latin typeface="Times New Roman" panose="02020603050405020304" pitchFamily="18" charset="0"/>
              </a:rPr>
              <a:t>移动间隔为</a:t>
            </a:r>
            <a:r>
              <a:rPr lang="en-US" altLang="zh-CN" sz="2800" i="1">
                <a:latin typeface="Times New Roman" panose="02020603050405020304" pitchFamily="18" charset="0"/>
              </a:rPr>
              <a:t>k</a:t>
            </a:r>
            <a:r>
              <a:rPr lang="en-US" altLang="zh-CN" sz="2800"/>
              <a:t> (1&lt;</a:t>
            </a:r>
            <a:r>
              <a:rPr lang="en-US" altLang="zh-CN" sz="2800" i="1">
                <a:latin typeface="Times New Roman" panose="02020603050405020304" pitchFamily="18" charset="0"/>
              </a:rPr>
              <a:t>k</a:t>
            </a:r>
            <a:r>
              <a:rPr lang="en-US" altLang="zh-CN" sz="2800"/>
              <a:t>&lt;</a:t>
            </a:r>
            <a:r>
              <a:rPr lang="en-US" altLang="zh-CN" sz="2800" i="1">
                <a:latin typeface="Times New Roman" panose="02020603050405020304" pitchFamily="18" charset="0"/>
              </a:rPr>
              <a:t>t</a:t>
            </a:r>
            <a:r>
              <a:rPr lang="en-US" altLang="zh-CN" sz="2800"/>
              <a:t>)</a:t>
            </a:r>
            <a:r>
              <a:rPr lang="zh-CN" altLang="en-US" sz="2800">
                <a:latin typeface="Times New Roman" panose="02020603050405020304" pitchFamily="18" charset="0"/>
              </a:rPr>
              <a:t>，则</a:t>
            </a:r>
            <a:r>
              <a:rPr lang="en-US" altLang="zh-CN" sz="2800" i="1">
                <a:latin typeface="Times New Roman" panose="02020603050405020304" pitchFamily="18" charset="0"/>
              </a:rPr>
              <a:t>t</a:t>
            </a:r>
            <a:r>
              <a:rPr lang="zh-CN" altLang="en-US" sz="2800">
                <a:latin typeface="Times New Roman" panose="02020603050405020304" pitchFamily="18" charset="0"/>
              </a:rPr>
              <a:t>期的</a:t>
            </a:r>
            <a:r>
              <a:rPr lang="zh-CN" altLang="en-US" sz="2800" b="1" i="1">
                <a:solidFill>
                  <a:srgbClr val="FFFF91"/>
                </a:solidFill>
                <a:latin typeface="Times New Roman" panose="02020603050405020304" pitchFamily="18" charset="0"/>
              </a:rPr>
              <a:t>移动平均值</a:t>
            </a:r>
            <a:r>
              <a:rPr lang="zh-CN" altLang="en-US" sz="2800">
                <a:latin typeface="Times New Roman" panose="02020603050405020304" pitchFamily="18" charset="0"/>
              </a:rPr>
              <a:t>为 </a:t>
            </a:r>
          </a:p>
          <a:p>
            <a:pPr marL="609600" indent="-609600" algn="just">
              <a:spcBef>
                <a:spcPct val="33000"/>
              </a:spcBef>
              <a:buFontTx/>
              <a:buAutoNum type="arabicPeriod"/>
              <a:defRPr/>
            </a:pPr>
            <a:endParaRPr lang="zh-CN" altLang="en-US" sz="2800">
              <a:latin typeface="Times New Roman" panose="02020603050405020304" pitchFamily="18" charset="0"/>
            </a:endParaRPr>
          </a:p>
          <a:p>
            <a:pPr marL="609600" indent="-609600" algn="just">
              <a:spcBef>
                <a:spcPct val="33000"/>
              </a:spcBef>
              <a:buFontTx/>
              <a:buAutoNum type="arabicPeriod"/>
              <a:defRPr/>
            </a:pPr>
            <a:r>
              <a:rPr lang="zh-CN" altLang="en-US" sz="2800"/>
              <a:t> </a:t>
            </a:r>
            <a:r>
              <a:rPr lang="en-US" altLang="zh-CN" sz="2800" i="1">
                <a:latin typeface="Times New Roman" panose="02020603050405020304" pitchFamily="18" charset="0"/>
              </a:rPr>
              <a:t>t</a:t>
            </a:r>
            <a:r>
              <a:rPr lang="en-US" altLang="zh-CN" sz="2800"/>
              <a:t>+</a:t>
            </a:r>
            <a:r>
              <a:rPr lang="en-US" altLang="zh-CN" sz="2800">
                <a:latin typeface="Times New Roman" panose="02020603050405020304" pitchFamily="18" charset="0"/>
              </a:rPr>
              <a:t>1</a:t>
            </a:r>
            <a:r>
              <a:rPr lang="zh-CN" altLang="en-US" sz="2800">
                <a:latin typeface="Times New Roman" panose="02020603050405020304" pitchFamily="18" charset="0"/>
              </a:rPr>
              <a:t>期的简单移动平均</a:t>
            </a:r>
            <a:r>
              <a:rPr lang="zh-CN" altLang="en-US" sz="2800" b="1" i="1">
                <a:solidFill>
                  <a:srgbClr val="FFFF91"/>
                </a:solidFill>
                <a:latin typeface="Times New Roman" panose="02020603050405020304" pitchFamily="18" charset="0"/>
              </a:rPr>
              <a:t>预测值</a:t>
            </a:r>
            <a:r>
              <a:rPr lang="zh-CN" altLang="en-US" sz="2800">
                <a:latin typeface="Times New Roman" panose="02020603050405020304" pitchFamily="18" charset="0"/>
              </a:rPr>
              <a:t>为</a:t>
            </a:r>
          </a:p>
          <a:p>
            <a:pPr marL="609600" indent="-609600" algn="just">
              <a:spcBef>
                <a:spcPct val="33000"/>
              </a:spcBef>
              <a:buFontTx/>
              <a:buAutoNum type="arabicPeriod"/>
              <a:defRPr/>
            </a:pPr>
            <a:endParaRPr lang="zh-CN" altLang="en-US" sz="2800">
              <a:latin typeface="Times New Roman" panose="02020603050405020304" pitchFamily="18" charset="0"/>
            </a:endParaRPr>
          </a:p>
          <a:p>
            <a:pPr marL="609600" indent="-609600" algn="just">
              <a:spcBef>
                <a:spcPct val="33000"/>
              </a:spcBef>
              <a:buFontTx/>
              <a:buAutoNum type="arabicPeriod"/>
              <a:defRPr/>
            </a:pPr>
            <a:r>
              <a:rPr lang="zh-CN" altLang="en-US" sz="2800"/>
              <a:t>预测误差用均方误差</a:t>
            </a:r>
            <a:r>
              <a:rPr lang="en-US" altLang="zh-CN" sz="2800">
                <a:solidFill>
                  <a:srgbClr val="FFFF91"/>
                </a:solidFill>
              </a:rPr>
              <a:t>(</a:t>
            </a:r>
            <a:r>
              <a:rPr lang="en-US" altLang="zh-CN" sz="2800" i="1">
                <a:solidFill>
                  <a:srgbClr val="FFFF91"/>
                </a:solidFill>
              </a:rPr>
              <a:t>MSE</a:t>
            </a:r>
            <a:r>
              <a:rPr lang="en-US" altLang="zh-CN" sz="2800">
                <a:solidFill>
                  <a:srgbClr val="FFFF91"/>
                </a:solidFill>
              </a:rPr>
              <a:t>)</a:t>
            </a:r>
            <a:r>
              <a:rPr lang="en-US" altLang="zh-CN" sz="2800" i="1"/>
              <a:t> </a:t>
            </a:r>
            <a:r>
              <a:rPr lang="zh-CN" altLang="en-US" sz="2800"/>
              <a:t>来衡量 </a:t>
            </a:r>
          </a:p>
        </p:txBody>
      </p:sp>
      <p:graphicFrame>
        <p:nvGraphicFramePr>
          <p:cNvPr id="82948" name="Object 4"/>
          <p:cNvGraphicFramePr>
            <a:graphicFrameLocks noChangeAspect="1"/>
          </p:cNvGraphicFramePr>
          <p:nvPr/>
        </p:nvGraphicFramePr>
        <p:xfrm>
          <a:off x="1905000" y="2636838"/>
          <a:ext cx="4343400" cy="865187"/>
        </p:xfrm>
        <a:graphic>
          <a:graphicData uri="http://schemas.openxmlformats.org/presentationml/2006/ole">
            <mc:AlternateContent xmlns:mc="http://schemas.openxmlformats.org/markup-compatibility/2006">
              <mc:Choice xmlns:v="urn:schemas-microsoft-com:vml" Requires="v">
                <p:oleObj spid="_x0000_s11266" r:id="rId4" imgW="1950833" imgH="381063" progId="Equation.3">
                  <p:embed/>
                </p:oleObj>
              </mc:Choice>
              <mc:Fallback>
                <p:oleObj r:id="rId4" imgW="1950833" imgH="381063" progId="Equation.3">
                  <p:embed/>
                  <p:pic>
                    <p:nvPicPr>
                      <p:cNvPr id="8294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636838"/>
                        <a:ext cx="4343400" cy="8651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49" name="Object 6"/>
          <p:cNvGraphicFramePr>
            <a:graphicFrameLocks noChangeAspect="1"/>
          </p:cNvGraphicFramePr>
          <p:nvPr/>
        </p:nvGraphicFramePr>
        <p:xfrm>
          <a:off x="1828800" y="3860800"/>
          <a:ext cx="4495800" cy="755650"/>
        </p:xfrm>
        <a:graphic>
          <a:graphicData uri="http://schemas.openxmlformats.org/presentationml/2006/ole">
            <mc:AlternateContent xmlns:mc="http://schemas.openxmlformats.org/markup-compatibility/2006">
              <mc:Choice xmlns:v="urn:schemas-microsoft-com:vml" Requires="v">
                <p:oleObj spid="_x0000_s11267" r:id="rId6" imgW="2423264" imgH="388462" progId="Equation.3">
                  <p:embed/>
                </p:oleObj>
              </mc:Choice>
              <mc:Fallback>
                <p:oleObj r:id="rId6" imgW="2423264" imgH="388462" progId="Equation.3">
                  <p:embed/>
                  <p:pic>
                    <p:nvPicPr>
                      <p:cNvPr id="82949"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3860800"/>
                        <a:ext cx="4495800" cy="7556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50" name="Object 8"/>
          <p:cNvGraphicFramePr>
            <a:graphicFrameLocks noChangeAspect="1"/>
          </p:cNvGraphicFramePr>
          <p:nvPr/>
        </p:nvGraphicFramePr>
        <p:xfrm>
          <a:off x="1790700" y="4941888"/>
          <a:ext cx="4652963" cy="1317625"/>
        </p:xfrm>
        <a:graphic>
          <a:graphicData uri="http://schemas.openxmlformats.org/presentationml/2006/ole">
            <mc:AlternateContent xmlns:mc="http://schemas.openxmlformats.org/markup-compatibility/2006">
              <mc:Choice xmlns:v="urn:schemas-microsoft-com:vml" Requires="v">
                <p:oleObj spid="_x0000_s11268" name="Equation" r:id="rId8" imgW="2179158" imgH="609768" progId="Equation.3">
                  <p:embed/>
                </p:oleObj>
              </mc:Choice>
              <mc:Fallback>
                <p:oleObj name="Equation" r:id="rId8" imgW="2179158" imgH="609768" progId="Equation.3">
                  <p:embed/>
                  <p:pic>
                    <p:nvPicPr>
                      <p:cNvPr id="8295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0700" y="4941888"/>
                        <a:ext cx="4652963" cy="13176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a:xfrm>
            <a:off x="1828800" y="260350"/>
            <a:ext cx="7010400" cy="1111250"/>
          </a:xfrm>
        </p:spPr>
        <p:txBody>
          <a:bodyPr/>
          <a:lstStyle/>
          <a:p>
            <a:pPr>
              <a:defRPr/>
            </a:pPr>
            <a:r>
              <a:rPr lang="zh-CN" altLang="en-US" sz="4000">
                <a:latin typeface="Arial" panose="020B0604020202020204" pitchFamily="34" charset="0"/>
              </a:rPr>
              <a:t>简单移动平均法</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cs typeface="Times New Roman" panose="02020603050405020304" pitchFamily="18" charset="0"/>
              </a:rPr>
              <a:t>特点</a:t>
            </a:r>
            <a:r>
              <a:rPr lang="en-US" altLang="zh-CN" sz="3600">
                <a:solidFill>
                  <a:schemeClr val="hlink"/>
                </a:solidFill>
                <a:latin typeface="Arial" panose="020B0604020202020204" pitchFamily="34" charset="0"/>
              </a:rPr>
              <a:t>) </a:t>
            </a:r>
          </a:p>
        </p:txBody>
      </p:sp>
      <p:sp>
        <p:nvSpPr>
          <p:cNvPr id="893955" name="Rectangle 3"/>
          <p:cNvSpPr>
            <a:spLocks noGrp="1" noChangeArrowheads="1"/>
          </p:cNvSpPr>
          <p:nvPr>
            <p:ph type="body" idx="1"/>
          </p:nvPr>
        </p:nvSpPr>
        <p:spPr>
          <a:xfrm>
            <a:off x="533400" y="1700213"/>
            <a:ext cx="8153400" cy="4471987"/>
          </a:xfrm>
        </p:spPr>
        <p:txBody>
          <a:bodyPr/>
          <a:lstStyle/>
          <a:p>
            <a:pPr marL="609600" indent="-609600" algn="just">
              <a:lnSpc>
                <a:spcPct val="90000"/>
              </a:lnSpc>
              <a:spcBef>
                <a:spcPct val="33000"/>
              </a:spcBef>
              <a:buFontTx/>
              <a:buAutoNum type="arabicPeriod"/>
              <a:defRPr/>
            </a:pPr>
            <a:r>
              <a:rPr lang="zh-CN" altLang="en-US"/>
              <a:t>将每个观察值都给予相同的权数 </a:t>
            </a:r>
          </a:p>
          <a:p>
            <a:pPr marL="609600" indent="-609600" algn="just">
              <a:lnSpc>
                <a:spcPct val="90000"/>
              </a:lnSpc>
              <a:spcBef>
                <a:spcPct val="33000"/>
              </a:spcBef>
              <a:buFontTx/>
              <a:buAutoNum type="arabicPeriod"/>
              <a:defRPr/>
            </a:pPr>
            <a:r>
              <a:rPr lang="zh-CN" altLang="en-US"/>
              <a:t>只使用最近期的数据，在每次计算移动平均值时，移动的间隔都为</a:t>
            </a:r>
            <a:r>
              <a:rPr lang="en-US" altLang="zh-CN" i="1"/>
              <a:t>k</a:t>
            </a:r>
            <a:endParaRPr lang="en-US" altLang="zh-CN"/>
          </a:p>
          <a:p>
            <a:pPr marL="609600" indent="-609600" algn="just">
              <a:lnSpc>
                <a:spcPct val="90000"/>
              </a:lnSpc>
              <a:spcBef>
                <a:spcPct val="33000"/>
              </a:spcBef>
              <a:buFontTx/>
              <a:buAutoNum type="arabicPeriod"/>
              <a:defRPr/>
            </a:pPr>
            <a:r>
              <a:rPr lang="zh-CN" altLang="en-US"/>
              <a:t>主要适合对较为平稳的序列进行预测</a:t>
            </a:r>
          </a:p>
          <a:p>
            <a:pPr marL="609600" indent="-609600" algn="just">
              <a:lnSpc>
                <a:spcPct val="90000"/>
              </a:lnSpc>
              <a:spcBef>
                <a:spcPct val="33000"/>
              </a:spcBef>
              <a:buFontTx/>
              <a:buAutoNum type="arabicPeriod"/>
              <a:defRPr/>
            </a:pPr>
            <a:r>
              <a:rPr lang="zh-CN" altLang="en-US"/>
              <a:t>对于同一个时间序列，采用不同的移动步长预测的准确性是不同的</a:t>
            </a:r>
          </a:p>
          <a:p>
            <a:pPr marL="1219200" lvl="1" indent="-533400" algn="just">
              <a:lnSpc>
                <a:spcPct val="90000"/>
              </a:lnSpc>
              <a:spcBef>
                <a:spcPct val="33000"/>
              </a:spcBef>
              <a:defRPr/>
            </a:pPr>
            <a:r>
              <a:rPr lang="zh-CN" altLang="en-US"/>
              <a:t>选择移动步长时，可通过试验的办法，选择一个使均方误差达到最小的移动步长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3955">
                                            <p:txEl>
                                              <p:pRg st="0" end="0"/>
                                            </p:txEl>
                                          </p:spTgt>
                                        </p:tgtEl>
                                        <p:attrNameLst>
                                          <p:attrName>style.visibility</p:attrName>
                                        </p:attrNameLst>
                                      </p:cBhvr>
                                      <p:to>
                                        <p:strVal val="visible"/>
                                      </p:to>
                                    </p:set>
                                    <p:animEffect transition="in" filter="wipe(left)">
                                      <p:cBhvr>
                                        <p:cTn id="7" dur="500"/>
                                        <p:tgtEl>
                                          <p:spTgt spid="893955">
                                            <p:txEl>
                                              <p:pRg st="0" end="0"/>
                                            </p:txEl>
                                          </p:spTgt>
                                        </p:tgtEl>
                                      </p:cBhvr>
                                    </p:animEffect>
                                  </p:childTnLst>
                                  <p:subTnLst>
                                    <p:animClr clrSpc="rgb" dir="cw">
                                      <p:cBhvr override="childStyle">
                                        <p:cTn dur="1" fill="hold" display="0" masterRel="nextClick" afterEffect="1"/>
                                        <p:tgtEl>
                                          <p:spTgt spid="89395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3955">
                                            <p:txEl>
                                              <p:pRg st="1" end="1"/>
                                            </p:txEl>
                                          </p:spTgt>
                                        </p:tgtEl>
                                        <p:attrNameLst>
                                          <p:attrName>style.visibility</p:attrName>
                                        </p:attrNameLst>
                                      </p:cBhvr>
                                      <p:to>
                                        <p:strVal val="visible"/>
                                      </p:to>
                                    </p:set>
                                    <p:animEffect transition="in" filter="wipe(left)">
                                      <p:cBhvr>
                                        <p:cTn id="12" dur="500"/>
                                        <p:tgtEl>
                                          <p:spTgt spid="893955">
                                            <p:txEl>
                                              <p:pRg st="1" end="1"/>
                                            </p:txEl>
                                          </p:spTgt>
                                        </p:tgtEl>
                                      </p:cBhvr>
                                    </p:animEffect>
                                  </p:childTnLst>
                                  <p:subTnLst>
                                    <p:animClr clrSpc="rgb" dir="cw">
                                      <p:cBhvr override="childStyle">
                                        <p:cTn dur="1" fill="hold" display="0" masterRel="nextClick" afterEffect="1"/>
                                        <p:tgtEl>
                                          <p:spTgt spid="893955">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3955">
                                            <p:txEl>
                                              <p:pRg st="2" end="2"/>
                                            </p:txEl>
                                          </p:spTgt>
                                        </p:tgtEl>
                                        <p:attrNameLst>
                                          <p:attrName>style.visibility</p:attrName>
                                        </p:attrNameLst>
                                      </p:cBhvr>
                                      <p:to>
                                        <p:strVal val="visible"/>
                                      </p:to>
                                    </p:set>
                                    <p:animEffect transition="in" filter="wipe(left)">
                                      <p:cBhvr>
                                        <p:cTn id="17" dur="500"/>
                                        <p:tgtEl>
                                          <p:spTgt spid="893955">
                                            <p:txEl>
                                              <p:pRg st="2" end="2"/>
                                            </p:txEl>
                                          </p:spTgt>
                                        </p:tgtEl>
                                      </p:cBhvr>
                                    </p:animEffect>
                                  </p:childTnLst>
                                  <p:subTnLst>
                                    <p:animClr clrSpc="rgb" dir="cw">
                                      <p:cBhvr override="childStyle">
                                        <p:cTn dur="1" fill="hold" display="0" masterRel="nextClick" afterEffect="1"/>
                                        <p:tgtEl>
                                          <p:spTgt spid="893955">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3955">
                                            <p:txEl>
                                              <p:pRg st="3" end="3"/>
                                            </p:txEl>
                                          </p:spTgt>
                                        </p:tgtEl>
                                        <p:attrNameLst>
                                          <p:attrName>style.visibility</p:attrName>
                                        </p:attrNameLst>
                                      </p:cBhvr>
                                      <p:to>
                                        <p:strVal val="visible"/>
                                      </p:to>
                                    </p:set>
                                    <p:animEffect transition="in" filter="wipe(left)">
                                      <p:cBhvr>
                                        <p:cTn id="22" dur="500"/>
                                        <p:tgtEl>
                                          <p:spTgt spid="893955">
                                            <p:txEl>
                                              <p:pRg st="3" end="3"/>
                                            </p:txEl>
                                          </p:spTgt>
                                        </p:tgtEl>
                                      </p:cBhvr>
                                    </p:animEffect>
                                  </p:childTnLst>
                                  <p:subTnLst>
                                    <p:animClr clrSpc="rgb" dir="cw">
                                      <p:cBhvr override="childStyle">
                                        <p:cTn dur="1" fill="hold" display="0" masterRel="nextClick" afterEffect="1"/>
                                        <p:tgtEl>
                                          <p:spTgt spid="893955">
                                            <p:txEl>
                                              <p:pRg st="3" end="3"/>
                                            </p:txEl>
                                          </p:spTgt>
                                        </p:tgtEl>
                                        <p:attrNameLst>
                                          <p:attrName>ppt_c</p:attrName>
                                        </p:attrNameLst>
                                      </p:cBhvr>
                                      <p:to>
                                        <a:schemeClr val="folHlink"/>
                                      </p:to>
                                    </p:animClr>
                                  </p:subTnLst>
                                </p:cTn>
                              </p:par>
                              <p:par>
                                <p:cTn id="23" presetID="22" presetClass="entr" presetSubtype="8" fill="hold" grpId="0" nodeType="withEffect">
                                  <p:stCondLst>
                                    <p:cond delay="0"/>
                                  </p:stCondLst>
                                  <p:childTnLst>
                                    <p:set>
                                      <p:cBhvr>
                                        <p:cTn id="24" dur="1" fill="hold">
                                          <p:stCondLst>
                                            <p:cond delay="0"/>
                                          </p:stCondLst>
                                        </p:cTn>
                                        <p:tgtEl>
                                          <p:spTgt spid="893955">
                                            <p:txEl>
                                              <p:pRg st="4" end="4"/>
                                            </p:txEl>
                                          </p:spTgt>
                                        </p:tgtEl>
                                        <p:attrNameLst>
                                          <p:attrName>style.visibility</p:attrName>
                                        </p:attrNameLst>
                                      </p:cBhvr>
                                      <p:to>
                                        <p:strVal val="visible"/>
                                      </p:to>
                                    </p:set>
                                    <p:animEffect transition="in" filter="wipe(left)">
                                      <p:cBhvr>
                                        <p:cTn id="25" dur="500"/>
                                        <p:tgtEl>
                                          <p:spTgt spid="893955">
                                            <p:txEl>
                                              <p:pRg st="4" end="4"/>
                                            </p:txEl>
                                          </p:spTgt>
                                        </p:tgtEl>
                                      </p:cBhvr>
                                    </p:animEffect>
                                  </p:childTnLst>
                                  <p:subTnLst>
                                    <p:animClr clrSpc="rgb" dir="cw">
                                      <p:cBhvr override="childStyle">
                                        <p:cTn dur="1" fill="hold" display="0" masterRel="nextClick" afterEffect="1"/>
                                        <p:tgtEl>
                                          <p:spTgt spid="893955">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简单移动平均法</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cs typeface="Times New Roman" panose="02020603050405020304" pitchFamily="18" charset="0"/>
              </a:rPr>
              <a:t>例题分析</a:t>
            </a:r>
            <a:r>
              <a:rPr lang="en-US" altLang="zh-CN" sz="3600">
                <a:solidFill>
                  <a:schemeClr val="hlink"/>
                </a:solidFill>
                <a:latin typeface="Arial" panose="020B0604020202020204" pitchFamily="34" charset="0"/>
              </a:rPr>
              <a:t>) </a:t>
            </a:r>
          </a:p>
        </p:txBody>
      </p:sp>
      <p:sp>
        <p:nvSpPr>
          <p:cNvPr id="898051" name="Rectangle 3"/>
          <p:cNvSpPr>
            <a:spLocks noGrp="1" noChangeArrowheads="1"/>
          </p:cNvSpPr>
          <p:nvPr>
            <p:ph type="body" idx="1"/>
          </p:nvPr>
        </p:nvSpPr>
        <p:spPr>
          <a:xfrm>
            <a:off x="395288" y="1700213"/>
            <a:ext cx="2736850" cy="4321175"/>
          </a:xfrm>
          <a:ln w="12700">
            <a:solidFill>
              <a:schemeClr val="tx2"/>
            </a:solidFill>
            <a:miter lim="800000"/>
            <a:headEnd/>
            <a:tailEnd/>
          </a:ln>
        </p:spPr>
        <p:txBody>
          <a:bodyPr/>
          <a:lstStyle/>
          <a:p>
            <a:pPr marL="0" indent="0" algn="just">
              <a:lnSpc>
                <a:spcPct val="90000"/>
              </a:lnSpc>
              <a:spcBef>
                <a:spcPct val="33000"/>
              </a:spcBef>
              <a:defRPr/>
            </a:pPr>
            <a:r>
              <a:rPr lang="en-US" altLang="zh-CN" sz="2600" b="1" dirty="0">
                <a:solidFill>
                  <a:srgbClr val="FFFF91"/>
                </a:solidFill>
              </a:rPr>
              <a:t>【</a:t>
            </a:r>
            <a:r>
              <a:rPr lang="zh-CN" altLang="en-US" sz="2600" b="1" dirty="0">
                <a:solidFill>
                  <a:srgbClr val="FFFF91"/>
                </a:solidFill>
              </a:rPr>
              <a:t>例</a:t>
            </a:r>
            <a:r>
              <a:rPr lang="en-US" altLang="zh-CN" sz="2600" b="1" dirty="0">
                <a:solidFill>
                  <a:srgbClr val="FFFF91"/>
                </a:solidFill>
              </a:rPr>
              <a:t>】</a:t>
            </a:r>
            <a:r>
              <a:rPr lang="zh-CN" altLang="zh-CN" sz="2600" dirty="0"/>
              <a:t>根据表</a:t>
            </a:r>
            <a:r>
              <a:rPr lang="en-US" altLang="zh-CN" sz="2600" dirty="0"/>
              <a:t>13</a:t>
            </a:r>
            <a:r>
              <a:rPr lang="zh-CN" altLang="zh-CN" sz="2600" dirty="0"/>
              <a:t>—</a:t>
            </a:r>
            <a:r>
              <a:rPr lang="en-US" altLang="zh-CN" sz="2600" dirty="0"/>
              <a:t>1</a:t>
            </a:r>
            <a:r>
              <a:rPr lang="zh-CN" altLang="zh-CN" sz="2600" dirty="0"/>
              <a:t>中的居民消费价格指数数据，分别取移动间隔</a:t>
            </a:r>
            <a:r>
              <a:rPr lang="en-US" altLang="zh-CN" sz="2600" dirty="0"/>
              <a:t>k=3</a:t>
            </a:r>
            <a:r>
              <a:rPr lang="zh-CN" altLang="en-US" sz="2600" dirty="0"/>
              <a:t>和</a:t>
            </a:r>
            <a:r>
              <a:rPr lang="en-US" altLang="zh-CN" sz="2600" dirty="0"/>
              <a:t>k=5</a:t>
            </a:r>
            <a:r>
              <a:rPr lang="zh-CN" altLang="zh-CN" sz="2600" dirty="0"/>
              <a:t>预测历史各年份和</a:t>
            </a:r>
            <a:r>
              <a:rPr lang="en-US" altLang="zh-CN" sz="2600" dirty="0"/>
              <a:t>2014</a:t>
            </a:r>
            <a:r>
              <a:rPr lang="zh-CN" altLang="zh-CN" sz="2600" dirty="0"/>
              <a:t>年的居民消费价格指数，计算出预测误差，并将原序列和预测后的序列绘制成图形进行比较</a:t>
            </a:r>
            <a:endParaRPr lang="zh-CN" altLang="en-US" sz="2600" dirty="0"/>
          </a:p>
        </p:txBody>
      </p:sp>
      <p:pic>
        <p:nvPicPr>
          <p:cNvPr id="87044" name="图片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700213"/>
            <a:ext cx="55626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896002" name="Rectangle 2"/>
          <p:cNvSpPr>
            <a:spLocks noGrp="1" noChangeArrowheads="1"/>
          </p:cNvSpPr>
          <p:nvPr>
            <p:ph type="title"/>
          </p:nvPr>
        </p:nvSpPr>
        <p:spPr/>
        <p:txBody>
          <a:bodyPr/>
          <a:lstStyle/>
          <a:p>
            <a:pPr>
              <a:defRPr/>
            </a:pPr>
            <a:r>
              <a:rPr lang="zh-CN" altLang="en-US" sz="4000">
                <a:latin typeface="Arial" panose="020B0604020202020204" pitchFamily="34" charset="0"/>
              </a:rPr>
              <a:t>简单移动平均法</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cs typeface="Times New Roman" panose="02020603050405020304" pitchFamily="18" charset="0"/>
              </a:rPr>
              <a:t>例题分析</a:t>
            </a:r>
            <a:r>
              <a:rPr lang="en-US" altLang="zh-CN" sz="3600">
                <a:solidFill>
                  <a:schemeClr val="hlink"/>
                </a:solidFill>
                <a:latin typeface="Arial" panose="020B0604020202020204" pitchFamily="34" charset="0"/>
              </a:rPr>
              <a:t>) </a:t>
            </a:r>
          </a:p>
        </p:txBody>
      </p:sp>
      <p:pic>
        <p:nvPicPr>
          <p:cNvPr id="89092"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73238"/>
            <a:ext cx="79216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0">
          <a:gsLst>
            <a:gs pos="0">
              <a:srgbClr val="2AA62A"/>
            </a:gs>
            <a:gs pos="100000">
              <a:srgbClr val="134D13"/>
            </a:gs>
          </a:gsLst>
          <a:lin ang="5400000" scaled="1"/>
        </a:gradFill>
        <a:effectLst/>
      </p:bgPr>
    </p:bg>
    <p:spTree>
      <p:nvGrpSpPr>
        <p:cNvPr id="1" name=""/>
        <p:cNvGrpSpPr/>
        <p:nvPr/>
      </p:nvGrpSpPr>
      <p:grpSpPr>
        <a:xfrm>
          <a:off x="0" y="0"/>
          <a:ext cx="0" cy="0"/>
          <a:chOff x="0" y="0"/>
          <a:chExt cx="0" cy="0"/>
        </a:xfrm>
      </p:grpSpPr>
      <p:sp>
        <p:nvSpPr>
          <p:cNvPr id="883714" name="Rectangle 2"/>
          <p:cNvSpPr>
            <a:spLocks noGrp="1" noChangeArrowheads="1"/>
          </p:cNvSpPr>
          <p:nvPr>
            <p:ph type="ctrTitle"/>
          </p:nvPr>
        </p:nvSpPr>
        <p:spPr>
          <a:xfrm>
            <a:off x="685800" y="2286000"/>
            <a:ext cx="7772400" cy="1143000"/>
          </a:xfrm>
        </p:spPr>
        <p:txBody>
          <a:bodyPr anchor="ctr" anchorCtr="0"/>
          <a:lstStyle/>
          <a:p>
            <a:pPr>
              <a:defRPr/>
            </a:pPr>
            <a:r>
              <a:rPr lang="zh-CN" altLang="en-US" sz="4400"/>
              <a:t>指数平滑平均法</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指数平滑法</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en-US" altLang="zh-CN" sz="3600">
                <a:solidFill>
                  <a:schemeClr val="hlink"/>
                </a:solidFill>
                <a:latin typeface="Arial" panose="020B0604020202020204" pitchFamily="34" charset="0"/>
                <a:cs typeface="Times New Roman" panose="02020603050405020304" pitchFamily="18" charset="0"/>
              </a:rPr>
              <a:t>exponential smoothing</a:t>
            </a:r>
            <a:r>
              <a:rPr lang="en-US" altLang="zh-CN" sz="3600">
                <a:solidFill>
                  <a:schemeClr val="hlink"/>
                </a:solidFill>
                <a:latin typeface="Arial" panose="020B0604020202020204" pitchFamily="34" charset="0"/>
              </a:rPr>
              <a:t>)</a:t>
            </a:r>
          </a:p>
        </p:txBody>
      </p:sp>
      <p:sp>
        <p:nvSpPr>
          <p:cNvPr id="906243" name="Rectangle 3"/>
          <p:cNvSpPr>
            <a:spLocks noGrp="1" noChangeArrowheads="1"/>
          </p:cNvSpPr>
          <p:nvPr>
            <p:ph type="body" idx="1"/>
          </p:nvPr>
        </p:nvSpPr>
        <p:spPr>
          <a:xfrm>
            <a:off x="381000" y="1700213"/>
            <a:ext cx="8458200" cy="4471987"/>
          </a:xfrm>
        </p:spPr>
        <p:txBody>
          <a:bodyPr/>
          <a:lstStyle/>
          <a:p>
            <a:pPr marL="609600" indent="-609600" algn="just">
              <a:spcBef>
                <a:spcPct val="33000"/>
              </a:spcBef>
              <a:buFontTx/>
              <a:buAutoNum type="arabicPeriod"/>
              <a:defRPr/>
            </a:pPr>
            <a:r>
              <a:rPr lang="zh-CN" altLang="en-US" sz="2800" dirty="0"/>
              <a:t>是加权平均的一种特殊形式</a:t>
            </a:r>
          </a:p>
          <a:p>
            <a:pPr marL="609600" indent="-609600" algn="just">
              <a:spcBef>
                <a:spcPct val="33000"/>
              </a:spcBef>
              <a:buFontTx/>
              <a:buAutoNum type="arabicPeriod"/>
              <a:defRPr/>
            </a:pPr>
            <a:r>
              <a:rPr lang="zh-CN" altLang="en-US" sz="2800" dirty="0"/>
              <a:t>对过去的观察值加权平均进行预测的一种方法</a:t>
            </a:r>
          </a:p>
          <a:p>
            <a:pPr marL="609600" indent="-609600" algn="just">
              <a:spcBef>
                <a:spcPct val="33000"/>
              </a:spcBef>
              <a:buFontTx/>
              <a:buAutoNum type="arabicPeriod"/>
              <a:defRPr/>
            </a:pPr>
            <a:r>
              <a:rPr lang="zh-CN" altLang="en-US" sz="2800" dirty="0"/>
              <a:t>观察值时间越远，其权数也跟着呈现指数的下降，因而称为指数平滑</a:t>
            </a:r>
          </a:p>
          <a:p>
            <a:pPr marL="609600" indent="-609600" algn="just">
              <a:spcBef>
                <a:spcPct val="33000"/>
              </a:spcBef>
              <a:buFontTx/>
              <a:buAutoNum type="arabicPeriod"/>
              <a:defRPr/>
            </a:pPr>
            <a:r>
              <a:rPr lang="zh-CN" altLang="en-US" sz="2800" dirty="0"/>
              <a:t>有一次指数平滑、二次指数平滑、三次指数平滑等 </a:t>
            </a:r>
          </a:p>
          <a:p>
            <a:pPr marL="609600" indent="-609600" algn="just">
              <a:spcBef>
                <a:spcPct val="33000"/>
              </a:spcBef>
              <a:buFontTx/>
              <a:buAutoNum type="arabicPeriod"/>
              <a:defRPr/>
            </a:pPr>
            <a:r>
              <a:rPr lang="zh-CN" altLang="en-US" sz="2800" dirty="0"/>
              <a:t>一次指数平滑法也可用于对时间序列进行修匀，</a:t>
            </a:r>
            <a:r>
              <a:rPr lang="zh-CN" altLang="en-US" sz="2800" b="1" dirty="0"/>
              <a:t>以消除随机波动，找出序列的变化趋势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6243">
                                            <p:txEl>
                                              <p:pRg st="0" end="0"/>
                                            </p:txEl>
                                          </p:spTgt>
                                        </p:tgtEl>
                                        <p:attrNameLst>
                                          <p:attrName>style.visibility</p:attrName>
                                        </p:attrNameLst>
                                      </p:cBhvr>
                                      <p:to>
                                        <p:strVal val="visible"/>
                                      </p:to>
                                    </p:set>
                                    <p:animEffect transition="in" filter="wipe(left)">
                                      <p:cBhvr>
                                        <p:cTn id="7" dur="500"/>
                                        <p:tgtEl>
                                          <p:spTgt spid="906243">
                                            <p:txEl>
                                              <p:pRg st="0" end="0"/>
                                            </p:txEl>
                                          </p:spTgt>
                                        </p:tgtEl>
                                      </p:cBhvr>
                                    </p:animEffect>
                                  </p:childTnLst>
                                  <p:subTnLst>
                                    <p:animClr clrSpc="rgb" dir="cw">
                                      <p:cBhvr override="childStyle">
                                        <p:cTn dur="1" fill="hold" display="0" masterRel="nextClick" afterEffect="1"/>
                                        <p:tgtEl>
                                          <p:spTgt spid="90624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6243">
                                            <p:txEl>
                                              <p:pRg st="1" end="1"/>
                                            </p:txEl>
                                          </p:spTgt>
                                        </p:tgtEl>
                                        <p:attrNameLst>
                                          <p:attrName>style.visibility</p:attrName>
                                        </p:attrNameLst>
                                      </p:cBhvr>
                                      <p:to>
                                        <p:strVal val="visible"/>
                                      </p:to>
                                    </p:set>
                                    <p:animEffect transition="in" filter="wipe(left)">
                                      <p:cBhvr>
                                        <p:cTn id="12" dur="500"/>
                                        <p:tgtEl>
                                          <p:spTgt spid="906243">
                                            <p:txEl>
                                              <p:pRg st="1" end="1"/>
                                            </p:txEl>
                                          </p:spTgt>
                                        </p:tgtEl>
                                      </p:cBhvr>
                                    </p:animEffect>
                                  </p:childTnLst>
                                  <p:subTnLst>
                                    <p:animClr clrSpc="rgb" dir="cw">
                                      <p:cBhvr override="childStyle">
                                        <p:cTn dur="1" fill="hold" display="0" masterRel="nextClick" afterEffect="1"/>
                                        <p:tgtEl>
                                          <p:spTgt spid="906243">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6243">
                                            <p:txEl>
                                              <p:pRg st="2" end="2"/>
                                            </p:txEl>
                                          </p:spTgt>
                                        </p:tgtEl>
                                        <p:attrNameLst>
                                          <p:attrName>style.visibility</p:attrName>
                                        </p:attrNameLst>
                                      </p:cBhvr>
                                      <p:to>
                                        <p:strVal val="visible"/>
                                      </p:to>
                                    </p:set>
                                    <p:animEffect transition="in" filter="wipe(left)">
                                      <p:cBhvr>
                                        <p:cTn id="17" dur="500"/>
                                        <p:tgtEl>
                                          <p:spTgt spid="906243">
                                            <p:txEl>
                                              <p:pRg st="2" end="2"/>
                                            </p:txEl>
                                          </p:spTgt>
                                        </p:tgtEl>
                                      </p:cBhvr>
                                    </p:animEffect>
                                  </p:childTnLst>
                                  <p:subTnLst>
                                    <p:animClr clrSpc="rgb" dir="cw">
                                      <p:cBhvr override="childStyle">
                                        <p:cTn dur="1" fill="hold" display="0" masterRel="nextClick" afterEffect="1"/>
                                        <p:tgtEl>
                                          <p:spTgt spid="906243">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6243">
                                            <p:txEl>
                                              <p:pRg st="3" end="3"/>
                                            </p:txEl>
                                          </p:spTgt>
                                        </p:tgtEl>
                                        <p:attrNameLst>
                                          <p:attrName>style.visibility</p:attrName>
                                        </p:attrNameLst>
                                      </p:cBhvr>
                                      <p:to>
                                        <p:strVal val="visible"/>
                                      </p:to>
                                    </p:set>
                                    <p:animEffect transition="in" filter="wipe(left)">
                                      <p:cBhvr>
                                        <p:cTn id="22" dur="500"/>
                                        <p:tgtEl>
                                          <p:spTgt spid="906243">
                                            <p:txEl>
                                              <p:pRg st="3" end="3"/>
                                            </p:txEl>
                                          </p:spTgt>
                                        </p:tgtEl>
                                      </p:cBhvr>
                                    </p:animEffect>
                                  </p:childTnLst>
                                  <p:subTnLst>
                                    <p:animClr clrSpc="rgb" dir="cw">
                                      <p:cBhvr override="childStyle">
                                        <p:cTn dur="1" fill="hold" display="0" masterRel="nextClick" afterEffect="1"/>
                                        <p:tgtEl>
                                          <p:spTgt spid="906243">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6243">
                                            <p:txEl>
                                              <p:pRg st="4" end="4"/>
                                            </p:txEl>
                                          </p:spTgt>
                                        </p:tgtEl>
                                        <p:attrNameLst>
                                          <p:attrName>style.visibility</p:attrName>
                                        </p:attrNameLst>
                                      </p:cBhvr>
                                      <p:to>
                                        <p:strVal val="visible"/>
                                      </p:to>
                                    </p:set>
                                    <p:animEffect transition="in" filter="wipe(left)">
                                      <p:cBhvr>
                                        <p:cTn id="27" dur="500"/>
                                        <p:tgtEl>
                                          <p:spTgt spid="906243">
                                            <p:txEl>
                                              <p:pRg st="4" end="4"/>
                                            </p:txEl>
                                          </p:spTgt>
                                        </p:tgtEl>
                                      </p:cBhvr>
                                    </p:animEffect>
                                  </p:childTnLst>
                                  <p:subTnLst>
                                    <p:animClr clrSpc="rgb" dir="cw">
                                      <p:cBhvr override="childStyle">
                                        <p:cTn dur="1" fill="hold" display="0" masterRel="nextClick" afterEffect="1"/>
                                        <p:tgtEl>
                                          <p:spTgt spid="906243">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一次指数平滑</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en-US" altLang="zh-CN" sz="3600">
                <a:solidFill>
                  <a:schemeClr val="hlink"/>
                </a:solidFill>
                <a:latin typeface="Arial" panose="020B0604020202020204" pitchFamily="34" charset="0"/>
                <a:cs typeface="Times New Roman" panose="02020603050405020304" pitchFamily="18" charset="0"/>
              </a:rPr>
              <a:t>single exponential smoothing</a:t>
            </a:r>
            <a:r>
              <a:rPr lang="en-US" altLang="zh-CN" sz="3600">
                <a:solidFill>
                  <a:schemeClr val="hlink"/>
                </a:solidFill>
                <a:latin typeface="Arial" panose="020B0604020202020204" pitchFamily="34" charset="0"/>
              </a:rPr>
              <a:t>)</a:t>
            </a:r>
          </a:p>
        </p:txBody>
      </p:sp>
      <p:sp>
        <p:nvSpPr>
          <p:cNvPr id="908291" name="Rectangle 3"/>
          <p:cNvSpPr>
            <a:spLocks noGrp="1" noChangeArrowheads="1"/>
          </p:cNvSpPr>
          <p:nvPr>
            <p:ph type="body" idx="1"/>
          </p:nvPr>
        </p:nvSpPr>
        <p:spPr>
          <a:xfrm>
            <a:off x="381000" y="1676400"/>
            <a:ext cx="8458200" cy="4419600"/>
          </a:xfrm>
        </p:spPr>
        <p:txBody>
          <a:bodyPr/>
          <a:lstStyle/>
          <a:p>
            <a:pPr marL="609600" indent="-609600" algn="just">
              <a:spcBef>
                <a:spcPct val="33000"/>
              </a:spcBef>
              <a:buFontTx/>
              <a:buAutoNum type="arabicPeriod"/>
              <a:defRPr/>
            </a:pPr>
            <a:r>
              <a:rPr lang="zh-CN" altLang="en-US"/>
              <a:t>只有一个平滑系数</a:t>
            </a:r>
          </a:p>
          <a:p>
            <a:pPr marL="609600" indent="-609600" algn="just">
              <a:spcBef>
                <a:spcPct val="33000"/>
              </a:spcBef>
              <a:buFontTx/>
              <a:buAutoNum type="arabicPeriod"/>
              <a:defRPr/>
            </a:pPr>
            <a:r>
              <a:rPr lang="zh-CN" altLang="en-US"/>
              <a:t>观察值离预测时期越久远，权数变得越小 </a:t>
            </a:r>
          </a:p>
          <a:p>
            <a:pPr marL="609600" indent="-609600" algn="just">
              <a:spcBef>
                <a:spcPct val="33000"/>
              </a:spcBef>
              <a:buFontTx/>
              <a:buAutoNum type="arabicPeriod"/>
              <a:defRPr/>
            </a:pPr>
            <a:r>
              <a:rPr lang="zh-CN" altLang="en-US"/>
              <a:t>以</a:t>
            </a:r>
            <a:r>
              <a:rPr lang="zh-CN" altLang="en-US">
                <a:latin typeface="Times New Roman" panose="02020603050405020304" pitchFamily="18" charset="0"/>
              </a:rPr>
              <a:t>一段时期的预测值与观察值的线性组合作为第</a:t>
            </a:r>
            <a:r>
              <a:rPr lang="en-US" altLang="zh-CN" sz="3300" i="1">
                <a:latin typeface="Times New Roman" panose="02020603050405020304" pitchFamily="18" charset="0"/>
              </a:rPr>
              <a:t>t</a:t>
            </a:r>
            <a:r>
              <a:rPr lang="en-US" altLang="zh-CN" sz="3300"/>
              <a:t>+</a:t>
            </a:r>
            <a:r>
              <a:rPr lang="en-US" altLang="zh-CN" sz="3300">
                <a:latin typeface="Times New Roman" panose="02020603050405020304" pitchFamily="18" charset="0"/>
              </a:rPr>
              <a:t>1</a:t>
            </a:r>
            <a:r>
              <a:rPr lang="zh-CN" altLang="en-US" sz="3300">
                <a:latin typeface="Times New Roman" panose="02020603050405020304" pitchFamily="18" charset="0"/>
              </a:rPr>
              <a:t>期</a:t>
            </a:r>
            <a:r>
              <a:rPr lang="zh-CN" altLang="en-US">
                <a:latin typeface="Times New Roman" panose="02020603050405020304" pitchFamily="18" charset="0"/>
              </a:rPr>
              <a:t>的预测值，其预测模型为</a:t>
            </a:r>
            <a:r>
              <a:rPr lang="zh-CN" altLang="en-US"/>
              <a:t> </a:t>
            </a:r>
          </a:p>
        </p:txBody>
      </p:sp>
      <p:graphicFrame>
        <p:nvGraphicFramePr>
          <p:cNvPr id="908292" name="Object 4"/>
          <p:cNvGraphicFramePr>
            <a:graphicFrameLocks noChangeAspect="1"/>
          </p:cNvGraphicFramePr>
          <p:nvPr/>
        </p:nvGraphicFramePr>
        <p:xfrm>
          <a:off x="2208213" y="3983038"/>
          <a:ext cx="3736975" cy="671512"/>
        </p:xfrm>
        <a:graphic>
          <a:graphicData uri="http://schemas.openxmlformats.org/presentationml/2006/ole">
            <mc:AlternateContent xmlns:mc="http://schemas.openxmlformats.org/markup-compatibility/2006">
              <mc:Choice xmlns:v="urn:schemas-microsoft-com:vml" Requires="v">
                <p:oleObj spid="_x0000_s12290" name="Equation" r:id="rId4" imgW="1257465" imgH="213234" progId="Equation.3">
                  <p:embed/>
                </p:oleObj>
              </mc:Choice>
              <mc:Fallback>
                <p:oleObj name="Equation" r:id="rId4" imgW="1257465" imgH="213234" progId="Equation.3">
                  <p:embed/>
                  <p:pic>
                    <p:nvPicPr>
                      <p:cNvPr id="9082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213" y="3983038"/>
                        <a:ext cx="3736975" cy="6715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8294" name="Rectangle 6"/>
          <p:cNvSpPr>
            <a:spLocks noChangeArrowheads="1"/>
          </p:cNvSpPr>
          <p:nvPr/>
        </p:nvSpPr>
        <p:spPr bwMode="auto">
          <a:xfrm>
            <a:off x="1931988" y="4592638"/>
            <a:ext cx="4757737"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914400" marR="0" lvl="1" indent="-457200" algn="l" defTabSz="914400" rtl="0" eaLnBrk="0" fontAlgn="base" latinLnBrk="0" hangingPunct="0">
              <a:lnSpc>
                <a:spcPct val="100000"/>
              </a:lnSpc>
              <a:spcBef>
                <a:spcPct val="33000"/>
              </a:spcBef>
              <a:spcAft>
                <a:spcPct val="0"/>
              </a:spcAft>
              <a:buClr>
                <a:srgbClr val="FE9B03"/>
              </a:buClr>
              <a:buSzTx/>
              <a:buFont typeface="Wingdings" panose="05000000000000000000" pitchFamily="2" charset="2"/>
              <a:buChar char="§"/>
              <a:tabLst/>
              <a:defRPr/>
            </a:pPr>
            <a:r>
              <a:rPr kumimoji="1" lang="en-US" altLang="zh-CN" sz="28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Y</a:t>
            </a:r>
            <a:r>
              <a:rPr kumimoji="1" lang="en-US" altLang="zh-CN" sz="2800" b="0" i="1" u="none" strike="noStrike" kern="1200" cap="none" spc="0" normalizeH="0" baseline="-2500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为第</a:t>
            </a:r>
            <a:r>
              <a:rPr kumimoji="1" lang="en-US" altLang="zh-CN" sz="28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期的实际观察值</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p>
          <a:p>
            <a:pPr marL="914400" marR="0" lvl="1" indent="-457200" algn="l" defTabSz="914400" rtl="0" eaLnBrk="0" fontAlgn="base" latinLnBrk="0" hangingPunct="0">
              <a:lnSpc>
                <a:spcPct val="100000"/>
              </a:lnSpc>
              <a:spcBef>
                <a:spcPct val="33000"/>
              </a:spcBef>
              <a:spcAft>
                <a:spcPct val="0"/>
              </a:spcAft>
              <a:buClr>
                <a:srgbClr val="FE9B03"/>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en-US" altLang="zh-CN" sz="28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F</a:t>
            </a:r>
            <a:r>
              <a:rPr kumimoji="1" lang="en-US" altLang="zh-CN" sz="2800" b="0" i="1" u="none" strike="noStrike" kern="1200" cap="none" spc="0" normalizeH="0" baseline="-2500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为第</a:t>
            </a:r>
            <a:r>
              <a:rPr kumimoji="1" lang="en-US" altLang="zh-CN" sz="28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期的预测值</a:t>
            </a:r>
          </a:p>
          <a:p>
            <a:pPr marL="914400" marR="0" lvl="1" indent="-457200" algn="l" defTabSz="914400" rtl="0" eaLnBrk="0" fontAlgn="base" latinLnBrk="0" hangingPunct="0">
              <a:lnSpc>
                <a:spcPct val="100000"/>
              </a:lnSpc>
              <a:spcBef>
                <a:spcPct val="33000"/>
              </a:spcBef>
              <a:spcAft>
                <a:spcPct val="0"/>
              </a:spcAft>
              <a:buClr>
                <a:srgbClr val="FE9B03"/>
              </a:buClr>
              <a:buSzTx/>
              <a:buFont typeface="Wingdings" panose="05000000000000000000" pitchFamily="2" charset="2"/>
              <a:buChar char="§"/>
              <a:tabLst/>
              <a:defRPr/>
            </a:pPr>
            <a:r>
              <a:rPr kumimoji="1" lang="zh-CN" altLang="en-US" sz="28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为平滑系数 </a:t>
            </a:r>
            <a:r>
              <a:rPr kumimoji="1" lang="en-US" altLang="zh-CN"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(0 &lt;</a:t>
            </a:r>
            <a:r>
              <a:rPr kumimoji="1" lang="en-US" altLang="zh-CN" sz="28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&lt;1)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8291">
                                            <p:txEl>
                                              <p:pRg st="0" end="0"/>
                                            </p:txEl>
                                          </p:spTgt>
                                        </p:tgtEl>
                                        <p:attrNameLst>
                                          <p:attrName>style.visibility</p:attrName>
                                        </p:attrNameLst>
                                      </p:cBhvr>
                                      <p:to>
                                        <p:strVal val="visible"/>
                                      </p:to>
                                    </p:set>
                                    <p:animEffect transition="in" filter="wipe(left)">
                                      <p:cBhvr>
                                        <p:cTn id="7" dur="500"/>
                                        <p:tgtEl>
                                          <p:spTgt spid="908291">
                                            <p:txEl>
                                              <p:pRg st="0" end="0"/>
                                            </p:txEl>
                                          </p:spTgt>
                                        </p:tgtEl>
                                      </p:cBhvr>
                                    </p:animEffect>
                                  </p:childTnLst>
                                  <p:subTnLst>
                                    <p:animClr clrSpc="rgb" dir="cw">
                                      <p:cBhvr override="childStyle">
                                        <p:cTn dur="1" fill="hold" display="0" masterRel="nextClick" afterEffect="1"/>
                                        <p:tgtEl>
                                          <p:spTgt spid="908291">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8291">
                                            <p:txEl>
                                              <p:pRg st="1" end="1"/>
                                            </p:txEl>
                                          </p:spTgt>
                                        </p:tgtEl>
                                        <p:attrNameLst>
                                          <p:attrName>style.visibility</p:attrName>
                                        </p:attrNameLst>
                                      </p:cBhvr>
                                      <p:to>
                                        <p:strVal val="visible"/>
                                      </p:to>
                                    </p:set>
                                    <p:animEffect transition="in" filter="wipe(left)">
                                      <p:cBhvr>
                                        <p:cTn id="12" dur="500"/>
                                        <p:tgtEl>
                                          <p:spTgt spid="908291">
                                            <p:txEl>
                                              <p:pRg st="1" end="1"/>
                                            </p:txEl>
                                          </p:spTgt>
                                        </p:tgtEl>
                                      </p:cBhvr>
                                    </p:animEffect>
                                  </p:childTnLst>
                                  <p:subTnLst>
                                    <p:animClr clrSpc="rgb" dir="cw">
                                      <p:cBhvr override="childStyle">
                                        <p:cTn dur="1" fill="hold" display="0" masterRel="nextClick" afterEffect="1"/>
                                        <p:tgtEl>
                                          <p:spTgt spid="908291">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8291">
                                            <p:txEl>
                                              <p:pRg st="2" end="2"/>
                                            </p:txEl>
                                          </p:spTgt>
                                        </p:tgtEl>
                                        <p:attrNameLst>
                                          <p:attrName>style.visibility</p:attrName>
                                        </p:attrNameLst>
                                      </p:cBhvr>
                                      <p:to>
                                        <p:strVal val="visible"/>
                                      </p:to>
                                    </p:set>
                                    <p:animEffect transition="in" filter="wipe(left)">
                                      <p:cBhvr>
                                        <p:cTn id="17" dur="500"/>
                                        <p:tgtEl>
                                          <p:spTgt spid="908291">
                                            <p:txEl>
                                              <p:pRg st="2" end="2"/>
                                            </p:txEl>
                                          </p:spTgt>
                                        </p:tgtEl>
                                      </p:cBhvr>
                                    </p:animEffect>
                                  </p:childTnLst>
                                  <p:subTnLst>
                                    <p:animClr clrSpc="rgb" dir="cw">
                                      <p:cBhvr override="childStyle">
                                        <p:cTn dur="1" fill="hold" display="0" masterRel="nextClick" afterEffect="1"/>
                                        <p:tgtEl>
                                          <p:spTgt spid="908291">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08292"/>
                                        </p:tgtEl>
                                        <p:attrNameLst>
                                          <p:attrName>style.visibility</p:attrName>
                                        </p:attrNameLst>
                                      </p:cBhvr>
                                      <p:to>
                                        <p:strVal val="visible"/>
                                      </p:to>
                                    </p:set>
                                    <p:animEffect transition="in" filter="dissolve">
                                      <p:cBhvr>
                                        <p:cTn id="22" dur="500"/>
                                        <p:tgtEl>
                                          <p:spTgt spid="9082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8294"/>
                                        </p:tgtEl>
                                        <p:attrNameLst>
                                          <p:attrName>style.visibility</p:attrName>
                                        </p:attrNameLst>
                                      </p:cBhvr>
                                      <p:to>
                                        <p:strVal val="visible"/>
                                      </p:to>
                                    </p:set>
                                    <p:animEffect transition="in" filter="wipe(left)">
                                      <p:cBhvr>
                                        <p:cTn id="27" dur="500"/>
                                        <p:tgtEl>
                                          <p:spTgt spid="908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1" grpId="0" build="p" autoUpdateAnimBg="0"/>
      <p:bldP spid="90829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一次指数平滑</a:t>
            </a:r>
            <a:endParaRPr lang="zh-CN" altLang="en-US" sz="3600">
              <a:solidFill>
                <a:schemeClr val="hlink"/>
              </a:solidFill>
              <a:latin typeface="Arial" panose="020B0604020202020204" pitchFamily="34" charset="0"/>
            </a:endParaRPr>
          </a:p>
        </p:txBody>
      </p:sp>
      <p:sp>
        <p:nvSpPr>
          <p:cNvPr id="912387" name="Rectangle 3"/>
          <p:cNvSpPr>
            <a:spLocks noGrp="1" noChangeArrowheads="1"/>
          </p:cNvSpPr>
          <p:nvPr>
            <p:ph type="body" idx="1"/>
          </p:nvPr>
        </p:nvSpPr>
        <p:spPr>
          <a:xfrm>
            <a:off x="381000" y="1676400"/>
            <a:ext cx="8458200" cy="4419600"/>
          </a:xfrm>
        </p:spPr>
        <p:txBody>
          <a:bodyPr/>
          <a:lstStyle/>
          <a:p>
            <a:pPr marL="609600" indent="-609600" algn="just">
              <a:spcBef>
                <a:spcPct val="33000"/>
              </a:spcBef>
              <a:buFontTx/>
              <a:buAutoNum type="arabicPeriod"/>
              <a:defRPr/>
            </a:pPr>
            <a:r>
              <a:rPr lang="zh-CN" altLang="en-US"/>
              <a:t>在开始计算时，没有第</a:t>
            </a:r>
            <a:r>
              <a:rPr lang="en-US" altLang="zh-CN">
                <a:cs typeface="Times New Roman" panose="02020603050405020304" pitchFamily="18" charset="0"/>
              </a:rPr>
              <a:t>1</a:t>
            </a:r>
            <a:r>
              <a:rPr lang="zh-CN" altLang="en-US"/>
              <a:t>期</a:t>
            </a:r>
            <a:r>
              <a:rPr lang="zh-CN" altLang="en-US">
                <a:latin typeface="Times New Roman" panose="02020603050405020304" pitchFamily="18" charset="0"/>
              </a:rPr>
              <a:t>的预测值</a:t>
            </a:r>
            <a:r>
              <a:rPr lang="en-US" altLang="zh-CN" i="1">
                <a:latin typeface="Times New Roman" panose="02020603050405020304" pitchFamily="18" charset="0"/>
              </a:rPr>
              <a:t>F</a:t>
            </a:r>
            <a:r>
              <a:rPr lang="en-US" altLang="zh-CN" baseline="-25000">
                <a:latin typeface="Times New Roman" panose="02020603050405020304" pitchFamily="18" charset="0"/>
              </a:rPr>
              <a:t>1</a:t>
            </a:r>
            <a:r>
              <a:rPr lang="zh-CN" altLang="en-US">
                <a:latin typeface="Times New Roman" panose="02020603050405020304" pitchFamily="18" charset="0"/>
              </a:rPr>
              <a:t>，</a:t>
            </a:r>
            <a:r>
              <a:rPr lang="zh-CN" altLang="en-US"/>
              <a:t>通常可以设</a:t>
            </a:r>
            <a:r>
              <a:rPr lang="en-US" altLang="zh-CN" i="1">
                <a:latin typeface="Times New Roman" panose="02020603050405020304" pitchFamily="18" charset="0"/>
              </a:rPr>
              <a:t>F</a:t>
            </a:r>
            <a:r>
              <a:rPr lang="en-US" altLang="zh-CN" baseline="-25000">
                <a:latin typeface="Times New Roman" panose="02020603050405020304" pitchFamily="18" charset="0"/>
              </a:rPr>
              <a:t>1</a:t>
            </a:r>
            <a:r>
              <a:rPr lang="zh-CN" altLang="en-US"/>
              <a:t>等于第</a:t>
            </a:r>
            <a:r>
              <a:rPr lang="en-US" altLang="zh-CN">
                <a:cs typeface="Times New Roman" panose="02020603050405020304" pitchFamily="18" charset="0"/>
              </a:rPr>
              <a:t>1</a:t>
            </a:r>
            <a:r>
              <a:rPr lang="zh-CN" altLang="en-US"/>
              <a:t>期的</a:t>
            </a:r>
            <a:r>
              <a:rPr lang="zh-CN" altLang="en-US">
                <a:latin typeface="Times New Roman" panose="02020603050405020304" pitchFamily="18" charset="0"/>
              </a:rPr>
              <a:t>实际观察值，即</a:t>
            </a:r>
            <a:r>
              <a:rPr lang="en-US" altLang="zh-CN" i="1">
                <a:latin typeface="Times New Roman" panose="02020603050405020304" pitchFamily="18" charset="0"/>
              </a:rPr>
              <a:t>F</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Y</a:t>
            </a:r>
            <a:r>
              <a:rPr lang="en-US" altLang="zh-CN" baseline="-25000">
                <a:latin typeface="Times New Roman" panose="02020603050405020304" pitchFamily="18" charset="0"/>
              </a:rPr>
              <a:t>1</a:t>
            </a:r>
            <a:endParaRPr lang="en-US" altLang="zh-CN">
              <a:latin typeface="Times New Roman" panose="02020603050405020304" pitchFamily="18" charset="0"/>
            </a:endParaRPr>
          </a:p>
          <a:p>
            <a:pPr marL="609600" indent="-609600" algn="just">
              <a:spcBef>
                <a:spcPct val="33000"/>
              </a:spcBef>
              <a:buFontTx/>
              <a:buAutoNum type="arabicPeriod"/>
              <a:defRPr/>
            </a:pPr>
            <a:r>
              <a:rPr lang="zh-CN" altLang="en-US">
                <a:cs typeface="Times New Roman" panose="02020603050405020304" pitchFamily="18" charset="0"/>
              </a:rPr>
              <a:t>第</a:t>
            </a:r>
            <a:r>
              <a:rPr lang="en-US" altLang="zh-CN">
                <a:cs typeface="Times New Roman" panose="02020603050405020304" pitchFamily="18" charset="0"/>
              </a:rPr>
              <a:t>2</a:t>
            </a:r>
            <a:r>
              <a:rPr lang="zh-CN" altLang="en-US"/>
              <a:t>期的预测</a:t>
            </a:r>
            <a:r>
              <a:rPr lang="zh-CN" altLang="en-US">
                <a:latin typeface="Times New Roman" panose="02020603050405020304" pitchFamily="18" charset="0"/>
              </a:rPr>
              <a:t>值为</a:t>
            </a:r>
          </a:p>
          <a:p>
            <a:pPr marL="609600" indent="-609600" algn="just">
              <a:spcBef>
                <a:spcPct val="33000"/>
              </a:spcBef>
              <a:buFontTx/>
              <a:buAutoNum type="arabicPeriod"/>
              <a:defRPr/>
            </a:pPr>
            <a:endParaRPr lang="zh-CN" altLang="en-US">
              <a:latin typeface="Times New Roman" panose="02020603050405020304" pitchFamily="18" charset="0"/>
            </a:endParaRPr>
          </a:p>
          <a:p>
            <a:pPr marL="609600" indent="-609600" algn="just">
              <a:spcBef>
                <a:spcPct val="33000"/>
              </a:spcBef>
              <a:buFontTx/>
              <a:buAutoNum type="arabicPeriod"/>
              <a:defRPr/>
            </a:pPr>
            <a:r>
              <a:rPr lang="zh-CN" altLang="en-US">
                <a:cs typeface="Times New Roman" panose="02020603050405020304" pitchFamily="18" charset="0"/>
              </a:rPr>
              <a:t>第</a:t>
            </a:r>
            <a:r>
              <a:rPr lang="en-US" altLang="zh-CN">
                <a:cs typeface="Times New Roman" panose="02020603050405020304" pitchFamily="18" charset="0"/>
              </a:rPr>
              <a:t>3</a:t>
            </a:r>
            <a:r>
              <a:rPr lang="zh-CN" altLang="en-US"/>
              <a:t>期的预测</a:t>
            </a:r>
            <a:r>
              <a:rPr lang="zh-CN" altLang="en-US">
                <a:latin typeface="Times New Roman" panose="02020603050405020304" pitchFamily="18" charset="0"/>
              </a:rPr>
              <a:t>值为</a:t>
            </a:r>
          </a:p>
        </p:txBody>
      </p:sp>
      <p:graphicFrame>
        <p:nvGraphicFramePr>
          <p:cNvPr id="97284" name="Object 4"/>
          <p:cNvGraphicFramePr>
            <a:graphicFrameLocks noChangeAspect="1"/>
          </p:cNvGraphicFramePr>
          <p:nvPr/>
        </p:nvGraphicFramePr>
        <p:xfrm>
          <a:off x="1524000" y="3962400"/>
          <a:ext cx="6172200" cy="533400"/>
        </p:xfrm>
        <a:graphic>
          <a:graphicData uri="http://schemas.openxmlformats.org/presentationml/2006/ole">
            <mc:AlternateContent xmlns:mc="http://schemas.openxmlformats.org/markup-compatibility/2006">
              <mc:Choice xmlns:v="urn:schemas-microsoft-com:vml" Requires="v">
                <p:oleObj spid="_x0000_s13314" name="Equation" r:id="rId4" imgW="2552536" imgH="198099" progId="Equation.3">
                  <p:embed/>
                </p:oleObj>
              </mc:Choice>
              <mc:Fallback>
                <p:oleObj name="Equation" r:id="rId4" imgW="2552536" imgH="198099" progId="Equation.3">
                  <p:embed/>
                  <p:pic>
                    <p:nvPicPr>
                      <p:cNvPr id="9728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962400"/>
                        <a:ext cx="6172200" cy="5334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5" name="Object 5"/>
          <p:cNvGraphicFramePr>
            <a:graphicFrameLocks noChangeAspect="1"/>
          </p:cNvGraphicFramePr>
          <p:nvPr/>
        </p:nvGraphicFramePr>
        <p:xfrm>
          <a:off x="1493838" y="5241925"/>
          <a:ext cx="5621337" cy="565150"/>
        </p:xfrm>
        <a:graphic>
          <a:graphicData uri="http://schemas.openxmlformats.org/presentationml/2006/ole">
            <mc:AlternateContent xmlns:mc="http://schemas.openxmlformats.org/markup-compatibility/2006">
              <mc:Choice xmlns:v="urn:schemas-microsoft-com:vml" Requires="v">
                <p:oleObj spid="_x0000_s13315" name="Equation" r:id="rId6" imgW="2324211" imgH="213234" progId="Equation.3">
                  <p:embed/>
                </p:oleObj>
              </mc:Choice>
              <mc:Fallback>
                <p:oleObj name="Equation" r:id="rId6" imgW="2324211" imgH="213234" progId="Equation.3">
                  <p:embed/>
                  <p:pic>
                    <p:nvPicPr>
                      <p:cNvPr id="9728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3838" y="5241925"/>
                        <a:ext cx="5621337" cy="5651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一次指数平滑</a:t>
            </a:r>
            <a:br>
              <a:rPr lang="zh-CN" altLang="en-US" sz="4000">
                <a:latin typeface="Arial" panose="020B0604020202020204" pitchFamily="34" charset="0"/>
              </a:rPr>
            </a:br>
            <a:r>
              <a:rPr lang="zh-CN" altLang="en-US" sz="4000">
                <a:latin typeface="Arial" panose="020B0604020202020204" pitchFamily="34" charset="0"/>
              </a:rPr>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cs typeface="Times New Roman" panose="02020603050405020304" pitchFamily="18" charset="0"/>
              </a:rPr>
              <a:t>预测误差</a:t>
            </a:r>
            <a:r>
              <a:rPr lang="en-US" altLang="zh-CN" sz="3600">
                <a:solidFill>
                  <a:schemeClr val="hlink"/>
                </a:solidFill>
                <a:latin typeface="Arial" panose="020B0604020202020204" pitchFamily="34" charset="0"/>
              </a:rPr>
              <a:t>)</a:t>
            </a:r>
          </a:p>
        </p:txBody>
      </p:sp>
      <p:sp>
        <p:nvSpPr>
          <p:cNvPr id="910339" name="Rectangle 3"/>
          <p:cNvSpPr>
            <a:spLocks noGrp="1" noChangeArrowheads="1"/>
          </p:cNvSpPr>
          <p:nvPr>
            <p:ph type="body" idx="1"/>
          </p:nvPr>
        </p:nvSpPr>
        <p:spPr>
          <a:xfrm>
            <a:off x="381000" y="1752600"/>
            <a:ext cx="8229600" cy="4419600"/>
          </a:xfrm>
        </p:spPr>
        <p:txBody>
          <a:bodyPr/>
          <a:lstStyle/>
          <a:p>
            <a:pPr marL="609600" indent="-609600" algn="just">
              <a:spcBef>
                <a:spcPct val="33000"/>
              </a:spcBef>
              <a:buFontTx/>
              <a:buAutoNum type="arabicPeriod"/>
              <a:defRPr/>
            </a:pPr>
            <a:r>
              <a:rPr lang="zh-CN" altLang="en-US"/>
              <a:t>预测</a:t>
            </a:r>
            <a:r>
              <a:rPr lang="zh-CN" altLang="en-US">
                <a:latin typeface="Times New Roman" panose="02020603050405020304" pitchFamily="18" charset="0"/>
              </a:rPr>
              <a:t>精度，用误差均方来衡量</a:t>
            </a:r>
          </a:p>
          <a:p>
            <a:pPr marL="609600" indent="-609600" algn="just">
              <a:spcBef>
                <a:spcPct val="33000"/>
              </a:spcBef>
              <a:buFontTx/>
              <a:buAutoNum type="arabicPeriod"/>
              <a:defRPr/>
            </a:pPr>
            <a:endParaRPr lang="zh-CN" altLang="en-US">
              <a:latin typeface="Times New Roman" panose="02020603050405020304" pitchFamily="18" charset="0"/>
            </a:endParaRPr>
          </a:p>
          <a:p>
            <a:pPr marL="609600" indent="-609600" algn="just">
              <a:spcBef>
                <a:spcPct val="33000"/>
              </a:spcBef>
              <a:buFontTx/>
              <a:buAutoNum type="arabicPeriod"/>
              <a:defRPr/>
            </a:pPr>
            <a:endParaRPr lang="zh-CN" altLang="en-US">
              <a:latin typeface="Times New Roman" panose="02020603050405020304" pitchFamily="18" charset="0"/>
            </a:endParaRPr>
          </a:p>
          <a:p>
            <a:pPr marL="609600" indent="-609600" algn="just">
              <a:spcBef>
                <a:spcPct val="33000"/>
              </a:spcBef>
              <a:buFontTx/>
              <a:buAutoNum type="arabicPeriod"/>
              <a:defRPr/>
            </a:pPr>
            <a:endParaRPr lang="zh-CN" altLang="en-US">
              <a:latin typeface="Times New Roman" panose="02020603050405020304" pitchFamily="18" charset="0"/>
            </a:endParaRPr>
          </a:p>
          <a:p>
            <a:pPr marL="609600" indent="-609600" algn="just">
              <a:spcBef>
                <a:spcPct val="33000"/>
              </a:spcBef>
              <a:buFontTx/>
              <a:buAutoNum type="arabicPeriod"/>
              <a:defRPr/>
            </a:pPr>
            <a:r>
              <a:rPr lang="zh-CN" altLang="en-US">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F</a:t>
            </a:r>
            <a:r>
              <a:rPr lang="en-US" altLang="zh-CN" baseline="-25000">
                <a:latin typeface="Times New Roman" panose="02020603050405020304" pitchFamily="18" charset="0"/>
                <a:cs typeface="Times New Roman" panose="02020603050405020304" pitchFamily="18" charset="0"/>
              </a:rPr>
              <a:t>t+1</a:t>
            </a:r>
            <a:r>
              <a:rPr lang="zh-CN" altLang="en-US">
                <a:latin typeface="Times New Roman" panose="02020603050405020304" pitchFamily="18" charset="0"/>
              </a:rPr>
              <a:t>是第</a:t>
            </a:r>
            <a:r>
              <a:rPr lang="en-US" altLang="zh-CN" i="1">
                <a:latin typeface="Times New Roman" panose="02020603050405020304" pitchFamily="18" charset="0"/>
              </a:rPr>
              <a:t>t</a:t>
            </a:r>
            <a:r>
              <a:rPr lang="zh-CN" altLang="en-US">
                <a:latin typeface="Times New Roman" panose="02020603050405020304" pitchFamily="18" charset="0"/>
              </a:rPr>
              <a:t>期的预测值</a:t>
            </a:r>
            <a:r>
              <a:rPr lang="en-US" altLang="zh-CN" i="1">
                <a:latin typeface="Times New Roman" panose="02020603050405020304" pitchFamily="18" charset="0"/>
                <a:cs typeface="Times New Roman" panose="02020603050405020304" pitchFamily="18" charset="0"/>
              </a:rPr>
              <a:t>F</a:t>
            </a:r>
            <a:r>
              <a:rPr lang="en-US" altLang="zh-CN" i="1" baseline="-25000">
                <a:latin typeface="Times New Roman" panose="02020603050405020304" pitchFamily="18" charset="0"/>
                <a:cs typeface="Times New Roman" panose="02020603050405020304" pitchFamily="18" charset="0"/>
              </a:rPr>
              <a:t>t</a:t>
            </a:r>
            <a:r>
              <a:rPr lang="zh-CN" altLang="en-US">
                <a:latin typeface="Times New Roman" panose="02020603050405020304" pitchFamily="18" charset="0"/>
              </a:rPr>
              <a:t>加上用</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调整的第</a:t>
            </a:r>
            <a:r>
              <a:rPr lang="en-US" altLang="zh-CN" i="1">
                <a:latin typeface="Times New Roman" panose="02020603050405020304" pitchFamily="18" charset="0"/>
              </a:rPr>
              <a:t>t</a:t>
            </a:r>
            <a:r>
              <a:rPr lang="zh-CN" altLang="en-US">
                <a:latin typeface="Times New Roman" panose="02020603050405020304" pitchFamily="18" charset="0"/>
              </a:rPr>
              <a:t>期的预测误差</a:t>
            </a:r>
            <a:r>
              <a:rPr lang="en-US" altLang="zh-CN">
                <a:latin typeface="Times New Roman" panose="02020603050405020304" pitchFamily="18" charset="0"/>
              </a:rPr>
              <a:t>(</a:t>
            </a:r>
            <a:r>
              <a:rPr lang="en-US" altLang="zh-CN" i="1">
                <a:latin typeface="Times New Roman" panose="02020603050405020304" pitchFamily="18" charset="0"/>
              </a:rPr>
              <a:t>Y</a:t>
            </a:r>
            <a:r>
              <a:rPr lang="en-US" altLang="zh-CN" i="1" baseline="-25000">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F</a:t>
            </a:r>
            <a:r>
              <a:rPr lang="en-US" altLang="zh-CN" i="1" baseline="-25000">
                <a:latin typeface="Times New Roman" panose="02020603050405020304" pitchFamily="18" charset="0"/>
              </a:rPr>
              <a:t>t</a:t>
            </a:r>
            <a:r>
              <a:rPr lang="en-US" altLang="zh-CN">
                <a:latin typeface="Times New Roman" panose="02020603050405020304" pitchFamily="18" charset="0"/>
              </a:rPr>
              <a:t>)</a:t>
            </a:r>
          </a:p>
        </p:txBody>
      </p:sp>
      <p:graphicFrame>
        <p:nvGraphicFramePr>
          <p:cNvPr id="99332" name="Object 7"/>
          <p:cNvGraphicFramePr>
            <a:graphicFrameLocks noChangeAspect="1"/>
          </p:cNvGraphicFramePr>
          <p:nvPr/>
        </p:nvGraphicFramePr>
        <p:xfrm>
          <a:off x="1828800" y="2286000"/>
          <a:ext cx="4343400" cy="2057400"/>
        </p:xfrm>
        <a:graphic>
          <a:graphicData uri="http://schemas.openxmlformats.org/presentationml/2006/ole">
            <mc:AlternateContent xmlns:mc="http://schemas.openxmlformats.org/markup-compatibility/2006">
              <mc:Choice xmlns:v="urn:schemas-microsoft-com:vml" Requires="v">
                <p:oleObj spid="_x0000_s14338" r:id="rId4" imgW="1318239" imgH="670644" progId="Equation.3">
                  <p:embed/>
                </p:oleObj>
              </mc:Choice>
              <mc:Fallback>
                <p:oleObj r:id="rId4" imgW="1318239" imgH="670644" progId="Equation.3">
                  <p:embed/>
                  <p:pic>
                    <p:nvPicPr>
                      <p:cNvPr id="99332"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286000"/>
                        <a:ext cx="4343400" cy="20574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1828800" y="228600"/>
            <a:ext cx="6781800" cy="1143000"/>
          </a:xfrm>
        </p:spPr>
        <p:txBody>
          <a:bodyPr/>
          <a:lstStyle/>
          <a:p>
            <a:pPr>
              <a:defRPr/>
            </a:pPr>
            <a:r>
              <a:rPr lang="zh-CN" altLang="en-US" sz="4000">
                <a:latin typeface="Arial" panose="020B0604020202020204" pitchFamily="34" charset="0"/>
              </a:rPr>
              <a:t>时间序列</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en-US" altLang="zh-CN" sz="3600">
                <a:solidFill>
                  <a:schemeClr val="hlink"/>
                </a:solidFill>
                <a:latin typeface="Arial" panose="020B0604020202020204" pitchFamily="34" charset="0"/>
                <a:cs typeface="Times New Roman" panose="02020603050405020304" pitchFamily="18" charset="0"/>
              </a:rPr>
              <a:t>times series</a:t>
            </a:r>
            <a:r>
              <a:rPr lang="en-US" altLang="zh-CN" sz="3600">
                <a:solidFill>
                  <a:schemeClr val="hlink"/>
                </a:solidFill>
                <a:latin typeface="Arial" panose="020B0604020202020204" pitchFamily="34" charset="0"/>
              </a:rPr>
              <a:t>)</a:t>
            </a:r>
          </a:p>
        </p:txBody>
      </p:sp>
      <p:sp>
        <p:nvSpPr>
          <p:cNvPr id="321539" name="Rectangle 3"/>
          <p:cNvSpPr>
            <a:spLocks noGrp="1" noChangeArrowheads="1"/>
          </p:cNvSpPr>
          <p:nvPr>
            <p:ph type="body" idx="1"/>
          </p:nvPr>
        </p:nvSpPr>
        <p:spPr>
          <a:xfrm>
            <a:off x="533400" y="1700213"/>
            <a:ext cx="8077200" cy="4319587"/>
          </a:xfrm>
        </p:spPr>
        <p:txBody>
          <a:bodyPr/>
          <a:lstStyle/>
          <a:p>
            <a:pPr algn="just">
              <a:defRPr/>
            </a:pPr>
            <a:r>
              <a:rPr lang="en-US" altLang="zh-CN"/>
              <a:t>1.	</a:t>
            </a:r>
            <a:r>
              <a:rPr lang="zh-CN" altLang="en-US"/>
              <a:t>同一现象在不同时间上的相继观察值排列而成的数列</a:t>
            </a:r>
          </a:p>
          <a:p>
            <a:pPr algn="just">
              <a:spcBef>
                <a:spcPct val="33000"/>
              </a:spcBef>
              <a:defRPr/>
            </a:pPr>
            <a:r>
              <a:rPr lang="en-US" altLang="zh-CN"/>
              <a:t>2.	</a:t>
            </a:r>
            <a:r>
              <a:rPr lang="zh-CN" altLang="en-US"/>
              <a:t>形式上由现象所属的时间和现象在不同时间上的观察值两部分组成</a:t>
            </a:r>
          </a:p>
          <a:p>
            <a:pPr algn="just">
              <a:spcBef>
                <a:spcPct val="33000"/>
              </a:spcBef>
              <a:defRPr/>
            </a:pPr>
            <a:r>
              <a:rPr lang="en-US" altLang="zh-CN"/>
              <a:t>3.	</a:t>
            </a:r>
            <a:r>
              <a:rPr lang="zh-CN" altLang="en-US"/>
              <a:t>排列的时间可以是年份、季度、月份或其他任何时间形式</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wipe(left)">
                                      <p:cBhvr>
                                        <p:cTn id="7" dur="500"/>
                                        <p:tgtEl>
                                          <p:spTgt spid="321539">
                                            <p:txEl>
                                              <p:pRg st="0" end="0"/>
                                            </p:txEl>
                                          </p:spTgt>
                                        </p:tgtEl>
                                      </p:cBhvr>
                                    </p:animEffect>
                                  </p:childTnLst>
                                  <p:subTnLst>
                                    <p:animClr clrSpc="rgb" dir="cw">
                                      <p:cBhvr override="childStyle">
                                        <p:cTn dur="1" fill="hold" display="0" masterRel="nextClick" afterEffect="1"/>
                                        <p:tgtEl>
                                          <p:spTgt spid="32153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1539">
                                            <p:txEl>
                                              <p:pRg st="1" end="1"/>
                                            </p:txEl>
                                          </p:spTgt>
                                        </p:tgtEl>
                                        <p:attrNameLst>
                                          <p:attrName>style.visibility</p:attrName>
                                        </p:attrNameLst>
                                      </p:cBhvr>
                                      <p:to>
                                        <p:strVal val="visible"/>
                                      </p:to>
                                    </p:set>
                                    <p:animEffect transition="in" filter="wipe(left)">
                                      <p:cBhvr>
                                        <p:cTn id="12" dur="500"/>
                                        <p:tgtEl>
                                          <p:spTgt spid="321539">
                                            <p:txEl>
                                              <p:pRg st="1" end="1"/>
                                            </p:txEl>
                                          </p:spTgt>
                                        </p:tgtEl>
                                      </p:cBhvr>
                                    </p:animEffect>
                                  </p:childTnLst>
                                  <p:subTnLst>
                                    <p:animClr clrSpc="rgb" dir="cw">
                                      <p:cBhvr override="childStyle">
                                        <p:cTn dur="1" fill="hold" display="0" masterRel="nextClick" afterEffect="1"/>
                                        <p:tgtEl>
                                          <p:spTgt spid="32153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1539">
                                            <p:txEl>
                                              <p:pRg st="2" end="2"/>
                                            </p:txEl>
                                          </p:spTgt>
                                        </p:tgtEl>
                                        <p:attrNameLst>
                                          <p:attrName>style.visibility</p:attrName>
                                        </p:attrNameLst>
                                      </p:cBhvr>
                                      <p:to>
                                        <p:strVal val="visible"/>
                                      </p:to>
                                    </p:set>
                                    <p:animEffect transition="in" filter="wipe(left)">
                                      <p:cBhvr>
                                        <p:cTn id="17" dur="500"/>
                                        <p:tgtEl>
                                          <p:spTgt spid="321539">
                                            <p:txEl>
                                              <p:pRg st="2" end="2"/>
                                            </p:txEl>
                                          </p:spTgt>
                                        </p:tgtEl>
                                      </p:cBhvr>
                                    </p:animEffect>
                                  </p:childTnLst>
                                  <p:subTnLst>
                                    <p:animClr clrSpc="rgb" dir="cw">
                                      <p:cBhvr override="childStyle">
                                        <p:cTn dur="1" fill="hold" display="0" masterRel="nextClick" afterEffect="1"/>
                                        <p:tgtEl>
                                          <p:spTgt spid="321539">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一次指数平滑</a:t>
            </a:r>
            <a:br>
              <a:rPr lang="zh-CN" altLang="en-US" sz="4000">
                <a:latin typeface="Arial" panose="020B0604020202020204" pitchFamily="34" charset="0"/>
              </a:rPr>
            </a:br>
            <a:r>
              <a:rPr lang="zh-CN" altLang="en-US" sz="4000">
                <a:latin typeface="Arial" panose="020B0604020202020204" pitchFamily="34" charset="0"/>
              </a:rPr>
              <a:t> </a:t>
            </a:r>
            <a:r>
              <a:rPr lang="en-US" altLang="zh-CN" sz="3600">
                <a:solidFill>
                  <a:schemeClr val="hlink"/>
                </a:solidFill>
                <a:latin typeface="Arial" panose="020B0604020202020204" pitchFamily="34" charset="0"/>
              </a:rPr>
              <a:t>(</a:t>
            </a:r>
            <a:r>
              <a:rPr lang="en-US" altLang="zh-CN" sz="3600" i="1">
                <a:solidFill>
                  <a:schemeClr val="hlink"/>
                </a:solidFill>
                <a:latin typeface="Arial" panose="020B0604020202020204" pitchFamily="34" charset="0"/>
                <a:cs typeface="Times New Roman" panose="02020603050405020304" pitchFamily="18" charset="0"/>
                <a:sym typeface="Symbol" panose="05050102010706020507" pitchFamily="18" charset="2"/>
              </a:rPr>
              <a:t> </a:t>
            </a:r>
            <a:r>
              <a:rPr lang="zh-CN" altLang="en-US" sz="3600">
                <a:solidFill>
                  <a:schemeClr val="hlink"/>
                </a:solidFill>
                <a:latin typeface="Arial" panose="020B0604020202020204" pitchFamily="34" charset="0"/>
                <a:cs typeface="Times New Roman" panose="02020603050405020304" pitchFamily="18" charset="0"/>
                <a:sym typeface="Symbol" panose="05050102010706020507" pitchFamily="18" charset="2"/>
              </a:rPr>
              <a:t>的确定</a:t>
            </a:r>
            <a:r>
              <a:rPr lang="en-US" altLang="zh-CN" sz="3600">
                <a:solidFill>
                  <a:schemeClr val="hlink"/>
                </a:solidFill>
                <a:latin typeface="Arial" panose="020B0604020202020204" pitchFamily="34" charset="0"/>
              </a:rPr>
              <a:t>)</a:t>
            </a:r>
          </a:p>
        </p:txBody>
      </p:sp>
      <p:sp>
        <p:nvSpPr>
          <p:cNvPr id="914435" name="Rectangle 3"/>
          <p:cNvSpPr>
            <a:spLocks noGrp="1" noChangeArrowheads="1"/>
          </p:cNvSpPr>
          <p:nvPr>
            <p:ph type="body" idx="1"/>
          </p:nvPr>
        </p:nvSpPr>
        <p:spPr>
          <a:xfrm>
            <a:off x="304800" y="1693863"/>
            <a:ext cx="8610600" cy="4543425"/>
          </a:xfrm>
        </p:spPr>
        <p:txBody>
          <a:bodyPr/>
          <a:lstStyle/>
          <a:p>
            <a:pPr marL="609600" indent="-609600" algn="just">
              <a:spcBef>
                <a:spcPct val="33000"/>
              </a:spcBef>
              <a:buFontTx/>
              <a:buAutoNum type="arabicPeriod"/>
              <a:defRPr/>
            </a:pPr>
            <a:r>
              <a:rPr lang="zh-CN" altLang="en-US"/>
              <a:t>不同的</a:t>
            </a:r>
            <a:r>
              <a:rPr lang="zh-CN" altLang="en-US" i="1">
                <a:sym typeface="Symbol" panose="05050102010706020507" pitchFamily="18" charset="2"/>
              </a:rPr>
              <a:t></a:t>
            </a:r>
            <a:r>
              <a:rPr lang="zh-CN" altLang="en-US"/>
              <a:t>会对预测结果产生不同的影响</a:t>
            </a:r>
          </a:p>
          <a:p>
            <a:pPr marL="1219200" lvl="1" indent="-533400" algn="just">
              <a:spcBef>
                <a:spcPct val="33000"/>
              </a:spcBef>
              <a:defRPr/>
            </a:pPr>
            <a:r>
              <a:rPr lang="zh-CN" altLang="en-US"/>
              <a:t>当时间序列有较大的随机波动时，宜选较大的</a:t>
            </a:r>
            <a:r>
              <a:rPr lang="zh-CN" altLang="en-US" i="1">
                <a:sym typeface="Symbol" panose="05050102010706020507" pitchFamily="18" charset="2"/>
              </a:rPr>
              <a:t></a:t>
            </a:r>
            <a:r>
              <a:rPr lang="zh-CN" altLang="en-US"/>
              <a:t> ，以便能很快跟上近期的变化</a:t>
            </a:r>
          </a:p>
          <a:p>
            <a:pPr marL="1219200" lvl="1" indent="-533400" algn="just">
              <a:spcBef>
                <a:spcPct val="33000"/>
              </a:spcBef>
              <a:defRPr/>
            </a:pPr>
            <a:r>
              <a:rPr lang="zh-CN" altLang="en-US"/>
              <a:t>当时间序列比较平稳时，宜选较小的</a:t>
            </a:r>
            <a:r>
              <a:rPr lang="zh-CN" altLang="en-US" i="1">
                <a:sym typeface="Symbol" panose="05050102010706020507" pitchFamily="18" charset="2"/>
              </a:rPr>
              <a:t></a:t>
            </a:r>
            <a:r>
              <a:rPr lang="zh-CN" altLang="en-US"/>
              <a:t> </a:t>
            </a:r>
          </a:p>
          <a:p>
            <a:pPr marL="609600" indent="-609600" algn="just">
              <a:spcBef>
                <a:spcPct val="33000"/>
              </a:spcBef>
              <a:buFontTx/>
              <a:buAutoNum type="arabicPeriod"/>
              <a:defRPr/>
            </a:pPr>
            <a:r>
              <a:rPr lang="zh-CN" altLang="en-US"/>
              <a:t>选择</a:t>
            </a:r>
            <a:r>
              <a:rPr lang="zh-CN" altLang="en-US" i="1">
                <a:sym typeface="Symbol" panose="05050102010706020507" pitchFamily="18" charset="2"/>
              </a:rPr>
              <a:t></a:t>
            </a:r>
            <a:r>
              <a:rPr lang="zh-CN" altLang="en-US"/>
              <a:t>时，还应考虑预测误差</a:t>
            </a:r>
          </a:p>
          <a:p>
            <a:pPr marL="1219200" lvl="1" indent="-533400" algn="just">
              <a:spcBef>
                <a:spcPct val="33000"/>
              </a:spcBef>
              <a:defRPr/>
            </a:pPr>
            <a:r>
              <a:rPr lang="zh-CN" altLang="en-US"/>
              <a:t>误差均方来衡量预测误差的大小</a:t>
            </a:r>
          </a:p>
          <a:p>
            <a:pPr marL="1219200" lvl="1" indent="-533400" algn="just">
              <a:spcBef>
                <a:spcPct val="33000"/>
              </a:spcBef>
              <a:defRPr/>
            </a:pPr>
            <a:r>
              <a:rPr lang="zh-CN" altLang="en-US"/>
              <a:t>确定</a:t>
            </a:r>
            <a:r>
              <a:rPr lang="zh-CN" altLang="en-US" i="1">
                <a:sym typeface="Symbol" panose="05050102010706020507" pitchFamily="18" charset="2"/>
              </a:rPr>
              <a:t></a:t>
            </a:r>
            <a:r>
              <a:rPr lang="zh-CN" altLang="en-US"/>
              <a:t>时，可选择几个进行预测，然后找出预测误差最小的作为最后的值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4435">
                                            <p:txEl>
                                              <p:pRg st="0" end="0"/>
                                            </p:txEl>
                                          </p:spTgt>
                                        </p:tgtEl>
                                        <p:attrNameLst>
                                          <p:attrName>style.visibility</p:attrName>
                                        </p:attrNameLst>
                                      </p:cBhvr>
                                      <p:to>
                                        <p:strVal val="visible"/>
                                      </p:to>
                                    </p:set>
                                    <p:animEffect transition="in" filter="wipe(left)">
                                      <p:cBhvr>
                                        <p:cTn id="7" dur="500"/>
                                        <p:tgtEl>
                                          <p:spTgt spid="914435">
                                            <p:txEl>
                                              <p:pRg st="0" end="0"/>
                                            </p:txEl>
                                          </p:spTgt>
                                        </p:tgtEl>
                                      </p:cBhvr>
                                    </p:animEffect>
                                  </p:childTnLst>
                                  <p:subTnLst>
                                    <p:animClr clrSpc="rgb" dir="cw">
                                      <p:cBhvr override="childStyle">
                                        <p:cTn dur="1" fill="hold" display="0" masterRel="nextClick" afterEffect="1"/>
                                        <p:tgtEl>
                                          <p:spTgt spid="914435">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914435">
                                            <p:txEl>
                                              <p:pRg st="1" end="1"/>
                                            </p:txEl>
                                          </p:spTgt>
                                        </p:tgtEl>
                                        <p:attrNameLst>
                                          <p:attrName>style.visibility</p:attrName>
                                        </p:attrNameLst>
                                      </p:cBhvr>
                                      <p:to>
                                        <p:strVal val="visible"/>
                                      </p:to>
                                    </p:set>
                                    <p:animEffect transition="in" filter="wipe(left)">
                                      <p:cBhvr>
                                        <p:cTn id="10" dur="500"/>
                                        <p:tgtEl>
                                          <p:spTgt spid="914435">
                                            <p:txEl>
                                              <p:pRg st="1" end="1"/>
                                            </p:txEl>
                                          </p:spTgt>
                                        </p:tgtEl>
                                      </p:cBhvr>
                                    </p:animEffect>
                                  </p:childTnLst>
                                  <p:subTnLst>
                                    <p:animClr clrSpc="rgb" dir="cw">
                                      <p:cBhvr override="childStyle">
                                        <p:cTn dur="1" fill="hold" display="0" masterRel="nextClick" afterEffect="1"/>
                                        <p:tgtEl>
                                          <p:spTgt spid="914435">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914435">
                                            <p:txEl>
                                              <p:pRg st="2" end="2"/>
                                            </p:txEl>
                                          </p:spTgt>
                                        </p:tgtEl>
                                        <p:attrNameLst>
                                          <p:attrName>style.visibility</p:attrName>
                                        </p:attrNameLst>
                                      </p:cBhvr>
                                      <p:to>
                                        <p:strVal val="visible"/>
                                      </p:to>
                                    </p:set>
                                    <p:animEffect transition="in" filter="wipe(left)">
                                      <p:cBhvr>
                                        <p:cTn id="13" dur="500"/>
                                        <p:tgtEl>
                                          <p:spTgt spid="914435">
                                            <p:txEl>
                                              <p:pRg st="2" end="2"/>
                                            </p:txEl>
                                          </p:spTgt>
                                        </p:tgtEl>
                                      </p:cBhvr>
                                    </p:animEffect>
                                  </p:childTnLst>
                                  <p:subTnLst>
                                    <p:animClr clrSpc="rgb" dir="cw">
                                      <p:cBhvr override="childStyle">
                                        <p:cTn dur="1" fill="hold" display="0" masterRel="nextClick" afterEffect="1"/>
                                        <p:tgtEl>
                                          <p:spTgt spid="914435">
                                            <p:txEl>
                                              <p:pRg st="2" end="2"/>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14435">
                                            <p:txEl>
                                              <p:pRg st="3" end="3"/>
                                            </p:txEl>
                                          </p:spTgt>
                                        </p:tgtEl>
                                        <p:attrNameLst>
                                          <p:attrName>style.visibility</p:attrName>
                                        </p:attrNameLst>
                                      </p:cBhvr>
                                      <p:to>
                                        <p:strVal val="visible"/>
                                      </p:to>
                                    </p:set>
                                    <p:animEffect transition="in" filter="wipe(left)">
                                      <p:cBhvr>
                                        <p:cTn id="18" dur="500"/>
                                        <p:tgtEl>
                                          <p:spTgt spid="914435">
                                            <p:txEl>
                                              <p:pRg st="3" end="3"/>
                                            </p:txEl>
                                          </p:spTgt>
                                        </p:tgtEl>
                                      </p:cBhvr>
                                    </p:animEffect>
                                  </p:childTnLst>
                                  <p:subTnLst>
                                    <p:animClr clrSpc="rgb" dir="cw">
                                      <p:cBhvr override="childStyle">
                                        <p:cTn dur="1" fill="hold" display="0" masterRel="nextClick" afterEffect="1"/>
                                        <p:tgtEl>
                                          <p:spTgt spid="914435">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914435">
                                            <p:txEl>
                                              <p:pRg st="4" end="4"/>
                                            </p:txEl>
                                          </p:spTgt>
                                        </p:tgtEl>
                                        <p:attrNameLst>
                                          <p:attrName>style.visibility</p:attrName>
                                        </p:attrNameLst>
                                      </p:cBhvr>
                                      <p:to>
                                        <p:strVal val="visible"/>
                                      </p:to>
                                    </p:set>
                                    <p:animEffect transition="in" filter="wipe(left)">
                                      <p:cBhvr>
                                        <p:cTn id="21" dur="500"/>
                                        <p:tgtEl>
                                          <p:spTgt spid="914435">
                                            <p:txEl>
                                              <p:pRg st="4" end="4"/>
                                            </p:txEl>
                                          </p:spTgt>
                                        </p:tgtEl>
                                      </p:cBhvr>
                                    </p:animEffect>
                                  </p:childTnLst>
                                  <p:subTnLst>
                                    <p:animClr clrSpc="rgb" dir="cw">
                                      <p:cBhvr override="childStyle">
                                        <p:cTn dur="1" fill="hold" display="0" masterRel="nextClick" afterEffect="1"/>
                                        <p:tgtEl>
                                          <p:spTgt spid="914435">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914435">
                                            <p:txEl>
                                              <p:pRg st="5" end="5"/>
                                            </p:txEl>
                                          </p:spTgt>
                                        </p:tgtEl>
                                        <p:attrNameLst>
                                          <p:attrName>style.visibility</p:attrName>
                                        </p:attrNameLst>
                                      </p:cBhvr>
                                      <p:to>
                                        <p:strVal val="visible"/>
                                      </p:to>
                                    </p:set>
                                    <p:animEffect transition="in" filter="wipe(left)">
                                      <p:cBhvr>
                                        <p:cTn id="24" dur="500"/>
                                        <p:tgtEl>
                                          <p:spTgt spid="914435">
                                            <p:txEl>
                                              <p:pRg st="5" end="5"/>
                                            </p:txEl>
                                          </p:spTgt>
                                        </p:tgtEl>
                                      </p:cBhvr>
                                    </p:animEffect>
                                  </p:childTnLst>
                                  <p:subTnLst>
                                    <p:animClr clrSpc="rgb" dir="cw">
                                      <p:cBhvr override="childStyle">
                                        <p:cTn dur="1" fill="hold" display="0" masterRel="nextClick" afterEffect="1"/>
                                        <p:tgtEl>
                                          <p:spTgt spid="914435">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3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一次指数平滑</a:t>
            </a:r>
            <a:br>
              <a:rPr lang="zh-CN" altLang="en-US" sz="4000">
                <a:latin typeface="Arial" panose="020B0604020202020204" pitchFamily="34" charset="0"/>
              </a:rPr>
            </a:br>
            <a:r>
              <a:rPr lang="zh-CN" altLang="en-US" sz="4000">
                <a:latin typeface="Arial" panose="020B0604020202020204" pitchFamily="34" charset="0"/>
              </a:rPr>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cs typeface="Times New Roman" panose="02020603050405020304" pitchFamily="18" charset="0"/>
                <a:sym typeface="Symbol" panose="05050102010706020507" pitchFamily="18" charset="2"/>
              </a:rPr>
              <a:t>例题分析</a:t>
            </a:r>
            <a:r>
              <a:rPr lang="en-US" altLang="zh-CN" sz="3600">
                <a:solidFill>
                  <a:schemeClr val="hlink"/>
                </a:solidFill>
                <a:latin typeface="Arial" panose="020B0604020202020204" pitchFamily="34" charset="0"/>
              </a:rPr>
              <a:t>)</a:t>
            </a:r>
          </a:p>
        </p:txBody>
      </p:sp>
      <p:sp>
        <p:nvSpPr>
          <p:cNvPr id="918531" name="Rectangle 3"/>
          <p:cNvSpPr>
            <a:spLocks noGrp="1" noChangeArrowheads="1"/>
          </p:cNvSpPr>
          <p:nvPr>
            <p:ph type="body" idx="1"/>
          </p:nvPr>
        </p:nvSpPr>
        <p:spPr>
          <a:xfrm>
            <a:off x="468313" y="3357563"/>
            <a:ext cx="8424862" cy="2879725"/>
          </a:xfrm>
        </p:spPr>
        <p:txBody>
          <a:bodyPr/>
          <a:lstStyle/>
          <a:p>
            <a:pPr marL="609600" indent="-609600" algn="just">
              <a:lnSpc>
                <a:spcPct val="90000"/>
              </a:lnSpc>
              <a:spcBef>
                <a:spcPct val="33000"/>
              </a:spcBef>
              <a:defRPr/>
            </a:pPr>
            <a:r>
              <a:rPr lang="zh-CN" altLang="en-US" sz="2200" b="1"/>
              <a:t>第</a:t>
            </a:r>
            <a:r>
              <a:rPr lang="en-US" altLang="zh-CN" sz="2200" b="1">
                <a:cs typeface="Times New Roman" panose="02020603050405020304" pitchFamily="18" charset="0"/>
              </a:rPr>
              <a:t>1</a:t>
            </a:r>
            <a:r>
              <a:rPr lang="zh-CN" altLang="en-US" sz="2200" b="1"/>
              <a:t>步：</a:t>
            </a:r>
            <a:r>
              <a:rPr lang="zh-CN" altLang="en-US" sz="2200"/>
              <a:t>选择</a:t>
            </a:r>
            <a:r>
              <a:rPr lang="en-US" altLang="zh-CN" sz="2200"/>
              <a:t>【</a:t>
            </a:r>
            <a:r>
              <a:rPr lang="zh-CN" altLang="en-US" sz="2200"/>
              <a:t>工具</a:t>
            </a:r>
            <a:r>
              <a:rPr lang="en-US" altLang="zh-CN" sz="2200"/>
              <a:t>】</a:t>
            </a:r>
            <a:r>
              <a:rPr lang="zh-CN" altLang="en-US" sz="2200"/>
              <a:t>下拉菜单</a:t>
            </a:r>
            <a:endParaRPr lang="zh-CN" altLang="en-US" sz="2200">
              <a:cs typeface="Times New Roman" panose="02020603050405020304" pitchFamily="18" charset="0"/>
            </a:endParaRPr>
          </a:p>
          <a:p>
            <a:pPr marL="609600" indent="-609600" algn="just">
              <a:lnSpc>
                <a:spcPct val="90000"/>
              </a:lnSpc>
              <a:spcBef>
                <a:spcPct val="33000"/>
              </a:spcBef>
              <a:defRPr/>
            </a:pPr>
            <a:r>
              <a:rPr lang="zh-CN" altLang="en-US" sz="2200" b="1"/>
              <a:t>第</a:t>
            </a:r>
            <a:r>
              <a:rPr lang="en-US" altLang="zh-CN" sz="2200" b="1">
                <a:cs typeface="Times New Roman" panose="02020603050405020304" pitchFamily="18" charset="0"/>
              </a:rPr>
              <a:t>2</a:t>
            </a:r>
            <a:r>
              <a:rPr lang="zh-CN" altLang="en-US" sz="2200" b="1"/>
              <a:t>步：</a:t>
            </a:r>
            <a:r>
              <a:rPr lang="zh-CN" altLang="en-US" sz="2200"/>
              <a:t>选择</a:t>
            </a:r>
            <a:r>
              <a:rPr lang="en-US" altLang="zh-CN" sz="2200"/>
              <a:t>【</a:t>
            </a:r>
            <a:r>
              <a:rPr lang="zh-CN" altLang="en-US" sz="2200"/>
              <a:t>数据分析</a:t>
            </a:r>
            <a:r>
              <a:rPr lang="en-US" altLang="zh-CN" sz="2200"/>
              <a:t>】</a:t>
            </a:r>
            <a:r>
              <a:rPr lang="zh-CN" altLang="en-US" sz="2200"/>
              <a:t>，并选择</a:t>
            </a:r>
            <a:r>
              <a:rPr lang="en-US" altLang="zh-CN" sz="2200"/>
              <a:t>【</a:t>
            </a:r>
            <a:r>
              <a:rPr lang="zh-CN" altLang="en-US" sz="2200"/>
              <a:t>指数平滑</a:t>
            </a:r>
            <a:r>
              <a:rPr lang="en-US" altLang="zh-CN" sz="2200"/>
              <a:t>】</a:t>
            </a:r>
            <a:r>
              <a:rPr lang="zh-CN" altLang="en-US" sz="2200"/>
              <a:t>，然后</a:t>
            </a:r>
            <a:r>
              <a:rPr lang="en-US" altLang="zh-CN" sz="2200"/>
              <a:t>【</a:t>
            </a:r>
            <a:r>
              <a:rPr lang="zh-CN" altLang="en-US" sz="2200"/>
              <a:t>确定</a:t>
            </a:r>
            <a:r>
              <a:rPr lang="en-US" altLang="zh-CN" sz="2200"/>
              <a:t>】</a:t>
            </a:r>
            <a:endParaRPr lang="en-US" altLang="zh-CN" sz="2200">
              <a:cs typeface="Times New Roman" panose="02020603050405020304" pitchFamily="18" charset="0"/>
            </a:endParaRPr>
          </a:p>
          <a:p>
            <a:pPr marL="609600" indent="-609600" algn="just">
              <a:lnSpc>
                <a:spcPct val="90000"/>
              </a:lnSpc>
              <a:spcBef>
                <a:spcPct val="33000"/>
              </a:spcBef>
              <a:defRPr/>
            </a:pPr>
            <a:r>
              <a:rPr lang="zh-CN" altLang="en-US" sz="2200" b="1"/>
              <a:t>第</a:t>
            </a:r>
            <a:r>
              <a:rPr lang="en-US" altLang="zh-CN" sz="2200" b="1">
                <a:cs typeface="Times New Roman" panose="02020603050405020304" pitchFamily="18" charset="0"/>
              </a:rPr>
              <a:t>3</a:t>
            </a:r>
            <a:r>
              <a:rPr lang="zh-CN" altLang="en-US" sz="2200" b="1"/>
              <a:t>步：</a:t>
            </a:r>
            <a:r>
              <a:rPr lang="zh-CN" altLang="en-US" sz="2200"/>
              <a:t>当对话框出现时</a:t>
            </a:r>
            <a:endParaRPr lang="zh-CN" altLang="en-US" sz="2200">
              <a:cs typeface="Times New Roman" panose="02020603050405020304" pitchFamily="18" charset="0"/>
            </a:endParaRPr>
          </a:p>
          <a:p>
            <a:pPr marL="609600" indent="-609600" algn="just">
              <a:lnSpc>
                <a:spcPct val="90000"/>
              </a:lnSpc>
              <a:spcBef>
                <a:spcPct val="33000"/>
              </a:spcBef>
              <a:defRPr/>
            </a:pPr>
            <a:r>
              <a:rPr lang="zh-CN" altLang="en-US" sz="2200">
                <a:cs typeface="Times New Roman" panose="02020603050405020304" pitchFamily="18" charset="0"/>
              </a:rPr>
              <a:t>                </a:t>
            </a:r>
            <a:r>
              <a:rPr lang="zh-CN" altLang="en-US" sz="2200"/>
              <a:t>在</a:t>
            </a:r>
            <a:r>
              <a:rPr lang="en-US" altLang="zh-CN" sz="2200"/>
              <a:t>【</a:t>
            </a:r>
            <a:r>
              <a:rPr lang="zh-CN" altLang="en-US" sz="2200"/>
              <a:t>输入区域</a:t>
            </a:r>
            <a:r>
              <a:rPr lang="en-US" altLang="zh-CN" sz="2200"/>
              <a:t>】</a:t>
            </a:r>
            <a:r>
              <a:rPr lang="zh-CN" altLang="en-US" sz="2200"/>
              <a:t>中输入数据区域</a:t>
            </a:r>
            <a:endParaRPr lang="zh-CN" altLang="en-US" sz="2200">
              <a:cs typeface="Times New Roman" panose="02020603050405020304" pitchFamily="18" charset="0"/>
            </a:endParaRPr>
          </a:p>
          <a:p>
            <a:pPr marL="609600" indent="-609600" algn="just">
              <a:lnSpc>
                <a:spcPct val="90000"/>
              </a:lnSpc>
              <a:spcBef>
                <a:spcPct val="33000"/>
              </a:spcBef>
              <a:defRPr/>
            </a:pPr>
            <a:r>
              <a:rPr lang="zh-CN" altLang="en-US" sz="2200">
                <a:cs typeface="Times New Roman" panose="02020603050405020304" pitchFamily="18" charset="0"/>
              </a:rPr>
              <a:t>                </a:t>
            </a:r>
            <a:r>
              <a:rPr lang="zh-CN" altLang="en-US" sz="2200"/>
              <a:t>在</a:t>
            </a:r>
            <a:r>
              <a:rPr lang="en-US" altLang="zh-CN" sz="2200"/>
              <a:t>【</a:t>
            </a:r>
            <a:r>
              <a:rPr lang="zh-CN" altLang="en-US" sz="2200"/>
              <a:t>阻尼系数</a:t>
            </a:r>
            <a:r>
              <a:rPr lang="en-US" altLang="zh-CN" sz="2200"/>
              <a:t>】( </a:t>
            </a:r>
            <a:r>
              <a:rPr lang="zh-CN" altLang="en-US" sz="2200"/>
              <a:t>注意：阻尼系数</a:t>
            </a:r>
            <a:r>
              <a:rPr lang="en-US" altLang="zh-CN" sz="2200"/>
              <a:t>=1- </a:t>
            </a:r>
            <a:r>
              <a:rPr lang="en-US" altLang="zh-CN" sz="2200" i="1">
                <a:sym typeface="Symbol" panose="05050102010706020507" pitchFamily="18" charset="2"/>
              </a:rPr>
              <a:t></a:t>
            </a:r>
            <a:r>
              <a:rPr lang="en-US" altLang="zh-CN" sz="2200"/>
              <a:t> )</a:t>
            </a:r>
            <a:r>
              <a:rPr lang="zh-CN" altLang="en-US" sz="2200"/>
              <a:t>输入的值</a:t>
            </a:r>
            <a:endParaRPr lang="zh-CN" altLang="en-US" sz="2200">
              <a:cs typeface="Times New Roman" panose="02020603050405020304" pitchFamily="18" charset="0"/>
            </a:endParaRPr>
          </a:p>
          <a:p>
            <a:pPr marL="609600" indent="-609600" algn="just">
              <a:lnSpc>
                <a:spcPct val="90000"/>
              </a:lnSpc>
              <a:spcBef>
                <a:spcPct val="33000"/>
              </a:spcBef>
              <a:defRPr/>
            </a:pPr>
            <a:r>
              <a:rPr lang="zh-CN" altLang="en-US" sz="2200">
                <a:cs typeface="Times New Roman" panose="02020603050405020304" pitchFamily="18" charset="0"/>
              </a:rPr>
              <a:t>                </a:t>
            </a:r>
            <a:r>
              <a:rPr lang="zh-CN" altLang="en-US" sz="2200"/>
              <a:t>选择</a:t>
            </a:r>
            <a:r>
              <a:rPr lang="en-US" altLang="zh-CN" sz="2200"/>
              <a:t>【</a:t>
            </a:r>
            <a:r>
              <a:rPr lang="zh-CN" altLang="en-US" sz="2200"/>
              <a:t>确定”</a:t>
            </a:r>
            <a:r>
              <a:rPr lang="en-US" altLang="zh-CN" sz="2200" b="1"/>
              <a:t>】</a:t>
            </a:r>
          </a:p>
        </p:txBody>
      </p:sp>
      <p:sp>
        <p:nvSpPr>
          <p:cNvPr id="918532" name="Rectangle 4"/>
          <p:cNvSpPr>
            <a:spLocks noChangeArrowheads="1"/>
          </p:cNvSpPr>
          <p:nvPr/>
        </p:nvSpPr>
        <p:spPr bwMode="auto">
          <a:xfrm>
            <a:off x="533400" y="1600200"/>
            <a:ext cx="8077200" cy="15240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609600" indent="-609600">
              <a:defRPr kumimoji="1" sz="2400">
                <a:solidFill>
                  <a:schemeClr val="tx1"/>
                </a:solidFill>
                <a:latin typeface="Times New Roman" panose="02020603050405020304" pitchFamily="18" charset="0"/>
                <a:ea typeface="宋体" panose="02010600030101010101" pitchFamily="2" charset="-122"/>
              </a:defRPr>
            </a:lvl1pPr>
            <a:lvl2pPr marL="1219200" indent="-533400">
              <a:defRPr kumimoji="1" sz="2400">
                <a:solidFill>
                  <a:schemeClr val="tx1"/>
                </a:solidFill>
                <a:latin typeface="Times New Roman" panose="02020603050405020304" pitchFamily="18" charset="0"/>
                <a:ea typeface="宋体" panose="02010600030101010101" pitchFamily="2" charset="-122"/>
              </a:defRPr>
            </a:lvl2pPr>
            <a:lvl3pPr marL="1543050" indent="-457200">
              <a:defRPr kumimoji="1" sz="2400">
                <a:solidFill>
                  <a:schemeClr val="tx1"/>
                </a:solidFill>
                <a:latin typeface="Times New Roman" panose="02020603050405020304" pitchFamily="18" charset="0"/>
                <a:ea typeface="宋体" panose="02010600030101010101" pitchFamily="2" charset="-122"/>
              </a:defRPr>
            </a:lvl3pPr>
            <a:lvl4pPr marL="1809750" indent="-381000">
              <a:defRPr kumimoji="1" sz="2400">
                <a:solidFill>
                  <a:schemeClr val="tx1"/>
                </a:solidFill>
                <a:latin typeface="Times New Roman" panose="02020603050405020304" pitchFamily="18" charset="0"/>
                <a:ea typeface="宋体" panose="02010600030101010101" pitchFamily="2" charset="-122"/>
              </a:defRPr>
            </a:lvl4pPr>
            <a:lvl5pPr marL="2209800" indent="-381000">
              <a:defRPr kumimoji="1" sz="2400">
                <a:solidFill>
                  <a:schemeClr val="tx1"/>
                </a:solidFill>
                <a:latin typeface="Times New Roman" panose="02020603050405020304" pitchFamily="18" charset="0"/>
                <a:ea typeface="宋体" panose="02010600030101010101" pitchFamily="2" charset="-122"/>
              </a:defRPr>
            </a:lvl5pPr>
            <a:lvl6pPr marL="2667000"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24200"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81400"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8600"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609600" marR="0" lvl="0" indent="-609600" algn="just" defTabSz="914400" rtl="0" eaLnBrk="0" fontAlgn="base" latinLnBrk="0" hangingPunct="0">
              <a:lnSpc>
                <a:spcPct val="90000"/>
              </a:lnSpc>
              <a:spcBef>
                <a:spcPct val="33000"/>
              </a:spcBef>
              <a:spcAft>
                <a:spcPct val="0"/>
              </a:spcAft>
              <a:buClrTx/>
              <a:buSzTx/>
              <a:buFontTx/>
              <a:buNone/>
              <a:tabLst/>
              <a:defRPr/>
            </a:pPr>
            <a:r>
              <a:rPr kumimoji="1" lang="en-US" altLang="zh-CN" sz="2600" b="1" i="0" u="none" strike="noStrike" kern="1200" cap="none" spc="0" normalizeH="0" baseline="0" noProof="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en-US" sz="2600" b="1" i="0" u="none" strike="noStrike" kern="1200" cap="none" spc="0" normalizeH="0" baseline="0" noProof="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例</a:t>
            </a:r>
            <a:r>
              <a:rPr kumimoji="1" lang="en-US" altLang="zh-CN" sz="2600" b="1" i="0" u="none" strike="noStrike" kern="1200" cap="none" spc="0" normalizeH="0" baseline="0" noProof="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en-US" sz="2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对居民消费价格指数数据，选择适当的平滑系数</a:t>
            </a:r>
            <a:r>
              <a:rPr kumimoji="1" lang="zh-CN" altLang="en-US" sz="2600" b="0" i="1"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zh-CN" altLang="en-US" sz="2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，采用</a:t>
            </a:r>
            <a:r>
              <a:rPr kumimoji="1" lang="en-US" altLang="zh-CN" sz="2600" b="0" i="0" u="none" strike="noStrike" kern="1200" cap="none" spc="0" normalizeH="0" baseline="0" noProof="0">
                <a:ln>
                  <a:noFill/>
                </a:ln>
                <a:solidFill>
                  <a:srgbClr val="FE9B0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Times New Roman" panose="02020603050405020304" pitchFamily="18" charset="0"/>
              </a:rPr>
              <a:t>Excel</a:t>
            </a:r>
            <a:r>
              <a:rPr kumimoji="1" lang="zh-CN" altLang="en-US" sz="2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进行指数平滑预测，计算出预测误差，并将原序列和预测后的序列绘制成图形进行比较 </a:t>
            </a:r>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一次指数平滑</a:t>
            </a:r>
            <a:br>
              <a:rPr lang="zh-CN" altLang="en-US" sz="4000">
                <a:latin typeface="Arial" panose="020B0604020202020204" pitchFamily="34" charset="0"/>
              </a:rPr>
            </a:br>
            <a:r>
              <a:rPr lang="zh-CN" altLang="en-US" sz="4000">
                <a:latin typeface="Arial" panose="020B0604020202020204" pitchFamily="34" charset="0"/>
              </a:rPr>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cs typeface="Times New Roman" panose="02020603050405020304" pitchFamily="18" charset="0"/>
                <a:sym typeface="Symbol" panose="05050102010706020507" pitchFamily="18" charset="2"/>
              </a:rPr>
              <a:t>例题分析</a:t>
            </a:r>
            <a:r>
              <a:rPr lang="en-US" altLang="zh-CN" sz="3600">
                <a:solidFill>
                  <a:schemeClr val="hlink"/>
                </a:solidFill>
                <a:latin typeface="Arial" panose="020B0604020202020204" pitchFamily="34" charset="0"/>
              </a:rPr>
              <a:t>)</a:t>
            </a:r>
          </a:p>
        </p:txBody>
      </p:sp>
      <p:pic>
        <p:nvPicPr>
          <p:cNvPr id="10547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00213"/>
            <a:ext cx="80645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920578" name="Rectangle 2"/>
          <p:cNvSpPr>
            <a:spLocks noGrp="1" noChangeArrowheads="1"/>
          </p:cNvSpPr>
          <p:nvPr>
            <p:ph type="title"/>
          </p:nvPr>
        </p:nvSpPr>
        <p:spPr>
          <a:xfrm>
            <a:off x="1905000" y="188913"/>
            <a:ext cx="6781800" cy="1143000"/>
          </a:xfrm>
        </p:spPr>
        <p:txBody>
          <a:bodyPr/>
          <a:lstStyle/>
          <a:p>
            <a:pPr>
              <a:defRPr/>
            </a:pPr>
            <a:r>
              <a:rPr lang="zh-CN" altLang="en-US" sz="4000">
                <a:latin typeface="Arial" panose="020B0604020202020204" pitchFamily="34" charset="0"/>
              </a:rPr>
              <a:t>一次指数平滑</a:t>
            </a:r>
            <a:br>
              <a:rPr lang="zh-CN" altLang="en-US" sz="4000">
                <a:latin typeface="Arial" panose="020B0604020202020204" pitchFamily="34" charset="0"/>
              </a:rPr>
            </a:br>
            <a:r>
              <a:rPr lang="zh-CN" altLang="en-US" sz="4000">
                <a:latin typeface="Arial" panose="020B0604020202020204" pitchFamily="34" charset="0"/>
              </a:rPr>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cs typeface="Times New Roman" panose="02020603050405020304" pitchFamily="18" charset="0"/>
                <a:sym typeface="Symbol" panose="05050102010706020507" pitchFamily="18" charset="2"/>
              </a:rPr>
              <a:t>例题分析</a:t>
            </a:r>
            <a:r>
              <a:rPr lang="en-US" altLang="zh-CN" sz="3600">
                <a:solidFill>
                  <a:schemeClr val="hlink"/>
                </a:solidFill>
                <a:latin typeface="Arial" panose="020B0604020202020204" pitchFamily="34" charset="0"/>
              </a:rPr>
              <a:t>)</a:t>
            </a:r>
          </a:p>
        </p:txBody>
      </p:sp>
      <p:pic>
        <p:nvPicPr>
          <p:cNvPr id="107524"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73238"/>
            <a:ext cx="8218487"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Rectangle 101"/>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928770" name="Rectangle 2"/>
          <p:cNvSpPr>
            <a:spLocks noGrp="1" noChangeArrowheads="1"/>
          </p:cNvSpPr>
          <p:nvPr>
            <p:ph type="title"/>
          </p:nvPr>
        </p:nvSpPr>
        <p:spPr>
          <a:xfrm>
            <a:off x="1905000" y="188913"/>
            <a:ext cx="6781800" cy="1143000"/>
          </a:xfrm>
        </p:spPr>
        <p:txBody>
          <a:bodyPr/>
          <a:lstStyle/>
          <a:p>
            <a:pPr>
              <a:defRPr/>
            </a:pPr>
            <a:r>
              <a:rPr lang="zh-CN" altLang="en-US" sz="4000"/>
              <a:t>时间序列的成分</a:t>
            </a:r>
          </a:p>
        </p:txBody>
      </p:sp>
      <p:graphicFrame>
        <p:nvGraphicFramePr>
          <p:cNvPr id="2" name="图示 1"/>
          <p:cNvGraphicFramePr/>
          <p:nvPr/>
        </p:nvGraphicFramePr>
        <p:xfrm>
          <a:off x="466725" y="1916113"/>
          <a:ext cx="8353425"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7104902"/>
      </p:ext>
    </p:extLst>
  </p:cSld>
  <p:clrMapOvr>
    <a:masterClrMapping/>
  </p:clrMapOvr>
  <p:transition>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9"/>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30146" name="Rectangle 2"/>
          <p:cNvSpPr>
            <a:spLocks noGrp="1" noChangeArrowheads="1"/>
          </p:cNvSpPr>
          <p:nvPr>
            <p:ph type="title"/>
          </p:nvPr>
        </p:nvSpPr>
        <p:spPr/>
        <p:txBody>
          <a:bodyPr/>
          <a:lstStyle/>
          <a:p>
            <a:pPr>
              <a:defRPr/>
            </a:pPr>
            <a:r>
              <a:rPr lang="zh-CN" altLang="en-US" sz="4000">
                <a:latin typeface="Arial" panose="020B0604020202020204" pitchFamily="34" charset="0"/>
              </a:rPr>
              <a:t>预测方法的选择</a:t>
            </a:r>
          </a:p>
        </p:txBody>
      </p:sp>
      <p:sp>
        <p:nvSpPr>
          <p:cNvPr id="1030207" name="Text Box 63"/>
          <p:cNvSpPr txBox="1">
            <a:spLocks noChangeArrowheads="1"/>
          </p:cNvSpPr>
          <p:nvPr/>
        </p:nvSpPr>
        <p:spPr bwMode="auto">
          <a:xfrm>
            <a:off x="6257925" y="4318000"/>
            <a:ext cx="5461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是</a:t>
            </a:r>
            <a:endPar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030208" name="Text Box 64"/>
          <p:cNvSpPr txBox="1">
            <a:spLocks noChangeArrowheads="1"/>
          </p:cNvSpPr>
          <p:nvPr/>
        </p:nvSpPr>
        <p:spPr bwMode="auto">
          <a:xfrm>
            <a:off x="7400925" y="4318000"/>
            <a:ext cx="54451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否</a:t>
            </a:r>
            <a:endPar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030209" name="Rectangle 65"/>
          <p:cNvSpPr>
            <a:spLocks noChangeArrowheads="1"/>
          </p:cNvSpPr>
          <p:nvPr/>
        </p:nvSpPr>
        <p:spPr bwMode="auto">
          <a:xfrm>
            <a:off x="3722688" y="1728788"/>
            <a:ext cx="1770062" cy="496887"/>
          </a:xfrm>
          <a:prstGeom prst="rect">
            <a:avLst/>
          </a:prstGeom>
          <a:solidFill>
            <a:schemeClr val="accent1"/>
          </a:solidFill>
          <a:ln w="9525">
            <a:solidFill>
              <a:srgbClr val="000000"/>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时间序列数据</a:t>
            </a:r>
            <a:endParaRPr kumimoji="1" lang="zh-CN" altLang="en-US" sz="18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2471" name="AutoShape 66"/>
          <p:cNvSpPr>
            <a:spLocks noChangeArrowheads="1"/>
          </p:cNvSpPr>
          <p:nvPr/>
        </p:nvSpPr>
        <p:spPr bwMode="auto">
          <a:xfrm>
            <a:off x="3060700" y="2501900"/>
            <a:ext cx="3024188" cy="855663"/>
          </a:xfrm>
          <a:prstGeom prst="diamond">
            <a:avLst/>
          </a:prstGeom>
          <a:solidFill>
            <a:schemeClr val="accent2"/>
          </a:solidFill>
          <a:ln w="9525">
            <a:solidFill>
              <a:srgbClr val="000000"/>
            </a:solidFill>
            <a:miter lim="800000"/>
            <a:headEnd/>
            <a:tailEnd/>
          </a:ln>
        </p:spPr>
        <p:txBody>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是否存在趋势</a:t>
            </a:r>
            <a:endParaRPr kumimoji="1"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72" name="Line 68"/>
          <p:cNvSpPr>
            <a:spLocks noChangeShapeType="1"/>
          </p:cNvSpPr>
          <p:nvPr/>
        </p:nvSpPr>
        <p:spPr bwMode="auto">
          <a:xfrm>
            <a:off x="2124075" y="2924175"/>
            <a:ext cx="1008063" cy="1588"/>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73" name="Line 69"/>
          <p:cNvSpPr>
            <a:spLocks noChangeShapeType="1"/>
          </p:cNvSpPr>
          <p:nvPr/>
        </p:nvSpPr>
        <p:spPr bwMode="auto">
          <a:xfrm>
            <a:off x="6003925" y="2924175"/>
            <a:ext cx="1089025" cy="1588"/>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30214" name="Text Box 70"/>
          <p:cNvSpPr txBox="1">
            <a:spLocks noChangeArrowheads="1"/>
          </p:cNvSpPr>
          <p:nvPr/>
        </p:nvSpPr>
        <p:spPr bwMode="auto">
          <a:xfrm>
            <a:off x="2359025" y="2525713"/>
            <a:ext cx="5461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否</a:t>
            </a:r>
            <a:endPar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030215" name="Text Box 71"/>
          <p:cNvSpPr txBox="1">
            <a:spLocks noChangeArrowheads="1"/>
          </p:cNvSpPr>
          <p:nvPr/>
        </p:nvSpPr>
        <p:spPr bwMode="auto">
          <a:xfrm>
            <a:off x="6310313" y="2525713"/>
            <a:ext cx="5461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是</a:t>
            </a:r>
            <a:endPar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2476" name="AutoShape 72"/>
          <p:cNvSpPr>
            <a:spLocks noChangeArrowheads="1"/>
          </p:cNvSpPr>
          <p:nvPr/>
        </p:nvSpPr>
        <p:spPr bwMode="auto">
          <a:xfrm>
            <a:off x="611188" y="3500438"/>
            <a:ext cx="3048000" cy="796925"/>
          </a:xfrm>
          <a:prstGeom prst="diamond">
            <a:avLst/>
          </a:prstGeom>
          <a:solidFill>
            <a:schemeClr val="accent2"/>
          </a:solidFill>
          <a:ln w="9525">
            <a:solidFill>
              <a:srgbClr val="000000"/>
            </a:solidFill>
            <a:miter lim="800000"/>
            <a:headEnd/>
            <a:tailEnd/>
          </a:ln>
        </p:spPr>
        <p:txBody>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是否存在季节</a:t>
            </a:r>
            <a:endParaRPr kumimoji="1"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77" name="AutoShape 73"/>
          <p:cNvSpPr>
            <a:spLocks noChangeArrowheads="1"/>
          </p:cNvSpPr>
          <p:nvPr/>
        </p:nvSpPr>
        <p:spPr bwMode="auto">
          <a:xfrm>
            <a:off x="5580063" y="3500438"/>
            <a:ext cx="2974975" cy="796925"/>
          </a:xfrm>
          <a:prstGeom prst="diamond">
            <a:avLst/>
          </a:prstGeom>
          <a:solidFill>
            <a:schemeClr val="accent2"/>
          </a:solidFill>
          <a:ln w="9525">
            <a:solidFill>
              <a:srgbClr val="000000"/>
            </a:solidFill>
            <a:miter lim="800000"/>
            <a:headEnd/>
            <a:tailEnd/>
          </a:ln>
        </p:spPr>
        <p:txBody>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是否存在季节</a:t>
            </a:r>
            <a:endParaRPr kumimoji="1"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78" name="Line 74"/>
          <p:cNvSpPr>
            <a:spLocks noChangeShapeType="1"/>
          </p:cNvSpPr>
          <p:nvPr/>
        </p:nvSpPr>
        <p:spPr bwMode="auto">
          <a:xfrm>
            <a:off x="2124075" y="2924175"/>
            <a:ext cx="1588" cy="598488"/>
          </a:xfrm>
          <a:prstGeom prst="line">
            <a:avLst/>
          </a:prstGeom>
          <a:noFill/>
          <a:ln w="2540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79" name="Line 75"/>
          <p:cNvSpPr>
            <a:spLocks noChangeShapeType="1"/>
          </p:cNvSpPr>
          <p:nvPr/>
        </p:nvSpPr>
        <p:spPr bwMode="auto">
          <a:xfrm>
            <a:off x="7092950" y="2924175"/>
            <a:ext cx="1588" cy="598488"/>
          </a:xfrm>
          <a:prstGeom prst="line">
            <a:avLst/>
          </a:prstGeom>
          <a:noFill/>
          <a:ln w="1905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80" name="Line 76"/>
          <p:cNvSpPr>
            <a:spLocks noChangeShapeType="1"/>
          </p:cNvSpPr>
          <p:nvPr/>
        </p:nvSpPr>
        <p:spPr bwMode="auto">
          <a:xfrm>
            <a:off x="1404938" y="4705350"/>
            <a:ext cx="2998787" cy="0"/>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30221" name="Text Box 77"/>
          <p:cNvSpPr txBox="1">
            <a:spLocks noChangeArrowheads="1"/>
          </p:cNvSpPr>
          <p:nvPr/>
        </p:nvSpPr>
        <p:spPr bwMode="auto">
          <a:xfrm>
            <a:off x="1363663" y="4318000"/>
            <a:ext cx="54451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否</a:t>
            </a:r>
            <a:endPar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2482" name="Line 78"/>
          <p:cNvSpPr>
            <a:spLocks noChangeShapeType="1"/>
          </p:cNvSpPr>
          <p:nvPr/>
        </p:nvSpPr>
        <p:spPr bwMode="auto">
          <a:xfrm>
            <a:off x="2124075" y="4292600"/>
            <a:ext cx="0" cy="398463"/>
          </a:xfrm>
          <a:prstGeom prst="line">
            <a:avLst/>
          </a:prstGeom>
          <a:noFill/>
          <a:ln w="1905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83" name="Text Box 79"/>
          <p:cNvSpPr txBox="1">
            <a:spLocks noChangeArrowheads="1"/>
          </p:cNvSpPr>
          <p:nvPr/>
        </p:nvSpPr>
        <p:spPr bwMode="auto">
          <a:xfrm>
            <a:off x="452438" y="5003800"/>
            <a:ext cx="1906587" cy="1593850"/>
          </a:xfrm>
          <a:prstGeom prst="rect">
            <a:avLst/>
          </a:prstGeom>
          <a:solidFill>
            <a:srgbClr val="00FFFF"/>
          </a:solidFill>
          <a:ln w="9525">
            <a:solidFill>
              <a:srgbClr val="000000"/>
            </a:solidFill>
            <a:miter lim="800000"/>
            <a:headEnd/>
            <a:tailEnd/>
          </a:ln>
        </p:spPr>
        <p:txBody>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平滑法预测</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简单平均法</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移动平均法</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指数平滑法</a:t>
            </a:r>
            <a:endParaRPr kumimoji="1"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84" name="Line 80"/>
          <p:cNvSpPr>
            <a:spLocks noChangeShapeType="1"/>
          </p:cNvSpPr>
          <p:nvPr/>
        </p:nvSpPr>
        <p:spPr bwMode="auto">
          <a:xfrm>
            <a:off x="1404938" y="4705350"/>
            <a:ext cx="1587" cy="298450"/>
          </a:xfrm>
          <a:prstGeom prst="line">
            <a:avLst/>
          </a:prstGeom>
          <a:noFill/>
          <a:ln w="1905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85" name="Line 81"/>
          <p:cNvSpPr>
            <a:spLocks noChangeShapeType="1"/>
          </p:cNvSpPr>
          <p:nvPr/>
        </p:nvSpPr>
        <p:spPr bwMode="auto">
          <a:xfrm>
            <a:off x="860425" y="5402263"/>
            <a:ext cx="109061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86" name="Text Box 82"/>
          <p:cNvSpPr txBox="1">
            <a:spLocks noChangeArrowheads="1"/>
          </p:cNvSpPr>
          <p:nvPr/>
        </p:nvSpPr>
        <p:spPr bwMode="auto">
          <a:xfrm>
            <a:off x="3313113" y="5003800"/>
            <a:ext cx="2179637" cy="1593850"/>
          </a:xfrm>
          <a:prstGeom prst="rect">
            <a:avLst/>
          </a:prstGeom>
          <a:solidFill>
            <a:srgbClr val="00FFFF"/>
          </a:solidFill>
          <a:ln w="9525">
            <a:solidFill>
              <a:srgbClr val="000000"/>
            </a:solidFill>
            <a:miter lim="800000"/>
            <a:headEnd/>
            <a:tailEnd/>
          </a:ln>
        </p:spPr>
        <p:txBody>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季节性预测法</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季节多元回归模型</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季节自回归模型</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时间序列分解</a:t>
            </a:r>
            <a:endParaRPr kumimoji="1"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87" name="Line 83"/>
          <p:cNvSpPr>
            <a:spLocks noChangeShapeType="1"/>
          </p:cNvSpPr>
          <p:nvPr/>
        </p:nvSpPr>
        <p:spPr bwMode="auto">
          <a:xfrm>
            <a:off x="4402138" y="4705350"/>
            <a:ext cx="1587" cy="298450"/>
          </a:xfrm>
          <a:prstGeom prst="line">
            <a:avLst/>
          </a:prstGeom>
          <a:noFill/>
          <a:ln w="1905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30228" name="Text Box 84"/>
          <p:cNvSpPr txBox="1">
            <a:spLocks noChangeArrowheads="1"/>
          </p:cNvSpPr>
          <p:nvPr/>
        </p:nvSpPr>
        <p:spPr bwMode="auto">
          <a:xfrm>
            <a:off x="2411413" y="4318000"/>
            <a:ext cx="54451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是</a:t>
            </a:r>
            <a:endPar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2489" name="Text Box 85"/>
          <p:cNvSpPr txBox="1">
            <a:spLocks noChangeArrowheads="1"/>
          </p:cNvSpPr>
          <p:nvPr/>
        </p:nvSpPr>
        <p:spPr bwMode="auto">
          <a:xfrm>
            <a:off x="6719888" y="5003800"/>
            <a:ext cx="1908175" cy="1593850"/>
          </a:xfrm>
          <a:prstGeom prst="rect">
            <a:avLst/>
          </a:prstGeom>
          <a:solidFill>
            <a:srgbClr val="00FFFF"/>
          </a:solidFill>
          <a:ln w="9525">
            <a:solidFill>
              <a:srgbClr val="000000"/>
            </a:solidFill>
            <a:miter lim="800000"/>
            <a:headEnd/>
            <a:tailEnd/>
          </a:ln>
        </p:spPr>
        <p:txBody>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趋势预测方法</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线性趋势推测</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非线性趋势推测</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自回归预测模型</a:t>
            </a:r>
            <a:endParaRPr kumimoji="1"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90" name="Line 86"/>
          <p:cNvSpPr>
            <a:spLocks noChangeShapeType="1"/>
          </p:cNvSpPr>
          <p:nvPr/>
        </p:nvSpPr>
        <p:spPr bwMode="auto">
          <a:xfrm>
            <a:off x="7672388" y="4705350"/>
            <a:ext cx="1587" cy="298450"/>
          </a:xfrm>
          <a:prstGeom prst="line">
            <a:avLst/>
          </a:prstGeom>
          <a:noFill/>
          <a:ln w="1905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91" name="Line 87"/>
          <p:cNvSpPr>
            <a:spLocks noChangeShapeType="1"/>
          </p:cNvSpPr>
          <p:nvPr/>
        </p:nvSpPr>
        <p:spPr bwMode="auto">
          <a:xfrm>
            <a:off x="4540250" y="4703763"/>
            <a:ext cx="3133725" cy="1587"/>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92" name="Line 88"/>
          <p:cNvSpPr>
            <a:spLocks noChangeShapeType="1"/>
          </p:cNvSpPr>
          <p:nvPr/>
        </p:nvSpPr>
        <p:spPr bwMode="auto">
          <a:xfrm>
            <a:off x="4540250" y="4705350"/>
            <a:ext cx="0" cy="298450"/>
          </a:xfrm>
          <a:prstGeom prst="line">
            <a:avLst/>
          </a:prstGeom>
          <a:noFill/>
          <a:ln w="1905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93" name="Line 89"/>
          <p:cNvSpPr>
            <a:spLocks noChangeShapeType="1"/>
          </p:cNvSpPr>
          <p:nvPr/>
        </p:nvSpPr>
        <p:spPr bwMode="auto">
          <a:xfrm>
            <a:off x="4572000" y="2205038"/>
            <a:ext cx="0" cy="287337"/>
          </a:xfrm>
          <a:prstGeom prst="line">
            <a:avLst/>
          </a:prstGeom>
          <a:noFill/>
          <a:ln w="2540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94" name="Line 90"/>
          <p:cNvSpPr>
            <a:spLocks noChangeShapeType="1"/>
          </p:cNvSpPr>
          <p:nvPr/>
        </p:nvSpPr>
        <p:spPr bwMode="auto">
          <a:xfrm>
            <a:off x="6992938" y="5402263"/>
            <a:ext cx="136207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95" name="Line 91"/>
          <p:cNvSpPr>
            <a:spLocks noChangeShapeType="1"/>
          </p:cNvSpPr>
          <p:nvPr/>
        </p:nvSpPr>
        <p:spPr bwMode="auto">
          <a:xfrm>
            <a:off x="3586163" y="5402263"/>
            <a:ext cx="163512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2496" name="Line 92"/>
          <p:cNvSpPr>
            <a:spLocks noChangeShapeType="1"/>
          </p:cNvSpPr>
          <p:nvPr/>
        </p:nvSpPr>
        <p:spPr bwMode="auto">
          <a:xfrm>
            <a:off x="7092950" y="4292600"/>
            <a:ext cx="0" cy="360363"/>
          </a:xfrm>
          <a:prstGeom prst="line">
            <a:avLst/>
          </a:prstGeom>
          <a:noFill/>
          <a:ln w="19050">
            <a:solidFill>
              <a:srgbClr val="FFFFFF"/>
            </a:solidFill>
            <a:round/>
            <a:headEnd/>
            <a:tailEnd type="stealth"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7792480"/>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简单移动平均法</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en-US" altLang="zh-CN" sz="3600">
                <a:solidFill>
                  <a:schemeClr val="hlink"/>
                </a:solidFill>
                <a:latin typeface="Arial" panose="020B0604020202020204" pitchFamily="34" charset="0"/>
                <a:cs typeface="Times New Roman" panose="02020603050405020304" pitchFamily="18" charset="0"/>
              </a:rPr>
              <a:t>simple moving average</a:t>
            </a:r>
            <a:r>
              <a:rPr lang="en-US" altLang="zh-CN" sz="3600">
                <a:solidFill>
                  <a:schemeClr val="hlink"/>
                </a:solidFill>
                <a:latin typeface="Arial" panose="020B0604020202020204" pitchFamily="34" charset="0"/>
              </a:rPr>
              <a:t>) </a:t>
            </a:r>
          </a:p>
        </p:txBody>
      </p:sp>
      <p:sp>
        <p:nvSpPr>
          <p:cNvPr id="891907" name="Rectangle 3"/>
          <p:cNvSpPr>
            <a:spLocks noGrp="1" noChangeArrowheads="1"/>
          </p:cNvSpPr>
          <p:nvPr>
            <p:ph type="body" idx="1"/>
          </p:nvPr>
        </p:nvSpPr>
        <p:spPr>
          <a:xfrm>
            <a:off x="381000" y="1676400"/>
            <a:ext cx="8458200" cy="4495800"/>
          </a:xfrm>
        </p:spPr>
        <p:txBody>
          <a:bodyPr/>
          <a:lstStyle/>
          <a:p>
            <a:pPr marL="609600" indent="-609600" algn="just">
              <a:spcBef>
                <a:spcPct val="33000"/>
              </a:spcBef>
              <a:buFontTx/>
              <a:buAutoNum type="arabicPeriod"/>
              <a:defRPr/>
            </a:pPr>
            <a:r>
              <a:rPr lang="zh-CN" altLang="en-US" sz="2800"/>
              <a:t>将最近</a:t>
            </a:r>
            <a:r>
              <a:rPr lang="en-US" altLang="zh-CN" sz="2800" i="1">
                <a:latin typeface="Times New Roman" panose="02020603050405020304" pitchFamily="18" charset="0"/>
              </a:rPr>
              <a:t>k</a:t>
            </a:r>
            <a:r>
              <a:rPr lang="zh-CN" altLang="en-US" sz="2800">
                <a:latin typeface="Times New Roman" panose="02020603050405020304" pitchFamily="18" charset="0"/>
              </a:rPr>
              <a:t>期数据平均作为下一期的预测值</a:t>
            </a:r>
            <a:r>
              <a:rPr lang="zh-CN" altLang="en-US" sz="2800"/>
              <a:t> </a:t>
            </a:r>
          </a:p>
          <a:p>
            <a:pPr marL="609600" indent="-609600" algn="just">
              <a:spcBef>
                <a:spcPct val="33000"/>
              </a:spcBef>
              <a:buFontTx/>
              <a:buAutoNum type="arabicPeriod"/>
              <a:defRPr/>
            </a:pPr>
            <a:r>
              <a:rPr lang="zh-CN" altLang="en-US" sz="2800"/>
              <a:t>设</a:t>
            </a:r>
            <a:r>
              <a:rPr lang="zh-CN" altLang="en-US" sz="2800">
                <a:latin typeface="Times New Roman" panose="02020603050405020304" pitchFamily="18" charset="0"/>
              </a:rPr>
              <a:t>移动间隔为</a:t>
            </a:r>
            <a:r>
              <a:rPr lang="en-US" altLang="zh-CN" sz="2800" i="1">
                <a:latin typeface="Times New Roman" panose="02020603050405020304" pitchFamily="18" charset="0"/>
              </a:rPr>
              <a:t>k</a:t>
            </a:r>
            <a:r>
              <a:rPr lang="en-US" altLang="zh-CN" sz="2800"/>
              <a:t> (1&lt;</a:t>
            </a:r>
            <a:r>
              <a:rPr lang="en-US" altLang="zh-CN" sz="2800" i="1">
                <a:latin typeface="Times New Roman" panose="02020603050405020304" pitchFamily="18" charset="0"/>
              </a:rPr>
              <a:t>k</a:t>
            </a:r>
            <a:r>
              <a:rPr lang="en-US" altLang="zh-CN" sz="2800"/>
              <a:t>&lt;</a:t>
            </a:r>
            <a:r>
              <a:rPr lang="en-US" altLang="zh-CN" sz="2800" i="1">
                <a:latin typeface="Times New Roman" panose="02020603050405020304" pitchFamily="18" charset="0"/>
              </a:rPr>
              <a:t>t</a:t>
            </a:r>
            <a:r>
              <a:rPr lang="en-US" altLang="zh-CN" sz="2800"/>
              <a:t>)</a:t>
            </a:r>
            <a:r>
              <a:rPr lang="zh-CN" altLang="en-US" sz="2800">
                <a:latin typeface="Times New Roman" panose="02020603050405020304" pitchFamily="18" charset="0"/>
              </a:rPr>
              <a:t>，则</a:t>
            </a:r>
            <a:r>
              <a:rPr lang="en-US" altLang="zh-CN" sz="2800" i="1">
                <a:latin typeface="Times New Roman" panose="02020603050405020304" pitchFamily="18" charset="0"/>
              </a:rPr>
              <a:t>t</a:t>
            </a:r>
            <a:r>
              <a:rPr lang="zh-CN" altLang="en-US" sz="2800">
                <a:latin typeface="Times New Roman" panose="02020603050405020304" pitchFamily="18" charset="0"/>
              </a:rPr>
              <a:t>期的</a:t>
            </a:r>
            <a:r>
              <a:rPr lang="zh-CN" altLang="en-US" sz="2800" b="1" i="1">
                <a:solidFill>
                  <a:srgbClr val="FFFF91"/>
                </a:solidFill>
                <a:latin typeface="Times New Roman" panose="02020603050405020304" pitchFamily="18" charset="0"/>
              </a:rPr>
              <a:t>移动平均值</a:t>
            </a:r>
            <a:r>
              <a:rPr lang="zh-CN" altLang="en-US" sz="2800">
                <a:latin typeface="Times New Roman" panose="02020603050405020304" pitchFamily="18" charset="0"/>
              </a:rPr>
              <a:t>为 </a:t>
            </a:r>
          </a:p>
          <a:p>
            <a:pPr marL="609600" indent="-609600" algn="just">
              <a:spcBef>
                <a:spcPct val="33000"/>
              </a:spcBef>
              <a:buFontTx/>
              <a:buAutoNum type="arabicPeriod"/>
              <a:defRPr/>
            </a:pPr>
            <a:endParaRPr lang="zh-CN" altLang="en-US" sz="2800">
              <a:latin typeface="Times New Roman" panose="02020603050405020304" pitchFamily="18" charset="0"/>
            </a:endParaRPr>
          </a:p>
          <a:p>
            <a:pPr marL="609600" indent="-609600" algn="just">
              <a:spcBef>
                <a:spcPct val="33000"/>
              </a:spcBef>
              <a:buFontTx/>
              <a:buAutoNum type="arabicPeriod"/>
              <a:defRPr/>
            </a:pPr>
            <a:r>
              <a:rPr lang="zh-CN" altLang="en-US" sz="2800"/>
              <a:t> </a:t>
            </a:r>
            <a:r>
              <a:rPr lang="en-US" altLang="zh-CN" sz="2800" i="1">
                <a:latin typeface="Times New Roman" panose="02020603050405020304" pitchFamily="18" charset="0"/>
              </a:rPr>
              <a:t>t</a:t>
            </a:r>
            <a:r>
              <a:rPr lang="en-US" altLang="zh-CN" sz="2800"/>
              <a:t>+</a:t>
            </a:r>
            <a:r>
              <a:rPr lang="en-US" altLang="zh-CN" sz="2800">
                <a:latin typeface="Times New Roman" panose="02020603050405020304" pitchFamily="18" charset="0"/>
              </a:rPr>
              <a:t>1</a:t>
            </a:r>
            <a:r>
              <a:rPr lang="zh-CN" altLang="en-US" sz="2800">
                <a:latin typeface="Times New Roman" panose="02020603050405020304" pitchFamily="18" charset="0"/>
              </a:rPr>
              <a:t>期的简单移动平均</a:t>
            </a:r>
            <a:r>
              <a:rPr lang="zh-CN" altLang="en-US" sz="2800" b="1" i="1">
                <a:solidFill>
                  <a:srgbClr val="FFFF91"/>
                </a:solidFill>
                <a:latin typeface="Times New Roman" panose="02020603050405020304" pitchFamily="18" charset="0"/>
              </a:rPr>
              <a:t>预测值</a:t>
            </a:r>
            <a:r>
              <a:rPr lang="zh-CN" altLang="en-US" sz="2800">
                <a:latin typeface="Times New Roman" panose="02020603050405020304" pitchFamily="18" charset="0"/>
              </a:rPr>
              <a:t>为</a:t>
            </a:r>
          </a:p>
          <a:p>
            <a:pPr marL="609600" indent="-609600" algn="just">
              <a:spcBef>
                <a:spcPct val="33000"/>
              </a:spcBef>
              <a:buFontTx/>
              <a:buAutoNum type="arabicPeriod"/>
              <a:defRPr/>
            </a:pPr>
            <a:endParaRPr lang="zh-CN" altLang="en-US" sz="2800">
              <a:latin typeface="Times New Roman" panose="02020603050405020304" pitchFamily="18" charset="0"/>
            </a:endParaRPr>
          </a:p>
          <a:p>
            <a:pPr marL="609600" indent="-609600" algn="just">
              <a:spcBef>
                <a:spcPct val="33000"/>
              </a:spcBef>
              <a:buFontTx/>
              <a:buAutoNum type="arabicPeriod"/>
              <a:defRPr/>
            </a:pPr>
            <a:r>
              <a:rPr lang="zh-CN" altLang="en-US" sz="2800"/>
              <a:t>预测误差用均方误差</a:t>
            </a:r>
            <a:r>
              <a:rPr lang="en-US" altLang="zh-CN" sz="2800">
                <a:solidFill>
                  <a:srgbClr val="FFFF91"/>
                </a:solidFill>
              </a:rPr>
              <a:t>(</a:t>
            </a:r>
            <a:r>
              <a:rPr lang="en-US" altLang="zh-CN" sz="2800" i="1">
                <a:solidFill>
                  <a:srgbClr val="FFFF91"/>
                </a:solidFill>
              </a:rPr>
              <a:t>MSE</a:t>
            </a:r>
            <a:r>
              <a:rPr lang="en-US" altLang="zh-CN" sz="2800">
                <a:solidFill>
                  <a:srgbClr val="FFFF91"/>
                </a:solidFill>
              </a:rPr>
              <a:t>)</a:t>
            </a:r>
            <a:r>
              <a:rPr lang="en-US" altLang="zh-CN" sz="2800" i="1"/>
              <a:t> </a:t>
            </a:r>
            <a:r>
              <a:rPr lang="zh-CN" altLang="en-US" sz="2800"/>
              <a:t>来衡量 </a:t>
            </a:r>
          </a:p>
        </p:txBody>
      </p:sp>
      <p:graphicFrame>
        <p:nvGraphicFramePr>
          <p:cNvPr id="82948" name="Object 4"/>
          <p:cNvGraphicFramePr>
            <a:graphicFrameLocks noChangeAspect="1"/>
          </p:cNvGraphicFramePr>
          <p:nvPr/>
        </p:nvGraphicFramePr>
        <p:xfrm>
          <a:off x="1905000" y="2636838"/>
          <a:ext cx="4343400" cy="865187"/>
        </p:xfrm>
        <a:graphic>
          <a:graphicData uri="http://schemas.openxmlformats.org/presentationml/2006/ole">
            <mc:AlternateContent xmlns:mc="http://schemas.openxmlformats.org/markup-compatibility/2006">
              <mc:Choice xmlns:v="urn:schemas-microsoft-com:vml" Requires="v">
                <p:oleObj spid="_x0000_s15362" r:id="rId4" imgW="1950833" imgH="381063" progId="Equation.3">
                  <p:embed/>
                </p:oleObj>
              </mc:Choice>
              <mc:Fallback>
                <p:oleObj r:id="rId4" imgW="1950833" imgH="381063" progId="Equation.3">
                  <p:embed/>
                  <p:pic>
                    <p:nvPicPr>
                      <p:cNvPr id="8294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636838"/>
                        <a:ext cx="4343400" cy="8651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49" name="Object 6"/>
          <p:cNvGraphicFramePr>
            <a:graphicFrameLocks noChangeAspect="1"/>
          </p:cNvGraphicFramePr>
          <p:nvPr/>
        </p:nvGraphicFramePr>
        <p:xfrm>
          <a:off x="1828800" y="3860800"/>
          <a:ext cx="4495800" cy="755650"/>
        </p:xfrm>
        <a:graphic>
          <a:graphicData uri="http://schemas.openxmlformats.org/presentationml/2006/ole">
            <mc:AlternateContent xmlns:mc="http://schemas.openxmlformats.org/markup-compatibility/2006">
              <mc:Choice xmlns:v="urn:schemas-microsoft-com:vml" Requires="v">
                <p:oleObj spid="_x0000_s15363" r:id="rId6" imgW="2423264" imgH="388462" progId="Equation.3">
                  <p:embed/>
                </p:oleObj>
              </mc:Choice>
              <mc:Fallback>
                <p:oleObj r:id="rId6" imgW="2423264" imgH="388462" progId="Equation.3">
                  <p:embed/>
                  <p:pic>
                    <p:nvPicPr>
                      <p:cNvPr id="82949"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3860800"/>
                        <a:ext cx="4495800" cy="7556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50" name="Object 8"/>
          <p:cNvGraphicFramePr>
            <a:graphicFrameLocks noChangeAspect="1"/>
          </p:cNvGraphicFramePr>
          <p:nvPr/>
        </p:nvGraphicFramePr>
        <p:xfrm>
          <a:off x="1790700" y="4941888"/>
          <a:ext cx="4652963" cy="1317625"/>
        </p:xfrm>
        <a:graphic>
          <a:graphicData uri="http://schemas.openxmlformats.org/presentationml/2006/ole">
            <mc:AlternateContent xmlns:mc="http://schemas.openxmlformats.org/markup-compatibility/2006">
              <mc:Choice xmlns:v="urn:schemas-microsoft-com:vml" Requires="v">
                <p:oleObj spid="_x0000_s15364" name="Equation" r:id="rId8" imgW="2179158" imgH="609768" progId="Equation.3">
                  <p:embed/>
                </p:oleObj>
              </mc:Choice>
              <mc:Fallback>
                <p:oleObj name="Equation" r:id="rId8" imgW="2179158" imgH="609768" progId="Equation.3">
                  <p:embed/>
                  <p:pic>
                    <p:nvPicPr>
                      <p:cNvPr id="8295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0700" y="4941888"/>
                        <a:ext cx="4652963" cy="13176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43789045"/>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指数平滑法</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en-US" altLang="zh-CN" sz="3600">
                <a:solidFill>
                  <a:schemeClr val="hlink"/>
                </a:solidFill>
                <a:latin typeface="Arial" panose="020B0604020202020204" pitchFamily="34" charset="0"/>
                <a:cs typeface="Times New Roman" panose="02020603050405020304" pitchFamily="18" charset="0"/>
              </a:rPr>
              <a:t>exponential smoothing</a:t>
            </a:r>
            <a:r>
              <a:rPr lang="en-US" altLang="zh-CN" sz="3600">
                <a:solidFill>
                  <a:schemeClr val="hlink"/>
                </a:solidFill>
                <a:latin typeface="Arial" panose="020B0604020202020204" pitchFamily="34" charset="0"/>
              </a:rPr>
              <a:t>)</a:t>
            </a:r>
          </a:p>
        </p:txBody>
      </p:sp>
      <p:sp>
        <p:nvSpPr>
          <p:cNvPr id="906243" name="Rectangle 3"/>
          <p:cNvSpPr>
            <a:spLocks noGrp="1" noChangeArrowheads="1"/>
          </p:cNvSpPr>
          <p:nvPr>
            <p:ph type="body" idx="1"/>
          </p:nvPr>
        </p:nvSpPr>
        <p:spPr>
          <a:xfrm>
            <a:off x="381000" y="1700213"/>
            <a:ext cx="8458200" cy="4471987"/>
          </a:xfrm>
        </p:spPr>
        <p:txBody>
          <a:bodyPr/>
          <a:lstStyle/>
          <a:p>
            <a:pPr marL="609600" indent="-609600" algn="just">
              <a:spcBef>
                <a:spcPct val="33000"/>
              </a:spcBef>
              <a:buFontTx/>
              <a:buAutoNum type="arabicPeriod"/>
              <a:defRPr/>
            </a:pPr>
            <a:r>
              <a:rPr lang="zh-CN" altLang="en-US" sz="2800" dirty="0"/>
              <a:t>是加权平均的一种特殊形式</a:t>
            </a:r>
          </a:p>
          <a:p>
            <a:pPr marL="609600" indent="-609600" algn="just">
              <a:spcBef>
                <a:spcPct val="33000"/>
              </a:spcBef>
              <a:buFontTx/>
              <a:buAutoNum type="arabicPeriod"/>
              <a:defRPr/>
            </a:pPr>
            <a:r>
              <a:rPr lang="zh-CN" altLang="en-US" sz="2800" dirty="0"/>
              <a:t>对过去的观察值加权平均进行预测的一种方法</a:t>
            </a:r>
          </a:p>
          <a:p>
            <a:pPr marL="609600" indent="-609600" algn="just">
              <a:spcBef>
                <a:spcPct val="33000"/>
              </a:spcBef>
              <a:buFontTx/>
              <a:buAutoNum type="arabicPeriod"/>
              <a:defRPr/>
            </a:pPr>
            <a:r>
              <a:rPr lang="zh-CN" altLang="en-US" sz="2800" dirty="0"/>
              <a:t>观察值时间越远，其权数也跟着呈现指数的下降，因而称为指数平滑</a:t>
            </a:r>
          </a:p>
          <a:p>
            <a:pPr marL="609600" indent="-609600" algn="just">
              <a:spcBef>
                <a:spcPct val="33000"/>
              </a:spcBef>
              <a:buFontTx/>
              <a:buAutoNum type="arabicPeriod"/>
              <a:defRPr/>
            </a:pPr>
            <a:r>
              <a:rPr lang="zh-CN" altLang="en-US" sz="2800" dirty="0"/>
              <a:t>有一次指数平滑、二次指数平滑、三次指数平滑等 </a:t>
            </a:r>
          </a:p>
          <a:p>
            <a:pPr marL="609600" indent="-609600" algn="just">
              <a:spcBef>
                <a:spcPct val="33000"/>
              </a:spcBef>
              <a:buFontTx/>
              <a:buAutoNum type="arabicPeriod"/>
              <a:defRPr/>
            </a:pPr>
            <a:r>
              <a:rPr lang="zh-CN" altLang="en-US" sz="2800" dirty="0"/>
              <a:t>一次指数平滑法也可用于对时间序列进行修匀，</a:t>
            </a:r>
            <a:r>
              <a:rPr lang="zh-CN" altLang="en-US" sz="2800" b="1" dirty="0"/>
              <a:t>以消除随机波动，找出序列的变化趋势 </a:t>
            </a:r>
          </a:p>
        </p:txBody>
      </p:sp>
    </p:spTree>
    <p:extLst>
      <p:ext uri="{BB962C8B-B14F-4D97-AF65-F5344CB8AC3E}">
        <p14:creationId xmlns:p14="http://schemas.microsoft.com/office/powerpoint/2010/main" val="21830145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6243">
                                            <p:txEl>
                                              <p:pRg st="0" end="0"/>
                                            </p:txEl>
                                          </p:spTgt>
                                        </p:tgtEl>
                                        <p:attrNameLst>
                                          <p:attrName>style.visibility</p:attrName>
                                        </p:attrNameLst>
                                      </p:cBhvr>
                                      <p:to>
                                        <p:strVal val="visible"/>
                                      </p:to>
                                    </p:set>
                                    <p:animEffect transition="in" filter="wipe(left)">
                                      <p:cBhvr>
                                        <p:cTn id="7" dur="500"/>
                                        <p:tgtEl>
                                          <p:spTgt spid="906243">
                                            <p:txEl>
                                              <p:pRg st="0" end="0"/>
                                            </p:txEl>
                                          </p:spTgt>
                                        </p:tgtEl>
                                      </p:cBhvr>
                                    </p:animEffect>
                                  </p:childTnLst>
                                  <p:subTnLst>
                                    <p:animClr clrSpc="rgb" dir="cw">
                                      <p:cBhvr override="childStyle">
                                        <p:cTn dur="1" fill="hold" display="0" masterRel="nextClick" afterEffect="1"/>
                                        <p:tgtEl>
                                          <p:spTgt spid="90624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6243">
                                            <p:txEl>
                                              <p:pRg st="1" end="1"/>
                                            </p:txEl>
                                          </p:spTgt>
                                        </p:tgtEl>
                                        <p:attrNameLst>
                                          <p:attrName>style.visibility</p:attrName>
                                        </p:attrNameLst>
                                      </p:cBhvr>
                                      <p:to>
                                        <p:strVal val="visible"/>
                                      </p:to>
                                    </p:set>
                                    <p:animEffect transition="in" filter="wipe(left)">
                                      <p:cBhvr>
                                        <p:cTn id="12" dur="500"/>
                                        <p:tgtEl>
                                          <p:spTgt spid="906243">
                                            <p:txEl>
                                              <p:pRg st="1" end="1"/>
                                            </p:txEl>
                                          </p:spTgt>
                                        </p:tgtEl>
                                      </p:cBhvr>
                                    </p:animEffect>
                                  </p:childTnLst>
                                  <p:subTnLst>
                                    <p:animClr clrSpc="rgb" dir="cw">
                                      <p:cBhvr override="childStyle">
                                        <p:cTn dur="1" fill="hold" display="0" masterRel="nextClick" afterEffect="1"/>
                                        <p:tgtEl>
                                          <p:spTgt spid="906243">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6243">
                                            <p:txEl>
                                              <p:pRg st="2" end="2"/>
                                            </p:txEl>
                                          </p:spTgt>
                                        </p:tgtEl>
                                        <p:attrNameLst>
                                          <p:attrName>style.visibility</p:attrName>
                                        </p:attrNameLst>
                                      </p:cBhvr>
                                      <p:to>
                                        <p:strVal val="visible"/>
                                      </p:to>
                                    </p:set>
                                    <p:animEffect transition="in" filter="wipe(left)">
                                      <p:cBhvr>
                                        <p:cTn id="17" dur="500"/>
                                        <p:tgtEl>
                                          <p:spTgt spid="906243">
                                            <p:txEl>
                                              <p:pRg st="2" end="2"/>
                                            </p:txEl>
                                          </p:spTgt>
                                        </p:tgtEl>
                                      </p:cBhvr>
                                    </p:animEffect>
                                  </p:childTnLst>
                                  <p:subTnLst>
                                    <p:animClr clrSpc="rgb" dir="cw">
                                      <p:cBhvr override="childStyle">
                                        <p:cTn dur="1" fill="hold" display="0" masterRel="nextClick" afterEffect="1"/>
                                        <p:tgtEl>
                                          <p:spTgt spid="906243">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6243">
                                            <p:txEl>
                                              <p:pRg st="3" end="3"/>
                                            </p:txEl>
                                          </p:spTgt>
                                        </p:tgtEl>
                                        <p:attrNameLst>
                                          <p:attrName>style.visibility</p:attrName>
                                        </p:attrNameLst>
                                      </p:cBhvr>
                                      <p:to>
                                        <p:strVal val="visible"/>
                                      </p:to>
                                    </p:set>
                                    <p:animEffect transition="in" filter="wipe(left)">
                                      <p:cBhvr>
                                        <p:cTn id="22" dur="500"/>
                                        <p:tgtEl>
                                          <p:spTgt spid="906243">
                                            <p:txEl>
                                              <p:pRg st="3" end="3"/>
                                            </p:txEl>
                                          </p:spTgt>
                                        </p:tgtEl>
                                      </p:cBhvr>
                                    </p:animEffect>
                                  </p:childTnLst>
                                  <p:subTnLst>
                                    <p:animClr clrSpc="rgb" dir="cw">
                                      <p:cBhvr override="childStyle">
                                        <p:cTn dur="1" fill="hold" display="0" masterRel="nextClick" afterEffect="1"/>
                                        <p:tgtEl>
                                          <p:spTgt spid="906243">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6243">
                                            <p:txEl>
                                              <p:pRg st="4" end="4"/>
                                            </p:txEl>
                                          </p:spTgt>
                                        </p:tgtEl>
                                        <p:attrNameLst>
                                          <p:attrName>style.visibility</p:attrName>
                                        </p:attrNameLst>
                                      </p:cBhvr>
                                      <p:to>
                                        <p:strVal val="visible"/>
                                      </p:to>
                                    </p:set>
                                    <p:animEffect transition="in" filter="wipe(left)">
                                      <p:cBhvr>
                                        <p:cTn id="27" dur="500"/>
                                        <p:tgtEl>
                                          <p:spTgt spid="906243">
                                            <p:txEl>
                                              <p:pRg st="4" end="4"/>
                                            </p:txEl>
                                          </p:spTgt>
                                        </p:tgtEl>
                                      </p:cBhvr>
                                    </p:animEffect>
                                  </p:childTnLst>
                                  <p:subTnLst>
                                    <p:animClr clrSpc="rgb" dir="cw">
                                      <p:cBhvr override="childStyle">
                                        <p:cTn dur="1" fill="hold" display="0" masterRel="nextClick" afterEffect="1"/>
                                        <p:tgtEl>
                                          <p:spTgt spid="906243">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4674" name="Rectangle 2"/>
          <p:cNvSpPr>
            <a:spLocks noChangeArrowheads="1"/>
          </p:cNvSpPr>
          <p:nvPr/>
        </p:nvSpPr>
        <p:spPr bwMode="auto">
          <a:xfrm>
            <a:off x="1676400" y="381000"/>
            <a:ext cx="7239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13</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.5  </a:t>
            </a:r>
            <a:r>
              <a:rPr kumimoji="1" lang="zh-CN" alt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趋势型序列的预测</a:t>
            </a:r>
          </a:p>
        </p:txBody>
      </p:sp>
      <p:sp>
        <p:nvSpPr>
          <p:cNvPr id="924675" name="Rectangle 3"/>
          <p:cNvSpPr>
            <a:spLocks noChangeArrowheads="1"/>
          </p:cNvSpPr>
          <p:nvPr/>
        </p:nvSpPr>
        <p:spPr bwMode="auto">
          <a:xfrm>
            <a:off x="685800" y="1981200"/>
            <a:ext cx="7696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406400" indent="-406400" algn="ctr">
              <a:spcBef>
                <a:spcPct val="20000"/>
              </a:spcBef>
              <a:defRPr kumimoji="1" sz="16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406400" marR="0" lvl="0" indent="-4064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13.5.1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线性趋势预测</a:t>
            </a:r>
          </a:p>
          <a:p>
            <a:pPr marL="406400" marR="0" lvl="0" indent="-4064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13.5.2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非线性趋势预测</a:t>
            </a:r>
          </a:p>
          <a:p>
            <a:pPr marL="406400" marR="0" lvl="0" indent="-406400" algn="l" defTabSz="914400" rtl="0" eaLnBrk="0" fontAlgn="base" latinLnBrk="0" hangingPunct="0">
              <a:lnSpc>
                <a:spcPct val="100000"/>
              </a:lnSpc>
              <a:spcBef>
                <a:spcPct val="20000"/>
              </a:spcBef>
              <a:spcAft>
                <a:spcPct val="0"/>
              </a:spcAft>
              <a:buClrTx/>
              <a:buSzTx/>
              <a:buFontTx/>
              <a:buNone/>
              <a:tabLst/>
              <a:defRPr/>
            </a:pPr>
            <a:endPar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9778" name="Rectangle 2"/>
          <p:cNvSpPr>
            <a:spLocks noGrp="1" noChangeArrowheads="1"/>
          </p:cNvSpPr>
          <p:nvPr>
            <p:ph type="title"/>
          </p:nvPr>
        </p:nvSpPr>
        <p:spPr>
          <a:xfrm>
            <a:off x="2057400" y="228600"/>
            <a:ext cx="6553200" cy="1143000"/>
          </a:xfrm>
        </p:spPr>
        <p:txBody>
          <a:bodyPr/>
          <a:lstStyle/>
          <a:p>
            <a:pPr>
              <a:defRPr/>
            </a:pPr>
            <a:r>
              <a:rPr lang="zh-CN" altLang="en-US"/>
              <a:t>趋势序列及其预测方法</a:t>
            </a:r>
            <a:endParaRPr lang="zh-CN" altLang="en-US">
              <a:solidFill>
                <a:schemeClr val="hlink"/>
              </a:solidFill>
            </a:endParaRPr>
          </a:p>
        </p:txBody>
      </p:sp>
      <p:sp>
        <p:nvSpPr>
          <p:cNvPr id="1099779" name="Rectangle 3"/>
          <p:cNvSpPr>
            <a:spLocks noGrp="1" noChangeArrowheads="1"/>
          </p:cNvSpPr>
          <p:nvPr>
            <p:ph type="body" idx="1"/>
          </p:nvPr>
        </p:nvSpPr>
        <p:spPr>
          <a:xfrm>
            <a:off x="539750" y="1652588"/>
            <a:ext cx="8208963" cy="4368800"/>
          </a:xfrm>
        </p:spPr>
        <p:txBody>
          <a:bodyPr/>
          <a:lstStyle/>
          <a:p>
            <a:pPr marL="609600" indent="-609600" algn="just">
              <a:buFontTx/>
              <a:buAutoNum type="arabicPeriod"/>
              <a:defRPr/>
            </a:pPr>
            <a:r>
              <a:rPr lang="zh-CN" altLang="en-US"/>
              <a:t>趋势</a:t>
            </a:r>
            <a:r>
              <a:rPr lang="en-US" altLang="zh-CN">
                <a:solidFill>
                  <a:srgbClr val="FFFF91"/>
                </a:solidFill>
              </a:rPr>
              <a:t>(</a:t>
            </a:r>
            <a:r>
              <a:rPr lang="en-US" altLang="zh-CN">
                <a:solidFill>
                  <a:srgbClr val="FFFF91"/>
                </a:solidFill>
                <a:cs typeface="Times New Roman" panose="02020603050405020304" pitchFamily="18" charset="0"/>
              </a:rPr>
              <a:t>trend</a:t>
            </a:r>
            <a:r>
              <a:rPr lang="en-US" altLang="zh-CN">
                <a:solidFill>
                  <a:srgbClr val="FFFF91"/>
                </a:solidFill>
              </a:rPr>
              <a:t>)</a:t>
            </a:r>
          </a:p>
          <a:p>
            <a:pPr marL="1219200" lvl="1" indent="-533400" algn="just">
              <a:defRPr/>
            </a:pPr>
            <a:r>
              <a:rPr lang="zh-CN" altLang="en-US"/>
              <a:t>持续向上或持续下降的状态或规律</a:t>
            </a:r>
          </a:p>
          <a:p>
            <a:pPr marL="609600" indent="-609600" algn="just">
              <a:buFont typeface="Wingdings" panose="05000000000000000000" pitchFamily="2" charset="2"/>
              <a:buAutoNum type="arabicPeriod"/>
              <a:defRPr/>
            </a:pPr>
            <a:r>
              <a:rPr lang="zh-CN" altLang="en-US"/>
              <a:t> 有线性趋势和非线性趋势</a:t>
            </a:r>
          </a:p>
          <a:p>
            <a:pPr marL="609600" indent="-609600" algn="just">
              <a:buFont typeface="Wingdings" panose="05000000000000000000" pitchFamily="2" charset="2"/>
              <a:buAutoNum type="arabicPeriod"/>
              <a:defRPr/>
            </a:pPr>
            <a:r>
              <a:rPr lang="zh-CN" altLang="en-US"/>
              <a:t>方法主要有</a:t>
            </a:r>
          </a:p>
          <a:p>
            <a:pPr marL="1219200" lvl="1" indent="-533400" algn="just">
              <a:defRPr/>
            </a:pPr>
            <a:r>
              <a:rPr lang="zh-CN" altLang="en-US"/>
              <a:t>线性趋势预测</a:t>
            </a:r>
          </a:p>
          <a:p>
            <a:pPr marL="1219200" lvl="1" indent="-533400" algn="just">
              <a:defRPr/>
            </a:pPr>
            <a:r>
              <a:rPr lang="zh-CN" altLang="en-US"/>
              <a:t>非线性趋势预测</a:t>
            </a:r>
          </a:p>
          <a:p>
            <a:pPr marL="1219200" lvl="1" indent="-533400" algn="just">
              <a:defRPr/>
            </a:pPr>
            <a:r>
              <a:rPr lang="zh-CN" altLang="en-US"/>
              <a:t>自回归模型预测</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9779">
                                            <p:txEl>
                                              <p:pRg st="0" end="0"/>
                                            </p:txEl>
                                          </p:spTgt>
                                        </p:tgtEl>
                                        <p:attrNameLst>
                                          <p:attrName>style.visibility</p:attrName>
                                        </p:attrNameLst>
                                      </p:cBhvr>
                                      <p:to>
                                        <p:strVal val="visible"/>
                                      </p:to>
                                    </p:set>
                                    <p:animEffect transition="in" filter="wipe(left)">
                                      <p:cBhvr>
                                        <p:cTn id="7" dur="500"/>
                                        <p:tgtEl>
                                          <p:spTgt spid="1099779">
                                            <p:txEl>
                                              <p:pRg st="0" end="0"/>
                                            </p:txEl>
                                          </p:spTgt>
                                        </p:tgtEl>
                                      </p:cBhvr>
                                    </p:animEffect>
                                  </p:childTnLst>
                                  <p:subTnLst>
                                    <p:animClr clrSpc="rgb" dir="cw">
                                      <p:cBhvr override="childStyle">
                                        <p:cTn dur="1" fill="hold" display="0" masterRel="nextClick" afterEffect="1"/>
                                        <p:tgtEl>
                                          <p:spTgt spid="1099779">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1099779">
                                            <p:txEl>
                                              <p:pRg st="1" end="1"/>
                                            </p:txEl>
                                          </p:spTgt>
                                        </p:tgtEl>
                                        <p:attrNameLst>
                                          <p:attrName>style.visibility</p:attrName>
                                        </p:attrNameLst>
                                      </p:cBhvr>
                                      <p:to>
                                        <p:strVal val="visible"/>
                                      </p:to>
                                    </p:set>
                                    <p:animEffect transition="in" filter="wipe(left)">
                                      <p:cBhvr>
                                        <p:cTn id="10" dur="500"/>
                                        <p:tgtEl>
                                          <p:spTgt spid="1099779">
                                            <p:txEl>
                                              <p:pRg st="1" end="1"/>
                                            </p:txEl>
                                          </p:spTgt>
                                        </p:tgtEl>
                                      </p:cBhvr>
                                    </p:animEffect>
                                  </p:childTnLst>
                                  <p:subTnLst>
                                    <p:animClr clrSpc="rgb" dir="cw">
                                      <p:cBhvr override="childStyle">
                                        <p:cTn dur="1" fill="hold" display="0" masterRel="nextClick" afterEffect="1"/>
                                        <p:tgtEl>
                                          <p:spTgt spid="1099779">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99779">
                                            <p:txEl>
                                              <p:pRg st="2" end="2"/>
                                            </p:txEl>
                                          </p:spTgt>
                                        </p:tgtEl>
                                        <p:attrNameLst>
                                          <p:attrName>style.visibility</p:attrName>
                                        </p:attrNameLst>
                                      </p:cBhvr>
                                      <p:to>
                                        <p:strVal val="visible"/>
                                      </p:to>
                                    </p:set>
                                    <p:animEffect transition="in" filter="wipe(left)">
                                      <p:cBhvr>
                                        <p:cTn id="15" dur="500"/>
                                        <p:tgtEl>
                                          <p:spTgt spid="1099779">
                                            <p:txEl>
                                              <p:pRg st="2" end="2"/>
                                            </p:txEl>
                                          </p:spTgt>
                                        </p:tgtEl>
                                      </p:cBhvr>
                                    </p:animEffect>
                                  </p:childTnLst>
                                  <p:subTnLst>
                                    <p:animClr clrSpc="rgb" dir="cw">
                                      <p:cBhvr override="childStyle">
                                        <p:cTn dur="1" fill="hold" display="0" masterRel="nextClick" afterEffect="1"/>
                                        <p:tgtEl>
                                          <p:spTgt spid="1099779">
                                            <p:txEl>
                                              <p:pRg st="2" end="2"/>
                                            </p:txEl>
                                          </p:spTgt>
                                        </p:tgtEl>
                                        <p:attrNameLst>
                                          <p:attrName>ppt_c</p:attrName>
                                        </p:attrNameLst>
                                      </p:cBhvr>
                                      <p:to>
                                        <a:schemeClr val="folHlink"/>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99779">
                                            <p:txEl>
                                              <p:pRg st="3" end="3"/>
                                            </p:txEl>
                                          </p:spTgt>
                                        </p:tgtEl>
                                        <p:attrNameLst>
                                          <p:attrName>style.visibility</p:attrName>
                                        </p:attrNameLst>
                                      </p:cBhvr>
                                      <p:to>
                                        <p:strVal val="visible"/>
                                      </p:to>
                                    </p:set>
                                    <p:animEffect transition="in" filter="wipe(left)">
                                      <p:cBhvr>
                                        <p:cTn id="20" dur="500"/>
                                        <p:tgtEl>
                                          <p:spTgt spid="1099779">
                                            <p:txEl>
                                              <p:pRg st="3" end="3"/>
                                            </p:txEl>
                                          </p:spTgt>
                                        </p:tgtEl>
                                      </p:cBhvr>
                                    </p:animEffect>
                                  </p:childTnLst>
                                  <p:subTnLst>
                                    <p:animClr clrSpc="rgb" dir="cw">
                                      <p:cBhvr override="childStyle">
                                        <p:cTn dur="1" fill="hold" display="0" masterRel="nextClick" afterEffect="1"/>
                                        <p:tgtEl>
                                          <p:spTgt spid="1099779">
                                            <p:txEl>
                                              <p:pRg st="3" end="3"/>
                                            </p:txEl>
                                          </p:spTgt>
                                        </p:tgtEl>
                                        <p:attrNameLst>
                                          <p:attrName>ppt_c</p:attrName>
                                        </p:attrNameLst>
                                      </p:cBhvr>
                                      <p:to>
                                        <a:schemeClr val="folHlink"/>
                                      </p:to>
                                    </p:animClr>
                                  </p:subTnLst>
                                </p:cTn>
                              </p:par>
                              <p:par>
                                <p:cTn id="21" presetID="22" presetClass="entr" presetSubtype="8" fill="hold" grpId="0" nodeType="withEffect">
                                  <p:stCondLst>
                                    <p:cond delay="0"/>
                                  </p:stCondLst>
                                  <p:childTnLst>
                                    <p:set>
                                      <p:cBhvr>
                                        <p:cTn id="22" dur="1" fill="hold">
                                          <p:stCondLst>
                                            <p:cond delay="0"/>
                                          </p:stCondLst>
                                        </p:cTn>
                                        <p:tgtEl>
                                          <p:spTgt spid="1099779">
                                            <p:txEl>
                                              <p:pRg st="4" end="4"/>
                                            </p:txEl>
                                          </p:spTgt>
                                        </p:tgtEl>
                                        <p:attrNameLst>
                                          <p:attrName>style.visibility</p:attrName>
                                        </p:attrNameLst>
                                      </p:cBhvr>
                                      <p:to>
                                        <p:strVal val="visible"/>
                                      </p:to>
                                    </p:set>
                                    <p:animEffect transition="in" filter="wipe(left)">
                                      <p:cBhvr>
                                        <p:cTn id="23" dur="500"/>
                                        <p:tgtEl>
                                          <p:spTgt spid="1099779">
                                            <p:txEl>
                                              <p:pRg st="4" end="4"/>
                                            </p:txEl>
                                          </p:spTgt>
                                        </p:tgtEl>
                                      </p:cBhvr>
                                    </p:animEffect>
                                  </p:childTnLst>
                                  <p:subTnLst>
                                    <p:animClr clrSpc="rgb" dir="cw">
                                      <p:cBhvr override="childStyle">
                                        <p:cTn dur="1" fill="hold" display="0" masterRel="nextClick" afterEffect="1"/>
                                        <p:tgtEl>
                                          <p:spTgt spid="1099779">
                                            <p:txEl>
                                              <p:pRg st="4" end="4"/>
                                            </p:txEl>
                                          </p:spTgt>
                                        </p:tgtEl>
                                        <p:attrNameLst>
                                          <p:attrName>ppt_c</p:attrName>
                                        </p:attrNameLst>
                                      </p:cBhvr>
                                      <p:to>
                                        <a:schemeClr val="folHlink"/>
                                      </p:to>
                                    </p:animClr>
                                  </p:subTnLst>
                                </p:cTn>
                              </p:par>
                              <p:par>
                                <p:cTn id="24" presetID="22" presetClass="entr" presetSubtype="8" fill="hold" grpId="0" nodeType="withEffect">
                                  <p:stCondLst>
                                    <p:cond delay="0"/>
                                  </p:stCondLst>
                                  <p:childTnLst>
                                    <p:set>
                                      <p:cBhvr>
                                        <p:cTn id="25" dur="1" fill="hold">
                                          <p:stCondLst>
                                            <p:cond delay="0"/>
                                          </p:stCondLst>
                                        </p:cTn>
                                        <p:tgtEl>
                                          <p:spTgt spid="1099779">
                                            <p:txEl>
                                              <p:pRg st="5" end="5"/>
                                            </p:txEl>
                                          </p:spTgt>
                                        </p:tgtEl>
                                        <p:attrNameLst>
                                          <p:attrName>style.visibility</p:attrName>
                                        </p:attrNameLst>
                                      </p:cBhvr>
                                      <p:to>
                                        <p:strVal val="visible"/>
                                      </p:to>
                                    </p:set>
                                    <p:animEffect transition="in" filter="wipe(left)">
                                      <p:cBhvr>
                                        <p:cTn id="26" dur="500"/>
                                        <p:tgtEl>
                                          <p:spTgt spid="1099779">
                                            <p:txEl>
                                              <p:pRg st="5" end="5"/>
                                            </p:txEl>
                                          </p:spTgt>
                                        </p:tgtEl>
                                      </p:cBhvr>
                                    </p:animEffect>
                                  </p:childTnLst>
                                  <p:subTnLst>
                                    <p:animClr clrSpc="rgb" dir="cw">
                                      <p:cBhvr override="childStyle">
                                        <p:cTn dur="1" fill="hold" display="0" masterRel="nextClick" afterEffect="1"/>
                                        <p:tgtEl>
                                          <p:spTgt spid="1099779">
                                            <p:txEl>
                                              <p:pRg st="5" end="5"/>
                                            </p:txEl>
                                          </p:spTgt>
                                        </p:tgtEl>
                                        <p:attrNameLst>
                                          <p:attrName>ppt_c</p:attrName>
                                        </p:attrNameLst>
                                      </p:cBhvr>
                                      <p:to>
                                        <a:schemeClr val="folHlink"/>
                                      </p:to>
                                    </p:animClr>
                                  </p:subTnLst>
                                </p:cTn>
                              </p:par>
                              <p:par>
                                <p:cTn id="27" presetID="22" presetClass="entr" presetSubtype="8" fill="hold" grpId="0" nodeType="withEffect">
                                  <p:stCondLst>
                                    <p:cond delay="0"/>
                                  </p:stCondLst>
                                  <p:childTnLst>
                                    <p:set>
                                      <p:cBhvr>
                                        <p:cTn id="28" dur="1" fill="hold">
                                          <p:stCondLst>
                                            <p:cond delay="0"/>
                                          </p:stCondLst>
                                        </p:cTn>
                                        <p:tgtEl>
                                          <p:spTgt spid="1099779">
                                            <p:txEl>
                                              <p:pRg st="6" end="6"/>
                                            </p:txEl>
                                          </p:spTgt>
                                        </p:tgtEl>
                                        <p:attrNameLst>
                                          <p:attrName>style.visibility</p:attrName>
                                        </p:attrNameLst>
                                      </p:cBhvr>
                                      <p:to>
                                        <p:strVal val="visible"/>
                                      </p:to>
                                    </p:set>
                                    <p:animEffect transition="in" filter="wipe(left)">
                                      <p:cBhvr>
                                        <p:cTn id="29" dur="500"/>
                                        <p:tgtEl>
                                          <p:spTgt spid="1099779">
                                            <p:txEl>
                                              <p:pRg st="6" end="6"/>
                                            </p:txEl>
                                          </p:spTgt>
                                        </p:tgtEl>
                                      </p:cBhvr>
                                    </p:animEffect>
                                  </p:childTnLst>
                                  <p:subTnLst>
                                    <p:animClr clrSpc="rgb" dir="cw">
                                      <p:cBhvr override="childStyle">
                                        <p:cTn dur="1" fill="hold" display="0" masterRel="nextClick" afterEffect="1"/>
                                        <p:tgtEl>
                                          <p:spTgt spid="1099779">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977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8"/>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874498" name="Rectangle 2"/>
          <p:cNvSpPr>
            <a:spLocks noGrp="1" noChangeArrowheads="1"/>
          </p:cNvSpPr>
          <p:nvPr>
            <p:ph type="title"/>
          </p:nvPr>
        </p:nvSpPr>
        <p:spPr>
          <a:xfrm>
            <a:off x="1905000" y="228600"/>
            <a:ext cx="6781800" cy="1143000"/>
          </a:xfrm>
        </p:spPr>
        <p:txBody>
          <a:bodyPr/>
          <a:lstStyle/>
          <a:p>
            <a:pPr>
              <a:defRPr/>
            </a:pPr>
            <a:r>
              <a:rPr lang="zh-CN" altLang="en-US" sz="4000"/>
              <a:t>时间序列的分类</a:t>
            </a:r>
          </a:p>
        </p:txBody>
      </p:sp>
      <p:graphicFrame>
        <p:nvGraphicFramePr>
          <p:cNvPr id="14340" name="Object 17"/>
          <p:cNvGraphicFramePr>
            <a:graphicFrameLocks noChangeAspect="1"/>
          </p:cNvGraphicFramePr>
          <p:nvPr/>
        </p:nvGraphicFramePr>
        <p:xfrm>
          <a:off x="944563" y="1917700"/>
          <a:ext cx="7404100" cy="4089400"/>
        </p:xfrm>
        <a:graphic>
          <a:graphicData uri="http://schemas.openxmlformats.org/presentationml/2006/ole">
            <mc:AlternateContent xmlns:mc="http://schemas.openxmlformats.org/markup-compatibility/2006">
              <mc:Choice xmlns:v="urn:schemas-microsoft-com:vml" Requires="v">
                <p:oleObj spid="_x0000_s1026" name="MS Org Chart" r:id="rId3" imgW="6038640" imgH="2609640" progId="OrgPlusWOPX.4">
                  <p:embed followColorScheme="full"/>
                </p:oleObj>
              </mc:Choice>
              <mc:Fallback>
                <p:oleObj name="MS Org Chart" r:id="rId3" imgW="6038640" imgH="2609640" progId="OrgPlusWOPX.4">
                  <p:embed followColorScheme="full"/>
                  <p:pic>
                    <p:nvPicPr>
                      <p:cNvPr id="14340" name="Object 17"/>
                      <p:cNvPicPr>
                        <a:picLocks noChangeAspect="1" noChangeArrowheads="1"/>
                      </p:cNvPicPr>
                      <p:nvPr/>
                    </p:nvPicPr>
                    <p:blipFill>
                      <a:blip r:embed="rId4"/>
                      <a:srcRect/>
                      <a:stretch>
                        <a:fillRect/>
                      </a:stretch>
                    </p:blipFill>
                    <p:spPr bwMode="auto">
                      <a:xfrm>
                        <a:off x="944563" y="1917700"/>
                        <a:ext cx="7404100" cy="408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d"/>
  </p:transition>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0">
          <a:gsLst>
            <a:gs pos="0">
              <a:srgbClr val="2AA62A"/>
            </a:gs>
            <a:gs pos="100000">
              <a:srgbClr val="134D13"/>
            </a:gs>
          </a:gsLst>
          <a:lin ang="5400000" scaled="1"/>
        </a:gradFill>
        <a:effectLst/>
      </p:bgPr>
    </p:bg>
    <p:spTree>
      <p:nvGrpSpPr>
        <p:cNvPr id="1" name=""/>
        <p:cNvGrpSpPr/>
        <p:nvPr/>
      </p:nvGrpSpPr>
      <p:grpSpPr>
        <a:xfrm>
          <a:off x="0" y="0"/>
          <a:ext cx="0" cy="0"/>
          <a:chOff x="0" y="0"/>
          <a:chExt cx="0" cy="0"/>
        </a:xfrm>
      </p:grpSpPr>
      <p:sp>
        <p:nvSpPr>
          <p:cNvPr id="926722" name="Rectangle 2"/>
          <p:cNvSpPr>
            <a:spLocks noGrp="1" noChangeArrowheads="1"/>
          </p:cNvSpPr>
          <p:nvPr>
            <p:ph type="ctrTitle"/>
          </p:nvPr>
        </p:nvSpPr>
        <p:spPr>
          <a:xfrm>
            <a:off x="685800" y="1981200"/>
            <a:ext cx="8001000" cy="1143000"/>
          </a:xfrm>
        </p:spPr>
        <p:txBody>
          <a:bodyPr anchor="ctr" anchorCtr="0"/>
          <a:lstStyle/>
          <a:p>
            <a:pPr>
              <a:defRPr/>
            </a:pPr>
            <a:r>
              <a:rPr lang="zh-CN" altLang="en-US" sz="4400"/>
              <a:t>线性趋势预测</a:t>
            </a:r>
          </a:p>
        </p:txBody>
      </p:sp>
      <p:grpSp>
        <p:nvGrpSpPr>
          <p:cNvPr id="113667" name="Group 3"/>
          <p:cNvGrpSpPr>
            <a:grpSpLocks/>
          </p:cNvGrpSpPr>
          <p:nvPr/>
        </p:nvGrpSpPr>
        <p:grpSpPr bwMode="auto">
          <a:xfrm>
            <a:off x="2133600" y="3200400"/>
            <a:ext cx="5181600" cy="2743200"/>
            <a:chOff x="1440" y="2256"/>
            <a:chExt cx="3168" cy="1680"/>
          </a:xfrm>
        </p:grpSpPr>
        <p:sp>
          <p:nvSpPr>
            <p:cNvPr id="113668" name="Freeform 4"/>
            <p:cNvSpPr>
              <a:spLocks/>
            </p:cNvSpPr>
            <p:nvPr/>
          </p:nvSpPr>
          <p:spPr bwMode="auto">
            <a:xfrm>
              <a:off x="1440" y="2256"/>
              <a:ext cx="3168" cy="1680"/>
            </a:xfrm>
            <a:custGeom>
              <a:avLst/>
              <a:gdLst>
                <a:gd name="T0" fmla="*/ 0 w 904"/>
                <a:gd name="T1" fmla="*/ 3476 h 811"/>
                <a:gd name="T2" fmla="*/ 0 w 904"/>
                <a:gd name="T3" fmla="*/ 0 h 811"/>
                <a:gd name="T4" fmla="*/ 11088 w 904"/>
                <a:gd name="T5" fmla="*/ 0 h 811"/>
                <a:gd name="T6" fmla="*/ 11088 w 904"/>
                <a:gd name="T7" fmla="*/ 3459 h 811"/>
                <a:gd name="T8" fmla="*/ 0 w 904"/>
                <a:gd name="T9" fmla="*/ 3459 h 811"/>
                <a:gd name="T10" fmla="*/ 0 w 904"/>
                <a:gd name="T11" fmla="*/ 3476 h 8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4" h="811">
                  <a:moveTo>
                    <a:pt x="0" y="810"/>
                  </a:moveTo>
                  <a:lnTo>
                    <a:pt x="0" y="0"/>
                  </a:lnTo>
                  <a:lnTo>
                    <a:pt x="903" y="0"/>
                  </a:lnTo>
                  <a:lnTo>
                    <a:pt x="903" y="806"/>
                  </a:lnTo>
                  <a:lnTo>
                    <a:pt x="0" y="806"/>
                  </a:lnTo>
                  <a:lnTo>
                    <a:pt x="0" y="810"/>
                  </a:lnTo>
                </a:path>
              </a:pathLst>
            </a:custGeom>
            <a:solidFill>
              <a:srgbClr val="CBCB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3669" name="Freeform 5"/>
            <p:cNvSpPr>
              <a:spLocks/>
            </p:cNvSpPr>
            <p:nvPr/>
          </p:nvSpPr>
          <p:spPr bwMode="auto">
            <a:xfrm>
              <a:off x="1440" y="2256"/>
              <a:ext cx="3168" cy="1656"/>
            </a:xfrm>
            <a:custGeom>
              <a:avLst/>
              <a:gdLst>
                <a:gd name="T0" fmla="*/ 0 w 910"/>
                <a:gd name="T1" fmla="*/ 3353 h 817"/>
                <a:gd name="T2" fmla="*/ 0 w 910"/>
                <a:gd name="T3" fmla="*/ 0 h 817"/>
                <a:gd name="T4" fmla="*/ 11018 w 910"/>
                <a:gd name="T5" fmla="*/ 0 h 817"/>
                <a:gd name="T6" fmla="*/ 11018 w 910"/>
                <a:gd name="T7" fmla="*/ 3336 h 817"/>
                <a:gd name="T8" fmla="*/ 0 w 910"/>
                <a:gd name="T9" fmla="*/ 3336 h 817"/>
                <a:gd name="T10" fmla="*/ 0 w 910"/>
                <a:gd name="T11" fmla="*/ 3353 h 8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0" h="817">
                  <a:moveTo>
                    <a:pt x="0" y="816"/>
                  </a:moveTo>
                  <a:lnTo>
                    <a:pt x="0" y="0"/>
                  </a:lnTo>
                  <a:lnTo>
                    <a:pt x="909" y="0"/>
                  </a:lnTo>
                  <a:lnTo>
                    <a:pt x="909" y="812"/>
                  </a:lnTo>
                  <a:lnTo>
                    <a:pt x="0" y="812"/>
                  </a:lnTo>
                  <a:lnTo>
                    <a:pt x="0" y="81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3670" name="Line 6"/>
            <p:cNvSpPr>
              <a:spLocks noChangeShapeType="1"/>
            </p:cNvSpPr>
            <p:nvPr/>
          </p:nvSpPr>
          <p:spPr bwMode="auto">
            <a:xfrm>
              <a:off x="4121" y="2256"/>
              <a:ext cx="0" cy="1646"/>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3671" name="Line 7"/>
            <p:cNvSpPr>
              <a:spLocks noChangeShapeType="1"/>
            </p:cNvSpPr>
            <p:nvPr/>
          </p:nvSpPr>
          <p:spPr bwMode="auto">
            <a:xfrm>
              <a:off x="3577" y="2256"/>
              <a:ext cx="0" cy="1646"/>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3672" name="Line 8"/>
            <p:cNvSpPr>
              <a:spLocks noChangeShapeType="1"/>
            </p:cNvSpPr>
            <p:nvPr/>
          </p:nvSpPr>
          <p:spPr bwMode="auto">
            <a:xfrm>
              <a:off x="3038" y="2263"/>
              <a:ext cx="0" cy="1639"/>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3673" name="Line 9"/>
            <p:cNvSpPr>
              <a:spLocks noChangeShapeType="1"/>
            </p:cNvSpPr>
            <p:nvPr/>
          </p:nvSpPr>
          <p:spPr bwMode="auto">
            <a:xfrm>
              <a:off x="2509" y="2256"/>
              <a:ext cx="0" cy="1646"/>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3674" name="Line 10"/>
            <p:cNvSpPr>
              <a:spLocks noChangeShapeType="1"/>
            </p:cNvSpPr>
            <p:nvPr/>
          </p:nvSpPr>
          <p:spPr bwMode="auto">
            <a:xfrm>
              <a:off x="1969" y="2256"/>
              <a:ext cx="0" cy="1638"/>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3675" name="Line 11"/>
            <p:cNvSpPr>
              <a:spLocks noChangeShapeType="1"/>
            </p:cNvSpPr>
            <p:nvPr/>
          </p:nvSpPr>
          <p:spPr bwMode="auto">
            <a:xfrm>
              <a:off x="1440" y="2657"/>
              <a:ext cx="3164" cy="0"/>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3676" name="Line 12"/>
            <p:cNvSpPr>
              <a:spLocks noChangeShapeType="1"/>
            </p:cNvSpPr>
            <p:nvPr/>
          </p:nvSpPr>
          <p:spPr bwMode="auto">
            <a:xfrm>
              <a:off x="1440" y="2963"/>
              <a:ext cx="3164" cy="0"/>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3677" name="Line 13"/>
            <p:cNvSpPr>
              <a:spLocks noChangeShapeType="1"/>
            </p:cNvSpPr>
            <p:nvPr/>
          </p:nvSpPr>
          <p:spPr bwMode="auto">
            <a:xfrm>
              <a:off x="1440" y="3279"/>
              <a:ext cx="3164" cy="0"/>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3678" name="Line 14"/>
            <p:cNvSpPr>
              <a:spLocks noChangeShapeType="1"/>
            </p:cNvSpPr>
            <p:nvPr/>
          </p:nvSpPr>
          <p:spPr bwMode="auto">
            <a:xfrm>
              <a:off x="1440" y="3585"/>
              <a:ext cx="3164" cy="0"/>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3679" name="Line 15"/>
            <p:cNvSpPr>
              <a:spLocks noChangeShapeType="1"/>
            </p:cNvSpPr>
            <p:nvPr/>
          </p:nvSpPr>
          <p:spPr bwMode="auto">
            <a:xfrm flipV="1">
              <a:off x="1563" y="2536"/>
              <a:ext cx="3015" cy="1166"/>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3680" name="Freeform 16"/>
            <p:cNvSpPr>
              <a:spLocks/>
            </p:cNvSpPr>
            <p:nvPr/>
          </p:nvSpPr>
          <p:spPr bwMode="auto">
            <a:xfrm>
              <a:off x="1680" y="2448"/>
              <a:ext cx="2784" cy="1296"/>
            </a:xfrm>
            <a:custGeom>
              <a:avLst/>
              <a:gdLst>
                <a:gd name="T0" fmla="*/ 0 w 2604"/>
                <a:gd name="T1" fmla="*/ 1346 h 1248"/>
                <a:gd name="T2" fmla="*/ 96 w 2604"/>
                <a:gd name="T3" fmla="*/ 1178 h 1248"/>
                <a:gd name="T4" fmla="*/ 110 w 2604"/>
                <a:gd name="T5" fmla="*/ 1113 h 1248"/>
                <a:gd name="T6" fmla="*/ 137 w 2604"/>
                <a:gd name="T7" fmla="*/ 1035 h 1248"/>
                <a:gd name="T8" fmla="*/ 179 w 2604"/>
                <a:gd name="T9" fmla="*/ 1061 h 1248"/>
                <a:gd name="T10" fmla="*/ 205 w 2604"/>
                <a:gd name="T11" fmla="*/ 1152 h 1248"/>
                <a:gd name="T12" fmla="*/ 261 w 2604"/>
                <a:gd name="T13" fmla="*/ 1242 h 1248"/>
                <a:gd name="T14" fmla="*/ 370 w 2604"/>
                <a:gd name="T15" fmla="*/ 971 h 1248"/>
                <a:gd name="T16" fmla="*/ 522 w 2604"/>
                <a:gd name="T17" fmla="*/ 1268 h 1248"/>
                <a:gd name="T18" fmla="*/ 576 w 2604"/>
                <a:gd name="T19" fmla="*/ 1152 h 1248"/>
                <a:gd name="T20" fmla="*/ 617 w 2604"/>
                <a:gd name="T21" fmla="*/ 815 h 1248"/>
                <a:gd name="T22" fmla="*/ 631 w 2604"/>
                <a:gd name="T23" fmla="*/ 906 h 1248"/>
                <a:gd name="T24" fmla="*/ 659 w 2604"/>
                <a:gd name="T25" fmla="*/ 854 h 1248"/>
                <a:gd name="T26" fmla="*/ 727 w 2604"/>
                <a:gd name="T27" fmla="*/ 660 h 1248"/>
                <a:gd name="T28" fmla="*/ 741 w 2604"/>
                <a:gd name="T29" fmla="*/ 751 h 1248"/>
                <a:gd name="T30" fmla="*/ 755 w 2604"/>
                <a:gd name="T31" fmla="*/ 829 h 1248"/>
                <a:gd name="T32" fmla="*/ 795 w 2604"/>
                <a:gd name="T33" fmla="*/ 815 h 1248"/>
                <a:gd name="T34" fmla="*/ 837 w 2604"/>
                <a:gd name="T35" fmla="*/ 763 h 1248"/>
                <a:gd name="T36" fmla="*/ 850 w 2604"/>
                <a:gd name="T37" fmla="*/ 815 h 1248"/>
                <a:gd name="T38" fmla="*/ 864 w 2604"/>
                <a:gd name="T39" fmla="*/ 880 h 1248"/>
                <a:gd name="T40" fmla="*/ 932 w 2604"/>
                <a:gd name="T41" fmla="*/ 777 h 1248"/>
                <a:gd name="T42" fmla="*/ 988 w 2604"/>
                <a:gd name="T43" fmla="*/ 673 h 1248"/>
                <a:gd name="T44" fmla="*/ 1056 w 2604"/>
                <a:gd name="T45" fmla="*/ 932 h 1248"/>
                <a:gd name="T46" fmla="*/ 1070 w 2604"/>
                <a:gd name="T47" fmla="*/ 1009 h 1248"/>
                <a:gd name="T48" fmla="*/ 1097 w 2604"/>
                <a:gd name="T49" fmla="*/ 1113 h 1248"/>
                <a:gd name="T50" fmla="*/ 1139 w 2604"/>
                <a:gd name="T51" fmla="*/ 1048 h 1248"/>
                <a:gd name="T52" fmla="*/ 1221 w 2604"/>
                <a:gd name="T53" fmla="*/ 1022 h 1248"/>
                <a:gd name="T54" fmla="*/ 1275 w 2604"/>
                <a:gd name="T55" fmla="*/ 685 h 1248"/>
                <a:gd name="T56" fmla="*/ 1372 w 2604"/>
                <a:gd name="T57" fmla="*/ 324 h 1248"/>
                <a:gd name="T58" fmla="*/ 1426 w 2604"/>
                <a:gd name="T59" fmla="*/ 647 h 1248"/>
                <a:gd name="T60" fmla="*/ 1468 w 2604"/>
                <a:gd name="T61" fmla="*/ 621 h 1248"/>
                <a:gd name="T62" fmla="*/ 1536 w 2604"/>
                <a:gd name="T63" fmla="*/ 854 h 1248"/>
                <a:gd name="T64" fmla="*/ 1619 w 2604"/>
                <a:gd name="T65" fmla="*/ 583 h 1248"/>
                <a:gd name="T66" fmla="*/ 1646 w 2604"/>
                <a:gd name="T67" fmla="*/ 635 h 1248"/>
                <a:gd name="T68" fmla="*/ 1659 w 2604"/>
                <a:gd name="T69" fmla="*/ 685 h 1248"/>
                <a:gd name="T70" fmla="*/ 1866 w 2604"/>
                <a:gd name="T71" fmla="*/ 517 h 1248"/>
                <a:gd name="T72" fmla="*/ 1880 w 2604"/>
                <a:gd name="T73" fmla="*/ 569 h 1248"/>
                <a:gd name="T74" fmla="*/ 1934 w 2604"/>
                <a:gd name="T75" fmla="*/ 647 h 1248"/>
                <a:gd name="T76" fmla="*/ 2181 w 2604"/>
                <a:gd name="T77" fmla="*/ 388 h 1248"/>
                <a:gd name="T78" fmla="*/ 2209 w 2604"/>
                <a:gd name="T79" fmla="*/ 595 h 1248"/>
                <a:gd name="T80" fmla="*/ 2222 w 2604"/>
                <a:gd name="T81" fmla="*/ 699 h 1248"/>
                <a:gd name="T82" fmla="*/ 2346 w 2604"/>
                <a:gd name="T83" fmla="*/ 0 h 1248"/>
                <a:gd name="T84" fmla="*/ 2483 w 2604"/>
                <a:gd name="T85" fmla="*/ 246 h 1248"/>
                <a:gd name="T86" fmla="*/ 2565 w 2604"/>
                <a:gd name="T87" fmla="*/ 272 h 1248"/>
                <a:gd name="T88" fmla="*/ 2661 w 2604"/>
                <a:gd name="T89" fmla="*/ 375 h 1248"/>
                <a:gd name="T90" fmla="*/ 2716 w 2604"/>
                <a:gd name="T91" fmla="*/ 220 h 1248"/>
                <a:gd name="T92" fmla="*/ 2743 w 2604"/>
                <a:gd name="T93" fmla="*/ 259 h 1248"/>
                <a:gd name="T94" fmla="*/ 2771 w 2604"/>
                <a:gd name="T95" fmla="*/ 336 h 1248"/>
                <a:gd name="T96" fmla="*/ 2826 w 2604"/>
                <a:gd name="T97" fmla="*/ 311 h 1248"/>
                <a:gd name="T98" fmla="*/ 2908 w 2604"/>
                <a:gd name="T99" fmla="*/ 156 h 1248"/>
                <a:gd name="T100" fmla="*/ 2976 w 2604"/>
                <a:gd name="T101" fmla="*/ 116 h 1248"/>
                <a:gd name="T102" fmla="*/ 2976 w 2604"/>
                <a:gd name="T103" fmla="*/ 12 h 12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604" h="1248">
                  <a:moveTo>
                    <a:pt x="0" y="1248"/>
                  </a:moveTo>
                  <a:cubicBezTo>
                    <a:pt x="34" y="1198"/>
                    <a:pt x="51" y="1142"/>
                    <a:pt x="84" y="1092"/>
                  </a:cubicBezTo>
                  <a:cubicBezTo>
                    <a:pt x="88" y="1072"/>
                    <a:pt x="91" y="1052"/>
                    <a:pt x="96" y="1032"/>
                  </a:cubicBezTo>
                  <a:cubicBezTo>
                    <a:pt x="103" y="1008"/>
                    <a:pt x="120" y="960"/>
                    <a:pt x="120" y="960"/>
                  </a:cubicBezTo>
                  <a:cubicBezTo>
                    <a:pt x="132" y="968"/>
                    <a:pt x="148" y="972"/>
                    <a:pt x="156" y="984"/>
                  </a:cubicBezTo>
                  <a:cubicBezTo>
                    <a:pt x="172" y="1008"/>
                    <a:pt x="169" y="1041"/>
                    <a:pt x="180" y="1068"/>
                  </a:cubicBezTo>
                  <a:cubicBezTo>
                    <a:pt x="198" y="1111"/>
                    <a:pt x="204" y="1116"/>
                    <a:pt x="228" y="1152"/>
                  </a:cubicBezTo>
                  <a:cubicBezTo>
                    <a:pt x="296" y="1050"/>
                    <a:pt x="288" y="1007"/>
                    <a:pt x="324" y="900"/>
                  </a:cubicBezTo>
                  <a:cubicBezTo>
                    <a:pt x="370" y="992"/>
                    <a:pt x="399" y="1090"/>
                    <a:pt x="456" y="1176"/>
                  </a:cubicBezTo>
                  <a:cubicBezTo>
                    <a:pt x="471" y="1139"/>
                    <a:pt x="490" y="1105"/>
                    <a:pt x="504" y="1068"/>
                  </a:cubicBezTo>
                  <a:cubicBezTo>
                    <a:pt x="538" y="976"/>
                    <a:pt x="533" y="848"/>
                    <a:pt x="540" y="756"/>
                  </a:cubicBezTo>
                  <a:cubicBezTo>
                    <a:pt x="544" y="784"/>
                    <a:pt x="532" y="820"/>
                    <a:pt x="552" y="840"/>
                  </a:cubicBezTo>
                  <a:cubicBezTo>
                    <a:pt x="565" y="853"/>
                    <a:pt x="569" y="809"/>
                    <a:pt x="576" y="792"/>
                  </a:cubicBezTo>
                  <a:cubicBezTo>
                    <a:pt x="601" y="730"/>
                    <a:pt x="599" y="667"/>
                    <a:pt x="636" y="612"/>
                  </a:cubicBezTo>
                  <a:cubicBezTo>
                    <a:pt x="640" y="640"/>
                    <a:pt x="644" y="668"/>
                    <a:pt x="648" y="696"/>
                  </a:cubicBezTo>
                  <a:cubicBezTo>
                    <a:pt x="652" y="720"/>
                    <a:pt x="645" y="749"/>
                    <a:pt x="660" y="768"/>
                  </a:cubicBezTo>
                  <a:cubicBezTo>
                    <a:pt x="668" y="778"/>
                    <a:pt x="684" y="760"/>
                    <a:pt x="696" y="756"/>
                  </a:cubicBezTo>
                  <a:cubicBezTo>
                    <a:pt x="708" y="740"/>
                    <a:pt x="712" y="708"/>
                    <a:pt x="732" y="708"/>
                  </a:cubicBezTo>
                  <a:cubicBezTo>
                    <a:pt x="748" y="708"/>
                    <a:pt x="740" y="740"/>
                    <a:pt x="744" y="756"/>
                  </a:cubicBezTo>
                  <a:cubicBezTo>
                    <a:pt x="748" y="776"/>
                    <a:pt x="752" y="796"/>
                    <a:pt x="756" y="816"/>
                  </a:cubicBezTo>
                  <a:cubicBezTo>
                    <a:pt x="820" y="774"/>
                    <a:pt x="776" y="813"/>
                    <a:pt x="816" y="720"/>
                  </a:cubicBezTo>
                  <a:cubicBezTo>
                    <a:pt x="830" y="687"/>
                    <a:pt x="864" y="624"/>
                    <a:pt x="864" y="624"/>
                  </a:cubicBezTo>
                  <a:cubicBezTo>
                    <a:pt x="906" y="708"/>
                    <a:pt x="911" y="771"/>
                    <a:pt x="924" y="864"/>
                  </a:cubicBezTo>
                  <a:cubicBezTo>
                    <a:pt x="927" y="888"/>
                    <a:pt x="931" y="912"/>
                    <a:pt x="936" y="936"/>
                  </a:cubicBezTo>
                  <a:cubicBezTo>
                    <a:pt x="943" y="968"/>
                    <a:pt x="960" y="1032"/>
                    <a:pt x="960" y="1032"/>
                  </a:cubicBezTo>
                  <a:cubicBezTo>
                    <a:pt x="972" y="1012"/>
                    <a:pt x="978" y="986"/>
                    <a:pt x="996" y="972"/>
                  </a:cubicBezTo>
                  <a:cubicBezTo>
                    <a:pt x="1016" y="956"/>
                    <a:pt x="1055" y="970"/>
                    <a:pt x="1068" y="948"/>
                  </a:cubicBezTo>
                  <a:cubicBezTo>
                    <a:pt x="1098" y="895"/>
                    <a:pt x="1100" y="711"/>
                    <a:pt x="1116" y="636"/>
                  </a:cubicBezTo>
                  <a:cubicBezTo>
                    <a:pt x="1140" y="522"/>
                    <a:pt x="1181" y="414"/>
                    <a:pt x="1200" y="300"/>
                  </a:cubicBezTo>
                  <a:cubicBezTo>
                    <a:pt x="1220" y="400"/>
                    <a:pt x="1223" y="501"/>
                    <a:pt x="1248" y="600"/>
                  </a:cubicBezTo>
                  <a:cubicBezTo>
                    <a:pt x="1260" y="592"/>
                    <a:pt x="1270" y="571"/>
                    <a:pt x="1284" y="576"/>
                  </a:cubicBezTo>
                  <a:cubicBezTo>
                    <a:pt x="1335" y="593"/>
                    <a:pt x="1336" y="745"/>
                    <a:pt x="1344" y="792"/>
                  </a:cubicBezTo>
                  <a:cubicBezTo>
                    <a:pt x="1378" y="708"/>
                    <a:pt x="1376" y="621"/>
                    <a:pt x="1416" y="540"/>
                  </a:cubicBezTo>
                  <a:cubicBezTo>
                    <a:pt x="1424" y="556"/>
                    <a:pt x="1434" y="571"/>
                    <a:pt x="1440" y="588"/>
                  </a:cubicBezTo>
                  <a:cubicBezTo>
                    <a:pt x="1446" y="603"/>
                    <a:pt x="1436" y="639"/>
                    <a:pt x="1452" y="636"/>
                  </a:cubicBezTo>
                  <a:cubicBezTo>
                    <a:pt x="1535" y="619"/>
                    <a:pt x="1578" y="534"/>
                    <a:pt x="1632" y="480"/>
                  </a:cubicBezTo>
                  <a:cubicBezTo>
                    <a:pt x="1636" y="496"/>
                    <a:pt x="1637" y="513"/>
                    <a:pt x="1644" y="528"/>
                  </a:cubicBezTo>
                  <a:cubicBezTo>
                    <a:pt x="1657" y="554"/>
                    <a:pt x="1692" y="600"/>
                    <a:pt x="1692" y="600"/>
                  </a:cubicBezTo>
                  <a:cubicBezTo>
                    <a:pt x="1782" y="540"/>
                    <a:pt x="1873" y="464"/>
                    <a:pt x="1908" y="360"/>
                  </a:cubicBezTo>
                  <a:cubicBezTo>
                    <a:pt x="1916" y="424"/>
                    <a:pt x="1924" y="488"/>
                    <a:pt x="1932" y="552"/>
                  </a:cubicBezTo>
                  <a:cubicBezTo>
                    <a:pt x="1936" y="584"/>
                    <a:pt x="1944" y="648"/>
                    <a:pt x="1944" y="648"/>
                  </a:cubicBezTo>
                  <a:cubicBezTo>
                    <a:pt x="2068" y="463"/>
                    <a:pt x="1983" y="208"/>
                    <a:pt x="2052" y="0"/>
                  </a:cubicBezTo>
                  <a:cubicBezTo>
                    <a:pt x="2117" y="65"/>
                    <a:pt x="2108" y="164"/>
                    <a:pt x="2172" y="228"/>
                  </a:cubicBezTo>
                  <a:cubicBezTo>
                    <a:pt x="2190" y="246"/>
                    <a:pt x="2220" y="244"/>
                    <a:pt x="2244" y="252"/>
                  </a:cubicBezTo>
                  <a:cubicBezTo>
                    <a:pt x="2261" y="302"/>
                    <a:pt x="2277" y="331"/>
                    <a:pt x="2328" y="348"/>
                  </a:cubicBezTo>
                  <a:cubicBezTo>
                    <a:pt x="2344" y="300"/>
                    <a:pt x="2348" y="162"/>
                    <a:pt x="2376" y="204"/>
                  </a:cubicBezTo>
                  <a:cubicBezTo>
                    <a:pt x="2384" y="216"/>
                    <a:pt x="2394" y="227"/>
                    <a:pt x="2400" y="240"/>
                  </a:cubicBezTo>
                  <a:cubicBezTo>
                    <a:pt x="2410" y="263"/>
                    <a:pt x="2424" y="312"/>
                    <a:pt x="2424" y="312"/>
                  </a:cubicBezTo>
                  <a:cubicBezTo>
                    <a:pt x="2440" y="304"/>
                    <a:pt x="2459" y="301"/>
                    <a:pt x="2472" y="288"/>
                  </a:cubicBezTo>
                  <a:cubicBezTo>
                    <a:pt x="2497" y="263"/>
                    <a:pt x="2526" y="180"/>
                    <a:pt x="2544" y="144"/>
                  </a:cubicBezTo>
                  <a:lnTo>
                    <a:pt x="2604" y="108"/>
                  </a:lnTo>
                  <a:lnTo>
                    <a:pt x="2604" y="12"/>
                  </a:lnTo>
                </a:path>
              </a:pathLst>
            </a:custGeom>
            <a:noFill/>
            <a:ln w="28575" cap="flat" cmpd="sng">
              <a:solidFill>
                <a:srgbClr val="FF51B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Tree>
  </p:cSld>
  <p:clrMapOvr>
    <a:overrideClrMapping bg1="dk2" tx1="lt1" bg2="dk1" tx2="lt2" accent1="accent1" accent2="accent2" accent3="accent3" accent4="accent4" accent5="accent5" accent6="accent6" hlink="hlink" folHlink="folHlink"/>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线性趋势</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en-US" altLang="zh-CN" sz="3600">
                <a:solidFill>
                  <a:schemeClr val="hlink"/>
                </a:solidFill>
                <a:latin typeface="Arial" panose="020B0604020202020204" pitchFamily="34" charset="0"/>
                <a:cs typeface="Times New Roman" panose="02020603050405020304" pitchFamily="18" charset="0"/>
              </a:rPr>
              <a:t>linear trend</a:t>
            </a:r>
            <a:r>
              <a:rPr lang="en-US" altLang="zh-CN" sz="3600">
                <a:solidFill>
                  <a:schemeClr val="hlink"/>
                </a:solidFill>
                <a:latin typeface="Arial" panose="020B0604020202020204" pitchFamily="34" charset="0"/>
              </a:rPr>
              <a:t>)</a:t>
            </a:r>
          </a:p>
        </p:txBody>
      </p:sp>
      <p:sp>
        <p:nvSpPr>
          <p:cNvPr id="591875" name="Rectangle 3"/>
          <p:cNvSpPr>
            <a:spLocks noGrp="1" noChangeArrowheads="1"/>
          </p:cNvSpPr>
          <p:nvPr>
            <p:ph type="body" idx="1"/>
          </p:nvPr>
        </p:nvSpPr>
        <p:spPr>
          <a:xfrm>
            <a:off x="3733800" y="1773238"/>
            <a:ext cx="5105400" cy="4322762"/>
          </a:xfrm>
        </p:spPr>
        <p:txBody>
          <a:bodyPr/>
          <a:lstStyle/>
          <a:p>
            <a:pPr marL="609600" indent="-609600" algn="just">
              <a:lnSpc>
                <a:spcPct val="90000"/>
              </a:lnSpc>
              <a:spcBef>
                <a:spcPct val="33000"/>
              </a:spcBef>
              <a:buFontTx/>
              <a:buAutoNum type="arabicPeriod"/>
              <a:defRPr/>
            </a:pPr>
            <a:r>
              <a:rPr lang="zh-CN" altLang="en-US" sz="3000">
                <a:sym typeface="Wingdings" panose="05000000000000000000" pitchFamily="2" charset="2"/>
              </a:rPr>
              <a:t>现象</a:t>
            </a:r>
            <a:r>
              <a:rPr lang="zh-CN" altLang="en-US" sz="3000">
                <a:latin typeface="Times New Roman" panose="02020603050405020304" pitchFamily="18" charset="0"/>
                <a:sym typeface="Wingdings" panose="05000000000000000000" pitchFamily="2" charset="2"/>
              </a:rPr>
              <a:t>随着时间的推移而呈现出稳定增长或下降的线性变化规律</a:t>
            </a:r>
          </a:p>
          <a:p>
            <a:pPr marL="609600" indent="-609600" algn="just">
              <a:lnSpc>
                <a:spcPct val="90000"/>
              </a:lnSpc>
              <a:spcBef>
                <a:spcPct val="33000"/>
              </a:spcBef>
              <a:buFontTx/>
              <a:buAutoNum type="arabicPeriod"/>
              <a:defRPr/>
            </a:pPr>
            <a:r>
              <a:rPr lang="zh-CN" altLang="en-US" sz="3000">
                <a:sym typeface="Wingdings" panose="05000000000000000000" pitchFamily="2" charset="2"/>
              </a:rPr>
              <a:t>由影响时间序列的基本因素作用形成</a:t>
            </a:r>
          </a:p>
          <a:p>
            <a:pPr marL="609600" indent="-609600" algn="just">
              <a:lnSpc>
                <a:spcPct val="90000"/>
              </a:lnSpc>
              <a:spcBef>
                <a:spcPct val="33000"/>
              </a:spcBef>
              <a:buFontTx/>
              <a:buAutoNum type="arabicPeriod"/>
              <a:defRPr/>
            </a:pPr>
            <a:r>
              <a:rPr lang="zh-CN" altLang="en-US" sz="3000">
                <a:sym typeface="Wingdings" panose="05000000000000000000" pitchFamily="2" charset="2"/>
              </a:rPr>
              <a:t>时间序列的成分之一</a:t>
            </a:r>
          </a:p>
          <a:p>
            <a:pPr marL="609600" indent="-609600" algn="just">
              <a:lnSpc>
                <a:spcPct val="90000"/>
              </a:lnSpc>
              <a:spcBef>
                <a:spcPct val="33000"/>
              </a:spcBef>
              <a:buFontTx/>
              <a:buAutoNum type="arabicPeriod"/>
              <a:defRPr/>
            </a:pPr>
            <a:r>
              <a:rPr lang="zh-CN" altLang="en-US" sz="3000">
                <a:sym typeface="Wingdings" panose="05000000000000000000" pitchFamily="2" charset="2"/>
              </a:rPr>
              <a:t>预测方法：线性模型法</a:t>
            </a:r>
          </a:p>
        </p:txBody>
      </p:sp>
      <p:pic>
        <p:nvPicPr>
          <p:cNvPr id="115716" name="Picture 9" descr="BS02064_">
            <a:hlinkHover r:id="" action="ppaction://noaction" highlightClick="1"/>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3505200" cy="4265613"/>
          </a:xfrm>
          <a:prstGeom prst="rect">
            <a:avLst/>
          </a:prstGeom>
          <a:noFill/>
          <a:ln>
            <a:noFill/>
          </a:ln>
          <a:extLst>
            <a:ext uri="{909E8E84-426E-40DD-AFC4-6F175D3DCCD1}">
              <a14:hiddenFill xmlns:a14="http://schemas.microsoft.com/office/drawing/2010/main">
                <a:solidFill>
                  <a:srgbClr val="FAF6CE"/>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1875">
                                            <p:txEl>
                                              <p:pRg st="0" end="0"/>
                                            </p:txEl>
                                          </p:spTgt>
                                        </p:tgtEl>
                                        <p:attrNameLst>
                                          <p:attrName>style.visibility</p:attrName>
                                        </p:attrNameLst>
                                      </p:cBhvr>
                                      <p:to>
                                        <p:strVal val="visible"/>
                                      </p:to>
                                    </p:set>
                                    <p:animEffect transition="in" filter="wipe(left)">
                                      <p:cBhvr>
                                        <p:cTn id="7" dur="500"/>
                                        <p:tgtEl>
                                          <p:spTgt spid="591875">
                                            <p:txEl>
                                              <p:pRg st="0" end="0"/>
                                            </p:txEl>
                                          </p:spTgt>
                                        </p:tgtEl>
                                      </p:cBhvr>
                                    </p:animEffect>
                                  </p:childTnLst>
                                  <p:subTnLst>
                                    <p:animClr clrSpc="rgb" dir="cw">
                                      <p:cBhvr override="childStyle">
                                        <p:cTn dur="1" fill="hold" display="0" masterRel="nextClick" afterEffect="1"/>
                                        <p:tgtEl>
                                          <p:spTgt spid="59187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1875">
                                            <p:txEl>
                                              <p:pRg st="1" end="1"/>
                                            </p:txEl>
                                          </p:spTgt>
                                        </p:tgtEl>
                                        <p:attrNameLst>
                                          <p:attrName>style.visibility</p:attrName>
                                        </p:attrNameLst>
                                      </p:cBhvr>
                                      <p:to>
                                        <p:strVal val="visible"/>
                                      </p:to>
                                    </p:set>
                                    <p:animEffect transition="in" filter="wipe(left)">
                                      <p:cBhvr>
                                        <p:cTn id="12" dur="500"/>
                                        <p:tgtEl>
                                          <p:spTgt spid="591875">
                                            <p:txEl>
                                              <p:pRg st="1" end="1"/>
                                            </p:txEl>
                                          </p:spTgt>
                                        </p:tgtEl>
                                      </p:cBhvr>
                                    </p:animEffect>
                                  </p:childTnLst>
                                  <p:subTnLst>
                                    <p:animClr clrSpc="rgb" dir="cw">
                                      <p:cBhvr override="childStyle">
                                        <p:cTn dur="1" fill="hold" display="0" masterRel="nextClick" afterEffect="1"/>
                                        <p:tgtEl>
                                          <p:spTgt spid="591875">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1875">
                                            <p:txEl>
                                              <p:pRg st="2" end="2"/>
                                            </p:txEl>
                                          </p:spTgt>
                                        </p:tgtEl>
                                        <p:attrNameLst>
                                          <p:attrName>style.visibility</p:attrName>
                                        </p:attrNameLst>
                                      </p:cBhvr>
                                      <p:to>
                                        <p:strVal val="visible"/>
                                      </p:to>
                                    </p:set>
                                    <p:animEffect transition="in" filter="wipe(left)">
                                      <p:cBhvr>
                                        <p:cTn id="17" dur="500"/>
                                        <p:tgtEl>
                                          <p:spTgt spid="591875">
                                            <p:txEl>
                                              <p:pRg st="2" end="2"/>
                                            </p:txEl>
                                          </p:spTgt>
                                        </p:tgtEl>
                                      </p:cBhvr>
                                    </p:animEffect>
                                  </p:childTnLst>
                                  <p:subTnLst>
                                    <p:animClr clrSpc="rgb" dir="cw">
                                      <p:cBhvr override="childStyle">
                                        <p:cTn dur="1" fill="hold" display="0" masterRel="nextClick" afterEffect="1"/>
                                        <p:tgtEl>
                                          <p:spTgt spid="591875">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1875">
                                            <p:txEl>
                                              <p:pRg st="3" end="3"/>
                                            </p:txEl>
                                          </p:spTgt>
                                        </p:tgtEl>
                                        <p:attrNameLst>
                                          <p:attrName>style.visibility</p:attrName>
                                        </p:attrNameLst>
                                      </p:cBhvr>
                                      <p:to>
                                        <p:strVal val="visible"/>
                                      </p:to>
                                    </p:set>
                                    <p:animEffect transition="in" filter="wipe(left)">
                                      <p:cBhvr>
                                        <p:cTn id="22" dur="500"/>
                                        <p:tgtEl>
                                          <p:spTgt spid="591875">
                                            <p:txEl>
                                              <p:pRg st="3" end="3"/>
                                            </p:txEl>
                                          </p:spTgt>
                                        </p:tgtEl>
                                      </p:cBhvr>
                                    </p:animEffect>
                                  </p:childTnLst>
                                  <p:subTnLst>
                                    <p:animClr clrSpc="rgb" dir="cw">
                                      <p:cBhvr override="childStyle">
                                        <p:cTn dur="1" fill="hold" display="0" masterRel="nextClick" afterEffect="1"/>
                                        <p:tgtEl>
                                          <p:spTgt spid="591875">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线性模型法</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线性趋势方程</a:t>
            </a:r>
            <a:r>
              <a:rPr lang="en-US" altLang="zh-CN" sz="3600">
                <a:solidFill>
                  <a:schemeClr val="hlink"/>
                </a:solidFill>
                <a:latin typeface="Arial" panose="020B0604020202020204" pitchFamily="34" charset="0"/>
              </a:rPr>
              <a:t>)</a:t>
            </a:r>
          </a:p>
        </p:txBody>
      </p:sp>
      <p:sp>
        <p:nvSpPr>
          <p:cNvPr id="691203" name="Rectangle 3"/>
          <p:cNvSpPr>
            <a:spLocks noGrp="1" noChangeArrowheads="1"/>
          </p:cNvSpPr>
          <p:nvPr>
            <p:ph type="body" idx="1"/>
          </p:nvPr>
        </p:nvSpPr>
        <p:spPr>
          <a:xfrm>
            <a:off x="533400" y="1773238"/>
            <a:ext cx="8001000" cy="1579562"/>
          </a:xfrm>
        </p:spPr>
        <p:txBody>
          <a:bodyPr/>
          <a:lstStyle/>
          <a:p>
            <a:pPr marL="609600" indent="-609600" algn="just">
              <a:spcBef>
                <a:spcPct val="33000"/>
              </a:spcBef>
              <a:defRPr/>
            </a:pPr>
            <a:r>
              <a:rPr lang="en-US" altLang="zh-CN">
                <a:solidFill>
                  <a:schemeClr val="tx2"/>
                </a:solidFill>
                <a:sym typeface="Wingdings 3" panose="05040102010807070707" pitchFamily="18" charset="2"/>
              </a:rPr>
              <a:t></a:t>
            </a:r>
            <a:r>
              <a:rPr lang="zh-CN" altLang="en-US"/>
              <a:t>线性方程的形式为</a:t>
            </a:r>
          </a:p>
        </p:txBody>
      </p:sp>
      <p:graphicFrame>
        <p:nvGraphicFramePr>
          <p:cNvPr id="117764" name="Object 23">
            <a:hlinkClick r:id="" action="ppaction://ole?verb=0"/>
          </p:cNvPr>
          <p:cNvGraphicFramePr>
            <a:graphicFrameLocks/>
          </p:cNvGraphicFramePr>
          <p:nvPr/>
        </p:nvGraphicFramePr>
        <p:xfrm>
          <a:off x="2690813" y="2590800"/>
          <a:ext cx="1995487" cy="687388"/>
        </p:xfrm>
        <a:graphic>
          <a:graphicData uri="http://schemas.openxmlformats.org/presentationml/2006/ole">
            <mc:AlternateContent xmlns:mc="http://schemas.openxmlformats.org/markup-compatibility/2006">
              <mc:Choice xmlns:v="urn:schemas-microsoft-com:vml" Requires="v">
                <p:oleObj spid="_x0000_s16386" name="公式" r:id="rId4" imgW="708814" imgH="236104" progId="Equation.3">
                  <p:embed/>
                </p:oleObj>
              </mc:Choice>
              <mc:Fallback>
                <p:oleObj name="公式" r:id="rId4" imgW="708814" imgH="236104" progId="Equation.3">
                  <p:embed/>
                  <p:pic>
                    <p:nvPicPr>
                      <p:cNvPr id="117764" name="Object 23">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0813" y="2590800"/>
                        <a:ext cx="1995487" cy="6873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691212" name="Text Box 12"/>
          <p:cNvSpPr txBox="1">
            <a:spLocks noChangeArrowheads="1"/>
          </p:cNvSpPr>
          <p:nvPr/>
        </p:nvSpPr>
        <p:spPr bwMode="auto">
          <a:xfrm>
            <a:off x="1524000" y="3429000"/>
            <a:ext cx="7010400"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just" defTabSz="914400" rtl="0" eaLnBrk="0" fontAlgn="base" latinLnBrk="0" hangingPunct="0">
              <a:lnSpc>
                <a:spcPct val="90000"/>
              </a:lnSpc>
              <a:spcBef>
                <a:spcPct val="33000"/>
              </a:spcBef>
              <a:spcAft>
                <a:spcPct val="0"/>
              </a:spcAft>
              <a:buClr>
                <a:srgbClr val="FE9B03"/>
              </a:buClr>
              <a:buSzTx/>
              <a:buFont typeface="Wingdings" panose="05000000000000000000" pitchFamily="2" charset="2"/>
              <a:buChar char="§"/>
              <a:tabLst/>
              <a:defRPr/>
            </a:pPr>
            <a:r>
              <a:rPr kumimoji="1" lang="en-US" altLang="zh-CN"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时间序列的预测值</a:t>
            </a:r>
          </a:p>
          <a:p>
            <a:pPr marL="0" marR="0" lvl="0" indent="0" algn="just" defTabSz="914400" rtl="0" eaLnBrk="0" fontAlgn="base" latinLnBrk="0" hangingPunct="0">
              <a:lnSpc>
                <a:spcPct val="90000"/>
              </a:lnSpc>
              <a:spcBef>
                <a:spcPct val="33000"/>
              </a:spcBef>
              <a:spcAft>
                <a:spcPct val="0"/>
              </a:spcAft>
              <a:buClr>
                <a:srgbClr val="FE9B03"/>
              </a:buClr>
              <a:buSzTx/>
              <a:buFont typeface="Wingdings" panose="05000000000000000000" pitchFamily="2" charset="2"/>
              <a:buChar char="§"/>
              <a:tabLst/>
              <a:defRPr/>
            </a:pPr>
            <a:r>
              <a:rPr kumimoji="1" lang="zh-CN" altLang="en-US" sz="2800" b="1" i="1"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en-US" altLang="zh-CN" sz="2800" b="1" i="1"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t </a:t>
            </a:r>
            <a:r>
              <a:rPr kumimoji="1" lang="en-US" altLang="zh-CN"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时间标号</a:t>
            </a:r>
          </a:p>
          <a:p>
            <a:pPr marL="0" marR="0" lvl="0" indent="0" algn="just" defTabSz="914400" rtl="0" eaLnBrk="0" fontAlgn="base" latinLnBrk="0" hangingPunct="0">
              <a:lnSpc>
                <a:spcPct val="90000"/>
              </a:lnSpc>
              <a:spcBef>
                <a:spcPct val="33000"/>
              </a:spcBef>
              <a:spcAft>
                <a:spcPct val="0"/>
              </a:spcAft>
              <a:buClr>
                <a:srgbClr val="FE9B03"/>
              </a:buClr>
              <a:buSzTx/>
              <a:buFont typeface="Wingdings" panose="05000000000000000000" pitchFamily="2" charset="2"/>
              <a:buChar char="§"/>
              <a:tabLst/>
              <a:defRPr/>
            </a:pPr>
            <a:r>
              <a:rPr kumimoji="1" lang="zh-CN" altLang="en-US" sz="2800" b="1" i="1"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en-US" altLang="zh-CN" sz="2800" b="1" i="1"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b</a:t>
            </a:r>
            <a:r>
              <a:rPr kumimoji="1" lang="en-US" altLang="zh-CN" sz="2800" b="1" i="0" u="none" strike="noStrike" kern="1200" cap="none" spc="0" normalizeH="0" baseline="-25000" noProof="0">
                <a:ln>
                  <a:noFill/>
                </a:ln>
                <a:solidFill>
                  <a:srgbClr val="FFFFB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0</a:t>
            </a:r>
            <a:r>
              <a:rPr kumimoji="1" lang="en-US" altLang="zh-CN"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趋势线在</a:t>
            </a:r>
            <a:r>
              <a:rPr kumimoji="1" lang="en-US" altLang="zh-CN" sz="28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Y </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轴上的截距</a:t>
            </a:r>
          </a:p>
          <a:p>
            <a:pPr marL="0" marR="0" lvl="0" indent="0" algn="just" defTabSz="914400" rtl="0" eaLnBrk="0" fontAlgn="base" latinLnBrk="0" hangingPunct="0">
              <a:lnSpc>
                <a:spcPct val="90000"/>
              </a:lnSpc>
              <a:spcBef>
                <a:spcPct val="33000"/>
              </a:spcBef>
              <a:spcAft>
                <a:spcPct val="0"/>
              </a:spcAft>
              <a:buClr>
                <a:srgbClr val="FE9B03"/>
              </a:buClr>
              <a:buSzTx/>
              <a:buFont typeface="Wingdings" panose="05000000000000000000" pitchFamily="2" charset="2"/>
              <a:buChar char="§"/>
              <a:tabLst/>
              <a:defRPr/>
            </a:pPr>
            <a:r>
              <a:rPr kumimoji="1" lang="zh-CN" altLang="en-US" sz="2800" b="1" i="1"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en-US" altLang="zh-CN" sz="2800" b="1" i="1"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b</a:t>
            </a:r>
            <a:r>
              <a:rPr kumimoji="1" lang="en-US" altLang="zh-CN" sz="2800" b="1" i="0" u="none" strike="noStrike" kern="1200" cap="none" spc="0" normalizeH="0" baseline="-25000" noProof="0">
                <a:ln>
                  <a:noFill/>
                </a:ln>
                <a:solidFill>
                  <a:srgbClr val="FFFFB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a:t>
            </a:r>
            <a:r>
              <a:rPr kumimoji="1" lang="en-US" altLang="zh-CN"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趋势线的斜率，表示时间 </a:t>
            </a:r>
            <a:r>
              <a:rPr kumimoji="1" lang="en-US" altLang="zh-CN" sz="2800" b="1" i="1" u="none" strike="noStrike" kern="1200" cap="none" spc="0" normalizeH="0" baseline="0" noProof="0">
                <a:ln>
                  <a:noFill/>
                </a:ln>
                <a:solidFill>
                  <a:srgbClr val="FFFF9B"/>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t</a:t>
            </a:r>
            <a:r>
              <a:rPr kumimoji="1" lang="en-US" altLang="zh-CN" sz="2800" b="0" i="1"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变动一个</a:t>
            </a:r>
          </a:p>
          <a:p>
            <a:pPr marL="0" marR="0" lvl="0" indent="0" algn="just" defTabSz="914400" rtl="0" eaLnBrk="0" fontAlgn="base" latinLnBrk="0" hangingPunct="0">
              <a:lnSpc>
                <a:spcPct val="90000"/>
              </a:lnSpc>
              <a:spcBef>
                <a:spcPct val="33000"/>
              </a:spcBef>
              <a:spcAft>
                <a:spcPct val="0"/>
              </a:spcAft>
              <a:buClr>
                <a:srgbClr val="FE9B03"/>
              </a:buClr>
              <a:buSzTx/>
              <a:buFont typeface="Wingdings" panose="05000000000000000000" pitchFamily="2" charset="2"/>
              <a:buNone/>
              <a:tabLst/>
              <a:defRPr/>
            </a:pP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单位时观察值的平均变动数量</a:t>
            </a:r>
          </a:p>
        </p:txBody>
      </p:sp>
      <p:graphicFrame>
        <p:nvGraphicFramePr>
          <p:cNvPr id="117766" name="Object 24">
            <a:hlinkClick r:id="" action="ppaction://ole?verb=0"/>
          </p:cNvPr>
          <p:cNvGraphicFramePr>
            <a:graphicFrameLocks/>
          </p:cNvGraphicFramePr>
          <p:nvPr/>
        </p:nvGraphicFramePr>
        <p:xfrm>
          <a:off x="1828800" y="3352800"/>
          <a:ext cx="344488" cy="533400"/>
        </p:xfrm>
        <a:graphic>
          <a:graphicData uri="http://schemas.openxmlformats.org/presentationml/2006/ole">
            <mc:AlternateContent xmlns:mc="http://schemas.openxmlformats.org/markup-compatibility/2006">
              <mc:Choice xmlns:v="urn:schemas-microsoft-com:vml" Requires="v">
                <p:oleObj spid="_x0000_s16387" name="Equation" r:id="rId6" imgW="136995" imgH="236104" progId="Equation.3">
                  <p:embed/>
                </p:oleObj>
              </mc:Choice>
              <mc:Fallback>
                <p:oleObj name="Equation" r:id="rId6" imgW="136995" imgH="236104" progId="Equation.3">
                  <p:embed/>
                  <p:pic>
                    <p:nvPicPr>
                      <p:cNvPr id="117766" name="Object 24">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3352800"/>
                        <a:ext cx="344488" cy="5334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90" name="Rectangle 14"/>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线性模型法</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en-US" altLang="zh-CN" sz="3600" i="1">
                <a:solidFill>
                  <a:schemeClr val="hlink"/>
                </a:solidFill>
                <a:latin typeface="Arial" panose="020B0604020202020204" pitchFamily="34" charset="0"/>
              </a:rPr>
              <a:t>a </a:t>
            </a:r>
            <a:r>
              <a:rPr lang="zh-CN" altLang="en-US" sz="3600">
                <a:solidFill>
                  <a:schemeClr val="hlink"/>
                </a:solidFill>
                <a:latin typeface="Arial" panose="020B0604020202020204" pitchFamily="34" charset="0"/>
              </a:rPr>
              <a:t>和 </a:t>
            </a:r>
            <a:r>
              <a:rPr lang="en-US" altLang="zh-CN" sz="3600" i="1">
                <a:solidFill>
                  <a:schemeClr val="hlink"/>
                </a:solidFill>
                <a:latin typeface="Arial" panose="020B0604020202020204" pitchFamily="34" charset="0"/>
              </a:rPr>
              <a:t>b </a:t>
            </a:r>
            <a:r>
              <a:rPr lang="zh-CN" altLang="en-US" sz="3600">
                <a:solidFill>
                  <a:schemeClr val="hlink"/>
                </a:solidFill>
                <a:latin typeface="Arial" panose="020B0604020202020204" pitchFamily="34" charset="0"/>
              </a:rPr>
              <a:t>的求解方程</a:t>
            </a:r>
            <a:r>
              <a:rPr lang="en-US" altLang="zh-CN" sz="3600">
                <a:solidFill>
                  <a:schemeClr val="hlink"/>
                </a:solidFill>
                <a:latin typeface="Arial" panose="020B0604020202020204" pitchFamily="34" charset="0"/>
              </a:rPr>
              <a:t>)</a:t>
            </a:r>
          </a:p>
        </p:txBody>
      </p:sp>
      <p:sp>
        <p:nvSpPr>
          <p:cNvPr id="613391" name="Text Box 15"/>
          <p:cNvSpPr txBox="1">
            <a:spLocks noChangeArrowheads="1"/>
          </p:cNvSpPr>
          <p:nvPr/>
        </p:nvSpPr>
        <p:spPr bwMode="auto">
          <a:xfrm>
            <a:off x="304800" y="1700213"/>
            <a:ext cx="8458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just" defTabSz="914400" rtl="0" eaLnBrk="0" fontAlgn="base" latinLnBrk="0" hangingPunct="0">
              <a:lnSpc>
                <a:spcPct val="100000"/>
              </a:lnSpc>
              <a:spcBef>
                <a:spcPct val="50000"/>
              </a:spcBef>
              <a:spcAft>
                <a:spcPct val="0"/>
              </a:spcAft>
              <a:buClrTx/>
              <a:buSzTx/>
              <a:buFontTx/>
              <a:buAutoNum type="arabicPeriod"/>
              <a:tabLst/>
              <a:defRPr/>
            </a:pPr>
            <a:r>
              <a:rPr kumimoji="1" lang="en-US" altLang="zh-CN"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zh-CN" alt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根据最小二乘法得到求解</a:t>
            </a:r>
            <a:r>
              <a:rPr kumimoji="1" lang="en-US" altLang="zh-CN" sz="3000" b="1" i="1" u="none" strike="noStrike" kern="1200" cap="none" spc="0" normalizeH="0" baseline="0" noProof="0">
                <a:ln>
                  <a:noFill/>
                </a:ln>
                <a:solidFill>
                  <a:srgbClr val="FFFFB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a:t>
            </a:r>
            <a:r>
              <a:rPr kumimoji="1" lang="en-US" altLang="zh-CN" sz="3000" b="1" i="0" u="none" strike="noStrike" kern="1200" cap="none" spc="0" normalizeH="0" baseline="-25000" noProof="0">
                <a:ln>
                  <a:noFill/>
                </a:ln>
                <a:solidFill>
                  <a:srgbClr val="FFFFB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0</a:t>
            </a:r>
            <a:r>
              <a:rPr kumimoji="1" lang="zh-CN" alt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和</a:t>
            </a:r>
            <a:r>
              <a:rPr kumimoji="1" lang="en-US" altLang="zh-CN" sz="3000" b="1" i="1" u="none" strike="noStrike" kern="1200" cap="none" spc="0" normalizeH="0" baseline="0" noProof="0">
                <a:ln>
                  <a:noFill/>
                </a:ln>
                <a:solidFill>
                  <a:srgbClr val="FFFFB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a:t>
            </a:r>
            <a:r>
              <a:rPr kumimoji="1" lang="en-US" altLang="zh-CN" sz="3000" b="1" i="0" u="none" strike="noStrike" kern="1200" cap="none" spc="0" normalizeH="0" baseline="-25000" noProof="0">
                <a:ln>
                  <a:noFill/>
                </a:ln>
                <a:solidFill>
                  <a:srgbClr val="FFFFB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a:t>
            </a:r>
            <a:r>
              <a:rPr kumimoji="1" lang="zh-CN" alt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的标准方程为</a:t>
            </a:r>
          </a:p>
        </p:txBody>
      </p:sp>
      <p:graphicFrame>
        <p:nvGraphicFramePr>
          <p:cNvPr id="119812" name="Object 27">
            <a:hlinkClick r:id="" action="ppaction://ole?verb=0"/>
          </p:cNvPr>
          <p:cNvGraphicFramePr>
            <a:graphicFrameLocks/>
          </p:cNvGraphicFramePr>
          <p:nvPr/>
        </p:nvGraphicFramePr>
        <p:xfrm>
          <a:off x="996950" y="2514600"/>
          <a:ext cx="3341688" cy="1295400"/>
        </p:xfrm>
        <a:graphic>
          <a:graphicData uri="http://schemas.openxmlformats.org/presentationml/2006/ole">
            <mc:AlternateContent xmlns:mc="http://schemas.openxmlformats.org/markup-compatibility/2006">
              <mc:Choice xmlns:v="urn:schemas-microsoft-com:vml" Requires="v">
                <p:oleObj spid="_x0000_s17410" name="公式" r:id="rId4" imgW="1493512" imgH="541157" progId="Equation.3">
                  <p:embed/>
                </p:oleObj>
              </mc:Choice>
              <mc:Fallback>
                <p:oleObj name="公式" r:id="rId4" imgW="1493512" imgH="541157" progId="Equation.3">
                  <p:embed/>
                  <p:pic>
                    <p:nvPicPr>
                      <p:cNvPr id="119812" name="Object 27">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950" y="2514600"/>
                        <a:ext cx="3341688" cy="12954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613392" name="Text Box 16"/>
          <p:cNvSpPr txBox="1">
            <a:spLocks noChangeArrowheads="1"/>
          </p:cNvSpPr>
          <p:nvPr/>
        </p:nvSpPr>
        <p:spPr bwMode="auto">
          <a:xfrm>
            <a:off x="4419600" y="2971800"/>
            <a:ext cx="1371600" cy="4889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rgbClr val="A6A19A"/>
                </a:solidFill>
                <a:miter lim="800000"/>
                <a:headEnd/>
                <a:tailEnd/>
              </a14:hiddenLine>
            </a:ext>
          </a:extLst>
        </p:spPr>
        <p:txBody>
          <a:bodyPr lIns="90000" tIns="46800" rIns="90000" bIns="4680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600" b="0" i="0"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解得</a:t>
            </a:r>
          </a:p>
        </p:txBody>
      </p:sp>
      <p:graphicFrame>
        <p:nvGraphicFramePr>
          <p:cNvPr id="119814" name="Object 28">
            <a:hlinkClick r:id="" action="ppaction://ole?verb=0"/>
          </p:cNvPr>
          <p:cNvGraphicFramePr>
            <a:graphicFrameLocks/>
          </p:cNvGraphicFramePr>
          <p:nvPr/>
        </p:nvGraphicFramePr>
        <p:xfrm>
          <a:off x="5549900" y="2420938"/>
          <a:ext cx="2921000" cy="1676400"/>
        </p:xfrm>
        <a:graphic>
          <a:graphicData uri="http://schemas.openxmlformats.org/presentationml/2006/ole">
            <mc:AlternateContent xmlns:mc="http://schemas.openxmlformats.org/markup-compatibility/2006">
              <mc:Choice xmlns:v="urn:schemas-microsoft-com:vml" Requires="v">
                <p:oleObj spid="_x0000_s17411" name="公式" r:id="rId6" imgW="1447847" imgH="769525" progId="Equation.3">
                  <p:embed/>
                </p:oleObj>
              </mc:Choice>
              <mc:Fallback>
                <p:oleObj name="公式" r:id="rId6" imgW="1447847" imgH="769525" progId="Equation.3">
                  <p:embed/>
                  <p:pic>
                    <p:nvPicPr>
                      <p:cNvPr id="119814" name="Object 28">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9900" y="2420938"/>
                        <a:ext cx="2921000" cy="16764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613410" name="Text Box 34"/>
          <p:cNvSpPr txBox="1">
            <a:spLocks noChangeArrowheads="1"/>
          </p:cNvSpPr>
          <p:nvPr/>
        </p:nvSpPr>
        <p:spPr bwMode="auto">
          <a:xfrm>
            <a:off x="381000" y="4038600"/>
            <a:ext cx="7543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just" defTabSz="914400" rtl="0" eaLnBrk="0" fontAlgn="base" latinLnBrk="0" hangingPunct="0">
              <a:lnSpc>
                <a:spcPct val="100000"/>
              </a:lnSpc>
              <a:spcBef>
                <a:spcPct val="50000"/>
              </a:spcBef>
              <a:spcAft>
                <a:spcPct val="0"/>
              </a:spcAft>
              <a:buClrTx/>
              <a:buSzTx/>
              <a:buFontTx/>
              <a:buAutoNum type="arabicPeriod" startAt="2"/>
              <a:tabLst/>
              <a:defRPr/>
            </a:pPr>
            <a:r>
              <a:rPr kumimoji="1" lang="zh-CN" altLang="en-US" sz="3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预测误差可用估计标准误差来衡量 </a:t>
            </a:r>
          </a:p>
        </p:txBody>
      </p:sp>
      <p:graphicFrame>
        <p:nvGraphicFramePr>
          <p:cNvPr id="119816" name="Object 35"/>
          <p:cNvGraphicFramePr>
            <a:graphicFrameLocks noChangeAspect="1"/>
          </p:cNvGraphicFramePr>
          <p:nvPr/>
        </p:nvGraphicFramePr>
        <p:xfrm>
          <a:off x="2286000" y="4572000"/>
          <a:ext cx="2743200" cy="1444625"/>
        </p:xfrm>
        <a:graphic>
          <a:graphicData uri="http://schemas.openxmlformats.org/presentationml/2006/ole">
            <mc:AlternateContent xmlns:mc="http://schemas.openxmlformats.org/markup-compatibility/2006">
              <mc:Choice xmlns:v="urn:schemas-microsoft-com:vml" Requires="v">
                <p:oleObj spid="_x0000_s17412" r:id="rId8" imgW="1226909" imgH="647774" progId="Equation.3">
                  <p:embed/>
                </p:oleObj>
              </mc:Choice>
              <mc:Fallback>
                <p:oleObj r:id="rId8" imgW="1226909" imgH="647774" progId="Equation.3">
                  <p:embed/>
                  <p:pic>
                    <p:nvPicPr>
                      <p:cNvPr id="119816"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4572000"/>
                        <a:ext cx="2743200" cy="14446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3413" name="Rectangle 37"/>
          <p:cNvSpPr>
            <a:spLocks noChangeArrowheads="1"/>
          </p:cNvSpPr>
          <p:nvPr/>
        </p:nvSpPr>
        <p:spPr bwMode="auto">
          <a:xfrm>
            <a:off x="5105400" y="5410200"/>
            <a:ext cx="381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a:t>
            </a: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为趋势方程中待确定的未知常数的个数</a:t>
            </a: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pPr>
              <a:defRPr/>
            </a:pPr>
            <a:r>
              <a:rPr lang="zh-CN" altLang="en-US" sz="4000">
                <a:latin typeface="Arial" panose="020B0604020202020204" pitchFamily="34" charset="0"/>
              </a:rPr>
              <a:t>线性模型法</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696165" name="Text Box 869"/>
          <p:cNvSpPr txBox="1">
            <a:spLocks noChangeArrowheads="1"/>
          </p:cNvSpPr>
          <p:nvPr/>
        </p:nvSpPr>
        <p:spPr bwMode="auto">
          <a:xfrm>
            <a:off x="457200" y="1676400"/>
            <a:ext cx="1738313" cy="4403725"/>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90000" tIns="46800" rIns="90000" bIns="46800">
            <a:spAutoFit/>
          </a:bodyPr>
          <a:lstStyle/>
          <a:p>
            <a:pPr marL="0" marR="0" lvl="0" indent="0" algn="just"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en-US" sz="2000" b="1" i="0" u="none" strike="noStrike" kern="1200" cap="none" spc="0" normalizeH="0" baseline="0" noProof="0" dirty="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例</a:t>
            </a:r>
            <a:r>
              <a:rPr kumimoji="1" lang="en-US" altLang="zh-CN" sz="2000" b="1" i="0" u="none" strike="noStrike" kern="1200" cap="none" spc="0" normalizeH="0" baseline="0" noProof="0" dirty="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en-US"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根据</a:t>
            </a:r>
            <a:r>
              <a:rPr kumimoji="1" lang="zh-CN"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表</a:t>
            </a:r>
            <a:r>
              <a:rPr kumimoji="1" lang="en-US"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a:t>
            </a:r>
            <a:r>
              <a:rPr kumimoji="1" lang="zh-CN"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a:t>
            </a:r>
            <a:r>
              <a:rPr kumimoji="1" lang="zh-CN"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中的啤酒产量数据，根据最小二乘法确定直线趋势方程，计算出各期的预测值和预测误差，预测</a:t>
            </a:r>
            <a:r>
              <a:rPr kumimoji="1" lang="en-US"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2014</a:t>
            </a:r>
            <a:r>
              <a:rPr kumimoji="1" lang="zh-CN"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年的啤酒产量，并将原序列和各期的预测值序列绘制成图形进行比较</a:t>
            </a:r>
            <a:endParaRPr kumimoji="1" lang="zh-CN" altLang="en-US"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pic>
        <p:nvPicPr>
          <p:cNvPr id="121860"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676400"/>
            <a:ext cx="6346825"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6"/>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931842" name="Rectangle 2"/>
          <p:cNvSpPr>
            <a:spLocks noGrp="1" noChangeArrowheads="1"/>
          </p:cNvSpPr>
          <p:nvPr>
            <p:ph type="title"/>
          </p:nvPr>
        </p:nvSpPr>
        <p:spPr/>
        <p:txBody>
          <a:bodyPr/>
          <a:lstStyle/>
          <a:p>
            <a:pPr>
              <a:defRPr/>
            </a:pPr>
            <a:r>
              <a:rPr lang="zh-CN" altLang="en-US" sz="4000">
                <a:latin typeface="Arial" panose="020B0604020202020204" pitchFamily="34" charset="0"/>
              </a:rPr>
              <a:t>线性模型法</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pic>
        <p:nvPicPr>
          <p:cNvPr id="123908"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75" y="1844675"/>
            <a:ext cx="752951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bg>
      <p:bgPr>
        <a:gradFill rotWithShape="0">
          <a:gsLst>
            <a:gs pos="0">
              <a:srgbClr val="2AA62A"/>
            </a:gs>
            <a:gs pos="100000">
              <a:srgbClr val="134D13"/>
            </a:gs>
          </a:gsLst>
          <a:lin ang="5400000" scaled="1"/>
        </a:gradFill>
        <a:effectLst/>
      </p:bgPr>
    </p:bg>
    <p:spTree>
      <p:nvGrpSpPr>
        <p:cNvPr id="1" name=""/>
        <p:cNvGrpSpPr/>
        <p:nvPr/>
      </p:nvGrpSpPr>
      <p:grpSpPr>
        <a:xfrm>
          <a:off x="0" y="0"/>
          <a:ext cx="0" cy="0"/>
          <a:chOff x="0" y="0"/>
          <a:chExt cx="0" cy="0"/>
        </a:xfrm>
      </p:grpSpPr>
      <p:sp>
        <p:nvSpPr>
          <p:cNvPr id="824339" name="Rectangle 19"/>
          <p:cNvSpPr>
            <a:spLocks noGrp="1" noChangeArrowheads="1"/>
          </p:cNvSpPr>
          <p:nvPr>
            <p:ph type="ctrTitle"/>
          </p:nvPr>
        </p:nvSpPr>
        <p:spPr>
          <a:xfrm>
            <a:off x="685800" y="2057400"/>
            <a:ext cx="8001000" cy="1143000"/>
          </a:xfrm>
        </p:spPr>
        <p:txBody>
          <a:bodyPr anchor="ctr" anchorCtr="0"/>
          <a:lstStyle/>
          <a:p>
            <a:pPr>
              <a:defRPr/>
            </a:pPr>
            <a:r>
              <a:rPr lang="zh-CN" altLang="en-US" sz="4400"/>
              <a:t>非线性趋势预测</a:t>
            </a:r>
          </a:p>
        </p:txBody>
      </p:sp>
      <p:grpSp>
        <p:nvGrpSpPr>
          <p:cNvPr id="125955" name="Group 36"/>
          <p:cNvGrpSpPr>
            <a:grpSpLocks/>
          </p:cNvGrpSpPr>
          <p:nvPr/>
        </p:nvGrpSpPr>
        <p:grpSpPr bwMode="auto">
          <a:xfrm>
            <a:off x="2133600" y="3124200"/>
            <a:ext cx="5257800" cy="2933700"/>
            <a:chOff x="1344" y="1968"/>
            <a:chExt cx="3312" cy="1848"/>
          </a:xfrm>
        </p:grpSpPr>
        <p:sp>
          <p:nvSpPr>
            <p:cNvPr id="125956" name="Freeform 21"/>
            <p:cNvSpPr>
              <a:spLocks/>
            </p:cNvSpPr>
            <p:nvPr/>
          </p:nvSpPr>
          <p:spPr bwMode="auto">
            <a:xfrm>
              <a:off x="1344" y="1968"/>
              <a:ext cx="3291" cy="1834"/>
            </a:xfrm>
            <a:custGeom>
              <a:avLst/>
              <a:gdLst>
                <a:gd name="T0" fmla="*/ 0 w 904"/>
                <a:gd name="T1" fmla="*/ 4143 h 811"/>
                <a:gd name="T2" fmla="*/ 0 w 904"/>
                <a:gd name="T3" fmla="*/ 0 h 811"/>
                <a:gd name="T4" fmla="*/ 11966 w 904"/>
                <a:gd name="T5" fmla="*/ 0 h 811"/>
                <a:gd name="T6" fmla="*/ 11966 w 904"/>
                <a:gd name="T7" fmla="*/ 4123 h 811"/>
                <a:gd name="T8" fmla="*/ 0 w 904"/>
                <a:gd name="T9" fmla="*/ 4123 h 811"/>
                <a:gd name="T10" fmla="*/ 0 w 904"/>
                <a:gd name="T11" fmla="*/ 4143 h 8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4" h="811">
                  <a:moveTo>
                    <a:pt x="0" y="810"/>
                  </a:moveTo>
                  <a:lnTo>
                    <a:pt x="0" y="0"/>
                  </a:lnTo>
                  <a:lnTo>
                    <a:pt x="903" y="0"/>
                  </a:lnTo>
                  <a:lnTo>
                    <a:pt x="903" y="806"/>
                  </a:lnTo>
                  <a:lnTo>
                    <a:pt x="0" y="806"/>
                  </a:lnTo>
                  <a:lnTo>
                    <a:pt x="0" y="810"/>
                  </a:lnTo>
                </a:path>
              </a:pathLst>
            </a:custGeom>
            <a:solidFill>
              <a:srgbClr val="CBCB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5957" name="Freeform 22"/>
            <p:cNvSpPr>
              <a:spLocks/>
            </p:cNvSpPr>
            <p:nvPr/>
          </p:nvSpPr>
          <p:spPr bwMode="auto">
            <a:xfrm>
              <a:off x="1344" y="1968"/>
              <a:ext cx="3312" cy="1848"/>
            </a:xfrm>
            <a:custGeom>
              <a:avLst/>
              <a:gdLst>
                <a:gd name="T0" fmla="*/ 0 w 910"/>
                <a:gd name="T1" fmla="*/ 4176 h 817"/>
                <a:gd name="T2" fmla="*/ 0 w 910"/>
                <a:gd name="T3" fmla="*/ 0 h 817"/>
                <a:gd name="T4" fmla="*/ 12040 w 910"/>
                <a:gd name="T5" fmla="*/ 0 h 817"/>
                <a:gd name="T6" fmla="*/ 12040 w 910"/>
                <a:gd name="T7" fmla="*/ 4155 h 817"/>
                <a:gd name="T8" fmla="*/ 0 w 910"/>
                <a:gd name="T9" fmla="*/ 4155 h 817"/>
                <a:gd name="T10" fmla="*/ 0 w 910"/>
                <a:gd name="T11" fmla="*/ 4176 h 8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0" h="817">
                  <a:moveTo>
                    <a:pt x="0" y="816"/>
                  </a:moveTo>
                  <a:lnTo>
                    <a:pt x="0" y="0"/>
                  </a:lnTo>
                  <a:lnTo>
                    <a:pt x="909" y="0"/>
                  </a:lnTo>
                  <a:lnTo>
                    <a:pt x="909" y="812"/>
                  </a:lnTo>
                  <a:lnTo>
                    <a:pt x="0" y="812"/>
                  </a:lnTo>
                  <a:lnTo>
                    <a:pt x="0" y="81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5958" name="Line 23"/>
            <p:cNvSpPr>
              <a:spLocks noChangeShapeType="1"/>
            </p:cNvSpPr>
            <p:nvPr/>
          </p:nvSpPr>
          <p:spPr bwMode="auto">
            <a:xfrm>
              <a:off x="4147" y="1968"/>
              <a:ext cx="0" cy="1837"/>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5959" name="Line 24"/>
            <p:cNvSpPr>
              <a:spLocks noChangeShapeType="1"/>
            </p:cNvSpPr>
            <p:nvPr/>
          </p:nvSpPr>
          <p:spPr bwMode="auto">
            <a:xfrm>
              <a:off x="3579" y="1968"/>
              <a:ext cx="0" cy="1837"/>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5960" name="Line 25"/>
            <p:cNvSpPr>
              <a:spLocks noChangeShapeType="1"/>
            </p:cNvSpPr>
            <p:nvPr/>
          </p:nvSpPr>
          <p:spPr bwMode="auto">
            <a:xfrm>
              <a:off x="3015" y="1977"/>
              <a:ext cx="0" cy="1828"/>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5961" name="Line 26"/>
            <p:cNvSpPr>
              <a:spLocks noChangeShapeType="1"/>
            </p:cNvSpPr>
            <p:nvPr/>
          </p:nvSpPr>
          <p:spPr bwMode="auto">
            <a:xfrm>
              <a:off x="2461" y="1968"/>
              <a:ext cx="0" cy="1837"/>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5962" name="Line 27"/>
            <p:cNvSpPr>
              <a:spLocks noChangeShapeType="1"/>
            </p:cNvSpPr>
            <p:nvPr/>
          </p:nvSpPr>
          <p:spPr bwMode="auto">
            <a:xfrm>
              <a:off x="1897" y="1968"/>
              <a:ext cx="0" cy="1827"/>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5963" name="Line 28"/>
            <p:cNvSpPr>
              <a:spLocks noChangeShapeType="1"/>
            </p:cNvSpPr>
            <p:nvPr/>
          </p:nvSpPr>
          <p:spPr bwMode="auto">
            <a:xfrm>
              <a:off x="1344" y="2416"/>
              <a:ext cx="3308" cy="0"/>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5964" name="Line 29"/>
            <p:cNvSpPr>
              <a:spLocks noChangeShapeType="1"/>
            </p:cNvSpPr>
            <p:nvPr/>
          </p:nvSpPr>
          <p:spPr bwMode="auto">
            <a:xfrm>
              <a:off x="1344" y="2758"/>
              <a:ext cx="3308" cy="0"/>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5965" name="Line 30"/>
            <p:cNvSpPr>
              <a:spLocks noChangeShapeType="1"/>
            </p:cNvSpPr>
            <p:nvPr/>
          </p:nvSpPr>
          <p:spPr bwMode="auto">
            <a:xfrm>
              <a:off x="1344" y="3110"/>
              <a:ext cx="3308" cy="0"/>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5966" name="Line 31"/>
            <p:cNvSpPr>
              <a:spLocks noChangeShapeType="1"/>
            </p:cNvSpPr>
            <p:nvPr/>
          </p:nvSpPr>
          <p:spPr bwMode="auto">
            <a:xfrm>
              <a:off x="1344" y="3452"/>
              <a:ext cx="3308" cy="0"/>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5967" name="Freeform 32"/>
            <p:cNvSpPr>
              <a:spLocks/>
            </p:cNvSpPr>
            <p:nvPr/>
          </p:nvSpPr>
          <p:spPr bwMode="auto">
            <a:xfrm>
              <a:off x="1537" y="2043"/>
              <a:ext cx="3049" cy="1435"/>
            </a:xfrm>
            <a:custGeom>
              <a:avLst/>
              <a:gdLst>
                <a:gd name="T0" fmla="*/ 0 w 878"/>
                <a:gd name="T1" fmla="*/ 4065 h 479"/>
                <a:gd name="T2" fmla="*/ 2521 w 878"/>
                <a:gd name="T3" fmla="*/ 1786 h 479"/>
                <a:gd name="T4" fmla="*/ 3629 w 878"/>
                <a:gd name="T5" fmla="*/ 4290 h 479"/>
                <a:gd name="T6" fmla="*/ 5487 w 878"/>
                <a:gd name="T7" fmla="*/ 1264 h 479"/>
                <a:gd name="T8" fmla="*/ 6053 w 878"/>
                <a:gd name="T9" fmla="*/ 3215 h 479"/>
                <a:gd name="T10" fmla="*/ 10578 w 878"/>
                <a:gd name="T11" fmla="*/ 0 h 479"/>
                <a:gd name="T12" fmla="*/ 0 w 878"/>
                <a:gd name="T13" fmla="*/ 4065 h 4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479">
                  <a:moveTo>
                    <a:pt x="0" y="453"/>
                  </a:moveTo>
                  <a:lnTo>
                    <a:pt x="209" y="199"/>
                  </a:lnTo>
                  <a:lnTo>
                    <a:pt x="301" y="478"/>
                  </a:lnTo>
                  <a:lnTo>
                    <a:pt x="455" y="141"/>
                  </a:lnTo>
                  <a:lnTo>
                    <a:pt x="502" y="358"/>
                  </a:lnTo>
                  <a:lnTo>
                    <a:pt x="877" y="0"/>
                  </a:lnTo>
                  <a:lnTo>
                    <a:pt x="0" y="453"/>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5968" name="Freeform 33"/>
            <p:cNvSpPr>
              <a:spLocks/>
            </p:cNvSpPr>
            <p:nvPr/>
          </p:nvSpPr>
          <p:spPr bwMode="auto">
            <a:xfrm>
              <a:off x="1537" y="1968"/>
              <a:ext cx="2894" cy="1692"/>
            </a:xfrm>
            <a:custGeom>
              <a:avLst/>
              <a:gdLst>
                <a:gd name="T0" fmla="*/ 0 w 2160"/>
                <a:gd name="T1" fmla="*/ 1956 h 1464"/>
                <a:gd name="T2" fmla="*/ 2326 w 2160"/>
                <a:gd name="T3" fmla="*/ 161 h 1464"/>
                <a:gd name="T4" fmla="*/ 3877 w 2160"/>
                <a:gd name="T5" fmla="*/ 994 h 1464"/>
                <a:gd name="T6" fmla="*/ 0 60000 65536"/>
                <a:gd name="T7" fmla="*/ 0 60000 65536"/>
                <a:gd name="T8" fmla="*/ 0 60000 65536"/>
              </a:gdLst>
              <a:ahLst/>
              <a:cxnLst>
                <a:cxn ang="T6">
                  <a:pos x="T0" y="T1"/>
                </a:cxn>
                <a:cxn ang="T7">
                  <a:pos x="T2" y="T3"/>
                </a:cxn>
                <a:cxn ang="T8">
                  <a:pos x="T4" y="T5"/>
                </a:cxn>
              </a:cxnLst>
              <a:rect l="0" t="0" r="r" b="b"/>
              <a:pathLst>
                <a:path w="2160" h="1464">
                  <a:moveTo>
                    <a:pt x="0" y="1464"/>
                  </a:moveTo>
                  <a:cubicBezTo>
                    <a:pt x="468" y="852"/>
                    <a:pt x="936" y="240"/>
                    <a:pt x="1296" y="120"/>
                  </a:cubicBezTo>
                  <a:cubicBezTo>
                    <a:pt x="1656" y="0"/>
                    <a:pt x="2016" y="640"/>
                    <a:pt x="2160" y="744"/>
                  </a:cubicBezTo>
                </a:path>
              </a:pathLst>
            </a:custGeom>
            <a:noFill/>
            <a:ln w="38100" cap="flat" cmpd="sng">
              <a:solidFill>
                <a:srgbClr val="FF9900"/>
              </a:solidFill>
              <a:prstDash val="solid"/>
              <a:round/>
              <a:headEnd type="none" w="med" len="med"/>
              <a:tailEnd type="none" w="med" len="med"/>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Lst>
          </p:spPr>
          <p:txBody>
            <a:bodyPr lIns="90000" tIns="46800" rIns="90000" bIns="468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Tree>
  </p:cSld>
  <p:clrMapOvr>
    <a:overrideClrMapping bg1="dk2" tx1="lt1" bg2="dk1" tx2="lt2" accent1="accent1" accent2="accent2" accent3="accent3" accent4="accent4" accent5="accent5" accent6="accent6" hlink="hlink" folHlink="folHlink"/>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body" idx="1"/>
          </p:nvPr>
        </p:nvSpPr>
        <p:spPr>
          <a:xfrm>
            <a:off x="381000" y="1700213"/>
            <a:ext cx="8458200" cy="2185987"/>
          </a:xfrm>
        </p:spPr>
        <p:txBody>
          <a:bodyPr/>
          <a:lstStyle/>
          <a:p>
            <a:pPr marL="609600" indent="-609600" algn="just">
              <a:buFontTx/>
              <a:buAutoNum type="arabicPeriod"/>
              <a:defRPr/>
            </a:pPr>
            <a:r>
              <a:rPr lang="zh-CN" altLang="en-US"/>
              <a:t>时间序列以几何级数递增或递减</a:t>
            </a:r>
          </a:p>
          <a:p>
            <a:pPr marL="609600" indent="-609600" algn="just">
              <a:buFontTx/>
              <a:buAutoNum type="arabicPeriod"/>
              <a:defRPr/>
            </a:pPr>
            <a:r>
              <a:rPr lang="zh-CN" altLang="en-US"/>
              <a:t>一般形式为</a:t>
            </a:r>
          </a:p>
        </p:txBody>
      </p:sp>
      <p:sp>
        <p:nvSpPr>
          <p:cNvPr id="703491" name="Rectangle 3"/>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指数曲线</a:t>
            </a:r>
            <a:br>
              <a:rPr lang="zh-CN" altLang="en-US" sz="4000">
                <a:latin typeface="Arial" panose="020B0604020202020204" pitchFamily="34" charset="0"/>
              </a:rPr>
            </a:br>
            <a:r>
              <a:rPr lang="en-US" altLang="zh-CN" sz="3600">
                <a:solidFill>
                  <a:schemeClr val="hlink"/>
                </a:solidFill>
                <a:latin typeface="Arial" panose="020B0604020202020204" pitchFamily="34" charset="0"/>
              </a:rPr>
              <a:t>(exponential curve) </a:t>
            </a:r>
          </a:p>
        </p:txBody>
      </p:sp>
      <p:sp>
        <p:nvSpPr>
          <p:cNvPr id="703502" name="Rectangle 14"/>
          <p:cNvSpPr>
            <a:spLocks noChangeArrowheads="1"/>
          </p:cNvSpPr>
          <p:nvPr/>
        </p:nvSpPr>
        <p:spPr bwMode="auto">
          <a:xfrm>
            <a:off x="828675" y="4038600"/>
            <a:ext cx="79914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609600" indent="-609600">
              <a:defRPr kumimoji="1" sz="2400">
                <a:solidFill>
                  <a:schemeClr val="tx1"/>
                </a:solidFill>
                <a:latin typeface="Times New Roman" panose="02020603050405020304" pitchFamily="18" charset="0"/>
                <a:ea typeface="宋体" panose="02010600030101010101" pitchFamily="2" charset="-122"/>
              </a:defRPr>
            </a:lvl1pPr>
            <a:lvl2pPr marL="1219200" indent="-533400">
              <a:defRPr kumimoji="1" sz="2400">
                <a:solidFill>
                  <a:schemeClr val="tx1"/>
                </a:solidFill>
                <a:latin typeface="Times New Roman" panose="02020603050405020304" pitchFamily="18" charset="0"/>
                <a:ea typeface="宋体" panose="02010600030101010101" pitchFamily="2" charset="-122"/>
              </a:defRPr>
            </a:lvl2pPr>
            <a:lvl3pPr marL="1543050" indent="-457200">
              <a:defRPr kumimoji="1" sz="2400">
                <a:solidFill>
                  <a:schemeClr val="tx1"/>
                </a:solidFill>
                <a:latin typeface="Times New Roman" panose="02020603050405020304" pitchFamily="18" charset="0"/>
                <a:ea typeface="宋体" panose="02010600030101010101" pitchFamily="2" charset="-122"/>
              </a:defRPr>
            </a:lvl3pPr>
            <a:lvl4pPr marL="1809750" indent="-381000">
              <a:defRPr kumimoji="1" sz="2400">
                <a:solidFill>
                  <a:schemeClr val="tx1"/>
                </a:solidFill>
                <a:latin typeface="Times New Roman" panose="02020603050405020304" pitchFamily="18" charset="0"/>
                <a:ea typeface="宋体" panose="02010600030101010101" pitchFamily="2" charset="-122"/>
              </a:defRPr>
            </a:lvl4pPr>
            <a:lvl5pPr marL="2209800" indent="-381000">
              <a:defRPr kumimoji="1" sz="2400">
                <a:solidFill>
                  <a:schemeClr val="tx1"/>
                </a:solidFill>
                <a:latin typeface="Times New Roman" panose="02020603050405020304" pitchFamily="18" charset="0"/>
                <a:ea typeface="宋体" panose="02010600030101010101" pitchFamily="2" charset="-122"/>
              </a:defRPr>
            </a:lvl5pPr>
            <a:lvl6pPr marL="2667000"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24200"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81400"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8600" indent="-381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609600" marR="0" lvl="0" indent="-609600" algn="just" defTabSz="914400" rtl="0" eaLnBrk="0" fontAlgn="base" latinLnBrk="0" hangingPunct="0">
              <a:lnSpc>
                <a:spcPct val="100000"/>
              </a:lnSpc>
              <a:spcBef>
                <a:spcPct val="20000"/>
              </a:spcBef>
              <a:spcAft>
                <a:spcPct val="0"/>
              </a:spcAft>
              <a:buClr>
                <a:srgbClr val="FE9B03"/>
              </a:buClr>
              <a:buSzTx/>
              <a:buFont typeface="Wingdings" panose="05000000000000000000" pitchFamily="2" charset="2"/>
              <a:buChar char="§"/>
              <a:tabLst/>
              <a:defRPr/>
            </a:pPr>
            <a:r>
              <a:rPr kumimoji="1" lang="en-US" altLang="zh-CN" sz="2800" b="0" i="1"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b</a:t>
            </a:r>
            <a:r>
              <a:rPr kumimoji="1" lang="en-US" altLang="zh-CN" sz="2800" b="0" i="0" u="none" strike="noStrike" kern="1200" cap="none" spc="0" normalizeH="0" baseline="-2500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0</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en-US" altLang="zh-CN" sz="2800" b="0" i="1"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b</a:t>
            </a:r>
            <a:r>
              <a:rPr kumimoji="1" lang="en-US" altLang="zh-CN" sz="2800" b="0" i="0" u="none" strike="noStrike" kern="1200" cap="none" spc="0" normalizeH="0" baseline="-2500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为待定系数</a:t>
            </a:r>
            <a:r>
              <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a:t>
            </a:r>
            <a:endPar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609600" marR="0" lvl="0" indent="-609600" algn="just" defTabSz="914400" rtl="0" eaLnBrk="0" fontAlgn="base" latinLnBrk="0" hangingPunct="0">
              <a:lnSpc>
                <a:spcPct val="100000"/>
              </a:lnSpc>
              <a:spcBef>
                <a:spcPct val="20000"/>
              </a:spcBef>
              <a:spcAft>
                <a:spcPct val="0"/>
              </a:spcAft>
              <a:buClr>
                <a:srgbClr val="FE9B03"/>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若</a:t>
            </a:r>
            <a:r>
              <a:rPr kumimoji="1" lang="en-US" altLang="zh-CN" sz="2800" b="0" i="1"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b</a:t>
            </a:r>
            <a:r>
              <a:rPr kumimoji="1" lang="en-US" altLang="zh-CN" sz="2800" b="0" i="0" u="none" strike="noStrike" kern="1200" cap="none" spc="0" normalizeH="0" baseline="-2500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a:t>
            </a:r>
            <a:r>
              <a:rPr kumimoji="1" lang="en-US" altLang="zh-CN"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a:t>
            </a:r>
            <a:r>
              <a:rPr kumimoji="1" lang="en-US" altLang="zh-CN"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&gt;1</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，增长率随着时间</a:t>
            </a:r>
            <a:r>
              <a:rPr kumimoji="1" lang="en-US" altLang="zh-CN" sz="2800" b="0" i="1"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t</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的增加而增加</a:t>
            </a:r>
          </a:p>
          <a:p>
            <a:pPr marL="609600" marR="0" lvl="0" indent="-609600" algn="just" defTabSz="914400" rtl="0" eaLnBrk="0" fontAlgn="base" latinLnBrk="0" hangingPunct="0">
              <a:lnSpc>
                <a:spcPct val="100000"/>
              </a:lnSpc>
              <a:spcBef>
                <a:spcPct val="20000"/>
              </a:spcBef>
              <a:spcAft>
                <a:spcPct val="0"/>
              </a:spcAft>
              <a:buClr>
                <a:srgbClr val="FE9B03"/>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若</a:t>
            </a:r>
            <a:r>
              <a:rPr kumimoji="1" lang="en-US" altLang="zh-CN" sz="2800" b="0" i="1"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b</a:t>
            </a:r>
            <a:r>
              <a:rPr kumimoji="1" lang="en-US" altLang="zh-CN" sz="2800" b="0" i="0" u="none" strike="noStrike" kern="1200" cap="none" spc="0" normalizeH="0" baseline="-2500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a:t>
            </a:r>
            <a:r>
              <a:rPr kumimoji="1" lang="en-US" altLang="zh-CN"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a:t>
            </a:r>
            <a:r>
              <a:rPr kumimoji="1" lang="en-US" altLang="zh-CN"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&lt;1</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，增长率随着时间</a:t>
            </a:r>
            <a:r>
              <a:rPr kumimoji="1" lang="en-US" altLang="zh-CN" sz="2800" b="0" i="1"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t</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的增加而降低</a:t>
            </a:r>
          </a:p>
          <a:p>
            <a:pPr marL="609600" marR="0" lvl="0" indent="-609600" algn="just" defTabSz="914400" rtl="0" eaLnBrk="0" fontAlgn="base" latinLnBrk="0" hangingPunct="0">
              <a:lnSpc>
                <a:spcPct val="100000"/>
              </a:lnSpc>
              <a:spcBef>
                <a:spcPct val="20000"/>
              </a:spcBef>
              <a:spcAft>
                <a:spcPct val="0"/>
              </a:spcAft>
              <a:buClr>
                <a:srgbClr val="FE9B03"/>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若</a:t>
            </a:r>
            <a:r>
              <a:rPr kumimoji="1" lang="en-US" altLang="zh-CN" sz="2800" b="0" i="1"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b</a:t>
            </a:r>
            <a:r>
              <a:rPr kumimoji="1" lang="en-US" altLang="zh-CN" sz="2800" b="0" i="0" u="none" strike="noStrike" kern="1200" cap="none" spc="0" normalizeH="0" baseline="-2500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0</a:t>
            </a:r>
            <a:r>
              <a:rPr kumimoji="1" lang="en-US" altLang="zh-CN"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&gt;0</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en-US" altLang="zh-CN" sz="2800" b="0" i="1"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b</a:t>
            </a:r>
            <a:r>
              <a:rPr kumimoji="1" lang="en-US" altLang="zh-CN" sz="2800" b="0" i="0" u="none" strike="noStrike" kern="1200" cap="none" spc="0" normalizeH="0" baseline="-2500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a:t>
            </a:r>
            <a:r>
              <a:rPr kumimoji="1" lang="en-US" altLang="zh-CN"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&lt;1</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，趋势值逐渐降低到以</a:t>
            </a:r>
            <a:r>
              <a:rPr kumimoji="1" lang="en-US" altLang="zh-CN"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0</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为极限</a:t>
            </a:r>
          </a:p>
        </p:txBody>
      </p:sp>
      <p:graphicFrame>
        <p:nvGraphicFramePr>
          <p:cNvPr id="128005" name="Object 23">
            <a:hlinkClick r:id="" action="ppaction://ole?verb=0"/>
          </p:cNvPr>
          <p:cNvGraphicFramePr>
            <a:graphicFrameLocks/>
          </p:cNvGraphicFramePr>
          <p:nvPr/>
        </p:nvGraphicFramePr>
        <p:xfrm>
          <a:off x="2479675" y="3068638"/>
          <a:ext cx="1543050" cy="687387"/>
        </p:xfrm>
        <a:graphic>
          <a:graphicData uri="http://schemas.openxmlformats.org/presentationml/2006/ole">
            <mc:AlternateContent xmlns:mc="http://schemas.openxmlformats.org/markup-compatibility/2006">
              <mc:Choice xmlns:v="urn:schemas-microsoft-com:vml" Requires="v">
                <p:oleObj spid="_x0000_s18434" name="公式" r:id="rId4" imgW="540928" imgH="236104" progId="Equation.3">
                  <p:embed/>
                </p:oleObj>
              </mc:Choice>
              <mc:Fallback>
                <p:oleObj name="公式" r:id="rId4" imgW="540928" imgH="236104" progId="Equation.3">
                  <p:embed/>
                  <p:pic>
                    <p:nvPicPr>
                      <p:cNvPr id="128005" name="Object 23">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9675" y="3068638"/>
                        <a:ext cx="1543050" cy="6873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指数曲线</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en-US" altLang="zh-CN" sz="3600" i="1">
                <a:solidFill>
                  <a:schemeClr val="hlink"/>
                </a:solidFill>
                <a:latin typeface="Arial" panose="020B0604020202020204" pitchFamily="34" charset="0"/>
              </a:rPr>
              <a:t>a</a:t>
            </a:r>
            <a:r>
              <a:rPr lang="zh-CN" altLang="en-US" sz="3600">
                <a:solidFill>
                  <a:schemeClr val="hlink"/>
                </a:solidFill>
                <a:latin typeface="Arial" panose="020B0604020202020204" pitchFamily="34" charset="0"/>
              </a:rPr>
              <a:t>，</a:t>
            </a:r>
            <a:r>
              <a:rPr lang="en-US" altLang="zh-CN" sz="3600" i="1">
                <a:solidFill>
                  <a:schemeClr val="hlink"/>
                </a:solidFill>
                <a:latin typeface="Arial" panose="020B0604020202020204" pitchFamily="34" charset="0"/>
              </a:rPr>
              <a:t>b </a:t>
            </a:r>
            <a:r>
              <a:rPr lang="zh-CN" altLang="en-US" sz="3600">
                <a:solidFill>
                  <a:schemeClr val="hlink"/>
                </a:solidFill>
                <a:latin typeface="Arial" panose="020B0604020202020204" pitchFamily="34" charset="0"/>
              </a:rPr>
              <a:t>的求解方法</a:t>
            </a:r>
            <a:r>
              <a:rPr lang="en-US" altLang="zh-CN" sz="3600">
                <a:solidFill>
                  <a:schemeClr val="hlink"/>
                </a:solidFill>
                <a:latin typeface="Arial" panose="020B0604020202020204" pitchFamily="34" charset="0"/>
              </a:rPr>
              <a:t>) </a:t>
            </a:r>
          </a:p>
        </p:txBody>
      </p:sp>
      <p:graphicFrame>
        <p:nvGraphicFramePr>
          <p:cNvPr id="130051" name="Object 25">
            <a:hlinkClick r:id="" action="ppaction://ole?verb=0"/>
          </p:cNvPr>
          <p:cNvGraphicFramePr>
            <a:graphicFrameLocks/>
          </p:cNvGraphicFramePr>
          <p:nvPr/>
        </p:nvGraphicFramePr>
        <p:xfrm>
          <a:off x="1893888" y="3633192"/>
          <a:ext cx="5356225" cy="1524000"/>
        </p:xfrm>
        <a:graphic>
          <a:graphicData uri="http://schemas.openxmlformats.org/presentationml/2006/ole">
            <mc:AlternateContent xmlns:mc="http://schemas.openxmlformats.org/markup-compatibility/2006">
              <mc:Choice xmlns:v="urn:schemas-microsoft-com:vml" Requires="v">
                <p:oleObj spid="_x0000_s19458" name="公式" r:id="rId4" imgW="1928001" imgH="541157" progId="Equation.3">
                  <p:embed/>
                </p:oleObj>
              </mc:Choice>
              <mc:Fallback>
                <p:oleObj name="公式" r:id="rId4" imgW="1928001" imgH="541157" progId="Equation.3">
                  <p:embed/>
                  <p:pic>
                    <p:nvPicPr>
                      <p:cNvPr id="130051" name="Object 25">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3888" y="3633192"/>
                        <a:ext cx="5356225" cy="1524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632859" name="Rectangle 27"/>
          <p:cNvSpPr>
            <a:spLocks noGrp="1" noChangeArrowheads="1"/>
          </p:cNvSpPr>
          <p:nvPr>
            <p:ph type="body" idx="1"/>
          </p:nvPr>
        </p:nvSpPr>
        <p:spPr>
          <a:xfrm>
            <a:off x="533400" y="1700213"/>
            <a:ext cx="8153400" cy="4319587"/>
          </a:xfrm>
        </p:spPr>
        <p:txBody>
          <a:bodyPr/>
          <a:lstStyle/>
          <a:p>
            <a:pPr algn="just">
              <a:lnSpc>
                <a:spcPct val="90000"/>
              </a:lnSpc>
              <a:buFontTx/>
              <a:buAutoNum type="arabicPeriod"/>
              <a:defRPr/>
            </a:pPr>
            <a:r>
              <a:rPr lang="zh-CN" altLang="en-US" dirty="0"/>
              <a:t>采取“线性化”手段将其化为对数直线形式</a:t>
            </a:r>
          </a:p>
          <a:p>
            <a:pPr algn="just">
              <a:lnSpc>
                <a:spcPct val="90000"/>
              </a:lnSpc>
              <a:buFontTx/>
              <a:buAutoNum type="arabicPeriod"/>
              <a:defRPr/>
            </a:pPr>
            <a:r>
              <a:rPr lang="zh-CN" altLang="en-US" dirty="0"/>
              <a:t>根据最小二乘法，得到求解 </a:t>
            </a:r>
            <a:r>
              <a:rPr lang="en-US" altLang="zh-CN" b="1" dirty="0"/>
              <a:t>lg</a:t>
            </a:r>
            <a:r>
              <a:rPr lang="en-US" altLang="zh-CN" b="1" i="1" dirty="0"/>
              <a:t>b</a:t>
            </a:r>
            <a:r>
              <a:rPr lang="en-US" altLang="zh-CN" b="1" baseline="-25000" dirty="0"/>
              <a:t>0</a:t>
            </a:r>
            <a:r>
              <a:rPr lang="zh-CN" altLang="en-US" dirty="0"/>
              <a:t>、</a:t>
            </a:r>
            <a:r>
              <a:rPr lang="en-US" altLang="zh-CN" b="1" dirty="0"/>
              <a:t>lg</a:t>
            </a:r>
            <a:r>
              <a:rPr lang="en-US" altLang="zh-CN" b="1" i="1" dirty="0"/>
              <a:t>b</a:t>
            </a:r>
            <a:r>
              <a:rPr lang="en-US" altLang="zh-CN" b="1" baseline="-25000" dirty="0"/>
              <a:t>1</a:t>
            </a:r>
            <a:r>
              <a:rPr lang="en-US" altLang="zh-CN" i="1" dirty="0"/>
              <a:t> </a:t>
            </a:r>
            <a:r>
              <a:rPr lang="zh-CN" altLang="en-US" dirty="0"/>
              <a:t>的标准方程为</a:t>
            </a:r>
          </a:p>
          <a:p>
            <a:pPr algn="just">
              <a:lnSpc>
                <a:spcPct val="90000"/>
              </a:lnSpc>
              <a:buFontTx/>
              <a:buAutoNum type="arabicPeriod"/>
              <a:defRPr/>
            </a:pPr>
            <a:endParaRPr lang="zh-CN" altLang="en-US" dirty="0"/>
          </a:p>
          <a:p>
            <a:pPr algn="just">
              <a:lnSpc>
                <a:spcPct val="90000"/>
              </a:lnSpc>
              <a:buFontTx/>
              <a:buAutoNum type="arabicPeriod"/>
              <a:defRPr/>
            </a:pPr>
            <a:endParaRPr lang="zh-CN" altLang="en-US" dirty="0"/>
          </a:p>
          <a:p>
            <a:pPr algn="just">
              <a:lnSpc>
                <a:spcPct val="90000"/>
              </a:lnSpc>
              <a:buFontTx/>
              <a:buAutoNum type="arabicPeriod"/>
              <a:defRPr/>
            </a:pPr>
            <a:endParaRPr lang="zh-CN" altLang="en-US" dirty="0"/>
          </a:p>
          <a:p>
            <a:pPr algn="just">
              <a:lnSpc>
                <a:spcPct val="90000"/>
              </a:lnSpc>
              <a:buFontTx/>
              <a:buAutoNum type="arabicPeriod"/>
              <a:defRPr/>
            </a:pPr>
            <a:r>
              <a:rPr lang="zh-CN" altLang="en-US" dirty="0"/>
              <a:t>求出</a:t>
            </a:r>
            <a:r>
              <a:rPr lang="en-US" altLang="zh-CN" b="1" dirty="0"/>
              <a:t>lg</a:t>
            </a:r>
            <a:r>
              <a:rPr lang="en-US" altLang="zh-CN" b="1" i="1" dirty="0"/>
              <a:t>b</a:t>
            </a:r>
            <a:r>
              <a:rPr lang="en-US" altLang="zh-CN" b="1" baseline="-25000" dirty="0"/>
              <a:t>0</a:t>
            </a:r>
            <a:r>
              <a:rPr lang="zh-CN" altLang="en-US" dirty="0"/>
              <a:t>和</a:t>
            </a:r>
            <a:r>
              <a:rPr lang="en-US" altLang="zh-CN" b="1" dirty="0"/>
              <a:t>lg</a:t>
            </a:r>
            <a:r>
              <a:rPr lang="en-US" altLang="zh-CN" b="1" i="1" dirty="0"/>
              <a:t>b</a:t>
            </a:r>
            <a:r>
              <a:rPr lang="en-US" altLang="zh-CN" b="1" baseline="-25000" dirty="0"/>
              <a:t>1</a:t>
            </a:r>
            <a:r>
              <a:rPr lang="zh-CN" altLang="en-US" dirty="0"/>
              <a:t>后，再取其反对数，即得算术形式的</a:t>
            </a:r>
            <a:r>
              <a:rPr lang="en-US" altLang="zh-CN" i="1" dirty="0"/>
              <a:t>b</a:t>
            </a:r>
            <a:r>
              <a:rPr lang="en-US" altLang="zh-CN" baseline="-25000" dirty="0"/>
              <a:t>0</a:t>
            </a:r>
            <a:r>
              <a:rPr lang="zh-CN" altLang="en-US" dirty="0"/>
              <a:t>和</a:t>
            </a:r>
            <a:r>
              <a:rPr lang="en-US" altLang="zh-CN" i="1" dirty="0"/>
              <a:t>b</a:t>
            </a:r>
            <a:r>
              <a:rPr lang="en-US" altLang="zh-CN" baseline="-25000" dirty="0"/>
              <a:t>1</a:t>
            </a:r>
            <a:r>
              <a:rPr lang="en-US" altLang="zh-CN" dirty="0"/>
              <a:t> </a:t>
            </a:r>
          </a:p>
        </p:txBody>
      </p:sp>
    </p:spTree>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a:xfrm>
            <a:off x="1828800" y="188913"/>
            <a:ext cx="7010400" cy="1143000"/>
          </a:xfrm>
        </p:spPr>
        <p:txBody>
          <a:bodyPr/>
          <a:lstStyle/>
          <a:p>
            <a:pPr>
              <a:defRPr/>
            </a:pPr>
            <a:r>
              <a:rPr lang="zh-CN" altLang="en-US" sz="4000">
                <a:latin typeface="Arial" panose="020B0604020202020204" pitchFamily="34" charset="0"/>
              </a:rPr>
              <a:t>指数曲线</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 </a:t>
            </a:r>
          </a:p>
        </p:txBody>
      </p:sp>
      <p:sp>
        <p:nvSpPr>
          <p:cNvPr id="935939" name="Rectangle 3"/>
          <p:cNvSpPr>
            <a:spLocks noChangeArrowheads="1"/>
          </p:cNvSpPr>
          <p:nvPr/>
        </p:nvSpPr>
        <p:spPr bwMode="auto">
          <a:xfrm>
            <a:off x="533400" y="1676400"/>
            <a:ext cx="1662113" cy="47117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90000" tIns="46800" rIns="90000" bIns="46800">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en-US" sz="2000" b="1" i="0" u="none" strike="noStrike" kern="1200" cap="none" spc="0" normalizeH="0" baseline="0" noProof="0" dirty="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例</a:t>
            </a:r>
            <a:r>
              <a:rPr kumimoji="1" lang="en-US" altLang="zh-CN" sz="2000" b="0" i="0" u="none" strike="noStrike" kern="1200" cap="none" spc="0" normalizeH="0" baseline="0" noProof="0" dirty="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表</a:t>
            </a:r>
            <a:r>
              <a:rPr kumimoji="1" lang="en-US"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a:t>
            </a:r>
            <a:r>
              <a:rPr kumimoji="1" lang="zh-CN"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a:t>
            </a:r>
            <a:r>
              <a:rPr kumimoji="1" lang="zh-CN"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中的人均</a:t>
            </a:r>
            <a:r>
              <a:rPr kumimoji="1" lang="en-US"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GDP</a:t>
            </a:r>
            <a:r>
              <a:rPr kumimoji="1" lang="zh-CN"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数据，确定指数曲线方程，计算出各期的预测值和预测误差，预测</a:t>
            </a:r>
            <a:r>
              <a:rPr kumimoji="1" lang="en-US"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2014</a:t>
            </a:r>
            <a:r>
              <a:rPr kumimoji="1" lang="zh-CN"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年的人均</a:t>
            </a:r>
            <a:r>
              <a:rPr kumimoji="1" lang="en-US"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GDP</a:t>
            </a:r>
            <a:r>
              <a:rPr kumimoji="1" lang="zh-CN"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，并将原序列和各期的预测值序列绘制成图形进行比较</a:t>
            </a:r>
            <a:endParaRPr kumimoji="1" lang="zh-CN" altLang="en-US"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32100" name="Rectangle 1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32101" name="Rectangle 16"/>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pic>
        <p:nvPicPr>
          <p:cNvPr id="132102"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13" y="1711325"/>
            <a:ext cx="6542087"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a:xfrm>
            <a:off x="1828800" y="228600"/>
            <a:ext cx="6781800" cy="1143000"/>
          </a:xfrm>
        </p:spPr>
        <p:txBody>
          <a:bodyPr/>
          <a:lstStyle/>
          <a:p>
            <a:pPr>
              <a:defRPr/>
            </a:pPr>
            <a:r>
              <a:rPr lang="zh-CN" altLang="en-US" sz="4000"/>
              <a:t>时间序列的分类</a:t>
            </a:r>
            <a:endParaRPr lang="zh-CN" altLang="en-US" sz="3600">
              <a:solidFill>
                <a:schemeClr val="hlink"/>
              </a:solidFill>
            </a:endParaRPr>
          </a:p>
        </p:txBody>
      </p:sp>
      <p:sp>
        <p:nvSpPr>
          <p:cNvPr id="863235" name="Rectangle 3"/>
          <p:cNvSpPr>
            <a:spLocks noGrp="1" noChangeArrowheads="1"/>
          </p:cNvSpPr>
          <p:nvPr>
            <p:ph type="body" idx="1"/>
          </p:nvPr>
        </p:nvSpPr>
        <p:spPr>
          <a:xfrm>
            <a:off x="457200" y="1700213"/>
            <a:ext cx="8305800" cy="4471987"/>
          </a:xfrm>
        </p:spPr>
        <p:txBody>
          <a:bodyPr/>
          <a:lstStyle/>
          <a:p>
            <a:pPr marL="609600" indent="-609600" algn="just">
              <a:lnSpc>
                <a:spcPct val="90000"/>
              </a:lnSpc>
              <a:buFontTx/>
              <a:buAutoNum type="arabicPeriod"/>
              <a:defRPr/>
            </a:pPr>
            <a:r>
              <a:rPr lang="zh-CN" altLang="en-US"/>
              <a:t>平稳序列</a:t>
            </a:r>
            <a:r>
              <a:rPr lang="en-US" altLang="zh-CN">
                <a:solidFill>
                  <a:srgbClr val="FFFF91"/>
                </a:solidFill>
              </a:rPr>
              <a:t>(stationary series)</a:t>
            </a:r>
          </a:p>
          <a:p>
            <a:pPr marL="1219200" lvl="1" indent="-533400" algn="just">
              <a:lnSpc>
                <a:spcPct val="90000"/>
              </a:lnSpc>
              <a:defRPr/>
            </a:pPr>
            <a:r>
              <a:rPr lang="zh-CN" altLang="en-US"/>
              <a:t>基本上不存在趋势的序列，各观察值基本上在某个固定的水平上波动</a:t>
            </a:r>
          </a:p>
          <a:p>
            <a:pPr marL="1219200" lvl="1" indent="-533400" algn="just">
              <a:lnSpc>
                <a:spcPct val="90000"/>
              </a:lnSpc>
              <a:defRPr/>
            </a:pPr>
            <a:r>
              <a:rPr lang="zh-CN" altLang="en-US"/>
              <a:t>或虽有波动，但并不存在某种规律，而其波动可以看成是随机的 </a:t>
            </a:r>
          </a:p>
          <a:p>
            <a:pPr marL="609600" indent="-609600" algn="just">
              <a:lnSpc>
                <a:spcPct val="90000"/>
              </a:lnSpc>
              <a:buClr>
                <a:schemeClr val="tx1"/>
              </a:buClr>
              <a:buFontTx/>
              <a:buAutoNum type="arabicPeriod" startAt="2"/>
              <a:defRPr/>
            </a:pPr>
            <a:r>
              <a:rPr lang="zh-CN" altLang="en-US"/>
              <a:t>非平稳序列 </a:t>
            </a:r>
            <a:r>
              <a:rPr lang="en-US" altLang="zh-CN">
                <a:solidFill>
                  <a:srgbClr val="FFFF91"/>
                </a:solidFill>
              </a:rPr>
              <a:t>(non-stationary series)</a:t>
            </a:r>
          </a:p>
          <a:p>
            <a:pPr marL="1219200" lvl="1" indent="-533400" algn="just">
              <a:lnSpc>
                <a:spcPct val="90000"/>
              </a:lnSpc>
              <a:buSzTx/>
              <a:buFont typeface="Wingdings" panose="05000000000000000000" pitchFamily="2" charset="2"/>
              <a:buChar char="§"/>
              <a:defRPr/>
            </a:pPr>
            <a:r>
              <a:rPr lang="zh-CN" altLang="en-US"/>
              <a:t>有趋势的序列</a:t>
            </a:r>
          </a:p>
          <a:p>
            <a:pPr marL="1543050" lvl="2" indent="-457200" algn="just">
              <a:lnSpc>
                <a:spcPct val="90000"/>
              </a:lnSpc>
              <a:buSzTx/>
              <a:buFontTx/>
              <a:buChar char="•"/>
              <a:defRPr/>
            </a:pPr>
            <a:r>
              <a:rPr lang="zh-CN" altLang="en-US"/>
              <a:t>线性的，非线性的 </a:t>
            </a:r>
          </a:p>
          <a:p>
            <a:pPr marL="1219200" lvl="1" indent="-533400" algn="just">
              <a:lnSpc>
                <a:spcPct val="90000"/>
              </a:lnSpc>
              <a:buSzTx/>
              <a:buFont typeface="Wingdings" panose="05000000000000000000" pitchFamily="2" charset="2"/>
              <a:buChar char="§"/>
              <a:defRPr/>
            </a:pPr>
            <a:r>
              <a:rPr lang="zh-CN" altLang="en-US"/>
              <a:t>有趋势、季节性和周期性的复合型序列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3235">
                                            <p:txEl>
                                              <p:pRg st="0" end="0"/>
                                            </p:txEl>
                                          </p:spTgt>
                                        </p:tgtEl>
                                        <p:attrNameLst>
                                          <p:attrName>style.visibility</p:attrName>
                                        </p:attrNameLst>
                                      </p:cBhvr>
                                      <p:to>
                                        <p:strVal val="visible"/>
                                      </p:to>
                                    </p:set>
                                    <p:animEffect transition="in" filter="wipe(left)">
                                      <p:cBhvr>
                                        <p:cTn id="7" dur="500"/>
                                        <p:tgtEl>
                                          <p:spTgt spid="863235">
                                            <p:txEl>
                                              <p:pRg st="0" end="0"/>
                                            </p:txEl>
                                          </p:spTgt>
                                        </p:tgtEl>
                                      </p:cBhvr>
                                    </p:animEffect>
                                  </p:childTnLst>
                                  <p:subTnLst>
                                    <p:animClr clrSpc="rgb" dir="cw">
                                      <p:cBhvr override="childStyle">
                                        <p:cTn dur="1" fill="hold" display="0" masterRel="nextClick" afterEffect="1"/>
                                        <p:tgtEl>
                                          <p:spTgt spid="863235">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863235">
                                            <p:txEl>
                                              <p:pRg st="1" end="1"/>
                                            </p:txEl>
                                          </p:spTgt>
                                        </p:tgtEl>
                                        <p:attrNameLst>
                                          <p:attrName>style.visibility</p:attrName>
                                        </p:attrNameLst>
                                      </p:cBhvr>
                                      <p:to>
                                        <p:strVal val="visible"/>
                                      </p:to>
                                    </p:set>
                                    <p:animEffect transition="in" filter="wipe(left)">
                                      <p:cBhvr>
                                        <p:cTn id="10" dur="500"/>
                                        <p:tgtEl>
                                          <p:spTgt spid="863235">
                                            <p:txEl>
                                              <p:pRg st="1" end="1"/>
                                            </p:txEl>
                                          </p:spTgt>
                                        </p:tgtEl>
                                      </p:cBhvr>
                                    </p:animEffect>
                                  </p:childTnLst>
                                  <p:subTnLst>
                                    <p:animClr clrSpc="rgb" dir="cw">
                                      <p:cBhvr override="childStyle">
                                        <p:cTn dur="1" fill="hold" display="0" masterRel="nextClick" afterEffect="1"/>
                                        <p:tgtEl>
                                          <p:spTgt spid="863235">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863235">
                                            <p:txEl>
                                              <p:pRg st="2" end="2"/>
                                            </p:txEl>
                                          </p:spTgt>
                                        </p:tgtEl>
                                        <p:attrNameLst>
                                          <p:attrName>style.visibility</p:attrName>
                                        </p:attrNameLst>
                                      </p:cBhvr>
                                      <p:to>
                                        <p:strVal val="visible"/>
                                      </p:to>
                                    </p:set>
                                    <p:animEffect transition="in" filter="wipe(left)">
                                      <p:cBhvr>
                                        <p:cTn id="13" dur="500"/>
                                        <p:tgtEl>
                                          <p:spTgt spid="863235">
                                            <p:txEl>
                                              <p:pRg st="2" end="2"/>
                                            </p:txEl>
                                          </p:spTgt>
                                        </p:tgtEl>
                                      </p:cBhvr>
                                    </p:animEffect>
                                  </p:childTnLst>
                                  <p:subTnLst>
                                    <p:animClr clrSpc="rgb" dir="cw">
                                      <p:cBhvr override="childStyle">
                                        <p:cTn dur="1" fill="hold" display="0" masterRel="nextClick" afterEffect="1"/>
                                        <p:tgtEl>
                                          <p:spTgt spid="863235">
                                            <p:txEl>
                                              <p:pRg st="2" end="2"/>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63235">
                                            <p:txEl>
                                              <p:pRg st="3" end="3"/>
                                            </p:txEl>
                                          </p:spTgt>
                                        </p:tgtEl>
                                        <p:attrNameLst>
                                          <p:attrName>style.visibility</p:attrName>
                                        </p:attrNameLst>
                                      </p:cBhvr>
                                      <p:to>
                                        <p:strVal val="visible"/>
                                      </p:to>
                                    </p:set>
                                    <p:animEffect transition="in" filter="wipe(left)">
                                      <p:cBhvr>
                                        <p:cTn id="18" dur="500"/>
                                        <p:tgtEl>
                                          <p:spTgt spid="863235">
                                            <p:txEl>
                                              <p:pRg st="3" end="3"/>
                                            </p:txEl>
                                          </p:spTgt>
                                        </p:tgtEl>
                                      </p:cBhvr>
                                    </p:animEffect>
                                  </p:childTnLst>
                                  <p:subTnLst>
                                    <p:animClr clrSpc="rgb" dir="cw">
                                      <p:cBhvr override="childStyle">
                                        <p:cTn dur="1" fill="hold" display="0" masterRel="nextClick" afterEffect="1"/>
                                        <p:tgtEl>
                                          <p:spTgt spid="863235">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863235">
                                            <p:txEl>
                                              <p:pRg st="4" end="4"/>
                                            </p:txEl>
                                          </p:spTgt>
                                        </p:tgtEl>
                                        <p:attrNameLst>
                                          <p:attrName>style.visibility</p:attrName>
                                        </p:attrNameLst>
                                      </p:cBhvr>
                                      <p:to>
                                        <p:strVal val="visible"/>
                                      </p:to>
                                    </p:set>
                                    <p:animEffect transition="in" filter="wipe(left)">
                                      <p:cBhvr>
                                        <p:cTn id="21" dur="500"/>
                                        <p:tgtEl>
                                          <p:spTgt spid="863235">
                                            <p:txEl>
                                              <p:pRg st="4" end="4"/>
                                            </p:txEl>
                                          </p:spTgt>
                                        </p:tgtEl>
                                      </p:cBhvr>
                                    </p:animEffect>
                                  </p:childTnLst>
                                  <p:subTnLst>
                                    <p:animClr clrSpc="rgb" dir="cw">
                                      <p:cBhvr override="childStyle">
                                        <p:cTn dur="1" fill="hold" display="0" masterRel="nextClick" afterEffect="1"/>
                                        <p:tgtEl>
                                          <p:spTgt spid="863235">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863235">
                                            <p:txEl>
                                              <p:pRg st="5" end="5"/>
                                            </p:txEl>
                                          </p:spTgt>
                                        </p:tgtEl>
                                        <p:attrNameLst>
                                          <p:attrName>style.visibility</p:attrName>
                                        </p:attrNameLst>
                                      </p:cBhvr>
                                      <p:to>
                                        <p:strVal val="visible"/>
                                      </p:to>
                                    </p:set>
                                    <p:animEffect transition="in" filter="wipe(left)">
                                      <p:cBhvr>
                                        <p:cTn id="24" dur="500"/>
                                        <p:tgtEl>
                                          <p:spTgt spid="863235">
                                            <p:txEl>
                                              <p:pRg st="5" end="5"/>
                                            </p:txEl>
                                          </p:spTgt>
                                        </p:tgtEl>
                                      </p:cBhvr>
                                    </p:animEffect>
                                  </p:childTnLst>
                                  <p:subTnLst>
                                    <p:animClr clrSpc="rgb" dir="cw">
                                      <p:cBhvr override="childStyle">
                                        <p:cTn dur="1" fill="hold" display="0" masterRel="nextClick" afterEffect="1"/>
                                        <p:tgtEl>
                                          <p:spTgt spid="863235">
                                            <p:txEl>
                                              <p:pRg st="5" end="5"/>
                                            </p:txEl>
                                          </p:spTgt>
                                        </p:tgtEl>
                                        <p:attrNameLst>
                                          <p:attrName>ppt_c</p:attrName>
                                        </p:attrNameLst>
                                      </p:cBhvr>
                                      <p:to>
                                        <a:schemeClr val="folHlink"/>
                                      </p:to>
                                    </p:animClr>
                                  </p:subTnLst>
                                </p:cTn>
                              </p:par>
                              <p:par>
                                <p:cTn id="25" presetID="22" presetClass="entr" presetSubtype="8" fill="hold" grpId="0" nodeType="withEffect">
                                  <p:stCondLst>
                                    <p:cond delay="0"/>
                                  </p:stCondLst>
                                  <p:childTnLst>
                                    <p:set>
                                      <p:cBhvr>
                                        <p:cTn id="26" dur="1" fill="hold">
                                          <p:stCondLst>
                                            <p:cond delay="0"/>
                                          </p:stCondLst>
                                        </p:cTn>
                                        <p:tgtEl>
                                          <p:spTgt spid="863235">
                                            <p:txEl>
                                              <p:pRg st="6" end="6"/>
                                            </p:txEl>
                                          </p:spTgt>
                                        </p:tgtEl>
                                        <p:attrNameLst>
                                          <p:attrName>style.visibility</p:attrName>
                                        </p:attrNameLst>
                                      </p:cBhvr>
                                      <p:to>
                                        <p:strVal val="visible"/>
                                      </p:to>
                                    </p:set>
                                    <p:animEffect transition="in" filter="wipe(left)">
                                      <p:cBhvr>
                                        <p:cTn id="27" dur="500"/>
                                        <p:tgtEl>
                                          <p:spTgt spid="863235">
                                            <p:txEl>
                                              <p:pRg st="6" end="6"/>
                                            </p:txEl>
                                          </p:spTgt>
                                        </p:tgtEl>
                                      </p:cBhvr>
                                    </p:animEffect>
                                  </p:childTnLst>
                                  <p:subTnLst>
                                    <p:animClr clrSpc="rgb" dir="cw">
                                      <p:cBhvr override="childStyle">
                                        <p:cTn dur="1" fill="hold" display="0" masterRel="nextClick" afterEffect="1"/>
                                        <p:tgtEl>
                                          <p:spTgt spid="863235">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5"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937986" name="Rectangle 2"/>
          <p:cNvSpPr>
            <a:spLocks noGrp="1" noChangeArrowheads="1"/>
          </p:cNvSpPr>
          <p:nvPr>
            <p:ph type="title"/>
          </p:nvPr>
        </p:nvSpPr>
        <p:spPr>
          <a:xfrm>
            <a:off x="1905000" y="188913"/>
            <a:ext cx="6781800" cy="1143000"/>
          </a:xfrm>
        </p:spPr>
        <p:txBody>
          <a:bodyPr/>
          <a:lstStyle/>
          <a:p>
            <a:pPr>
              <a:defRPr/>
            </a:pPr>
            <a:r>
              <a:rPr lang="zh-CN" altLang="en-US" sz="4000"/>
              <a:t>指数曲线</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pic>
        <p:nvPicPr>
          <p:cNvPr id="134148"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773238"/>
            <a:ext cx="793115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1828800" y="228600"/>
            <a:ext cx="7010400" cy="1143000"/>
          </a:xfrm>
        </p:spPr>
        <p:txBody>
          <a:bodyPr/>
          <a:lstStyle/>
          <a:p>
            <a:pPr>
              <a:defRPr/>
            </a:pPr>
            <a:r>
              <a:rPr lang="zh-CN" altLang="en-US" sz="4000"/>
              <a:t>指数曲线与直线的比较</a:t>
            </a:r>
            <a:endParaRPr lang="zh-CN" altLang="en-US" sz="4000">
              <a:solidFill>
                <a:schemeClr val="hlink"/>
              </a:solidFill>
              <a:latin typeface="Times New Roman" panose="02020603050405020304" pitchFamily="18" charset="0"/>
            </a:endParaRPr>
          </a:p>
        </p:txBody>
      </p:sp>
      <p:sp>
        <p:nvSpPr>
          <p:cNvPr id="709635" name="Rectangle 3"/>
          <p:cNvSpPr>
            <a:spLocks noChangeArrowheads="1"/>
          </p:cNvSpPr>
          <p:nvPr/>
        </p:nvSpPr>
        <p:spPr bwMode="auto">
          <a:xfrm>
            <a:off x="457200" y="1700213"/>
            <a:ext cx="8229600" cy="454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609600" indent="-609600">
              <a:defRPr kumimoji="1" sz="2400">
                <a:solidFill>
                  <a:schemeClr val="tx1"/>
                </a:solidFill>
                <a:latin typeface="Times New Roman" panose="02020603050405020304" pitchFamily="18" charset="0"/>
                <a:ea typeface="宋体" panose="02010600030101010101" pitchFamily="2" charset="-122"/>
              </a:defRPr>
            </a:lvl1pPr>
            <a:lvl2pPr marL="1219200" indent="-533400">
              <a:defRPr kumimoji="1" sz="2400">
                <a:solidFill>
                  <a:schemeClr val="tx1"/>
                </a:solidFill>
                <a:latin typeface="Times New Roman" panose="02020603050405020304" pitchFamily="18" charset="0"/>
                <a:ea typeface="宋体" panose="02010600030101010101" pitchFamily="2" charset="-122"/>
              </a:defRPr>
            </a:lvl2pPr>
            <a:lvl3pPr marL="1543050" indent="-457200">
              <a:defRPr kumimoji="1" sz="2400">
                <a:solidFill>
                  <a:schemeClr val="tx1"/>
                </a:solidFill>
                <a:latin typeface="Times New Roman" panose="02020603050405020304" pitchFamily="18" charset="0"/>
                <a:ea typeface="宋体" panose="02010600030101010101" pitchFamily="2" charset="-122"/>
              </a:defRPr>
            </a:lvl3pPr>
            <a:lvl4pPr marL="188595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609600" marR="0" lvl="0" indent="-609600" algn="just" defTabSz="914400" rtl="0" eaLnBrk="0" fontAlgn="base" latinLnBrk="0" hangingPunct="0">
              <a:lnSpc>
                <a:spcPct val="100000"/>
              </a:lnSpc>
              <a:spcBef>
                <a:spcPct val="20000"/>
              </a:spcBef>
              <a:spcAft>
                <a:spcPct val="0"/>
              </a:spcAft>
              <a:buClrTx/>
              <a:buSzTx/>
              <a:buFontTx/>
              <a:buAutoNum type="arabicPeriod"/>
              <a:tabLst/>
              <a:defRPr/>
            </a:pPr>
            <a:r>
              <a:rPr kumimoji="1" lang="zh-CN" altLang="en-US" sz="3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比一般的趋势直线有着更广泛的应用</a:t>
            </a:r>
          </a:p>
          <a:p>
            <a:pPr marL="609600" marR="0" lvl="0" indent="-609600" algn="just" defTabSz="914400" rtl="0" eaLnBrk="0" fontAlgn="base" latinLnBrk="0" hangingPunct="0">
              <a:lnSpc>
                <a:spcPct val="100000"/>
              </a:lnSpc>
              <a:spcBef>
                <a:spcPct val="20000"/>
              </a:spcBef>
              <a:spcAft>
                <a:spcPct val="0"/>
              </a:spcAft>
              <a:buClrTx/>
              <a:buSzTx/>
              <a:buFontTx/>
              <a:buAutoNum type="arabicPeriod"/>
              <a:tabLst/>
              <a:defRPr/>
            </a:pPr>
            <a:r>
              <a:rPr kumimoji="1" lang="zh-CN" altLang="en-US" sz="3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可以反应现象的相对发展变化程度</a:t>
            </a:r>
          </a:p>
          <a:p>
            <a:pPr marL="1219200" marR="0" lvl="1" indent="-533400" algn="just" defTabSz="914400" rtl="0" eaLnBrk="0" fontAlgn="base" latinLnBrk="0" hangingPunct="0">
              <a:lnSpc>
                <a:spcPct val="100000"/>
              </a:lnSpc>
              <a:spcBef>
                <a:spcPct val="20000"/>
              </a:spcBef>
              <a:spcAft>
                <a:spcPct val="0"/>
              </a:spcAft>
              <a:buClr>
                <a:srgbClr val="FE9B03"/>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上例中，</a:t>
            </a:r>
            <a:r>
              <a:rPr kumimoji="1" lang="en-US" altLang="zh-CN" sz="2800" b="0" i="0"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b</a:t>
            </a:r>
            <a:r>
              <a:rPr kumimoji="1" lang="en-US" altLang="zh-CN" sz="2800" b="0" i="0" u="none" strike="noStrike" kern="1200" cap="none" spc="0" normalizeH="0" baseline="-25000" noProof="0">
                <a:ln>
                  <a:noFill/>
                </a:ln>
                <a:solidFill>
                  <a:srgbClr val="FFFFB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a:t>
            </a:r>
            <a:r>
              <a:rPr kumimoji="1" lang="en-US" altLang="zh-CN" sz="2800" b="0" i="0"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=1.27446</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表示</a:t>
            </a:r>
            <a:r>
              <a:rPr kumimoji="1" lang="en-US" altLang="zh-CN"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1990—2009</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年轿车产量的年平均增长率为</a:t>
            </a:r>
            <a:r>
              <a:rPr kumimoji="1" lang="en-US" altLang="zh-CN"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Times New Roman" panose="02020603050405020304" pitchFamily="18" charset="0"/>
              </a:rPr>
              <a:t>27.446%</a:t>
            </a:r>
            <a:r>
              <a:rPr kumimoji="1" lang="en-US" altLang="zh-CN"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p>
          <a:p>
            <a:pPr marL="609600" marR="0" lvl="0" indent="-609600" algn="just" defTabSz="914400" rtl="0" eaLnBrk="0" fontAlgn="base" latinLnBrk="0" hangingPunct="0">
              <a:lnSpc>
                <a:spcPct val="100000"/>
              </a:lnSpc>
              <a:spcBef>
                <a:spcPct val="20000"/>
              </a:spcBef>
              <a:spcAft>
                <a:spcPct val="0"/>
              </a:spcAft>
              <a:buClrTx/>
              <a:buSzTx/>
              <a:buFontTx/>
              <a:buAutoNum type="arabicPeriod"/>
              <a:tabLst/>
              <a:defRPr/>
            </a:pPr>
            <a:r>
              <a:rPr kumimoji="1" lang="zh-CN" altLang="en-US" sz="3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不同序列的指数曲线可以进行比较</a:t>
            </a:r>
          </a:p>
          <a:p>
            <a:pPr marL="1219200" marR="0" lvl="1" indent="-533400" algn="just" defTabSz="914400" rtl="0" eaLnBrk="0" fontAlgn="base" latinLnBrk="0" hangingPunct="0">
              <a:lnSpc>
                <a:spcPct val="100000"/>
              </a:lnSpc>
              <a:spcBef>
                <a:spcPct val="20000"/>
              </a:spcBef>
              <a:spcAft>
                <a:spcPct val="0"/>
              </a:spcAft>
              <a:buClr>
                <a:srgbClr val="FE9B03"/>
              </a:buClr>
              <a:buSzTx/>
              <a:buFont typeface="Wingdings" panose="05000000000000000000" pitchFamily="2" charset="2"/>
              <a:buChar char="§"/>
              <a:tabLst/>
              <a:defRPr/>
            </a:pP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比较分析相对增长程度</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9635">
                                            <p:txEl>
                                              <p:pRg st="0" end="0"/>
                                            </p:txEl>
                                          </p:spTgt>
                                        </p:tgtEl>
                                        <p:attrNameLst>
                                          <p:attrName>style.visibility</p:attrName>
                                        </p:attrNameLst>
                                      </p:cBhvr>
                                      <p:to>
                                        <p:strVal val="visible"/>
                                      </p:to>
                                    </p:set>
                                    <p:animEffect transition="in" filter="wipe(left)">
                                      <p:cBhvr>
                                        <p:cTn id="7" dur="500"/>
                                        <p:tgtEl>
                                          <p:spTgt spid="70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9635">
                                            <p:txEl>
                                              <p:pRg st="1" end="1"/>
                                            </p:txEl>
                                          </p:spTgt>
                                        </p:tgtEl>
                                        <p:attrNameLst>
                                          <p:attrName>style.visibility</p:attrName>
                                        </p:attrNameLst>
                                      </p:cBhvr>
                                      <p:to>
                                        <p:strVal val="visible"/>
                                      </p:to>
                                    </p:set>
                                    <p:animEffect transition="in" filter="wipe(left)">
                                      <p:cBhvr>
                                        <p:cTn id="12" dur="500"/>
                                        <p:tgtEl>
                                          <p:spTgt spid="70963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09635">
                                            <p:txEl>
                                              <p:pRg st="2" end="2"/>
                                            </p:txEl>
                                          </p:spTgt>
                                        </p:tgtEl>
                                        <p:attrNameLst>
                                          <p:attrName>style.visibility</p:attrName>
                                        </p:attrNameLst>
                                      </p:cBhvr>
                                      <p:to>
                                        <p:strVal val="visible"/>
                                      </p:to>
                                    </p:set>
                                    <p:animEffect transition="in" filter="wipe(left)">
                                      <p:cBhvr>
                                        <p:cTn id="15" dur="500"/>
                                        <p:tgtEl>
                                          <p:spTgt spid="70963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09635">
                                            <p:txEl>
                                              <p:pRg st="3" end="3"/>
                                            </p:txEl>
                                          </p:spTgt>
                                        </p:tgtEl>
                                        <p:attrNameLst>
                                          <p:attrName>style.visibility</p:attrName>
                                        </p:attrNameLst>
                                      </p:cBhvr>
                                      <p:to>
                                        <p:strVal val="visible"/>
                                      </p:to>
                                    </p:set>
                                    <p:animEffect transition="in" filter="wipe(left)">
                                      <p:cBhvr>
                                        <p:cTn id="20" dur="500"/>
                                        <p:tgtEl>
                                          <p:spTgt spid="709635">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09635">
                                            <p:txEl>
                                              <p:pRg st="4" end="4"/>
                                            </p:txEl>
                                          </p:spTgt>
                                        </p:tgtEl>
                                        <p:attrNameLst>
                                          <p:attrName>style.visibility</p:attrName>
                                        </p:attrNameLst>
                                      </p:cBhvr>
                                      <p:to>
                                        <p:strVal val="visible"/>
                                      </p:to>
                                    </p:set>
                                    <p:animEffect transition="in" filter="wipe(left)">
                                      <p:cBhvr>
                                        <p:cTn id="23" dur="500"/>
                                        <p:tgtEl>
                                          <p:spTgt spid="709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body" idx="1"/>
          </p:nvPr>
        </p:nvSpPr>
        <p:spPr>
          <a:xfrm>
            <a:off x="395288" y="1700213"/>
            <a:ext cx="8367712" cy="4465637"/>
          </a:xfrm>
        </p:spPr>
        <p:txBody>
          <a:bodyPr/>
          <a:lstStyle/>
          <a:p>
            <a:pPr marL="609600" indent="-609600" algn="just">
              <a:lnSpc>
                <a:spcPts val="3120"/>
              </a:lnSpc>
              <a:buFontTx/>
              <a:buAutoNum type="arabicPeriod"/>
              <a:defRPr/>
            </a:pPr>
            <a:r>
              <a:rPr lang="zh-CN" altLang="en-US" sz="2600" dirty="0"/>
              <a:t>有些现象的变化形态比较复杂，它们不是按照某种固定的形态变化，而是有升有降，在变化过程中可能有几个拐点。这时就需要拟合多项式函数</a:t>
            </a:r>
          </a:p>
          <a:p>
            <a:pPr marL="609600" indent="-609600" algn="just">
              <a:lnSpc>
                <a:spcPts val="3120"/>
              </a:lnSpc>
              <a:buFontTx/>
              <a:buAutoNum type="arabicPeriod"/>
              <a:defRPr/>
            </a:pPr>
            <a:r>
              <a:rPr lang="zh-CN" altLang="en-US" sz="2600" dirty="0"/>
              <a:t>当只有一个拐点时，可以拟合二阶曲线，即抛物线；当有两个拐点时，需要拟合三阶曲线；当有</a:t>
            </a:r>
            <a:r>
              <a:rPr lang="en-US" altLang="zh-CN" sz="2600" dirty="0"/>
              <a:t>k-1</a:t>
            </a:r>
            <a:r>
              <a:rPr lang="zh-CN" altLang="en-US" sz="2600" dirty="0"/>
              <a:t>个拐点时，需要拟合</a:t>
            </a:r>
            <a:r>
              <a:rPr lang="en-US" altLang="zh-CN" sz="2600" dirty="0"/>
              <a:t>k</a:t>
            </a:r>
            <a:r>
              <a:rPr lang="zh-CN" altLang="en-US" sz="2600" dirty="0"/>
              <a:t>阶曲线 </a:t>
            </a:r>
          </a:p>
          <a:p>
            <a:pPr marL="609600" indent="-609600" algn="just">
              <a:lnSpc>
                <a:spcPts val="3120"/>
              </a:lnSpc>
              <a:buFontTx/>
              <a:buAutoNum type="arabicPeriod"/>
              <a:defRPr/>
            </a:pPr>
            <a:r>
              <a:rPr lang="en-US" altLang="zh-CN" sz="2600" dirty="0"/>
              <a:t>k</a:t>
            </a:r>
            <a:r>
              <a:rPr lang="zh-CN" altLang="en-US" sz="2600" dirty="0"/>
              <a:t>阶曲线函数的一般形式为 </a:t>
            </a:r>
          </a:p>
          <a:p>
            <a:pPr marL="609600" indent="-609600" algn="just">
              <a:lnSpc>
                <a:spcPct val="80000"/>
              </a:lnSpc>
              <a:buFontTx/>
              <a:buAutoNum type="arabicPeriod"/>
              <a:defRPr/>
            </a:pPr>
            <a:endParaRPr lang="zh-CN" altLang="en-US" sz="2600" dirty="0"/>
          </a:p>
          <a:p>
            <a:pPr marL="609600" indent="-609600" algn="just">
              <a:lnSpc>
                <a:spcPct val="80000"/>
              </a:lnSpc>
              <a:buFontTx/>
              <a:buAutoNum type="arabicPeriod"/>
              <a:defRPr/>
            </a:pPr>
            <a:endParaRPr lang="zh-CN" altLang="en-US" sz="2600" dirty="0"/>
          </a:p>
          <a:p>
            <a:pPr marL="609600" indent="-609600" algn="just">
              <a:lnSpc>
                <a:spcPct val="80000"/>
              </a:lnSpc>
              <a:buFontTx/>
              <a:buAutoNum type="arabicPeriod"/>
              <a:defRPr/>
            </a:pPr>
            <a:endParaRPr lang="zh-CN" altLang="en-US" sz="2600" dirty="0"/>
          </a:p>
          <a:p>
            <a:pPr marL="609600" indent="-609600" algn="just">
              <a:lnSpc>
                <a:spcPct val="80000"/>
              </a:lnSpc>
              <a:buFontTx/>
              <a:buAutoNum type="arabicPeriod"/>
              <a:defRPr/>
            </a:pPr>
            <a:r>
              <a:rPr lang="zh-CN" altLang="en-US" sz="2600" dirty="0"/>
              <a:t>线性化后，根</a:t>
            </a:r>
            <a:r>
              <a:rPr lang="zh-CN" altLang="en-US" sz="2600" dirty="0">
                <a:latin typeface="Times New Roman" panose="02020603050405020304" pitchFamily="18" charset="0"/>
              </a:rPr>
              <a:t>据最小二乘法求</a:t>
            </a:r>
          </a:p>
        </p:txBody>
      </p:sp>
      <p:sp>
        <p:nvSpPr>
          <p:cNvPr id="1125379" name="Rectangle 3"/>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多阶曲线</a:t>
            </a:r>
            <a:endParaRPr lang="zh-CN" altLang="en-US" sz="3600">
              <a:solidFill>
                <a:schemeClr val="hlink"/>
              </a:solidFill>
              <a:latin typeface="Arial" panose="020B0604020202020204" pitchFamily="34" charset="0"/>
            </a:endParaRPr>
          </a:p>
        </p:txBody>
      </p:sp>
      <p:sp>
        <p:nvSpPr>
          <p:cNvPr id="138244" name="Rectangle 7"/>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aphicFrame>
        <p:nvGraphicFramePr>
          <p:cNvPr id="138245" name="Object 6"/>
          <p:cNvGraphicFramePr>
            <a:graphicFrameLocks noChangeAspect="1"/>
          </p:cNvGraphicFramePr>
          <p:nvPr/>
        </p:nvGraphicFramePr>
        <p:xfrm>
          <a:off x="1331913" y="4680619"/>
          <a:ext cx="5256212" cy="836613"/>
        </p:xfrm>
        <a:graphic>
          <a:graphicData uri="http://schemas.openxmlformats.org/presentationml/2006/ole">
            <mc:AlternateContent xmlns:mc="http://schemas.openxmlformats.org/markup-compatibility/2006">
              <mc:Choice xmlns:v="urn:schemas-microsoft-com:vml" Requires="v">
                <p:oleObj spid="_x0000_s20482" name="Equation" r:id="rId4" imgW="1790670" imgH="236104" progId="Equation.DSMT4">
                  <p:embed/>
                </p:oleObj>
              </mc:Choice>
              <mc:Fallback>
                <p:oleObj name="Equation" r:id="rId4" imgW="1790670" imgH="236104" progId="Equation.DSMT4">
                  <p:embed/>
                  <p:pic>
                    <p:nvPicPr>
                      <p:cNvPr id="13824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4680619"/>
                        <a:ext cx="52562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8246"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aphicFrame>
        <p:nvGraphicFramePr>
          <p:cNvPr id="138247" name="Object 8"/>
          <p:cNvGraphicFramePr>
            <a:graphicFrameLocks noChangeAspect="1"/>
          </p:cNvGraphicFramePr>
          <p:nvPr/>
        </p:nvGraphicFramePr>
        <p:xfrm>
          <a:off x="5362575" y="5804495"/>
          <a:ext cx="2449513" cy="504825"/>
        </p:xfrm>
        <a:graphic>
          <a:graphicData uri="http://schemas.openxmlformats.org/presentationml/2006/ole">
            <mc:AlternateContent xmlns:mc="http://schemas.openxmlformats.org/markup-compatibility/2006">
              <mc:Choice xmlns:v="urn:schemas-microsoft-com:vml" Requires="v">
                <p:oleObj spid="_x0000_s20483" name="公式" r:id="rId6" imgW="914306" imgH="213234" progId="Equation.3">
                  <p:embed/>
                </p:oleObj>
              </mc:Choice>
              <mc:Fallback>
                <p:oleObj name="公式" r:id="rId6" imgW="914306" imgH="213234" progId="Equation.3">
                  <p:embed/>
                  <p:pic>
                    <p:nvPicPr>
                      <p:cNvPr id="138247"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2575" y="5804495"/>
                        <a:ext cx="24495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5383E65-C89B-4F29-B7CF-42800C47FAE7}"/>
              </a:ext>
            </a:extLst>
          </p:cNvPr>
          <p:cNvSpPr txBox="1"/>
          <p:nvPr>
            <p:custDataLst>
              <p:tags r:id="rId3"/>
            </p:custDataLst>
          </p:nvPr>
        </p:nvSpPr>
        <p:spPr>
          <a:xfrm>
            <a:off x="1084387" y="2571115"/>
            <a:ext cx="7315200" cy="2143125"/>
          </a:xfrm>
          <a:prstGeom prst="rect">
            <a:avLst/>
          </a:prstGeom>
          <a:noFill/>
        </p:spPr>
        <p:txBody>
          <a:bodyPr vert="horz" wrap="square" rtlCol="0"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如何将上述方程线性化？</a:t>
            </a:r>
          </a:p>
        </p:txBody>
      </p:sp>
      <p:sp>
        <p:nvSpPr>
          <p:cNvPr id="7" name="矩形: 圆角 6">
            <a:extLst>
              <a:ext uri="{FF2B5EF4-FFF2-40B4-BE49-F238E27FC236}">
                <a16:creationId xmlns:a16="http://schemas.microsoft.com/office/drawing/2014/main" id="{0BF00059-E09B-4DDA-A20E-E9EAE01D3053}"/>
              </a:ext>
            </a:extLst>
          </p:cNvPr>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1"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3" name="矩形 12">
            <a:extLst>
              <a:ext uri="{FF2B5EF4-FFF2-40B4-BE49-F238E27FC236}">
                <a16:creationId xmlns:a16="http://schemas.microsoft.com/office/drawing/2014/main" id="{F9B91A6B-A17D-4906-A8F7-42FE99E8B106}"/>
              </a:ext>
            </a:extLst>
          </p:cNvPr>
          <p:cNvSpPr/>
          <p:nvPr>
            <p:custDataLst>
              <p:tags r:id="rId5"/>
            </p:custDataLst>
          </p:nvPr>
        </p:nvSpPr>
        <p:spPr bwMode="auto">
          <a:xfrm>
            <a:off x="0" y="5849303"/>
            <a:ext cx="9144000" cy="365760"/>
          </a:xfrm>
          <a:prstGeom prst="rect">
            <a:avLst/>
          </a:prstGeom>
          <a:solidFill>
            <a:srgbClr val="FBFAEF"/>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rgbClr val="A6A19A"/>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1"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1" lang="en-US" altLang="zh-CN"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1" lang="zh-CN" alt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graphicFrame>
        <p:nvGraphicFramePr>
          <p:cNvPr id="14" name="Object 6">
            <a:extLst>
              <a:ext uri="{FF2B5EF4-FFF2-40B4-BE49-F238E27FC236}">
                <a16:creationId xmlns:a16="http://schemas.microsoft.com/office/drawing/2014/main" id="{0A039FC7-CBDF-454A-B641-BF866B5D308A}"/>
              </a:ext>
            </a:extLst>
          </p:cNvPr>
          <p:cNvGraphicFramePr>
            <a:graphicFrameLocks noChangeAspect="1"/>
          </p:cNvGraphicFramePr>
          <p:nvPr/>
        </p:nvGraphicFramePr>
        <p:xfrm>
          <a:off x="1115616" y="1987232"/>
          <a:ext cx="5256212" cy="836613"/>
        </p:xfrm>
        <a:graphic>
          <a:graphicData uri="http://schemas.openxmlformats.org/presentationml/2006/ole">
            <mc:AlternateContent xmlns:mc="http://schemas.openxmlformats.org/markup-compatibility/2006">
              <mc:Choice xmlns:v="urn:schemas-microsoft-com:vml" Requires="v">
                <p:oleObj spid="_x0000_s21506" name="Equation" r:id="rId13" imgW="1790670" imgH="236104" progId="Equation.DSMT4">
                  <p:embed/>
                </p:oleObj>
              </mc:Choice>
              <mc:Fallback>
                <p:oleObj name="Equation" r:id="rId13" imgW="1790670" imgH="236104" progId="Equation.DSMT4">
                  <p:embed/>
                  <p:pic>
                    <p:nvPicPr>
                      <p:cNvPr id="14" name="Object 6">
                        <a:extLst>
                          <a:ext uri="{FF2B5EF4-FFF2-40B4-BE49-F238E27FC236}">
                            <a16:creationId xmlns:a16="http://schemas.microsoft.com/office/drawing/2014/main" id="{0A039FC7-CBDF-454A-B641-BF866B5D308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5616" y="1987232"/>
                        <a:ext cx="52562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9" name="组合 28">
            <a:extLst>
              <a:ext uri="{FF2B5EF4-FFF2-40B4-BE49-F238E27FC236}">
                <a16:creationId xmlns:a16="http://schemas.microsoft.com/office/drawing/2014/main" id="{D6A07EB6-1E4D-4EB4-9C28-B4A7519B0BCF}"/>
              </a:ext>
            </a:extLst>
          </p:cNvPr>
          <p:cNvGrpSpPr/>
          <p:nvPr>
            <p:custDataLst>
              <p:tags r:id="rId6"/>
            </p:custDataLst>
          </p:nvPr>
        </p:nvGrpSpPr>
        <p:grpSpPr>
          <a:xfrm>
            <a:off x="0" y="0"/>
            <a:ext cx="9144000" cy="635000"/>
            <a:chOff x="0" y="86043"/>
            <a:chExt cx="9144000" cy="635000"/>
          </a:xfrm>
        </p:grpSpPr>
        <p:sp>
          <p:nvSpPr>
            <p:cNvPr id="23" name="TitleBackground">
              <a:extLst>
                <a:ext uri="{FF2B5EF4-FFF2-40B4-BE49-F238E27FC236}">
                  <a16:creationId xmlns:a16="http://schemas.microsoft.com/office/drawing/2014/main" id="{9D2A2F36-107E-43F2-A342-1538D487A031}"/>
                </a:ext>
              </a:extLst>
            </p:cNvPr>
            <p:cNvSpPr/>
            <p:nvPr>
              <p:custDataLst>
                <p:tags r:id="rId8"/>
              </p:custDataLst>
            </p:nvPr>
          </p:nvSpPr>
          <p:spPr bwMode="auto">
            <a:xfrm>
              <a:off x="0" y="86043"/>
              <a:ext cx="9144000" cy="635000"/>
            </a:xfrm>
            <a:prstGeom prst="rect">
              <a:avLst/>
            </a:prstGeom>
            <a:solidFill>
              <a:srgbClr val="F6F7F8"/>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rgbClr val="A6A19A"/>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4" name="ColorBlock">
              <a:extLst>
                <a:ext uri="{FF2B5EF4-FFF2-40B4-BE49-F238E27FC236}">
                  <a16:creationId xmlns:a16="http://schemas.microsoft.com/office/drawing/2014/main" id="{050E8C96-893A-4322-8994-1C322B5FCA41}"/>
                </a:ext>
              </a:extLst>
            </p:cNvPr>
            <p:cNvSpPr/>
            <p:nvPr>
              <p:custDataLst>
                <p:tags r:id="rId9"/>
              </p:custDataLst>
            </p:nvPr>
          </p:nvSpPr>
          <p:spPr bwMode="auto">
            <a:xfrm>
              <a:off x="0" y="86043"/>
              <a:ext cx="190500" cy="635000"/>
            </a:xfrm>
            <a:prstGeom prst="rect">
              <a:avLst/>
            </a:prstGeom>
            <a:solidFill>
              <a:srgbClr val="639EF4"/>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rgbClr val="A6A19A"/>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6" name="TipText">
              <a:extLst>
                <a:ext uri="{FF2B5EF4-FFF2-40B4-BE49-F238E27FC236}">
                  <a16:creationId xmlns:a16="http://schemas.microsoft.com/office/drawing/2014/main" id="{509FDDF8-A53B-449E-A9AD-63C7F3BC015D}"/>
                </a:ext>
              </a:extLst>
            </p:cNvPr>
            <p:cNvSpPr txBox="1"/>
            <p:nvPr>
              <p:custDataLst>
                <p:tags r:id="rId10"/>
              </p:custDataLst>
            </p:nvPr>
          </p:nvSpPr>
          <p:spPr>
            <a:xfrm>
              <a:off x="1525905" y="195263"/>
              <a:ext cx="2286000" cy="508000"/>
            </a:xfrm>
            <a:prstGeom prst="rect">
              <a:avLst/>
            </a:prstGeom>
            <a:noFill/>
          </p:spPr>
          <p:txBody>
            <a:bodyPr vert="horz" wrap="none" rtlCol="0"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10</a:t>
              </a:r>
              <a:r>
                <a:rPr kumimoji="1"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sp>
          <p:nvSpPr>
            <p:cNvPr id="28" name="TypeText">
              <a:extLst>
                <a:ext uri="{FF2B5EF4-FFF2-40B4-BE49-F238E27FC236}">
                  <a16:creationId xmlns:a16="http://schemas.microsoft.com/office/drawing/2014/main" id="{3230FA80-BB70-4582-8113-0E39EE0169B4}"/>
                </a:ext>
              </a:extLst>
            </p:cNvPr>
            <p:cNvSpPr txBox="1"/>
            <p:nvPr>
              <p:custDataLst>
                <p:tags r:id="rId11"/>
              </p:custDataLst>
            </p:nvPr>
          </p:nvSpPr>
          <p:spPr>
            <a:xfrm>
              <a:off x="254000" y="86043"/>
              <a:ext cx="1725712" cy="635000"/>
            </a:xfrm>
            <a:prstGeom prst="rect">
              <a:avLst/>
            </a:prstGeom>
            <a:noFill/>
          </p:spPr>
          <p:txBody>
            <a:bodyPr vert="horz" wrap="none" rtlCol="0"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主观题</a:t>
              </a:r>
              <a:endParaRPr kumimoji="1" lang="zh-CN" alt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5" name="图片 4">
            <a:extLst>
              <a:ext uri="{FF2B5EF4-FFF2-40B4-BE49-F238E27FC236}">
                <a16:creationId xmlns:a16="http://schemas.microsoft.com/office/drawing/2014/main" id="{156D3284-D669-46E1-81ED-9CDBC2C294B4}"/>
              </a:ext>
            </a:extLst>
          </p:cNvPr>
          <p:cNvPicPr>
            <a:picLocks/>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109319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多阶曲线</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 </a:t>
            </a:r>
          </a:p>
        </p:txBody>
      </p:sp>
      <p:sp>
        <p:nvSpPr>
          <p:cNvPr id="1127427" name="Rectangle 3"/>
          <p:cNvSpPr>
            <a:spLocks noChangeArrowheads="1"/>
          </p:cNvSpPr>
          <p:nvPr/>
        </p:nvSpPr>
        <p:spPr bwMode="auto">
          <a:xfrm>
            <a:off x="468313" y="1676400"/>
            <a:ext cx="1871662" cy="47117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90000" tIns="46800" rIns="90000" bIns="46800">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en-US" sz="2000" b="1" i="0" u="none" strike="noStrike" kern="1200" cap="none" spc="0" normalizeH="0" baseline="0" noProof="0" dirty="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例</a:t>
            </a:r>
            <a:r>
              <a:rPr kumimoji="1" lang="en-US" altLang="zh-CN" sz="2000" b="0" i="0" u="none" strike="noStrike" kern="1200" cap="none" spc="0" normalizeH="0" baseline="0" noProof="0" dirty="0">
                <a:ln>
                  <a:noFill/>
                </a:ln>
                <a:solidFill>
                  <a:srgbClr val="FFFF9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根据表</a:t>
            </a:r>
            <a:r>
              <a:rPr kumimoji="1" lang="en-US"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a:t>
            </a:r>
            <a:r>
              <a:rPr kumimoji="1" lang="zh-CN"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a:t>
            </a:r>
            <a:r>
              <a:rPr kumimoji="1" lang="zh-CN"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中的煤炭占能源消费的比重数据，拟合适当的趋势曲线，计算出各期的预测值和预测误差，预测</a:t>
            </a:r>
            <a:r>
              <a:rPr kumimoji="1" lang="en-US"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2014</a:t>
            </a:r>
            <a:r>
              <a:rPr kumimoji="1" lang="zh-CN" altLang="zh-CN"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年的煤炭占能源消费的比重，并将原序列和各期的预测值序列绘制成图形进行比较</a:t>
            </a:r>
            <a:endParaRPr kumimoji="1" lang="zh-CN" altLang="en-US"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pic>
        <p:nvPicPr>
          <p:cNvPr id="140292"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1676400"/>
            <a:ext cx="6354762"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31523" name="Rectangle 3"/>
          <p:cNvSpPr>
            <a:spLocks noGrp="1" noChangeArrowheads="1"/>
          </p:cNvSpPr>
          <p:nvPr>
            <p:ph type="title"/>
          </p:nvPr>
        </p:nvSpPr>
        <p:spPr/>
        <p:txBody>
          <a:bodyPr/>
          <a:lstStyle/>
          <a:p>
            <a:pPr>
              <a:defRPr/>
            </a:pPr>
            <a:r>
              <a:rPr lang="zh-CN" altLang="en-US" sz="4000">
                <a:latin typeface="Arial" panose="020B0604020202020204" pitchFamily="34" charset="0"/>
              </a:rPr>
              <a:t>多阶曲线</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pic>
        <p:nvPicPr>
          <p:cNvPr id="142340"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73238"/>
            <a:ext cx="80645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a:xfrm>
            <a:off x="1828800" y="228600"/>
            <a:ext cx="7010400" cy="1143000"/>
          </a:xfrm>
        </p:spPr>
        <p:txBody>
          <a:bodyPr/>
          <a:lstStyle/>
          <a:p>
            <a:pPr>
              <a:defRPr/>
            </a:pPr>
            <a:r>
              <a:rPr lang="zh-CN" altLang="en-US" sz="4000"/>
              <a:t>趋势线的选择</a:t>
            </a:r>
            <a:endParaRPr lang="zh-CN" altLang="en-US" sz="3600">
              <a:solidFill>
                <a:schemeClr val="hlink"/>
              </a:solidFill>
              <a:latin typeface="Times New Roman" panose="02020603050405020304" pitchFamily="18" charset="0"/>
            </a:endParaRPr>
          </a:p>
        </p:txBody>
      </p:sp>
      <p:sp>
        <p:nvSpPr>
          <p:cNvPr id="661507" name="Rectangle 3"/>
          <p:cNvSpPr>
            <a:spLocks noGrp="1" noChangeArrowheads="1"/>
          </p:cNvSpPr>
          <p:nvPr>
            <p:ph type="body" idx="1"/>
          </p:nvPr>
        </p:nvSpPr>
        <p:spPr>
          <a:xfrm>
            <a:off x="457200" y="1685925"/>
            <a:ext cx="8382000" cy="4695825"/>
          </a:xfrm>
        </p:spPr>
        <p:txBody>
          <a:bodyPr/>
          <a:lstStyle/>
          <a:p>
            <a:pPr marL="609600" indent="-609600" algn="just">
              <a:spcBef>
                <a:spcPct val="33000"/>
              </a:spcBef>
              <a:buFontTx/>
              <a:buAutoNum type="arabicPeriod"/>
              <a:defRPr/>
            </a:pPr>
            <a:r>
              <a:rPr lang="zh-CN" altLang="en-US" sz="2800" dirty="0"/>
              <a:t>观察散点图</a:t>
            </a:r>
          </a:p>
          <a:p>
            <a:pPr marL="609600" indent="-609600" algn="just">
              <a:spcBef>
                <a:spcPct val="33000"/>
              </a:spcBef>
              <a:buFontTx/>
              <a:buAutoNum type="arabicPeriod"/>
              <a:defRPr/>
            </a:pPr>
            <a:r>
              <a:rPr lang="zh-CN" altLang="en-US" sz="2800" dirty="0"/>
              <a:t>根据观察数据本身，按以下标准选择趋势线</a:t>
            </a:r>
            <a:endParaRPr lang="zh-CN" altLang="en-US" sz="2800" dirty="0">
              <a:solidFill>
                <a:schemeClr val="tx2"/>
              </a:solidFill>
              <a:sym typeface="Wingdings 2" panose="05020102010507070707" pitchFamily="18" charset="2"/>
            </a:endParaRPr>
          </a:p>
          <a:p>
            <a:pPr marL="1219200" lvl="1" indent="-533400" algn="just">
              <a:spcBef>
                <a:spcPct val="33000"/>
              </a:spcBef>
              <a:defRPr/>
            </a:pPr>
            <a:r>
              <a:rPr lang="zh-CN" altLang="en-US" sz="2400" dirty="0"/>
              <a:t>一次差大体相同，配合直线</a:t>
            </a:r>
          </a:p>
          <a:p>
            <a:pPr marL="1219200" lvl="1" indent="-533400" algn="just">
              <a:spcBef>
                <a:spcPct val="33000"/>
              </a:spcBef>
              <a:defRPr/>
            </a:pPr>
            <a:r>
              <a:rPr lang="zh-CN" altLang="en-US" sz="2400" dirty="0"/>
              <a:t>二次差大体相同，配合二次曲线</a:t>
            </a:r>
          </a:p>
          <a:p>
            <a:pPr marL="1219200" lvl="1" indent="-533400" algn="just">
              <a:spcBef>
                <a:spcPct val="33000"/>
              </a:spcBef>
              <a:defRPr/>
            </a:pPr>
            <a:r>
              <a:rPr lang="zh-CN" altLang="en-US" sz="2400" dirty="0"/>
              <a:t>对数的一次差大体相同，配合指数曲线</a:t>
            </a:r>
          </a:p>
          <a:p>
            <a:pPr marL="1219200" lvl="1" indent="-533400" algn="just">
              <a:spcBef>
                <a:spcPct val="33000"/>
              </a:spcBef>
              <a:defRPr/>
            </a:pPr>
            <a:r>
              <a:rPr lang="zh-CN" altLang="en-US" sz="2400" dirty="0"/>
              <a:t>一次差的环比值大体相同，配合修正指数曲线</a:t>
            </a:r>
          </a:p>
          <a:p>
            <a:pPr marL="1219200" lvl="1" indent="-533400" algn="just">
              <a:spcBef>
                <a:spcPct val="33000"/>
              </a:spcBef>
              <a:defRPr/>
            </a:pPr>
            <a:r>
              <a:rPr lang="zh-CN" altLang="en-US" sz="2400" dirty="0"/>
              <a:t>对数一次差的环比值大体相同，配合</a:t>
            </a:r>
            <a:r>
              <a:rPr lang="en-US" altLang="zh-CN" sz="2400" dirty="0" err="1"/>
              <a:t>Gompertz</a:t>
            </a:r>
            <a:r>
              <a:rPr lang="zh-CN" altLang="en-US" sz="2400" dirty="0"/>
              <a:t>曲线</a:t>
            </a:r>
          </a:p>
          <a:p>
            <a:pPr marL="1219200" lvl="1" indent="-533400" algn="just">
              <a:spcBef>
                <a:spcPct val="33000"/>
              </a:spcBef>
              <a:defRPr/>
            </a:pPr>
            <a:r>
              <a:rPr lang="zh-CN" altLang="en-US" sz="2400" dirty="0"/>
              <a:t>倒数一次差的环比值大体相同，配合</a:t>
            </a:r>
            <a:r>
              <a:rPr lang="en-US" altLang="zh-CN" sz="2400" dirty="0"/>
              <a:t>Logistic</a:t>
            </a:r>
            <a:r>
              <a:rPr lang="zh-CN" altLang="en-US" sz="2400" dirty="0"/>
              <a:t>曲线</a:t>
            </a:r>
          </a:p>
          <a:p>
            <a:pPr marL="609600" indent="-609600" algn="just">
              <a:spcBef>
                <a:spcPct val="33000"/>
              </a:spcBef>
              <a:defRPr/>
            </a:pPr>
            <a:r>
              <a:rPr lang="en-US" altLang="zh-CN" sz="2800" dirty="0"/>
              <a:t>3.     </a:t>
            </a:r>
            <a:r>
              <a:rPr lang="zh-CN" altLang="en-US" sz="2800" dirty="0"/>
              <a:t>比较估计标准误差</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1507">
                                            <p:txEl>
                                              <p:pRg st="0" end="0"/>
                                            </p:txEl>
                                          </p:spTgt>
                                        </p:tgtEl>
                                        <p:attrNameLst>
                                          <p:attrName>style.visibility</p:attrName>
                                        </p:attrNameLst>
                                      </p:cBhvr>
                                      <p:to>
                                        <p:strVal val="visible"/>
                                      </p:to>
                                    </p:set>
                                    <p:animEffect transition="in" filter="wipe(left)">
                                      <p:cBhvr>
                                        <p:cTn id="7" dur="500"/>
                                        <p:tgtEl>
                                          <p:spTgt spid="661507">
                                            <p:txEl>
                                              <p:pRg st="0" end="0"/>
                                            </p:txEl>
                                          </p:spTgt>
                                        </p:tgtEl>
                                      </p:cBhvr>
                                    </p:animEffect>
                                  </p:childTnLst>
                                  <p:subTnLst>
                                    <p:animClr clrSpc="rgb" dir="cw">
                                      <p:cBhvr override="childStyle">
                                        <p:cTn dur="1" fill="hold" display="0" masterRel="nextClick" afterEffect="1"/>
                                        <p:tgtEl>
                                          <p:spTgt spid="66150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1507">
                                            <p:txEl>
                                              <p:pRg st="1" end="1"/>
                                            </p:txEl>
                                          </p:spTgt>
                                        </p:tgtEl>
                                        <p:attrNameLst>
                                          <p:attrName>style.visibility</p:attrName>
                                        </p:attrNameLst>
                                      </p:cBhvr>
                                      <p:to>
                                        <p:strVal val="visible"/>
                                      </p:to>
                                    </p:set>
                                    <p:animEffect transition="in" filter="wipe(left)">
                                      <p:cBhvr>
                                        <p:cTn id="12" dur="500"/>
                                        <p:tgtEl>
                                          <p:spTgt spid="661507">
                                            <p:txEl>
                                              <p:pRg st="1" end="1"/>
                                            </p:txEl>
                                          </p:spTgt>
                                        </p:tgtEl>
                                      </p:cBhvr>
                                    </p:animEffect>
                                  </p:childTnLst>
                                  <p:subTnLst>
                                    <p:animClr clrSpc="rgb" dir="cw">
                                      <p:cBhvr override="childStyle">
                                        <p:cTn dur="1" fill="hold" display="0" masterRel="nextClick" afterEffect="1"/>
                                        <p:tgtEl>
                                          <p:spTgt spid="661507">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661507">
                                            <p:txEl>
                                              <p:pRg st="2" end="2"/>
                                            </p:txEl>
                                          </p:spTgt>
                                        </p:tgtEl>
                                        <p:attrNameLst>
                                          <p:attrName>style.visibility</p:attrName>
                                        </p:attrNameLst>
                                      </p:cBhvr>
                                      <p:to>
                                        <p:strVal val="visible"/>
                                      </p:to>
                                    </p:set>
                                    <p:animEffect transition="in" filter="wipe(left)">
                                      <p:cBhvr>
                                        <p:cTn id="15" dur="500"/>
                                        <p:tgtEl>
                                          <p:spTgt spid="661507">
                                            <p:txEl>
                                              <p:pRg st="2" end="2"/>
                                            </p:txEl>
                                          </p:spTgt>
                                        </p:tgtEl>
                                      </p:cBhvr>
                                    </p:animEffect>
                                  </p:childTnLst>
                                  <p:subTnLst>
                                    <p:animClr clrSpc="rgb" dir="cw">
                                      <p:cBhvr override="childStyle">
                                        <p:cTn dur="1" fill="hold" display="0" masterRel="nextClick" afterEffect="1"/>
                                        <p:tgtEl>
                                          <p:spTgt spid="661507">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661507">
                                            <p:txEl>
                                              <p:pRg st="3" end="3"/>
                                            </p:txEl>
                                          </p:spTgt>
                                        </p:tgtEl>
                                        <p:attrNameLst>
                                          <p:attrName>style.visibility</p:attrName>
                                        </p:attrNameLst>
                                      </p:cBhvr>
                                      <p:to>
                                        <p:strVal val="visible"/>
                                      </p:to>
                                    </p:set>
                                    <p:animEffect transition="in" filter="wipe(left)">
                                      <p:cBhvr>
                                        <p:cTn id="18" dur="500"/>
                                        <p:tgtEl>
                                          <p:spTgt spid="661507">
                                            <p:txEl>
                                              <p:pRg st="3" end="3"/>
                                            </p:txEl>
                                          </p:spTgt>
                                        </p:tgtEl>
                                      </p:cBhvr>
                                    </p:animEffect>
                                  </p:childTnLst>
                                  <p:subTnLst>
                                    <p:animClr clrSpc="rgb" dir="cw">
                                      <p:cBhvr override="childStyle">
                                        <p:cTn dur="1" fill="hold" display="0" masterRel="nextClick" afterEffect="1"/>
                                        <p:tgtEl>
                                          <p:spTgt spid="661507">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661507">
                                            <p:txEl>
                                              <p:pRg st="4" end="4"/>
                                            </p:txEl>
                                          </p:spTgt>
                                        </p:tgtEl>
                                        <p:attrNameLst>
                                          <p:attrName>style.visibility</p:attrName>
                                        </p:attrNameLst>
                                      </p:cBhvr>
                                      <p:to>
                                        <p:strVal val="visible"/>
                                      </p:to>
                                    </p:set>
                                    <p:animEffect transition="in" filter="wipe(left)">
                                      <p:cBhvr>
                                        <p:cTn id="21" dur="500"/>
                                        <p:tgtEl>
                                          <p:spTgt spid="661507">
                                            <p:txEl>
                                              <p:pRg st="4" end="4"/>
                                            </p:txEl>
                                          </p:spTgt>
                                        </p:tgtEl>
                                      </p:cBhvr>
                                    </p:animEffect>
                                  </p:childTnLst>
                                  <p:subTnLst>
                                    <p:animClr clrSpc="rgb" dir="cw">
                                      <p:cBhvr override="childStyle">
                                        <p:cTn dur="1" fill="hold" display="0" masterRel="nextClick" afterEffect="1"/>
                                        <p:tgtEl>
                                          <p:spTgt spid="661507">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661507">
                                            <p:txEl>
                                              <p:pRg st="5" end="5"/>
                                            </p:txEl>
                                          </p:spTgt>
                                        </p:tgtEl>
                                        <p:attrNameLst>
                                          <p:attrName>style.visibility</p:attrName>
                                        </p:attrNameLst>
                                      </p:cBhvr>
                                      <p:to>
                                        <p:strVal val="visible"/>
                                      </p:to>
                                    </p:set>
                                    <p:animEffect transition="in" filter="wipe(left)">
                                      <p:cBhvr>
                                        <p:cTn id="24" dur="500"/>
                                        <p:tgtEl>
                                          <p:spTgt spid="661507">
                                            <p:txEl>
                                              <p:pRg st="5" end="5"/>
                                            </p:txEl>
                                          </p:spTgt>
                                        </p:tgtEl>
                                      </p:cBhvr>
                                    </p:animEffect>
                                  </p:childTnLst>
                                  <p:subTnLst>
                                    <p:animClr clrSpc="rgb" dir="cw">
                                      <p:cBhvr override="childStyle">
                                        <p:cTn dur="1" fill="hold" display="0" masterRel="nextClick" afterEffect="1"/>
                                        <p:tgtEl>
                                          <p:spTgt spid="661507">
                                            <p:txEl>
                                              <p:pRg st="5" end="5"/>
                                            </p:txEl>
                                          </p:spTgt>
                                        </p:tgtEl>
                                        <p:attrNameLst>
                                          <p:attrName>ppt_c</p:attrName>
                                        </p:attrNameLst>
                                      </p:cBhvr>
                                      <p:to>
                                        <a:schemeClr val="folHlink"/>
                                      </p:to>
                                    </p:animClr>
                                  </p:subTnLst>
                                </p:cTn>
                              </p:par>
                              <p:par>
                                <p:cTn id="25" presetID="22" presetClass="entr" presetSubtype="8" fill="hold" grpId="0" nodeType="withEffect">
                                  <p:stCondLst>
                                    <p:cond delay="0"/>
                                  </p:stCondLst>
                                  <p:childTnLst>
                                    <p:set>
                                      <p:cBhvr>
                                        <p:cTn id="26" dur="1" fill="hold">
                                          <p:stCondLst>
                                            <p:cond delay="0"/>
                                          </p:stCondLst>
                                        </p:cTn>
                                        <p:tgtEl>
                                          <p:spTgt spid="661507">
                                            <p:txEl>
                                              <p:pRg st="6" end="6"/>
                                            </p:txEl>
                                          </p:spTgt>
                                        </p:tgtEl>
                                        <p:attrNameLst>
                                          <p:attrName>style.visibility</p:attrName>
                                        </p:attrNameLst>
                                      </p:cBhvr>
                                      <p:to>
                                        <p:strVal val="visible"/>
                                      </p:to>
                                    </p:set>
                                    <p:animEffect transition="in" filter="wipe(left)">
                                      <p:cBhvr>
                                        <p:cTn id="27" dur="500"/>
                                        <p:tgtEl>
                                          <p:spTgt spid="661507">
                                            <p:txEl>
                                              <p:pRg st="6" end="6"/>
                                            </p:txEl>
                                          </p:spTgt>
                                        </p:tgtEl>
                                      </p:cBhvr>
                                    </p:animEffect>
                                  </p:childTnLst>
                                  <p:subTnLst>
                                    <p:animClr clrSpc="rgb" dir="cw">
                                      <p:cBhvr override="childStyle">
                                        <p:cTn dur="1" fill="hold" display="0" masterRel="nextClick" afterEffect="1"/>
                                        <p:tgtEl>
                                          <p:spTgt spid="661507">
                                            <p:txEl>
                                              <p:pRg st="6" end="6"/>
                                            </p:txEl>
                                          </p:spTgt>
                                        </p:tgtEl>
                                        <p:attrNameLst>
                                          <p:attrName>ppt_c</p:attrName>
                                        </p:attrNameLst>
                                      </p:cBhvr>
                                      <p:to>
                                        <a:schemeClr val="folHlink"/>
                                      </p:to>
                                    </p:animClr>
                                  </p:subTnLst>
                                </p:cTn>
                              </p:par>
                              <p:par>
                                <p:cTn id="28" presetID="22" presetClass="entr" presetSubtype="8" fill="hold" grpId="0" nodeType="withEffect">
                                  <p:stCondLst>
                                    <p:cond delay="0"/>
                                  </p:stCondLst>
                                  <p:childTnLst>
                                    <p:set>
                                      <p:cBhvr>
                                        <p:cTn id="29" dur="1" fill="hold">
                                          <p:stCondLst>
                                            <p:cond delay="0"/>
                                          </p:stCondLst>
                                        </p:cTn>
                                        <p:tgtEl>
                                          <p:spTgt spid="661507">
                                            <p:txEl>
                                              <p:pRg st="7" end="7"/>
                                            </p:txEl>
                                          </p:spTgt>
                                        </p:tgtEl>
                                        <p:attrNameLst>
                                          <p:attrName>style.visibility</p:attrName>
                                        </p:attrNameLst>
                                      </p:cBhvr>
                                      <p:to>
                                        <p:strVal val="visible"/>
                                      </p:to>
                                    </p:set>
                                    <p:animEffect transition="in" filter="wipe(left)">
                                      <p:cBhvr>
                                        <p:cTn id="30" dur="500"/>
                                        <p:tgtEl>
                                          <p:spTgt spid="661507">
                                            <p:txEl>
                                              <p:pRg st="7" end="7"/>
                                            </p:txEl>
                                          </p:spTgt>
                                        </p:tgtEl>
                                      </p:cBhvr>
                                    </p:animEffect>
                                  </p:childTnLst>
                                  <p:subTnLst>
                                    <p:animClr clrSpc="rgb" dir="cw">
                                      <p:cBhvr override="childStyle">
                                        <p:cTn dur="1" fill="hold" display="0" masterRel="nextClick" afterEffect="1"/>
                                        <p:tgtEl>
                                          <p:spTgt spid="661507">
                                            <p:txEl>
                                              <p:pRg st="7" end="7"/>
                                            </p:txEl>
                                          </p:spTgt>
                                        </p:tgtEl>
                                        <p:attrNameLst>
                                          <p:attrName>ppt_c</p:attrName>
                                        </p:attrNameLst>
                                      </p:cBhvr>
                                      <p:to>
                                        <a:schemeClr val="folHlink"/>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61507">
                                            <p:txEl>
                                              <p:pRg st="8" end="8"/>
                                            </p:txEl>
                                          </p:spTgt>
                                        </p:tgtEl>
                                        <p:attrNameLst>
                                          <p:attrName>style.visibility</p:attrName>
                                        </p:attrNameLst>
                                      </p:cBhvr>
                                      <p:to>
                                        <p:strVal val="visible"/>
                                      </p:to>
                                    </p:set>
                                    <p:animEffect transition="in" filter="wipe(left)">
                                      <p:cBhvr>
                                        <p:cTn id="35" dur="500"/>
                                        <p:tgtEl>
                                          <p:spTgt spid="661507">
                                            <p:txEl>
                                              <p:pRg st="8" end="8"/>
                                            </p:txEl>
                                          </p:spTgt>
                                        </p:tgtEl>
                                      </p:cBhvr>
                                    </p:animEffect>
                                  </p:childTnLst>
                                  <p:subTnLst>
                                    <p:animClr clrSpc="rgb" dir="cw">
                                      <p:cBhvr override="childStyle">
                                        <p:cTn dur="1" fill="hold" display="0" masterRel="nextClick" afterEffect="1"/>
                                        <p:tgtEl>
                                          <p:spTgt spid="661507">
                                            <p:txEl>
                                              <p:pRg st="8" end="8"/>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7"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4" name="Rectangle 4"/>
          <p:cNvSpPr>
            <a:spLocks noChangeArrowheads="1"/>
          </p:cNvSpPr>
          <p:nvPr/>
        </p:nvSpPr>
        <p:spPr bwMode="auto">
          <a:xfrm>
            <a:off x="1905000" y="304800"/>
            <a:ext cx="6781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1" lang="en-US" altLang="zh-CN" sz="38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13</a:t>
            </a:r>
            <a:r>
              <a:rPr kumimoji="1" lang="en-US" altLang="zh-CN" sz="38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.6   </a:t>
            </a:r>
            <a:r>
              <a:rPr kumimoji="1" lang="zh-CN" altLang="en-US" sz="38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复合型序列的分解预测</a:t>
            </a:r>
            <a:endParaRPr kumimoji="1" lang="zh-CN" altLang="en-US" sz="44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48165" name="Rectangle 5"/>
          <p:cNvSpPr>
            <a:spLocks noChangeArrowheads="1"/>
          </p:cNvSpPr>
          <p:nvPr/>
        </p:nvSpPr>
        <p:spPr bwMode="auto">
          <a:xfrm>
            <a:off x="609600" y="1916113"/>
            <a:ext cx="8153400" cy="417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406400" indent="-406400" algn="ctr">
              <a:spcBef>
                <a:spcPct val="20000"/>
              </a:spcBef>
              <a:defRPr kumimoji="1" sz="16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406400" marR="0" lvl="0" indent="-4064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13.6.1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确定并分离季节成分</a:t>
            </a:r>
          </a:p>
          <a:p>
            <a:pPr marL="406400" marR="0" lvl="0" indent="-406400" algn="l" defTabSz="914400" rtl="0" eaLnBrk="0" fontAlgn="base" latinLnBrk="0" hangingPunct="0">
              <a:lnSpc>
                <a:spcPct val="100000"/>
              </a:lnSpc>
              <a:spcBef>
                <a:spcPct val="24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13.6.2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建立预测模型并进行预测</a:t>
            </a:r>
          </a:p>
          <a:p>
            <a:pPr marL="406400" marR="0" lvl="0" indent="-406400" algn="l" defTabSz="914400" rtl="0" eaLnBrk="0" fontAlgn="base" latinLnBrk="0" hangingPunct="0">
              <a:lnSpc>
                <a:spcPct val="100000"/>
              </a:lnSpc>
              <a:spcBef>
                <a:spcPct val="24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13.6.3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计算最后的预测值</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Grp="1" noChangeArrowheads="1"/>
          </p:cNvSpPr>
          <p:nvPr>
            <p:ph type="title"/>
          </p:nvPr>
        </p:nvSpPr>
        <p:spPr/>
        <p:txBody>
          <a:bodyPr/>
          <a:lstStyle/>
          <a:p>
            <a:pPr>
              <a:defRPr/>
            </a:pPr>
            <a:r>
              <a:rPr lang="zh-CN" altLang="en-US" sz="4000">
                <a:latin typeface="Arial" panose="020B0604020202020204" pitchFamily="34" charset="0"/>
              </a:rPr>
              <a:t>预测步骤</a:t>
            </a:r>
            <a:endParaRPr lang="zh-CN" altLang="en-US" sz="3600">
              <a:solidFill>
                <a:schemeClr val="hlink"/>
              </a:solidFill>
              <a:latin typeface="Arial" panose="020B0604020202020204" pitchFamily="34" charset="0"/>
            </a:endParaRPr>
          </a:p>
        </p:txBody>
      </p:sp>
      <p:sp>
        <p:nvSpPr>
          <p:cNvPr id="1065987" name="Rectangle 3"/>
          <p:cNvSpPr>
            <a:spLocks noGrp="1" noChangeArrowheads="1"/>
          </p:cNvSpPr>
          <p:nvPr>
            <p:ph type="body" idx="1"/>
          </p:nvPr>
        </p:nvSpPr>
        <p:spPr>
          <a:xfrm>
            <a:off x="468313" y="1700213"/>
            <a:ext cx="8359775" cy="4624387"/>
          </a:xfrm>
        </p:spPr>
        <p:txBody>
          <a:bodyPr/>
          <a:lstStyle/>
          <a:p>
            <a:pPr marL="609600" indent="-609600" algn="just">
              <a:buFontTx/>
              <a:buAutoNum type="arabicPeriod"/>
              <a:defRPr/>
            </a:pPr>
            <a:r>
              <a:rPr lang="zh-CN" altLang="en-US" sz="2800">
                <a:sym typeface="Wingdings 3" panose="05040102010807070707" pitchFamily="18" charset="2"/>
              </a:rPr>
              <a:t>确定并分离季节成分</a:t>
            </a:r>
          </a:p>
          <a:p>
            <a:pPr marL="1219200" lvl="1" indent="-533400" algn="just">
              <a:defRPr/>
            </a:pPr>
            <a:r>
              <a:rPr lang="zh-CN" altLang="en-US" sz="2400">
                <a:sym typeface="Wingdings 3" panose="05040102010807070707" pitchFamily="18" charset="2"/>
              </a:rPr>
              <a:t>计算季节指数，以确定时间序列中的季节成分</a:t>
            </a:r>
          </a:p>
          <a:p>
            <a:pPr marL="1219200" lvl="1" indent="-533400" algn="just">
              <a:defRPr/>
            </a:pPr>
            <a:r>
              <a:rPr lang="zh-CN" altLang="en-US" sz="2400">
                <a:sym typeface="Wingdings 3" panose="05040102010807070707" pitchFamily="18" charset="2"/>
              </a:rPr>
              <a:t>将季节成分从时间序列中分离出去，即用每一个观测值除以相应的季节指数，以消除季节性</a:t>
            </a:r>
          </a:p>
          <a:p>
            <a:pPr marL="609600" indent="-609600" algn="just">
              <a:buFontTx/>
              <a:buAutoNum type="arabicPeriod"/>
              <a:defRPr/>
            </a:pPr>
            <a:r>
              <a:rPr lang="zh-CN" altLang="en-US" sz="2800">
                <a:sym typeface="Wingdings 3" panose="05040102010807070707" pitchFamily="18" charset="2"/>
              </a:rPr>
              <a:t>建立预测模型并进行预测</a:t>
            </a:r>
          </a:p>
          <a:p>
            <a:pPr marL="1219200" lvl="1" indent="-533400" algn="just">
              <a:defRPr/>
            </a:pPr>
            <a:r>
              <a:rPr lang="zh-CN" altLang="en-US" sz="2400">
                <a:sym typeface="Wingdings 3" panose="05040102010807070707" pitchFamily="18" charset="2"/>
              </a:rPr>
              <a:t>对消除季节成分的序列建立适当的预测模型，并根据这一模型进行预测</a:t>
            </a:r>
          </a:p>
          <a:p>
            <a:pPr marL="609600" indent="-609600" algn="just">
              <a:buFontTx/>
              <a:buAutoNum type="arabicPeriod"/>
              <a:defRPr/>
            </a:pPr>
            <a:r>
              <a:rPr lang="zh-CN" altLang="en-US" sz="2800">
                <a:sym typeface="Wingdings 3" panose="05040102010807070707" pitchFamily="18" charset="2"/>
              </a:rPr>
              <a:t>计算出最后的预测值</a:t>
            </a:r>
          </a:p>
          <a:p>
            <a:pPr marL="1219200" lvl="1" indent="-533400" algn="just">
              <a:defRPr/>
            </a:pPr>
            <a:r>
              <a:rPr lang="zh-CN" altLang="en-US" sz="2400">
                <a:sym typeface="Wingdings 3" panose="05040102010807070707" pitchFamily="18" charset="2"/>
              </a:rPr>
              <a:t>用预测值乘以相应的季节指数，得到最终的预测值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5987">
                                            <p:txEl>
                                              <p:pRg st="0" end="0"/>
                                            </p:txEl>
                                          </p:spTgt>
                                        </p:tgtEl>
                                        <p:attrNameLst>
                                          <p:attrName>style.visibility</p:attrName>
                                        </p:attrNameLst>
                                      </p:cBhvr>
                                      <p:to>
                                        <p:strVal val="visible"/>
                                      </p:to>
                                    </p:set>
                                    <p:animEffect transition="in" filter="wipe(left)">
                                      <p:cBhvr>
                                        <p:cTn id="7" dur="500"/>
                                        <p:tgtEl>
                                          <p:spTgt spid="1065987">
                                            <p:txEl>
                                              <p:pRg st="0" end="0"/>
                                            </p:txEl>
                                          </p:spTgt>
                                        </p:tgtEl>
                                      </p:cBhvr>
                                    </p:animEffect>
                                  </p:childTnLst>
                                  <p:subTnLst>
                                    <p:animClr clrSpc="rgb" dir="cw">
                                      <p:cBhvr override="childStyle">
                                        <p:cTn dur="1" fill="hold" display="0" masterRel="nextClick" afterEffect="1"/>
                                        <p:tgtEl>
                                          <p:spTgt spid="1065987">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1065987">
                                            <p:txEl>
                                              <p:pRg st="1" end="1"/>
                                            </p:txEl>
                                          </p:spTgt>
                                        </p:tgtEl>
                                        <p:attrNameLst>
                                          <p:attrName>style.visibility</p:attrName>
                                        </p:attrNameLst>
                                      </p:cBhvr>
                                      <p:to>
                                        <p:strVal val="visible"/>
                                      </p:to>
                                    </p:set>
                                    <p:animEffect transition="in" filter="wipe(left)">
                                      <p:cBhvr>
                                        <p:cTn id="10" dur="500"/>
                                        <p:tgtEl>
                                          <p:spTgt spid="1065987">
                                            <p:txEl>
                                              <p:pRg st="1" end="1"/>
                                            </p:txEl>
                                          </p:spTgt>
                                        </p:tgtEl>
                                      </p:cBhvr>
                                    </p:animEffect>
                                  </p:childTnLst>
                                  <p:subTnLst>
                                    <p:animClr clrSpc="rgb" dir="cw">
                                      <p:cBhvr override="childStyle">
                                        <p:cTn dur="1" fill="hold" display="0" masterRel="nextClick" afterEffect="1"/>
                                        <p:tgtEl>
                                          <p:spTgt spid="1065987">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1065987">
                                            <p:txEl>
                                              <p:pRg st="2" end="2"/>
                                            </p:txEl>
                                          </p:spTgt>
                                        </p:tgtEl>
                                        <p:attrNameLst>
                                          <p:attrName>style.visibility</p:attrName>
                                        </p:attrNameLst>
                                      </p:cBhvr>
                                      <p:to>
                                        <p:strVal val="visible"/>
                                      </p:to>
                                    </p:set>
                                    <p:animEffect transition="in" filter="wipe(left)">
                                      <p:cBhvr>
                                        <p:cTn id="13" dur="500"/>
                                        <p:tgtEl>
                                          <p:spTgt spid="1065987">
                                            <p:txEl>
                                              <p:pRg st="2" end="2"/>
                                            </p:txEl>
                                          </p:spTgt>
                                        </p:tgtEl>
                                      </p:cBhvr>
                                    </p:animEffect>
                                  </p:childTnLst>
                                  <p:subTnLst>
                                    <p:animClr clrSpc="rgb" dir="cw">
                                      <p:cBhvr override="childStyle">
                                        <p:cTn dur="1" fill="hold" display="0" masterRel="nextClick" afterEffect="1"/>
                                        <p:tgtEl>
                                          <p:spTgt spid="1065987">
                                            <p:txEl>
                                              <p:pRg st="2" end="2"/>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65987">
                                            <p:txEl>
                                              <p:pRg st="3" end="3"/>
                                            </p:txEl>
                                          </p:spTgt>
                                        </p:tgtEl>
                                        <p:attrNameLst>
                                          <p:attrName>style.visibility</p:attrName>
                                        </p:attrNameLst>
                                      </p:cBhvr>
                                      <p:to>
                                        <p:strVal val="visible"/>
                                      </p:to>
                                    </p:set>
                                    <p:animEffect transition="in" filter="wipe(left)">
                                      <p:cBhvr>
                                        <p:cTn id="18" dur="500"/>
                                        <p:tgtEl>
                                          <p:spTgt spid="1065987">
                                            <p:txEl>
                                              <p:pRg st="3" end="3"/>
                                            </p:txEl>
                                          </p:spTgt>
                                        </p:tgtEl>
                                      </p:cBhvr>
                                    </p:animEffect>
                                  </p:childTnLst>
                                  <p:subTnLst>
                                    <p:animClr clrSpc="rgb" dir="cw">
                                      <p:cBhvr override="childStyle">
                                        <p:cTn dur="1" fill="hold" display="0" masterRel="nextClick" afterEffect="1"/>
                                        <p:tgtEl>
                                          <p:spTgt spid="1065987">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1065987">
                                            <p:txEl>
                                              <p:pRg st="4" end="4"/>
                                            </p:txEl>
                                          </p:spTgt>
                                        </p:tgtEl>
                                        <p:attrNameLst>
                                          <p:attrName>style.visibility</p:attrName>
                                        </p:attrNameLst>
                                      </p:cBhvr>
                                      <p:to>
                                        <p:strVal val="visible"/>
                                      </p:to>
                                    </p:set>
                                    <p:animEffect transition="in" filter="wipe(left)">
                                      <p:cBhvr>
                                        <p:cTn id="21" dur="500"/>
                                        <p:tgtEl>
                                          <p:spTgt spid="1065987">
                                            <p:txEl>
                                              <p:pRg st="4" end="4"/>
                                            </p:txEl>
                                          </p:spTgt>
                                        </p:tgtEl>
                                      </p:cBhvr>
                                    </p:animEffect>
                                  </p:childTnLst>
                                  <p:subTnLst>
                                    <p:animClr clrSpc="rgb" dir="cw">
                                      <p:cBhvr override="childStyle">
                                        <p:cTn dur="1" fill="hold" display="0" masterRel="nextClick" afterEffect="1"/>
                                        <p:tgtEl>
                                          <p:spTgt spid="1065987">
                                            <p:txEl>
                                              <p:pRg st="4" end="4"/>
                                            </p:txEl>
                                          </p:spTgt>
                                        </p:tgtEl>
                                        <p:attrNameLst>
                                          <p:attrName>ppt_c</p:attrName>
                                        </p:attrNameLst>
                                      </p:cBhvr>
                                      <p:to>
                                        <a:schemeClr val="folHlink"/>
                                      </p:to>
                                    </p:animClr>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65987">
                                            <p:txEl>
                                              <p:pRg st="5" end="5"/>
                                            </p:txEl>
                                          </p:spTgt>
                                        </p:tgtEl>
                                        <p:attrNameLst>
                                          <p:attrName>style.visibility</p:attrName>
                                        </p:attrNameLst>
                                      </p:cBhvr>
                                      <p:to>
                                        <p:strVal val="visible"/>
                                      </p:to>
                                    </p:set>
                                    <p:animEffect transition="in" filter="wipe(left)">
                                      <p:cBhvr>
                                        <p:cTn id="26" dur="500"/>
                                        <p:tgtEl>
                                          <p:spTgt spid="1065987">
                                            <p:txEl>
                                              <p:pRg st="5" end="5"/>
                                            </p:txEl>
                                          </p:spTgt>
                                        </p:tgtEl>
                                      </p:cBhvr>
                                    </p:animEffect>
                                  </p:childTnLst>
                                  <p:subTnLst>
                                    <p:animClr clrSpc="rgb" dir="cw">
                                      <p:cBhvr override="childStyle">
                                        <p:cTn dur="1" fill="hold" display="0" masterRel="nextClick" afterEffect="1"/>
                                        <p:tgtEl>
                                          <p:spTgt spid="1065987">
                                            <p:txEl>
                                              <p:pRg st="5" end="5"/>
                                            </p:txEl>
                                          </p:spTgt>
                                        </p:tgtEl>
                                        <p:attrNameLst>
                                          <p:attrName>ppt_c</p:attrName>
                                        </p:attrNameLst>
                                      </p:cBhvr>
                                      <p:to>
                                        <a:schemeClr val="folHlink"/>
                                      </p:to>
                                    </p:animClr>
                                  </p:subTnLst>
                                </p:cTn>
                              </p:par>
                              <p:par>
                                <p:cTn id="27" presetID="22" presetClass="entr" presetSubtype="8" fill="hold" grpId="0" nodeType="withEffect">
                                  <p:stCondLst>
                                    <p:cond delay="0"/>
                                  </p:stCondLst>
                                  <p:childTnLst>
                                    <p:set>
                                      <p:cBhvr>
                                        <p:cTn id="28" dur="1" fill="hold">
                                          <p:stCondLst>
                                            <p:cond delay="0"/>
                                          </p:stCondLst>
                                        </p:cTn>
                                        <p:tgtEl>
                                          <p:spTgt spid="1065987">
                                            <p:txEl>
                                              <p:pRg st="6" end="6"/>
                                            </p:txEl>
                                          </p:spTgt>
                                        </p:tgtEl>
                                        <p:attrNameLst>
                                          <p:attrName>style.visibility</p:attrName>
                                        </p:attrNameLst>
                                      </p:cBhvr>
                                      <p:to>
                                        <p:strVal val="visible"/>
                                      </p:to>
                                    </p:set>
                                    <p:animEffect transition="in" filter="wipe(left)">
                                      <p:cBhvr>
                                        <p:cTn id="29" dur="500"/>
                                        <p:tgtEl>
                                          <p:spTgt spid="1065987">
                                            <p:txEl>
                                              <p:pRg st="6" end="6"/>
                                            </p:txEl>
                                          </p:spTgt>
                                        </p:tgtEl>
                                      </p:cBhvr>
                                    </p:animEffect>
                                  </p:childTnLst>
                                  <p:subTnLst>
                                    <p:animClr clrSpc="rgb" dir="cw">
                                      <p:cBhvr override="childStyle">
                                        <p:cTn dur="1" fill="hold" display="0" masterRel="nextClick" afterEffect="1"/>
                                        <p:tgtEl>
                                          <p:spTgt spid="1065987">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98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bg>
      <p:bgPr>
        <a:gradFill rotWithShape="0">
          <a:gsLst>
            <a:gs pos="0">
              <a:srgbClr val="2AA62A"/>
            </a:gs>
            <a:gs pos="100000">
              <a:srgbClr val="134D13"/>
            </a:gs>
          </a:gsLst>
          <a:lin ang="5400000" scaled="1"/>
        </a:gradFill>
        <a:effectLst/>
      </p:bgPr>
    </p:bg>
    <p:spTree>
      <p:nvGrpSpPr>
        <p:cNvPr id="1" name=""/>
        <p:cNvGrpSpPr/>
        <p:nvPr/>
      </p:nvGrpSpPr>
      <p:grpSpPr>
        <a:xfrm>
          <a:off x="0" y="0"/>
          <a:ext cx="0" cy="0"/>
          <a:chOff x="0" y="0"/>
          <a:chExt cx="0" cy="0"/>
        </a:xfrm>
      </p:grpSpPr>
      <p:sp>
        <p:nvSpPr>
          <p:cNvPr id="944130" name="Rectangle 2"/>
          <p:cNvSpPr>
            <a:spLocks noGrp="1" noChangeArrowheads="1"/>
          </p:cNvSpPr>
          <p:nvPr>
            <p:ph type="ctrTitle"/>
          </p:nvPr>
        </p:nvSpPr>
        <p:spPr>
          <a:xfrm>
            <a:off x="685800" y="2286000"/>
            <a:ext cx="7772400" cy="1143000"/>
          </a:xfrm>
        </p:spPr>
        <p:txBody>
          <a:bodyPr anchor="ctr" anchorCtr="0"/>
          <a:lstStyle/>
          <a:p>
            <a:pPr>
              <a:defRPr/>
            </a:pPr>
            <a:r>
              <a:rPr lang="zh-CN" altLang="en-US" sz="4400"/>
              <a:t>确定并分离季节成分</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Rectangle 101"/>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928770" name="Rectangle 2"/>
          <p:cNvSpPr>
            <a:spLocks noGrp="1" noChangeArrowheads="1"/>
          </p:cNvSpPr>
          <p:nvPr>
            <p:ph type="title"/>
          </p:nvPr>
        </p:nvSpPr>
        <p:spPr>
          <a:xfrm>
            <a:off x="1905000" y="188913"/>
            <a:ext cx="6781800" cy="1143000"/>
          </a:xfrm>
        </p:spPr>
        <p:txBody>
          <a:bodyPr/>
          <a:lstStyle/>
          <a:p>
            <a:pPr>
              <a:defRPr/>
            </a:pPr>
            <a:r>
              <a:rPr lang="zh-CN" altLang="en-US" sz="4000"/>
              <a:t>时间序列的成分</a:t>
            </a:r>
          </a:p>
        </p:txBody>
      </p:sp>
      <p:graphicFrame>
        <p:nvGraphicFramePr>
          <p:cNvPr id="2" name="图示 1"/>
          <p:cNvGraphicFramePr/>
          <p:nvPr/>
        </p:nvGraphicFramePr>
        <p:xfrm>
          <a:off x="466725" y="1916113"/>
          <a:ext cx="8353425"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ChangeArrowheads="1"/>
          </p:cNvSpPr>
          <p:nvPr>
            <p:ph type="title"/>
          </p:nvPr>
        </p:nvSpPr>
        <p:spPr>
          <a:xfrm>
            <a:off x="1905000" y="260350"/>
            <a:ext cx="6781800" cy="1066800"/>
          </a:xfrm>
        </p:spPr>
        <p:txBody>
          <a:bodyPr/>
          <a:lstStyle/>
          <a:p>
            <a:pPr>
              <a:defRPr/>
            </a:pPr>
            <a:r>
              <a:rPr lang="zh-CN" altLang="en-US" sz="4000">
                <a:latin typeface="Arial" panose="020B0604020202020204" pitchFamily="34" charset="0"/>
              </a:rPr>
              <a:t>季节指数</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cs typeface="Times New Roman" panose="02020603050405020304" pitchFamily="18" charset="0"/>
              </a:rPr>
              <a:t>例题分析</a:t>
            </a:r>
            <a:r>
              <a:rPr lang="en-US" altLang="zh-CN" sz="3600">
                <a:solidFill>
                  <a:schemeClr val="hlink"/>
                </a:solidFill>
                <a:latin typeface="Arial" panose="020B0604020202020204" pitchFamily="34" charset="0"/>
              </a:rPr>
              <a:t>)</a:t>
            </a:r>
          </a:p>
        </p:txBody>
      </p:sp>
      <p:sp>
        <p:nvSpPr>
          <p:cNvPr id="952323" name="Rectangle 3"/>
          <p:cNvSpPr>
            <a:spLocks noGrp="1" noChangeArrowheads="1"/>
          </p:cNvSpPr>
          <p:nvPr>
            <p:ph type="body" idx="1"/>
          </p:nvPr>
        </p:nvSpPr>
        <p:spPr>
          <a:xfrm>
            <a:off x="685800" y="1676400"/>
            <a:ext cx="7772400" cy="990600"/>
          </a:xfrm>
          <a:ln w="12700">
            <a:solidFill>
              <a:schemeClr val="tx2"/>
            </a:solidFill>
            <a:miter lim="800000"/>
            <a:headEnd/>
            <a:tailEnd/>
          </a:ln>
        </p:spPr>
        <p:txBody>
          <a:bodyPr/>
          <a:lstStyle/>
          <a:p>
            <a:pPr marL="609600" indent="-609600" algn="just">
              <a:spcBef>
                <a:spcPct val="50000"/>
              </a:spcBef>
              <a:defRPr/>
            </a:pPr>
            <a:r>
              <a:rPr lang="en-US" altLang="zh-CN" sz="2600" b="1" dirty="0">
                <a:solidFill>
                  <a:srgbClr val="FFFF91"/>
                </a:solidFill>
              </a:rPr>
              <a:t>【</a:t>
            </a:r>
            <a:r>
              <a:rPr lang="zh-CN" altLang="en-US" sz="2600" b="1" dirty="0">
                <a:solidFill>
                  <a:srgbClr val="FFFF91"/>
                </a:solidFill>
              </a:rPr>
              <a:t>例</a:t>
            </a:r>
            <a:r>
              <a:rPr lang="en-US" altLang="zh-CN" sz="2600" b="1" dirty="0">
                <a:solidFill>
                  <a:srgbClr val="FFFF91"/>
                </a:solidFill>
              </a:rPr>
              <a:t>】</a:t>
            </a:r>
            <a:r>
              <a:rPr lang="zh-CN" altLang="en-US" sz="2600" dirty="0"/>
              <a:t>下表是一家啤酒生产企业</a:t>
            </a:r>
            <a:r>
              <a:rPr lang="en-US" altLang="zh-CN" sz="2600" dirty="0">
                <a:cs typeface="Times New Roman" panose="02020603050405020304" pitchFamily="18" charset="0"/>
              </a:rPr>
              <a:t>2010</a:t>
            </a:r>
            <a:r>
              <a:rPr lang="en-US" altLang="zh-CN" sz="2600" dirty="0"/>
              <a:t>—</a:t>
            </a:r>
            <a:r>
              <a:rPr lang="en-US" altLang="zh-CN" sz="2600" dirty="0">
                <a:cs typeface="Times New Roman" panose="02020603050405020304" pitchFamily="18" charset="0"/>
              </a:rPr>
              <a:t>2015</a:t>
            </a:r>
            <a:r>
              <a:rPr lang="zh-CN" altLang="en-US" sz="2600" dirty="0"/>
              <a:t>年各季度的啤酒销售量数据。试计算各季的季节指数 </a:t>
            </a:r>
          </a:p>
        </p:txBody>
      </p:sp>
      <p:pic>
        <p:nvPicPr>
          <p:cNvPr id="152580" name="图片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773363"/>
            <a:ext cx="7826375"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7"/>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950274" name="Rectangle 2"/>
          <p:cNvSpPr>
            <a:spLocks noGrp="1" noChangeArrowheads="1"/>
          </p:cNvSpPr>
          <p:nvPr>
            <p:ph type="title"/>
          </p:nvPr>
        </p:nvSpPr>
        <p:spPr/>
        <p:txBody>
          <a:bodyPr/>
          <a:lstStyle/>
          <a:p>
            <a:pPr>
              <a:defRPr/>
            </a:pPr>
            <a:r>
              <a:rPr lang="zh-CN" altLang="en-US" sz="4000">
                <a:latin typeface="Arial" panose="020B0604020202020204" pitchFamily="34" charset="0"/>
              </a:rPr>
              <a:t>图形描述</a:t>
            </a:r>
            <a:endParaRPr lang="zh-CN" altLang="en-US" sz="3600">
              <a:solidFill>
                <a:schemeClr val="hlink"/>
              </a:solidFill>
              <a:latin typeface="Arial" panose="020B0604020202020204" pitchFamily="34" charset="0"/>
            </a:endParaRPr>
          </a:p>
        </p:txBody>
      </p:sp>
      <p:pic>
        <p:nvPicPr>
          <p:cNvPr id="154628"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00213"/>
            <a:ext cx="8147050" cy="46085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1106" name="Rectangle 2"/>
          <p:cNvSpPr>
            <a:spLocks noGrp="1" noChangeArrowheads="1"/>
          </p:cNvSpPr>
          <p:nvPr>
            <p:ph type="title"/>
          </p:nvPr>
        </p:nvSpPr>
        <p:spPr>
          <a:xfrm>
            <a:off x="1905000" y="188913"/>
            <a:ext cx="6781800" cy="1143000"/>
          </a:xfrm>
        </p:spPr>
        <p:txBody>
          <a:bodyPr/>
          <a:lstStyle/>
          <a:p>
            <a:pPr>
              <a:defRPr/>
            </a:pPr>
            <a:r>
              <a:rPr lang="zh-CN" altLang="en-US" sz="4000">
                <a:latin typeface="Arial" panose="020B0604020202020204" pitchFamily="34" charset="0"/>
              </a:rPr>
              <a:t>计算季节指数</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en-US" altLang="zh-CN" sz="3600">
                <a:solidFill>
                  <a:schemeClr val="hlink"/>
                </a:solidFill>
                <a:latin typeface="Arial" panose="020B0604020202020204" pitchFamily="34" charset="0"/>
                <a:cs typeface="Times New Roman" panose="02020603050405020304" pitchFamily="18" charset="0"/>
              </a:rPr>
              <a:t>seasonal index</a:t>
            </a:r>
            <a:r>
              <a:rPr lang="en-US" altLang="zh-CN" sz="3600">
                <a:solidFill>
                  <a:schemeClr val="hlink"/>
                </a:solidFill>
                <a:latin typeface="Arial" panose="020B0604020202020204" pitchFamily="34" charset="0"/>
              </a:rPr>
              <a:t>)</a:t>
            </a:r>
          </a:p>
        </p:txBody>
      </p:sp>
      <p:sp>
        <p:nvSpPr>
          <p:cNvPr id="1071107" name="Rectangle 3"/>
          <p:cNvSpPr>
            <a:spLocks noGrp="1" noChangeArrowheads="1"/>
          </p:cNvSpPr>
          <p:nvPr>
            <p:ph type="body" idx="1"/>
          </p:nvPr>
        </p:nvSpPr>
        <p:spPr>
          <a:xfrm>
            <a:off x="611188" y="1700213"/>
            <a:ext cx="8153400" cy="4471987"/>
          </a:xfrm>
        </p:spPr>
        <p:txBody>
          <a:bodyPr/>
          <a:lstStyle/>
          <a:p>
            <a:pPr marL="609600" indent="-609600" algn="just">
              <a:lnSpc>
                <a:spcPct val="90000"/>
              </a:lnSpc>
              <a:spcBef>
                <a:spcPct val="50000"/>
              </a:spcBef>
              <a:buFontTx/>
              <a:buAutoNum type="arabicPeriod"/>
              <a:defRPr/>
            </a:pPr>
            <a:r>
              <a:rPr lang="zh-CN" altLang="en-US" sz="2600"/>
              <a:t>刻画序列在一个年度内各月或季的典型季节特征</a:t>
            </a:r>
          </a:p>
          <a:p>
            <a:pPr marL="609600" indent="-609600" algn="just">
              <a:lnSpc>
                <a:spcPct val="90000"/>
              </a:lnSpc>
              <a:spcBef>
                <a:spcPct val="50000"/>
              </a:spcBef>
              <a:buFontTx/>
              <a:buAutoNum type="arabicPeriod"/>
              <a:defRPr/>
            </a:pPr>
            <a:r>
              <a:rPr lang="zh-CN" altLang="en-US" sz="2600"/>
              <a:t>以其平均数等于</a:t>
            </a:r>
            <a:r>
              <a:rPr lang="en-US" altLang="zh-CN" sz="2600"/>
              <a:t>100%</a:t>
            </a:r>
            <a:r>
              <a:rPr lang="zh-CN" altLang="en-US" sz="2600"/>
              <a:t>为条件而构成</a:t>
            </a:r>
          </a:p>
          <a:p>
            <a:pPr marL="609600" indent="-609600" algn="just">
              <a:lnSpc>
                <a:spcPct val="90000"/>
              </a:lnSpc>
              <a:spcBef>
                <a:spcPct val="50000"/>
              </a:spcBef>
              <a:buFontTx/>
              <a:buAutoNum type="arabicPeriod"/>
              <a:defRPr/>
            </a:pPr>
            <a:r>
              <a:rPr lang="zh-CN" altLang="en-US" sz="2600"/>
              <a:t>反映某一月份或季度的数值占全年平均数值的大小</a:t>
            </a:r>
          </a:p>
          <a:p>
            <a:pPr marL="609600" indent="-609600" algn="just">
              <a:lnSpc>
                <a:spcPct val="90000"/>
              </a:lnSpc>
              <a:spcBef>
                <a:spcPct val="50000"/>
              </a:spcBef>
              <a:buFontTx/>
              <a:buAutoNum type="arabicPeriod"/>
              <a:defRPr/>
            </a:pPr>
            <a:r>
              <a:rPr lang="zh-CN" altLang="en-US" sz="2600"/>
              <a:t>如果现象的发展没有季节变动，则各期的季节指数应等于</a:t>
            </a:r>
            <a:r>
              <a:rPr lang="en-US" altLang="zh-CN" sz="2600"/>
              <a:t>100%</a:t>
            </a:r>
          </a:p>
          <a:p>
            <a:pPr marL="609600" indent="-609600" algn="just">
              <a:lnSpc>
                <a:spcPct val="90000"/>
              </a:lnSpc>
              <a:spcBef>
                <a:spcPct val="50000"/>
              </a:spcBef>
              <a:buFontTx/>
              <a:buAutoNum type="arabicPeriod"/>
              <a:defRPr/>
            </a:pPr>
            <a:r>
              <a:rPr lang="zh-CN" altLang="en-US" sz="2600"/>
              <a:t>季节变动的程度是根据各季节指数与其平均数</a:t>
            </a:r>
            <a:r>
              <a:rPr lang="en-US" altLang="zh-CN" sz="2600"/>
              <a:t>(100%)</a:t>
            </a:r>
            <a:r>
              <a:rPr lang="zh-CN" altLang="en-US" sz="2600"/>
              <a:t>的偏差程度来测定</a:t>
            </a:r>
          </a:p>
          <a:p>
            <a:pPr marL="1219200" lvl="1" indent="-533400" algn="just">
              <a:lnSpc>
                <a:spcPct val="90000"/>
              </a:lnSpc>
              <a:spcBef>
                <a:spcPct val="50000"/>
              </a:spcBef>
              <a:defRPr/>
            </a:pPr>
            <a:r>
              <a:rPr lang="zh-CN" altLang="en-US" sz="2600"/>
              <a:t>如果某一月份或季度有明显的季节变化，则各期的季节指数应大于或小于</a:t>
            </a:r>
            <a:r>
              <a:rPr lang="en-US" altLang="zh-CN" sz="2600"/>
              <a:t>100%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1107">
                                            <p:txEl>
                                              <p:pRg st="0" end="0"/>
                                            </p:txEl>
                                          </p:spTgt>
                                        </p:tgtEl>
                                        <p:attrNameLst>
                                          <p:attrName>style.visibility</p:attrName>
                                        </p:attrNameLst>
                                      </p:cBhvr>
                                      <p:to>
                                        <p:strVal val="visible"/>
                                      </p:to>
                                    </p:set>
                                    <p:animEffect transition="in" filter="wipe(left)">
                                      <p:cBhvr>
                                        <p:cTn id="7" dur="500"/>
                                        <p:tgtEl>
                                          <p:spTgt spid="1071107">
                                            <p:txEl>
                                              <p:pRg st="0" end="0"/>
                                            </p:txEl>
                                          </p:spTgt>
                                        </p:tgtEl>
                                      </p:cBhvr>
                                    </p:animEffect>
                                  </p:childTnLst>
                                  <p:subTnLst>
                                    <p:animClr clrSpc="rgb" dir="cw">
                                      <p:cBhvr override="childStyle">
                                        <p:cTn dur="1" fill="hold" display="0" masterRel="nextClick" afterEffect="1"/>
                                        <p:tgtEl>
                                          <p:spTgt spid="107110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1107">
                                            <p:txEl>
                                              <p:pRg st="1" end="1"/>
                                            </p:txEl>
                                          </p:spTgt>
                                        </p:tgtEl>
                                        <p:attrNameLst>
                                          <p:attrName>style.visibility</p:attrName>
                                        </p:attrNameLst>
                                      </p:cBhvr>
                                      <p:to>
                                        <p:strVal val="visible"/>
                                      </p:to>
                                    </p:set>
                                    <p:animEffect transition="in" filter="wipe(left)">
                                      <p:cBhvr>
                                        <p:cTn id="12" dur="500"/>
                                        <p:tgtEl>
                                          <p:spTgt spid="1071107">
                                            <p:txEl>
                                              <p:pRg st="1" end="1"/>
                                            </p:txEl>
                                          </p:spTgt>
                                        </p:tgtEl>
                                      </p:cBhvr>
                                    </p:animEffect>
                                  </p:childTnLst>
                                  <p:subTnLst>
                                    <p:animClr clrSpc="rgb" dir="cw">
                                      <p:cBhvr override="childStyle">
                                        <p:cTn dur="1" fill="hold" display="0" masterRel="nextClick" afterEffect="1"/>
                                        <p:tgtEl>
                                          <p:spTgt spid="107110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71107">
                                            <p:txEl>
                                              <p:pRg st="2" end="2"/>
                                            </p:txEl>
                                          </p:spTgt>
                                        </p:tgtEl>
                                        <p:attrNameLst>
                                          <p:attrName>style.visibility</p:attrName>
                                        </p:attrNameLst>
                                      </p:cBhvr>
                                      <p:to>
                                        <p:strVal val="visible"/>
                                      </p:to>
                                    </p:set>
                                    <p:animEffect transition="in" filter="wipe(left)">
                                      <p:cBhvr>
                                        <p:cTn id="17" dur="500"/>
                                        <p:tgtEl>
                                          <p:spTgt spid="1071107">
                                            <p:txEl>
                                              <p:pRg st="2" end="2"/>
                                            </p:txEl>
                                          </p:spTgt>
                                        </p:tgtEl>
                                      </p:cBhvr>
                                    </p:animEffect>
                                  </p:childTnLst>
                                  <p:subTnLst>
                                    <p:animClr clrSpc="rgb" dir="cw">
                                      <p:cBhvr override="childStyle">
                                        <p:cTn dur="1" fill="hold" display="0" masterRel="nextClick" afterEffect="1"/>
                                        <p:tgtEl>
                                          <p:spTgt spid="1071107">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71107">
                                            <p:txEl>
                                              <p:pRg st="3" end="3"/>
                                            </p:txEl>
                                          </p:spTgt>
                                        </p:tgtEl>
                                        <p:attrNameLst>
                                          <p:attrName>style.visibility</p:attrName>
                                        </p:attrNameLst>
                                      </p:cBhvr>
                                      <p:to>
                                        <p:strVal val="visible"/>
                                      </p:to>
                                    </p:set>
                                    <p:animEffect transition="in" filter="wipe(left)">
                                      <p:cBhvr>
                                        <p:cTn id="22" dur="500"/>
                                        <p:tgtEl>
                                          <p:spTgt spid="1071107">
                                            <p:txEl>
                                              <p:pRg st="3" end="3"/>
                                            </p:txEl>
                                          </p:spTgt>
                                        </p:tgtEl>
                                      </p:cBhvr>
                                    </p:animEffect>
                                  </p:childTnLst>
                                  <p:subTnLst>
                                    <p:animClr clrSpc="rgb" dir="cw">
                                      <p:cBhvr override="childStyle">
                                        <p:cTn dur="1" fill="hold" display="0" masterRel="nextClick" afterEffect="1"/>
                                        <p:tgtEl>
                                          <p:spTgt spid="1071107">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71107">
                                            <p:txEl>
                                              <p:pRg st="4" end="4"/>
                                            </p:txEl>
                                          </p:spTgt>
                                        </p:tgtEl>
                                        <p:attrNameLst>
                                          <p:attrName>style.visibility</p:attrName>
                                        </p:attrNameLst>
                                      </p:cBhvr>
                                      <p:to>
                                        <p:strVal val="visible"/>
                                      </p:to>
                                    </p:set>
                                    <p:animEffect transition="in" filter="wipe(left)">
                                      <p:cBhvr>
                                        <p:cTn id="27" dur="500"/>
                                        <p:tgtEl>
                                          <p:spTgt spid="1071107">
                                            <p:txEl>
                                              <p:pRg st="4" end="4"/>
                                            </p:txEl>
                                          </p:spTgt>
                                        </p:tgtEl>
                                      </p:cBhvr>
                                    </p:animEffect>
                                  </p:childTnLst>
                                  <p:subTnLst>
                                    <p:animClr clrSpc="rgb" dir="cw">
                                      <p:cBhvr override="childStyle">
                                        <p:cTn dur="1" fill="hold" display="0" masterRel="nextClick" afterEffect="1"/>
                                        <p:tgtEl>
                                          <p:spTgt spid="1071107">
                                            <p:txEl>
                                              <p:pRg st="4" end="4"/>
                                            </p:txEl>
                                          </p:spTgt>
                                        </p:tgtEl>
                                        <p:attrNameLst>
                                          <p:attrName>ppt_c</p:attrName>
                                        </p:attrNameLst>
                                      </p:cBhvr>
                                      <p:to>
                                        <a:schemeClr val="folHlink"/>
                                      </p:to>
                                    </p:animClr>
                                  </p:subTnLst>
                                </p:cTn>
                              </p:par>
                              <p:par>
                                <p:cTn id="28" presetID="22" presetClass="entr" presetSubtype="8" fill="hold" grpId="0" nodeType="withEffect">
                                  <p:stCondLst>
                                    <p:cond delay="0"/>
                                  </p:stCondLst>
                                  <p:childTnLst>
                                    <p:set>
                                      <p:cBhvr>
                                        <p:cTn id="29" dur="1" fill="hold">
                                          <p:stCondLst>
                                            <p:cond delay="0"/>
                                          </p:stCondLst>
                                        </p:cTn>
                                        <p:tgtEl>
                                          <p:spTgt spid="1071107">
                                            <p:txEl>
                                              <p:pRg st="5" end="5"/>
                                            </p:txEl>
                                          </p:spTgt>
                                        </p:tgtEl>
                                        <p:attrNameLst>
                                          <p:attrName>style.visibility</p:attrName>
                                        </p:attrNameLst>
                                      </p:cBhvr>
                                      <p:to>
                                        <p:strVal val="visible"/>
                                      </p:to>
                                    </p:set>
                                    <p:animEffect transition="in" filter="wipe(left)">
                                      <p:cBhvr>
                                        <p:cTn id="30" dur="500"/>
                                        <p:tgtEl>
                                          <p:spTgt spid="1071107">
                                            <p:txEl>
                                              <p:pRg st="5" end="5"/>
                                            </p:txEl>
                                          </p:spTgt>
                                        </p:tgtEl>
                                      </p:cBhvr>
                                    </p:animEffect>
                                  </p:childTnLst>
                                  <p:subTnLst>
                                    <p:animClr clrSpc="rgb" dir="cw">
                                      <p:cBhvr override="childStyle">
                                        <p:cTn dur="1" fill="hold" display="0" masterRel="nextClick" afterEffect="1"/>
                                        <p:tgtEl>
                                          <p:spTgt spid="1071107">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107"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a:xfrm>
            <a:off x="1905000" y="188913"/>
            <a:ext cx="6781800" cy="1143000"/>
          </a:xfrm>
        </p:spPr>
        <p:txBody>
          <a:bodyPr/>
          <a:lstStyle/>
          <a:p>
            <a:pPr>
              <a:defRPr/>
            </a:pPr>
            <a:r>
              <a:rPr lang="zh-CN" altLang="en-US" sz="4000">
                <a:latin typeface="Arial" panose="020B0604020202020204" pitchFamily="34" charset="0"/>
              </a:rPr>
              <a:t>季节指数</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计算步骤</a:t>
            </a:r>
            <a:r>
              <a:rPr lang="en-US" altLang="zh-CN" sz="3600">
                <a:solidFill>
                  <a:schemeClr val="hlink"/>
                </a:solidFill>
                <a:latin typeface="Arial" panose="020B0604020202020204" pitchFamily="34" charset="0"/>
              </a:rPr>
              <a:t>)</a:t>
            </a:r>
          </a:p>
        </p:txBody>
      </p:sp>
      <p:sp>
        <p:nvSpPr>
          <p:cNvPr id="954371" name="Rectangle 3"/>
          <p:cNvSpPr>
            <a:spLocks noGrp="1" noChangeArrowheads="1"/>
          </p:cNvSpPr>
          <p:nvPr>
            <p:ph type="body" idx="1"/>
          </p:nvPr>
        </p:nvSpPr>
        <p:spPr>
          <a:xfrm>
            <a:off x="304800" y="1676400"/>
            <a:ext cx="8458200" cy="4776788"/>
          </a:xfrm>
        </p:spPr>
        <p:txBody>
          <a:bodyPr/>
          <a:lstStyle/>
          <a:p>
            <a:pPr marL="609600" indent="-609600" algn="just">
              <a:lnSpc>
                <a:spcPct val="90000"/>
              </a:lnSpc>
              <a:spcBef>
                <a:spcPct val="50000"/>
              </a:spcBef>
              <a:buFontTx/>
              <a:buAutoNum type="arabicPeriod"/>
              <a:defRPr/>
            </a:pPr>
            <a:r>
              <a:rPr lang="zh-CN" altLang="en-US" sz="2600"/>
              <a:t>计算移动平均值</a:t>
            </a:r>
            <a:r>
              <a:rPr lang="en-US" altLang="zh-CN" sz="2600"/>
              <a:t>(</a:t>
            </a:r>
            <a:r>
              <a:rPr lang="zh-CN" altLang="en-US" sz="2600"/>
              <a:t>季度数据采用</a:t>
            </a:r>
            <a:r>
              <a:rPr lang="en-US" altLang="zh-CN" sz="2600"/>
              <a:t>4</a:t>
            </a:r>
            <a:r>
              <a:rPr lang="zh-CN" altLang="en-US" sz="2600"/>
              <a:t>项移动平均，月份数据采用</a:t>
            </a:r>
            <a:r>
              <a:rPr lang="en-US" altLang="zh-CN" sz="2600"/>
              <a:t>12</a:t>
            </a:r>
            <a:r>
              <a:rPr lang="zh-CN" altLang="en-US" sz="2600"/>
              <a:t>项移动平均</a:t>
            </a:r>
            <a:r>
              <a:rPr lang="en-US" altLang="zh-CN" sz="2600"/>
              <a:t>)</a:t>
            </a:r>
            <a:r>
              <a:rPr lang="zh-CN" altLang="en-US" sz="2600"/>
              <a:t>，并将其结果进行“中心化”处理</a:t>
            </a:r>
          </a:p>
          <a:p>
            <a:pPr marL="1219200" lvl="1" indent="-533400" algn="just">
              <a:lnSpc>
                <a:spcPct val="90000"/>
              </a:lnSpc>
              <a:spcBef>
                <a:spcPct val="50000"/>
              </a:spcBef>
              <a:defRPr/>
            </a:pPr>
            <a:r>
              <a:rPr lang="zh-CN" altLang="en-US" sz="2100"/>
              <a:t>将移动平均的结果再进行一次</a:t>
            </a:r>
            <a:r>
              <a:rPr lang="en-US" altLang="zh-CN" sz="2100">
                <a:solidFill>
                  <a:srgbClr val="FF0000"/>
                </a:solidFill>
              </a:rPr>
              <a:t>2</a:t>
            </a:r>
            <a:r>
              <a:rPr lang="zh-CN" altLang="en-US" sz="2100"/>
              <a:t>项的移动平均，即得出“中心化移动平均值”</a:t>
            </a:r>
            <a:r>
              <a:rPr lang="en-US" altLang="zh-CN" sz="2100"/>
              <a:t>(</a:t>
            </a:r>
            <a:r>
              <a:rPr lang="en-US" altLang="zh-CN" sz="2100" i="1"/>
              <a:t>CMA</a:t>
            </a:r>
            <a:r>
              <a:rPr lang="en-US" altLang="zh-CN" sz="2100"/>
              <a:t>)</a:t>
            </a:r>
          </a:p>
          <a:p>
            <a:pPr marL="609600" indent="-609600" algn="just">
              <a:lnSpc>
                <a:spcPct val="90000"/>
              </a:lnSpc>
              <a:spcBef>
                <a:spcPct val="50000"/>
              </a:spcBef>
              <a:buFontTx/>
              <a:buAutoNum type="arabicPeriod"/>
              <a:defRPr/>
            </a:pPr>
            <a:r>
              <a:rPr lang="zh-CN" altLang="en-US" sz="2600"/>
              <a:t>计算移动平均的比值，也称为季节比率</a:t>
            </a:r>
          </a:p>
          <a:p>
            <a:pPr marL="1219200" lvl="1" indent="-533400" algn="just">
              <a:lnSpc>
                <a:spcPct val="90000"/>
              </a:lnSpc>
              <a:spcBef>
                <a:spcPct val="50000"/>
              </a:spcBef>
              <a:defRPr/>
            </a:pPr>
            <a:r>
              <a:rPr lang="zh-CN" altLang="en-US" sz="2100"/>
              <a:t>将序列的各观察值除以相应的中心化移动平均值，然后再计算出各比值的季度</a:t>
            </a:r>
            <a:r>
              <a:rPr lang="en-US" altLang="zh-CN" sz="2100"/>
              <a:t>(</a:t>
            </a:r>
            <a:r>
              <a:rPr lang="zh-CN" altLang="en-US" sz="2100"/>
              <a:t>或月份</a:t>
            </a:r>
            <a:r>
              <a:rPr lang="en-US" altLang="zh-CN" sz="2100"/>
              <a:t>)</a:t>
            </a:r>
            <a:r>
              <a:rPr lang="zh-CN" altLang="en-US" sz="2100"/>
              <a:t>平均值，即季节指数</a:t>
            </a:r>
          </a:p>
          <a:p>
            <a:pPr marL="609600" indent="-609600" algn="just">
              <a:lnSpc>
                <a:spcPct val="90000"/>
              </a:lnSpc>
              <a:spcBef>
                <a:spcPct val="50000"/>
              </a:spcBef>
              <a:buFontTx/>
              <a:buAutoNum type="arabicPeriod"/>
              <a:defRPr/>
            </a:pPr>
            <a:r>
              <a:rPr lang="zh-CN" altLang="en-US" sz="2600"/>
              <a:t>季节指数调整</a:t>
            </a:r>
          </a:p>
          <a:p>
            <a:pPr marL="1219200" lvl="1" indent="-533400" algn="just">
              <a:lnSpc>
                <a:spcPct val="90000"/>
              </a:lnSpc>
              <a:spcBef>
                <a:spcPct val="50000"/>
              </a:spcBef>
              <a:defRPr/>
            </a:pPr>
            <a:r>
              <a:rPr lang="zh-CN" altLang="en-US" sz="2100"/>
              <a:t>各季节指数的平均数应等于</a:t>
            </a:r>
            <a:r>
              <a:rPr lang="en-US" altLang="zh-CN" sz="2100"/>
              <a:t>1</a:t>
            </a:r>
            <a:r>
              <a:rPr lang="zh-CN" altLang="en-US" sz="2100"/>
              <a:t>或</a:t>
            </a:r>
            <a:r>
              <a:rPr lang="en-US" altLang="zh-CN" sz="2100"/>
              <a:t>100%</a:t>
            </a:r>
            <a:r>
              <a:rPr lang="zh-CN" altLang="en-US" sz="2100"/>
              <a:t>，若根据第</a:t>
            </a:r>
            <a:r>
              <a:rPr lang="en-US" altLang="zh-CN" sz="2100"/>
              <a:t>2</a:t>
            </a:r>
            <a:r>
              <a:rPr lang="zh-CN" altLang="en-US" sz="2100"/>
              <a:t>步计算的季节比率的平均值不等于</a:t>
            </a:r>
            <a:r>
              <a:rPr lang="en-US" altLang="zh-CN" sz="2100"/>
              <a:t>1</a:t>
            </a:r>
            <a:r>
              <a:rPr lang="zh-CN" altLang="en-US" sz="2100"/>
              <a:t>时，则需要进行调整</a:t>
            </a:r>
          </a:p>
          <a:p>
            <a:pPr marL="1543050" lvl="2" indent="-457200" algn="just">
              <a:lnSpc>
                <a:spcPct val="90000"/>
              </a:lnSpc>
              <a:spcBef>
                <a:spcPct val="50000"/>
              </a:spcBef>
              <a:defRPr/>
            </a:pPr>
            <a:r>
              <a:rPr lang="zh-CN" altLang="en-US" sz="1900"/>
              <a:t>具体方法是：将第</a:t>
            </a:r>
            <a:r>
              <a:rPr lang="en-US" altLang="zh-CN" sz="1900"/>
              <a:t>2</a:t>
            </a:r>
            <a:r>
              <a:rPr lang="zh-CN" altLang="en-US" sz="1900"/>
              <a:t>步计算的每个季节比率的平均值除以它们的总平均值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4371">
                                            <p:txEl>
                                              <p:pRg st="0" end="0"/>
                                            </p:txEl>
                                          </p:spTgt>
                                        </p:tgtEl>
                                        <p:attrNameLst>
                                          <p:attrName>style.visibility</p:attrName>
                                        </p:attrNameLst>
                                      </p:cBhvr>
                                      <p:to>
                                        <p:strVal val="visible"/>
                                      </p:to>
                                    </p:set>
                                    <p:animEffect transition="in" filter="wipe(left)">
                                      <p:cBhvr>
                                        <p:cTn id="7" dur="500"/>
                                        <p:tgtEl>
                                          <p:spTgt spid="954371">
                                            <p:txEl>
                                              <p:pRg st="0" end="0"/>
                                            </p:txEl>
                                          </p:spTgt>
                                        </p:tgtEl>
                                      </p:cBhvr>
                                    </p:animEffect>
                                  </p:childTnLst>
                                  <p:subTnLst>
                                    <p:animClr clrSpc="rgb" dir="cw">
                                      <p:cBhvr override="childStyle">
                                        <p:cTn dur="1" fill="hold" display="0" masterRel="nextClick" afterEffect="1"/>
                                        <p:tgtEl>
                                          <p:spTgt spid="954371">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954371">
                                            <p:txEl>
                                              <p:pRg st="1" end="1"/>
                                            </p:txEl>
                                          </p:spTgt>
                                        </p:tgtEl>
                                        <p:attrNameLst>
                                          <p:attrName>style.visibility</p:attrName>
                                        </p:attrNameLst>
                                      </p:cBhvr>
                                      <p:to>
                                        <p:strVal val="visible"/>
                                      </p:to>
                                    </p:set>
                                    <p:animEffect transition="in" filter="wipe(left)">
                                      <p:cBhvr>
                                        <p:cTn id="10" dur="500"/>
                                        <p:tgtEl>
                                          <p:spTgt spid="954371">
                                            <p:txEl>
                                              <p:pRg st="1" end="1"/>
                                            </p:txEl>
                                          </p:spTgt>
                                        </p:tgtEl>
                                      </p:cBhvr>
                                    </p:animEffect>
                                  </p:childTnLst>
                                  <p:subTnLst>
                                    <p:animClr clrSpc="rgb" dir="cw">
                                      <p:cBhvr override="childStyle">
                                        <p:cTn dur="1" fill="hold" display="0" masterRel="nextClick" afterEffect="1"/>
                                        <p:tgtEl>
                                          <p:spTgt spid="954371">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54371">
                                            <p:txEl>
                                              <p:pRg st="2" end="2"/>
                                            </p:txEl>
                                          </p:spTgt>
                                        </p:tgtEl>
                                        <p:attrNameLst>
                                          <p:attrName>style.visibility</p:attrName>
                                        </p:attrNameLst>
                                      </p:cBhvr>
                                      <p:to>
                                        <p:strVal val="visible"/>
                                      </p:to>
                                    </p:set>
                                    <p:animEffect transition="in" filter="wipe(left)">
                                      <p:cBhvr>
                                        <p:cTn id="15" dur="500"/>
                                        <p:tgtEl>
                                          <p:spTgt spid="954371">
                                            <p:txEl>
                                              <p:pRg st="2" end="2"/>
                                            </p:txEl>
                                          </p:spTgt>
                                        </p:tgtEl>
                                      </p:cBhvr>
                                    </p:animEffect>
                                  </p:childTnLst>
                                  <p:subTnLst>
                                    <p:animClr clrSpc="rgb" dir="cw">
                                      <p:cBhvr override="childStyle">
                                        <p:cTn dur="1" fill="hold" display="0" masterRel="nextClick" afterEffect="1"/>
                                        <p:tgtEl>
                                          <p:spTgt spid="954371">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954371">
                                            <p:txEl>
                                              <p:pRg st="3" end="3"/>
                                            </p:txEl>
                                          </p:spTgt>
                                        </p:tgtEl>
                                        <p:attrNameLst>
                                          <p:attrName>style.visibility</p:attrName>
                                        </p:attrNameLst>
                                      </p:cBhvr>
                                      <p:to>
                                        <p:strVal val="visible"/>
                                      </p:to>
                                    </p:set>
                                    <p:animEffect transition="in" filter="wipe(left)">
                                      <p:cBhvr>
                                        <p:cTn id="18" dur="500"/>
                                        <p:tgtEl>
                                          <p:spTgt spid="954371">
                                            <p:txEl>
                                              <p:pRg st="3" end="3"/>
                                            </p:txEl>
                                          </p:spTgt>
                                        </p:tgtEl>
                                      </p:cBhvr>
                                    </p:animEffect>
                                  </p:childTnLst>
                                  <p:subTnLst>
                                    <p:animClr clrSpc="rgb" dir="cw">
                                      <p:cBhvr override="childStyle">
                                        <p:cTn dur="1" fill="hold" display="0" masterRel="nextClick" afterEffect="1"/>
                                        <p:tgtEl>
                                          <p:spTgt spid="954371">
                                            <p:txEl>
                                              <p:pRg st="3" end="3"/>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54371">
                                            <p:txEl>
                                              <p:pRg st="4" end="4"/>
                                            </p:txEl>
                                          </p:spTgt>
                                        </p:tgtEl>
                                        <p:attrNameLst>
                                          <p:attrName>style.visibility</p:attrName>
                                        </p:attrNameLst>
                                      </p:cBhvr>
                                      <p:to>
                                        <p:strVal val="visible"/>
                                      </p:to>
                                    </p:set>
                                    <p:animEffect transition="in" filter="wipe(left)">
                                      <p:cBhvr>
                                        <p:cTn id="23" dur="500"/>
                                        <p:tgtEl>
                                          <p:spTgt spid="954371">
                                            <p:txEl>
                                              <p:pRg st="4" end="4"/>
                                            </p:txEl>
                                          </p:spTgt>
                                        </p:tgtEl>
                                      </p:cBhvr>
                                    </p:animEffect>
                                  </p:childTnLst>
                                  <p:subTnLst>
                                    <p:animClr clrSpc="rgb" dir="cw">
                                      <p:cBhvr override="childStyle">
                                        <p:cTn dur="1" fill="hold" display="0" masterRel="nextClick" afterEffect="1"/>
                                        <p:tgtEl>
                                          <p:spTgt spid="954371">
                                            <p:txEl>
                                              <p:pRg st="4" end="4"/>
                                            </p:txEl>
                                          </p:spTgt>
                                        </p:tgtEl>
                                        <p:attrNameLst>
                                          <p:attrName>ppt_c</p:attrName>
                                        </p:attrNameLst>
                                      </p:cBhvr>
                                      <p:to>
                                        <a:schemeClr val="folHlink"/>
                                      </p:to>
                                    </p:animClr>
                                  </p:subTnLst>
                                </p:cTn>
                              </p:par>
                              <p:par>
                                <p:cTn id="24" presetID="22" presetClass="entr" presetSubtype="8" fill="hold" grpId="0" nodeType="withEffect">
                                  <p:stCondLst>
                                    <p:cond delay="0"/>
                                  </p:stCondLst>
                                  <p:childTnLst>
                                    <p:set>
                                      <p:cBhvr>
                                        <p:cTn id="25" dur="1" fill="hold">
                                          <p:stCondLst>
                                            <p:cond delay="0"/>
                                          </p:stCondLst>
                                        </p:cTn>
                                        <p:tgtEl>
                                          <p:spTgt spid="954371">
                                            <p:txEl>
                                              <p:pRg st="5" end="5"/>
                                            </p:txEl>
                                          </p:spTgt>
                                        </p:tgtEl>
                                        <p:attrNameLst>
                                          <p:attrName>style.visibility</p:attrName>
                                        </p:attrNameLst>
                                      </p:cBhvr>
                                      <p:to>
                                        <p:strVal val="visible"/>
                                      </p:to>
                                    </p:set>
                                    <p:animEffect transition="in" filter="wipe(left)">
                                      <p:cBhvr>
                                        <p:cTn id="26" dur="500"/>
                                        <p:tgtEl>
                                          <p:spTgt spid="954371">
                                            <p:txEl>
                                              <p:pRg st="5" end="5"/>
                                            </p:txEl>
                                          </p:spTgt>
                                        </p:tgtEl>
                                      </p:cBhvr>
                                    </p:animEffect>
                                  </p:childTnLst>
                                  <p:subTnLst>
                                    <p:animClr clrSpc="rgb" dir="cw">
                                      <p:cBhvr override="childStyle">
                                        <p:cTn dur="1" fill="hold" display="0" masterRel="nextClick" afterEffect="1"/>
                                        <p:tgtEl>
                                          <p:spTgt spid="954371">
                                            <p:txEl>
                                              <p:pRg st="5" end="5"/>
                                            </p:txEl>
                                          </p:spTgt>
                                        </p:tgtEl>
                                        <p:attrNameLst>
                                          <p:attrName>ppt_c</p:attrName>
                                        </p:attrNameLst>
                                      </p:cBhvr>
                                      <p:to>
                                        <a:schemeClr val="folHlink"/>
                                      </p:to>
                                    </p:animClr>
                                  </p:subTnLst>
                                </p:cTn>
                              </p:par>
                              <p:par>
                                <p:cTn id="27" presetID="22" presetClass="entr" presetSubtype="8" fill="hold" grpId="0" nodeType="withEffect">
                                  <p:stCondLst>
                                    <p:cond delay="0"/>
                                  </p:stCondLst>
                                  <p:childTnLst>
                                    <p:set>
                                      <p:cBhvr>
                                        <p:cTn id="28" dur="1" fill="hold">
                                          <p:stCondLst>
                                            <p:cond delay="0"/>
                                          </p:stCondLst>
                                        </p:cTn>
                                        <p:tgtEl>
                                          <p:spTgt spid="954371">
                                            <p:txEl>
                                              <p:pRg st="6" end="6"/>
                                            </p:txEl>
                                          </p:spTgt>
                                        </p:tgtEl>
                                        <p:attrNameLst>
                                          <p:attrName>style.visibility</p:attrName>
                                        </p:attrNameLst>
                                      </p:cBhvr>
                                      <p:to>
                                        <p:strVal val="visible"/>
                                      </p:to>
                                    </p:set>
                                    <p:animEffect transition="in" filter="wipe(left)">
                                      <p:cBhvr>
                                        <p:cTn id="29" dur="500"/>
                                        <p:tgtEl>
                                          <p:spTgt spid="954371">
                                            <p:txEl>
                                              <p:pRg st="6" end="6"/>
                                            </p:txEl>
                                          </p:spTgt>
                                        </p:tgtEl>
                                      </p:cBhvr>
                                    </p:animEffect>
                                  </p:childTnLst>
                                  <p:subTnLst>
                                    <p:animClr clrSpc="rgb" dir="cw">
                                      <p:cBhvr override="childStyle">
                                        <p:cTn dur="1" fill="hold" display="0" masterRel="nextClick" afterEffect="1"/>
                                        <p:tgtEl>
                                          <p:spTgt spid="954371">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371"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5"/>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956418" name="Rectangle 2"/>
          <p:cNvSpPr>
            <a:spLocks noGrp="1" noChangeArrowheads="1"/>
          </p:cNvSpPr>
          <p:nvPr>
            <p:ph type="title"/>
          </p:nvPr>
        </p:nvSpPr>
        <p:spPr>
          <a:xfrm>
            <a:off x="1828800" y="188913"/>
            <a:ext cx="7010400" cy="1143000"/>
          </a:xfrm>
        </p:spPr>
        <p:txBody>
          <a:bodyPr/>
          <a:lstStyle/>
          <a:p>
            <a:pPr>
              <a:defRPr/>
            </a:pPr>
            <a:r>
              <a:rPr lang="zh-CN" altLang="en-US" sz="4000">
                <a:latin typeface="Arial" panose="020B0604020202020204" pitchFamily="34" charset="0"/>
              </a:rPr>
              <a:t>季节指数</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cs typeface="Times New Roman" panose="02020603050405020304" pitchFamily="18" charset="0"/>
              </a:rPr>
              <a:t>例题分析</a:t>
            </a:r>
            <a:r>
              <a:rPr lang="en-US" altLang="zh-CN" sz="3600">
                <a:solidFill>
                  <a:schemeClr val="hlink"/>
                </a:solidFill>
                <a:latin typeface="Arial" panose="020B0604020202020204" pitchFamily="34" charset="0"/>
              </a:rPr>
              <a:t>)</a:t>
            </a:r>
          </a:p>
        </p:txBody>
      </p:sp>
      <p:pic>
        <p:nvPicPr>
          <p:cNvPr id="160772"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00213"/>
            <a:ext cx="777716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04"/>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65602"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季节指数</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cs typeface="Times New Roman" panose="02020603050405020304" pitchFamily="18" charset="0"/>
              </a:rPr>
              <a:t>例题分析</a:t>
            </a:r>
            <a:r>
              <a:rPr lang="en-US" altLang="zh-CN" sz="3600">
                <a:solidFill>
                  <a:schemeClr val="hlink"/>
                </a:solidFill>
                <a:latin typeface="Arial" panose="020B0604020202020204" pitchFamily="34" charset="0"/>
              </a:rPr>
              <a:t>)</a:t>
            </a:r>
          </a:p>
        </p:txBody>
      </p:sp>
      <p:pic>
        <p:nvPicPr>
          <p:cNvPr id="162820"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73238"/>
            <a:ext cx="80645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6"/>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958466" name="Rectangle 2"/>
          <p:cNvSpPr>
            <a:spLocks noGrp="1" noChangeArrowheads="1"/>
          </p:cNvSpPr>
          <p:nvPr>
            <p:ph type="title"/>
          </p:nvPr>
        </p:nvSpPr>
        <p:spPr>
          <a:xfrm>
            <a:off x="1828800" y="228600"/>
            <a:ext cx="7010400" cy="1143000"/>
          </a:xfrm>
        </p:spPr>
        <p:txBody>
          <a:bodyPr/>
          <a:lstStyle/>
          <a:p>
            <a:pPr>
              <a:defRPr/>
            </a:pPr>
            <a:r>
              <a:rPr lang="zh-CN" altLang="en-US" sz="4000">
                <a:latin typeface="Arial" panose="020B0604020202020204" pitchFamily="34" charset="0"/>
              </a:rPr>
              <a:t>季节指数</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cs typeface="Times New Roman" panose="02020603050405020304" pitchFamily="18" charset="0"/>
              </a:rPr>
              <a:t>例题分析</a:t>
            </a:r>
            <a:r>
              <a:rPr lang="en-US" altLang="zh-CN" sz="3600">
                <a:solidFill>
                  <a:schemeClr val="hlink"/>
                </a:solidFill>
                <a:latin typeface="Arial" panose="020B0604020202020204" pitchFamily="34" charset="0"/>
              </a:rPr>
              <a:t>)</a:t>
            </a:r>
          </a:p>
        </p:txBody>
      </p:sp>
      <p:pic>
        <p:nvPicPr>
          <p:cNvPr id="164868"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00213"/>
            <a:ext cx="80645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pPr>
              <a:defRPr/>
            </a:pPr>
            <a:r>
              <a:rPr lang="zh-CN" altLang="en-US" sz="4000">
                <a:latin typeface="Arial" panose="020B0604020202020204" pitchFamily="34" charset="0"/>
              </a:rPr>
              <a:t>分离季节因素</a:t>
            </a:r>
            <a:endParaRPr lang="zh-CN" altLang="en-US" sz="3600">
              <a:solidFill>
                <a:schemeClr val="hlink"/>
              </a:solidFill>
              <a:latin typeface="Arial" panose="020B0604020202020204" pitchFamily="34" charset="0"/>
            </a:endParaRPr>
          </a:p>
        </p:txBody>
      </p:sp>
      <p:sp>
        <p:nvSpPr>
          <p:cNvPr id="1068035" name="Rectangle 3"/>
          <p:cNvSpPr>
            <a:spLocks noGrp="1" noChangeArrowheads="1"/>
          </p:cNvSpPr>
          <p:nvPr>
            <p:ph type="body" idx="1"/>
          </p:nvPr>
        </p:nvSpPr>
        <p:spPr>
          <a:xfrm>
            <a:off x="533400" y="1628775"/>
            <a:ext cx="8229600" cy="4695825"/>
          </a:xfrm>
        </p:spPr>
        <p:txBody>
          <a:bodyPr/>
          <a:lstStyle/>
          <a:p>
            <a:pPr marL="609600" indent="-609600" algn="just">
              <a:spcBef>
                <a:spcPct val="50000"/>
              </a:spcBef>
              <a:buFontTx/>
              <a:buAutoNum type="arabicPeriod"/>
              <a:defRPr/>
            </a:pPr>
            <a:r>
              <a:rPr lang="zh-CN" altLang="en-US">
                <a:sym typeface="Wingdings 3" panose="05040102010807070707" pitchFamily="18" charset="2"/>
              </a:rPr>
              <a:t>将原时间序列除以相应的季节指数</a:t>
            </a:r>
          </a:p>
          <a:p>
            <a:pPr marL="609600" indent="-609600" algn="just">
              <a:spcBef>
                <a:spcPct val="50000"/>
              </a:spcBef>
              <a:buFontTx/>
              <a:buAutoNum type="arabicPeriod"/>
              <a:defRPr/>
            </a:pPr>
            <a:endParaRPr lang="zh-CN" altLang="en-US">
              <a:sym typeface="Wingdings 3" panose="05040102010807070707" pitchFamily="18" charset="2"/>
            </a:endParaRPr>
          </a:p>
          <a:p>
            <a:pPr marL="609600" indent="-609600" algn="just">
              <a:spcBef>
                <a:spcPct val="50000"/>
              </a:spcBef>
              <a:buFontTx/>
              <a:buAutoNum type="arabicPeriod"/>
              <a:defRPr/>
            </a:pPr>
            <a:r>
              <a:rPr lang="zh-CN" altLang="en-US">
                <a:sym typeface="Wingdings 3" panose="05040102010807070707" pitchFamily="18" charset="2"/>
              </a:rPr>
              <a:t>季节因素分离后的序列反映了在没有季节因素影响的情况下时间序列的变化形态 </a:t>
            </a:r>
          </a:p>
        </p:txBody>
      </p:sp>
      <p:graphicFrame>
        <p:nvGraphicFramePr>
          <p:cNvPr id="166916" name="Object 4"/>
          <p:cNvGraphicFramePr>
            <a:graphicFrameLocks noChangeAspect="1"/>
          </p:cNvGraphicFramePr>
          <p:nvPr/>
        </p:nvGraphicFramePr>
        <p:xfrm>
          <a:off x="2771775" y="2143125"/>
          <a:ext cx="3419475" cy="998538"/>
        </p:xfrm>
        <a:graphic>
          <a:graphicData uri="http://schemas.openxmlformats.org/presentationml/2006/ole">
            <mc:AlternateContent xmlns:mc="http://schemas.openxmlformats.org/markup-compatibility/2006">
              <mc:Choice xmlns:v="urn:schemas-microsoft-com:vml" Requires="v">
                <p:oleObj spid="_x0000_s22530" name="公式" r:id="rId4" imgW="1318239" imgH="381063" progId="Equation.3">
                  <p:embed/>
                </p:oleObj>
              </mc:Choice>
              <mc:Fallback>
                <p:oleObj name="公式" r:id="rId4" imgW="1318239" imgH="381063" progId="Equation.3">
                  <p:embed/>
                  <p:pic>
                    <p:nvPicPr>
                      <p:cNvPr id="16691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143125"/>
                        <a:ext cx="3419475" cy="9985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0" y="1587500"/>
            <a:ext cx="9144000" cy="5300663"/>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74179" name="Rectangle 3"/>
          <p:cNvSpPr>
            <a:spLocks noGrp="1" noChangeArrowheads="1"/>
          </p:cNvSpPr>
          <p:nvPr>
            <p:ph type="title"/>
          </p:nvPr>
        </p:nvSpPr>
        <p:spPr/>
        <p:txBody>
          <a:bodyPr/>
          <a:lstStyle/>
          <a:p>
            <a:pPr>
              <a:defRPr/>
            </a:pPr>
            <a:r>
              <a:rPr lang="zh-CN" altLang="en-US" sz="4000">
                <a:latin typeface="Arial" panose="020B0604020202020204" pitchFamily="34" charset="0"/>
              </a:rPr>
              <a:t>季节性及其分离图</a:t>
            </a:r>
            <a:endParaRPr lang="zh-CN" altLang="en-US" sz="3600">
              <a:solidFill>
                <a:schemeClr val="hlink"/>
              </a:solidFill>
              <a:latin typeface="Arial" panose="020B0604020202020204" pitchFamily="34" charset="0"/>
            </a:endParaRPr>
          </a:p>
        </p:txBody>
      </p:sp>
      <p:pic>
        <p:nvPicPr>
          <p:cNvPr id="168964"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73238"/>
            <a:ext cx="8075612" cy="46799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89.xml><?xml version="1.0" encoding="utf-8"?>
<p:sld xmlns:a="http://schemas.openxmlformats.org/drawingml/2006/main" xmlns:r="http://schemas.openxmlformats.org/officeDocument/2006/relationships" xmlns:p="http://schemas.openxmlformats.org/presentationml/2006/main">
  <p:cSld>
    <p:bg>
      <p:bgPr>
        <a:gradFill rotWithShape="0">
          <a:gsLst>
            <a:gs pos="0">
              <a:srgbClr val="2AA62A"/>
            </a:gs>
            <a:gs pos="100000">
              <a:srgbClr val="134D13"/>
            </a:gs>
          </a:gsLst>
          <a:lin ang="5400000" scaled="1"/>
        </a:gradFill>
        <a:effectLst/>
      </p:bgPr>
    </p:bg>
    <p:spTree>
      <p:nvGrpSpPr>
        <p:cNvPr id="1" name=""/>
        <p:cNvGrpSpPr/>
        <p:nvPr/>
      </p:nvGrpSpPr>
      <p:grpSpPr>
        <a:xfrm>
          <a:off x="0" y="0"/>
          <a:ext cx="0" cy="0"/>
          <a:chOff x="0" y="0"/>
          <a:chExt cx="0" cy="0"/>
        </a:xfrm>
      </p:grpSpPr>
      <p:sp>
        <p:nvSpPr>
          <p:cNvPr id="1080322" name="Rectangle 2"/>
          <p:cNvSpPr>
            <a:spLocks noGrp="1" noChangeArrowheads="1"/>
          </p:cNvSpPr>
          <p:nvPr>
            <p:ph type="ctrTitle"/>
          </p:nvPr>
        </p:nvSpPr>
        <p:spPr>
          <a:xfrm>
            <a:off x="685800" y="2286000"/>
            <a:ext cx="7772400" cy="1143000"/>
          </a:xfrm>
        </p:spPr>
        <p:txBody>
          <a:bodyPr anchor="ctr" anchorCtr="0"/>
          <a:lstStyle/>
          <a:p>
            <a:pPr>
              <a:defRPr/>
            </a:pPr>
            <a:r>
              <a:rPr lang="zh-CN" altLang="en-US" sz="4400"/>
              <a:t>建立预测模型并进行预测</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2057400" y="228600"/>
            <a:ext cx="6553200" cy="1143000"/>
          </a:xfrm>
        </p:spPr>
        <p:txBody>
          <a:bodyPr/>
          <a:lstStyle/>
          <a:p>
            <a:pPr>
              <a:defRPr/>
            </a:pPr>
            <a:r>
              <a:rPr lang="zh-CN" altLang="en-US" sz="4000"/>
              <a:t>时间序列的成分</a:t>
            </a:r>
          </a:p>
        </p:txBody>
      </p:sp>
      <p:sp>
        <p:nvSpPr>
          <p:cNvPr id="797699" name="Rectangle 3"/>
          <p:cNvSpPr>
            <a:spLocks noGrp="1" noChangeArrowheads="1"/>
          </p:cNvSpPr>
          <p:nvPr>
            <p:ph type="body" idx="1"/>
          </p:nvPr>
        </p:nvSpPr>
        <p:spPr>
          <a:xfrm>
            <a:off x="457200" y="1600200"/>
            <a:ext cx="8305800" cy="4800600"/>
          </a:xfrm>
        </p:spPr>
        <p:txBody>
          <a:bodyPr/>
          <a:lstStyle/>
          <a:p>
            <a:pPr marL="609600" indent="-609600" algn="just">
              <a:lnSpc>
                <a:spcPct val="90000"/>
              </a:lnSpc>
              <a:buFontTx/>
              <a:buAutoNum type="arabicPeriod"/>
              <a:defRPr/>
            </a:pPr>
            <a:r>
              <a:rPr lang="zh-CN" altLang="en-US" sz="2800"/>
              <a:t>趋势</a:t>
            </a:r>
            <a:r>
              <a:rPr lang="en-US" altLang="zh-CN" sz="2800">
                <a:solidFill>
                  <a:srgbClr val="FFFF91"/>
                </a:solidFill>
              </a:rPr>
              <a:t>(</a:t>
            </a:r>
            <a:r>
              <a:rPr lang="en-US" altLang="zh-CN" sz="2800">
                <a:solidFill>
                  <a:srgbClr val="FFFF91"/>
                </a:solidFill>
                <a:cs typeface="Times New Roman" panose="02020603050405020304" pitchFamily="18" charset="0"/>
              </a:rPr>
              <a:t>trend</a:t>
            </a:r>
            <a:r>
              <a:rPr lang="en-US" altLang="zh-CN" sz="2800">
                <a:solidFill>
                  <a:srgbClr val="FFFF91"/>
                </a:solidFill>
              </a:rPr>
              <a:t>)</a:t>
            </a:r>
          </a:p>
          <a:p>
            <a:pPr marL="1219200" lvl="1" indent="-533400" algn="just">
              <a:lnSpc>
                <a:spcPct val="90000"/>
              </a:lnSpc>
              <a:defRPr/>
            </a:pPr>
            <a:r>
              <a:rPr lang="zh-CN" altLang="en-US" sz="2400"/>
              <a:t>持续向上或持续下降的状态或规律 </a:t>
            </a:r>
          </a:p>
          <a:p>
            <a:pPr marL="609600" indent="-609600" algn="just">
              <a:lnSpc>
                <a:spcPct val="90000"/>
              </a:lnSpc>
              <a:buClr>
                <a:schemeClr val="tx1"/>
              </a:buClr>
              <a:buFontTx/>
              <a:buAutoNum type="arabicPeriod" startAt="2"/>
              <a:defRPr/>
            </a:pPr>
            <a:r>
              <a:rPr lang="zh-CN" altLang="en-US" sz="2800"/>
              <a:t>季节性</a:t>
            </a:r>
            <a:r>
              <a:rPr lang="en-US" altLang="zh-CN" sz="2800">
                <a:solidFill>
                  <a:srgbClr val="FFFF91"/>
                </a:solidFill>
              </a:rPr>
              <a:t>(seasonality)</a:t>
            </a:r>
          </a:p>
          <a:p>
            <a:pPr marL="1219200" lvl="1" indent="-533400" algn="just">
              <a:lnSpc>
                <a:spcPct val="90000"/>
              </a:lnSpc>
              <a:buSzTx/>
              <a:buFont typeface="Wingdings" panose="05000000000000000000" pitchFamily="2" charset="2"/>
              <a:buChar char="§"/>
              <a:defRPr/>
            </a:pPr>
            <a:r>
              <a:rPr lang="zh-CN" altLang="en-US" sz="2400"/>
              <a:t>也称季节变动</a:t>
            </a:r>
            <a:r>
              <a:rPr lang="en-US" altLang="zh-CN" sz="2400"/>
              <a:t>(</a:t>
            </a:r>
            <a:r>
              <a:rPr lang="en-US" altLang="zh-CN" sz="2400">
                <a:cs typeface="Times New Roman" panose="02020603050405020304" pitchFamily="18" charset="0"/>
              </a:rPr>
              <a:t>Seasonal fluctuation</a:t>
            </a:r>
            <a:r>
              <a:rPr lang="en-US" altLang="zh-CN" sz="2400"/>
              <a:t>)</a:t>
            </a:r>
          </a:p>
          <a:p>
            <a:pPr marL="1219200" lvl="1" indent="-533400" algn="just">
              <a:lnSpc>
                <a:spcPct val="90000"/>
              </a:lnSpc>
              <a:buSzTx/>
              <a:buFont typeface="Wingdings" panose="05000000000000000000" pitchFamily="2" charset="2"/>
              <a:buChar char="§"/>
              <a:defRPr/>
            </a:pPr>
            <a:r>
              <a:rPr lang="zh-CN" altLang="en-US" sz="2400">
                <a:latin typeface="Times New Roman" panose="02020603050405020304" pitchFamily="18" charset="0"/>
              </a:rPr>
              <a:t>时间序列在一年内重复出现的周期性波动</a:t>
            </a:r>
            <a:r>
              <a:rPr lang="zh-CN" altLang="en-US" sz="2400"/>
              <a:t> </a:t>
            </a:r>
          </a:p>
          <a:p>
            <a:pPr marL="609600" indent="-609600" algn="just">
              <a:lnSpc>
                <a:spcPct val="90000"/>
              </a:lnSpc>
              <a:buFont typeface="Wingdings" panose="05000000000000000000" pitchFamily="2" charset="2"/>
              <a:buAutoNum type="arabicPeriod" startAt="3"/>
              <a:defRPr/>
            </a:pPr>
            <a:r>
              <a:rPr lang="zh-CN" altLang="en-US" sz="2800"/>
              <a:t>周期性</a:t>
            </a:r>
            <a:r>
              <a:rPr lang="en-US" altLang="zh-CN" sz="2800">
                <a:solidFill>
                  <a:srgbClr val="FFFF91"/>
                </a:solidFill>
              </a:rPr>
              <a:t>(</a:t>
            </a:r>
            <a:r>
              <a:rPr lang="en-US" altLang="zh-CN" sz="2800">
                <a:solidFill>
                  <a:srgbClr val="FFFF91"/>
                </a:solidFill>
                <a:cs typeface="Times New Roman" panose="02020603050405020304" pitchFamily="18" charset="0"/>
              </a:rPr>
              <a:t>cyclity</a:t>
            </a:r>
            <a:r>
              <a:rPr lang="en-US" altLang="zh-CN" sz="2800">
                <a:solidFill>
                  <a:srgbClr val="FFFF91"/>
                </a:solidFill>
              </a:rPr>
              <a:t>)</a:t>
            </a:r>
            <a:r>
              <a:rPr lang="en-US" altLang="zh-CN" sz="2800">
                <a:cs typeface="Times New Roman" panose="02020603050405020304" pitchFamily="18" charset="0"/>
              </a:rPr>
              <a:t> </a:t>
            </a:r>
            <a:endParaRPr lang="en-US" altLang="zh-CN" sz="2800"/>
          </a:p>
          <a:p>
            <a:pPr marL="1219200" lvl="1" indent="-533400" algn="just">
              <a:lnSpc>
                <a:spcPct val="90000"/>
              </a:lnSpc>
              <a:defRPr/>
            </a:pPr>
            <a:r>
              <a:rPr lang="zh-CN" altLang="en-US" sz="2400"/>
              <a:t>也称循环波动</a:t>
            </a:r>
            <a:r>
              <a:rPr lang="en-US" altLang="zh-CN" sz="2400"/>
              <a:t>(Cyclical fluctuation) </a:t>
            </a:r>
          </a:p>
          <a:p>
            <a:pPr marL="1219200" lvl="1" indent="-533400" algn="just">
              <a:lnSpc>
                <a:spcPct val="90000"/>
              </a:lnSpc>
              <a:defRPr/>
            </a:pPr>
            <a:r>
              <a:rPr lang="zh-CN" altLang="en-US" sz="2400">
                <a:latin typeface="Times New Roman" panose="02020603050405020304" pitchFamily="18" charset="0"/>
              </a:rPr>
              <a:t>围绕长期趋势的一种波浪形或振荡式变动</a:t>
            </a:r>
            <a:r>
              <a:rPr lang="zh-CN" altLang="en-US" sz="2400"/>
              <a:t> </a:t>
            </a:r>
          </a:p>
          <a:p>
            <a:pPr marL="609600" indent="-609600" algn="just">
              <a:lnSpc>
                <a:spcPct val="90000"/>
              </a:lnSpc>
              <a:buFontTx/>
              <a:buAutoNum type="arabicPeriod" startAt="4"/>
              <a:defRPr/>
            </a:pPr>
            <a:r>
              <a:rPr lang="zh-CN" altLang="en-US" sz="2800"/>
              <a:t>随机性</a:t>
            </a:r>
            <a:r>
              <a:rPr lang="en-US" altLang="zh-CN" sz="2800">
                <a:solidFill>
                  <a:srgbClr val="FFFF91"/>
                </a:solidFill>
              </a:rPr>
              <a:t>(random)</a:t>
            </a:r>
            <a:r>
              <a:rPr lang="en-US" altLang="zh-CN" sz="2800"/>
              <a:t> </a:t>
            </a:r>
          </a:p>
          <a:p>
            <a:pPr marL="1219200" lvl="1" indent="-533400" algn="just">
              <a:lnSpc>
                <a:spcPct val="90000"/>
              </a:lnSpc>
              <a:defRPr/>
            </a:pPr>
            <a:r>
              <a:rPr lang="zh-CN" altLang="en-US" sz="2400"/>
              <a:t>也称不规则波动</a:t>
            </a:r>
            <a:r>
              <a:rPr lang="en-US" altLang="zh-CN" sz="2400"/>
              <a:t>(Irregular variations) </a:t>
            </a:r>
          </a:p>
          <a:p>
            <a:pPr marL="1219200" lvl="1" indent="-533400" algn="just">
              <a:lnSpc>
                <a:spcPct val="90000"/>
              </a:lnSpc>
              <a:defRPr/>
            </a:pPr>
            <a:r>
              <a:rPr lang="zh-CN" altLang="en-US" sz="2400">
                <a:latin typeface="Times New Roman" panose="02020603050405020304" pitchFamily="18" charset="0"/>
              </a:rPr>
              <a:t>除去趋势、周期性和季节性之后的偶然性波动</a:t>
            </a:r>
            <a:r>
              <a:rPr lang="zh-CN" altLang="en-US" sz="2400"/>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animEffect transition="in" filter="wipe(left)">
                                      <p:cBhvr>
                                        <p:cTn id="7" dur="500"/>
                                        <p:tgtEl>
                                          <p:spTgt spid="797699">
                                            <p:txEl>
                                              <p:pRg st="0" end="0"/>
                                            </p:txEl>
                                          </p:spTgt>
                                        </p:tgtEl>
                                      </p:cBhvr>
                                    </p:animEffect>
                                  </p:childTnLst>
                                  <p:subTnLst>
                                    <p:animClr clrSpc="rgb" dir="cw">
                                      <p:cBhvr override="childStyle">
                                        <p:cTn dur="1" fill="hold" display="0" masterRel="nextClick" afterEffect="1"/>
                                        <p:tgtEl>
                                          <p:spTgt spid="797699">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797699">
                                            <p:txEl>
                                              <p:pRg st="1" end="1"/>
                                            </p:txEl>
                                          </p:spTgt>
                                        </p:tgtEl>
                                        <p:attrNameLst>
                                          <p:attrName>style.visibility</p:attrName>
                                        </p:attrNameLst>
                                      </p:cBhvr>
                                      <p:to>
                                        <p:strVal val="visible"/>
                                      </p:to>
                                    </p:set>
                                    <p:animEffect transition="in" filter="wipe(left)">
                                      <p:cBhvr>
                                        <p:cTn id="10" dur="500"/>
                                        <p:tgtEl>
                                          <p:spTgt spid="797699">
                                            <p:txEl>
                                              <p:pRg st="1" end="1"/>
                                            </p:txEl>
                                          </p:spTgt>
                                        </p:tgtEl>
                                      </p:cBhvr>
                                    </p:animEffect>
                                  </p:childTnLst>
                                  <p:subTnLst>
                                    <p:animClr clrSpc="rgb" dir="cw">
                                      <p:cBhvr override="childStyle">
                                        <p:cTn dur="1" fill="hold" display="0" masterRel="nextClick" afterEffect="1"/>
                                        <p:tgtEl>
                                          <p:spTgt spid="797699">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97699">
                                            <p:txEl>
                                              <p:pRg st="2" end="2"/>
                                            </p:txEl>
                                          </p:spTgt>
                                        </p:tgtEl>
                                        <p:attrNameLst>
                                          <p:attrName>style.visibility</p:attrName>
                                        </p:attrNameLst>
                                      </p:cBhvr>
                                      <p:to>
                                        <p:strVal val="visible"/>
                                      </p:to>
                                    </p:set>
                                    <p:animEffect transition="in" filter="wipe(left)">
                                      <p:cBhvr>
                                        <p:cTn id="15" dur="500"/>
                                        <p:tgtEl>
                                          <p:spTgt spid="797699">
                                            <p:txEl>
                                              <p:pRg st="2" end="2"/>
                                            </p:txEl>
                                          </p:spTgt>
                                        </p:tgtEl>
                                      </p:cBhvr>
                                    </p:animEffect>
                                  </p:childTnLst>
                                  <p:subTnLst>
                                    <p:animClr clrSpc="rgb" dir="cw">
                                      <p:cBhvr override="childStyle">
                                        <p:cTn dur="1" fill="hold" display="0" masterRel="nextClick" afterEffect="1"/>
                                        <p:tgtEl>
                                          <p:spTgt spid="797699">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797699">
                                            <p:txEl>
                                              <p:pRg st="3" end="3"/>
                                            </p:txEl>
                                          </p:spTgt>
                                        </p:tgtEl>
                                        <p:attrNameLst>
                                          <p:attrName>style.visibility</p:attrName>
                                        </p:attrNameLst>
                                      </p:cBhvr>
                                      <p:to>
                                        <p:strVal val="visible"/>
                                      </p:to>
                                    </p:set>
                                    <p:animEffect transition="in" filter="wipe(left)">
                                      <p:cBhvr>
                                        <p:cTn id="18" dur="500"/>
                                        <p:tgtEl>
                                          <p:spTgt spid="797699">
                                            <p:txEl>
                                              <p:pRg st="3" end="3"/>
                                            </p:txEl>
                                          </p:spTgt>
                                        </p:tgtEl>
                                      </p:cBhvr>
                                    </p:animEffect>
                                  </p:childTnLst>
                                  <p:subTnLst>
                                    <p:animClr clrSpc="rgb" dir="cw">
                                      <p:cBhvr override="childStyle">
                                        <p:cTn dur="1" fill="hold" display="0" masterRel="nextClick" afterEffect="1"/>
                                        <p:tgtEl>
                                          <p:spTgt spid="797699">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797699">
                                            <p:txEl>
                                              <p:pRg st="4" end="4"/>
                                            </p:txEl>
                                          </p:spTgt>
                                        </p:tgtEl>
                                        <p:attrNameLst>
                                          <p:attrName>style.visibility</p:attrName>
                                        </p:attrNameLst>
                                      </p:cBhvr>
                                      <p:to>
                                        <p:strVal val="visible"/>
                                      </p:to>
                                    </p:set>
                                    <p:animEffect transition="in" filter="wipe(left)">
                                      <p:cBhvr>
                                        <p:cTn id="21" dur="500"/>
                                        <p:tgtEl>
                                          <p:spTgt spid="797699">
                                            <p:txEl>
                                              <p:pRg st="4" end="4"/>
                                            </p:txEl>
                                          </p:spTgt>
                                        </p:tgtEl>
                                      </p:cBhvr>
                                    </p:animEffect>
                                  </p:childTnLst>
                                  <p:subTnLst>
                                    <p:animClr clrSpc="rgb" dir="cw">
                                      <p:cBhvr override="childStyle">
                                        <p:cTn dur="1" fill="hold" display="0" masterRel="nextClick" afterEffect="1"/>
                                        <p:tgtEl>
                                          <p:spTgt spid="797699">
                                            <p:txEl>
                                              <p:pRg st="4" end="4"/>
                                            </p:txEl>
                                          </p:spTgt>
                                        </p:tgtEl>
                                        <p:attrNameLst>
                                          <p:attrName>ppt_c</p:attrName>
                                        </p:attrNameLst>
                                      </p:cBhvr>
                                      <p:to>
                                        <a:schemeClr val="folHlink"/>
                                      </p:to>
                                    </p:animClr>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97699">
                                            <p:txEl>
                                              <p:pRg st="5" end="5"/>
                                            </p:txEl>
                                          </p:spTgt>
                                        </p:tgtEl>
                                        <p:attrNameLst>
                                          <p:attrName>style.visibility</p:attrName>
                                        </p:attrNameLst>
                                      </p:cBhvr>
                                      <p:to>
                                        <p:strVal val="visible"/>
                                      </p:to>
                                    </p:set>
                                    <p:animEffect transition="in" filter="wipe(left)">
                                      <p:cBhvr>
                                        <p:cTn id="26" dur="500"/>
                                        <p:tgtEl>
                                          <p:spTgt spid="797699">
                                            <p:txEl>
                                              <p:pRg st="5" end="5"/>
                                            </p:txEl>
                                          </p:spTgt>
                                        </p:tgtEl>
                                      </p:cBhvr>
                                    </p:animEffect>
                                  </p:childTnLst>
                                  <p:subTnLst>
                                    <p:animClr clrSpc="rgb" dir="cw">
                                      <p:cBhvr override="childStyle">
                                        <p:cTn dur="1" fill="hold" display="0" masterRel="nextClick" afterEffect="1"/>
                                        <p:tgtEl>
                                          <p:spTgt spid="797699">
                                            <p:txEl>
                                              <p:pRg st="5" end="5"/>
                                            </p:txEl>
                                          </p:spTgt>
                                        </p:tgtEl>
                                        <p:attrNameLst>
                                          <p:attrName>ppt_c</p:attrName>
                                        </p:attrNameLst>
                                      </p:cBhvr>
                                      <p:to>
                                        <a:schemeClr val="folHlink"/>
                                      </p:to>
                                    </p:animClr>
                                  </p:subTnLst>
                                </p:cTn>
                              </p:par>
                              <p:par>
                                <p:cTn id="27" presetID="22" presetClass="entr" presetSubtype="8" fill="hold" grpId="0" nodeType="withEffect">
                                  <p:stCondLst>
                                    <p:cond delay="0"/>
                                  </p:stCondLst>
                                  <p:childTnLst>
                                    <p:set>
                                      <p:cBhvr>
                                        <p:cTn id="28" dur="1" fill="hold">
                                          <p:stCondLst>
                                            <p:cond delay="0"/>
                                          </p:stCondLst>
                                        </p:cTn>
                                        <p:tgtEl>
                                          <p:spTgt spid="797699">
                                            <p:txEl>
                                              <p:pRg st="6" end="6"/>
                                            </p:txEl>
                                          </p:spTgt>
                                        </p:tgtEl>
                                        <p:attrNameLst>
                                          <p:attrName>style.visibility</p:attrName>
                                        </p:attrNameLst>
                                      </p:cBhvr>
                                      <p:to>
                                        <p:strVal val="visible"/>
                                      </p:to>
                                    </p:set>
                                    <p:animEffect transition="in" filter="wipe(left)">
                                      <p:cBhvr>
                                        <p:cTn id="29" dur="500"/>
                                        <p:tgtEl>
                                          <p:spTgt spid="797699">
                                            <p:txEl>
                                              <p:pRg st="6" end="6"/>
                                            </p:txEl>
                                          </p:spTgt>
                                        </p:tgtEl>
                                      </p:cBhvr>
                                    </p:animEffect>
                                  </p:childTnLst>
                                  <p:subTnLst>
                                    <p:animClr clrSpc="rgb" dir="cw">
                                      <p:cBhvr override="childStyle">
                                        <p:cTn dur="1" fill="hold" display="0" masterRel="nextClick" afterEffect="1"/>
                                        <p:tgtEl>
                                          <p:spTgt spid="797699">
                                            <p:txEl>
                                              <p:pRg st="6" end="6"/>
                                            </p:txEl>
                                          </p:spTgt>
                                        </p:tgtEl>
                                        <p:attrNameLst>
                                          <p:attrName>ppt_c</p:attrName>
                                        </p:attrNameLst>
                                      </p:cBhvr>
                                      <p:to>
                                        <a:schemeClr val="folHlink"/>
                                      </p:to>
                                    </p:animClr>
                                  </p:subTnLst>
                                </p:cTn>
                              </p:par>
                              <p:par>
                                <p:cTn id="30" presetID="22" presetClass="entr" presetSubtype="8" fill="hold" grpId="0" nodeType="withEffect">
                                  <p:stCondLst>
                                    <p:cond delay="0"/>
                                  </p:stCondLst>
                                  <p:childTnLst>
                                    <p:set>
                                      <p:cBhvr>
                                        <p:cTn id="31" dur="1" fill="hold">
                                          <p:stCondLst>
                                            <p:cond delay="0"/>
                                          </p:stCondLst>
                                        </p:cTn>
                                        <p:tgtEl>
                                          <p:spTgt spid="797699">
                                            <p:txEl>
                                              <p:pRg st="7" end="7"/>
                                            </p:txEl>
                                          </p:spTgt>
                                        </p:tgtEl>
                                        <p:attrNameLst>
                                          <p:attrName>style.visibility</p:attrName>
                                        </p:attrNameLst>
                                      </p:cBhvr>
                                      <p:to>
                                        <p:strVal val="visible"/>
                                      </p:to>
                                    </p:set>
                                    <p:animEffect transition="in" filter="wipe(left)">
                                      <p:cBhvr>
                                        <p:cTn id="32" dur="500"/>
                                        <p:tgtEl>
                                          <p:spTgt spid="797699">
                                            <p:txEl>
                                              <p:pRg st="7" end="7"/>
                                            </p:txEl>
                                          </p:spTgt>
                                        </p:tgtEl>
                                      </p:cBhvr>
                                    </p:animEffect>
                                  </p:childTnLst>
                                  <p:subTnLst>
                                    <p:animClr clrSpc="rgb" dir="cw">
                                      <p:cBhvr override="childStyle">
                                        <p:cTn dur="1" fill="hold" display="0" masterRel="nextClick" afterEffect="1"/>
                                        <p:tgtEl>
                                          <p:spTgt spid="797699">
                                            <p:txEl>
                                              <p:pRg st="7" end="7"/>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7699">
                                            <p:txEl>
                                              <p:pRg st="8" end="8"/>
                                            </p:txEl>
                                          </p:spTgt>
                                        </p:tgtEl>
                                        <p:attrNameLst>
                                          <p:attrName>style.visibility</p:attrName>
                                        </p:attrNameLst>
                                      </p:cBhvr>
                                      <p:to>
                                        <p:strVal val="visible"/>
                                      </p:to>
                                    </p:set>
                                    <p:animEffect transition="in" filter="wipe(left)">
                                      <p:cBhvr>
                                        <p:cTn id="37" dur="500"/>
                                        <p:tgtEl>
                                          <p:spTgt spid="797699">
                                            <p:txEl>
                                              <p:pRg st="8" end="8"/>
                                            </p:txEl>
                                          </p:spTgt>
                                        </p:tgtEl>
                                      </p:cBhvr>
                                    </p:animEffect>
                                  </p:childTnLst>
                                  <p:subTnLst>
                                    <p:animClr clrSpc="rgb" dir="cw">
                                      <p:cBhvr override="childStyle">
                                        <p:cTn dur="1" fill="hold" display="0" masterRel="nextClick" afterEffect="1"/>
                                        <p:tgtEl>
                                          <p:spTgt spid="797699">
                                            <p:txEl>
                                              <p:pRg st="8" end="8"/>
                                            </p:txEl>
                                          </p:spTgt>
                                        </p:tgtEl>
                                        <p:attrNameLst>
                                          <p:attrName>ppt_c</p:attrName>
                                        </p:attrNameLst>
                                      </p:cBhvr>
                                      <p:to>
                                        <a:schemeClr val="folHlink"/>
                                      </p:to>
                                    </p:animClr>
                                  </p:subTnLst>
                                </p:cTn>
                              </p:par>
                              <p:par>
                                <p:cTn id="38" presetID="22" presetClass="entr" presetSubtype="8" fill="hold" grpId="0" nodeType="withEffect">
                                  <p:stCondLst>
                                    <p:cond delay="0"/>
                                  </p:stCondLst>
                                  <p:childTnLst>
                                    <p:set>
                                      <p:cBhvr>
                                        <p:cTn id="39" dur="1" fill="hold">
                                          <p:stCondLst>
                                            <p:cond delay="0"/>
                                          </p:stCondLst>
                                        </p:cTn>
                                        <p:tgtEl>
                                          <p:spTgt spid="797699">
                                            <p:txEl>
                                              <p:pRg st="9" end="9"/>
                                            </p:txEl>
                                          </p:spTgt>
                                        </p:tgtEl>
                                        <p:attrNameLst>
                                          <p:attrName>style.visibility</p:attrName>
                                        </p:attrNameLst>
                                      </p:cBhvr>
                                      <p:to>
                                        <p:strVal val="visible"/>
                                      </p:to>
                                    </p:set>
                                    <p:animEffect transition="in" filter="wipe(left)">
                                      <p:cBhvr>
                                        <p:cTn id="40" dur="500"/>
                                        <p:tgtEl>
                                          <p:spTgt spid="797699">
                                            <p:txEl>
                                              <p:pRg st="9" end="9"/>
                                            </p:txEl>
                                          </p:spTgt>
                                        </p:tgtEl>
                                      </p:cBhvr>
                                    </p:animEffect>
                                  </p:childTnLst>
                                  <p:subTnLst>
                                    <p:animClr clrSpc="rgb" dir="cw">
                                      <p:cBhvr override="childStyle">
                                        <p:cTn dur="1" fill="hold" display="0" masterRel="nextClick" afterEffect="1"/>
                                        <p:tgtEl>
                                          <p:spTgt spid="797699">
                                            <p:txEl>
                                              <p:pRg st="9" end="9"/>
                                            </p:txEl>
                                          </p:spTgt>
                                        </p:tgtEl>
                                        <p:attrNameLst>
                                          <p:attrName>ppt_c</p:attrName>
                                        </p:attrNameLst>
                                      </p:cBhvr>
                                      <p:to>
                                        <a:schemeClr val="folHlink"/>
                                      </p:to>
                                    </p:animClr>
                                  </p:subTnLst>
                                </p:cTn>
                              </p:par>
                              <p:par>
                                <p:cTn id="41" presetID="22" presetClass="entr" presetSubtype="8" fill="hold" grpId="0" nodeType="withEffect">
                                  <p:stCondLst>
                                    <p:cond delay="0"/>
                                  </p:stCondLst>
                                  <p:childTnLst>
                                    <p:set>
                                      <p:cBhvr>
                                        <p:cTn id="42" dur="1" fill="hold">
                                          <p:stCondLst>
                                            <p:cond delay="0"/>
                                          </p:stCondLst>
                                        </p:cTn>
                                        <p:tgtEl>
                                          <p:spTgt spid="797699">
                                            <p:txEl>
                                              <p:pRg st="10" end="10"/>
                                            </p:txEl>
                                          </p:spTgt>
                                        </p:tgtEl>
                                        <p:attrNameLst>
                                          <p:attrName>style.visibility</p:attrName>
                                        </p:attrNameLst>
                                      </p:cBhvr>
                                      <p:to>
                                        <p:strVal val="visible"/>
                                      </p:to>
                                    </p:set>
                                    <p:animEffect transition="in" filter="wipe(left)">
                                      <p:cBhvr>
                                        <p:cTn id="43" dur="500"/>
                                        <p:tgtEl>
                                          <p:spTgt spid="797699">
                                            <p:txEl>
                                              <p:pRg st="10" end="10"/>
                                            </p:txEl>
                                          </p:spTgt>
                                        </p:tgtEl>
                                      </p:cBhvr>
                                    </p:animEffect>
                                  </p:childTnLst>
                                  <p:subTnLst>
                                    <p:animClr clrSpc="rgb" dir="cw">
                                      <p:cBhvr override="childStyle">
                                        <p:cTn dur="1" fill="hold" display="0" masterRel="nextClick" afterEffect="1"/>
                                        <p:tgtEl>
                                          <p:spTgt spid="797699">
                                            <p:txEl>
                                              <p:pRg st="10" end="10"/>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699"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p:txBody>
          <a:bodyPr/>
          <a:lstStyle/>
          <a:p>
            <a:pPr>
              <a:defRPr/>
            </a:pPr>
            <a:r>
              <a:rPr lang="zh-CN" altLang="en-US" sz="4000">
                <a:latin typeface="Arial" panose="020B0604020202020204" pitchFamily="34" charset="0"/>
              </a:rPr>
              <a:t>线性趋势模型及预测</a:t>
            </a:r>
            <a:endParaRPr lang="zh-CN" altLang="en-US" sz="3600">
              <a:solidFill>
                <a:schemeClr val="hlink"/>
              </a:solidFill>
              <a:latin typeface="Arial" panose="020B0604020202020204" pitchFamily="34" charset="0"/>
            </a:endParaRPr>
          </a:p>
        </p:txBody>
      </p:sp>
      <p:sp>
        <p:nvSpPr>
          <p:cNvPr id="1078275" name="Rectangle 3"/>
          <p:cNvSpPr>
            <a:spLocks noGrp="1" noChangeArrowheads="1"/>
          </p:cNvSpPr>
          <p:nvPr>
            <p:ph type="body" idx="1"/>
          </p:nvPr>
        </p:nvSpPr>
        <p:spPr>
          <a:xfrm>
            <a:off x="533400" y="1628775"/>
            <a:ext cx="8229600" cy="4752975"/>
          </a:xfrm>
        </p:spPr>
        <p:txBody>
          <a:bodyPr/>
          <a:lstStyle/>
          <a:p>
            <a:pPr marL="609600" indent="-609600" algn="just">
              <a:lnSpc>
                <a:spcPct val="90000"/>
              </a:lnSpc>
              <a:spcBef>
                <a:spcPct val="50000"/>
              </a:spcBef>
              <a:buFontTx/>
              <a:buAutoNum type="arabicPeriod"/>
              <a:defRPr/>
            </a:pPr>
            <a:r>
              <a:rPr lang="zh-CN" altLang="en-US">
                <a:sym typeface="Wingdings 3" panose="05040102010807070707" pitchFamily="18" charset="2"/>
              </a:rPr>
              <a:t>根据分离季节性因素的序列确定线性趋势方程 </a:t>
            </a:r>
          </a:p>
          <a:p>
            <a:pPr marL="609600" indent="-609600" algn="just">
              <a:lnSpc>
                <a:spcPct val="90000"/>
              </a:lnSpc>
              <a:spcBef>
                <a:spcPct val="50000"/>
              </a:spcBef>
              <a:buFontTx/>
              <a:buAutoNum type="arabicPeriod"/>
              <a:defRPr/>
            </a:pPr>
            <a:endParaRPr lang="zh-CN" altLang="en-US">
              <a:sym typeface="Wingdings 3" panose="05040102010807070707" pitchFamily="18" charset="2"/>
            </a:endParaRPr>
          </a:p>
          <a:p>
            <a:pPr marL="609600" indent="-609600" algn="just">
              <a:lnSpc>
                <a:spcPct val="90000"/>
              </a:lnSpc>
              <a:spcBef>
                <a:spcPct val="50000"/>
              </a:spcBef>
              <a:buFontTx/>
              <a:buAutoNum type="arabicPeriod"/>
              <a:defRPr/>
            </a:pPr>
            <a:r>
              <a:rPr lang="zh-CN" altLang="en-US">
                <a:sym typeface="Wingdings 3" panose="05040102010807070707" pitchFamily="18" charset="2"/>
              </a:rPr>
              <a:t>根据趋势方程进行预测</a:t>
            </a:r>
          </a:p>
          <a:p>
            <a:pPr marL="1219200" lvl="1" indent="-533400" algn="just">
              <a:lnSpc>
                <a:spcPct val="90000"/>
              </a:lnSpc>
              <a:spcBef>
                <a:spcPct val="50000"/>
              </a:spcBef>
              <a:defRPr/>
            </a:pPr>
            <a:r>
              <a:rPr lang="zh-CN" altLang="en-US">
                <a:sym typeface="Wingdings 3" panose="05040102010807070707" pitchFamily="18" charset="2"/>
              </a:rPr>
              <a:t>该预测值不含季节性因素，即在没有季节因素影响情况下的预测值</a:t>
            </a:r>
          </a:p>
          <a:p>
            <a:pPr marL="609600" indent="-609600" algn="just">
              <a:lnSpc>
                <a:spcPct val="90000"/>
              </a:lnSpc>
              <a:spcBef>
                <a:spcPct val="50000"/>
              </a:spcBef>
              <a:buFontTx/>
              <a:buAutoNum type="arabicPeriod"/>
              <a:defRPr/>
            </a:pPr>
            <a:r>
              <a:rPr lang="zh-CN" altLang="en-US">
                <a:sym typeface="Wingdings 3" panose="05040102010807070707" pitchFamily="18" charset="2"/>
              </a:rPr>
              <a:t>计算最终的预测值</a:t>
            </a:r>
          </a:p>
          <a:p>
            <a:pPr marL="1219200" lvl="1" indent="-533400" algn="just">
              <a:lnSpc>
                <a:spcPct val="90000"/>
              </a:lnSpc>
              <a:spcBef>
                <a:spcPct val="50000"/>
              </a:spcBef>
              <a:defRPr/>
            </a:pPr>
            <a:r>
              <a:rPr lang="zh-CN" altLang="en-US">
                <a:sym typeface="Wingdings 3" panose="05040102010807070707" pitchFamily="18" charset="2"/>
              </a:rPr>
              <a:t>将回归预测值乘以相应的季节指数</a:t>
            </a:r>
          </a:p>
        </p:txBody>
      </p:sp>
      <p:graphicFrame>
        <p:nvGraphicFramePr>
          <p:cNvPr id="173060" name="Object 4"/>
          <p:cNvGraphicFramePr>
            <a:graphicFrameLocks noChangeAspect="1"/>
          </p:cNvGraphicFramePr>
          <p:nvPr/>
        </p:nvGraphicFramePr>
        <p:xfrm>
          <a:off x="2124075" y="2636838"/>
          <a:ext cx="3887788" cy="647700"/>
        </p:xfrm>
        <a:graphic>
          <a:graphicData uri="http://schemas.openxmlformats.org/presentationml/2006/ole">
            <mc:AlternateContent xmlns:mc="http://schemas.openxmlformats.org/markup-compatibility/2006">
              <mc:Choice xmlns:v="urn:schemas-microsoft-com:vml" Requires="v">
                <p:oleObj spid="_x0000_s23554" r:id="rId4" imgW="1417292" imgH="236104" progId="Equation.3">
                  <p:embed/>
                </p:oleObj>
              </mc:Choice>
              <mc:Fallback>
                <p:oleObj r:id="rId4" imgW="1417292" imgH="236104" progId="Equation.3">
                  <p:embed/>
                  <p:pic>
                    <p:nvPicPr>
                      <p:cNvPr id="1730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2636838"/>
                        <a:ext cx="3887788" cy="6477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76227" name="Rectangle 3"/>
          <p:cNvSpPr>
            <a:spLocks noGrp="1" noChangeArrowheads="1"/>
          </p:cNvSpPr>
          <p:nvPr>
            <p:ph type="title"/>
          </p:nvPr>
        </p:nvSpPr>
        <p:spPr>
          <a:xfrm>
            <a:off x="1835150" y="125413"/>
            <a:ext cx="7010400" cy="1143000"/>
          </a:xfrm>
        </p:spPr>
        <p:txBody>
          <a:bodyPr/>
          <a:lstStyle/>
          <a:p>
            <a:pPr>
              <a:defRPr/>
            </a:pPr>
            <a:r>
              <a:rPr lang="zh-CN" altLang="en-US" sz="4000">
                <a:latin typeface="Arial" panose="020B0604020202020204" pitchFamily="34" charset="0"/>
              </a:rPr>
              <a:t>线性趋势预测和最终预测值</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cs typeface="Times New Roman" panose="02020603050405020304" pitchFamily="18" charset="0"/>
              </a:rPr>
              <a:t>例题分析</a:t>
            </a:r>
            <a:r>
              <a:rPr lang="en-US" altLang="zh-CN" sz="3600">
                <a:solidFill>
                  <a:schemeClr val="hlink"/>
                </a:solidFill>
                <a:latin typeface="Arial" panose="020B0604020202020204" pitchFamily="34" charset="0"/>
              </a:rPr>
              <a:t>)</a:t>
            </a:r>
          </a:p>
        </p:txBody>
      </p:sp>
      <p:pic>
        <p:nvPicPr>
          <p:cNvPr id="175108"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73238"/>
            <a:ext cx="7993063"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91587" name="Rectangle 3"/>
          <p:cNvSpPr>
            <a:spLocks noGrp="1" noChangeArrowheads="1"/>
          </p:cNvSpPr>
          <p:nvPr>
            <p:ph type="title"/>
          </p:nvPr>
        </p:nvSpPr>
        <p:spPr>
          <a:xfrm>
            <a:off x="1835150" y="125413"/>
            <a:ext cx="7010400" cy="1143000"/>
          </a:xfrm>
        </p:spPr>
        <p:txBody>
          <a:bodyPr/>
          <a:lstStyle/>
          <a:p>
            <a:pPr>
              <a:defRPr/>
            </a:pPr>
            <a:r>
              <a:rPr lang="en-US" altLang="zh-CN" sz="4000" dirty="0">
                <a:latin typeface="Arial" panose="020B0604020202020204" pitchFamily="34" charset="0"/>
              </a:rPr>
              <a:t>2016</a:t>
            </a:r>
            <a:r>
              <a:rPr lang="zh-CN" altLang="en-US" sz="4000" dirty="0">
                <a:latin typeface="Arial" panose="020B0604020202020204" pitchFamily="34" charset="0"/>
              </a:rPr>
              <a:t>年预测值</a:t>
            </a:r>
            <a:br>
              <a:rPr lang="zh-CN" altLang="en-US" sz="4000" dirty="0">
                <a:latin typeface="Arial" panose="020B0604020202020204" pitchFamily="34" charset="0"/>
              </a:rPr>
            </a:b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cs typeface="Times New Roman" panose="02020603050405020304" pitchFamily="18" charset="0"/>
              </a:rPr>
              <a:t>例题分析</a:t>
            </a:r>
            <a:r>
              <a:rPr lang="en-US" altLang="zh-CN" sz="3600" dirty="0">
                <a:solidFill>
                  <a:schemeClr val="hlink"/>
                </a:solidFill>
                <a:latin typeface="Arial" panose="020B0604020202020204" pitchFamily="34" charset="0"/>
              </a:rPr>
              <a:t>)</a:t>
            </a:r>
          </a:p>
        </p:txBody>
      </p:sp>
      <p:pic>
        <p:nvPicPr>
          <p:cNvPr id="177156"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844675"/>
            <a:ext cx="820737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9"/>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960514" name="Rectangle 2"/>
          <p:cNvSpPr>
            <a:spLocks noGrp="1" noChangeArrowheads="1"/>
          </p:cNvSpPr>
          <p:nvPr>
            <p:ph type="title"/>
          </p:nvPr>
        </p:nvSpPr>
        <p:spPr/>
        <p:txBody>
          <a:bodyPr/>
          <a:lstStyle/>
          <a:p>
            <a:pPr>
              <a:defRPr/>
            </a:pPr>
            <a:r>
              <a:rPr lang="zh-CN" altLang="en-US" sz="4000">
                <a:latin typeface="Arial" panose="020B0604020202020204" pitchFamily="34" charset="0"/>
              </a:rPr>
              <a:t>实际值和最终预测值图</a:t>
            </a:r>
            <a:endParaRPr lang="zh-CN" altLang="en-US" sz="3600">
              <a:solidFill>
                <a:schemeClr val="hlink"/>
              </a:solidFill>
              <a:latin typeface="Arial" panose="020B0604020202020204" pitchFamily="34" charset="0"/>
            </a:endParaRPr>
          </a:p>
        </p:txBody>
      </p:sp>
      <p:pic>
        <p:nvPicPr>
          <p:cNvPr id="179204"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73238"/>
            <a:ext cx="8147050" cy="45354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a:defRPr/>
            </a:pPr>
            <a:r>
              <a:rPr lang="zh-CN" altLang="en-US" sz="4000"/>
              <a:t>本章小节</a:t>
            </a:r>
            <a:endParaRPr lang="zh-CN" altLang="en-US"/>
          </a:p>
        </p:txBody>
      </p:sp>
      <p:sp>
        <p:nvSpPr>
          <p:cNvPr id="176131" name="Rectangle 3"/>
          <p:cNvSpPr>
            <a:spLocks noGrp="1" noChangeArrowheads="1"/>
          </p:cNvSpPr>
          <p:nvPr>
            <p:ph type="body" sz="half" idx="1"/>
          </p:nvPr>
        </p:nvSpPr>
        <p:spPr>
          <a:xfrm>
            <a:off x="533400" y="1700213"/>
            <a:ext cx="7926388" cy="4319587"/>
          </a:xfrm>
        </p:spPr>
        <p:txBody>
          <a:bodyPr/>
          <a:lstStyle/>
          <a:p>
            <a:pPr marL="609600" indent="-609600">
              <a:buFontTx/>
              <a:buAutoNum type="arabicPeriod"/>
              <a:defRPr/>
            </a:pPr>
            <a:r>
              <a:rPr lang="zh-CN" altLang="en-US" b="1"/>
              <a:t>时间序列的分解</a:t>
            </a:r>
          </a:p>
          <a:p>
            <a:pPr marL="609600" indent="-609600">
              <a:buFontTx/>
              <a:buAutoNum type="arabicPeriod"/>
              <a:defRPr/>
            </a:pPr>
            <a:r>
              <a:rPr lang="zh-CN" altLang="en-US" b="1"/>
              <a:t>时间序列的描述性分析</a:t>
            </a:r>
          </a:p>
          <a:p>
            <a:pPr marL="609600" indent="-609600">
              <a:buFontTx/>
              <a:buAutoNum type="arabicPeriod"/>
              <a:defRPr/>
            </a:pPr>
            <a:r>
              <a:rPr lang="zh-CN" altLang="en-US" b="1"/>
              <a:t>时间序列的预测程序</a:t>
            </a:r>
          </a:p>
          <a:p>
            <a:pPr marL="609600" indent="-609600">
              <a:buFontTx/>
              <a:buAutoNum type="arabicPeriod"/>
              <a:defRPr/>
            </a:pPr>
            <a:r>
              <a:rPr lang="zh-CN" altLang="en-US" b="1"/>
              <a:t>平稳序列的预测</a:t>
            </a:r>
          </a:p>
          <a:p>
            <a:pPr marL="609600" indent="-609600">
              <a:buFontTx/>
              <a:buAutoNum type="arabicPeriod"/>
              <a:defRPr/>
            </a:pPr>
            <a:r>
              <a:rPr lang="zh-CN" altLang="en-US" b="1"/>
              <a:t>有趋势序列的分析和预测</a:t>
            </a:r>
          </a:p>
          <a:p>
            <a:pPr marL="609600" indent="-609600">
              <a:buFontTx/>
              <a:buAutoNum type="arabicPeriod"/>
              <a:defRPr/>
            </a:pPr>
            <a:r>
              <a:rPr lang="zh-CN" altLang="en-US" b="1"/>
              <a:t>复合型序列的分解预测</a:t>
            </a:r>
          </a:p>
        </p:txBody>
      </p:sp>
    </p:spTree>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2133600" y="685800"/>
            <a:ext cx="5486400" cy="1143000"/>
          </a:xfrm>
          <a:prstGeom prst="rect">
            <a:avLst/>
          </a:prstGeom>
          <a:noFill/>
          <a:ln>
            <a:noFill/>
          </a:ln>
          <a:effectLst/>
          <a:extLst>
            <a:ext uri="{909E8E84-426E-40DD-AFC4-6F175D3DCCD1}">
              <a14:hiddenFill xmlns:a14="http://schemas.microsoft.com/office/drawing/2010/main">
                <a:solidFill>
                  <a:srgbClr val="CC00CC"/>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6000" b="1" i="0" u="none" strike="noStrike" kern="1200" cap="none" spc="0" normalizeH="0" baseline="0" noProof="0">
                <a:ln>
                  <a:noFill/>
                </a:ln>
                <a:solidFill>
                  <a:srgbClr val="FFFFFF"/>
                </a:solidFill>
                <a:effectLst/>
                <a:uLnTx/>
                <a:uFillTx/>
                <a:latin typeface="Book Antiqua" panose="02040602050305030304" pitchFamily="18" charset="0"/>
                <a:ea typeface="宋体" panose="02010600030101010101" pitchFamily="2" charset="-122"/>
                <a:cs typeface="+mn-cs"/>
              </a:rPr>
              <a:t>结    束</a:t>
            </a:r>
          </a:p>
        </p:txBody>
      </p:sp>
      <p:graphicFrame>
        <p:nvGraphicFramePr>
          <p:cNvPr id="304131" name="Object 3"/>
          <p:cNvGraphicFramePr>
            <a:graphicFrameLocks noChangeAspect="1"/>
          </p:cNvGraphicFramePr>
          <p:nvPr/>
        </p:nvGraphicFramePr>
        <p:xfrm>
          <a:off x="2971800" y="1379538"/>
          <a:ext cx="3848100" cy="5478462"/>
        </p:xfrm>
        <a:graphic>
          <a:graphicData uri="http://schemas.openxmlformats.org/presentationml/2006/ole">
            <mc:AlternateContent xmlns:mc="http://schemas.openxmlformats.org/markup-compatibility/2006">
              <mc:Choice xmlns:v="urn:schemas-microsoft-com:vml" Requires="v">
                <p:oleObj spid="_x0000_s24578" name="剪辑" r:id="rId5" imgW="3848100" imgH="5478463" progId="MS_ClipArt_Gallery.2">
                  <p:embed/>
                </p:oleObj>
              </mc:Choice>
              <mc:Fallback>
                <p:oleObj name="剪辑" r:id="rId5" imgW="3848100" imgH="5478463" progId="MS_ClipArt_Gallery.2">
                  <p:embed/>
                  <p:pic>
                    <p:nvPicPr>
                      <p:cNvPr id="30413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1379538"/>
                        <a:ext cx="3848100" cy="547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0" name="WordArt 5">
            <a:hlinkHover r:id="" action="ppaction://noaction" highlightClick="1"/>
          </p:cNvPr>
          <p:cNvSpPr>
            <a:spLocks noChangeArrowheads="1" noChangeShapeType="1" noTextEdit="1"/>
          </p:cNvSpPr>
          <p:nvPr/>
        </p:nvSpPr>
        <p:spPr bwMode="auto">
          <a:xfrm>
            <a:off x="5943600" y="3886200"/>
            <a:ext cx="2590800" cy="2209800"/>
          </a:xfrm>
          <a:prstGeom prst="rect">
            <a:avLst/>
          </a:prstGeom>
        </p:spPr>
        <p:txBody>
          <a:bodyPr wrap="none" fromWordArt="1">
            <a:prstTxWarp prst="textSlantUp">
              <a:avLst>
                <a:gd name="adj" fmla="val 55556"/>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600" b="0" i="0" u="none" strike="noStrike" kern="10" cap="none" spc="0" normalizeH="0" baseline="0" noProof="0">
                <a:ln w="9525">
                  <a:solidFill>
                    <a:srgbClr val="FFFFFF"/>
                  </a:solidFill>
                  <a:round/>
                  <a:headEnd/>
                  <a:tailEnd/>
                </a:ln>
                <a:gradFill rotWithShape="1">
                  <a:gsLst>
                    <a:gs pos="0">
                      <a:srgbClr val="FFFF93"/>
                    </a:gs>
                    <a:gs pos="100000">
                      <a:srgbClr val="767644"/>
                    </a:gs>
                  </a:gsLst>
                  <a:lin ang="5400000" scaled="1"/>
                </a:gradFill>
                <a:effectLst/>
                <a:uLnTx/>
                <a:uFillTx/>
                <a:latin typeface="Arial" panose="020B0604020202020204" pitchFamily="34" charset="0"/>
                <a:ea typeface="宋体" panose="02010600030101010101" pitchFamily="2" charset="-122"/>
                <a:cs typeface="Arial" panose="020B0604020202020204" pitchFamily="34" charset="0"/>
              </a:rPr>
              <a:t>THANKS</a:t>
            </a:r>
            <a:endParaRPr kumimoji="1" lang="zh-CN" altLang="en-US" sz="3600" b="0" i="0" u="none" strike="noStrike" kern="10" cap="none" spc="0" normalizeH="0" baseline="0" noProof="0">
              <a:ln w="9525">
                <a:solidFill>
                  <a:srgbClr val="FFFFFF"/>
                </a:solidFill>
                <a:round/>
                <a:headEnd/>
                <a:tailEnd/>
              </a:ln>
              <a:gradFill rotWithShape="1">
                <a:gsLst>
                  <a:gs pos="0">
                    <a:srgbClr val="FFFF93"/>
                  </a:gs>
                  <a:gs pos="100000">
                    <a:srgbClr val="767644"/>
                  </a:gs>
                </a:gsLst>
                <a:lin ang="5400000" scaled="1"/>
              </a:gra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04134" name="Rectangle 6"/>
          <p:cNvSpPr>
            <a:spLocks noChangeArrowheads="1"/>
          </p:cNvSpPr>
          <p:nvPr/>
        </p:nvSpPr>
        <p:spPr bwMode="auto">
          <a:xfrm>
            <a:off x="4400550" y="3162300"/>
            <a:ext cx="3444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A6A19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900" b="0" i="1" u="none" strike="noStrike" kern="1200" cap="none" spc="0" normalizeH="0" baseline="0" noProof="0">
                <a:ln>
                  <a:noFill/>
                </a:ln>
                <a:solidFill>
                  <a:srgbClr val="FFFFFF"/>
                </a:solidFill>
                <a:effectLst>
                  <a:outerShdw blurRad="38100" dist="38100" dir="2700000" algn="tl">
                    <a:srgbClr val="474747"/>
                  </a:outerShdw>
                </a:effectLst>
                <a:uLnTx/>
                <a:uFillTx/>
                <a:latin typeface="Times New Roman" panose="02020603050405020304" pitchFamily="18" charset="0"/>
                <a:ea typeface="宋体" panose="02010600030101010101" pitchFamily="2" charset="-122"/>
                <a:cs typeface="+mn-cs"/>
              </a:rPr>
              <a:t>k</a:t>
            </a:r>
          </a:p>
        </p:txBody>
      </p:sp>
    </p:spTree>
  </p:cSld>
  <p:clrMapOvr>
    <a:overrideClrMapping bg1="dk2" tx1="lt1" bg2="dk1" tx2="lt2" accent1="accent1" accent2="accent2" accent3="accent3" accent4="accent4" accent5="accent5" accent6="accent6" hlink="hlink" folHlink="folHlink"/>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304131"/>
                                        </p:tgtEl>
                                        <p:attrNameLst>
                                          <p:attrName>style.visibility</p:attrName>
                                        </p:attrNameLst>
                                      </p:cBhvr>
                                      <p:to>
                                        <p:strVal val="visible"/>
                                      </p:to>
                                    </p:set>
                                    <p:anim calcmode="lin" valueType="num">
                                      <p:cBhvr>
                                        <p:cTn id="7" dur="5000" fill="hold"/>
                                        <p:tgtEl>
                                          <p:spTgt spid="304131"/>
                                        </p:tgtEl>
                                        <p:attrNameLst>
                                          <p:attrName>ppt_w</p:attrName>
                                        </p:attrNameLst>
                                      </p:cBhvr>
                                      <p:tavLst>
                                        <p:tav tm="0" fmla="#ppt_w*sin(2.5*pi*$)">
                                          <p:val>
                                            <p:fltVal val="0"/>
                                          </p:val>
                                        </p:tav>
                                        <p:tav tm="100000">
                                          <p:val>
                                            <p:fltVal val="1"/>
                                          </p:val>
                                        </p:tav>
                                      </p:tavLst>
                                    </p:anim>
                                    <p:anim calcmode="lin" valueType="num">
                                      <p:cBhvr>
                                        <p:cTn id="8" dur="5000" fill="hold"/>
                                        <p:tgtEl>
                                          <p:spTgt spid="3041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mcbensin">
  <a:themeElements>
    <a:clrScheme name="">
      <a:dk1>
        <a:srgbClr val="000000"/>
      </a:dk1>
      <a:lt1>
        <a:srgbClr val="FFFFFF"/>
      </a:lt1>
      <a:dk2>
        <a:srgbClr val="0A578C"/>
      </a:dk2>
      <a:lt2>
        <a:srgbClr val="00DFCA"/>
      </a:lt2>
      <a:accent1>
        <a:srgbClr val="DC0081"/>
      </a:accent1>
      <a:accent2>
        <a:srgbClr val="FAFD00"/>
      </a:accent2>
      <a:accent3>
        <a:srgbClr val="AAB4C5"/>
      </a:accent3>
      <a:accent4>
        <a:srgbClr val="DADADA"/>
      </a:accent4>
      <a:accent5>
        <a:srgbClr val="EBAAC1"/>
      </a:accent5>
      <a:accent6>
        <a:srgbClr val="E3E500"/>
      </a:accent6>
      <a:hlink>
        <a:srgbClr val="FE9B03"/>
      </a:hlink>
      <a:folHlink>
        <a:srgbClr val="E7B3D1"/>
      </a:folHlink>
    </a:clrScheme>
    <a:fontScheme name="mcbensin">
      <a:majorFont>
        <a:latin typeface="Book Antiqua"/>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A6A19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rgbClr val="A6A19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mcbensi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bensi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bensi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bensi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bensi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bensi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bensi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10.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11.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12.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13.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14.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15.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16.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17.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18.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19.xml><?xml version="1.0" encoding="utf-8"?>
<a:themeOverride xmlns:a="http://schemas.openxmlformats.org/drawingml/2006/main">
  <a:clrScheme name="">
    <a:dk1>
      <a:srgbClr val="474747"/>
    </a:dk1>
    <a:lt1>
      <a:srgbClr val="FFFFFF"/>
    </a:lt1>
    <a:dk2>
      <a:srgbClr val="000000"/>
    </a:dk2>
    <a:lt2>
      <a:srgbClr val="00DFCA"/>
    </a:lt2>
    <a:accent1>
      <a:srgbClr val="DC0081"/>
    </a:accent1>
    <a:accent2>
      <a:srgbClr val="FAFD00"/>
    </a:accent2>
    <a:accent3>
      <a:srgbClr val="AAAAAA"/>
    </a:accent3>
    <a:accent4>
      <a:srgbClr val="DADADA"/>
    </a:accent4>
    <a:accent5>
      <a:srgbClr val="EBAAC1"/>
    </a:accent5>
    <a:accent6>
      <a:srgbClr val="E3E500"/>
    </a:accent6>
    <a:hlink>
      <a:srgbClr val="FE9B03"/>
    </a:hlink>
    <a:folHlink>
      <a:srgbClr val="D989B8"/>
    </a:folHlink>
  </a:clrScheme>
</a:themeOverride>
</file>

<file path=ppt/theme/themeOverride2.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3.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4.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5.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6.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7.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8.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9.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3588</Words>
  <Application>Microsoft Office PowerPoint</Application>
  <PresentationFormat>全屏显示(4:3)</PresentationFormat>
  <Paragraphs>466</Paragraphs>
  <Slides>95</Slides>
  <Notes>90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6</vt:i4>
      </vt:variant>
      <vt:variant>
        <vt:lpstr>幻灯片标题</vt:lpstr>
      </vt:variant>
      <vt:variant>
        <vt:i4>95</vt:i4>
      </vt:variant>
    </vt:vector>
  </HeadingPairs>
  <TitlesOfParts>
    <vt:vector size="111" baseType="lpstr">
      <vt:lpstr>Monotype Sorts</vt:lpstr>
      <vt:lpstr>等线</vt:lpstr>
      <vt:lpstr>宋体</vt:lpstr>
      <vt:lpstr>Microsoft Yahei</vt:lpstr>
      <vt:lpstr>幼圆</vt:lpstr>
      <vt:lpstr>Arial</vt:lpstr>
      <vt:lpstr>Book Antiqua</vt:lpstr>
      <vt:lpstr>Times New Roman</vt:lpstr>
      <vt:lpstr>Wingdings</vt:lpstr>
      <vt:lpstr>mcbensin</vt:lpstr>
      <vt:lpstr>MS Org Chart</vt:lpstr>
      <vt:lpstr>图表</vt:lpstr>
      <vt:lpstr>Equation</vt:lpstr>
      <vt:lpstr>公式</vt:lpstr>
      <vt:lpstr>Microsoft Equation 3.0</vt:lpstr>
      <vt:lpstr>剪辑</vt:lpstr>
      <vt:lpstr>第13章   时间序列分析和预测</vt:lpstr>
      <vt:lpstr>第13章   时间序列分析和预测</vt:lpstr>
      <vt:lpstr>学习目标</vt:lpstr>
      <vt:lpstr>PowerPoint 演示文稿</vt:lpstr>
      <vt:lpstr>时间序列 (times series)</vt:lpstr>
      <vt:lpstr>时间序列的分类</vt:lpstr>
      <vt:lpstr>时间序列的分类</vt:lpstr>
      <vt:lpstr>时间序列的成分</vt:lpstr>
      <vt:lpstr>时间序列的成分</vt:lpstr>
      <vt:lpstr>含有不同成分的时间序列</vt:lpstr>
      <vt:lpstr>PowerPoint 演示文稿</vt:lpstr>
      <vt:lpstr>图形描述</vt:lpstr>
      <vt:lpstr>图形描述 (例题分析)</vt:lpstr>
      <vt:lpstr>图形描述 (例题分析)</vt:lpstr>
      <vt:lpstr>增长率分析</vt:lpstr>
      <vt:lpstr>增长率 (growth rate)</vt:lpstr>
      <vt:lpstr>环比增长率与定基增长率</vt:lpstr>
      <vt:lpstr>平均增长率 (average rate of increase )</vt:lpstr>
      <vt:lpstr>平均增长率 (例题分析 )</vt:lpstr>
      <vt:lpstr>增长率分析中应注意的问题</vt:lpstr>
      <vt:lpstr>增长率分析中应注意的问题 (例题分析)</vt:lpstr>
      <vt:lpstr>增长率分析中应注意的问题 (增长1%绝对值) </vt:lpstr>
      <vt:lpstr>PowerPoint 演示文稿</vt:lpstr>
      <vt:lpstr>确定时间序列的成分</vt:lpstr>
      <vt:lpstr>确定趋势成分 (例题分析)</vt:lpstr>
      <vt:lpstr>确定趋势成分 (例题分析)</vt:lpstr>
      <vt:lpstr>确定趋势成分 (例题分析)</vt:lpstr>
      <vt:lpstr>确定季节成分 (例题分析)</vt:lpstr>
      <vt:lpstr>年度折叠时间序列图  (folded annual time series plot)</vt:lpstr>
      <vt:lpstr>选择预测方法</vt:lpstr>
      <vt:lpstr>预测方法的选择</vt:lpstr>
      <vt:lpstr>评估预测方法</vt:lpstr>
      <vt:lpstr>计算误差</vt:lpstr>
      <vt:lpstr>计算误差</vt:lpstr>
      <vt:lpstr>PowerPoint 演示文稿</vt:lpstr>
      <vt:lpstr>简单平均法</vt:lpstr>
      <vt:lpstr>简单平均法   (simple average) </vt:lpstr>
      <vt:lpstr>简单平均法 (特点) </vt:lpstr>
      <vt:lpstr>移动平均法</vt:lpstr>
      <vt:lpstr>移动平均法 (moving average) </vt:lpstr>
      <vt:lpstr>简单移动平均法 (simple moving average) </vt:lpstr>
      <vt:lpstr>简单移动平均法 (特点) </vt:lpstr>
      <vt:lpstr>简单移动平均法 (例题分析) </vt:lpstr>
      <vt:lpstr>简单移动平均法 (例题分析) </vt:lpstr>
      <vt:lpstr>指数平滑平均法</vt:lpstr>
      <vt:lpstr>指数平滑法 (exponential smoothing)</vt:lpstr>
      <vt:lpstr>一次指数平滑 (single exponential smoothing)</vt:lpstr>
      <vt:lpstr>一次指数平滑</vt:lpstr>
      <vt:lpstr>一次指数平滑  (预测误差)</vt:lpstr>
      <vt:lpstr>一次指数平滑  ( 的确定)</vt:lpstr>
      <vt:lpstr>一次指数平滑  (例题分析)</vt:lpstr>
      <vt:lpstr>一次指数平滑  (例题分析)</vt:lpstr>
      <vt:lpstr>一次指数平滑  (例题分析)</vt:lpstr>
      <vt:lpstr>时间序列的成分</vt:lpstr>
      <vt:lpstr>预测方法的选择</vt:lpstr>
      <vt:lpstr>简单移动平均法 (simple moving average) </vt:lpstr>
      <vt:lpstr>指数平滑法 (exponential smoothing)</vt:lpstr>
      <vt:lpstr>PowerPoint 演示文稿</vt:lpstr>
      <vt:lpstr>趋势序列及其预测方法</vt:lpstr>
      <vt:lpstr>线性趋势预测</vt:lpstr>
      <vt:lpstr>线性趋势 (linear trend)</vt:lpstr>
      <vt:lpstr>线性模型法 (线性趋势方程)</vt:lpstr>
      <vt:lpstr>线性模型法 (a 和 b 的求解方程)</vt:lpstr>
      <vt:lpstr>线性模型法 (例题分析)</vt:lpstr>
      <vt:lpstr>线性模型法 (例题分析)</vt:lpstr>
      <vt:lpstr>非线性趋势预测</vt:lpstr>
      <vt:lpstr>指数曲线 (exponential curve) </vt:lpstr>
      <vt:lpstr>指数曲线 (a，b 的求解方法) </vt:lpstr>
      <vt:lpstr>指数曲线 (例题分析) </vt:lpstr>
      <vt:lpstr>指数曲线  (例题分析)</vt:lpstr>
      <vt:lpstr>指数曲线与直线的比较</vt:lpstr>
      <vt:lpstr>多阶曲线</vt:lpstr>
      <vt:lpstr>PowerPoint 演示文稿</vt:lpstr>
      <vt:lpstr>多阶曲线 (例题分析) </vt:lpstr>
      <vt:lpstr>多阶曲线 (例题分析)</vt:lpstr>
      <vt:lpstr>趋势线的选择</vt:lpstr>
      <vt:lpstr>PowerPoint 演示文稿</vt:lpstr>
      <vt:lpstr>预测步骤</vt:lpstr>
      <vt:lpstr>确定并分离季节成分</vt:lpstr>
      <vt:lpstr>季节指数 (例题分析)</vt:lpstr>
      <vt:lpstr>图形描述</vt:lpstr>
      <vt:lpstr>计算季节指数 (seasonal index)</vt:lpstr>
      <vt:lpstr>季节指数 (计算步骤)</vt:lpstr>
      <vt:lpstr>季节指数 (例题分析)</vt:lpstr>
      <vt:lpstr>季节指数 (例题分析)</vt:lpstr>
      <vt:lpstr>季节指数 (例题分析)</vt:lpstr>
      <vt:lpstr>分离季节因素</vt:lpstr>
      <vt:lpstr>季节性及其分离图</vt:lpstr>
      <vt:lpstr>建立预测模型并进行预测</vt:lpstr>
      <vt:lpstr>线性趋势模型及预测</vt:lpstr>
      <vt:lpstr>线性趋势预测和最终预测值 (例题分析)</vt:lpstr>
      <vt:lpstr>2016年预测值 (例题分析)</vt:lpstr>
      <vt:lpstr>实际值和最终预测值图</vt:lpstr>
      <vt:lpstr>本章小节</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时间序列分析和预测</dc:title>
  <dc:creator>guo yaoqi</dc:creator>
  <cp:lastModifiedBy>guo yaoqi</cp:lastModifiedBy>
  <cp:revision>1</cp:revision>
  <dcterms:created xsi:type="dcterms:W3CDTF">2020-11-20T01:30:51Z</dcterms:created>
  <dcterms:modified xsi:type="dcterms:W3CDTF">2020-11-20T01:31:20Z</dcterms:modified>
</cp:coreProperties>
</file>