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4" r:id="rId2"/>
    <p:sldId id="559" r:id="rId3"/>
    <p:sldId id="341" r:id="rId4"/>
    <p:sldId id="342" r:id="rId5"/>
    <p:sldId id="601" r:id="rId6"/>
    <p:sldId id="640" r:id="rId7"/>
    <p:sldId id="603" r:id="rId8"/>
    <p:sldId id="565" r:id="rId9"/>
    <p:sldId id="409" r:id="rId10"/>
    <p:sldId id="652" r:id="rId11"/>
    <p:sldId id="644" r:id="rId12"/>
    <p:sldId id="641" r:id="rId13"/>
    <p:sldId id="642" r:id="rId14"/>
    <p:sldId id="643" r:id="rId15"/>
    <p:sldId id="566" r:id="rId16"/>
    <p:sldId id="646" r:id="rId17"/>
    <p:sldId id="645" r:id="rId18"/>
    <p:sldId id="647" r:id="rId19"/>
    <p:sldId id="649" r:id="rId20"/>
    <p:sldId id="648" r:id="rId21"/>
    <p:sldId id="651" r:id="rId22"/>
    <p:sldId id="567" r:id="rId23"/>
    <p:sldId id="439" r:id="rId24"/>
    <p:sldId id="553" r:id="rId25"/>
    <p:sldId id="442" r:id="rId26"/>
    <p:sldId id="416" r:id="rId27"/>
    <p:sldId id="443" r:id="rId28"/>
    <p:sldId id="448" r:id="rId29"/>
    <p:sldId id="569" r:id="rId30"/>
    <p:sldId id="445" r:id="rId31"/>
    <p:sldId id="574" r:id="rId32"/>
    <p:sldId id="576" r:id="rId33"/>
    <p:sldId id="577" r:id="rId34"/>
    <p:sldId id="573" r:id="rId35"/>
    <p:sldId id="444" r:id="rId36"/>
    <p:sldId id="581" r:id="rId37"/>
    <p:sldId id="453" r:id="rId38"/>
    <p:sldId id="575" r:id="rId39"/>
    <p:sldId id="582" r:id="rId40"/>
    <p:sldId id="584" r:id="rId41"/>
    <p:sldId id="585" r:id="rId42"/>
    <p:sldId id="583" r:id="rId43"/>
    <p:sldId id="454" r:id="rId44"/>
    <p:sldId id="472" r:id="rId45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48"/>
      <p:bold r:id="rId49"/>
      <p:italic r:id="rId50"/>
      <p:boldItalic r:id="rId51"/>
    </p:embeddedFont>
    <p:embeddedFont>
      <p:font typeface="Monotype Sorts" panose="05000000000000000000" pitchFamily="2" charset="2"/>
      <p:regular r:id="rId52"/>
    </p:embeddedFont>
    <p:embeddedFont>
      <p:font typeface="Wingdings 2" panose="05020102010507070707" pitchFamily="18" charset="2"/>
      <p:regular r:id="rId53"/>
    </p:embeddedFont>
  </p:embeddedFontLst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6AC1"/>
    <a:srgbClr val="C747B2"/>
    <a:srgbClr val="FFFF93"/>
    <a:srgbClr val="66FFFF"/>
    <a:srgbClr val="EAEAEA"/>
    <a:srgbClr val="FF66FF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98" autoAdjust="0"/>
    <p:restoredTop sz="94614" autoAdjust="0"/>
  </p:normalViewPr>
  <p:slideViewPr>
    <p:cSldViewPr>
      <p:cViewPr varScale="1">
        <p:scale>
          <a:sx n="67" d="100"/>
          <a:sy n="67" d="100"/>
        </p:scale>
        <p:origin x="788" y="52"/>
      </p:cViewPr>
      <p:guideLst>
        <p:guide orient="horz" pos="2160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9900" y="850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9900" y="3517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9900" y="6184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663950" y="1143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663950" y="1447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663950" y="2057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663950" y="2362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663950" y="2667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663950" y="297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663950" y="1752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663950" y="838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663950" y="3810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663950" y="4114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663950" y="4724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663950" y="5029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663950" y="5334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663950" y="5638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663950" y="4419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663950" y="3505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663950" y="6477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663950" y="678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663950" y="7391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663950" y="7696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663950" y="8001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663950" y="8305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663950" y="7086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663950" y="6172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469900" y="381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469900" y="8763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0">
                <a:effectLst/>
                <a:latin typeface="Arial" panose="020B0604020202020204" pitchFamily="34" charset="0"/>
              </a:rPr>
              <a:t>	Statistics, 7/e	?1997 Prentice-Hall, Inc.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>
                <a:effectLst/>
                <a:latin typeface="Arial" panose="020B0604020202020204" pitchFamily="34" charset="0"/>
              </a:rPr>
              <a:t>	Chapter 7 	</a:t>
            </a:r>
            <a:r>
              <a:rPr lang="en-US" altLang="zh-CN" sz="1200">
                <a:effectLst/>
                <a:latin typeface="Arial" panose="020B0604020202020204" pitchFamily="34" charset="0"/>
              </a:rPr>
              <a:t>Student Lecture Notes</a:t>
            </a:r>
            <a:r>
              <a:rPr lang="en-US" altLang="zh-CN" sz="1200" b="0">
                <a:effectLst/>
                <a:latin typeface="Arial" panose="020B0604020202020204" pitchFamily="34" charset="0"/>
              </a:rPr>
              <a:t>	 7-</a:t>
            </a:r>
            <a:fld id="{38FAB994-2643-4BBE-A277-A8EE2C23C4D3}" type="slidenum">
              <a:rPr lang="en-US" altLang="zh-CN" sz="1200" b="0">
                <a:effectLst/>
                <a:latin typeface="Arial" panose="020B0604020202020204" pitchFamily="34" charset="0"/>
              </a:rPr>
              <a:pPr/>
              <a:t>‹#›</a:t>
            </a:fld>
            <a:endParaRPr lang="en-US" altLang="zh-CN" sz="1200" b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11350" y="692150"/>
            <a:ext cx="30353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20750" y="3581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920750" y="3886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920750" y="4191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20750" y="4495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920750" y="4800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920750" y="5105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920750" y="5105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20750" y="5410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920750" y="5715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20750" y="6019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920750" y="6324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920750" y="6629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920750" y="6934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920750" y="7239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920750" y="7543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920750" y="7848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920750" y="8153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920750" y="8458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165100" y="381000"/>
            <a:ext cx="652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0">
                <a:effectLst/>
                <a:latin typeface="Arial" panose="020B0604020202020204" pitchFamily="34" charset="0"/>
              </a:rPr>
              <a:t>	Statistics, 7/e	?1997 Prentice-Hall, Inc.</a:t>
            </a: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65100" y="8763000"/>
            <a:ext cx="652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>
                <a:effectLst/>
                <a:latin typeface="Arial" panose="020B0604020202020204" pitchFamily="34" charset="0"/>
              </a:rPr>
              <a:t>	Chapter 7	</a:t>
            </a:r>
            <a:r>
              <a:rPr lang="en-US" altLang="zh-CN" sz="1200">
                <a:effectLst/>
                <a:latin typeface="Arial" panose="020B0604020202020204" pitchFamily="34" charset="0"/>
              </a:rPr>
              <a:t>Instructor Notes</a:t>
            </a:r>
            <a:r>
              <a:rPr lang="en-US" altLang="zh-CN" sz="1200" b="0">
                <a:effectLst/>
                <a:latin typeface="Arial" panose="020B0604020202020204" pitchFamily="34" charset="0"/>
              </a:rPr>
              <a:t>	7-</a:t>
            </a:r>
            <a:fld id="{7B9608B6-0F90-4B13-911E-351803A11AB1}" type="slidenum">
              <a:rPr lang="en-US" altLang="zh-CN" sz="1200" b="0">
                <a:effectLst/>
                <a:latin typeface="Arial" panose="020B0604020202020204" pitchFamily="34" charset="0"/>
              </a:rPr>
              <a:pPr/>
              <a:t>‹#›</a:t>
            </a:fld>
            <a:endParaRPr lang="en-US" altLang="zh-CN" sz="1200" b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6012BC7-96BD-45DC-A12D-3EBDD1981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600" b="1">
                <a:latin typeface="Arial" panose="020B0604020202020204" pitchFamily="34" charset="0"/>
              </a:rPr>
              <a:t>Data</a:t>
            </a:r>
            <a:endParaRPr lang="en-US" altLang="zh-CN" sz="1600"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</a:rPr>
              <a:t>facts or information that is relevant or appropriate to a decision maker</a:t>
            </a:r>
          </a:p>
          <a:p>
            <a:r>
              <a:rPr lang="en-US" altLang="zh-CN" sz="1600" b="1">
                <a:latin typeface="Arial" panose="020B0604020202020204" pitchFamily="34" charset="0"/>
              </a:rPr>
              <a:t>Population</a:t>
            </a:r>
            <a:endParaRPr lang="en-US" altLang="zh-CN" sz="1600"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</a:rPr>
              <a:t>the totality of objects under consideration</a:t>
            </a:r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 b="1">
                <a:latin typeface="Arial" panose="020B0604020202020204" pitchFamily="34" charset="0"/>
              </a:rPr>
              <a:t>Sample</a:t>
            </a:r>
            <a:endParaRPr lang="en-US" altLang="zh-CN" sz="1600"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</a:rPr>
              <a:t>a portion of the population that is selected for analysis</a:t>
            </a:r>
          </a:p>
          <a:p>
            <a:r>
              <a:rPr lang="en-US" altLang="zh-CN" sz="1600" b="1">
                <a:latin typeface="Arial" panose="020B0604020202020204" pitchFamily="34" charset="0"/>
              </a:rPr>
              <a:t>Parameter</a:t>
            </a:r>
            <a:endParaRPr lang="en-US" altLang="zh-CN" sz="1600"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</a:rPr>
              <a:t>a summary measure (e.g., mean) that is computed to describe a characteristic of the population</a:t>
            </a:r>
          </a:p>
          <a:p>
            <a:r>
              <a:rPr lang="en-US" altLang="zh-CN" sz="1600" b="1">
                <a:latin typeface="Arial" panose="020B0604020202020204" pitchFamily="34" charset="0"/>
              </a:rPr>
              <a:t>Statistic</a:t>
            </a:r>
            <a:endParaRPr lang="en-US" altLang="zh-CN" sz="1600"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</a:rPr>
              <a:t>a summary measure (e.g., mean) that is computed to describe a characteristic of the sample</a:t>
            </a:r>
          </a:p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F599F68-F684-4EC9-A3A5-797C4ADC1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67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905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31938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907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327034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9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effectLst/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9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931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The sampling distribution is a function of the sample sizes upon which the sample variances are based.</a:t>
            </a:r>
          </a:p>
          <a:p>
            <a:r>
              <a:rPr lang="en-US" altLang="zh-CN"/>
              <a:t>Hint:  Recall the formula for variance!</a:t>
            </a:r>
          </a:p>
          <a:p>
            <a:r>
              <a:rPr lang="en-US" altLang="zh-CN"/>
              <a:t>  s</a:t>
            </a:r>
            <a:r>
              <a:rPr lang="en-US" altLang="zh-CN" baseline="30000"/>
              <a:t>2</a:t>
            </a:r>
            <a:r>
              <a:rPr lang="en-US" altLang="zh-CN"/>
              <a:t> = </a:t>
            </a:r>
            <a:r>
              <a:rPr lang="en-US" altLang="zh-CN">
                <a:latin typeface="Symbol" panose="05050102010706020507" pitchFamily="18" charset="2"/>
              </a:rPr>
              <a:t>S</a:t>
            </a:r>
            <a:r>
              <a:rPr lang="en-US" altLang="zh-CN"/>
              <a:t>(x -</a:t>
            </a:r>
            <a:r>
              <a:rPr lang="en-US" altLang="zh-CN">
                <a:latin typeface="Symbol" panose="05050102010706020507" pitchFamily="18" charset="2"/>
              </a:rPr>
              <a:t>`</a:t>
            </a:r>
            <a:r>
              <a:rPr lang="en-US" altLang="zh-CN"/>
              <a:t>x)</a:t>
            </a:r>
            <a:r>
              <a:rPr lang="en-US" altLang="zh-CN" baseline="30000"/>
              <a:t>2</a:t>
            </a:r>
            <a:r>
              <a:rPr lang="en-US" altLang="zh-CN"/>
              <a:t>/(n-1)</a:t>
            </a:r>
          </a:p>
          <a:p>
            <a:endParaRPr lang="en-US" altLang="zh-CN"/>
          </a:p>
        </p:txBody>
      </p:sp>
      <p:sp>
        <p:nvSpPr>
          <p:cNvPr id="9093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3071009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03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915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3047715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913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735044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9453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927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74177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925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130252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7817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160565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6775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7270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765418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12FC55B-49ED-4B35-9C5C-C10CC8A3A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2376AD-0059-4B9F-8DBE-722F79AF7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38BAE9B-A1A9-43F7-9B73-323694C28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6E662CD-612F-4844-8EF5-249884986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B6DAA5F-E6E1-406D-9F05-5A3B6349F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233E708-52E4-4F6E-90DD-0E5FCD4A9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0374112-91F3-4588-98F3-CA9380AC6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96931A6-0626-49D6-8E45-C97CAB21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3891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315512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3993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760576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73113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82625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8CA58DF-1EE8-439E-B67F-A4059ADB4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3CC8A06-1FB0-4277-B48D-3ABB6D908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802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24402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ECF3236-63D6-4E61-BA5C-F6DF62FC1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4E1E8CB-9B4E-49E9-ACAA-9F3A57CF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228254-38B4-4927-9AC6-83C904878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55A3CAE-E4F0-4495-A38D-B823E1842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7922860-921A-48BF-90A3-D92375E5A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B18835D-EB87-4ED6-B343-95E05A4DF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CC8C7DC-F7F6-498D-A346-0880FEEB1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4A934B7-9ED6-4978-B0E8-CA603BD6B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58A8F00-EADB-45C9-B51A-8764C01A8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B9D738-604B-4743-9B46-0F8502822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06F4E28-D1C3-48E6-8F31-1AF6D2240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2627491-209C-4478-BA70-0FFCBA292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77D35AF-D5C4-4F9B-9836-640F17B39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C1357A6-CEDF-420B-91DB-A35B79F6B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1DA7FC9-5D06-4D38-B60D-1BCF1B29D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ADE378D-E1C6-4F9A-9477-D01A3000B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>
            <a:extLst>
              <a:ext uri="{FF2B5EF4-FFF2-40B4-BE49-F238E27FC236}">
                <a16:creationId xmlns:a16="http://schemas.microsoft.com/office/drawing/2014/main" id="{9095ADE8-79AC-4237-94AF-50241F31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0734BC-F8B6-4120-B8E3-E2646EF1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000" b="0" i="1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757764" name="Rectangle 4">
            <a:extLst>
              <a:ext uri="{FF2B5EF4-FFF2-40B4-BE49-F238E27FC236}">
                <a16:creationId xmlns:a16="http://schemas.microsoft.com/office/drawing/2014/main" id="{6B4ABAC5-89B5-48E0-A9B4-B2E4F4DC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7765" name="Rectangle 5">
            <a:extLst>
              <a:ext uri="{FF2B5EF4-FFF2-40B4-BE49-F238E27FC236}">
                <a16:creationId xmlns:a16="http://schemas.microsoft.com/office/drawing/2014/main" id="{8556257A-8DEC-4A4B-A29A-B260AB646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8D3942DE-5C73-49AC-96D2-3C72E4AAF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In this diagram, do the populations have equal or unequal variances?  Unequal.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236EF8AC-97CF-4E5C-BE0F-EB8BBE233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8A33ACE-D011-4956-9EB6-1D3D4E002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FE1E29C-8891-41AC-99CF-890486E1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6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DABBF2F-7CEC-43AD-9599-35C0146A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03FFE2F-3E8F-4D14-994F-B0EC199E4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0AB6F27-7D14-4990-8DE6-9BEECBF58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785425E-53D4-42AB-B508-A2E86240E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60CB8EE-81C8-4B2D-AC2D-E30C035F4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0D7742-72E6-408C-9ACD-222DF9B8C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7513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1282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903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75085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8028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1313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754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3164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18476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744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35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011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237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929AA63-6063-4EB0-8330-066D8560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46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5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06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60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77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58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7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917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810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286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428750"/>
            <a:ext cx="913288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77251" dir="567739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43050"/>
            <a:ext cx="9132888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dist="80322" dir="1106097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09600" y="6096000"/>
            <a:ext cx="8556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b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</a:rPr>
              <a:t>6 - </a:t>
            </a:r>
            <a:fld id="{3FA91E66-26D0-4C30-92A6-0A5B34B552BE}" type="slidenum">
              <a:rPr lang="en-US" altLang="zh-CN" sz="2000" b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</a:rPr>
              <a:pPr/>
              <a:t>‹#›</a:t>
            </a:fld>
            <a:endParaRPr lang="en-US" altLang="zh-CN" sz="2000" b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509DD2"/>
                  </a:outerShdw>
                </a:cont>
                <a:cont type="tree" name="">
                  <a:effect ref="fillLine"/>
                  <a:outerShdw dist="38100" dir="2700000" algn="tl">
                    <a:srgbClr val="063454"/>
                  </a:outerShdw>
                </a:cont>
                <a:effect ref="fillLine"/>
              </a:effectDag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3025" y="1139825"/>
            <a:ext cx="19907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zh-CN" altLang="zh-CN" sz="1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580063" y="6308725"/>
            <a:ext cx="331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作者：贾俊平，中国人民大学统计学院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15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10" Type="http://schemas.openxmlformats.org/officeDocument/2006/relationships/image" Target="../media/image5.emf"/><Relationship Id="rId4" Type="http://schemas.openxmlformats.org/officeDocument/2006/relationships/oleObject" Target="NULL"/><Relationship Id="rId9" Type="http://schemas.openxmlformats.org/officeDocument/2006/relationships/image" Target="../media/image4.emf"/><Relationship Id="rId1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oleObject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D718EE3-5F10-463B-8ABA-D472F9D68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>
                <a:solidFill>
                  <a:schemeClr val="tx1"/>
                </a:solidFill>
              </a:rPr>
              <a:t>统计中的几个基本概念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96EC4D0B-1676-49FC-A841-D3D47A3592C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386138"/>
            <a:ext cx="3429000" cy="2786062"/>
            <a:chOff x="1200" y="2133"/>
            <a:chExt cx="2160" cy="1755"/>
          </a:xfrm>
        </p:grpSpPr>
        <p:sp>
          <p:nvSpPr>
            <p:cNvPr id="138243" name="Text Box 3">
              <a:extLst>
                <a:ext uri="{FF2B5EF4-FFF2-40B4-BE49-F238E27FC236}">
                  <a16:creationId xmlns:a16="http://schemas.microsoft.com/office/drawing/2014/main" id="{FA168C9F-C60E-4896-ABF7-F29A2E0FB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65"/>
              <a:ext cx="960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平均数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标准差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Symbol" pitchFamily="18" charset="2"/>
                </a:rPr>
                <a:t>比例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60446" name="Group 22">
              <a:extLst>
                <a:ext uri="{FF2B5EF4-FFF2-40B4-BE49-F238E27FC236}">
                  <a16:creationId xmlns:a16="http://schemas.microsoft.com/office/drawing/2014/main" id="{C3DE9407-42A7-4815-8BB9-DE192DEA8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133"/>
              <a:ext cx="960" cy="1755"/>
              <a:chOff x="1200" y="1968"/>
              <a:chExt cx="960" cy="1755"/>
            </a:xfrm>
          </p:grpSpPr>
          <p:sp>
            <p:nvSpPr>
              <p:cNvPr id="138263" name="Text Box 23">
                <a:extLst>
                  <a:ext uri="{FF2B5EF4-FFF2-40B4-BE49-F238E27FC236}">
                    <a16:creationId xmlns:a16="http://schemas.microsoft.com/office/drawing/2014/main" id="{28FBFC04-A52D-4472-AE71-5ABB503C3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00"/>
                <a:ext cx="960" cy="1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参数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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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sym typeface="Symbol" pitchFamily="18" charset="2"/>
                  </a:rPr>
                  <a:t>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0448" name="Line 24">
                <a:extLst>
                  <a:ext uri="{FF2B5EF4-FFF2-40B4-BE49-F238E27FC236}">
                    <a16:creationId xmlns:a16="http://schemas.microsoft.com/office/drawing/2014/main" id="{04D54D57-B51A-43CB-8F0D-3565C564B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285F9F7C-C42C-4A28-A652-5E3F5FE5E9B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309938"/>
            <a:ext cx="1524000" cy="2862262"/>
            <a:chOff x="3504" y="1920"/>
            <a:chExt cx="960" cy="1803"/>
          </a:xfrm>
        </p:grpSpPr>
        <p:sp>
          <p:nvSpPr>
            <p:cNvPr id="138266" name="Text Box 26">
              <a:extLst>
                <a:ext uri="{FF2B5EF4-FFF2-40B4-BE49-F238E27FC236}">
                  <a16:creationId xmlns:a16="http://schemas.microsoft.com/office/drawing/2014/main" id="{428C65D5-B92B-44DF-8775-EAD4094D9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00"/>
              <a:ext cx="960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统计量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</a:t>
              </a: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Symbol" pitchFamily="18" charset="2"/>
                </a:rPr>
                <a:t>x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Symbol" pitchFamily="18" charset="2"/>
                </a:rPr>
                <a:t>s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Symbol" pitchFamily="18" charset="2"/>
                </a:rPr>
                <a:t>p</a:t>
              </a:r>
              <a:endPara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444" name="Line 27">
              <a:extLst>
                <a:ext uri="{FF2B5EF4-FFF2-40B4-BE49-F238E27FC236}">
                  <a16:creationId xmlns:a16="http://schemas.microsoft.com/office/drawing/2014/main" id="{43EF3342-5937-400C-B8B6-B57EC5D4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20"/>
              <a:ext cx="0" cy="480"/>
            </a:xfrm>
            <a:prstGeom prst="line">
              <a:avLst/>
            </a:prstGeom>
            <a:noFill/>
            <a:ln w="38100">
              <a:solidFill>
                <a:srgbClr val="00E0C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B92EA729-F1CF-44CD-9E45-17654FB7970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00200"/>
            <a:ext cx="2819400" cy="1785938"/>
            <a:chOff x="816" y="1008"/>
            <a:chExt cx="1776" cy="1125"/>
          </a:xfrm>
        </p:grpSpPr>
        <p:grpSp>
          <p:nvGrpSpPr>
            <p:cNvPr id="60431" name="Group 4">
              <a:extLst>
                <a:ext uri="{FF2B5EF4-FFF2-40B4-BE49-F238E27FC236}">
                  <a16:creationId xmlns:a16="http://schemas.microsoft.com/office/drawing/2014/main" id="{92E8D919-DE11-4F25-A889-C4B4A4064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317"/>
              <a:ext cx="1776" cy="816"/>
              <a:chOff x="816" y="1152"/>
              <a:chExt cx="1776" cy="816"/>
            </a:xfrm>
          </p:grpSpPr>
          <p:sp>
            <p:nvSpPr>
              <p:cNvPr id="60433" name="Oval 5">
                <a:extLst>
                  <a:ext uri="{FF2B5EF4-FFF2-40B4-BE49-F238E27FC236}">
                    <a16:creationId xmlns:a16="http://schemas.microsoft.com/office/drawing/2014/main" id="{13BACC2B-5241-48F2-8545-237155A0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1776" cy="816"/>
              </a:xfrm>
              <a:prstGeom prst="ellipse">
                <a:avLst/>
              </a:prstGeom>
              <a:solidFill>
                <a:srgbClr val="FFFFB9"/>
              </a:solidFill>
              <a:ln w="9525">
                <a:solidFill>
                  <a:srgbClr val="D15978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32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anose="05000000000000000000" pitchFamily="2" charset="2"/>
                  <a:buChar char="l"/>
                  <a:defRPr kumimoji="1" sz="20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434" name="Group 6">
                <a:extLst>
                  <a:ext uri="{FF2B5EF4-FFF2-40B4-BE49-F238E27FC236}">
                    <a16:creationId xmlns:a16="http://schemas.microsoft.com/office/drawing/2014/main" id="{C5C936DB-05E9-4AA8-9843-76D6515E84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200"/>
                <a:ext cx="1653" cy="738"/>
                <a:chOff x="816" y="1200"/>
                <a:chExt cx="1653" cy="738"/>
              </a:xfrm>
            </p:grpSpPr>
            <p:sp>
              <p:nvSpPr>
                <p:cNvPr id="138247" name="Rectangle 7">
                  <a:extLst>
                    <a:ext uri="{FF2B5EF4-FFF2-40B4-BE49-F238E27FC236}">
                      <a16:creationId xmlns:a16="http://schemas.microsoft.com/office/drawing/2014/main" id="{4663EDA8-0A80-40C7-AB59-4263EA146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48" name="Rectangle 8">
                  <a:extLst>
                    <a:ext uri="{FF2B5EF4-FFF2-40B4-BE49-F238E27FC236}">
                      <a16:creationId xmlns:a16="http://schemas.microsoft.com/office/drawing/2014/main" id="{9FC69BC2-EBA4-4DA8-970B-CB43DDEDA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49" name="Rectangle 9">
                  <a:extLst>
                    <a:ext uri="{FF2B5EF4-FFF2-40B4-BE49-F238E27FC236}">
                      <a16:creationId xmlns:a16="http://schemas.microsoft.com/office/drawing/2014/main" id="{3A8A364A-CE04-4E4A-8E13-7BABD031F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" y="1516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50" name="Rectangle 10">
                  <a:extLst>
                    <a:ext uri="{FF2B5EF4-FFF2-40B4-BE49-F238E27FC236}">
                      <a16:creationId xmlns:a16="http://schemas.microsoft.com/office/drawing/2014/main" id="{822F04FB-2D62-4009-8547-AE55BFAEA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512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51" name="Rectangle 11">
                  <a:extLst>
                    <a:ext uri="{FF2B5EF4-FFF2-40B4-BE49-F238E27FC236}">
                      <a16:creationId xmlns:a16="http://schemas.microsoft.com/office/drawing/2014/main" id="{C151FAC6-A0E1-47F8-B539-D10EC491F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344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52" name="Rectangle 12">
                  <a:extLst>
                    <a:ext uri="{FF2B5EF4-FFF2-40B4-BE49-F238E27FC236}">
                      <a16:creationId xmlns:a16="http://schemas.microsoft.com/office/drawing/2014/main" id="{BCAA74B5-3F76-40FA-99A0-125581EC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53" name="Rectangle 13">
                  <a:extLst>
                    <a:ext uri="{FF2B5EF4-FFF2-40B4-BE49-F238E27FC236}">
                      <a16:creationId xmlns:a16="http://schemas.microsoft.com/office/drawing/2014/main" id="{DCB9EB4C-13B9-463C-BA80-DE97FF0E1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248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54" name="Rectangle 14">
                  <a:extLst>
                    <a:ext uri="{FF2B5EF4-FFF2-40B4-BE49-F238E27FC236}">
                      <a16:creationId xmlns:a16="http://schemas.microsoft.com/office/drawing/2014/main" id="{ED552C25-8382-4F2A-8D16-21985C025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536"/>
                  <a:ext cx="357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</p:grpSp>
        </p:grpSp>
        <p:sp>
          <p:nvSpPr>
            <p:cNvPr id="138268" name="Text Box 28">
              <a:extLst>
                <a:ext uri="{FF2B5EF4-FFF2-40B4-BE49-F238E27FC236}">
                  <a16:creationId xmlns:a16="http://schemas.microsoft.com/office/drawing/2014/main" id="{F62EF584-5436-4B04-81C9-E66B393B2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00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总体</a:t>
              </a: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EF959D06-31ED-4768-9E57-C7E19D6CED5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752600"/>
            <a:ext cx="3048000" cy="1481138"/>
            <a:chOff x="2592" y="1104"/>
            <a:chExt cx="1920" cy="933"/>
          </a:xfrm>
        </p:grpSpPr>
        <p:grpSp>
          <p:nvGrpSpPr>
            <p:cNvPr id="60423" name="Group 15">
              <a:extLst>
                <a:ext uri="{FF2B5EF4-FFF2-40B4-BE49-F238E27FC236}">
                  <a16:creationId xmlns:a16="http://schemas.microsoft.com/office/drawing/2014/main" id="{5816ACDA-9C41-430B-9D10-85FA646E6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413"/>
              <a:ext cx="1920" cy="624"/>
              <a:chOff x="2592" y="1248"/>
              <a:chExt cx="1920" cy="624"/>
            </a:xfrm>
          </p:grpSpPr>
          <p:grpSp>
            <p:nvGrpSpPr>
              <p:cNvPr id="60425" name="Group 16">
                <a:extLst>
                  <a:ext uri="{FF2B5EF4-FFF2-40B4-BE49-F238E27FC236}">
                    <a16:creationId xmlns:a16="http://schemas.microsoft.com/office/drawing/2014/main" id="{DCD9580C-E6BE-42DF-8F7C-AAE205E1B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248"/>
                <a:ext cx="1056" cy="624"/>
                <a:chOff x="3312" y="1248"/>
                <a:chExt cx="1104" cy="624"/>
              </a:xfrm>
            </p:grpSpPr>
            <p:sp>
              <p:nvSpPr>
                <p:cNvPr id="60427" name="Oval 17">
                  <a:extLst>
                    <a:ext uri="{FF2B5EF4-FFF2-40B4-BE49-F238E27FC236}">
                      <a16:creationId xmlns:a16="http://schemas.microsoft.com/office/drawing/2014/main" id="{901857DE-143E-48D2-BF03-E4F38D250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248"/>
                  <a:ext cx="1104" cy="624"/>
                </a:xfrm>
                <a:prstGeom prst="ellipse">
                  <a:avLst/>
                </a:prstGeom>
                <a:solidFill>
                  <a:srgbClr val="23FFEA"/>
                </a:solidFill>
                <a:ln w="12700">
                  <a:solidFill>
                    <a:srgbClr val="D15978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defRPr kumimoji="1" sz="32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Monotype Sorts" panose="05000000000000000000" pitchFamily="2" charset="2"/>
                    <a:buChar char="l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258" name="Rectangle 18">
                  <a:extLst>
                    <a:ext uri="{FF2B5EF4-FFF2-40B4-BE49-F238E27FC236}">
                      <a16:creationId xmlns:a16="http://schemas.microsoft.com/office/drawing/2014/main" id="{F6A1A636-E1BF-46A9-883B-5EEE18734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8" y="1344"/>
                  <a:ext cx="317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59" name="Rectangle 19">
                  <a:extLst>
                    <a:ext uri="{FF2B5EF4-FFF2-40B4-BE49-F238E27FC236}">
                      <a16:creationId xmlns:a16="http://schemas.microsoft.com/office/drawing/2014/main" id="{84786F14-20C8-448C-96CB-B2475AB41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4" y="1344"/>
                  <a:ext cx="318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138260" name="Rectangle 20">
                  <a:extLst>
                    <a:ext uri="{FF2B5EF4-FFF2-40B4-BE49-F238E27FC236}">
                      <a16:creationId xmlns:a16="http://schemas.microsoft.com/office/drawing/2014/main" id="{FA41FC93-D9AB-4CC9-AB20-5F8DF6517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8" y="1536"/>
                  <a:ext cx="32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itchFamily="2" charset="2"/>
                    </a:rPr>
                    <a:t></a:t>
                  </a:r>
                </a:p>
              </p:txBody>
            </p:sp>
          </p:grpSp>
          <p:sp>
            <p:nvSpPr>
              <p:cNvPr id="60426" name="Line 21">
                <a:extLst>
                  <a:ext uri="{FF2B5EF4-FFF2-40B4-BE49-F238E27FC236}">
                    <a16:creationId xmlns:a16="http://schemas.microsoft.com/office/drawing/2014/main" id="{2984BC63-5680-4344-AFA2-9102329E5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69" name="Text Box 29">
              <a:extLst>
                <a:ext uri="{FF2B5EF4-FFF2-40B4-BE49-F238E27FC236}">
                  <a16:creationId xmlns:a16="http://schemas.microsoft.com/office/drawing/2014/main" id="{6400884E-7F07-442F-9334-2140902A5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0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样本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1905000" y="304800"/>
            <a:ext cx="698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6.2  </a:t>
            </a:r>
            <a:r>
              <a:rPr lang="zh-CN" altLang="en-US" sz="3200" dirty="0"/>
              <a:t>由正态分布导出的几个重要分布 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6096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ctr">
              <a:spcBef>
                <a:spcPct val="20000"/>
              </a:spcBef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28600"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17145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57150" algn="ctr"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00000000000000000" pitchFamily="2" charset="2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 algn="ctr">
              <a:spcBef>
                <a:spcPct val="20000"/>
              </a:spcBef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6.3.1   </a:t>
            </a:r>
            <a:r>
              <a:rPr lang="en-US" altLang="zh-CN" sz="3600" b="0" i="1" dirty="0">
                <a:sym typeface="Symbol" panose="05050102010706020507" pitchFamily="18" charset="2"/>
              </a:rPr>
              <a:t></a:t>
            </a:r>
            <a:r>
              <a:rPr lang="en-US" altLang="zh-CN" sz="3600" b="0" baseline="30000" dirty="0"/>
              <a:t>2</a:t>
            </a:r>
            <a:r>
              <a:rPr lang="zh-CN" altLang="en-US" dirty="0"/>
              <a:t>分布</a:t>
            </a:r>
          </a:p>
          <a:p>
            <a:pPr algn="l"/>
            <a:r>
              <a:rPr lang="en-US" altLang="zh-CN" dirty="0"/>
              <a:t>6.3.2   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分布</a:t>
            </a:r>
          </a:p>
          <a:p>
            <a:pPr algn="l"/>
            <a:r>
              <a:rPr lang="en-US" altLang="zh-CN" dirty="0"/>
              <a:t>6.3.3   </a:t>
            </a:r>
            <a:r>
              <a:rPr lang="en-US" altLang="zh-CN" i="1" dirty="0"/>
              <a:t>F</a:t>
            </a:r>
            <a:r>
              <a:rPr lang="en-US" altLang="zh-CN" dirty="0"/>
              <a:t> </a:t>
            </a:r>
            <a:r>
              <a:rPr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8218130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AA62A"/>
            </a:gs>
            <a:gs pos="100000">
              <a:srgbClr val="2AA62A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 anchorCtr="0"/>
          <a:lstStyle/>
          <a:p>
            <a:r>
              <a:rPr lang="en-US" altLang="zh-CN" sz="4400" i="1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US" altLang="zh-CN" sz="4400" baseline="30000">
                <a:latin typeface="Arial" panose="020B0604020202020204" pitchFamily="34" charset="0"/>
              </a:rPr>
              <a:t>2 </a:t>
            </a:r>
            <a:r>
              <a:rPr lang="zh-CN" altLang="en-US" sz="4400"/>
              <a:t>分布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87072" cy="4495800"/>
          </a:xfrm>
          <a:noFill/>
          <a:ln/>
        </p:spPr>
        <p:txBody>
          <a:bodyPr/>
          <a:lstStyle/>
          <a:p>
            <a:pPr marL="609600" indent="-609600" algn="just">
              <a:spcBef>
                <a:spcPct val="60000"/>
              </a:spcBef>
              <a:buFontTx/>
              <a:buAutoNum type="arabicPeriod"/>
            </a:pPr>
            <a:r>
              <a:rPr lang="zh-CN" altLang="en-US" sz="2600" dirty="0"/>
              <a:t>由阿贝</a:t>
            </a:r>
            <a:r>
              <a:rPr lang="en-US" altLang="zh-CN" sz="2600" dirty="0"/>
              <a:t>(</a:t>
            </a:r>
            <a:r>
              <a:rPr lang="en-US" altLang="zh-CN" sz="2600" dirty="0">
                <a:cs typeface="Times New Roman" panose="02020603050405020304" pitchFamily="18" charset="0"/>
              </a:rPr>
              <a:t>Abbe</a:t>
            </a:r>
            <a:r>
              <a:rPr lang="en-US" altLang="zh-CN" sz="2600" dirty="0"/>
              <a:t>)</a:t>
            </a:r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zh-CN" altLang="en-US" sz="2600" dirty="0"/>
              <a:t>于</a:t>
            </a:r>
            <a:r>
              <a:rPr lang="en-US" altLang="zh-CN" sz="2600" dirty="0">
                <a:cs typeface="Times New Roman" panose="02020603050405020304" pitchFamily="18" charset="0"/>
              </a:rPr>
              <a:t>1863</a:t>
            </a:r>
            <a:r>
              <a:rPr lang="zh-CN" altLang="en-US" sz="2600" dirty="0"/>
              <a:t>年首先给出，后来由海尔墨特</a:t>
            </a:r>
            <a:r>
              <a:rPr lang="en-US" altLang="zh-CN" sz="2600" dirty="0"/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Hermert</a:t>
            </a:r>
            <a:r>
              <a:rPr lang="en-US" altLang="zh-CN" sz="2600" dirty="0"/>
              <a:t>)</a:t>
            </a:r>
            <a:r>
              <a:rPr lang="zh-CN" altLang="en-US" sz="2600" dirty="0"/>
              <a:t>和卡</a:t>
            </a:r>
            <a:r>
              <a:rPr lang="en-US" altLang="zh-CN" sz="2600" dirty="0">
                <a:cs typeface="Times New Roman" panose="02020603050405020304" pitchFamily="18" charset="0"/>
              </a:rPr>
              <a:t>·</a:t>
            </a:r>
            <a:r>
              <a:rPr lang="zh-CN" altLang="en-US" sz="2600" dirty="0"/>
              <a:t>皮尔逊</a:t>
            </a:r>
            <a:r>
              <a:rPr lang="en-US" altLang="zh-CN" sz="2600" dirty="0"/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K·Pearson</a:t>
            </a:r>
            <a:r>
              <a:rPr lang="en-US" altLang="zh-CN" sz="2600" dirty="0"/>
              <a:t>)</a:t>
            </a:r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zh-CN" altLang="en-US" sz="2600" dirty="0"/>
              <a:t>分别于</a:t>
            </a:r>
            <a:r>
              <a:rPr lang="en-US" altLang="zh-CN" sz="2600" dirty="0">
                <a:cs typeface="Times New Roman" panose="02020603050405020304" pitchFamily="18" charset="0"/>
              </a:rPr>
              <a:t>1875</a:t>
            </a:r>
            <a:r>
              <a:rPr lang="zh-CN" altLang="en-US" sz="2600" dirty="0"/>
              <a:t>年和</a:t>
            </a:r>
            <a:r>
              <a:rPr lang="en-US" altLang="zh-CN" sz="2600" dirty="0">
                <a:cs typeface="Times New Roman" panose="02020603050405020304" pitchFamily="18" charset="0"/>
              </a:rPr>
              <a:t>1900</a:t>
            </a:r>
            <a:r>
              <a:rPr lang="zh-CN" altLang="en-US" sz="2600" dirty="0"/>
              <a:t>年推导出来。对于相互独立的随机变量，</a:t>
            </a:r>
            <a:endParaRPr lang="en-US" altLang="zh-CN" sz="1600" dirty="0"/>
          </a:p>
          <a:p>
            <a:pPr marL="609600" indent="-609600" algn="just">
              <a:spcBef>
                <a:spcPct val="60000"/>
              </a:spcBef>
              <a:buFontTx/>
              <a:buAutoNum type="arabicPeriod"/>
            </a:pPr>
            <a:r>
              <a:rPr lang="zh-CN" altLang="en-US" sz="2600" dirty="0"/>
              <a:t>设                       ，则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</a:pPr>
            <a:r>
              <a:rPr lang="zh-CN" altLang="en-US" sz="2600" dirty="0"/>
              <a:t>令             ，则 </a:t>
            </a:r>
            <a:r>
              <a:rPr lang="en-US" altLang="zh-CN" sz="2600" i="1" dirty="0">
                <a:latin typeface="Times New Roman" panose="02020603050405020304" pitchFamily="18" charset="0"/>
              </a:rPr>
              <a:t>Y </a:t>
            </a:r>
            <a:r>
              <a:rPr lang="zh-CN" altLang="en-US" sz="2600" dirty="0"/>
              <a:t>服从自由度为</a:t>
            </a:r>
            <a:r>
              <a:rPr lang="en-US" altLang="zh-CN" sz="2600" dirty="0">
                <a:cs typeface="Times New Roman" panose="02020603050405020304" pitchFamily="18" charset="0"/>
              </a:rPr>
              <a:t>1</a:t>
            </a:r>
            <a:r>
              <a:rPr lang="zh-CN" altLang="en-US" sz="2600" dirty="0"/>
              <a:t>的</a:t>
            </a:r>
            <a:r>
              <a:rPr lang="zh-CN" altLang="en-US" sz="2600" i="1" dirty="0">
                <a:sym typeface="Symbol" panose="05050102010706020507" pitchFamily="18" charset="2"/>
              </a:rPr>
              <a:t></a:t>
            </a:r>
            <a:r>
              <a:rPr lang="en-US" altLang="zh-CN" sz="2600" baseline="30000" dirty="0"/>
              <a:t>2</a:t>
            </a:r>
            <a:r>
              <a:rPr lang="zh-CN" altLang="en-US" sz="2600" dirty="0"/>
              <a:t>分布，即</a:t>
            </a:r>
          </a:p>
          <a:p>
            <a:pPr marL="609600" indent="-609600" algn="just">
              <a:spcBef>
                <a:spcPct val="60000"/>
              </a:spcBef>
            </a:pPr>
            <a:r>
              <a:rPr lang="zh-CN" altLang="en-US" sz="2600" dirty="0"/>
              <a:t>            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 startAt="4"/>
            </a:pPr>
            <a:r>
              <a:rPr lang="zh-CN" altLang="en-US" sz="2600" dirty="0"/>
              <a:t>当总体                   ，从中抽取容量为</a:t>
            </a:r>
            <a:r>
              <a:rPr lang="en-US" altLang="zh-CN" sz="2600" i="1" dirty="0"/>
              <a:t>n</a:t>
            </a:r>
            <a:r>
              <a:rPr lang="zh-CN" altLang="en-US" sz="2600" dirty="0"/>
              <a:t>的样本，则</a:t>
            </a:r>
            <a:endParaRPr lang="zh-CN" altLang="en-US" sz="2600" dirty="0"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60000"/>
              </a:spcBef>
            </a:pPr>
            <a:endParaRPr lang="en-US" altLang="zh-CN" sz="2600" dirty="0"/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  <a:noFill/>
          <a:ln/>
        </p:spPr>
        <p:txBody>
          <a:bodyPr/>
          <a:lstStyle/>
          <a:p>
            <a:r>
              <a:rPr lang="en-US" altLang="zh-CN" i="1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 i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US" altLang="zh-CN" sz="3600" baseline="300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distribution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904196" name="Object 4"/>
          <p:cNvGraphicFramePr>
            <a:graphicFrameLocks noChangeAspect="1"/>
          </p:cNvGraphicFramePr>
          <p:nvPr/>
        </p:nvGraphicFramePr>
        <p:xfrm>
          <a:off x="1600200" y="31242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86" r:id="rId4" imgW="914400" imgH="228600" progId="Equation.3">
                  <p:embed/>
                </p:oleObj>
              </mc:Choice>
              <mc:Fallback>
                <p:oleObj r:id="rId4" imgW="914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1752600" cy="4572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7" name="Object 5"/>
          <p:cNvGraphicFramePr>
            <a:graphicFrameLocks noChangeAspect="1"/>
          </p:cNvGraphicFramePr>
          <p:nvPr/>
        </p:nvGraphicFramePr>
        <p:xfrm>
          <a:off x="4500563" y="2971800"/>
          <a:ext cx="209073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87" name="Equation" r:id="rId6" imgW="1244520" imgH="393480" progId="Equation.3">
                  <p:embed/>
                </p:oleObj>
              </mc:Choice>
              <mc:Fallback>
                <p:oleObj name="Equation" r:id="rId6" imgW="1244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71800"/>
                        <a:ext cx="2090737" cy="73818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8" name="Object 6"/>
          <p:cNvGraphicFramePr>
            <a:graphicFrameLocks noChangeAspect="1"/>
          </p:cNvGraphicFramePr>
          <p:nvPr/>
        </p:nvGraphicFramePr>
        <p:xfrm>
          <a:off x="1719263" y="3733800"/>
          <a:ext cx="981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88" name="Equation" r:id="rId8" imgW="431640" imgH="190440" progId="Equation.3">
                  <p:embed/>
                </p:oleObj>
              </mc:Choice>
              <mc:Fallback>
                <p:oleObj name="Equation" r:id="rId8" imgW="43164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733800"/>
                        <a:ext cx="981075" cy="43497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9" name="Object 7"/>
          <p:cNvGraphicFramePr>
            <a:graphicFrameLocks noChangeAspect="1"/>
          </p:cNvGraphicFramePr>
          <p:nvPr/>
        </p:nvGraphicFramePr>
        <p:xfrm>
          <a:off x="2819400" y="4343400"/>
          <a:ext cx="1600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89" r:id="rId4" imgW="647700" imgH="228600" progId="Equation.3">
                  <p:embed/>
                </p:oleObj>
              </mc:Choice>
              <mc:Fallback>
                <p:oleObj r:id="rId4" imgW="647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600200" cy="5651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00" name="Object 8"/>
          <p:cNvGraphicFramePr>
            <a:graphicFrameLocks noChangeAspect="1"/>
          </p:cNvGraphicFramePr>
          <p:nvPr/>
        </p:nvGraphicFramePr>
        <p:xfrm>
          <a:off x="2209800" y="5029200"/>
          <a:ext cx="167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90" name="Equation" r:id="rId11" imgW="914400" imgH="228600" progId="Equation.3">
                  <p:embed/>
                </p:oleObj>
              </mc:Choice>
              <mc:Fallback>
                <p:oleObj name="Equation" r:id="rId11" imgW="914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1676400" cy="4762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01" name="Object 9"/>
          <p:cNvGraphicFramePr>
            <a:graphicFrameLocks noChangeAspect="1"/>
          </p:cNvGraphicFramePr>
          <p:nvPr/>
        </p:nvGraphicFramePr>
        <p:xfrm>
          <a:off x="2836863" y="5410200"/>
          <a:ext cx="2784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91" name="Equation" r:id="rId13" imgW="1511280" imgH="609480" progId="Equation.3">
                  <p:embed/>
                </p:oleObj>
              </mc:Choice>
              <mc:Fallback>
                <p:oleObj name="Equation" r:id="rId13" imgW="151128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410200"/>
                        <a:ext cx="2784475" cy="10668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  <a:noFill/>
          <a:ln/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zh-CN" altLang="en-US" sz="2800"/>
              <a:t>分布的变量值始终为正 </a:t>
            </a:r>
          </a:p>
          <a:p>
            <a:pPr marL="609600" indent="-609600" algn="just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zh-CN" altLang="en-US" sz="2800"/>
              <a:t>分布的形状取决于其自由度</a:t>
            </a:r>
            <a:r>
              <a:rPr lang="en-US" altLang="zh-CN" sz="2800" i="1"/>
              <a:t>n</a:t>
            </a:r>
            <a:r>
              <a:rPr lang="zh-CN" altLang="en-US" sz="2800"/>
              <a:t>的大小，通常为不对称的正偏分布，但随着自由度的增大逐渐趋于对称 </a:t>
            </a:r>
          </a:p>
          <a:p>
            <a:pPr marL="609600" indent="-609600" algn="just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zh-CN" altLang="en-US" sz="2800"/>
              <a:t>期望为：</a:t>
            </a:r>
            <a:r>
              <a:rPr lang="en-US" altLang="zh-CN" sz="2800" i="1"/>
              <a:t>E</a:t>
            </a:r>
            <a:r>
              <a:rPr lang="en-US" altLang="zh-CN" sz="2800"/>
              <a:t>(</a:t>
            </a:r>
            <a:r>
              <a:rPr lang="en-US" altLang="zh-CN" sz="2800" i="1">
                <a:sym typeface="Symbol" panose="05050102010706020507" pitchFamily="18" charset="2"/>
              </a:rPr>
              <a:t></a:t>
            </a:r>
            <a:r>
              <a:rPr lang="en-US" altLang="zh-CN" sz="2800" baseline="30000"/>
              <a:t>2</a:t>
            </a:r>
            <a:r>
              <a:rPr lang="en-US" altLang="zh-CN" sz="2800"/>
              <a:t>)=</a:t>
            </a:r>
            <a:r>
              <a:rPr lang="en-US" altLang="zh-CN" sz="2800" i="1"/>
              <a:t>n</a:t>
            </a:r>
            <a:r>
              <a:rPr lang="zh-CN" altLang="en-US" sz="2800"/>
              <a:t>，方差为：</a:t>
            </a:r>
            <a:r>
              <a:rPr lang="en-US" altLang="zh-CN" sz="2800" i="1"/>
              <a:t>D</a:t>
            </a:r>
            <a:r>
              <a:rPr lang="en-US" altLang="zh-CN" sz="2800"/>
              <a:t>(</a:t>
            </a:r>
            <a:r>
              <a:rPr lang="en-US" altLang="zh-CN" sz="2800" i="1">
                <a:sym typeface="Symbol" panose="05050102010706020507" pitchFamily="18" charset="2"/>
              </a:rPr>
              <a:t></a:t>
            </a:r>
            <a:r>
              <a:rPr lang="en-US" altLang="zh-CN" sz="2800" baseline="30000"/>
              <a:t>2</a:t>
            </a:r>
            <a:r>
              <a:rPr lang="en-US" altLang="zh-CN" sz="2800"/>
              <a:t>)=2</a:t>
            </a:r>
            <a:r>
              <a:rPr lang="en-US" altLang="zh-CN" sz="2800" i="1"/>
              <a:t>n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zh-CN" altLang="en-US" sz="2800"/>
              <a:t>为自由度</a:t>
            </a:r>
            <a:r>
              <a:rPr lang="en-US" altLang="zh-CN" sz="2800"/>
              <a:t>) </a:t>
            </a:r>
          </a:p>
          <a:p>
            <a:pPr marL="609600" indent="-609600" algn="just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zh-CN" altLang="en-US" sz="2800"/>
              <a:t>可加性：若</a:t>
            </a:r>
            <a:r>
              <a:rPr lang="en-US" altLang="zh-CN" sz="2800" i="1"/>
              <a:t>U</a:t>
            </a:r>
            <a:r>
              <a:rPr lang="zh-CN" altLang="en-US" sz="2800"/>
              <a:t>和</a:t>
            </a:r>
            <a:r>
              <a:rPr lang="en-US" altLang="zh-CN" sz="2800" i="1"/>
              <a:t>V</a:t>
            </a:r>
            <a:r>
              <a:rPr lang="zh-CN" altLang="en-US" sz="2800"/>
              <a:t>为两个独立的</a:t>
            </a:r>
            <a:r>
              <a:rPr lang="zh-CN" altLang="en-US" sz="2800" i="1">
                <a:sym typeface="Symbol" panose="05050102010706020507" pitchFamily="18" charset="2"/>
              </a:rPr>
              <a:t></a:t>
            </a:r>
            <a:r>
              <a:rPr lang="en-US" altLang="zh-CN" sz="2800" baseline="30000"/>
              <a:t>2</a:t>
            </a:r>
            <a:r>
              <a:rPr lang="zh-CN" altLang="en-US" sz="2800"/>
              <a:t>分布随机变量，</a:t>
            </a:r>
            <a:r>
              <a:rPr lang="en-US" altLang="zh-CN" sz="2800" i="1"/>
              <a:t>U</a:t>
            </a:r>
            <a:r>
              <a:rPr lang="en-US" altLang="zh-CN" sz="2800"/>
              <a:t>~</a:t>
            </a:r>
            <a:r>
              <a:rPr lang="en-US" altLang="zh-CN" sz="2800" i="1">
                <a:sym typeface="Symbol" panose="05050102010706020507" pitchFamily="18" charset="2"/>
              </a:rPr>
              <a:t></a:t>
            </a:r>
            <a:r>
              <a:rPr lang="en-US" altLang="zh-CN" sz="2800" baseline="30000"/>
              <a:t>2</a:t>
            </a:r>
            <a:r>
              <a:rPr lang="en-US" altLang="zh-CN" sz="2800"/>
              <a:t>(n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i="1"/>
              <a:t>V</a:t>
            </a:r>
            <a:r>
              <a:rPr lang="en-US" altLang="zh-CN" sz="2800"/>
              <a:t>~</a:t>
            </a:r>
            <a:r>
              <a:rPr lang="en-US" altLang="zh-CN" sz="2800" i="1">
                <a:sym typeface="Symbol" panose="05050102010706020507" pitchFamily="18" charset="2"/>
              </a:rPr>
              <a:t></a:t>
            </a:r>
            <a:r>
              <a:rPr lang="en-US" altLang="zh-CN" sz="2800" baseline="30000"/>
              <a:t>2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 baseline="-25000"/>
              <a:t>2</a:t>
            </a:r>
            <a:r>
              <a:rPr lang="en-US" altLang="zh-CN" sz="2800"/>
              <a:t>),</a:t>
            </a:r>
            <a:r>
              <a:rPr lang="zh-CN" altLang="en-US" sz="2800"/>
              <a:t>则</a:t>
            </a:r>
            <a:r>
              <a:rPr lang="en-US" altLang="zh-CN" sz="2800" i="1"/>
              <a:t>U</a:t>
            </a:r>
            <a:r>
              <a:rPr lang="en-US" altLang="zh-CN" sz="2800"/>
              <a:t>+</a:t>
            </a:r>
            <a:r>
              <a:rPr lang="en-US" altLang="zh-CN" sz="2800" i="1"/>
              <a:t>V</a:t>
            </a:r>
            <a:r>
              <a:rPr lang="zh-CN" altLang="en-US" sz="2800"/>
              <a:t>这一随机变量服从自由度为</a:t>
            </a:r>
            <a:r>
              <a:rPr lang="en-US" altLang="zh-CN" sz="2800" i="1"/>
              <a:t>n</a:t>
            </a:r>
            <a:r>
              <a:rPr lang="en-US" altLang="zh-CN" sz="2800" baseline="-25000"/>
              <a:t>1</a:t>
            </a:r>
            <a:r>
              <a:rPr lang="en-US" altLang="zh-CN" sz="2800"/>
              <a:t>+</a:t>
            </a:r>
            <a:r>
              <a:rPr lang="en-US" altLang="zh-CN" sz="2800" i="1"/>
              <a:t>n</a:t>
            </a:r>
            <a:r>
              <a:rPr lang="en-US" altLang="zh-CN" sz="2800" baseline="-25000"/>
              <a:t>2</a:t>
            </a:r>
            <a:r>
              <a:rPr lang="zh-CN" altLang="en-US" sz="2800"/>
              <a:t>的</a:t>
            </a:r>
            <a:r>
              <a:rPr lang="zh-CN" altLang="en-US" sz="2800" i="1">
                <a:sym typeface="Symbol" panose="05050102010706020507" pitchFamily="18" charset="2"/>
              </a:rPr>
              <a:t></a:t>
            </a:r>
            <a:r>
              <a:rPr lang="en-US" altLang="zh-CN" sz="2800" baseline="30000"/>
              <a:t>2</a:t>
            </a:r>
            <a:r>
              <a:rPr lang="zh-CN" altLang="en-US" sz="2800"/>
              <a:t>分布 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  <a:noFill/>
          <a:ln/>
        </p:spPr>
        <p:txBody>
          <a:bodyPr/>
          <a:lstStyle/>
          <a:p>
            <a:r>
              <a:rPr lang="en-US" altLang="zh-CN" i="1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Times New Roman" panose="02020603050405020304" pitchFamily="18" charset="0"/>
              </a:rPr>
              <a:t>性质和特点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6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/>
        </p:nvSpPr>
        <p:spPr bwMode="auto">
          <a:xfrm>
            <a:off x="0" y="1557338"/>
            <a:ext cx="9144000" cy="5300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88913"/>
            <a:ext cx="7086600" cy="1035050"/>
          </a:xfrm>
          <a:noFill/>
          <a:ln/>
        </p:spPr>
        <p:txBody>
          <a:bodyPr/>
          <a:lstStyle/>
          <a:p>
            <a:r>
              <a:rPr lang="en-US" altLang="zh-CN">
                <a:latin typeface="Symbol" panose="05050102010706020507" pitchFamily="18" charset="2"/>
              </a:rPr>
              <a:t>c</a:t>
            </a:r>
            <a:r>
              <a:rPr lang="en-US" altLang="zh-CN" baseline="30000"/>
              <a:t>2</a:t>
            </a:r>
            <a:r>
              <a:rPr lang="zh-CN" altLang="en-US"/>
              <a:t>分布</a:t>
            </a:r>
            <a:br>
              <a:rPr lang="zh-CN" altLang="en-US"/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图示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908352" name="Group 64"/>
          <p:cNvGrpSpPr>
            <a:grpSpLocks/>
          </p:cNvGrpSpPr>
          <p:nvPr/>
        </p:nvGrpSpPr>
        <p:grpSpPr bwMode="auto">
          <a:xfrm>
            <a:off x="1619250" y="1628775"/>
            <a:ext cx="7143750" cy="5057775"/>
            <a:chOff x="1020" y="1026"/>
            <a:chExt cx="4500" cy="3186"/>
          </a:xfrm>
        </p:grpSpPr>
        <p:sp>
          <p:nvSpPr>
            <p:cNvPr id="908304" name="Rectangle 16"/>
            <p:cNvSpPr>
              <a:spLocks noChangeArrowheads="1"/>
            </p:cNvSpPr>
            <p:nvPr/>
          </p:nvSpPr>
          <p:spPr bwMode="auto">
            <a:xfrm>
              <a:off x="2064" y="4020"/>
              <a:ext cx="17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不同容量样本的抽样分布</a:t>
              </a:r>
              <a:endParaRPr lang="zh-CN" altLang="en-US" sz="20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8305" name="Rectangle 17"/>
            <p:cNvSpPr>
              <a:spLocks noChangeArrowheads="1"/>
            </p:cNvSpPr>
            <p:nvPr/>
          </p:nvSpPr>
          <p:spPr bwMode="auto">
            <a:xfrm>
              <a:off x="5284" y="3929"/>
              <a:ext cx="228" cy="23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c </a:t>
              </a:r>
              <a:r>
                <a:rPr lang="en-US" altLang="zh-CN" sz="25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2</a:t>
              </a:r>
              <a:endPara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8306" name="Freeform 18"/>
            <p:cNvSpPr>
              <a:spLocks/>
            </p:cNvSpPr>
            <p:nvPr/>
          </p:nvSpPr>
          <p:spPr bwMode="auto">
            <a:xfrm>
              <a:off x="1076" y="1026"/>
              <a:ext cx="4444" cy="2840"/>
            </a:xfrm>
            <a:custGeom>
              <a:avLst/>
              <a:gdLst>
                <a:gd name="T0" fmla="*/ 0 w 1708"/>
                <a:gd name="T1" fmla="*/ 0 h 696"/>
                <a:gd name="T2" fmla="*/ 0 w 1708"/>
                <a:gd name="T3" fmla="*/ 696 h 696"/>
                <a:gd name="T4" fmla="*/ 1708 w 1708"/>
                <a:gd name="T5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8" h="696">
                  <a:moveTo>
                    <a:pt x="0" y="0"/>
                  </a:moveTo>
                  <a:lnTo>
                    <a:pt x="0" y="696"/>
                  </a:lnTo>
                  <a:lnTo>
                    <a:pt x="1708" y="696"/>
                  </a:lnTo>
                </a:path>
              </a:pathLst>
            </a:custGeom>
            <a:noFill/>
            <a:ln w="30226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07" name="Line 19"/>
            <p:cNvSpPr>
              <a:spLocks noChangeShapeType="1"/>
            </p:cNvSpPr>
            <p:nvPr/>
          </p:nvSpPr>
          <p:spPr bwMode="auto">
            <a:xfrm>
              <a:off x="1020" y="1407"/>
              <a:ext cx="56" cy="1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08" name="Line 20"/>
            <p:cNvSpPr>
              <a:spLocks noChangeShapeType="1"/>
            </p:cNvSpPr>
            <p:nvPr/>
          </p:nvSpPr>
          <p:spPr bwMode="auto">
            <a:xfrm>
              <a:off x="1020" y="1676"/>
              <a:ext cx="56" cy="4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09" name="Line 21"/>
            <p:cNvSpPr>
              <a:spLocks noChangeShapeType="1"/>
            </p:cNvSpPr>
            <p:nvPr/>
          </p:nvSpPr>
          <p:spPr bwMode="auto">
            <a:xfrm>
              <a:off x="1020" y="1952"/>
              <a:ext cx="56" cy="5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0" name="Line 22"/>
            <p:cNvSpPr>
              <a:spLocks noChangeShapeType="1"/>
            </p:cNvSpPr>
            <p:nvPr/>
          </p:nvSpPr>
          <p:spPr bwMode="auto">
            <a:xfrm>
              <a:off x="1020" y="2226"/>
              <a:ext cx="56" cy="4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1" name="Line 23"/>
            <p:cNvSpPr>
              <a:spLocks noChangeShapeType="1"/>
            </p:cNvSpPr>
            <p:nvPr/>
          </p:nvSpPr>
          <p:spPr bwMode="auto">
            <a:xfrm>
              <a:off x="1020" y="2498"/>
              <a:ext cx="56" cy="4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2" name="Line 24"/>
            <p:cNvSpPr>
              <a:spLocks noChangeShapeType="1"/>
            </p:cNvSpPr>
            <p:nvPr/>
          </p:nvSpPr>
          <p:spPr bwMode="auto">
            <a:xfrm>
              <a:off x="1020" y="2772"/>
              <a:ext cx="56" cy="4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3" name="Line 25"/>
            <p:cNvSpPr>
              <a:spLocks noChangeShapeType="1"/>
            </p:cNvSpPr>
            <p:nvPr/>
          </p:nvSpPr>
          <p:spPr bwMode="auto">
            <a:xfrm>
              <a:off x="1020" y="3052"/>
              <a:ext cx="56" cy="5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4" name="Line 26"/>
            <p:cNvSpPr>
              <a:spLocks noChangeShapeType="1"/>
            </p:cNvSpPr>
            <p:nvPr/>
          </p:nvSpPr>
          <p:spPr bwMode="auto">
            <a:xfrm>
              <a:off x="1020" y="3320"/>
              <a:ext cx="56" cy="2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5" name="Line 27"/>
            <p:cNvSpPr>
              <a:spLocks noChangeShapeType="1"/>
            </p:cNvSpPr>
            <p:nvPr/>
          </p:nvSpPr>
          <p:spPr bwMode="auto">
            <a:xfrm>
              <a:off x="1020" y="3594"/>
              <a:ext cx="56" cy="4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6" name="Line 28"/>
            <p:cNvSpPr>
              <a:spLocks noChangeShapeType="1"/>
            </p:cNvSpPr>
            <p:nvPr/>
          </p:nvSpPr>
          <p:spPr bwMode="auto">
            <a:xfrm>
              <a:off x="4955" y="3866"/>
              <a:ext cx="3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7" name="Line 29"/>
            <p:cNvSpPr>
              <a:spLocks noChangeShapeType="1"/>
            </p:cNvSpPr>
            <p:nvPr/>
          </p:nvSpPr>
          <p:spPr bwMode="auto">
            <a:xfrm>
              <a:off x="4524" y="3866"/>
              <a:ext cx="2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8" name="Line 30"/>
            <p:cNvSpPr>
              <a:spLocks noChangeShapeType="1"/>
            </p:cNvSpPr>
            <p:nvPr/>
          </p:nvSpPr>
          <p:spPr bwMode="auto">
            <a:xfrm>
              <a:off x="4090" y="3866"/>
              <a:ext cx="3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19" name="Line 31"/>
            <p:cNvSpPr>
              <a:spLocks noChangeShapeType="1"/>
            </p:cNvSpPr>
            <p:nvPr/>
          </p:nvSpPr>
          <p:spPr bwMode="auto">
            <a:xfrm>
              <a:off x="3661" y="3866"/>
              <a:ext cx="3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20" name="Line 32"/>
            <p:cNvSpPr>
              <a:spLocks noChangeShapeType="1"/>
            </p:cNvSpPr>
            <p:nvPr/>
          </p:nvSpPr>
          <p:spPr bwMode="auto">
            <a:xfrm>
              <a:off x="3233" y="3866"/>
              <a:ext cx="2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21" name="Line 33"/>
            <p:cNvSpPr>
              <a:spLocks noChangeShapeType="1"/>
            </p:cNvSpPr>
            <p:nvPr/>
          </p:nvSpPr>
          <p:spPr bwMode="auto">
            <a:xfrm>
              <a:off x="2799" y="3866"/>
              <a:ext cx="2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22" name="Line 34"/>
            <p:cNvSpPr>
              <a:spLocks noChangeShapeType="1"/>
            </p:cNvSpPr>
            <p:nvPr/>
          </p:nvSpPr>
          <p:spPr bwMode="auto">
            <a:xfrm>
              <a:off x="2368" y="3866"/>
              <a:ext cx="2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23" name="Line 35"/>
            <p:cNvSpPr>
              <a:spLocks noChangeShapeType="1"/>
            </p:cNvSpPr>
            <p:nvPr/>
          </p:nvSpPr>
          <p:spPr bwMode="auto">
            <a:xfrm>
              <a:off x="1939" y="3866"/>
              <a:ext cx="2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324" name="Line 36"/>
            <p:cNvSpPr>
              <a:spLocks noChangeShapeType="1"/>
            </p:cNvSpPr>
            <p:nvPr/>
          </p:nvSpPr>
          <p:spPr bwMode="auto">
            <a:xfrm>
              <a:off x="1505" y="3866"/>
              <a:ext cx="3" cy="38"/>
            </a:xfrm>
            <a:prstGeom prst="line">
              <a:avLst/>
            </a:prstGeom>
            <a:noFill/>
            <a:ln w="39688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8325" name="Group 37"/>
            <p:cNvGrpSpPr>
              <a:grpSpLocks/>
            </p:cNvGrpSpPr>
            <p:nvPr/>
          </p:nvGrpSpPr>
          <p:grpSpPr bwMode="auto">
            <a:xfrm>
              <a:off x="1168" y="2207"/>
              <a:ext cx="4254" cy="1443"/>
              <a:chOff x="3719" y="2525"/>
              <a:chExt cx="1686" cy="366"/>
            </a:xfrm>
          </p:grpSpPr>
          <p:sp>
            <p:nvSpPr>
              <p:cNvPr id="908326" name="Freeform 38"/>
              <p:cNvSpPr>
                <a:spLocks/>
              </p:cNvSpPr>
              <p:nvPr/>
            </p:nvSpPr>
            <p:spPr bwMode="auto">
              <a:xfrm>
                <a:off x="4012" y="2525"/>
                <a:ext cx="1393" cy="366"/>
              </a:xfrm>
              <a:custGeom>
                <a:avLst/>
                <a:gdLst>
                  <a:gd name="T0" fmla="*/ 1393 w 1393"/>
                  <a:gd name="T1" fmla="*/ 366 h 366"/>
                  <a:gd name="T2" fmla="*/ 1247 w 1393"/>
                  <a:gd name="T3" fmla="*/ 362 h 366"/>
                  <a:gd name="T4" fmla="*/ 1174 w 1393"/>
                  <a:gd name="T5" fmla="*/ 358 h 366"/>
                  <a:gd name="T6" fmla="*/ 1100 w 1393"/>
                  <a:gd name="T7" fmla="*/ 352 h 366"/>
                  <a:gd name="T8" fmla="*/ 1027 w 1393"/>
                  <a:gd name="T9" fmla="*/ 344 h 366"/>
                  <a:gd name="T10" fmla="*/ 953 w 1393"/>
                  <a:gd name="T11" fmla="*/ 333 h 366"/>
                  <a:gd name="T12" fmla="*/ 881 w 1393"/>
                  <a:gd name="T13" fmla="*/ 317 h 366"/>
                  <a:gd name="T14" fmla="*/ 734 w 1393"/>
                  <a:gd name="T15" fmla="*/ 274 h 366"/>
                  <a:gd name="T16" fmla="*/ 587 w 1393"/>
                  <a:gd name="T17" fmla="*/ 215 h 366"/>
                  <a:gd name="T18" fmla="*/ 440 w 1393"/>
                  <a:gd name="T19" fmla="*/ 143 h 366"/>
                  <a:gd name="T20" fmla="*/ 366 w 1393"/>
                  <a:gd name="T21" fmla="*/ 106 h 366"/>
                  <a:gd name="T22" fmla="*/ 294 w 1393"/>
                  <a:gd name="T23" fmla="*/ 73 h 366"/>
                  <a:gd name="T24" fmla="*/ 219 w 1393"/>
                  <a:gd name="T25" fmla="*/ 43 h 366"/>
                  <a:gd name="T26" fmla="*/ 147 w 1393"/>
                  <a:gd name="T27" fmla="*/ 20 h 366"/>
                  <a:gd name="T28" fmla="*/ 73 w 1393"/>
                  <a:gd name="T29" fmla="*/ 4 h 366"/>
                  <a:gd name="T30" fmla="*/ 0 w 1393"/>
                  <a:gd name="T3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3" h="366">
                    <a:moveTo>
                      <a:pt x="1393" y="366"/>
                    </a:moveTo>
                    <a:lnTo>
                      <a:pt x="1247" y="362"/>
                    </a:lnTo>
                    <a:lnTo>
                      <a:pt x="1174" y="358"/>
                    </a:lnTo>
                    <a:lnTo>
                      <a:pt x="1100" y="352"/>
                    </a:lnTo>
                    <a:lnTo>
                      <a:pt x="1027" y="344"/>
                    </a:lnTo>
                    <a:lnTo>
                      <a:pt x="953" y="333"/>
                    </a:lnTo>
                    <a:lnTo>
                      <a:pt x="881" y="317"/>
                    </a:lnTo>
                    <a:lnTo>
                      <a:pt x="734" y="274"/>
                    </a:lnTo>
                    <a:lnTo>
                      <a:pt x="587" y="215"/>
                    </a:lnTo>
                    <a:lnTo>
                      <a:pt x="440" y="143"/>
                    </a:lnTo>
                    <a:lnTo>
                      <a:pt x="366" y="106"/>
                    </a:lnTo>
                    <a:lnTo>
                      <a:pt x="294" y="73"/>
                    </a:lnTo>
                    <a:lnTo>
                      <a:pt x="219" y="43"/>
                    </a:lnTo>
                    <a:lnTo>
                      <a:pt x="147" y="20"/>
                    </a:lnTo>
                    <a:lnTo>
                      <a:pt x="73" y="4"/>
                    </a:lnTo>
                    <a:lnTo>
                      <a:pt x="0" y="0"/>
                    </a:lnTo>
                  </a:path>
                </a:pathLst>
              </a:custGeom>
              <a:noFill/>
              <a:ln w="444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8327" name="Freeform 39"/>
              <p:cNvSpPr>
                <a:spLocks/>
              </p:cNvSpPr>
              <p:nvPr/>
            </p:nvSpPr>
            <p:spPr bwMode="auto">
              <a:xfrm>
                <a:off x="3719" y="2525"/>
                <a:ext cx="293" cy="366"/>
              </a:xfrm>
              <a:custGeom>
                <a:avLst/>
                <a:gdLst>
                  <a:gd name="T0" fmla="*/ 0 w 293"/>
                  <a:gd name="T1" fmla="*/ 366 h 366"/>
                  <a:gd name="T2" fmla="*/ 31 w 293"/>
                  <a:gd name="T3" fmla="*/ 362 h 366"/>
                  <a:gd name="T4" fmla="*/ 47 w 293"/>
                  <a:gd name="T5" fmla="*/ 358 h 366"/>
                  <a:gd name="T6" fmla="*/ 60 w 293"/>
                  <a:gd name="T7" fmla="*/ 352 h 366"/>
                  <a:gd name="T8" fmla="*/ 76 w 293"/>
                  <a:gd name="T9" fmla="*/ 344 h 366"/>
                  <a:gd name="T10" fmla="*/ 92 w 293"/>
                  <a:gd name="T11" fmla="*/ 333 h 366"/>
                  <a:gd name="T12" fmla="*/ 107 w 293"/>
                  <a:gd name="T13" fmla="*/ 317 h 366"/>
                  <a:gd name="T14" fmla="*/ 139 w 293"/>
                  <a:gd name="T15" fmla="*/ 274 h 366"/>
                  <a:gd name="T16" fmla="*/ 170 w 293"/>
                  <a:gd name="T17" fmla="*/ 215 h 366"/>
                  <a:gd name="T18" fmla="*/ 201 w 293"/>
                  <a:gd name="T19" fmla="*/ 143 h 366"/>
                  <a:gd name="T20" fmla="*/ 215 w 293"/>
                  <a:gd name="T21" fmla="*/ 106 h 366"/>
                  <a:gd name="T22" fmla="*/ 231 w 293"/>
                  <a:gd name="T23" fmla="*/ 73 h 366"/>
                  <a:gd name="T24" fmla="*/ 246 w 293"/>
                  <a:gd name="T25" fmla="*/ 43 h 366"/>
                  <a:gd name="T26" fmla="*/ 262 w 293"/>
                  <a:gd name="T27" fmla="*/ 20 h 366"/>
                  <a:gd name="T28" fmla="*/ 278 w 293"/>
                  <a:gd name="T29" fmla="*/ 4 h 366"/>
                  <a:gd name="T30" fmla="*/ 293 w 293"/>
                  <a:gd name="T3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366">
                    <a:moveTo>
                      <a:pt x="0" y="366"/>
                    </a:moveTo>
                    <a:lnTo>
                      <a:pt x="31" y="362"/>
                    </a:lnTo>
                    <a:lnTo>
                      <a:pt x="47" y="358"/>
                    </a:lnTo>
                    <a:lnTo>
                      <a:pt x="60" y="352"/>
                    </a:lnTo>
                    <a:lnTo>
                      <a:pt x="76" y="344"/>
                    </a:lnTo>
                    <a:lnTo>
                      <a:pt x="92" y="333"/>
                    </a:lnTo>
                    <a:lnTo>
                      <a:pt x="107" y="317"/>
                    </a:lnTo>
                    <a:lnTo>
                      <a:pt x="139" y="274"/>
                    </a:lnTo>
                    <a:lnTo>
                      <a:pt x="170" y="215"/>
                    </a:lnTo>
                    <a:lnTo>
                      <a:pt x="201" y="143"/>
                    </a:lnTo>
                    <a:lnTo>
                      <a:pt x="215" y="106"/>
                    </a:lnTo>
                    <a:lnTo>
                      <a:pt x="231" y="73"/>
                    </a:lnTo>
                    <a:lnTo>
                      <a:pt x="246" y="43"/>
                    </a:lnTo>
                    <a:lnTo>
                      <a:pt x="262" y="20"/>
                    </a:lnTo>
                    <a:lnTo>
                      <a:pt x="278" y="4"/>
                    </a:lnTo>
                    <a:lnTo>
                      <a:pt x="293" y="0"/>
                    </a:lnTo>
                  </a:path>
                </a:pathLst>
              </a:custGeom>
              <a:noFill/>
              <a:ln w="4445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8328" name="Group 40"/>
            <p:cNvGrpSpPr>
              <a:grpSpLocks/>
            </p:cNvGrpSpPr>
            <p:nvPr/>
          </p:nvGrpSpPr>
          <p:grpSpPr bwMode="auto">
            <a:xfrm>
              <a:off x="1531" y="1831"/>
              <a:ext cx="1671" cy="1946"/>
              <a:chOff x="3828" y="2396"/>
              <a:chExt cx="662" cy="495"/>
            </a:xfrm>
          </p:grpSpPr>
          <p:sp>
            <p:nvSpPr>
              <p:cNvPr id="908329" name="Freeform 41"/>
              <p:cNvSpPr>
                <a:spLocks/>
              </p:cNvSpPr>
              <p:nvPr/>
            </p:nvSpPr>
            <p:spPr bwMode="auto">
              <a:xfrm>
                <a:off x="3924" y="2396"/>
                <a:ext cx="566" cy="495"/>
              </a:xfrm>
              <a:custGeom>
                <a:avLst/>
                <a:gdLst>
                  <a:gd name="T0" fmla="*/ 566 w 566"/>
                  <a:gd name="T1" fmla="*/ 495 h 495"/>
                  <a:gd name="T2" fmla="*/ 505 w 566"/>
                  <a:gd name="T3" fmla="*/ 489 h 495"/>
                  <a:gd name="T4" fmla="*/ 476 w 566"/>
                  <a:gd name="T5" fmla="*/ 483 h 495"/>
                  <a:gd name="T6" fmla="*/ 446 w 566"/>
                  <a:gd name="T7" fmla="*/ 475 h 495"/>
                  <a:gd name="T8" fmla="*/ 417 w 566"/>
                  <a:gd name="T9" fmla="*/ 466 h 495"/>
                  <a:gd name="T10" fmla="*/ 386 w 566"/>
                  <a:gd name="T11" fmla="*/ 450 h 495"/>
                  <a:gd name="T12" fmla="*/ 356 w 566"/>
                  <a:gd name="T13" fmla="*/ 428 h 495"/>
                  <a:gd name="T14" fmla="*/ 298 w 566"/>
                  <a:gd name="T15" fmla="*/ 372 h 495"/>
                  <a:gd name="T16" fmla="*/ 237 w 566"/>
                  <a:gd name="T17" fmla="*/ 292 h 495"/>
                  <a:gd name="T18" fmla="*/ 178 w 566"/>
                  <a:gd name="T19" fmla="*/ 194 h 495"/>
                  <a:gd name="T20" fmla="*/ 149 w 566"/>
                  <a:gd name="T21" fmla="*/ 145 h 495"/>
                  <a:gd name="T22" fmla="*/ 118 w 566"/>
                  <a:gd name="T23" fmla="*/ 98 h 495"/>
                  <a:gd name="T24" fmla="*/ 88 w 566"/>
                  <a:gd name="T25" fmla="*/ 59 h 495"/>
                  <a:gd name="T26" fmla="*/ 59 w 566"/>
                  <a:gd name="T27" fmla="*/ 28 h 495"/>
                  <a:gd name="T28" fmla="*/ 30 w 566"/>
                  <a:gd name="T29" fmla="*/ 8 h 495"/>
                  <a:gd name="T30" fmla="*/ 0 w 566"/>
                  <a:gd name="T31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6" h="495">
                    <a:moveTo>
                      <a:pt x="566" y="495"/>
                    </a:moveTo>
                    <a:lnTo>
                      <a:pt x="505" y="489"/>
                    </a:lnTo>
                    <a:lnTo>
                      <a:pt x="476" y="483"/>
                    </a:lnTo>
                    <a:lnTo>
                      <a:pt x="446" y="475"/>
                    </a:lnTo>
                    <a:lnTo>
                      <a:pt x="417" y="466"/>
                    </a:lnTo>
                    <a:lnTo>
                      <a:pt x="386" y="450"/>
                    </a:lnTo>
                    <a:lnTo>
                      <a:pt x="356" y="428"/>
                    </a:lnTo>
                    <a:lnTo>
                      <a:pt x="298" y="372"/>
                    </a:lnTo>
                    <a:lnTo>
                      <a:pt x="237" y="292"/>
                    </a:lnTo>
                    <a:lnTo>
                      <a:pt x="178" y="194"/>
                    </a:lnTo>
                    <a:lnTo>
                      <a:pt x="149" y="145"/>
                    </a:lnTo>
                    <a:lnTo>
                      <a:pt x="118" y="98"/>
                    </a:lnTo>
                    <a:lnTo>
                      <a:pt x="88" y="59"/>
                    </a:lnTo>
                    <a:lnTo>
                      <a:pt x="59" y="28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8330" name="Freeform 42"/>
              <p:cNvSpPr>
                <a:spLocks/>
              </p:cNvSpPr>
              <p:nvPr/>
            </p:nvSpPr>
            <p:spPr bwMode="auto">
              <a:xfrm>
                <a:off x="3828" y="2396"/>
                <a:ext cx="96" cy="495"/>
              </a:xfrm>
              <a:custGeom>
                <a:avLst/>
                <a:gdLst>
                  <a:gd name="T0" fmla="*/ 0 w 96"/>
                  <a:gd name="T1" fmla="*/ 495 h 495"/>
                  <a:gd name="T2" fmla="*/ 10 w 96"/>
                  <a:gd name="T3" fmla="*/ 489 h 495"/>
                  <a:gd name="T4" fmla="*/ 16 w 96"/>
                  <a:gd name="T5" fmla="*/ 483 h 495"/>
                  <a:gd name="T6" fmla="*/ 20 w 96"/>
                  <a:gd name="T7" fmla="*/ 475 h 495"/>
                  <a:gd name="T8" fmla="*/ 26 w 96"/>
                  <a:gd name="T9" fmla="*/ 466 h 495"/>
                  <a:gd name="T10" fmla="*/ 30 w 96"/>
                  <a:gd name="T11" fmla="*/ 450 h 495"/>
                  <a:gd name="T12" fmla="*/ 36 w 96"/>
                  <a:gd name="T13" fmla="*/ 428 h 495"/>
                  <a:gd name="T14" fmla="*/ 45 w 96"/>
                  <a:gd name="T15" fmla="*/ 372 h 495"/>
                  <a:gd name="T16" fmla="*/ 55 w 96"/>
                  <a:gd name="T17" fmla="*/ 292 h 495"/>
                  <a:gd name="T18" fmla="*/ 65 w 96"/>
                  <a:gd name="T19" fmla="*/ 194 h 495"/>
                  <a:gd name="T20" fmla="*/ 71 w 96"/>
                  <a:gd name="T21" fmla="*/ 145 h 495"/>
                  <a:gd name="T22" fmla="*/ 75 w 96"/>
                  <a:gd name="T23" fmla="*/ 98 h 495"/>
                  <a:gd name="T24" fmla="*/ 81 w 96"/>
                  <a:gd name="T25" fmla="*/ 59 h 495"/>
                  <a:gd name="T26" fmla="*/ 86 w 96"/>
                  <a:gd name="T27" fmla="*/ 28 h 495"/>
                  <a:gd name="T28" fmla="*/ 90 w 96"/>
                  <a:gd name="T29" fmla="*/ 8 h 495"/>
                  <a:gd name="T30" fmla="*/ 96 w 96"/>
                  <a:gd name="T31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495">
                    <a:moveTo>
                      <a:pt x="0" y="495"/>
                    </a:moveTo>
                    <a:lnTo>
                      <a:pt x="10" y="489"/>
                    </a:lnTo>
                    <a:lnTo>
                      <a:pt x="16" y="483"/>
                    </a:lnTo>
                    <a:lnTo>
                      <a:pt x="20" y="475"/>
                    </a:lnTo>
                    <a:lnTo>
                      <a:pt x="26" y="466"/>
                    </a:lnTo>
                    <a:lnTo>
                      <a:pt x="30" y="450"/>
                    </a:lnTo>
                    <a:lnTo>
                      <a:pt x="36" y="428"/>
                    </a:lnTo>
                    <a:lnTo>
                      <a:pt x="45" y="372"/>
                    </a:lnTo>
                    <a:lnTo>
                      <a:pt x="55" y="292"/>
                    </a:lnTo>
                    <a:lnTo>
                      <a:pt x="65" y="194"/>
                    </a:lnTo>
                    <a:lnTo>
                      <a:pt x="71" y="145"/>
                    </a:lnTo>
                    <a:lnTo>
                      <a:pt x="75" y="98"/>
                    </a:lnTo>
                    <a:lnTo>
                      <a:pt x="81" y="59"/>
                    </a:lnTo>
                    <a:lnTo>
                      <a:pt x="86" y="28"/>
                    </a:lnTo>
                    <a:lnTo>
                      <a:pt x="90" y="8"/>
                    </a:lnTo>
                    <a:lnTo>
                      <a:pt x="96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8331" name="Freeform 43"/>
            <p:cNvSpPr>
              <a:spLocks/>
            </p:cNvSpPr>
            <p:nvPr/>
          </p:nvSpPr>
          <p:spPr bwMode="auto">
            <a:xfrm>
              <a:off x="1168" y="1261"/>
              <a:ext cx="3743" cy="2449"/>
            </a:xfrm>
            <a:custGeom>
              <a:avLst/>
              <a:gdLst>
                <a:gd name="T0" fmla="*/ 0 w 1483"/>
                <a:gd name="T1" fmla="*/ 0 h 622"/>
                <a:gd name="T2" fmla="*/ 4 w 1483"/>
                <a:gd name="T3" fmla="*/ 39 h 622"/>
                <a:gd name="T4" fmla="*/ 14 w 1483"/>
                <a:gd name="T5" fmla="*/ 80 h 622"/>
                <a:gd name="T6" fmla="*/ 34 w 1483"/>
                <a:gd name="T7" fmla="*/ 119 h 622"/>
                <a:gd name="T8" fmla="*/ 57 w 1483"/>
                <a:gd name="T9" fmla="*/ 159 h 622"/>
                <a:gd name="T10" fmla="*/ 90 w 1483"/>
                <a:gd name="T11" fmla="*/ 198 h 622"/>
                <a:gd name="T12" fmla="*/ 129 w 1483"/>
                <a:gd name="T13" fmla="*/ 235 h 622"/>
                <a:gd name="T14" fmla="*/ 174 w 1483"/>
                <a:gd name="T15" fmla="*/ 272 h 622"/>
                <a:gd name="T16" fmla="*/ 227 w 1483"/>
                <a:gd name="T17" fmla="*/ 309 h 622"/>
                <a:gd name="T18" fmla="*/ 286 w 1483"/>
                <a:gd name="T19" fmla="*/ 342 h 622"/>
                <a:gd name="T20" fmla="*/ 350 w 1483"/>
                <a:gd name="T21" fmla="*/ 376 h 622"/>
                <a:gd name="T22" fmla="*/ 421 w 1483"/>
                <a:gd name="T23" fmla="*/ 407 h 622"/>
                <a:gd name="T24" fmla="*/ 497 w 1483"/>
                <a:gd name="T25" fmla="*/ 438 h 622"/>
                <a:gd name="T26" fmla="*/ 577 w 1483"/>
                <a:gd name="T27" fmla="*/ 466 h 622"/>
                <a:gd name="T28" fmla="*/ 664 w 1483"/>
                <a:gd name="T29" fmla="*/ 491 h 622"/>
                <a:gd name="T30" fmla="*/ 756 w 1483"/>
                <a:gd name="T31" fmla="*/ 516 h 622"/>
                <a:gd name="T32" fmla="*/ 849 w 1483"/>
                <a:gd name="T33" fmla="*/ 538 h 622"/>
                <a:gd name="T34" fmla="*/ 947 w 1483"/>
                <a:gd name="T35" fmla="*/ 557 h 622"/>
                <a:gd name="T36" fmla="*/ 1051 w 1483"/>
                <a:gd name="T37" fmla="*/ 575 h 622"/>
                <a:gd name="T38" fmla="*/ 1155 w 1483"/>
                <a:gd name="T39" fmla="*/ 591 h 622"/>
                <a:gd name="T40" fmla="*/ 1262 w 1483"/>
                <a:gd name="T41" fmla="*/ 604 h 622"/>
                <a:gd name="T42" fmla="*/ 1372 w 1483"/>
                <a:gd name="T43" fmla="*/ 614 h 622"/>
                <a:gd name="T44" fmla="*/ 1483 w 1483"/>
                <a:gd name="T45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83" h="622">
                  <a:moveTo>
                    <a:pt x="0" y="0"/>
                  </a:moveTo>
                  <a:lnTo>
                    <a:pt x="4" y="39"/>
                  </a:lnTo>
                  <a:lnTo>
                    <a:pt x="14" y="80"/>
                  </a:lnTo>
                  <a:lnTo>
                    <a:pt x="34" y="119"/>
                  </a:lnTo>
                  <a:lnTo>
                    <a:pt x="57" y="159"/>
                  </a:lnTo>
                  <a:lnTo>
                    <a:pt x="90" y="198"/>
                  </a:lnTo>
                  <a:lnTo>
                    <a:pt x="129" y="235"/>
                  </a:lnTo>
                  <a:lnTo>
                    <a:pt x="174" y="272"/>
                  </a:lnTo>
                  <a:lnTo>
                    <a:pt x="227" y="309"/>
                  </a:lnTo>
                  <a:lnTo>
                    <a:pt x="286" y="342"/>
                  </a:lnTo>
                  <a:lnTo>
                    <a:pt x="350" y="376"/>
                  </a:lnTo>
                  <a:lnTo>
                    <a:pt x="421" y="407"/>
                  </a:lnTo>
                  <a:lnTo>
                    <a:pt x="497" y="438"/>
                  </a:lnTo>
                  <a:lnTo>
                    <a:pt x="577" y="466"/>
                  </a:lnTo>
                  <a:lnTo>
                    <a:pt x="664" y="491"/>
                  </a:lnTo>
                  <a:lnTo>
                    <a:pt x="756" y="516"/>
                  </a:lnTo>
                  <a:lnTo>
                    <a:pt x="849" y="538"/>
                  </a:lnTo>
                  <a:lnTo>
                    <a:pt x="947" y="557"/>
                  </a:lnTo>
                  <a:lnTo>
                    <a:pt x="1051" y="575"/>
                  </a:lnTo>
                  <a:lnTo>
                    <a:pt x="1155" y="591"/>
                  </a:lnTo>
                  <a:lnTo>
                    <a:pt x="1262" y="604"/>
                  </a:lnTo>
                  <a:lnTo>
                    <a:pt x="1372" y="614"/>
                  </a:lnTo>
                  <a:lnTo>
                    <a:pt x="1483" y="622"/>
                  </a:lnTo>
                </a:path>
              </a:pathLst>
            </a:custGeom>
            <a:noFill/>
            <a:ln w="44450" cmpd="sng">
              <a:solidFill>
                <a:srgbClr val="FFFF9B"/>
              </a:solidFill>
              <a:prstDash val="solid"/>
              <a:round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8332" name="Group 44"/>
            <p:cNvGrpSpPr>
              <a:grpSpLocks/>
            </p:cNvGrpSpPr>
            <p:nvPr/>
          </p:nvGrpSpPr>
          <p:grpSpPr bwMode="auto">
            <a:xfrm>
              <a:off x="1411" y="2559"/>
              <a:ext cx="3764" cy="1097"/>
              <a:chOff x="342" y="3009"/>
              <a:chExt cx="1492" cy="717"/>
            </a:xfrm>
          </p:grpSpPr>
          <p:sp>
            <p:nvSpPr>
              <p:cNvPr id="908333" name="Freeform 45"/>
              <p:cNvSpPr>
                <a:spLocks/>
              </p:cNvSpPr>
              <p:nvPr/>
            </p:nvSpPr>
            <p:spPr bwMode="auto">
              <a:xfrm>
                <a:off x="1087" y="3009"/>
                <a:ext cx="747" cy="717"/>
              </a:xfrm>
              <a:custGeom>
                <a:avLst/>
                <a:gdLst>
                  <a:gd name="T0" fmla="*/ 747 w 747"/>
                  <a:gd name="T1" fmla="*/ 717 h 717"/>
                  <a:gd name="T2" fmla="*/ 668 w 747"/>
                  <a:gd name="T3" fmla="*/ 709 h 717"/>
                  <a:gd name="T4" fmla="*/ 630 w 747"/>
                  <a:gd name="T5" fmla="*/ 700 h 717"/>
                  <a:gd name="T6" fmla="*/ 590 w 747"/>
                  <a:gd name="T7" fmla="*/ 689 h 717"/>
                  <a:gd name="T8" fmla="*/ 550 w 747"/>
                  <a:gd name="T9" fmla="*/ 672 h 717"/>
                  <a:gd name="T10" fmla="*/ 512 w 747"/>
                  <a:gd name="T11" fmla="*/ 649 h 717"/>
                  <a:gd name="T12" fmla="*/ 472 w 747"/>
                  <a:gd name="T13" fmla="*/ 620 h 717"/>
                  <a:gd name="T14" fmla="*/ 394 w 747"/>
                  <a:gd name="T15" fmla="*/ 538 h 717"/>
                  <a:gd name="T16" fmla="*/ 316 w 747"/>
                  <a:gd name="T17" fmla="*/ 420 h 717"/>
                  <a:gd name="T18" fmla="*/ 236 w 747"/>
                  <a:gd name="T19" fmla="*/ 280 h 717"/>
                  <a:gd name="T20" fmla="*/ 196 w 747"/>
                  <a:gd name="T21" fmla="*/ 208 h 717"/>
                  <a:gd name="T22" fmla="*/ 158 w 747"/>
                  <a:gd name="T23" fmla="*/ 142 h 717"/>
                  <a:gd name="T24" fmla="*/ 118 w 747"/>
                  <a:gd name="T25" fmla="*/ 84 h 717"/>
                  <a:gd name="T26" fmla="*/ 80 w 747"/>
                  <a:gd name="T27" fmla="*/ 38 h 717"/>
                  <a:gd name="T28" fmla="*/ 40 w 747"/>
                  <a:gd name="T29" fmla="*/ 9 h 717"/>
                  <a:gd name="T30" fmla="*/ 0 w 747"/>
                  <a:gd name="T3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7" h="717">
                    <a:moveTo>
                      <a:pt x="747" y="717"/>
                    </a:moveTo>
                    <a:lnTo>
                      <a:pt x="668" y="709"/>
                    </a:lnTo>
                    <a:lnTo>
                      <a:pt x="630" y="700"/>
                    </a:lnTo>
                    <a:lnTo>
                      <a:pt x="590" y="689"/>
                    </a:lnTo>
                    <a:lnTo>
                      <a:pt x="550" y="672"/>
                    </a:lnTo>
                    <a:lnTo>
                      <a:pt x="512" y="649"/>
                    </a:lnTo>
                    <a:lnTo>
                      <a:pt x="472" y="620"/>
                    </a:lnTo>
                    <a:lnTo>
                      <a:pt x="394" y="538"/>
                    </a:lnTo>
                    <a:lnTo>
                      <a:pt x="316" y="420"/>
                    </a:lnTo>
                    <a:lnTo>
                      <a:pt x="236" y="280"/>
                    </a:lnTo>
                    <a:lnTo>
                      <a:pt x="196" y="208"/>
                    </a:lnTo>
                    <a:lnTo>
                      <a:pt x="158" y="142"/>
                    </a:lnTo>
                    <a:lnTo>
                      <a:pt x="118" y="84"/>
                    </a:lnTo>
                    <a:lnTo>
                      <a:pt x="80" y="38"/>
                    </a:lnTo>
                    <a:lnTo>
                      <a:pt x="40" y="9"/>
                    </a:lnTo>
                    <a:lnTo>
                      <a:pt x="0" y="0"/>
                    </a:lnTo>
                  </a:path>
                </a:pathLst>
              </a:custGeom>
              <a:noFill/>
              <a:ln w="444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8334" name="Freeform 46"/>
              <p:cNvSpPr>
                <a:spLocks/>
              </p:cNvSpPr>
              <p:nvPr/>
            </p:nvSpPr>
            <p:spPr bwMode="auto">
              <a:xfrm>
                <a:off x="342" y="3009"/>
                <a:ext cx="745" cy="717"/>
              </a:xfrm>
              <a:custGeom>
                <a:avLst/>
                <a:gdLst>
                  <a:gd name="T0" fmla="*/ 0 w 745"/>
                  <a:gd name="T1" fmla="*/ 717 h 717"/>
                  <a:gd name="T2" fmla="*/ 78 w 745"/>
                  <a:gd name="T3" fmla="*/ 709 h 717"/>
                  <a:gd name="T4" fmla="*/ 118 w 745"/>
                  <a:gd name="T5" fmla="*/ 700 h 717"/>
                  <a:gd name="T6" fmla="*/ 156 w 745"/>
                  <a:gd name="T7" fmla="*/ 689 h 717"/>
                  <a:gd name="T8" fmla="*/ 196 w 745"/>
                  <a:gd name="T9" fmla="*/ 672 h 717"/>
                  <a:gd name="T10" fmla="*/ 236 w 745"/>
                  <a:gd name="T11" fmla="*/ 649 h 717"/>
                  <a:gd name="T12" fmla="*/ 274 w 745"/>
                  <a:gd name="T13" fmla="*/ 620 h 717"/>
                  <a:gd name="T14" fmla="*/ 354 w 745"/>
                  <a:gd name="T15" fmla="*/ 538 h 717"/>
                  <a:gd name="T16" fmla="*/ 432 w 745"/>
                  <a:gd name="T17" fmla="*/ 420 h 717"/>
                  <a:gd name="T18" fmla="*/ 510 w 745"/>
                  <a:gd name="T19" fmla="*/ 280 h 717"/>
                  <a:gd name="T20" fmla="*/ 550 w 745"/>
                  <a:gd name="T21" fmla="*/ 208 h 717"/>
                  <a:gd name="T22" fmla="*/ 589 w 745"/>
                  <a:gd name="T23" fmla="*/ 142 h 717"/>
                  <a:gd name="T24" fmla="*/ 628 w 745"/>
                  <a:gd name="T25" fmla="*/ 84 h 717"/>
                  <a:gd name="T26" fmla="*/ 667 w 745"/>
                  <a:gd name="T27" fmla="*/ 38 h 717"/>
                  <a:gd name="T28" fmla="*/ 707 w 745"/>
                  <a:gd name="T29" fmla="*/ 9 h 717"/>
                  <a:gd name="T30" fmla="*/ 745 w 745"/>
                  <a:gd name="T3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5" h="717">
                    <a:moveTo>
                      <a:pt x="0" y="717"/>
                    </a:moveTo>
                    <a:lnTo>
                      <a:pt x="78" y="709"/>
                    </a:lnTo>
                    <a:lnTo>
                      <a:pt x="118" y="700"/>
                    </a:lnTo>
                    <a:lnTo>
                      <a:pt x="156" y="689"/>
                    </a:lnTo>
                    <a:lnTo>
                      <a:pt x="196" y="672"/>
                    </a:lnTo>
                    <a:lnTo>
                      <a:pt x="236" y="649"/>
                    </a:lnTo>
                    <a:lnTo>
                      <a:pt x="274" y="620"/>
                    </a:lnTo>
                    <a:lnTo>
                      <a:pt x="354" y="538"/>
                    </a:lnTo>
                    <a:lnTo>
                      <a:pt x="432" y="420"/>
                    </a:lnTo>
                    <a:lnTo>
                      <a:pt x="510" y="280"/>
                    </a:lnTo>
                    <a:lnTo>
                      <a:pt x="550" y="208"/>
                    </a:lnTo>
                    <a:lnTo>
                      <a:pt x="589" y="142"/>
                    </a:lnTo>
                    <a:lnTo>
                      <a:pt x="628" y="84"/>
                    </a:lnTo>
                    <a:lnTo>
                      <a:pt x="667" y="38"/>
                    </a:lnTo>
                    <a:lnTo>
                      <a:pt x="707" y="9"/>
                    </a:lnTo>
                    <a:lnTo>
                      <a:pt x="745" y="0"/>
                    </a:lnTo>
                  </a:path>
                </a:pathLst>
              </a:custGeom>
              <a:noFill/>
              <a:ln w="444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8335" name="AutoShape 47"/>
            <p:cNvSpPr>
              <a:spLocks noChangeArrowheads="1"/>
            </p:cNvSpPr>
            <p:nvPr/>
          </p:nvSpPr>
          <p:spPr bwMode="auto">
            <a:xfrm>
              <a:off x="1247" y="1388"/>
              <a:ext cx="787" cy="253"/>
            </a:xfrm>
            <a:prstGeom prst="wedgeRoundRectCallout">
              <a:avLst>
                <a:gd name="adj1" fmla="val -50000"/>
                <a:gd name="adj2" fmla="val 79245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=1</a:t>
              </a:r>
            </a:p>
          </p:txBody>
        </p:sp>
        <p:sp>
          <p:nvSpPr>
            <p:cNvPr id="908336" name="AutoShape 48"/>
            <p:cNvSpPr>
              <a:spLocks noChangeArrowheads="1"/>
            </p:cNvSpPr>
            <p:nvPr/>
          </p:nvSpPr>
          <p:spPr bwMode="auto">
            <a:xfrm>
              <a:off x="2381" y="1705"/>
              <a:ext cx="787" cy="253"/>
            </a:xfrm>
            <a:prstGeom prst="wedgeRoundRectCallout">
              <a:avLst>
                <a:gd name="adj1" fmla="val -107181"/>
                <a:gd name="adj2" fmla="val 40565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=4</a:t>
              </a:r>
            </a:p>
          </p:txBody>
        </p:sp>
        <p:sp>
          <p:nvSpPr>
            <p:cNvPr id="908337" name="AutoShape 49"/>
            <p:cNvSpPr>
              <a:spLocks noChangeArrowheads="1"/>
            </p:cNvSpPr>
            <p:nvPr/>
          </p:nvSpPr>
          <p:spPr bwMode="auto">
            <a:xfrm>
              <a:off x="3198" y="2068"/>
              <a:ext cx="1011" cy="253"/>
            </a:xfrm>
            <a:prstGeom prst="wedgeRoundRectCallout">
              <a:avLst>
                <a:gd name="adj1" fmla="val -116569"/>
                <a:gd name="adj2" fmla="val 94764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=10</a:t>
              </a:r>
            </a:p>
          </p:txBody>
        </p:sp>
        <p:sp>
          <p:nvSpPr>
            <p:cNvPr id="908338" name="AutoShape 50"/>
            <p:cNvSpPr>
              <a:spLocks noChangeArrowheads="1"/>
            </p:cNvSpPr>
            <p:nvPr/>
          </p:nvSpPr>
          <p:spPr bwMode="auto">
            <a:xfrm>
              <a:off x="4059" y="2658"/>
              <a:ext cx="1012" cy="253"/>
            </a:xfrm>
            <a:prstGeom prst="wedgeRoundRectCallout">
              <a:avLst>
                <a:gd name="adj1" fmla="val -61366"/>
                <a:gd name="adj2" fmla="val 93398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=20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AA62A"/>
            </a:gs>
            <a:gs pos="100000">
              <a:srgbClr val="2AA62A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 anchorCtr="0"/>
          <a:lstStyle/>
          <a:p>
            <a:r>
              <a:rPr lang="en-US" altLang="zh-CN" sz="4400" i="1"/>
              <a:t>t</a:t>
            </a:r>
            <a:r>
              <a:rPr lang="en-US" altLang="zh-CN" sz="4400"/>
              <a:t> </a:t>
            </a:r>
            <a:r>
              <a:rPr lang="zh-CN" altLang="en-US" sz="4400"/>
              <a:t>分布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172200" cy="1143000"/>
          </a:xfrm>
          <a:noFill/>
          <a:ln/>
        </p:spPr>
        <p:txBody>
          <a:bodyPr/>
          <a:lstStyle/>
          <a:p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分布</a:t>
            </a:r>
          </a:p>
        </p:txBody>
      </p:sp>
      <p:sp>
        <p:nvSpPr>
          <p:cNvPr id="914436" name="Text Box 4"/>
          <p:cNvSpPr txBox="1">
            <a:spLocks noChangeArrowheads="1"/>
          </p:cNvSpPr>
          <p:nvPr/>
        </p:nvSpPr>
        <p:spPr bwMode="auto">
          <a:xfrm>
            <a:off x="395288" y="1676400"/>
            <a:ext cx="8353425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高塞特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(W.S.Gosset)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于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1908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年在一篇以“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Student”(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学生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为笔名的论文中首次提出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3200" b="0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分布是类似正态分布的一种对称分布，它通常要比正态分布平坦和分散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一个特定的分布依赖于称之为自由度的参数。随着自由度的增大，分布也逐渐趋于正态分布 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ChangeArrowheads="1"/>
          </p:cNvSpPr>
          <p:nvPr/>
        </p:nvSpPr>
        <p:spPr bwMode="auto">
          <a:xfrm>
            <a:off x="395288" y="1700213"/>
            <a:ext cx="8497887" cy="4392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4400"/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172200" cy="1143000"/>
          </a:xfrm>
          <a:noFill/>
          <a:ln/>
        </p:spPr>
        <p:txBody>
          <a:bodyPr/>
          <a:lstStyle/>
          <a:p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分布图示</a:t>
            </a:r>
          </a:p>
        </p:txBody>
      </p:sp>
      <p:grpSp>
        <p:nvGrpSpPr>
          <p:cNvPr id="912389" name="Group 5"/>
          <p:cNvGrpSpPr>
            <a:grpSpLocks/>
          </p:cNvGrpSpPr>
          <p:nvPr/>
        </p:nvGrpSpPr>
        <p:grpSpPr bwMode="auto">
          <a:xfrm>
            <a:off x="854075" y="2420938"/>
            <a:ext cx="7937500" cy="3233737"/>
            <a:chOff x="538" y="2160"/>
            <a:chExt cx="5000" cy="1682"/>
          </a:xfrm>
        </p:grpSpPr>
        <p:grpSp>
          <p:nvGrpSpPr>
            <p:cNvPr id="912390" name="Group 6"/>
            <p:cNvGrpSpPr>
              <a:grpSpLocks/>
            </p:cNvGrpSpPr>
            <p:nvPr/>
          </p:nvGrpSpPr>
          <p:grpSpPr bwMode="auto">
            <a:xfrm>
              <a:off x="538" y="2214"/>
              <a:ext cx="2453" cy="1607"/>
              <a:chOff x="432" y="2214"/>
              <a:chExt cx="2453" cy="1607"/>
            </a:xfrm>
          </p:grpSpPr>
          <p:sp>
            <p:nvSpPr>
              <p:cNvPr id="912391" name="Rectangle 7"/>
              <p:cNvSpPr>
                <a:spLocks noChangeArrowheads="1"/>
              </p:cNvSpPr>
              <p:nvPr/>
            </p:nvSpPr>
            <p:spPr bwMode="auto">
              <a:xfrm>
                <a:off x="2785" y="3504"/>
                <a:ext cx="100" cy="1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12392" name="Rectangle 8"/>
              <p:cNvSpPr>
                <a:spLocks noChangeArrowheads="1"/>
              </p:cNvSpPr>
              <p:nvPr/>
            </p:nvSpPr>
            <p:spPr bwMode="auto">
              <a:xfrm>
                <a:off x="768" y="3679"/>
                <a:ext cx="1804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800" b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分布与标准正态分布的比较</a:t>
                </a:r>
                <a:endParaRPr lang="zh-CN" altLang="en-US" sz="2400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2393" name="Freeform 9"/>
              <p:cNvSpPr>
                <a:spLocks/>
              </p:cNvSpPr>
              <p:nvPr/>
            </p:nvSpPr>
            <p:spPr bwMode="auto">
              <a:xfrm>
                <a:off x="462" y="2256"/>
                <a:ext cx="2321" cy="1358"/>
              </a:xfrm>
              <a:custGeom>
                <a:avLst/>
                <a:gdLst>
                  <a:gd name="T0" fmla="*/ 0 w 1708"/>
                  <a:gd name="T1" fmla="*/ 0 h 696"/>
                  <a:gd name="T2" fmla="*/ 0 w 1708"/>
                  <a:gd name="T3" fmla="*/ 696 h 696"/>
                  <a:gd name="T4" fmla="*/ 1708 w 1708"/>
                  <a:gd name="T5" fmla="*/ 696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08" h="696">
                    <a:moveTo>
                      <a:pt x="0" y="0"/>
                    </a:moveTo>
                    <a:lnTo>
                      <a:pt x="0" y="696"/>
                    </a:lnTo>
                    <a:lnTo>
                      <a:pt x="1708" y="696"/>
                    </a:lnTo>
                  </a:path>
                </a:pathLst>
              </a:custGeom>
              <a:noFill/>
              <a:ln w="30226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94" name="Line 10"/>
              <p:cNvSpPr>
                <a:spLocks noChangeShapeType="1"/>
              </p:cNvSpPr>
              <p:nvPr/>
            </p:nvSpPr>
            <p:spPr bwMode="auto">
              <a:xfrm>
                <a:off x="432" y="2393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95" name="Line 11"/>
              <p:cNvSpPr>
                <a:spLocks noChangeShapeType="1"/>
              </p:cNvSpPr>
              <p:nvPr/>
            </p:nvSpPr>
            <p:spPr bwMode="auto">
              <a:xfrm>
                <a:off x="432" y="2527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96" name="Line 12"/>
              <p:cNvSpPr>
                <a:spLocks noChangeShapeType="1"/>
              </p:cNvSpPr>
              <p:nvPr/>
            </p:nvSpPr>
            <p:spPr bwMode="auto">
              <a:xfrm>
                <a:off x="432" y="2664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97" name="Line 13"/>
              <p:cNvSpPr>
                <a:spLocks noChangeShapeType="1"/>
              </p:cNvSpPr>
              <p:nvPr/>
            </p:nvSpPr>
            <p:spPr bwMode="auto">
              <a:xfrm>
                <a:off x="432" y="2801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98" name="Line 14"/>
              <p:cNvSpPr>
                <a:spLocks noChangeShapeType="1"/>
              </p:cNvSpPr>
              <p:nvPr/>
            </p:nvSpPr>
            <p:spPr bwMode="auto">
              <a:xfrm>
                <a:off x="432" y="2935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99" name="Line 15"/>
              <p:cNvSpPr>
                <a:spLocks noChangeShapeType="1"/>
              </p:cNvSpPr>
              <p:nvPr/>
            </p:nvSpPr>
            <p:spPr bwMode="auto">
              <a:xfrm>
                <a:off x="432" y="3072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0" name="Line 16"/>
              <p:cNvSpPr>
                <a:spLocks noChangeShapeType="1"/>
              </p:cNvSpPr>
              <p:nvPr/>
            </p:nvSpPr>
            <p:spPr bwMode="auto">
              <a:xfrm>
                <a:off x="432" y="3210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1" name="Line 17"/>
              <p:cNvSpPr>
                <a:spLocks noChangeShapeType="1"/>
              </p:cNvSpPr>
              <p:nvPr/>
            </p:nvSpPr>
            <p:spPr bwMode="auto">
              <a:xfrm>
                <a:off x="432" y="3343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2" name="Line 18"/>
              <p:cNvSpPr>
                <a:spLocks noChangeShapeType="1"/>
              </p:cNvSpPr>
              <p:nvPr/>
            </p:nvSpPr>
            <p:spPr bwMode="auto">
              <a:xfrm>
                <a:off x="432" y="3480"/>
                <a:ext cx="30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3" name="Line 19"/>
              <p:cNvSpPr>
                <a:spLocks noChangeShapeType="1"/>
              </p:cNvSpPr>
              <p:nvPr/>
            </p:nvSpPr>
            <p:spPr bwMode="auto">
              <a:xfrm>
                <a:off x="2551" y="3614"/>
                <a:ext cx="2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4" name="Line 20"/>
              <p:cNvSpPr>
                <a:spLocks noChangeShapeType="1"/>
              </p:cNvSpPr>
              <p:nvPr/>
            </p:nvSpPr>
            <p:spPr bwMode="auto">
              <a:xfrm>
                <a:off x="2320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5" name="Line 21"/>
              <p:cNvSpPr>
                <a:spLocks noChangeShapeType="1"/>
              </p:cNvSpPr>
              <p:nvPr/>
            </p:nvSpPr>
            <p:spPr bwMode="auto">
              <a:xfrm>
                <a:off x="2086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6" name="Line 22"/>
              <p:cNvSpPr>
                <a:spLocks noChangeShapeType="1"/>
              </p:cNvSpPr>
              <p:nvPr/>
            </p:nvSpPr>
            <p:spPr bwMode="auto">
              <a:xfrm>
                <a:off x="1855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7" name="Line 23"/>
              <p:cNvSpPr>
                <a:spLocks noChangeShapeType="1"/>
              </p:cNvSpPr>
              <p:nvPr/>
            </p:nvSpPr>
            <p:spPr bwMode="auto">
              <a:xfrm>
                <a:off x="1624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8" name="Line 24"/>
              <p:cNvSpPr>
                <a:spLocks noChangeShapeType="1"/>
              </p:cNvSpPr>
              <p:nvPr/>
            </p:nvSpPr>
            <p:spPr bwMode="auto">
              <a:xfrm>
                <a:off x="1390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09" name="Line 25"/>
              <p:cNvSpPr>
                <a:spLocks noChangeShapeType="1"/>
              </p:cNvSpPr>
              <p:nvPr/>
            </p:nvSpPr>
            <p:spPr bwMode="auto">
              <a:xfrm>
                <a:off x="1158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10" name="Line 26"/>
              <p:cNvSpPr>
                <a:spLocks noChangeShapeType="1"/>
              </p:cNvSpPr>
              <p:nvPr/>
            </p:nvSpPr>
            <p:spPr bwMode="auto">
              <a:xfrm>
                <a:off x="927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11" name="Line 27"/>
              <p:cNvSpPr>
                <a:spLocks noChangeShapeType="1"/>
              </p:cNvSpPr>
              <p:nvPr/>
            </p:nvSpPr>
            <p:spPr bwMode="auto">
              <a:xfrm>
                <a:off x="693" y="3614"/>
                <a:ext cx="1" cy="20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12" name="AutoShape 28"/>
              <p:cNvSpPr>
                <a:spLocks noChangeArrowheads="1"/>
              </p:cNvSpPr>
              <p:nvPr/>
            </p:nvSpPr>
            <p:spPr bwMode="auto">
              <a:xfrm>
                <a:off x="522" y="2879"/>
                <a:ext cx="630" cy="174"/>
              </a:xfrm>
              <a:prstGeom prst="wedgeRoundRectCallout">
                <a:avLst>
                  <a:gd name="adj1" fmla="val 26347"/>
                  <a:gd name="adj2" fmla="val 147755"/>
                  <a:gd name="adj3" fmla="val 16667"/>
                </a:avLst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b="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t </a:t>
                </a:r>
                <a:r>
                  <a:rPr lang="zh-CN" altLang="en-US" sz="1400" b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分布</a:t>
                </a:r>
              </a:p>
            </p:txBody>
          </p:sp>
          <p:sp>
            <p:nvSpPr>
              <p:cNvPr id="912413" name="AutoShape 29"/>
              <p:cNvSpPr>
                <a:spLocks noChangeArrowheads="1"/>
              </p:cNvSpPr>
              <p:nvPr/>
            </p:nvSpPr>
            <p:spPr bwMode="auto">
              <a:xfrm>
                <a:off x="576" y="2214"/>
                <a:ext cx="864" cy="174"/>
              </a:xfrm>
              <a:prstGeom prst="wedgeRoundRectCallout">
                <a:avLst>
                  <a:gd name="adj1" fmla="val 52315"/>
                  <a:gd name="adj2" fmla="val 91852"/>
                  <a:gd name="adj3" fmla="val 16667"/>
                </a:avLst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标准正态分布</a:t>
                </a:r>
              </a:p>
            </p:txBody>
          </p:sp>
          <p:grpSp>
            <p:nvGrpSpPr>
              <p:cNvPr id="912414" name="Group 30"/>
              <p:cNvGrpSpPr>
                <a:grpSpLocks/>
              </p:cNvGrpSpPr>
              <p:nvPr/>
            </p:nvGrpSpPr>
            <p:grpSpPr bwMode="auto">
              <a:xfrm>
                <a:off x="522" y="2467"/>
                <a:ext cx="2262" cy="1084"/>
                <a:chOff x="3038" y="1636"/>
                <a:chExt cx="2055" cy="987"/>
              </a:xfrm>
            </p:grpSpPr>
            <p:sp>
              <p:nvSpPr>
                <p:cNvPr id="912415" name="Freeform 31"/>
                <p:cNvSpPr>
                  <a:spLocks/>
                </p:cNvSpPr>
                <p:nvPr/>
              </p:nvSpPr>
              <p:spPr bwMode="auto">
                <a:xfrm>
                  <a:off x="4064" y="1636"/>
                  <a:ext cx="1029" cy="987"/>
                </a:xfrm>
                <a:custGeom>
                  <a:avLst/>
                  <a:gdLst>
                    <a:gd name="T0" fmla="*/ 1029 w 1029"/>
                    <a:gd name="T1" fmla="*/ 987 h 987"/>
                    <a:gd name="T2" fmla="*/ 919 w 1029"/>
                    <a:gd name="T3" fmla="*/ 976 h 987"/>
                    <a:gd name="T4" fmla="*/ 866 w 1029"/>
                    <a:gd name="T5" fmla="*/ 964 h 987"/>
                    <a:gd name="T6" fmla="*/ 812 w 1029"/>
                    <a:gd name="T7" fmla="*/ 949 h 987"/>
                    <a:gd name="T8" fmla="*/ 757 w 1029"/>
                    <a:gd name="T9" fmla="*/ 926 h 987"/>
                    <a:gd name="T10" fmla="*/ 704 w 1029"/>
                    <a:gd name="T11" fmla="*/ 894 h 987"/>
                    <a:gd name="T12" fmla="*/ 649 w 1029"/>
                    <a:gd name="T13" fmla="*/ 854 h 987"/>
                    <a:gd name="T14" fmla="*/ 542 w 1029"/>
                    <a:gd name="T15" fmla="*/ 741 h 987"/>
                    <a:gd name="T16" fmla="*/ 434 w 1029"/>
                    <a:gd name="T17" fmla="*/ 579 h 987"/>
                    <a:gd name="T18" fmla="*/ 325 w 1029"/>
                    <a:gd name="T19" fmla="*/ 385 h 987"/>
                    <a:gd name="T20" fmla="*/ 270 w 1029"/>
                    <a:gd name="T21" fmla="*/ 286 h 987"/>
                    <a:gd name="T22" fmla="*/ 217 w 1029"/>
                    <a:gd name="T23" fmla="*/ 196 h 987"/>
                    <a:gd name="T24" fmla="*/ 163 w 1029"/>
                    <a:gd name="T25" fmla="*/ 116 h 987"/>
                    <a:gd name="T26" fmla="*/ 110 w 1029"/>
                    <a:gd name="T27" fmla="*/ 53 h 987"/>
                    <a:gd name="T28" fmla="*/ 55 w 1029"/>
                    <a:gd name="T29" fmla="*/ 13 h 987"/>
                    <a:gd name="T30" fmla="*/ 0 w 1029"/>
                    <a:gd name="T31" fmla="*/ 0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29" h="987">
                      <a:moveTo>
                        <a:pt x="1029" y="987"/>
                      </a:moveTo>
                      <a:lnTo>
                        <a:pt x="919" y="976"/>
                      </a:lnTo>
                      <a:lnTo>
                        <a:pt x="866" y="964"/>
                      </a:lnTo>
                      <a:lnTo>
                        <a:pt x="812" y="949"/>
                      </a:lnTo>
                      <a:lnTo>
                        <a:pt x="757" y="926"/>
                      </a:lnTo>
                      <a:lnTo>
                        <a:pt x="704" y="894"/>
                      </a:lnTo>
                      <a:lnTo>
                        <a:pt x="649" y="854"/>
                      </a:lnTo>
                      <a:lnTo>
                        <a:pt x="542" y="741"/>
                      </a:lnTo>
                      <a:lnTo>
                        <a:pt x="434" y="579"/>
                      </a:lnTo>
                      <a:lnTo>
                        <a:pt x="325" y="385"/>
                      </a:lnTo>
                      <a:lnTo>
                        <a:pt x="270" y="286"/>
                      </a:lnTo>
                      <a:lnTo>
                        <a:pt x="217" y="196"/>
                      </a:lnTo>
                      <a:lnTo>
                        <a:pt x="163" y="116"/>
                      </a:lnTo>
                      <a:lnTo>
                        <a:pt x="110" y="53"/>
                      </a:lnTo>
                      <a:lnTo>
                        <a:pt x="55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>
                  <a:outerShdw dist="45791" dir="3378596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2416" name="Freeform 32"/>
                <p:cNvSpPr>
                  <a:spLocks/>
                </p:cNvSpPr>
                <p:nvPr/>
              </p:nvSpPr>
              <p:spPr bwMode="auto">
                <a:xfrm>
                  <a:off x="3038" y="1636"/>
                  <a:ext cx="1026" cy="987"/>
                </a:xfrm>
                <a:custGeom>
                  <a:avLst/>
                  <a:gdLst>
                    <a:gd name="T0" fmla="*/ 0 w 1026"/>
                    <a:gd name="T1" fmla="*/ 987 h 987"/>
                    <a:gd name="T2" fmla="*/ 108 w 1026"/>
                    <a:gd name="T3" fmla="*/ 976 h 987"/>
                    <a:gd name="T4" fmla="*/ 163 w 1026"/>
                    <a:gd name="T5" fmla="*/ 964 h 987"/>
                    <a:gd name="T6" fmla="*/ 215 w 1026"/>
                    <a:gd name="T7" fmla="*/ 949 h 987"/>
                    <a:gd name="T8" fmla="*/ 270 w 1026"/>
                    <a:gd name="T9" fmla="*/ 926 h 987"/>
                    <a:gd name="T10" fmla="*/ 325 w 1026"/>
                    <a:gd name="T11" fmla="*/ 894 h 987"/>
                    <a:gd name="T12" fmla="*/ 378 w 1026"/>
                    <a:gd name="T13" fmla="*/ 854 h 987"/>
                    <a:gd name="T14" fmla="*/ 487 w 1026"/>
                    <a:gd name="T15" fmla="*/ 741 h 987"/>
                    <a:gd name="T16" fmla="*/ 595 w 1026"/>
                    <a:gd name="T17" fmla="*/ 579 h 987"/>
                    <a:gd name="T18" fmla="*/ 702 w 1026"/>
                    <a:gd name="T19" fmla="*/ 385 h 987"/>
                    <a:gd name="T20" fmla="*/ 757 w 1026"/>
                    <a:gd name="T21" fmla="*/ 286 h 987"/>
                    <a:gd name="T22" fmla="*/ 812 w 1026"/>
                    <a:gd name="T23" fmla="*/ 196 h 987"/>
                    <a:gd name="T24" fmla="*/ 864 w 1026"/>
                    <a:gd name="T25" fmla="*/ 116 h 987"/>
                    <a:gd name="T26" fmla="*/ 919 w 1026"/>
                    <a:gd name="T27" fmla="*/ 53 h 987"/>
                    <a:gd name="T28" fmla="*/ 974 w 1026"/>
                    <a:gd name="T29" fmla="*/ 13 h 987"/>
                    <a:gd name="T30" fmla="*/ 1026 w 1026"/>
                    <a:gd name="T31" fmla="*/ 0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26" h="987">
                      <a:moveTo>
                        <a:pt x="0" y="987"/>
                      </a:moveTo>
                      <a:lnTo>
                        <a:pt x="108" y="976"/>
                      </a:lnTo>
                      <a:lnTo>
                        <a:pt x="163" y="964"/>
                      </a:lnTo>
                      <a:lnTo>
                        <a:pt x="215" y="949"/>
                      </a:lnTo>
                      <a:lnTo>
                        <a:pt x="270" y="926"/>
                      </a:lnTo>
                      <a:lnTo>
                        <a:pt x="325" y="894"/>
                      </a:lnTo>
                      <a:lnTo>
                        <a:pt x="378" y="854"/>
                      </a:lnTo>
                      <a:lnTo>
                        <a:pt x="487" y="741"/>
                      </a:lnTo>
                      <a:lnTo>
                        <a:pt x="595" y="579"/>
                      </a:lnTo>
                      <a:lnTo>
                        <a:pt x="702" y="385"/>
                      </a:lnTo>
                      <a:lnTo>
                        <a:pt x="757" y="286"/>
                      </a:lnTo>
                      <a:lnTo>
                        <a:pt x="812" y="196"/>
                      </a:lnTo>
                      <a:lnTo>
                        <a:pt x="864" y="116"/>
                      </a:lnTo>
                      <a:lnTo>
                        <a:pt x="919" y="53"/>
                      </a:lnTo>
                      <a:lnTo>
                        <a:pt x="974" y="13"/>
                      </a:lnTo>
                      <a:lnTo>
                        <a:pt x="1026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>
                  <a:outerShdw dist="45791" dir="3378596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2417" name="Group 33"/>
              <p:cNvGrpSpPr>
                <a:grpSpLocks/>
              </p:cNvGrpSpPr>
              <p:nvPr/>
            </p:nvGrpSpPr>
            <p:grpSpPr bwMode="auto">
              <a:xfrm>
                <a:off x="749" y="2304"/>
                <a:ext cx="1809" cy="1265"/>
                <a:chOff x="3216" y="1296"/>
                <a:chExt cx="2112" cy="1248"/>
              </a:xfrm>
            </p:grpSpPr>
            <p:sp>
              <p:nvSpPr>
                <p:cNvPr id="912418" name="Freeform 34"/>
                <p:cNvSpPr>
                  <a:spLocks/>
                </p:cNvSpPr>
                <p:nvPr/>
              </p:nvSpPr>
              <p:spPr bwMode="auto">
                <a:xfrm>
                  <a:off x="4246" y="1296"/>
                  <a:ext cx="1082" cy="1248"/>
                </a:xfrm>
                <a:custGeom>
                  <a:avLst/>
                  <a:gdLst>
                    <a:gd name="T0" fmla="*/ 1029 w 1029"/>
                    <a:gd name="T1" fmla="*/ 987 h 987"/>
                    <a:gd name="T2" fmla="*/ 919 w 1029"/>
                    <a:gd name="T3" fmla="*/ 976 h 987"/>
                    <a:gd name="T4" fmla="*/ 866 w 1029"/>
                    <a:gd name="T5" fmla="*/ 964 h 987"/>
                    <a:gd name="T6" fmla="*/ 812 w 1029"/>
                    <a:gd name="T7" fmla="*/ 949 h 987"/>
                    <a:gd name="T8" fmla="*/ 757 w 1029"/>
                    <a:gd name="T9" fmla="*/ 926 h 987"/>
                    <a:gd name="T10" fmla="*/ 704 w 1029"/>
                    <a:gd name="T11" fmla="*/ 894 h 987"/>
                    <a:gd name="T12" fmla="*/ 649 w 1029"/>
                    <a:gd name="T13" fmla="*/ 854 h 987"/>
                    <a:gd name="T14" fmla="*/ 542 w 1029"/>
                    <a:gd name="T15" fmla="*/ 741 h 987"/>
                    <a:gd name="T16" fmla="*/ 434 w 1029"/>
                    <a:gd name="T17" fmla="*/ 579 h 987"/>
                    <a:gd name="T18" fmla="*/ 325 w 1029"/>
                    <a:gd name="T19" fmla="*/ 385 h 987"/>
                    <a:gd name="T20" fmla="*/ 270 w 1029"/>
                    <a:gd name="T21" fmla="*/ 286 h 987"/>
                    <a:gd name="T22" fmla="*/ 217 w 1029"/>
                    <a:gd name="T23" fmla="*/ 196 h 987"/>
                    <a:gd name="T24" fmla="*/ 163 w 1029"/>
                    <a:gd name="T25" fmla="*/ 116 h 987"/>
                    <a:gd name="T26" fmla="*/ 110 w 1029"/>
                    <a:gd name="T27" fmla="*/ 53 h 987"/>
                    <a:gd name="T28" fmla="*/ 55 w 1029"/>
                    <a:gd name="T29" fmla="*/ 13 h 987"/>
                    <a:gd name="T30" fmla="*/ 0 w 1029"/>
                    <a:gd name="T31" fmla="*/ 0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29" h="987">
                      <a:moveTo>
                        <a:pt x="1029" y="987"/>
                      </a:moveTo>
                      <a:lnTo>
                        <a:pt x="919" y="976"/>
                      </a:lnTo>
                      <a:lnTo>
                        <a:pt x="866" y="964"/>
                      </a:lnTo>
                      <a:lnTo>
                        <a:pt x="812" y="949"/>
                      </a:lnTo>
                      <a:lnTo>
                        <a:pt x="757" y="926"/>
                      </a:lnTo>
                      <a:lnTo>
                        <a:pt x="704" y="894"/>
                      </a:lnTo>
                      <a:lnTo>
                        <a:pt x="649" y="854"/>
                      </a:lnTo>
                      <a:lnTo>
                        <a:pt x="542" y="741"/>
                      </a:lnTo>
                      <a:lnTo>
                        <a:pt x="434" y="579"/>
                      </a:lnTo>
                      <a:lnTo>
                        <a:pt x="325" y="385"/>
                      </a:lnTo>
                      <a:lnTo>
                        <a:pt x="270" y="286"/>
                      </a:lnTo>
                      <a:lnTo>
                        <a:pt x="217" y="196"/>
                      </a:lnTo>
                      <a:lnTo>
                        <a:pt x="163" y="116"/>
                      </a:lnTo>
                      <a:lnTo>
                        <a:pt x="110" y="53"/>
                      </a:lnTo>
                      <a:lnTo>
                        <a:pt x="55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BFFF9"/>
                  </a:solidFill>
                  <a:prstDash val="sysDot"/>
                  <a:round/>
                  <a:headEnd/>
                  <a:tailEnd/>
                </a:ln>
                <a:effectLst>
                  <a:outerShdw dist="45791" dir="3378596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2419" name="Freeform 35"/>
                <p:cNvSpPr>
                  <a:spLocks/>
                </p:cNvSpPr>
                <p:nvPr/>
              </p:nvSpPr>
              <p:spPr bwMode="auto">
                <a:xfrm>
                  <a:off x="3216" y="1296"/>
                  <a:ext cx="1030" cy="1248"/>
                </a:xfrm>
                <a:custGeom>
                  <a:avLst/>
                  <a:gdLst>
                    <a:gd name="T0" fmla="*/ 0 w 1026"/>
                    <a:gd name="T1" fmla="*/ 987 h 987"/>
                    <a:gd name="T2" fmla="*/ 108 w 1026"/>
                    <a:gd name="T3" fmla="*/ 976 h 987"/>
                    <a:gd name="T4" fmla="*/ 163 w 1026"/>
                    <a:gd name="T5" fmla="*/ 964 h 987"/>
                    <a:gd name="T6" fmla="*/ 215 w 1026"/>
                    <a:gd name="T7" fmla="*/ 949 h 987"/>
                    <a:gd name="T8" fmla="*/ 270 w 1026"/>
                    <a:gd name="T9" fmla="*/ 926 h 987"/>
                    <a:gd name="T10" fmla="*/ 325 w 1026"/>
                    <a:gd name="T11" fmla="*/ 894 h 987"/>
                    <a:gd name="T12" fmla="*/ 378 w 1026"/>
                    <a:gd name="T13" fmla="*/ 854 h 987"/>
                    <a:gd name="T14" fmla="*/ 487 w 1026"/>
                    <a:gd name="T15" fmla="*/ 741 h 987"/>
                    <a:gd name="T16" fmla="*/ 595 w 1026"/>
                    <a:gd name="T17" fmla="*/ 579 h 987"/>
                    <a:gd name="T18" fmla="*/ 702 w 1026"/>
                    <a:gd name="T19" fmla="*/ 385 h 987"/>
                    <a:gd name="T20" fmla="*/ 757 w 1026"/>
                    <a:gd name="T21" fmla="*/ 286 h 987"/>
                    <a:gd name="T22" fmla="*/ 812 w 1026"/>
                    <a:gd name="T23" fmla="*/ 196 h 987"/>
                    <a:gd name="T24" fmla="*/ 864 w 1026"/>
                    <a:gd name="T25" fmla="*/ 116 h 987"/>
                    <a:gd name="T26" fmla="*/ 919 w 1026"/>
                    <a:gd name="T27" fmla="*/ 53 h 987"/>
                    <a:gd name="T28" fmla="*/ 974 w 1026"/>
                    <a:gd name="T29" fmla="*/ 13 h 987"/>
                    <a:gd name="T30" fmla="*/ 1026 w 1026"/>
                    <a:gd name="T31" fmla="*/ 0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26" h="987">
                      <a:moveTo>
                        <a:pt x="0" y="987"/>
                      </a:moveTo>
                      <a:lnTo>
                        <a:pt x="108" y="976"/>
                      </a:lnTo>
                      <a:lnTo>
                        <a:pt x="163" y="964"/>
                      </a:lnTo>
                      <a:lnTo>
                        <a:pt x="215" y="949"/>
                      </a:lnTo>
                      <a:lnTo>
                        <a:pt x="270" y="926"/>
                      </a:lnTo>
                      <a:lnTo>
                        <a:pt x="325" y="894"/>
                      </a:lnTo>
                      <a:lnTo>
                        <a:pt x="378" y="854"/>
                      </a:lnTo>
                      <a:lnTo>
                        <a:pt x="487" y="741"/>
                      </a:lnTo>
                      <a:lnTo>
                        <a:pt x="595" y="579"/>
                      </a:lnTo>
                      <a:lnTo>
                        <a:pt x="702" y="385"/>
                      </a:lnTo>
                      <a:lnTo>
                        <a:pt x="757" y="286"/>
                      </a:lnTo>
                      <a:lnTo>
                        <a:pt x="812" y="196"/>
                      </a:lnTo>
                      <a:lnTo>
                        <a:pt x="864" y="116"/>
                      </a:lnTo>
                      <a:lnTo>
                        <a:pt x="919" y="53"/>
                      </a:lnTo>
                      <a:lnTo>
                        <a:pt x="974" y="13"/>
                      </a:lnTo>
                      <a:lnTo>
                        <a:pt x="1026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BFFF9"/>
                  </a:solidFill>
                  <a:prstDash val="sysDot"/>
                  <a:round/>
                  <a:headEnd/>
                  <a:tailEnd/>
                </a:ln>
                <a:effectLst>
                  <a:outerShdw dist="45791" dir="3378596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12420" name="Group 36"/>
            <p:cNvGrpSpPr>
              <a:grpSpLocks/>
            </p:cNvGrpSpPr>
            <p:nvPr/>
          </p:nvGrpSpPr>
          <p:grpSpPr bwMode="auto">
            <a:xfrm>
              <a:off x="3024" y="2160"/>
              <a:ext cx="2514" cy="1682"/>
              <a:chOff x="3024" y="2160"/>
              <a:chExt cx="2514" cy="1682"/>
            </a:xfrm>
          </p:grpSpPr>
          <p:sp>
            <p:nvSpPr>
              <p:cNvPr id="912421" name="Rectangle 37"/>
              <p:cNvSpPr>
                <a:spLocks noChangeArrowheads="1"/>
              </p:cNvSpPr>
              <p:nvPr/>
            </p:nvSpPr>
            <p:spPr bwMode="auto">
              <a:xfrm>
                <a:off x="5328" y="3456"/>
                <a:ext cx="1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912422" name="Group 38"/>
              <p:cNvGrpSpPr>
                <a:grpSpLocks/>
              </p:cNvGrpSpPr>
              <p:nvPr/>
            </p:nvGrpSpPr>
            <p:grpSpPr bwMode="auto">
              <a:xfrm>
                <a:off x="3115" y="3049"/>
                <a:ext cx="2084" cy="539"/>
                <a:chOff x="921" y="2720"/>
                <a:chExt cx="3798" cy="762"/>
              </a:xfrm>
            </p:grpSpPr>
            <p:sp>
              <p:nvSpPr>
                <p:cNvPr id="912423" name="Freeform 39"/>
                <p:cNvSpPr>
                  <a:spLocks/>
                </p:cNvSpPr>
                <p:nvPr/>
              </p:nvSpPr>
              <p:spPr bwMode="auto">
                <a:xfrm>
                  <a:off x="2820" y="2720"/>
                  <a:ext cx="1899" cy="762"/>
                </a:xfrm>
                <a:custGeom>
                  <a:avLst/>
                  <a:gdLst>
                    <a:gd name="T0" fmla="*/ 1898 w 1899"/>
                    <a:gd name="T1" fmla="*/ 761 h 762"/>
                    <a:gd name="T2" fmla="*/ 1700 w 1899"/>
                    <a:gd name="T3" fmla="*/ 753 h 762"/>
                    <a:gd name="T4" fmla="*/ 1599 w 1899"/>
                    <a:gd name="T5" fmla="*/ 744 h 762"/>
                    <a:gd name="T6" fmla="*/ 1500 w 1899"/>
                    <a:gd name="T7" fmla="*/ 732 h 762"/>
                    <a:gd name="T8" fmla="*/ 1400 w 1899"/>
                    <a:gd name="T9" fmla="*/ 713 h 762"/>
                    <a:gd name="T10" fmla="*/ 1299 w 1899"/>
                    <a:gd name="T11" fmla="*/ 690 h 762"/>
                    <a:gd name="T12" fmla="*/ 1200 w 1899"/>
                    <a:gd name="T13" fmla="*/ 659 h 762"/>
                    <a:gd name="T14" fmla="*/ 1000 w 1899"/>
                    <a:gd name="T15" fmla="*/ 571 h 762"/>
                    <a:gd name="T16" fmla="*/ 799 w 1899"/>
                    <a:gd name="T17" fmla="*/ 446 h 762"/>
                    <a:gd name="T18" fmla="*/ 599 w 1899"/>
                    <a:gd name="T19" fmla="*/ 298 h 762"/>
                    <a:gd name="T20" fmla="*/ 500 w 1899"/>
                    <a:gd name="T21" fmla="*/ 221 h 762"/>
                    <a:gd name="T22" fmla="*/ 401 w 1899"/>
                    <a:gd name="T23" fmla="*/ 151 h 762"/>
                    <a:gd name="T24" fmla="*/ 299 w 1899"/>
                    <a:gd name="T25" fmla="*/ 89 h 762"/>
                    <a:gd name="T26" fmla="*/ 200 w 1899"/>
                    <a:gd name="T27" fmla="*/ 41 h 762"/>
                    <a:gd name="T28" fmla="*/ 99 w 1899"/>
                    <a:gd name="T29" fmla="*/ 10 h 762"/>
                    <a:gd name="T30" fmla="*/ 0 w 1899"/>
                    <a:gd name="T31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99" h="762">
                      <a:moveTo>
                        <a:pt x="1898" y="761"/>
                      </a:moveTo>
                      <a:lnTo>
                        <a:pt x="1700" y="753"/>
                      </a:lnTo>
                      <a:lnTo>
                        <a:pt x="1599" y="744"/>
                      </a:lnTo>
                      <a:lnTo>
                        <a:pt x="1500" y="732"/>
                      </a:lnTo>
                      <a:lnTo>
                        <a:pt x="1400" y="713"/>
                      </a:lnTo>
                      <a:lnTo>
                        <a:pt x="1299" y="690"/>
                      </a:lnTo>
                      <a:lnTo>
                        <a:pt x="1200" y="659"/>
                      </a:lnTo>
                      <a:lnTo>
                        <a:pt x="1000" y="571"/>
                      </a:lnTo>
                      <a:lnTo>
                        <a:pt x="799" y="446"/>
                      </a:lnTo>
                      <a:lnTo>
                        <a:pt x="599" y="298"/>
                      </a:lnTo>
                      <a:lnTo>
                        <a:pt x="500" y="221"/>
                      </a:lnTo>
                      <a:lnTo>
                        <a:pt x="401" y="151"/>
                      </a:lnTo>
                      <a:lnTo>
                        <a:pt x="299" y="89"/>
                      </a:lnTo>
                      <a:lnTo>
                        <a:pt x="200" y="41"/>
                      </a:lnTo>
                      <a:lnTo>
                        <a:pt x="99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2424" name="Freeform 40"/>
                <p:cNvSpPr>
                  <a:spLocks/>
                </p:cNvSpPr>
                <p:nvPr/>
              </p:nvSpPr>
              <p:spPr bwMode="auto">
                <a:xfrm>
                  <a:off x="921" y="2720"/>
                  <a:ext cx="1900" cy="762"/>
                </a:xfrm>
                <a:custGeom>
                  <a:avLst/>
                  <a:gdLst>
                    <a:gd name="T0" fmla="*/ 0 w 1900"/>
                    <a:gd name="T1" fmla="*/ 761 h 762"/>
                    <a:gd name="T2" fmla="*/ 201 w 1900"/>
                    <a:gd name="T3" fmla="*/ 753 h 762"/>
                    <a:gd name="T4" fmla="*/ 300 w 1900"/>
                    <a:gd name="T5" fmla="*/ 744 h 762"/>
                    <a:gd name="T6" fmla="*/ 399 w 1900"/>
                    <a:gd name="T7" fmla="*/ 732 h 762"/>
                    <a:gd name="T8" fmla="*/ 500 w 1900"/>
                    <a:gd name="T9" fmla="*/ 713 h 762"/>
                    <a:gd name="T10" fmla="*/ 599 w 1900"/>
                    <a:gd name="T11" fmla="*/ 690 h 762"/>
                    <a:gd name="T12" fmla="*/ 701 w 1900"/>
                    <a:gd name="T13" fmla="*/ 659 h 762"/>
                    <a:gd name="T14" fmla="*/ 899 w 1900"/>
                    <a:gd name="T15" fmla="*/ 571 h 762"/>
                    <a:gd name="T16" fmla="*/ 1099 w 1900"/>
                    <a:gd name="T17" fmla="*/ 446 h 762"/>
                    <a:gd name="T18" fmla="*/ 1300 w 1900"/>
                    <a:gd name="T19" fmla="*/ 298 h 762"/>
                    <a:gd name="T20" fmla="*/ 1399 w 1900"/>
                    <a:gd name="T21" fmla="*/ 221 h 762"/>
                    <a:gd name="T22" fmla="*/ 1500 w 1900"/>
                    <a:gd name="T23" fmla="*/ 151 h 762"/>
                    <a:gd name="T24" fmla="*/ 1599 w 1900"/>
                    <a:gd name="T25" fmla="*/ 89 h 762"/>
                    <a:gd name="T26" fmla="*/ 1698 w 1900"/>
                    <a:gd name="T27" fmla="*/ 41 h 762"/>
                    <a:gd name="T28" fmla="*/ 1800 w 1900"/>
                    <a:gd name="T29" fmla="*/ 10 h 762"/>
                    <a:gd name="T30" fmla="*/ 1899 w 1900"/>
                    <a:gd name="T31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00" h="762">
                      <a:moveTo>
                        <a:pt x="0" y="761"/>
                      </a:moveTo>
                      <a:lnTo>
                        <a:pt x="201" y="753"/>
                      </a:lnTo>
                      <a:lnTo>
                        <a:pt x="300" y="744"/>
                      </a:lnTo>
                      <a:lnTo>
                        <a:pt x="399" y="732"/>
                      </a:lnTo>
                      <a:lnTo>
                        <a:pt x="500" y="713"/>
                      </a:lnTo>
                      <a:lnTo>
                        <a:pt x="599" y="690"/>
                      </a:lnTo>
                      <a:lnTo>
                        <a:pt x="701" y="659"/>
                      </a:lnTo>
                      <a:lnTo>
                        <a:pt x="899" y="571"/>
                      </a:lnTo>
                      <a:lnTo>
                        <a:pt x="1099" y="446"/>
                      </a:lnTo>
                      <a:lnTo>
                        <a:pt x="1300" y="298"/>
                      </a:lnTo>
                      <a:lnTo>
                        <a:pt x="1399" y="221"/>
                      </a:lnTo>
                      <a:lnTo>
                        <a:pt x="1500" y="151"/>
                      </a:lnTo>
                      <a:lnTo>
                        <a:pt x="1599" y="89"/>
                      </a:lnTo>
                      <a:lnTo>
                        <a:pt x="1698" y="41"/>
                      </a:lnTo>
                      <a:lnTo>
                        <a:pt x="1800" y="10"/>
                      </a:lnTo>
                      <a:lnTo>
                        <a:pt x="1899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2425" name="Group 41"/>
              <p:cNvGrpSpPr>
                <a:grpSpLocks/>
              </p:cNvGrpSpPr>
              <p:nvPr/>
            </p:nvGrpSpPr>
            <p:grpSpPr bwMode="auto">
              <a:xfrm>
                <a:off x="3322" y="2776"/>
                <a:ext cx="1669" cy="812"/>
                <a:chOff x="1535" y="2335"/>
                <a:chExt cx="2571" cy="1147"/>
              </a:xfrm>
            </p:grpSpPr>
            <p:sp>
              <p:nvSpPr>
                <p:cNvPr id="912426" name="Freeform 42"/>
                <p:cNvSpPr>
                  <a:spLocks/>
                </p:cNvSpPr>
                <p:nvPr/>
              </p:nvSpPr>
              <p:spPr bwMode="auto">
                <a:xfrm>
                  <a:off x="2820" y="2335"/>
                  <a:ext cx="1286" cy="1147"/>
                </a:xfrm>
                <a:custGeom>
                  <a:avLst/>
                  <a:gdLst>
                    <a:gd name="T0" fmla="*/ 1285 w 1286"/>
                    <a:gd name="T1" fmla="*/ 1146 h 1147"/>
                    <a:gd name="T2" fmla="*/ 1150 w 1286"/>
                    <a:gd name="T3" fmla="*/ 1131 h 1147"/>
                    <a:gd name="T4" fmla="*/ 1082 w 1286"/>
                    <a:gd name="T5" fmla="*/ 1119 h 1147"/>
                    <a:gd name="T6" fmla="*/ 1014 w 1286"/>
                    <a:gd name="T7" fmla="*/ 1100 h 1147"/>
                    <a:gd name="T8" fmla="*/ 946 w 1286"/>
                    <a:gd name="T9" fmla="*/ 1075 h 1147"/>
                    <a:gd name="T10" fmla="*/ 880 w 1286"/>
                    <a:gd name="T11" fmla="*/ 1038 h 1147"/>
                    <a:gd name="T12" fmla="*/ 812 w 1286"/>
                    <a:gd name="T13" fmla="*/ 993 h 1147"/>
                    <a:gd name="T14" fmla="*/ 675 w 1286"/>
                    <a:gd name="T15" fmla="*/ 858 h 1147"/>
                    <a:gd name="T16" fmla="*/ 541 w 1286"/>
                    <a:gd name="T17" fmla="*/ 672 h 1147"/>
                    <a:gd name="T18" fmla="*/ 407 w 1286"/>
                    <a:gd name="T19" fmla="*/ 447 h 1147"/>
                    <a:gd name="T20" fmla="*/ 339 w 1286"/>
                    <a:gd name="T21" fmla="*/ 333 h 1147"/>
                    <a:gd name="T22" fmla="*/ 270 w 1286"/>
                    <a:gd name="T23" fmla="*/ 225 h 1147"/>
                    <a:gd name="T24" fmla="*/ 202 w 1286"/>
                    <a:gd name="T25" fmla="*/ 132 h 1147"/>
                    <a:gd name="T26" fmla="*/ 136 w 1286"/>
                    <a:gd name="T27" fmla="*/ 60 h 1147"/>
                    <a:gd name="T28" fmla="*/ 68 w 1286"/>
                    <a:gd name="T29" fmla="*/ 14 h 1147"/>
                    <a:gd name="T30" fmla="*/ 0 w 1286"/>
                    <a:gd name="T31" fmla="*/ 0 h 1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86" h="1147">
                      <a:moveTo>
                        <a:pt x="1285" y="1146"/>
                      </a:moveTo>
                      <a:lnTo>
                        <a:pt x="1150" y="1131"/>
                      </a:lnTo>
                      <a:lnTo>
                        <a:pt x="1082" y="1119"/>
                      </a:lnTo>
                      <a:lnTo>
                        <a:pt x="1014" y="1100"/>
                      </a:lnTo>
                      <a:lnTo>
                        <a:pt x="946" y="1075"/>
                      </a:lnTo>
                      <a:lnTo>
                        <a:pt x="880" y="1038"/>
                      </a:lnTo>
                      <a:lnTo>
                        <a:pt x="812" y="993"/>
                      </a:lnTo>
                      <a:lnTo>
                        <a:pt x="675" y="858"/>
                      </a:lnTo>
                      <a:lnTo>
                        <a:pt x="541" y="672"/>
                      </a:lnTo>
                      <a:lnTo>
                        <a:pt x="407" y="447"/>
                      </a:lnTo>
                      <a:lnTo>
                        <a:pt x="339" y="333"/>
                      </a:lnTo>
                      <a:lnTo>
                        <a:pt x="270" y="225"/>
                      </a:lnTo>
                      <a:lnTo>
                        <a:pt x="202" y="132"/>
                      </a:lnTo>
                      <a:lnTo>
                        <a:pt x="136" y="60"/>
                      </a:lnTo>
                      <a:lnTo>
                        <a:pt x="68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2427" name="Freeform 43"/>
                <p:cNvSpPr>
                  <a:spLocks/>
                </p:cNvSpPr>
                <p:nvPr/>
              </p:nvSpPr>
              <p:spPr bwMode="auto">
                <a:xfrm>
                  <a:off x="1535" y="2335"/>
                  <a:ext cx="1286" cy="1147"/>
                </a:xfrm>
                <a:custGeom>
                  <a:avLst/>
                  <a:gdLst>
                    <a:gd name="T0" fmla="*/ 0 w 1286"/>
                    <a:gd name="T1" fmla="*/ 1146 h 1147"/>
                    <a:gd name="T2" fmla="*/ 136 w 1286"/>
                    <a:gd name="T3" fmla="*/ 1131 h 1147"/>
                    <a:gd name="T4" fmla="*/ 204 w 1286"/>
                    <a:gd name="T5" fmla="*/ 1119 h 1147"/>
                    <a:gd name="T6" fmla="*/ 270 w 1286"/>
                    <a:gd name="T7" fmla="*/ 1100 h 1147"/>
                    <a:gd name="T8" fmla="*/ 339 w 1286"/>
                    <a:gd name="T9" fmla="*/ 1075 h 1147"/>
                    <a:gd name="T10" fmla="*/ 407 w 1286"/>
                    <a:gd name="T11" fmla="*/ 1038 h 1147"/>
                    <a:gd name="T12" fmla="*/ 473 w 1286"/>
                    <a:gd name="T13" fmla="*/ 993 h 1147"/>
                    <a:gd name="T14" fmla="*/ 609 w 1286"/>
                    <a:gd name="T15" fmla="*/ 858 h 1147"/>
                    <a:gd name="T16" fmla="*/ 743 w 1286"/>
                    <a:gd name="T17" fmla="*/ 672 h 1147"/>
                    <a:gd name="T18" fmla="*/ 880 w 1286"/>
                    <a:gd name="T19" fmla="*/ 447 h 1147"/>
                    <a:gd name="T20" fmla="*/ 946 w 1286"/>
                    <a:gd name="T21" fmla="*/ 333 h 1147"/>
                    <a:gd name="T22" fmla="*/ 1014 w 1286"/>
                    <a:gd name="T23" fmla="*/ 225 h 1147"/>
                    <a:gd name="T24" fmla="*/ 1082 w 1286"/>
                    <a:gd name="T25" fmla="*/ 132 h 1147"/>
                    <a:gd name="T26" fmla="*/ 1150 w 1286"/>
                    <a:gd name="T27" fmla="*/ 60 h 1147"/>
                    <a:gd name="T28" fmla="*/ 1217 w 1286"/>
                    <a:gd name="T29" fmla="*/ 14 h 1147"/>
                    <a:gd name="T30" fmla="*/ 1285 w 1286"/>
                    <a:gd name="T31" fmla="*/ 0 h 1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86" h="1147">
                      <a:moveTo>
                        <a:pt x="0" y="1146"/>
                      </a:moveTo>
                      <a:lnTo>
                        <a:pt x="136" y="1131"/>
                      </a:lnTo>
                      <a:lnTo>
                        <a:pt x="204" y="1119"/>
                      </a:lnTo>
                      <a:lnTo>
                        <a:pt x="270" y="1100"/>
                      </a:lnTo>
                      <a:lnTo>
                        <a:pt x="339" y="1075"/>
                      </a:lnTo>
                      <a:lnTo>
                        <a:pt x="407" y="1038"/>
                      </a:lnTo>
                      <a:lnTo>
                        <a:pt x="473" y="993"/>
                      </a:lnTo>
                      <a:lnTo>
                        <a:pt x="609" y="858"/>
                      </a:lnTo>
                      <a:lnTo>
                        <a:pt x="743" y="672"/>
                      </a:lnTo>
                      <a:lnTo>
                        <a:pt x="880" y="447"/>
                      </a:lnTo>
                      <a:lnTo>
                        <a:pt x="946" y="333"/>
                      </a:lnTo>
                      <a:lnTo>
                        <a:pt x="1014" y="225"/>
                      </a:lnTo>
                      <a:lnTo>
                        <a:pt x="1082" y="132"/>
                      </a:lnTo>
                      <a:lnTo>
                        <a:pt x="1150" y="60"/>
                      </a:lnTo>
                      <a:lnTo>
                        <a:pt x="1217" y="14"/>
                      </a:lnTo>
                      <a:lnTo>
                        <a:pt x="1285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12428" name="Line 44"/>
              <p:cNvSpPr>
                <a:spLocks noChangeShapeType="1"/>
              </p:cNvSpPr>
              <p:nvPr/>
            </p:nvSpPr>
            <p:spPr bwMode="auto">
              <a:xfrm>
                <a:off x="4158" y="2466"/>
                <a:ext cx="1" cy="1116"/>
              </a:xfrm>
              <a:prstGeom prst="line">
                <a:avLst/>
              </a:prstGeom>
              <a:noFill/>
              <a:ln w="1905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12429" name="Group 45"/>
              <p:cNvGrpSpPr>
                <a:grpSpLocks/>
              </p:cNvGrpSpPr>
              <p:nvPr/>
            </p:nvGrpSpPr>
            <p:grpSpPr bwMode="auto">
              <a:xfrm>
                <a:off x="3598" y="2461"/>
                <a:ext cx="1117" cy="1127"/>
                <a:chOff x="1960" y="1890"/>
                <a:chExt cx="1720" cy="1592"/>
              </a:xfrm>
            </p:grpSpPr>
            <p:sp>
              <p:nvSpPr>
                <p:cNvPr id="912430" name="Freeform 46"/>
                <p:cNvSpPr>
                  <a:spLocks/>
                </p:cNvSpPr>
                <p:nvPr/>
              </p:nvSpPr>
              <p:spPr bwMode="auto">
                <a:xfrm>
                  <a:off x="2820" y="1890"/>
                  <a:ext cx="860" cy="1592"/>
                </a:xfrm>
                <a:custGeom>
                  <a:avLst/>
                  <a:gdLst>
                    <a:gd name="T0" fmla="*/ 859 w 860"/>
                    <a:gd name="T1" fmla="*/ 1591 h 1592"/>
                    <a:gd name="T2" fmla="*/ 770 w 860"/>
                    <a:gd name="T3" fmla="*/ 1572 h 1592"/>
                    <a:gd name="T4" fmla="*/ 725 w 860"/>
                    <a:gd name="T5" fmla="*/ 1554 h 1592"/>
                    <a:gd name="T6" fmla="*/ 679 w 860"/>
                    <a:gd name="T7" fmla="*/ 1529 h 1592"/>
                    <a:gd name="T8" fmla="*/ 634 w 860"/>
                    <a:gd name="T9" fmla="*/ 1492 h 1592"/>
                    <a:gd name="T10" fmla="*/ 589 w 860"/>
                    <a:gd name="T11" fmla="*/ 1442 h 1592"/>
                    <a:gd name="T12" fmla="*/ 543 w 860"/>
                    <a:gd name="T13" fmla="*/ 1378 h 1592"/>
                    <a:gd name="T14" fmla="*/ 452 w 860"/>
                    <a:gd name="T15" fmla="*/ 1192 h 1592"/>
                    <a:gd name="T16" fmla="*/ 361 w 860"/>
                    <a:gd name="T17" fmla="*/ 933 h 1592"/>
                    <a:gd name="T18" fmla="*/ 272 w 860"/>
                    <a:gd name="T19" fmla="*/ 621 h 1592"/>
                    <a:gd name="T20" fmla="*/ 227 w 860"/>
                    <a:gd name="T21" fmla="*/ 462 h 1592"/>
                    <a:gd name="T22" fmla="*/ 182 w 860"/>
                    <a:gd name="T23" fmla="*/ 313 h 1592"/>
                    <a:gd name="T24" fmla="*/ 136 w 860"/>
                    <a:gd name="T25" fmla="*/ 184 h 1592"/>
                    <a:gd name="T26" fmla="*/ 91 w 860"/>
                    <a:gd name="T27" fmla="*/ 85 h 1592"/>
                    <a:gd name="T28" fmla="*/ 45 w 860"/>
                    <a:gd name="T29" fmla="*/ 21 h 1592"/>
                    <a:gd name="T30" fmla="*/ 0 w 860"/>
                    <a:gd name="T31" fmla="*/ 0 h 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60" h="1592">
                      <a:moveTo>
                        <a:pt x="859" y="1591"/>
                      </a:moveTo>
                      <a:lnTo>
                        <a:pt x="770" y="1572"/>
                      </a:lnTo>
                      <a:lnTo>
                        <a:pt x="725" y="1554"/>
                      </a:lnTo>
                      <a:lnTo>
                        <a:pt x="679" y="1529"/>
                      </a:lnTo>
                      <a:lnTo>
                        <a:pt x="634" y="1492"/>
                      </a:lnTo>
                      <a:lnTo>
                        <a:pt x="589" y="1442"/>
                      </a:lnTo>
                      <a:lnTo>
                        <a:pt x="543" y="1378"/>
                      </a:lnTo>
                      <a:lnTo>
                        <a:pt x="452" y="1192"/>
                      </a:lnTo>
                      <a:lnTo>
                        <a:pt x="361" y="933"/>
                      </a:lnTo>
                      <a:lnTo>
                        <a:pt x="272" y="621"/>
                      </a:lnTo>
                      <a:lnTo>
                        <a:pt x="227" y="462"/>
                      </a:lnTo>
                      <a:lnTo>
                        <a:pt x="182" y="313"/>
                      </a:lnTo>
                      <a:lnTo>
                        <a:pt x="136" y="184"/>
                      </a:lnTo>
                      <a:lnTo>
                        <a:pt x="91" y="85"/>
                      </a:lnTo>
                      <a:lnTo>
                        <a:pt x="45" y="2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0" cap="flat" cmpd="sng">
                  <a:solidFill>
                    <a:srgbClr val="00FFFF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2431" name="Freeform 47"/>
                <p:cNvSpPr>
                  <a:spLocks/>
                </p:cNvSpPr>
                <p:nvPr/>
              </p:nvSpPr>
              <p:spPr bwMode="auto">
                <a:xfrm>
                  <a:off x="1960" y="1890"/>
                  <a:ext cx="861" cy="1592"/>
                </a:xfrm>
                <a:custGeom>
                  <a:avLst/>
                  <a:gdLst>
                    <a:gd name="T0" fmla="*/ 0 w 861"/>
                    <a:gd name="T1" fmla="*/ 1591 h 1592"/>
                    <a:gd name="T2" fmla="*/ 91 w 861"/>
                    <a:gd name="T3" fmla="*/ 1572 h 1592"/>
                    <a:gd name="T4" fmla="*/ 137 w 861"/>
                    <a:gd name="T5" fmla="*/ 1554 h 1592"/>
                    <a:gd name="T6" fmla="*/ 182 w 861"/>
                    <a:gd name="T7" fmla="*/ 1529 h 1592"/>
                    <a:gd name="T8" fmla="*/ 226 w 861"/>
                    <a:gd name="T9" fmla="*/ 1492 h 1592"/>
                    <a:gd name="T10" fmla="*/ 271 w 861"/>
                    <a:gd name="T11" fmla="*/ 1442 h 1592"/>
                    <a:gd name="T12" fmla="*/ 316 w 861"/>
                    <a:gd name="T13" fmla="*/ 1378 h 1592"/>
                    <a:gd name="T14" fmla="*/ 407 w 861"/>
                    <a:gd name="T15" fmla="*/ 1192 h 1592"/>
                    <a:gd name="T16" fmla="*/ 498 w 861"/>
                    <a:gd name="T17" fmla="*/ 933 h 1592"/>
                    <a:gd name="T18" fmla="*/ 589 w 861"/>
                    <a:gd name="T19" fmla="*/ 621 h 1592"/>
                    <a:gd name="T20" fmla="*/ 635 w 861"/>
                    <a:gd name="T21" fmla="*/ 462 h 1592"/>
                    <a:gd name="T22" fmla="*/ 680 w 861"/>
                    <a:gd name="T23" fmla="*/ 313 h 1592"/>
                    <a:gd name="T24" fmla="*/ 723 w 861"/>
                    <a:gd name="T25" fmla="*/ 184 h 1592"/>
                    <a:gd name="T26" fmla="*/ 769 w 861"/>
                    <a:gd name="T27" fmla="*/ 85 h 1592"/>
                    <a:gd name="T28" fmla="*/ 814 w 861"/>
                    <a:gd name="T29" fmla="*/ 21 h 1592"/>
                    <a:gd name="T30" fmla="*/ 860 w 861"/>
                    <a:gd name="T31" fmla="*/ 0 h 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61" h="1592">
                      <a:moveTo>
                        <a:pt x="0" y="1591"/>
                      </a:moveTo>
                      <a:lnTo>
                        <a:pt x="91" y="1572"/>
                      </a:lnTo>
                      <a:lnTo>
                        <a:pt x="137" y="1554"/>
                      </a:lnTo>
                      <a:lnTo>
                        <a:pt x="182" y="1529"/>
                      </a:lnTo>
                      <a:lnTo>
                        <a:pt x="226" y="1492"/>
                      </a:lnTo>
                      <a:lnTo>
                        <a:pt x="271" y="1442"/>
                      </a:lnTo>
                      <a:lnTo>
                        <a:pt x="316" y="1378"/>
                      </a:lnTo>
                      <a:lnTo>
                        <a:pt x="407" y="1192"/>
                      </a:lnTo>
                      <a:lnTo>
                        <a:pt x="498" y="933"/>
                      </a:lnTo>
                      <a:lnTo>
                        <a:pt x="589" y="621"/>
                      </a:lnTo>
                      <a:lnTo>
                        <a:pt x="635" y="462"/>
                      </a:lnTo>
                      <a:lnTo>
                        <a:pt x="680" y="313"/>
                      </a:lnTo>
                      <a:lnTo>
                        <a:pt x="723" y="184"/>
                      </a:lnTo>
                      <a:lnTo>
                        <a:pt x="769" y="85"/>
                      </a:lnTo>
                      <a:lnTo>
                        <a:pt x="814" y="21"/>
                      </a:lnTo>
                      <a:lnTo>
                        <a:pt x="860" y="0"/>
                      </a:lnTo>
                    </a:path>
                  </a:pathLst>
                </a:custGeom>
                <a:noFill/>
                <a:ln w="31750" cap="flat" cmpd="sng">
                  <a:solidFill>
                    <a:srgbClr val="00FFFF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2432" name="Group 48"/>
              <p:cNvGrpSpPr>
                <a:grpSpLocks/>
              </p:cNvGrpSpPr>
              <p:nvPr/>
            </p:nvGrpSpPr>
            <p:grpSpPr bwMode="auto">
              <a:xfrm>
                <a:off x="3024" y="2448"/>
                <a:ext cx="2266" cy="1165"/>
                <a:chOff x="741" y="1837"/>
                <a:chExt cx="4117" cy="1645"/>
              </a:xfrm>
            </p:grpSpPr>
            <p:sp>
              <p:nvSpPr>
                <p:cNvPr id="912433" name="Freeform 49"/>
                <p:cNvSpPr>
                  <a:spLocks/>
                </p:cNvSpPr>
                <p:nvPr/>
              </p:nvSpPr>
              <p:spPr bwMode="auto">
                <a:xfrm>
                  <a:off x="785" y="1837"/>
                  <a:ext cx="4073" cy="1645"/>
                </a:xfrm>
                <a:custGeom>
                  <a:avLst/>
                  <a:gdLst>
                    <a:gd name="T0" fmla="*/ 0 w 4073"/>
                    <a:gd name="T1" fmla="*/ 0 h 1645"/>
                    <a:gd name="T2" fmla="*/ 0 w 4073"/>
                    <a:gd name="T3" fmla="*/ 1644 h 1645"/>
                    <a:gd name="T4" fmla="*/ 4072 w 4073"/>
                    <a:gd name="T5" fmla="*/ 1644 h 16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73" h="1645">
                      <a:moveTo>
                        <a:pt x="0" y="0"/>
                      </a:moveTo>
                      <a:lnTo>
                        <a:pt x="0" y="1644"/>
                      </a:lnTo>
                      <a:lnTo>
                        <a:pt x="4072" y="1644"/>
                      </a:lnTo>
                    </a:path>
                  </a:pathLst>
                </a:custGeom>
                <a:noFill/>
                <a:ln w="28575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12434" name="Group 50"/>
                <p:cNvGrpSpPr>
                  <a:grpSpLocks/>
                </p:cNvGrpSpPr>
                <p:nvPr/>
              </p:nvGrpSpPr>
              <p:grpSpPr bwMode="auto">
                <a:xfrm>
                  <a:off x="741" y="2002"/>
                  <a:ext cx="36" cy="1315"/>
                  <a:chOff x="741" y="2002"/>
                  <a:chExt cx="36" cy="1315"/>
                </a:xfrm>
              </p:grpSpPr>
              <p:sp>
                <p:nvSpPr>
                  <p:cNvPr id="91243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002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3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165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3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331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3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494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3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660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4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823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4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989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4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3152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44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3317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DCDC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12444" name="Line 60"/>
              <p:cNvSpPr>
                <a:spLocks noChangeShapeType="1"/>
              </p:cNvSpPr>
              <p:nvPr/>
            </p:nvSpPr>
            <p:spPr bwMode="auto">
              <a:xfrm>
                <a:off x="4949" y="3585"/>
                <a:ext cx="1" cy="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45" name="Line 61"/>
              <p:cNvSpPr>
                <a:spLocks noChangeShapeType="1"/>
              </p:cNvSpPr>
              <p:nvPr/>
            </p:nvSpPr>
            <p:spPr bwMode="auto">
              <a:xfrm>
                <a:off x="4566" y="3585"/>
                <a:ext cx="1" cy="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46" name="Line 62"/>
              <p:cNvSpPr>
                <a:spLocks noChangeShapeType="1"/>
              </p:cNvSpPr>
              <p:nvPr/>
            </p:nvSpPr>
            <p:spPr bwMode="auto">
              <a:xfrm>
                <a:off x="4182" y="3585"/>
                <a:ext cx="1" cy="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47" name="Line 63"/>
              <p:cNvSpPr>
                <a:spLocks noChangeShapeType="1"/>
              </p:cNvSpPr>
              <p:nvPr/>
            </p:nvSpPr>
            <p:spPr bwMode="auto">
              <a:xfrm>
                <a:off x="3799" y="3585"/>
                <a:ext cx="1" cy="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48" name="Line 64"/>
              <p:cNvSpPr>
                <a:spLocks noChangeShapeType="1"/>
              </p:cNvSpPr>
              <p:nvPr/>
            </p:nvSpPr>
            <p:spPr bwMode="auto">
              <a:xfrm>
                <a:off x="3415" y="3585"/>
                <a:ext cx="1" cy="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49" name="Line 65"/>
              <p:cNvSpPr>
                <a:spLocks noChangeShapeType="1"/>
              </p:cNvSpPr>
              <p:nvPr/>
            </p:nvSpPr>
            <p:spPr bwMode="auto">
              <a:xfrm>
                <a:off x="3032" y="3585"/>
                <a:ext cx="1" cy="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50" name="Rectangle 66"/>
              <p:cNvSpPr>
                <a:spLocks noChangeArrowheads="1"/>
              </p:cNvSpPr>
              <p:nvPr/>
            </p:nvSpPr>
            <p:spPr bwMode="auto">
              <a:xfrm>
                <a:off x="4511" y="3579"/>
                <a:ext cx="110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51" name="Rectangle 67"/>
              <p:cNvSpPr>
                <a:spLocks noChangeArrowheads="1"/>
              </p:cNvSpPr>
              <p:nvPr/>
            </p:nvSpPr>
            <p:spPr bwMode="auto">
              <a:xfrm>
                <a:off x="3521" y="3653"/>
                <a:ext cx="1333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不同自由度的</a:t>
                </a:r>
                <a:r>
                  <a:rPr lang="en-US" altLang="zh-CN" sz="1800" b="0" i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1800" b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分布</a:t>
                </a:r>
              </a:p>
            </p:txBody>
          </p:sp>
          <p:sp>
            <p:nvSpPr>
              <p:cNvPr id="912452" name="Line 68"/>
              <p:cNvSpPr>
                <a:spLocks noChangeShapeType="1"/>
              </p:cNvSpPr>
              <p:nvPr/>
            </p:nvSpPr>
            <p:spPr bwMode="auto">
              <a:xfrm>
                <a:off x="3718" y="2400"/>
                <a:ext cx="309" cy="28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53" name="Line 69"/>
              <p:cNvSpPr>
                <a:spLocks noChangeShapeType="1"/>
              </p:cNvSpPr>
              <p:nvPr/>
            </p:nvSpPr>
            <p:spPr bwMode="auto">
              <a:xfrm flipH="1">
                <a:off x="4746" y="3072"/>
                <a:ext cx="415" cy="4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54" name="Rectangle 70"/>
              <p:cNvSpPr>
                <a:spLocks noChangeArrowheads="1"/>
              </p:cNvSpPr>
              <p:nvPr/>
            </p:nvSpPr>
            <p:spPr bwMode="auto">
              <a:xfrm>
                <a:off x="3026" y="2160"/>
                <a:ext cx="104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0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标准正态分布</a:t>
                </a:r>
              </a:p>
            </p:txBody>
          </p:sp>
          <p:sp>
            <p:nvSpPr>
              <p:cNvPr id="912455" name="Line 71"/>
              <p:cNvSpPr>
                <a:spLocks noChangeShapeType="1"/>
              </p:cNvSpPr>
              <p:nvPr/>
            </p:nvSpPr>
            <p:spPr bwMode="auto">
              <a:xfrm flipH="1">
                <a:off x="4440" y="2688"/>
                <a:ext cx="416" cy="42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2456" name="Rectangle 72"/>
              <p:cNvSpPr>
                <a:spLocks noChangeArrowheads="1"/>
              </p:cNvSpPr>
              <p:nvPr/>
            </p:nvSpPr>
            <p:spPr bwMode="auto">
              <a:xfrm>
                <a:off x="4339" y="2448"/>
                <a:ext cx="80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0" i="1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 </a:t>
                </a:r>
                <a:r>
                  <a:rPr lang="en-US" altLang="zh-CN" sz="1800" b="0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lang="en-US" altLang="zh-CN" sz="1800" b="0" i="1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df</a:t>
                </a:r>
                <a:r>
                  <a:rPr lang="en-US" altLang="zh-CN" sz="1800" b="0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= 13)</a:t>
                </a:r>
              </a:p>
            </p:txBody>
          </p:sp>
          <p:sp>
            <p:nvSpPr>
              <p:cNvPr id="912457" name="Rectangle 73"/>
              <p:cNvSpPr>
                <a:spLocks noChangeArrowheads="1"/>
              </p:cNvSpPr>
              <p:nvPr/>
            </p:nvSpPr>
            <p:spPr bwMode="auto">
              <a:xfrm>
                <a:off x="4565" y="2880"/>
                <a:ext cx="770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0" i="1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  <a:r>
                  <a:rPr lang="en-US" altLang="zh-CN" sz="1800" b="0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(</a:t>
                </a:r>
                <a:r>
                  <a:rPr lang="en-US" altLang="zh-CN" sz="1800" b="0" i="1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df</a:t>
                </a:r>
                <a:r>
                  <a:rPr lang="en-US" altLang="zh-CN" sz="1800" b="0">
                    <a:solidFill>
                      <a:srgbClr val="FCFEB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= 5)</a:t>
                </a:r>
              </a:p>
            </p:txBody>
          </p:sp>
          <p:sp>
            <p:nvSpPr>
              <p:cNvPr id="912458" name="Rectangle 74"/>
              <p:cNvSpPr>
                <a:spLocks noChangeArrowheads="1"/>
              </p:cNvSpPr>
              <p:nvPr/>
            </p:nvSpPr>
            <p:spPr bwMode="auto">
              <a:xfrm>
                <a:off x="5328" y="3216"/>
                <a:ext cx="210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z</a:t>
                </a:r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AA62A"/>
            </a:gs>
            <a:gs pos="100000">
              <a:srgbClr val="2AA62A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 anchorCtr="0"/>
          <a:lstStyle/>
          <a:p>
            <a:r>
              <a:rPr lang="en-US" altLang="zh-CN" sz="4400" i="1"/>
              <a:t>F</a:t>
            </a:r>
            <a:r>
              <a:rPr lang="en-US" altLang="zh-CN" sz="4400"/>
              <a:t> </a:t>
            </a:r>
            <a:r>
              <a:rPr lang="zh-CN" altLang="en-US" sz="4400"/>
              <a:t>分布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343400"/>
          </a:xfrm>
          <a:noFill/>
          <a:ln/>
        </p:spPr>
        <p:txBody>
          <a:bodyPr/>
          <a:lstStyle/>
          <a:p>
            <a:pPr marL="609600" indent="-609600" algn="just">
              <a:spcBef>
                <a:spcPct val="60000"/>
              </a:spcBef>
              <a:buFontTx/>
              <a:buAutoNum type="arabicPeriod"/>
            </a:pPr>
            <a:r>
              <a:rPr lang="zh-CN" altLang="en-US" sz="2600"/>
              <a:t>由统计学家费希尔</a:t>
            </a:r>
            <a:r>
              <a:rPr lang="en-US" altLang="zh-CN" sz="2600"/>
              <a:t>(</a:t>
            </a:r>
            <a:r>
              <a:rPr lang="en-US" altLang="zh-CN" sz="2600">
                <a:cs typeface="Times New Roman" panose="02020603050405020304" pitchFamily="18" charset="0"/>
              </a:rPr>
              <a:t>R.A.Fisher</a:t>
            </a:r>
            <a:r>
              <a:rPr lang="en-US" altLang="zh-CN" sz="2600"/>
              <a:t>)</a:t>
            </a:r>
            <a:r>
              <a:rPr lang="en-US" altLang="zh-CN" sz="2600">
                <a:cs typeface="Times New Roman" panose="02020603050405020304" pitchFamily="18" charset="0"/>
              </a:rPr>
              <a:t> </a:t>
            </a:r>
            <a:r>
              <a:rPr lang="zh-CN" altLang="en-US" sz="2600"/>
              <a:t>提出的，以其姓氏的第一个字母来命名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</a:pPr>
            <a:r>
              <a:rPr lang="zh-CN" altLang="en-US" sz="2600"/>
              <a:t>设若</a:t>
            </a:r>
            <a:r>
              <a:rPr lang="en-US" altLang="zh-CN" sz="2600" i="1">
                <a:latin typeface="Times New Roman" panose="02020603050405020304" pitchFamily="18" charset="0"/>
              </a:rPr>
              <a:t>U</a:t>
            </a:r>
            <a:r>
              <a:rPr lang="zh-CN" altLang="en-US" sz="2600"/>
              <a:t>为服从自由度为</a:t>
            </a:r>
            <a:r>
              <a:rPr lang="en-US" altLang="zh-CN" sz="2600" i="1">
                <a:latin typeface="Times New Roman" panose="02020603050405020304" pitchFamily="18" charset="0"/>
              </a:rPr>
              <a:t>n</a:t>
            </a:r>
            <a:r>
              <a:rPr lang="en-US" altLang="zh-CN" sz="2600" baseline="-25000"/>
              <a:t>1</a:t>
            </a:r>
            <a:r>
              <a:rPr lang="zh-CN" altLang="en-US" sz="2600"/>
              <a:t>的</a:t>
            </a:r>
            <a:r>
              <a:rPr lang="zh-CN" altLang="en-US" sz="2600" i="1">
                <a:sym typeface="Symbol" panose="05050102010706020507" pitchFamily="18" charset="2"/>
              </a:rPr>
              <a:t></a:t>
            </a:r>
            <a:r>
              <a:rPr lang="en-US" altLang="zh-CN" sz="2600" baseline="30000"/>
              <a:t>2</a:t>
            </a:r>
            <a:r>
              <a:rPr lang="zh-CN" altLang="en-US" sz="2600"/>
              <a:t>分布，即</a:t>
            </a:r>
            <a:r>
              <a:rPr lang="en-US" altLang="zh-CN" sz="2600" i="1">
                <a:latin typeface="Times New Roman" panose="02020603050405020304" pitchFamily="18" charset="0"/>
              </a:rPr>
              <a:t>U</a:t>
            </a:r>
            <a:r>
              <a:rPr lang="en-US" altLang="zh-CN" sz="2600"/>
              <a:t>~</a:t>
            </a:r>
            <a:r>
              <a:rPr lang="en-US" altLang="zh-CN" sz="2600" i="1">
                <a:sym typeface="Symbol" panose="05050102010706020507" pitchFamily="18" charset="2"/>
              </a:rPr>
              <a:t></a:t>
            </a:r>
            <a:r>
              <a:rPr lang="en-US" altLang="zh-CN" sz="2600" baseline="30000"/>
              <a:t>2</a:t>
            </a:r>
            <a:r>
              <a:rPr lang="en-US" altLang="zh-CN" sz="2600"/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n</a:t>
            </a:r>
            <a:r>
              <a:rPr lang="en-US" altLang="zh-CN" sz="2600" baseline="-25000"/>
              <a:t>1</a:t>
            </a:r>
            <a:r>
              <a:rPr lang="en-US" altLang="zh-CN" sz="2600"/>
              <a:t>)</a:t>
            </a:r>
            <a:r>
              <a:rPr lang="zh-CN" altLang="en-US" sz="2600"/>
              <a:t>，</a:t>
            </a:r>
            <a:r>
              <a:rPr lang="en-US" altLang="zh-CN" sz="2600" i="1">
                <a:latin typeface="Times New Roman" panose="02020603050405020304" pitchFamily="18" charset="0"/>
              </a:rPr>
              <a:t>V</a:t>
            </a:r>
            <a:r>
              <a:rPr lang="zh-CN" altLang="en-US" sz="2600"/>
              <a:t>为服从自由度为</a:t>
            </a:r>
            <a:r>
              <a:rPr lang="en-US" altLang="zh-CN" sz="2600" i="1">
                <a:latin typeface="Times New Roman" panose="02020603050405020304" pitchFamily="18" charset="0"/>
              </a:rPr>
              <a:t>n</a:t>
            </a:r>
            <a:r>
              <a:rPr lang="en-US" altLang="zh-CN" sz="2600" baseline="-25000"/>
              <a:t>2</a:t>
            </a:r>
            <a:r>
              <a:rPr lang="zh-CN" altLang="en-US" sz="2600"/>
              <a:t>的</a:t>
            </a:r>
            <a:r>
              <a:rPr lang="zh-CN" altLang="en-US" sz="2600" i="1">
                <a:sym typeface="Symbol" panose="05050102010706020507" pitchFamily="18" charset="2"/>
              </a:rPr>
              <a:t></a:t>
            </a:r>
            <a:r>
              <a:rPr lang="en-US" altLang="zh-CN" sz="2600" baseline="30000"/>
              <a:t>2</a:t>
            </a:r>
            <a:r>
              <a:rPr lang="zh-CN" altLang="en-US" sz="2600"/>
              <a:t>分布，即</a:t>
            </a:r>
            <a:r>
              <a:rPr lang="en-US" altLang="zh-CN" sz="2600" i="1">
                <a:latin typeface="Times New Roman" panose="02020603050405020304" pitchFamily="18" charset="0"/>
              </a:rPr>
              <a:t>V</a:t>
            </a:r>
            <a:r>
              <a:rPr lang="en-US" altLang="zh-CN" sz="2600"/>
              <a:t>~</a:t>
            </a:r>
            <a:r>
              <a:rPr lang="en-US" altLang="zh-CN" sz="2600" i="1">
                <a:sym typeface="Symbol" panose="05050102010706020507" pitchFamily="18" charset="2"/>
              </a:rPr>
              <a:t></a:t>
            </a:r>
            <a:r>
              <a:rPr lang="en-US" altLang="zh-CN" sz="2600" baseline="30000"/>
              <a:t>2</a:t>
            </a:r>
            <a:r>
              <a:rPr lang="en-US" altLang="zh-CN" sz="2600"/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n</a:t>
            </a:r>
            <a:r>
              <a:rPr lang="en-US" altLang="zh-CN" sz="2600" baseline="-25000"/>
              <a:t>2</a:t>
            </a:r>
            <a:r>
              <a:rPr lang="en-US" altLang="zh-CN" sz="2600"/>
              <a:t>),</a:t>
            </a:r>
            <a:r>
              <a:rPr lang="zh-CN" altLang="en-US" sz="2600"/>
              <a:t>且</a:t>
            </a:r>
            <a:r>
              <a:rPr lang="en-US" altLang="zh-CN" sz="2600" i="1">
                <a:latin typeface="Times New Roman" panose="02020603050405020304" pitchFamily="18" charset="0"/>
              </a:rPr>
              <a:t>U</a:t>
            </a:r>
            <a:r>
              <a:rPr lang="zh-CN" altLang="en-US" sz="2600"/>
              <a:t>和</a:t>
            </a:r>
            <a:r>
              <a:rPr lang="en-US" altLang="zh-CN" sz="2600" i="1">
                <a:latin typeface="Times New Roman" panose="02020603050405020304" pitchFamily="18" charset="0"/>
              </a:rPr>
              <a:t>V</a:t>
            </a:r>
            <a:r>
              <a:rPr lang="zh-CN" altLang="en-US" sz="2600"/>
              <a:t>相互独立，则称</a:t>
            </a:r>
            <a:r>
              <a:rPr lang="en-US" altLang="zh-CN" sz="2600" i="1">
                <a:cs typeface="Times New Roman" panose="02020603050405020304" pitchFamily="18" charset="0"/>
              </a:rPr>
              <a:t>F</a:t>
            </a:r>
            <a:r>
              <a:rPr lang="zh-CN" altLang="en-US" sz="2600"/>
              <a:t>为服从自由度</a:t>
            </a:r>
            <a:r>
              <a:rPr lang="en-US" altLang="zh-CN" sz="2600" i="1">
                <a:latin typeface="Times New Roman" panose="02020603050405020304" pitchFamily="18" charset="0"/>
              </a:rPr>
              <a:t>n</a:t>
            </a:r>
            <a:r>
              <a:rPr lang="en-US" altLang="zh-CN" sz="2600" baseline="-25000"/>
              <a:t>1</a:t>
            </a:r>
            <a:r>
              <a:rPr lang="zh-CN" altLang="en-US" sz="2600"/>
              <a:t>和</a:t>
            </a:r>
            <a:r>
              <a:rPr lang="en-US" altLang="zh-CN" sz="2600" i="1">
                <a:latin typeface="Times New Roman" panose="02020603050405020304" pitchFamily="18" charset="0"/>
              </a:rPr>
              <a:t>n</a:t>
            </a:r>
            <a:r>
              <a:rPr lang="en-US" altLang="zh-CN" sz="2600" baseline="-25000"/>
              <a:t>2</a:t>
            </a:r>
            <a:r>
              <a:rPr lang="zh-CN" altLang="en-US" sz="2600"/>
              <a:t>的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/>
              <a:t>分布，记为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  <a:noFill/>
          <a:ln/>
        </p:spPr>
        <p:txBody>
          <a:bodyPr/>
          <a:lstStyle/>
          <a:p>
            <a:r>
              <a:rPr lang="en-US" altLang="zh-CN" i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Arial" panose="020B0604020202020204" pitchFamily="34" charset="0"/>
              </a:rPr>
              <a:t>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 i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distribution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926724" name="Object 4"/>
          <p:cNvGraphicFramePr>
            <a:graphicFrameLocks noChangeAspect="1"/>
          </p:cNvGraphicFramePr>
          <p:nvPr/>
        </p:nvGraphicFramePr>
        <p:xfrm>
          <a:off x="3124200" y="3810000"/>
          <a:ext cx="152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52" r:id="rId4" imgW="647419" imgH="444307" progId="Equation.3">
                  <p:embed/>
                </p:oleObj>
              </mc:Choice>
              <mc:Fallback>
                <p:oleObj r:id="rId4" imgW="647419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1524000" cy="10541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5" name="Object 5"/>
          <p:cNvGraphicFramePr>
            <a:graphicFrameLocks noChangeAspect="1"/>
          </p:cNvGraphicFramePr>
          <p:nvPr/>
        </p:nvGraphicFramePr>
        <p:xfrm>
          <a:off x="3043238" y="5410200"/>
          <a:ext cx="20621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53" name="Equation" r:id="rId6" imgW="876240" imgH="215640" progId="Equation.3">
                  <p:embed/>
                </p:oleObj>
              </mc:Choice>
              <mc:Fallback>
                <p:oleObj name="Equation" r:id="rId6" imgW="8762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5410200"/>
                        <a:ext cx="2062162" cy="51117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304800"/>
            <a:ext cx="6985000" cy="1066800"/>
          </a:xfrm>
        </p:spPr>
        <p:txBody>
          <a:bodyPr anchor="ctr"/>
          <a:lstStyle/>
          <a:p>
            <a:pPr algn="just"/>
            <a:r>
              <a:rPr lang="zh-CN" altLang="en-US" sz="4000">
                <a:latin typeface="Arial" panose="020B0604020202020204" pitchFamily="34" charset="0"/>
              </a:rPr>
              <a:t>第 </a:t>
            </a:r>
            <a:r>
              <a:rPr lang="en-US" altLang="zh-CN" sz="4000">
                <a:latin typeface="Arial" panose="020B0604020202020204" pitchFamily="34" charset="0"/>
              </a:rPr>
              <a:t>6 </a:t>
            </a:r>
            <a:r>
              <a:rPr lang="zh-CN" altLang="en-US" sz="4000">
                <a:latin typeface="Arial" panose="020B0604020202020204" pitchFamily="34" charset="0"/>
              </a:rPr>
              <a:t>章   统计量及其抽样分布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0" y="1557338"/>
            <a:ext cx="9144000" cy="5300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1143000"/>
          </a:xfrm>
          <a:noFill/>
          <a:ln/>
        </p:spPr>
        <p:txBody>
          <a:bodyPr/>
          <a:lstStyle/>
          <a:p>
            <a:r>
              <a:rPr lang="en-US" altLang="zh-CN" i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Arial" panose="020B0604020202020204" pitchFamily="34" charset="0"/>
              </a:rPr>
              <a:t>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图示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684213" y="1844675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 b="0">
                <a:solidFill>
                  <a:srgbClr val="F0F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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不同自由度的</a:t>
            </a:r>
            <a:r>
              <a:rPr lang="en-US" altLang="zh-CN" sz="32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分布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24677" name="Group 5"/>
          <p:cNvGrpSpPr>
            <a:grpSpLocks/>
          </p:cNvGrpSpPr>
          <p:nvPr/>
        </p:nvGrpSpPr>
        <p:grpSpPr bwMode="auto">
          <a:xfrm>
            <a:off x="1403350" y="2636838"/>
            <a:ext cx="6680200" cy="3606800"/>
            <a:chOff x="1152" y="1728"/>
            <a:chExt cx="3519" cy="1932"/>
          </a:xfrm>
        </p:grpSpPr>
        <p:sp>
          <p:nvSpPr>
            <p:cNvPr id="924678" name="Rectangle 6"/>
            <p:cNvSpPr>
              <a:spLocks noChangeArrowheads="1"/>
            </p:cNvSpPr>
            <p:nvPr/>
          </p:nvSpPr>
          <p:spPr bwMode="auto">
            <a:xfrm>
              <a:off x="4560" y="3456"/>
              <a:ext cx="111" cy="2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24679" name="Freeform 7"/>
            <p:cNvSpPr>
              <a:spLocks/>
            </p:cNvSpPr>
            <p:nvPr/>
          </p:nvSpPr>
          <p:spPr bwMode="auto">
            <a:xfrm>
              <a:off x="1200" y="1728"/>
              <a:ext cx="3274" cy="1876"/>
            </a:xfrm>
            <a:custGeom>
              <a:avLst/>
              <a:gdLst>
                <a:gd name="T0" fmla="*/ 0 w 1708"/>
                <a:gd name="T1" fmla="*/ 0 h 696"/>
                <a:gd name="T2" fmla="*/ 0 w 1708"/>
                <a:gd name="T3" fmla="*/ 696 h 696"/>
                <a:gd name="T4" fmla="*/ 1708 w 1708"/>
                <a:gd name="T5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8" h="696">
                  <a:moveTo>
                    <a:pt x="0" y="0"/>
                  </a:moveTo>
                  <a:lnTo>
                    <a:pt x="0" y="696"/>
                  </a:lnTo>
                  <a:lnTo>
                    <a:pt x="1708" y="696"/>
                  </a:lnTo>
                </a:path>
              </a:pathLst>
            </a:custGeom>
            <a:noFill/>
            <a:ln w="39688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680" name="Group 8"/>
            <p:cNvGrpSpPr>
              <a:grpSpLocks/>
            </p:cNvGrpSpPr>
            <p:nvPr/>
          </p:nvGrpSpPr>
          <p:grpSpPr bwMode="auto">
            <a:xfrm>
              <a:off x="1829" y="3556"/>
              <a:ext cx="2539" cy="26"/>
              <a:chOff x="3992" y="3637"/>
              <a:chExt cx="1471" cy="18"/>
            </a:xfrm>
          </p:grpSpPr>
          <p:sp>
            <p:nvSpPr>
              <p:cNvPr id="924681" name="Line 9"/>
              <p:cNvSpPr>
                <a:spLocks noChangeShapeType="1"/>
              </p:cNvSpPr>
              <p:nvPr/>
            </p:nvSpPr>
            <p:spPr bwMode="auto">
              <a:xfrm>
                <a:off x="5462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2" name="Line 10"/>
              <p:cNvSpPr>
                <a:spLocks noChangeShapeType="1"/>
              </p:cNvSpPr>
              <p:nvPr/>
            </p:nvSpPr>
            <p:spPr bwMode="auto">
              <a:xfrm>
                <a:off x="5279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3" name="Line 11"/>
              <p:cNvSpPr>
                <a:spLocks noChangeShapeType="1"/>
              </p:cNvSpPr>
              <p:nvPr/>
            </p:nvSpPr>
            <p:spPr bwMode="auto">
              <a:xfrm>
                <a:off x="5095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4" name="Line 12"/>
              <p:cNvSpPr>
                <a:spLocks noChangeShapeType="1"/>
              </p:cNvSpPr>
              <p:nvPr/>
            </p:nvSpPr>
            <p:spPr bwMode="auto">
              <a:xfrm>
                <a:off x="4910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5" name="Line 13"/>
              <p:cNvSpPr>
                <a:spLocks noChangeShapeType="1"/>
              </p:cNvSpPr>
              <p:nvPr/>
            </p:nvSpPr>
            <p:spPr bwMode="auto">
              <a:xfrm>
                <a:off x="4727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6" name="Line 14"/>
              <p:cNvSpPr>
                <a:spLocks noChangeShapeType="1"/>
              </p:cNvSpPr>
              <p:nvPr/>
            </p:nvSpPr>
            <p:spPr bwMode="auto">
              <a:xfrm>
                <a:off x="4544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7" name="Line 15"/>
              <p:cNvSpPr>
                <a:spLocks noChangeShapeType="1"/>
              </p:cNvSpPr>
              <p:nvPr/>
            </p:nvSpPr>
            <p:spPr bwMode="auto">
              <a:xfrm>
                <a:off x="4359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8" name="Line 16"/>
              <p:cNvSpPr>
                <a:spLocks noChangeShapeType="1"/>
              </p:cNvSpPr>
              <p:nvPr/>
            </p:nvSpPr>
            <p:spPr bwMode="auto">
              <a:xfrm>
                <a:off x="4175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89" name="Line 17"/>
              <p:cNvSpPr>
                <a:spLocks noChangeShapeType="1"/>
              </p:cNvSpPr>
              <p:nvPr/>
            </p:nvSpPr>
            <p:spPr bwMode="auto">
              <a:xfrm>
                <a:off x="3992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4690" name="Group 18"/>
            <p:cNvGrpSpPr>
              <a:grpSpLocks/>
            </p:cNvGrpSpPr>
            <p:nvPr/>
          </p:nvGrpSpPr>
          <p:grpSpPr bwMode="auto">
            <a:xfrm>
              <a:off x="1152" y="1815"/>
              <a:ext cx="358" cy="1767"/>
              <a:chOff x="3600" y="2400"/>
              <a:chExt cx="208" cy="1255"/>
            </a:xfrm>
          </p:grpSpPr>
          <p:sp>
            <p:nvSpPr>
              <p:cNvPr id="924691" name="Line 19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2" name="Line 20"/>
              <p:cNvSpPr>
                <a:spLocks noChangeShapeType="1"/>
              </p:cNvSpPr>
              <p:nvPr/>
            </p:nvSpPr>
            <p:spPr bwMode="auto">
              <a:xfrm>
                <a:off x="3600" y="2524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3" name="Line 21"/>
              <p:cNvSpPr>
                <a:spLocks noChangeShapeType="1"/>
              </p:cNvSpPr>
              <p:nvPr/>
            </p:nvSpPr>
            <p:spPr bwMode="auto">
              <a:xfrm>
                <a:off x="3600" y="2647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4" name="Line 22"/>
              <p:cNvSpPr>
                <a:spLocks noChangeShapeType="1"/>
              </p:cNvSpPr>
              <p:nvPr/>
            </p:nvSpPr>
            <p:spPr bwMode="auto">
              <a:xfrm>
                <a:off x="3600" y="2772"/>
                <a:ext cx="24" cy="1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5" name="Line 23"/>
              <p:cNvSpPr>
                <a:spLocks noChangeShapeType="1"/>
              </p:cNvSpPr>
              <p:nvPr/>
            </p:nvSpPr>
            <p:spPr bwMode="auto">
              <a:xfrm>
                <a:off x="3600" y="2896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6" name="Line 24"/>
              <p:cNvSpPr>
                <a:spLocks noChangeShapeType="1"/>
              </p:cNvSpPr>
              <p:nvPr/>
            </p:nvSpPr>
            <p:spPr bwMode="auto">
              <a:xfrm>
                <a:off x="3600" y="3019"/>
                <a:ext cx="24" cy="1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7" name="Line 25"/>
              <p:cNvSpPr>
                <a:spLocks noChangeShapeType="1"/>
              </p:cNvSpPr>
              <p:nvPr/>
            </p:nvSpPr>
            <p:spPr bwMode="auto">
              <a:xfrm>
                <a:off x="3600" y="3143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8" name="Line 26"/>
              <p:cNvSpPr>
                <a:spLocks noChangeShapeType="1"/>
              </p:cNvSpPr>
              <p:nvPr/>
            </p:nvSpPr>
            <p:spPr bwMode="auto">
              <a:xfrm>
                <a:off x="3600" y="3269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99" name="Line 27"/>
              <p:cNvSpPr>
                <a:spLocks noChangeShapeType="1"/>
              </p:cNvSpPr>
              <p:nvPr/>
            </p:nvSpPr>
            <p:spPr bwMode="auto">
              <a:xfrm>
                <a:off x="3600" y="3390"/>
                <a:ext cx="24" cy="2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00" name="Line 28"/>
              <p:cNvSpPr>
                <a:spLocks noChangeShapeType="1"/>
              </p:cNvSpPr>
              <p:nvPr/>
            </p:nvSpPr>
            <p:spPr bwMode="auto">
              <a:xfrm>
                <a:off x="3600" y="3515"/>
                <a:ext cx="24" cy="1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01" name="Line 29"/>
              <p:cNvSpPr>
                <a:spLocks noChangeShapeType="1"/>
              </p:cNvSpPr>
              <p:nvPr/>
            </p:nvSpPr>
            <p:spPr bwMode="auto">
              <a:xfrm>
                <a:off x="3807" y="3637"/>
                <a:ext cx="1" cy="18"/>
              </a:xfrm>
              <a:prstGeom prst="line">
                <a:avLst/>
              </a:prstGeom>
              <a:noFill/>
              <a:ln w="39688">
                <a:solidFill>
                  <a:srgbClr val="CDCDCD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4702" name="Group 30"/>
            <p:cNvGrpSpPr>
              <a:grpSpLocks/>
            </p:cNvGrpSpPr>
            <p:nvPr/>
          </p:nvGrpSpPr>
          <p:grpSpPr bwMode="auto">
            <a:xfrm>
              <a:off x="1236" y="2565"/>
              <a:ext cx="3132" cy="918"/>
              <a:chOff x="3719" y="2525"/>
              <a:chExt cx="1686" cy="366"/>
            </a:xfrm>
          </p:grpSpPr>
          <p:sp>
            <p:nvSpPr>
              <p:cNvPr id="924703" name="Freeform 31"/>
              <p:cNvSpPr>
                <a:spLocks/>
              </p:cNvSpPr>
              <p:nvPr/>
            </p:nvSpPr>
            <p:spPr bwMode="auto">
              <a:xfrm>
                <a:off x="4012" y="2525"/>
                <a:ext cx="1393" cy="366"/>
              </a:xfrm>
              <a:custGeom>
                <a:avLst/>
                <a:gdLst>
                  <a:gd name="T0" fmla="*/ 1393 w 1393"/>
                  <a:gd name="T1" fmla="*/ 366 h 366"/>
                  <a:gd name="T2" fmla="*/ 1247 w 1393"/>
                  <a:gd name="T3" fmla="*/ 362 h 366"/>
                  <a:gd name="T4" fmla="*/ 1174 w 1393"/>
                  <a:gd name="T5" fmla="*/ 358 h 366"/>
                  <a:gd name="T6" fmla="*/ 1100 w 1393"/>
                  <a:gd name="T7" fmla="*/ 352 h 366"/>
                  <a:gd name="T8" fmla="*/ 1027 w 1393"/>
                  <a:gd name="T9" fmla="*/ 344 h 366"/>
                  <a:gd name="T10" fmla="*/ 953 w 1393"/>
                  <a:gd name="T11" fmla="*/ 333 h 366"/>
                  <a:gd name="T12" fmla="*/ 881 w 1393"/>
                  <a:gd name="T13" fmla="*/ 317 h 366"/>
                  <a:gd name="T14" fmla="*/ 734 w 1393"/>
                  <a:gd name="T15" fmla="*/ 274 h 366"/>
                  <a:gd name="T16" fmla="*/ 587 w 1393"/>
                  <a:gd name="T17" fmla="*/ 215 h 366"/>
                  <a:gd name="T18" fmla="*/ 440 w 1393"/>
                  <a:gd name="T19" fmla="*/ 143 h 366"/>
                  <a:gd name="T20" fmla="*/ 366 w 1393"/>
                  <a:gd name="T21" fmla="*/ 106 h 366"/>
                  <a:gd name="T22" fmla="*/ 294 w 1393"/>
                  <a:gd name="T23" fmla="*/ 73 h 366"/>
                  <a:gd name="T24" fmla="*/ 219 w 1393"/>
                  <a:gd name="T25" fmla="*/ 43 h 366"/>
                  <a:gd name="T26" fmla="*/ 147 w 1393"/>
                  <a:gd name="T27" fmla="*/ 20 h 366"/>
                  <a:gd name="T28" fmla="*/ 73 w 1393"/>
                  <a:gd name="T29" fmla="*/ 4 h 366"/>
                  <a:gd name="T30" fmla="*/ 0 w 1393"/>
                  <a:gd name="T3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3" h="366">
                    <a:moveTo>
                      <a:pt x="1393" y="366"/>
                    </a:moveTo>
                    <a:lnTo>
                      <a:pt x="1247" y="362"/>
                    </a:lnTo>
                    <a:lnTo>
                      <a:pt x="1174" y="358"/>
                    </a:lnTo>
                    <a:lnTo>
                      <a:pt x="1100" y="352"/>
                    </a:lnTo>
                    <a:lnTo>
                      <a:pt x="1027" y="344"/>
                    </a:lnTo>
                    <a:lnTo>
                      <a:pt x="953" y="333"/>
                    </a:lnTo>
                    <a:lnTo>
                      <a:pt x="881" y="317"/>
                    </a:lnTo>
                    <a:lnTo>
                      <a:pt x="734" y="274"/>
                    </a:lnTo>
                    <a:lnTo>
                      <a:pt x="587" y="215"/>
                    </a:lnTo>
                    <a:lnTo>
                      <a:pt x="440" y="143"/>
                    </a:lnTo>
                    <a:lnTo>
                      <a:pt x="366" y="106"/>
                    </a:lnTo>
                    <a:lnTo>
                      <a:pt x="294" y="73"/>
                    </a:lnTo>
                    <a:lnTo>
                      <a:pt x="219" y="43"/>
                    </a:lnTo>
                    <a:lnTo>
                      <a:pt x="147" y="20"/>
                    </a:lnTo>
                    <a:lnTo>
                      <a:pt x="73" y="4"/>
                    </a:lnTo>
                    <a:lnTo>
                      <a:pt x="0" y="0"/>
                    </a:lnTo>
                  </a:path>
                </a:pathLst>
              </a:custGeom>
              <a:noFill/>
              <a:ln w="508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04" name="Freeform 32"/>
              <p:cNvSpPr>
                <a:spLocks/>
              </p:cNvSpPr>
              <p:nvPr/>
            </p:nvSpPr>
            <p:spPr bwMode="auto">
              <a:xfrm>
                <a:off x="3719" y="2525"/>
                <a:ext cx="293" cy="366"/>
              </a:xfrm>
              <a:custGeom>
                <a:avLst/>
                <a:gdLst>
                  <a:gd name="T0" fmla="*/ 0 w 293"/>
                  <a:gd name="T1" fmla="*/ 366 h 366"/>
                  <a:gd name="T2" fmla="*/ 31 w 293"/>
                  <a:gd name="T3" fmla="*/ 362 h 366"/>
                  <a:gd name="T4" fmla="*/ 47 w 293"/>
                  <a:gd name="T5" fmla="*/ 358 h 366"/>
                  <a:gd name="T6" fmla="*/ 60 w 293"/>
                  <a:gd name="T7" fmla="*/ 352 h 366"/>
                  <a:gd name="T8" fmla="*/ 76 w 293"/>
                  <a:gd name="T9" fmla="*/ 344 h 366"/>
                  <a:gd name="T10" fmla="*/ 92 w 293"/>
                  <a:gd name="T11" fmla="*/ 333 h 366"/>
                  <a:gd name="T12" fmla="*/ 107 w 293"/>
                  <a:gd name="T13" fmla="*/ 317 h 366"/>
                  <a:gd name="T14" fmla="*/ 139 w 293"/>
                  <a:gd name="T15" fmla="*/ 274 h 366"/>
                  <a:gd name="T16" fmla="*/ 170 w 293"/>
                  <a:gd name="T17" fmla="*/ 215 h 366"/>
                  <a:gd name="T18" fmla="*/ 201 w 293"/>
                  <a:gd name="T19" fmla="*/ 143 h 366"/>
                  <a:gd name="T20" fmla="*/ 215 w 293"/>
                  <a:gd name="T21" fmla="*/ 106 h 366"/>
                  <a:gd name="T22" fmla="*/ 231 w 293"/>
                  <a:gd name="T23" fmla="*/ 73 h 366"/>
                  <a:gd name="T24" fmla="*/ 246 w 293"/>
                  <a:gd name="T25" fmla="*/ 43 h 366"/>
                  <a:gd name="T26" fmla="*/ 262 w 293"/>
                  <a:gd name="T27" fmla="*/ 20 h 366"/>
                  <a:gd name="T28" fmla="*/ 278 w 293"/>
                  <a:gd name="T29" fmla="*/ 4 h 366"/>
                  <a:gd name="T30" fmla="*/ 293 w 293"/>
                  <a:gd name="T3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366">
                    <a:moveTo>
                      <a:pt x="0" y="366"/>
                    </a:moveTo>
                    <a:lnTo>
                      <a:pt x="31" y="362"/>
                    </a:lnTo>
                    <a:lnTo>
                      <a:pt x="47" y="358"/>
                    </a:lnTo>
                    <a:lnTo>
                      <a:pt x="60" y="352"/>
                    </a:lnTo>
                    <a:lnTo>
                      <a:pt x="76" y="344"/>
                    </a:lnTo>
                    <a:lnTo>
                      <a:pt x="92" y="333"/>
                    </a:lnTo>
                    <a:lnTo>
                      <a:pt x="107" y="317"/>
                    </a:lnTo>
                    <a:lnTo>
                      <a:pt x="139" y="274"/>
                    </a:lnTo>
                    <a:lnTo>
                      <a:pt x="170" y="215"/>
                    </a:lnTo>
                    <a:lnTo>
                      <a:pt x="201" y="143"/>
                    </a:lnTo>
                    <a:lnTo>
                      <a:pt x="215" y="106"/>
                    </a:lnTo>
                    <a:lnTo>
                      <a:pt x="231" y="73"/>
                    </a:lnTo>
                    <a:lnTo>
                      <a:pt x="246" y="43"/>
                    </a:lnTo>
                    <a:lnTo>
                      <a:pt x="262" y="20"/>
                    </a:lnTo>
                    <a:lnTo>
                      <a:pt x="278" y="4"/>
                    </a:lnTo>
                    <a:lnTo>
                      <a:pt x="293" y="0"/>
                    </a:lnTo>
                  </a:path>
                </a:pathLst>
              </a:custGeom>
              <a:noFill/>
              <a:ln w="508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4705" name="Freeform 33"/>
            <p:cNvSpPr>
              <a:spLocks/>
            </p:cNvSpPr>
            <p:nvPr/>
          </p:nvSpPr>
          <p:spPr bwMode="auto">
            <a:xfrm>
              <a:off x="1236" y="1966"/>
              <a:ext cx="2756" cy="1558"/>
            </a:xfrm>
            <a:custGeom>
              <a:avLst/>
              <a:gdLst>
                <a:gd name="T0" fmla="*/ 0 w 1483"/>
                <a:gd name="T1" fmla="*/ 0 h 622"/>
                <a:gd name="T2" fmla="*/ 4 w 1483"/>
                <a:gd name="T3" fmla="*/ 39 h 622"/>
                <a:gd name="T4" fmla="*/ 14 w 1483"/>
                <a:gd name="T5" fmla="*/ 80 h 622"/>
                <a:gd name="T6" fmla="*/ 34 w 1483"/>
                <a:gd name="T7" fmla="*/ 119 h 622"/>
                <a:gd name="T8" fmla="*/ 57 w 1483"/>
                <a:gd name="T9" fmla="*/ 159 h 622"/>
                <a:gd name="T10" fmla="*/ 90 w 1483"/>
                <a:gd name="T11" fmla="*/ 198 h 622"/>
                <a:gd name="T12" fmla="*/ 129 w 1483"/>
                <a:gd name="T13" fmla="*/ 235 h 622"/>
                <a:gd name="T14" fmla="*/ 174 w 1483"/>
                <a:gd name="T15" fmla="*/ 272 h 622"/>
                <a:gd name="T16" fmla="*/ 227 w 1483"/>
                <a:gd name="T17" fmla="*/ 309 h 622"/>
                <a:gd name="T18" fmla="*/ 286 w 1483"/>
                <a:gd name="T19" fmla="*/ 342 h 622"/>
                <a:gd name="T20" fmla="*/ 350 w 1483"/>
                <a:gd name="T21" fmla="*/ 376 h 622"/>
                <a:gd name="T22" fmla="*/ 421 w 1483"/>
                <a:gd name="T23" fmla="*/ 407 h 622"/>
                <a:gd name="T24" fmla="*/ 497 w 1483"/>
                <a:gd name="T25" fmla="*/ 438 h 622"/>
                <a:gd name="T26" fmla="*/ 577 w 1483"/>
                <a:gd name="T27" fmla="*/ 466 h 622"/>
                <a:gd name="T28" fmla="*/ 664 w 1483"/>
                <a:gd name="T29" fmla="*/ 491 h 622"/>
                <a:gd name="T30" fmla="*/ 756 w 1483"/>
                <a:gd name="T31" fmla="*/ 516 h 622"/>
                <a:gd name="T32" fmla="*/ 849 w 1483"/>
                <a:gd name="T33" fmla="*/ 538 h 622"/>
                <a:gd name="T34" fmla="*/ 947 w 1483"/>
                <a:gd name="T35" fmla="*/ 557 h 622"/>
                <a:gd name="T36" fmla="*/ 1051 w 1483"/>
                <a:gd name="T37" fmla="*/ 575 h 622"/>
                <a:gd name="T38" fmla="*/ 1155 w 1483"/>
                <a:gd name="T39" fmla="*/ 591 h 622"/>
                <a:gd name="T40" fmla="*/ 1262 w 1483"/>
                <a:gd name="T41" fmla="*/ 604 h 622"/>
                <a:gd name="T42" fmla="*/ 1372 w 1483"/>
                <a:gd name="T43" fmla="*/ 614 h 622"/>
                <a:gd name="T44" fmla="*/ 1483 w 1483"/>
                <a:gd name="T45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83" h="622">
                  <a:moveTo>
                    <a:pt x="0" y="0"/>
                  </a:moveTo>
                  <a:lnTo>
                    <a:pt x="4" y="39"/>
                  </a:lnTo>
                  <a:lnTo>
                    <a:pt x="14" y="80"/>
                  </a:lnTo>
                  <a:lnTo>
                    <a:pt x="34" y="119"/>
                  </a:lnTo>
                  <a:lnTo>
                    <a:pt x="57" y="159"/>
                  </a:lnTo>
                  <a:lnTo>
                    <a:pt x="90" y="198"/>
                  </a:lnTo>
                  <a:lnTo>
                    <a:pt x="129" y="235"/>
                  </a:lnTo>
                  <a:lnTo>
                    <a:pt x="174" y="272"/>
                  </a:lnTo>
                  <a:lnTo>
                    <a:pt x="227" y="309"/>
                  </a:lnTo>
                  <a:lnTo>
                    <a:pt x="286" y="342"/>
                  </a:lnTo>
                  <a:lnTo>
                    <a:pt x="350" y="376"/>
                  </a:lnTo>
                  <a:lnTo>
                    <a:pt x="421" y="407"/>
                  </a:lnTo>
                  <a:lnTo>
                    <a:pt x="497" y="438"/>
                  </a:lnTo>
                  <a:lnTo>
                    <a:pt x="577" y="466"/>
                  </a:lnTo>
                  <a:lnTo>
                    <a:pt x="664" y="491"/>
                  </a:lnTo>
                  <a:lnTo>
                    <a:pt x="756" y="516"/>
                  </a:lnTo>
                  <a:lnTo>
                    <a:pt x="849" y="538"/>
                  </a:lnTo>
                  <a:lnTo>
                    <a:pt x="947" y="557"/>
                  </a:lnTo>
                  <a:lnTo>
                    <a:pt x="1051" y="575"/>
                  </a:lnTo>
                  <a:lnTo>
                    <a:pt x="1155" y="591"/>
                  </a:lnTo>
                  <a:lnTo>
                    <a:pt x="1262" y="604"/>
                  </a:lnTo>
                  <a:lnTo>
                    <a:pt x="1372" y="614"/>
                  </a:lnTo>
                  <a:lnTo>
                    <a:pt x="1483" y="622"/>
                  </a:lnTo>
                </a:path>
              </a:pathLst>
            </a:custGeom>
            <a:noFill/>
            <a:ln w="50800" cmpd="sng">
              <a:solidFill>
                <a:srgbClr val="FFFF9B"/>
              </a:solidFill>
              <a:prstDash val="solid"/>
              <a:round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06" name="AutoShape 34"/>
            <p:cNvSpPr>
              <a:spLocks noChangeArrowheads="1"/>
            </p:cNvSpPr>
            <p:nvPr/>
          </p:nvSpPr>
          <p:spPr bwMode="auto">
            <a:xfrm>
              <a:off x="1393" y="2018"/>
              <a:ext cx="758" cy="215"/>
            </a:xfrm>
            <a:prstGeom prst="wedgeRoundRectCallout">
              <a:avLst>
                <a:gd name="adj1" fmla="val -51583"/>
                <a:gd name="adj2" fmla="val 106523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1,10)</a:t>
              </a:r>
            </a:p>
          </p:txBody>
        </p:sp>
        <p:sp>
          <p:nvSpPr>
            <p:cNvPr id="924707" name="AutoShape 35"/>
            <p:cNvSpPr>
              <a:spLocks noChangeArrowheads="1"/>
            </p:cNvSpPr>
            <p:nvPr/>
          </p:nvSpPr>
          <p:spPr bwMode="auto">
            <a:xfrm>
              <a:off x="2727" y="2208"/>
              <a:ext cx="729" cy="215"/>
            </a:xfrm>
            <a:prstGeom prst="wedgeRoundRectCallout">
              <a:avLst>
                <a:gd name="adj1" fmla="val -109398"/>
                <a:gd name="adj2" fmla="val 147231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(5,10)</a:t>
              </a:r>
            </a:p>
          </p:txBody>
        </p:sp>
        <p:sp>
          <p:nvSpPr>
            <p:cNvPr id="924708" name="AutoShape 36"/>
            <p:cNvSpPr>
              <a:spLocks noChangeArrowheads="1"/>
            </p:cNvSpPr>
            <p:nvPr/>
          </p:nvSpPr>
          <p:spPr bwMode="auto">
            <a:xfrm>
              <a:off x="3456" y="2642"/>
              <a:ext cx="799" cy="215"/>
            </a:xfrm>
            <a:prstGeom prst="wedgeRoundRectCallout">
              <a:avLst>
                <a:gd name="adj1" fmla="val -86250"/>
                <a:gd name="adj2" fmla="val 136958"/>
                <a:gd name="adj3" fmla="val 166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(10,10)</a:t>
              </a:r>
            </a:p>
          </p:txBody>
        </p:sp>
        <p:grpSp>
          <p:nvGrpSpPr>
            <p:cNvPr id="924709" name="Group 37"/>
            <p:cNvGrpSpPr>
              <a:grpSpLocks/>
            </p:cNvGrpSpPr>
            <p:nvPr/>
          </p:nvGrpSpPr>
          <p:grpSpPr bwMode="auto">
            <a:xfrm>
              <a:off x="1318" y="2340"/>
              <a:ext cx="2900" cy="1201"/>
              <a:chOff x="288" y="3072"/>
              <a:chExt cx="1680" cy="768"/>
            </a:xfrm>
          </p:grpSpPr>
          <p:sp>
            <p:nvSpPr>
              <p:cNvPr id="924710" name="Freeform 38"/>
              <p:cNvSpPr>
                <a:spLocks/>
              </p:cNvSpPr>
              <p:nvPr/>
            </p:nvSpPr>
            <p:spPr bwMode="auto">
              <a:xfrm>
                <a:off x="816" y="3072"/>
                <a:ext cx="1152" cy="768"/>
              </a:xfrm>
              <a:custGeom>
                <a:avLst/>
                <a:gdLst>
                  <a:gd name="T0" fmla="*/ 1393 w 1393"/>
                  <a:gd name="T1" fmla="*/ 366 h 366"/>
                  <a:gd name="T2" fmla="*/ 1247 w 1393"/>
                  <a:gd name="T3" fmla="*/ 362 h 366"/>
                  <a:gd name="T4" fmla="*/ 1174 w 1393"/>
                  <a:gd name="T5" fmla="*/ 358 h 366"/>
                  <a:gd name="T6" fmla="*/ 1100 w 1393"/>
                  <a:gd name="T7" fmla="*/ 352 h 366"/>
                  <a:gd name="T8" fmla="*/ 1027 w 1393"/>
                  <a:gd name="T9" fmla="*/ 344 h 366"/>
                  <a:gd name="T10" fmla="*/ 953 w 1393"/>
                  <a:gd name="T11" fmla="*/ 333 h 366"/>
                  <a:gd name="T12" fmla="*/ 881 w 1393"/>
                  <a:gd name="T13" fmla="*/ 317 h 366"/>
                  <a:gd name="T14" fmla="*/ 734 w 1393"/>
                  <a:gd name="T15" fmla="*/ 274 h 366"/>
                  <a:gd name="T16" fmla="*/ 587 w 1393"/>
                  <a:gd name="T17" fmla="*/ 215 h 366"/>
                  <a:gd name="T18" fmla="*/ 440 w 1393"/>
                  <a:gd name="T19" fmla="*/ 143 h 366"/>
                  <a:gd name="T20" fmla="*/ 366 w 1393"/>
                  <a:gd name="T21" fmla="*/ 106 h 366"/>
                  <a:gd name="T22" fmla="*/ 294 w 1393"/>
                  <a:gd name="T23" fmla="*/ 73 h 366"/>
                  <a:gd name="T24" fmla="*/ 219 w 1393"/>
                  <a:gd name="T25" fmla="*/ 43 h 366"/>
                  <a:gd name="T26" fmla="*/ 147 w 1393"/>
                  <a:gd name="T27" fmla="*/ 20 h 366"/>
                  <a:gd name="T28" fmla="*/ 73 w 1393"/>
                  <a:gd name="T29" fmla="*/ 4 h 366"/>
                  <a:gd name="T30" fmla="*/ 0 w 1393"/>
                  <a:gd name="T3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3" h="366">
                    <a:moveTo>
                      <a:pt x="1393" y="366"/>
                    </a:moveTo>
                    <a:lnTo>
                      <a:pt x="1247" y="362"/>
                    </a:lnTo>
                    <a:lnTo>
                      <a:pt x="1174" y="358"/>
                    </a:lnTo>
                    <a:lnTo>
                      <a:pt x="1100" y="352"/>
                    </a:lnTo>
                    <a:lnTo>
                      <a:pt x="1027" y="344"/>
                    </a:lnTo>
                    <a:lnTo>
                      <a:pt x="953" y="333"/>
                    </a:lnTo>
                    <a:lnTo>
                      <a:pt x="881" y="317"/>
                    </a:lnTo>
                    <a:lnTo>
                      <a:pt x="734" y="274"/>
                    </a:lnTo>
                    <a:lnTo>
                      <a:pt x="587" y="215"/>
                    </a:lnTo>
                    <a:lnTo>
                      <a:pt x="440" y="143"/>
                    </a:lnTo>
                    <a:lnTo>
                      <a:pt x="366" y="106"/>
                    </a:lnTo>
                    <a:lnTo>
                      <a:pt x="294" y="73"/>
                    </a:lnTo>
                    <a:lnTo>
                      <a:pt x="219" y="43"/>
                    </a:lnTo>
                    <a:lnTo>
                      <a:pt x="147" y="20"/>
                    </a:lnTo>
                    <a:lnTo>
                      <a:pt x="73" y="4"/>
                    </a:lnTo>
                    <a:lnTo>
                      <a:pt x="0" y="0"/>
                    </a:lnTo>
                  </a:path>
                </a:pathLst>
              </a:custGeom>
              <a:noFill/>
              <a:ln w="508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11" name="Freeform 39"/>
              <p:cNvSpPr>
                <a:spLocks/>
              </p:cNvSpPr>
              <p:nvPr/>
            </p:nvSpPr>
            <p:spPr bwMode="auto">
              <a:xfrm>
                <a:off x="288" y="3072"/>
                <a:ext cx="528" cy="720"/>
              </a:xfrm>
              <a:custGeom>
                <a:avLst/>
                <a:gdLst>
                  <a:gd name="T0" fmla="*/ 0 w 293"/>
                  <a:gd name="T1" fmla="*/ 366 h 366"/>
                  <a:gd name="T2" fmla="*/ 31 w 293"/>
                  <a:gd name="T3" fmla="*/ 362 h 366"/>
                  <a:gd name="T4" fmla="*/ 47 w 293"/>
                  <a:gd name="T5" fmla="*/ 358 h 366"/>
                  <a:gd name="T6" fmla="*/ 60 w 293"/>
                  <a:gd name="T7" fmla="*/ 352 h 366"/>
                  <a:gd name="T8" fmla="*/ 76 w 293"/>
                  <a:gd name="T9" fmla="*/ 344 h 366"/>
                  <a:gd name="T10" fmla="*/ 92 w 293"/>
                  <a:gd name="T11" fmla="*/ 333 h 366"/>
                  <a:gd name="T12" fmla="*/ 107 w 293"/>
                  <a:gd name="T13" fmla="*/ 317 h 366"/>
                  <a:gd name="T14" fmla="*/ 139 w 293"/>
                  <a:gd name="T15" fmla="*/ 274 h 366"/>
                  <a:gd name="T16" fmla="*/ 170 w 293"/>
                  <a:gd name="T17" fmla="*/ 215 h 366"/>
                  <a:gd name="T18" fmla="*/ 201 w 293"/>
                  <a:gd name="T19" fmla="*/ 143 h 366"/>
                  <a:gd name="T20" fmla="*/ 215 w 293"/>
                  <a:gd name="T21" fmla="*/ 106 h 366"/>
                  <a:gd name="T22" fmla="*/ 231 w 293"/>
                  <a:gd name="T23" fmla="*/ 73 h 366"/>
                  <a:gd name="T24" fmla="*/ 246 w 293"/>
                  <a:gd name="T25" fmla="*/ 43 h 366"/>
                  <a:gd name="T26" fmla="*/ 262 w 293"/>
                  <a:gd name="T27" fmla="*/ 20 h 366"/>
                  <a:gd name="T28" fmla="*/ 278 w 293"/>
                  <a:gd name="T29" fmla="*/ 4 h 366"/>
                  <a:gd name="T30" fmla="*/ 293 w 293"/>
                  <a:gd name="T31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366">
                    <a:moveTo>
                      <a:pt x="0" y="366"/>
                    </a:moveTo>
                    <a:lnTo>
                      <a:pt x="31" y="362"/>
                    </a:lnTo>
                    <a:lnTo>
                      <a:pt x="47" y="358"/>
                    </a:lnTo>
                    <a:lnTo>
                      <a:pt x="60" y="352"/>
                    </a:lnTo>
                    <a:lnTo>
                      <a:pt x="76" y="344"/>
                    </a:lnTo>
                    <a:lnTo>
                      <a:pt x="92" y="333"/>
                    </a:lnTo>
                    <a:lnTo>
                      <a:pt x="107" y="317"/>
                    </a:lnTo>
                    <a:lnTo>
                      <a:pt x="139" y="274"/>
                    </a:lnTo>
                    <a:lnTo>
                      <a:pt x="170" y="215"/>
                    </a:lnTo>
                    <a:lnTo>
                      <a:pt x="201" y="143"/>
                    </a:lnTo>
                    <a:lnTo>
                      <a:pt x="215" y="106"/>
                    </a:lnTo>
                    <a:lnTo>
                      <a:pt x="231" y="73"/>
                    </a:lnTo>
                    <a:lnTo>
                      <a:pt x="246" y="43"/>
                    </a:lnTo>
                    <a:lnTo>
                      <a:pt x="262" y="20"/>
                    </a:lnTo>
                    <a:lnTo>
                      <a:pt x="278" y="4"/>
                    </a:lnTo>
                    <a:lnTo>
                      <a:pt x="293" y="0"/>
                    </a:lnTo>
                  </a:path>
                </a:pathLst>
              </a:custGeom>
              <a:noFill/>
              <a:ln w="508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1905000" y="304800"/>
            <a:ext cx="698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6.4  </a:t>
            </a:r>
            <a:r>
              <a:rPr lang="zh-CN" altLang="en-US" sz="3200" dirty="0"/>
              <a:t>样本均值的分布与中心极限定理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343400"/>
          </a:xfrm>
          <a:noFill/>
          <a:ln/>
        </p:spPr>
        <p:txBody>
          <a:bodyPr/>
          <a:lstStyle/>
          <a:p>
            <a:pPr marL="609600" indent="-609600">
              <a:spcBef>
                <a:spcPct val="60000"/>
              </a:spcBef>
              <a:buFontTx/>
              <a:buAutoNum type="arabicPeriod"/>
            </a:pPr>
            <a:r>
              <a:rPr lang="zh-CN" altLang="en-US"/>
              <a:t>在重复选取容量为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/>
              <a:t>的样本时，由样本均值的所有可能取值形成的相对频数分布</a:t>
            </a:r>
          </a:p>
          <a:p>
            <a:pPr marL="609600" indent="-609600">
              <a:spcBef>
                <a:spcPct val="60000"/>
              </a:spcBef>
              <a:buFontTx/>
              <a:buAutoNum type="arabicPeriod"/>
            </a:pPr>
            <a:r>
              <a:rPr lang="zh-CN" altLang="en-US"/>
              <a:t>一种理论概率分布</a:t>
            </a:r>
          </a:p>
          <a:p>
            <a:pPr marL="609600" indent="-609600">
              <a:spcBef>
                <a:spcPct val="60000"/>
              </a:spcBef>
              <a:buFontTx/>
              <a:buAutoNum type="arabicPeriod"/>
            </a:pPr>
            <a:r>
              <a:rPr lang="zh-CN" altLang="en-US"/>
              <a:t>推断总体均值</a:t>
            </a:r>
            <a:r>
              <a:rPr lang="zh-CN" altLang="en-US" i="1">
                <a:sym typeface="Symbol" panose="05050102010706020507" pitchFamily="18" charset="2"/>
              </a:rPr>
              <a:t></a:t>
            </a:r>
            <a:r>
              <a:rPr lang="zh-CN" altLang="en-US"/>
              <a:t>的理论基础	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  <a:noFill/>
          <a:ln/>
        </p:spPr>
        <p:txBody>
          <a:bodyPr/>
          <a:lstStyle/>
          <a:p>
            <a:r>
              <a:rPr lang="zh-CN" altLang="en-US"/>
              <a:t>样本均值的抽样分布</a:t>
            </a:r>
            <a:endParaRPr lang="zh-CN" altLang="en-US" sz="3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425885E9-314B-403C-AC74-37CAFADAF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934200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样本均值的抽样分布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75836" name="Text Box 28">
            <a:extLst>
              <a:ext uri="{FF2B5EF4-FFF2-40B4-BE49-F238E27FC236}">
                <a16:creationId xmlns:a16="http://schemas.microsoft.com/office/drawing/2014/main" id="{AEA37EDC-BA27-481D-A364-427C5387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0772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600">
                <a:solidFill>
                  <a:srgbClr val="FFF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【</a:t>
            </a:r>
            <a:r>
              <a:rPr lang="zh-CN" altLang="en-US" sz="2600">
                <a:solidFill>
                  <a:srgbClr val="FFF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例</a:t>
            </a:r>
            <a:r>
              <a:rPr lang="en-US" altLang="zh-CN" sz="2600">
                <a:solidFill>
                  <a:srgbClr val="FFF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】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设一个总体，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含有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个元素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个体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，即总体单位数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个个体分别为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6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=1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6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=2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6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=3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6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</a:rPr>
              <a:t>=4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。总体的均值、方差及分布如下</a:t>
            </a:r>
          </a:p>
        </p:txBody>
      </p:sp>
      <p:grpSp>
        <p:nvGrpSpPr>
          <p:cNvPr id="25604" name="Group 99">
            <a:extLst>
              <a:ext uri="{FF2B5EF4-FFF2-40B4-BE49-F238E27FC236}">
                <a16:creationId xmlns:a16="http://schemas.microsoft.com/office/drawing/2014/main" id="{756F2344-4EE3-4945-9800-74F0CD955F2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76600"/>
            <a:ext cx="3810000" cy="2743200"/>
            <a:chOff x="2784" y="2160"/>
            <a:chExt cx="2400" cy="1728"/>
          </a:xfrm>
        </p:grpSpPr>
        <p:sp>
          <p:nvSpPr>
            <p:cNvPr id="375875" name="Rectangle 67">
              <a:extLst>
                <a:ext uri="{FF2B5EF4-FFF2-40B4-BE49-F238E27FC236}">
                  <a16:creationId xmlns:a16="http://schemas.microsoft.com/office/drawing/2014/main" id="{EFF229BC-3C3D-4A7E-89E5-192197BC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60"/>
              <a:ext cx="153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just">
                <a:spcBef>
                  <a:spcPct val="70000"/>
                </a:spcBef>
                <a:defRPr/>
              </a:pPr>
              <a:r>
                <a:rPr lang="zh-CN" altLang="en-US" sz="2600">
                  <a:solidFill>
                    <a:srgbClr val="FFFFB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总体分布</a:t>
              </a:r>
            </a:p>
          </p:txBody>
        </p:sp>
        <p:grpSp>
          <p:nvGrpSpPr>
            <p:cNvPr id="25609" name="Group 98">
              <a:extLst>
                <a:ext uri="{FF2B5EF4-FFF2-40B4-BE49-F238E27FC236}">
                  <a16:creationId xmlns:a16="http://schemas.microsoft.com/office/drawing/2014/main" id="{68FC5A32-E140-4FD2-A62D-F68A5447B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544"/>
              <a:ext cx="2400" cy="1344"/>
              <a:chOff x="2784" y="2544"/>
              <a:chExt cx="2400" cy="1344"/>
            </a:xfrm>
          </p:grpSpPr>
          <p:grpSp>
            <p:nvGrpSpPr>
              <p:cNvPr id="25610" name="Group 97">
                <a:extLst>
                  <a:ext uri="{FF2B5EF4-FFF2-40B4-BE49-F238E27FC236}">
                    <a16:creationId xmlns:a16="http://schemas.microsoft.com/office/drawing/2014/main" id="{3244AD80-97E9-490C-8229-0463881287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544"/>
                <a:ext cx="2112" cy="1056"/>
                <a:chOff x="3072" y="2544"/>
                <a:chExt cx="2112" cy="1056"/>
              </a:xfrm>
            </p:grpSpPr>
            <p:sp>
              <p:nvSpPr>
                <p:cNvPr id="375879" name="Line 71">
                  <a:extLst>
                    <a:ext uri="{FF2B5EF4-FFF2-40B4-BE49-F238E27FC236}">
                      <a16:creationId xmlns:a16="http://schemas.microsoft.com/office/drawing/2014/main" id="{E43386DB-78F5-41BE-B152-0375098C9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21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5880" name="Line 72">
                  <a:extLst>
                    <a:ext uri="{FF2B5EF4-FFF2-40B4-BE49-F238E27FC236}">
                      <a16:creationId xmlns:a16="http://schemas.microsoft.com/office/drawing/2014/main" id="{53797499-9EAB-4AB3-B721-F849BFEA6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2544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75881" name="Text Box 73">
                <a:extLst>
                  <a:ext uri="{FF2B5EF4-FFF2-40B4-BE49-F238E27FC236}">
                    <a16:creationId xmlns:a16="http://schemas.microsoft.com/office/drawing/2014/main" id="{625257B3-E397-4A74-AFF3-0167B9F2C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75886" name="Rectangle 78">
                <a:extLst>
                  <a:ext uri="{FF2B5EF4-FFF2-40B4-BE49-F238E27FC236}">
                    <a16:creationId xmlns:a16="http://schemas.microsoft.com/office/drawing/2014/main" id="{C8ED60BC-2367-4502-B65F-FDAB4E83A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384" cy="7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87" name="Text Box 79">
                <a:extLst>
                  <a:ext uri="{FF2B5EF4-FFF2-40B4-BE49-F238E27FC236}">
                    <a16:creationId xmlns:a16="http://schemas.microsoft.com/office/drawing/2014/main" id="{93CEE4C1-0E31-454B-B31C-ADD7056BE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75888" name="Text Box 80">
                <a:extLst>
                  <a:ext uri="{FF2B5EF4-FFF2-40B4-BE49-F238E27FC236}">
                    <a16:creationId xmlns:a16="http://schemas.microsoft.com/office/drawing/2014/main" id="{5EBD311B-B43F-4E75-9DC3-08AE16F94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75889" name="Text Box 81">
                <a:extLst>
                  <a:ext uri="{FF2B5EF4-FFF2-40B4-BE49-F238E27FC236}">
                    <a16:creationId xmlns:a16="http://schemas.microsoft.com/office/drawing/2014/main" id="{FDE2D1C8-DCE9-4387-A56F-0AD12CE7E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75890" name="Rectangle 82">
                <a:extLst>
                  <a:ext uri="{FF2B5EF4-FFF2-40B4-BE49-F238E27FC236}">
                    <a16:creationId xmlns:a16="http://schemas.microsoft.com/office/drawing/2014/main" id="{299AB9A5-0DDD-4146-B6C3-62F119E66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880"/>
                <a:ext cx="384" cy="7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1" name="Rectangle 83">
                <a:extLst>
                  <a:ext uri="{FF2B5EF4-FFF2-40B4-BE49-F238E27FC236}">
                    <a16:creationId xmlns:a16="http://schemas.microsoft.com/office/drawing/2014/main" id="{9C8502A9-4C46-4B44-9B97-FF0C23B1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384" cy="7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2" name="Rectangle 84">
                <a:extLst>
                  <a:ext uri="{FF2B5EF4-FFF2-40B4-BE49-F238E27FC236}">
                    <a16:creationId xmlns:a16="http://schemas.microsoft.com/office/drawing/2014/main" id="{B014BCF4-BD9B-447E-B2CC-708F9B35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880"/>
                <a:ext cx="384" cy="7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3" name="Text Box 85">
                <a:extLst>
                  <a:ext uri="{FF2B5EF4-FFF2-40B4-BE49-F238E27FC236}">
                    <a16:creationId xmlns:a16="http://schemas.microsoft.com/office/drawing/2014/main" id="{9265B586-D265-418F-BEFC-581A1716E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4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75894" name="Text Box 86">
                <a:extLst>
                  <a:ext uri="{FF2B5EF4-FFF2-40B4-BE49-F238E27FC236}">
                    <a16:creationId xmlns:a16="http://schemas.microsoft.com/office/drawing/2014/main" id="{8609C6D6-741A-4F87-A644-000CE74CB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1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.1</a:t>
                </a:r>
              </a:p>
            </p:txBody>
          </p:sp>
          <p:sp>
            <p:nvSpPr>
              <p:cNvPr id="375895" name="Text Box 87">
                <a:extLst>
                  <a:ext uri="{FF2B5EF4-FFF2-40B4-BE49-F238E27FC236}">
                    <a16:creationId xmlns:a16="http://schemas.microsoft.com/office/drawing/2014/main" id="{F60F79AB-C3D6-44D3-9C98-437D590DC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.2</a:t>
                </a:r>
              </a:p>
            </p:txBody>
          </p:sp>
          <p:sp>
            <p:nvSpPr>
              <p:cNvPr id="375896" name="Text Box 88">
                <a:extLst>
                  <a:ext uri="{FF2B5EF4-FFF2-40B4-BE49-F238E27FC236}">
                    <a16:creationId xmlns:a16="http://schemas.microsoft.com/office/drawing/2014/main" id="{A59885EA-9905-49A9-9F68-5A3E2191D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9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.3</a:t>
                </a:r>
              </a:p>
            </p:txBody>
          </p:sp>
          <p:sp>
            <p:nvSpPr>
              <p:cNvPr id="375897" name="Line 89">
                <a:extLst>
                  <a:ext uri="{FF2B5EF4-FFF2-40B4-BE49-F238E27FC236}">
                    <a16:creationId xmlns:a16="http://schemas.microsoft.com/office/drawing/2014/main" id="{AD2F6E3C-F965-4579-A2C3-B77CA6139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8" name="Line 90">
                <a:extLst>
                  <a:ext uri="{FF2B5EF4-FFF2-40B4-BE49-F238E27FC236}">
                    <a16:creationId xmlns:a16="http://schemas.microsoft.com/office/drawing/2014/main" id="{E4322592-E3A6-4787-8100-26B448CB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9" name="Line 91">
                <a:extLst>
                  <a:ext uri="{FF2B5EF4-FFF2-40B4-BE49-F238E27FC236}">
                    <a16:creationId xmlns:a16="http://schemas.microsoft.com/office/drawing/2014/main" id="{2C0C9504-D998-4E2E-B525-0C1193AC5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75929" name="Rectangle 121">
            <a:extLst>
              <a:ext uri="{FF2B5EF4-FFF2-40B4-BE49-F238E27FC236}">
                <a16:creationId xmlns:a16="http://schemas.microsoft.com/office/drawing/2014/main" id="{B3FAFD79-0056-4E48-A126-1B489B0D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200400"/>
            <a:ext cx="2438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70000"/>
              </a:spcBef>
              <a:defRPr/>
            </a:pPr>
            <a:r>
              <a:rPr lang="zh-CN" altLang="en-US" sz="2600">
                <a:solidFill>
                  <a:srgbClr val="FFFFB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均值和方差</a:t>
            </a:r>
          </a:p>
        </p:txBody>
      </p:sp>
      <p:graphicFrame>
        <p:nvGraphicFramePr>
          <p:cNvPr id="25606" name="Object 122">
            <a:hlinkClick r:id="" action="ppaction://ole?verb=0"/>
            <a:extLst>
              <a:ext uri="{FF2B5EF4-FFF2-40B4-BE49-F238E27FC236}">
                <a16:creationId xmlns:a16="http://schemas.microsoft.com/office/drawing/2014/main" id="{1064446B-2CE1-47E7-B5E9-35F19EE67A94}"/>
              </a:ext>
            </a:extLst>
          </p:cNvPr>
          <p:cNvGraphicFramePr>
            <a:graphicFrameLocks/>
          </p:cNvGraphicFramePr>
          <p:nvPr/>
        </p:nvGraphicFramePr>
        <p:xfrm>
          <a:off x="5316538" y="3657600"/>
          <a:ext cx="2162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60" name="Equation" r:id="rId4" imgW="975288" imgH="594432" progId="Equation.3">
                  <p:embed/>
                </p:oleObj>
              </mc:Choice>
              <mc:Fallback>
                <p:oleObj name="Equation" r:id="rId4" imgW="975288" imgH="594432" progId="Equation.3">
                  <p:embed/>
                  <p:pic>
                    <p:nvPicPr>
                      <p:cNvPr id="25606" name="Object 12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064446B-2CE1-47E7-B5E9-35F19EE67A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3657600"/>
                        <a:ext cx="21621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23">
            <a:hlinkClick r:id="" action="ppaction://ole?verb=0"/>
            <a:extLst>
              <a:ext uri="{FF2B5EF4-FFF2-40B4-BE49-F238E27FC236}">
                <a16:creationId xmlns:a16="http://schemas.microsoft.com/office/drawing/2014/main" id="{09F098CE-D9B0-4985-AC50-7E288157D393}"/>
              </a:ext>
            </a:extLst>
          </p:cNvPr>
          <p:cNvGraphicFramePr>
            <a:graphicFrameLocks/>
          </p:cNvGraphicFramePr>
          <p:nvPr/>
        </p:nvGraphicFramePr>
        <p:xfrm>
          <a:off x="5337175" y="4876800"/>
          <a:ext cx="31972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61" name="Equation" r:id="rId6" imgW="1546889" imgH="594432" progId="Equation.3">
                  <p:embed/>
                </p:oleObj>
              </mc:Choice>
              <mc:Fallback>
                <p:oleObj name="Equation" r:id="rId6" imgW="1546889" imgH="594432" progId="Equation.3">
                  <p:embed/>
                  <p:pic>
                    <p:nvPicPr>
                      <p:cNvPr id="25607" name="Object 12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9F098CE-D9B0-4985-AC50-7E288157D3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876800"/>
                        <a:ext cx="3197225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48C46252-DBEB-4FB3-8F1C-0AAC5B36D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8580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样本均值的抽样分布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97347" name="Text Box 3">
            <a:extLst>
              <a:ext uri="{FF2B5EF4-FFF2-40B4-BE49-F238E27FC236}">
                <a16:creationId xmlns:a16="http://schemas.microsoft.com/office/drawing/2014/main" id="{F3B1D95B-1FCB-4663-9CDA-C6FA4B7E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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2" panose="05020102010507070707" pitchFamily="18" charset="2"/>
              </a:rPr>
              <a:t> 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现从总体中抽取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的简单随机样本，在重复抽样条件下，共有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=16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个样本。所有样本的结果为</a:t>
            </a:r>
          </a:p>
        </p:txBody>
      </p:sp>
      <p:grpSp>
        <p:nvGrpSpPr>
          <p:cNvPr id="27652" name="Group 28">
            <a:extLst>
              <a:ext uri="{FF2B5EF4-FFF2-40B4-BE49-F238E27FC236}">
                <a16:creationId xmlns:a16="http://schemas.microsoft.com/office/drawing/2014/main" id="{BD910D29-83A6-48E1-B0FD-AB21E8EB269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971800"/>
            <a:ext cx="6781800" cy="3106738"/>
            <a:chOff x="288" y="1920"/>
            <a:chExt cx="2544" cy="1813"/>
          </a:xfrm>
        </p:grpSpPr>
        <p:sp>
          <p:nvSpPr>
            <p:cNvPr id="27653" name="Rectangle 29">
              <a:extLst>
                <a:ext uri="{FF2B5EF4-FFF2-40B4-BE49-F238E27FC236}">
                  <a16:creationId xmlns:a16="http://schemas.microsoft.com/office/drawing/2014/main" id="{FEA49B96-44FD-4074-B5CB-A493963B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04"/>
              <a:ext cx="480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3,4</a:t>
              </a:r>
            </a:p>
          </p:txBody>
        </p:sp>
        <p:sp>
          <p:nvSpPr>
            <p:cNvPr id="27654" name="Rectangle 30">
              <a:extLst>
                <a:ext uri="{FF2B5EF4-FFF2-40B4-BE49-F238E27FC236}">
                  <a16:creationId xmlns:a16="http://schemas.microsoft.com/office/drawing/2014/main" id="{255EC464-D035-4953-A8F3-39DA1245A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04"/>
              <a:ext cx="480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3,3</a:t>
              </a:r>
            </a:p>
          </p:txBody>
        </p:sp>
        <p:sp>
          <p:nvSpPr>
            <p:cNvPr id="27655" name="Rectangle 31">
              <a:extLst>
                <a:ext uri="{FF2B5EF4-FFF2-40B4-BE49-F238E27FC236}">
                  <a16:creationId xmlns:a16="http://schemas.microsoft.com/office/drawing/2014/main" id="{C20282F4-ACFA-458C-914E-F207C9C16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204"/>
              <a:ext cx="480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3,2</a:t>
              </a:r>
            </a:p>
          </p:txBody>
        </p:sp>
        <p:sp>
          <p:nvSpPr>
            <p:cNvPr id="27656" name="Rectangle 32">
              <a:extLst>
                <a:ext uri="{FF2B5EF4-FFF2-40B4-BE49-F238E27FC236}">
                  <a16:creationId xmlns:a16="http://schemas.microsoft.com/office/drawing/2014/main" id="{9B07E27F-2EB7-4BEA-A857-5783AD15D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204"/>
              <a:ext cx="497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3,1</a:t>
              </a:r>
            </a:p>
          </p:txBody>
        </p:sp>
        <p:sp>
          <p:nvSpPr>
            <p:cNvPr id="27657" name="Rectangle 33">
              <a:extLst>
                <a:ext uri="{FF2B5EF4-FFF2-40B4-BE49-F238E27FC236}">
                  <a16:creationId xmlns:a16="http://schemas.microsoft.com/office/drawing/2014/main" id="{50A1881A-FD29-4564-8098-451F6E8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04"/>
              <a:ext cx="607" cy="270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658" name="Rectangle 34">
              <a:extLst>
                <a:ext uri="{FF2B5EF4-FFF2-40B4-BE49-F238E27FC236}">
                  <a16:creationId xmlns:a16="http://schemas.microsoft.com/office/drawing/2014/main" id="{F1F541C9-C67E-4725-B205-EA41F44D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55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2,4</a:t>
              </a:r>
            </a:p>
          </p:txBody>
        </p:sp>
        <p:sp>
          <p:nvSpPr>
            <p:cNvPr id="27659" name="Rectangle 35">
              <a:extLst>
                <a:ext uri="{FF2B5EF4-FFF2-40B4-BE49-F238E27FC236}">
                  <a16:creationId xmlns:a16="http://schemas.microsoft.com/office/drawing/2014/main" id="{E843E7E3-4FC1-4F91-83F2-958BC4C29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55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2,3</a:t>
              </a:r>
            </a:p>
          </p:txBody>
        </p:sp>
        <p:sp>
          <p:nvSpPr>
            <p:cNvPr id="27660" name="Rectangle 36">
              <a:extLst>
                <a:ext uri="{FF2B5EF4-FFF2-40B4-BE49-F238E27FC236}">
                  <a16:creationId xmlns:a16="http://schemas.microsoft.com/office/drawing/2014/main" id="{13A30B2F-FA07-42FB-918B-69529E2D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55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2,2</a:t>
              </a:r>
            </a:p>
          </p:txBody>
        </p:sp>
        <p:sp>
          <p:nvSpPr>
            <p:cNvPr id="27661" name="Rectangle 37">
              <a:extLst>
                <a:ext uri="{FF2B5EF4-FFF2-40B4-BE49-F238E27FC236}">
                  <a16:creationId xmlns:a16="http://schemas.microsoft.com/office/drawing/2014/main" id="{52FC4A5A-3A1F-420C-AE69-88CC0991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955"/>
              <a:ext cx="497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2,1</a:t>
              </a:r>
            </a:p>
          </p:txBody>
        </p:sp>
        <p:sp>
          <p:nvSpPr>
            <p:cNvPr id="27662" name="Rectangle 38">
              <a:extLst>
                <a:ext uri="{FF2B5EF4-FFF2-40B4-BE49-F238E27FC236}">
                  <a16:creationId xmlns:a16="http://schemas.microsoft.com/office/drawing/2014/main" id="{206CE475-1A73-494D-A149-62C0079D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55"/>
              <a:ext cx="60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63" name="Rectangle 39">
              <a:extLst>
                <a:ext uri="{FF2B5EF4-FFF2-40B4-BE49-F238E27FC236}">
                  <a16:creationId xmlns:a16="http://schemas.microsoft.com/office/drawing/2014/main" id="{490E4555-67A5-4B10-A7CA-3A2CFBD1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74"/>
              <a:ext cx="480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4,4</a:t>
              </a:r>
            </a:p>
          </p:txBody>
        </p:sp>
        <p:sp>
          <p:nvSpPr>
            <p:cNvPr id="27664" name="Rectangle 40">
              <a:extLst>
                <a:ext uri="{FF2B5EF4-FFF2-40B4-BE49-F238E27FC236}">
                  <a16:creationId xmlns:a16="http://schemas.microsoft.com/office/drawing/2014/main" id="{2D53F139-B7C2-42ED-B873-00AD0760F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74"/>
              <a:ext cx="480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4,3</a:t>
              </a:r>
            </a:p>
          </p:txBody>
        </p:sp>
        <p:sp>
          <p:nvSpPr>
            <p:cNvPr id="27665" name="Rectangle 41">
              <a:extLst>
                <a:ext uri="{FF2B5EF4-FFF2-40B4-BE49-F238E27FC236}">
                  <a16:creationId xmlns:a16="http://schemas.microsoft.com/office/drawing/2014/main" id="{9EFF2A9A-DC30-4C38-AE01-4DCC0454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74"/>
              <a:ext cx="480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4,2</a:t>
              </a:r>
            </a:p>
          </p:txBody>
        </p:sp>
        <p:sp>
          <p:nvSpPr>
            <p:cNvPr id="27666" name="Rectangle 42">
              <a:extLst>
                <a:ext uri="{FF2B5EF4-FFF2-40B4-BE49-F238E27FC236}">
                  <a16:creationId xmlns:a16="http://schemas.microsoft.com/office/drawing/2014/main" id="{866C9182-DB16-4DDA-B8B5-49004B3B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474"/>
              <a:ext cx="497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4,1</a:t>
              </a:r>
            </a:p>
          </p:txBody>
        </p:sp>
        <p:sp>
          <p:nvSpPr>
            <p:cNvPr id="27667" name="Rectangle 43">
              <a:extLst>
                <a:ext uri="{FF2B5EF4-FFF2-40B4-BE49-F238E27FC236}">
                  <a16:creationId xmlns:a16="http://schemas.microsoft.com/office/drawing/2014/main" id="{EC5FBAB3-30EB-433D-84FF-E14A2E37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74"/>
              <a:ext cx="607" cy="25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68" name="Rectangle 44">
              <a:extLst>
                <a:ext uri="{FF2B5EF4-FFF2-40B4-BE49-F238E27FC236}">
                  <a16:creationId xmlns:a16="http://schemas.microsoft.com/office/drawing/2014/main" id="{B42D9D0F-4E4C-4699-BB3A-80536C875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06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1,4</a:t>
              </a:r>
            </a:p>
          </p:txBody>
        </p:sp>
        <p:sp>
          <p:nvSpPr>
            <p:cNvPr id="27669" name="Rectangle 45">
              <a:extLst>
                <a:ext uri="{FF2B5EF4-FFF2-40B4-BE49-F238E27FC236}">
                  <a16:creationId xmlns:a16="http://schemas.microsoft.com/office/drawing/2014/main" id="{8061F131-C4C2-4F25-8FC8-FD67A7E3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57"/>
              <a:ext cx="480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7670" name="Rectangle 46">
              <a:extLst>
                <a:ext uri="{FF2B5EF4-FFF2-40B4-BE49-F238E27FC236}">
                  <a16:creationId xmlns:a16="http://schemas.microsoft.com/office/drawing/2014/main" id="{9194B2BA-EF48-4DE5-8880-DFE53A1C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06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1,3</a:t>
              </a:r>
            </a:p>
          </p:txBody>
        </p:sp>
        <p:sp>
          <p:nvSpPr>
            <p:cNvPr id="27671" name="Rectangle 47">
              <a:extLst>
                <a:ext uri="{FF2B5EF4-FFF2-40B4-BE49-F238E27FC236}">
                  <a16:creationId xmlns:a16="http://schemas.microsoft.com/office/drawing/2014/main" id="{39214975-39D7-4448-9DBA-C13CCD359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57"/>
              <a:ext cx="480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7672" name="Rectangle 48">
              <a:extLst>
                <a:ext uri="{FF2B5EF4-FFF2-40B4-BE49-F238E27FC236}">
                  <a16:creationId xmlns:a16="http://schemas.microsoft.com/office/drawing/2014/main" id="{7A8F826A-68CA-4143-BE32-8E6164334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57"/>
              <a:ext cx="480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673" name="Rectangle 49">
              <a:extLst>
                <a:ext uri="{FF2B5EF4-FFF2-40B4-BE49-F238E27FC236}">
                  <a16:creationId xmlns:a16="http://schemas.microsoft.com/office/drawing/2014/main" id="{76378B4F-78C0-41B6-A221-77F0228C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457"/>
              <a:ext cx="49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7674" name="Rectangle 50">
              <a:extLst>
                <a:ext uri="{FF2B5EF4-FFF2-40B4-BE49-F238E27FC236}">
                  <a16:creationId xmlns:a16="http://schemas.microsoft.com/office/drawing/2014/main" id="{462EB186-84EE-40DC-AB77-B5B2D49D3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06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1,2</a:t>
              </a:r>
            </a:p>
          </p:txBody>
        </p:sp>
        <p:sp>
          <p:nvSpPr>
            <p:cNvPr id="27675" name="Rectangle 51">
              <a:extLst>
                <a:ext uri="{FF2B5EF4-FFF2-40B4-BE49-F238E27FC236}">
                  <a16:creationId xmlns:a16="http://schemas.microsoft.com/office/drawing/2014/main" id="{5856A266-9668-4C4B-9BA2-0D65FC4C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706"/>
              <a:ext cx="497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accent1"/>
                  </a:solidFill>
                </a:rPr>
                <a:t>1,1</a:t>
              </a:r>
            </a:p>
          </p:txBody>
        </p:sp>
        <p:sp>
          <p:nvSpPr>
            <p:cNvPr id="27676" name="Rectangle 52">
              <a:extLst>
                <a:ext uri="{FF2B5EF4-FFF2-40B4-BE49-F238E27FC236}">
                  <a16:creationId xmlns:a16="http://schemas.microsoft.com/office/drawing/2014/main" id="{0AF72E8D-28C9-4972-9D88-001D765A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706"/>
              <a:ext cx="60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>
                  <a:solidFill>
                    <a:schemeClr val="bg2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677" name="Rectangle 53">
              <a:extLst>
                <a:ext uri="{FF2B5EF4-FFF2-40B4-BE49-F238E27FC236}">
                  <a16:creationId xmlns:a16="http://schemas.microsoft.com/office/drawing/2014/main" id="{43C2A4B1-1445-40B1-98C9-F442077D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208"/>
              <a:ext cx="193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200">
                  <a:solidFill>
                    <a:schemeClr val="bg2"/>
                  </a:solidFill>
                </a:rPr>
                <a:t>第二个观察值</a:t>
              </a:r>
            </a:p>
          </p:txBody>
        </p:sp>
        <p:sp>
          <p:nvSpPr>
            <p:cNvPr id="27678" name="Rectangle 54">
              <a:extLst>
                <a:ext uri="{FF2B5EF4-FFF2-40B4-BE49-F238E27FC236}">
                  <a16:creationId xmlns:a16="http://schemas.microsoft.com/office/drawing/2014/main" id="{4B1BA9CE-68CE-4961-80BE-26FB2EF2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08"/>
              <a:ext cx="607" cy="498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200">
                  <a:solidFill>
                    <a:schemeClr val="bg2"/>
                  </a:solidFill>
                </a:rPr>
                <a:t>第一个</a:t>
              </a:r>
            </a:p>
            <a:p>
              <a:pPr algn="ctr"/>
              <a:r>
                <a:rPr lang="zh-CN" altLang="en-US" sz="2200">
                  <a:solidFill>
                    <a:schemeClr val="bg2"/>
                  </a:solidFill>
                </a:rPr>
                <a:t>观察值</a:t>
              </a:r>
            </a:p>
          </p:txBody>
        </p:sp>
        <p:sp>
          <p:nvSpPr>
            <p:cNvPr id="697399" name="Rectangle 55">
              <a:extLst>
                <a:ext uri="{FF2B5EF4-FFF2-40B4-BE49-F238E27FC236}">
                  <a16:creationId xmlns:a16="http://schemas.microsoft.com/office/drawing/2014/main" id="{C1EC1A2D-D0E5-4890-BC58-4F731A0E7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0"/>
              <a:ext cx="2544" cy="288"/>
            </a:xfrm>
            <a:prstGeom prst="rect">
              <a:avLst/>
            </a:prstGeom>
            <a:solidFill>
              <a:srgbClr val="C747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200"/>
                <a:t>所有可能的</a:t>
              </a:r>
              <a:r>
                <a:rPr lang="en-US" altLang="zh-CN" sz="2200" i="1"/>
                <a:t>n</a:t>
              </a:r>
              <a:r>
                <a:rPr lang="en-US" altLang="zh-CN" sz="2200"/>
                <a:t> = 2 </a:t>
              </a:r>
              <a:r>
                <a:rPr lang="zh-CN" altLang="en-US" sz="2200"/>
                <a:t>的样本（共</a:t>
              </a:r>
              <a:r>
                <a:rPr lang="en-US" altLang="zh-CN" sz="2200"/>
                <a:t>16</a:t>
              </a:r>
              <a:r>
                <a:rPr lang="zh-CN" altLang="en-US" sz="2200"/>
                <a:t>个）</a:t>
              </a:r>
            </a:p>
          </p:txBody>
        </p:sp>
        <p:sp>
          <p:nvSpPr>
            <p:cNvPr id="697400" name="Line 56">
              <a:extLst>
                <a:ext uri="{FF2B5EF4-FFF2-40B4-BE49-F238E27FC236}">
                  <a16:creationId xmlns:a16="http://schemas.microsoft.com/office/drawing/2014/main" id="{8A6D4961-CDAF-49F7-8E29-3C38E85D5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20"/>
              <a:ext cx="2544" cy="0"/>
            </a:xfrm>
            <a:prstGeom prst="line">
              <a:avLst/>
            </a:prstGeom>
            <a:noFill/>
            <a:ln w="12700" cap="sq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1" name="Line 57">
              <a:extLst>
                <a:ext uri="{FF2B5EF4-FFF2-40B4-BE49-F238E27FC236}">
                  <a16:creationId xmlns:a16="http://schemas.microsoft.com/office/drawing/2014/main" id="{023BB8E4-D8A9-45A4-B0D9-0AA712555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08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2" name="Line 58">
              <a:extLst>
                <a:ext uri="{FF2B5EF4-FFF2-40B4-BE49-F238E27FC236}">
                  <a16:creationId xmlns:a16="http://schemas.microsoft.com/office/drawing/2014/main" id="{49957086-BC18-47A0-8407-0ABDFD3C4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706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3" name="Line 59">
              <a:extLst>
                <a:ext uri="{FF2B5EF4-FFF2-40B4-BE49-F238E27FC236}">
                  <a16:creationId xmlns:a16="http://schemas.microsoft.com/office/drawing/2014/main" id="{270C6F83-5AD9-491E-98B5-E88AD5950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2208"/>
              <a:ext cx="0" cy="1525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4" name="Line 60">
              <a:extLst>
                <a:ext uri="{FF2B5EF4-FFF2-40B4-BE49-F238E27FC236}">
                  <a16:creationId xmlns:a16="http://schemas.microsoft.com/office/drawing/2014/main" id="{4E3254E6-6F93-477B-B4D9-CD2F1DCEC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20"/>
              <a:ext cx="0" cy="1813"/>
            </a:xfrm>
            <a:prstGeom prst="line">
              <a:avLst/>
            </a:prstGeom>
            <a:noFill/>
            <a:ln w="12700" cap="sq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5" name="Line 61">
              <a:extLst>
                <a:ext uri="{FF2B5EF4-FFF2-40B4-BE49-F238E27FC236}">
                  <a16:creationId xmlns:a16="http://schemas.microsoft.com/office/drawing/2014/main" id="{A3E02BEF-875D-4253-A900-E1C18DD6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733"/>
              <a:ext cx="2544" cy="0"/>
            </a:xfrm>
            <a:prstGeom prst="line">
              <a:avLst/>
            </a:prstGeom>
            <a:noFill/>
            <a:ln w="12700" cap="sq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6" name="Line 62">
              <a:extLst>
                <a:ext uri="{FF2B5EF4-FFF2-40B4-BE49-F238E27FC236}">
                  <a16:creationId xmlns:a16="http://schemas.microsoft.com/office/drawing/2014/main" id="{149FCB40-01A3-4448-B2C7-48DB8F76A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2457"/>
              <a:ext cx="1937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7" name="Line 63">
              <a:extLst>
                <a:ext uri="{FF2B5EF4-FFF2-40B4-BE49-F238E27FC236}">
                  <a16:creationId xmlns:a16="http://schemas.microsoft.com/office/drawing/2014/main" id="{6D45C7DB-C611-4619-AB6A-B526D24FF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457"/>
              <a:ext cx="0" cy="1276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8" name="Line 64">
              <a:extLst>
                <a:ext uri="{FF2B5EF4-FFF2-40B4-BE49-F238E27FC236}">
                  <a16:creationId xmlns:a16="http://schemas.microsoft.com/office/drawing/2014/main" id="{236BACD1-A865-4CD5-A868-48FF76AE5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57"/>
              <a:ext cx="0" cy="1276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9" name="Line 65">
              <a:extLst>
                <a:ext uri="{FF2B5EF4-FFF2-40B4-BE49-F238E27FC236}">
                  <a16:creationId xmlns:a16="http://schemas.microsoft.com/office/drawing/2014/main" id="{2130FB6C-CA58-49D4-AE53-09AEF7CA9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57"/>
              <a:ext cx="0" cy="1276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10" name="Line 66">
              <a:extLst>
                <a:ext uri="{FF2B5EF4-FFF2-40B4-BE49-F238E27FC236}">
                  <a16:creationId xmlns:a16="http://schemas.microsoft.com/office/drawing/2014/main" id="{7451A477-A293-41FF-92ED-03F1716DD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474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11" name="Line 67">
              <a:extLst>
                <a:ext uri="{FF2B5EF4-FFF2-40B4-BE49-F238E27FC236}">
                  <a16:creationId xmlns:a16="http://schemas.microsoft.com/office/drawing/2014/main" id="{D698D01C-1B56-457E-8443-523D5F358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955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12" name="Line 68">
              <a:extLst>
                <a:ext uri="{FF2B5EF4-FFF2-40B4-BE49-F238E27FC236}">
                  <a16:creationId xmlns:a16="http://schemas.microsoft.com/office/drawing/2014/main" id="{D46E9090-6989-4AAB-9D04-5AD376B8A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204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3F2B418F-F209-43C8-9E5A-5CEBE0344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9342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样本均值的抽样分布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86051" name="Text Box 3">
            <a:extLst>
              <a:ext uri="{FF2B5EF4-FFF2-40B4-BE49-F238E27FC236}">
                <a16:creationId xmlns:a16="http://schemas.microsoft.com/office/drawing/2014/main" id="{732989BD-AFD4-4C1C-BD6A-5CF13FB2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3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 </a:t>
            </a:r>
            <a:r>
              <a:rPr lang="zh-CN" altLang="en-US" sz="3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计算出各样本的均值，如下表。并给出样本均值的抽样分布</a:t>
            </a:r>
          </a:p>
        </p:txBody>
      </p:sp>
      <p:grpSp>
        <p:nvGrpSpPr>
          <p:cNvPr id="29700" name="Group 87">
            <a:extLst>
              <a:ext uri="{FF2B5EF4-FFF2-40B4-BE49-F238E27FC236}">
                <a16:creationId xmlns:a16="http://schemas.microsoft.com/office/drawing/2014/main" id="{7334EBE3-1651-465F-B072-570FE153C5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4038600" cy="2971800"/>
            <a:chOff x="2928" y="1920"/>
            <a:chExt cx="2544" cy="1824"/>
          </a:xfrm>
        </p:grpSpPr>
        <p:sp>
          <p:nvSpPr>
            <p:cNvPr id="29735" name="Rectangle 45">
              <a:extLst>
                <a:ext uri="{FF2B5EF4-FFF2-40B4-BE49-F238E27FC236}">
                  <a16:creationId xmlns:a16="http://schemas.microsoft.com/office/drawing/2014/main" id="{05CBDA7B-56C7-4034-8A06-6D77247F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15"/>
              <a:ext cx="480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3.5</a:t>
              </a:r>
            </a:p>
          </p:txBody>
        </p:sp>
        <p:sp>
          <p:nvSpPr>
            <p:cNvPr id="29736" name="Rectangle 46">
              <a:extLst>
                <a:ext uri="{FF2B5EF4-FFF2-40B4-BE49-F238E27FC236}">
                  <a16:creationId xmlns:a16="http://schemas.microsoft.com/office/drawing/2014/main" id="{B9618A3D-3B00-40CA-8C51-C5FF4AE2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215"/>
              <a:ext cx="480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3.0</a:t>
              </a:r>
            </a:p>
          </p:txBody>
        </p:sp>
        <p:sp>
          <p:nvSpPr>
            <p:cNvPr id="29737" name="Rectangle 47">
              <a:extLst>
                <a:ext uri="{FF2B5EF4-FFF2-40B4-BE49-F238E27FC236}">
                  <a16:creationId xmlns:a16="http://schemas.microsoft.com/office/drawing/2014/main" id="{3A5ACD3E-8B54-46CD-9AF1-5600B4D6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5"/>
              <a:ext cx="480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2.5</a:t>
              </a:r>
            </a:p>
          </p:txBody>
        </p:sp>
        <p:sp>
          <p:nvSpPr>
            <p:cNvPr id="29738" name="Rectangle 48">
              <a:extLst>
                <a:ext uri="{FF2B5EF4-FFF2-40B4-BE49-F238E27FC236}">
                  <a16:creationId xmlns:a16="http://schemas.microsoft.com/office/drawing/2014/main" id="{F3F194A0-6655-4849-AA5F-6C5AA8CE7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3215"/>
              <a:ext cx="497" cy="27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2.0</a:t>
              </a:r>
            </a:p>
          </p:txBody>
        </p:sp>
        <p:sp>
          <p:nvSpPr>
            <p:cNvPr id="29739" name="Rectangle 49">
              <a:extLst>
                <a:ext uri="{FF2B5EF4-FFF2-40B4-BE49-F238E27FC236}">
                  <a16:creationId xmlns:a16="http://schemas.microsoft.com/office/drawing/2014/main" id="{11EB59F7-12FE-417E-BEA2-59813D71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5"/>
              <a:ext cx="607" cy="270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40" name="Rectangle 50">
              <a:extLst>
                <a:ext uri="{FF2B5EF4-FFF2-40B4-BE49-F238E27FC236}">
                  <a16:creationId xmlns:a16="http://schemas.microsoft.com/office/drawing/2014/main" id="{DEB72A7C-F044-4EE7-A0BC-E96B8118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966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3.0</a:t>
              </a:r>
            </a:p>
          </p:txBody>
        </p:sp>
        <p:sp>
          <p:nvSpPr>
            <p:cNvPr id="29741" name="Rectangle 51">
              <a:extLst>
                <a:ext uri="{FF2B5EF4-FFF2-40B4-BE49-F238E27FC236}">
                  <a16:creationId xmlns:a16="http://schemas.microsoft.com/office/drawing/2014/main" id="{E9D193AC-9C01-4C77-A07D-5F2BA985C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66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2.5</a:t>
              </a:r>
            </a:p>
          </p:txBody>
        </p:sp>
        <p:sp>
          <p:nvSpPr>
            <p:cNvPr id="29742" name="Rectangle 52">
              <a:extLst>
                <a:ext uri="{FF2B5EF4-FFF2-40B4-BE49-F238E27FC236}">
                  <a16:creationId xmlns:a16="http://schemas.microsoft.com/office/drawing/2014/main" id="{467C4340-9E54-46E3-A829-FED11918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66"/>
              <a:ext cx="480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2.0</a:t>
              </a:r>
            </a:p>
          </p:txBody>
        </p:sp>
        <p:sp>
          <p:nvSpPr>
            <p:cNvPr id="29743" name="Rectangle 53">
              <a:extLst>
                <a:ext uri="{FF2B5EF4-FFF2-40B4-BE49-F238E27FC236}">
                  <a16:creationId xmlns:a16="http://schemas.microsoft.com/office/drawing/2014/main" id="{6422D071-C451-4E94-91EA-714E0B72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966"/>
              <a:ext cx="497" cy="24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1.5</a:t>
              </a:r>
            </a:p>
          </p:txBody>
        </p:sp>
        <p:sp>
          <p:nvSpPr>
            <p:cNvPr id="29744" name="Rectangle 54">
              <a:extLst>
                <a:ext uri="{FF2B5EF4-FFF2-40B4-BE49-F238E27FC236}">
                  <a16:creationId xmlns:a16="http://schemas.microsoft.com/office/drawing/2014/main" id="{91D6AA65-FAA5-4897-AA89-B5A264E4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66"/>
              <a:ext cx="60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45" name="Rectangle 55">
              <a:extLst>
                <a:ext uri="{FF2B5EF4-FFF2-40B4-BE49-F238E27FC236}">
                  <a16:creationId xmlns:a16="http://schemas.microsoft.com/office/drawing/2014/main" id="{CD465F80-5CB9-4A98-9029-E840F2BA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85"/>
              <a:ext cx="480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4.0</a:t>
              </a:r>
            </a:p>
          </p:txBody>
        </p:sp>
        <p:sp>
          <p:nvSpPr>
            <p:cNvPr id="29746" name="Rectangle 56">
              <a:extLst>
                <a:ext uri="{FF2B5EF4-FFF2-40B4-BE49-F238E27FC236}">
                  <a16:creationId xmlns:a16="http://schemas.microsoft.com/office/drawing/2014/main" id="{2F8B511B-6ED8-4BAF-9A21-A54093E30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485"/>
              <a:ext cx="480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3.5</a:t>
              </a:r>
            </a:p>
          </p:txBody>
        </p:sp>
        <p:sp>
          <p:nvSpPr>
            <p:cNvPr id="29747" name="Rectangle 57">
              <a:extLst>
                <a:ext uri="{FF2B5EF4-FFF2-40B4-BE49-F238E27FC236}">
                  <a16:creationId xmlns:a16="http://schemas.microsoft.com/office/drawing/2014/main" id="{60B568C5-4E3A-4444-B0C4-287952AAE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85"/>
              <a:ext cx="480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3.0</a:t>
              </a:r>
            </a:p>
          </p:txBody>
        </p:sp>
        <p:sp>
          <p:nvSpPr>
            <p:cNvPr id="29748" name="Rectangle 58">
              <a:extLst>
                <a:ext uri="{FF2B5EF4-FFF2-40B4-BE49-F238E27FC236}">
                  <a16:creationId xmlns:a16="http://schemas.microsoft.com/office/drawing/2014/main" id="{177A700A-5167-4807-BD4E-B13BFAE9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3485"/>
              <a:ext cx="497" cy="259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2.5</a:t>
              </a:r>
            </a:p>
          </p:txBody>
        </p:sp>
        <p:sp>
          <p:nvSpPr>
            <p:cNvPr id="29749" name="Rectangle 59">
              <a:extLst>
                <a:ext uri="{FF2B5EF4-FFF2-40B4-BE49-F238E27FC236}">
                  <a16:creationId xmlns:a16="http://schemas.microsoft.com/office/drawing/2014/main" id="{ADEECCAD-8DE6-43B8-9D7D-09C85E7B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85"/>
              <a:ext cx="607" cy="25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50" name="Rectangle 60">
              <a:extLst>
                <a:ext uri="{FF2B5EF4-FFF2-40B4-BE49-F238E27FC236}">
                  <a16:creationId xmlns:a16="http://schemas.microsoft.com/office/drawing/2014/main" id="{188F0C3D-0922-4C31-A1C4-79FAC5AD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06"/>
              <a:ext cx="480" cy="26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2.5</a:t>
              </a:r>
            </a:p>
          </p:txBody>
        </p:sp>
        <p:sp>
          <p:nvSpPr>
            <p:cNvPr id="29751" name="Rectangle 61">
              <a:extLst>
                <a:ext uri="{FF2B5EF4-FFF2-40B4-BE49-F238E27FC236}">
                  <a16:creationId xmlns:a16="http://schemas.microsoft.com/office/drawing/2014/main" id="{A7A1DE5D-E49A-495C-81FE-48FF45B78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57"/>
              <a:ext cx="480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9752" name="Rectangle 62">
              <a:extLst>
                <a:ext uri="{FF2B5EF4-FFF2-40B4-BE49-F238E27FC236}">
                  <a16:creationId xmlns:a16="http://schemas.microsoft.com/office/drawing/2014/main" id="{781FD14F-8CC8-4A58-99ED-5AE9E58D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06"/>
              <a:ext cx="480" cy="26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2.0</a:t>
              </a:r>
            </a:p>
          </p:txBody>
        </p:sp>
        <p:sp>
          <p:nvSpPr>
            <p:cNvPr id="29753" name="Rectangle 63">
              <a:extLst>
                <a:ext uri="{FF2B5EF4-FFF2-40B4-BE49-F238E27FC236}">
                  <a16:creationId xmlns:a16="http://schemas.microsoft.com/office/drawing/2014/main" id="{D8CD1FEF-73E3-4C96-BE9B-AB8825381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57"/>
              <a:ext cx="480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9754" name="Rectangle 64">
              <a:extLst>
                <a:ext uri="{FF2B5EF4-FFF2-40B4-BE49-F238E27FC236}">
                  <a16:creationId xmlns:a16="http://schemas.microsoft.com/office/drawing/2014/main" id="{F005051D-0AE9-401D-AD9A-60741FE28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57"/>
              <a:ext cx="480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9755" name="Rectangle 65">
              <a:extLst>
                <a:ext uri="{FF2B5EF4-FFF2-40B4-BE49-F238E27FC236}">
                  <a16:creationId xmlns:a16="http://schemas.microsoft.com/office/drawing/2014/main" id="{7C0A8D9E-3C38-4E36-9E69-DB2424A9E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457"/>
              <a:ext cx="49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56" name="Rectangle 66">
              <a:extLst>
                <a:ext uri="{FF2B5EF4-FFF2-40B4-BE49-F238E27FC236}">
                  <a16:creationId xmlns:a16="http://schemas.microsoft.com/office/drawing/2014/main" id="{A6154A43-45C0-47E8-A140-DD550AD8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06"/>
              <a:ext cx="480" cy="26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1.5</a:t>
              </a:r>
            </a:p>
          </p:txBody>
        </p:sp>
        <p:sp>
          <p:nvSpPr>
            <p:cNvPr id="29757" name="Rectangle 67">
              <a:extLst>
                <a:ext uri="{FF2B5EF4-FFF2-40B4-BE49-F238E27FC236}">
                  <a16:creationId xmlns:a16="http://schemas.microsoft.com/office/drawing/2014/main" id="{124ECBF7-68F5-46D1-9393-6E9011743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706"/>
              <a:ext cx="497" cy="260"/>
            </a:xfrm>
            <a:prstGeom prst="rect">
              <a:avLst/>
            </a:prstGeom>
            <a:solidFill>
              <a:srgbClr val="0BF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accent1"/>
                  </a:solidFill>
                </a:rPr>
                <a:t>1.0</a:t>
              </a:r>
            </a:p>
          </p:txBody>
        </p:sp>
        <p:sp>
          <p:nvSpPr>
            <p:cNvPr id="29758" name="Rectangle 68">
              <a:extLst>
                <a:ext uri="{FF2B5EF4-FFF2-40B4-BE49-F238E27FC236}">
                  <a16:creationId xmlns:a16="http://schemas.microsoft.com/office/drawing/2014/main" id="{5596FBB9-ACE1-4B3B-AD1E-0FCC6CB2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06"/>
              <a:ext cx="607" cy="260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2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59" name="Rectangle 69">
              <a:extLst>
                <a:ext uri="{FF2B5EF4-FFF2-40B4-BE49-F238E27FC236}">
                  <a16:creationId xmlns:a16="http://schemas.microsoft.com/office/drawing/2014/main" id="{062463D7-5148-47BE-A611-BB83150C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208"/>
              <a:ext cx="1937" cy="24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第二个观察值</a:t>
              </a:r>
            </a:p>
          </p:txBody>
        </p:sp>
        <p:sp>
          <p:nvSpPr>
            <p:cNvPr id="29760" name="Rectangle 70">
              <a:extLst>
                <a:ext uri="{FF2B5EF4-FFF2-40B4-BE49-F238E27FC236}">
                  <a16:creationId xmlns:a16="http://schemas.microsoft.com/office/drawing/2014/main" id="{EBFFAE42-D44F-490B-8B64-B01EE516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607" cy="498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第一个</a:t>
              </a:r>
            </a:p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观察值</a:t>
              </a:r>
            </a:p>
          </p:txBody>
        </p:sp>
        <p:sp>
          <p:nvSpPr>
            <p:cNvPr id="386119" name="Rectangle 71">
              <a:extLst>
                <a:ext uri="{FF2B5EF4-FFF2-40B4-BE49-F238E27FC236}">
                  <a16:creationId xmlns:a16="http://schemas.microsoft.com/office/drawing/2014/main" id="{349CF822-48E6-407E-A504-C5392DA5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2544" cy="288"/>
            </a:xfrm>
            <a:prstGeom prst="rect">
              <a:avLst/>
            </a:prstGeom>
            <a:solidFill>
              <a:srgbClr val="C747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58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2875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/>
                <a:t>16</a:t>
              </a:r>
              <a:r>
                <a:rPr lang="zh-CN" altLang="en-US" sz="2000"/>
                <a:t>个样本的均值（</a:t>
              </a:r>
              <a:r>
                <a:rPr lang="en-US" altLang="zh-CN" sz="2000" i="1"/>
                <a:t>x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386120" name="Line 72">
              <a:extLst>
                <a:ext uri="{FF2B5EF4-FFF2-40B4-BE49-F238E27FC236}">
                  <a16:creationId xmlns:a16="http://schemas.microsoft.com/office/drawing/2014/main" id="{6B694C10-C86B-4A8E-A720-83A93BD99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20"/>
              <a:ext cx="2544" cy="0"/>
            </a:xfrm>
            <a:prstGeom prst="line">
              <a:avLst/>
            </a:prstGeom>
            <a:noFill/>
            <a:ln w="12700" cap="sq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1" name="Line 73">
              <a:extLst>
                <a:ext uri="{FF2B5EF4-FFF2-40B4-BE49-F238E27FC236}">
                  <a16:creationId xmlns:a16="http://schemas.microsoft.com/office/drawing/2014/main" id="{A290039E-20C1-4D82-8AFE-BA640037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2" name="Line 74">
              <a:extLst>
                <a:ext uri="{FF2B5EF4-FFF2-40B4-BE49-F238E27FC236}">
                  <a16:creationId xmlns:a16="http://schemas.microsoft.com/office/drawing/2014/main" id="{F2215073-94DF-4DE6-9826-C475FAF82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06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3" name="Line 75">
              <a:extLst>
                <a:ext uri="{FF2B5EF4-FFF2-40B4-BE49-F238E27FC236}">
                  <a16:creationId xmlns:a16="http://schemas.microsoft.com/office/drawing/2014/main" id="{FB5837C4-CE29-4E86-8D6C-7FE981AB7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2208"/>
              <a:ext cx="0" cy="1536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5" name="Line 77">
              <a:extLst>
                <a:ext uri="{FF2B5EF4-FFF2-40B4-BE49-F238E27FC236}">
                  <a16:creationId xmlns:a16="http://schemas.microsoft.com/office/drawing/2014/main" id="{165840E4-BD41-493B-AA12-4B82FC1C2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920"/>
              <a:ext cx="0" cy="1824"/>
            </a:xfrm>
            <a:prstGeom prst="line">
              <a:avLst/>
            </a:prstGeom>
            <a:noFill/>
            <a:ln w="12700" cap="sq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6" name="Line 78">
              <a:extLst>
                <a:ext uri="{FF2B5EF4-FFF2-40B4-BE49-F238E27FC236}">
                  <a16:creationId xmlns:a16="http://schemas.microsoft.com/office/drawing/2014/main" id="{F88D85DD-479A-4CEF-90BA-9D28DF497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44"/>
              <a:ext cx="2544" cy="0"/>
            </a:xfrm>
            <a:prstGeom prst="line">
              <a:avLst/>
            </a:prstGeom>
            <a:noFill/>
            <a:ln w="12700" cap="sq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7" name="Line 79">
              <a:extLst>
                <a:ext uri="{FF2B5EF4-FFF2-40B4-BE49-F238E27FC236}">
                  <a16:creationId xmlns:a16="http://schemas.microsoft.com/office/drawing/2014/main" id="{4FFA9FFF-F6AF-415C-BD29-AC8189E10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2457"/>
              <a:ext cx="1937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8" name="Line 80">
              <a:extLst>
                <a:ext uri="{FF2B5EF4-FFF2-40B4-BE49-F238E27FC236}">
                  <a16:creationId xmlns:a16="http://schemas.microsoft.com/office/drawing/2014/main" id="{EE49CF32-B689-4F2F-B192-6A6C3FD4B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57"/>
              <a:ext cx="0" cy="1287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9" name="Line 81">
              <a:extLst>
                <a:ext uri="{FF2B5EF4-FFF2-40B4-BE49-F238E27FC236}">
                  <a16:creationId xmlns:a16="http://schemas.microsoft.com/office/drawing/2014/main" id="{9E2C2E46-9C3E-4DAF-80C5-22C75B96D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57"/>
              <a:ext cx="0" cy="1287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30" name="Line 82">
              <a:extLst>
                <a:ext uri="{FF2B5EF4-FFF2-40B4-BE49-F238E27FC236}">
                  <a16:creationId xmlns:a16="http://schemas.microsoft.com/office/drawing/2014/main" id="{CBB39C6C-0409-45DF-9E0A-B15508773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457"/>
              <a:ext cx="0" cy="1287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31" name="Line 83">
              <a:extLst>
                <a:ext uri="{FF2B5EF4-FFF2-40B4-BE49-F238E27FC236}">
                  <a16:creationId xmlns:a16="http://schemas.microsoft.com/office/drawing/2014/main" id="{E6C03650-2461-41C1-A0DF-57EE9E503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85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32" name="Line 84">
              <a:extLst>
                <a:ext uri="{FF2B5EF4-FFF2-40B4-BE49-F238E27FC236}">
                  <a16:creationId xmlns:a16="http://schemas.microsoft.com/office/drawing/2014/main" id="{AD8A2893-71A6-45A0-B2F4-D446655F7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66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33" name="Line 85">
              <a:extLst>
                <a:ext uri="{FF2B5EF4-FFF2-40B4-BE49-F238E27FC236}">
                  <a16:creationId xmlns:a16="http://schemas.microsoft.com/office/drawing/2014/main" id="{1BE34451-A50A-45BE-8058-99FBF6B6F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5"/>
              <a:ext cx="2544" cy="0"/>
            </a:xfrm>
            <a:prstGeom prst="line">
              <a:avLst/>
            </a:prstGeom>
            <a:noFill/>
            <a:ln w="12700">
              <a:solidFill>
                <a:srgbClr val="C945B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34" name="Line 86">
              <a:extLst>
                <a:ext uri="{FF2B5EF4-FFF2-40B4-BE49-F238E27FC236}">
                  <a16:creationId xmlns:a16="http://schemas.microsoft.com/office/drawing/2014/main" id="{04D90151-D9F0-46D7-8805-64D0E6F33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01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6194" name="Group 146">
            <a:extLst>
              <a:ext uri="{FF2B5EF4-FFF2-40B4-BE49-F238E27FC236}">
                <a16:creationId xmlns:a16="http://schemas.microsoft.com/office/drawing/2014/main" id="{83DE6B0A-D9D6-4E86-8649-8F7B9194C88F}"/>
              </a:ext>
            </a:extLst>
          </p:cNvPr>
          <p:cNvGrpSpPr>
            <a:grpSpLocks/>
          </p:cNvGrpSpPr>
          <p:nvPr/>
        </p:nvGrpSpPr>
        <p:grpSpPr bwMode="auto">
          <a:xfrm>
            <a:off x="3629025" y="2971800"/>
            <a:ext cx="5514975" cy="3500438"/>
            <a:chOff x="2286" y="1872"/>
            <a:chExt cx="3474" cy="2205"/>
          </a:xfrm>
        </p:grpSpPr>
        <p:sp>
          <p:nvSpPr>
            <p:cNvPr id="386184" name="Text Box 136">
              <a:extLst>
                <a:ext uri="{FF2B5EF4-FFF2-40B4-BE49-F238E27FC236}">
                  <a16:creationId xmlns:a16="http://schemas.microsoft.com/office/drawing/2014/main" id="{F05F18F2-DCB5-4727-9350-518DBF100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33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29703" name="Group 145">
              <a:extLst>
                <a:ext uri="{FF2B5EF4-FFF2-40B4-BE49-F238E27FC236}">
                  <a16:creationId xmlns:a16="http://schemas.microsoft.com/office/drawing/2014/main" id="{C43CC7CF-6718-45F5-807D-930AE23FB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" y="1872"/>
              <a:ext cx="3360" cy="2205"/>
              <a:chOff x="2286" y="1872"/>
              <a:chExt cx="3360" cy="2205"/>
            </a:xfrm>
          </p:grpSpPr>
          <p:grpSp>
            <p:nvGrpSpPr>
              <p:cNvPr id="29704" name="Group 108">
                <a:extLst>
                  <a:ext uri="{FF2B5EF4-FFF2-40B4-BE49-F238E27FC236}">
                    <a16:creationId xmlns:a16="http://schemas.microsoft.com/office/drawing/2014/main" id="{AEEE9D75-84BC-41BC-945E-8D16C3F41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71180" flipH="1">
                <a:off x="2286" y="3395"/>
                <a:ext cx="1583" cy="682"/>
                <a:chOff x="2545" y="1860"/>
                <a:chExt cx="1728" cy="793"/>
              </a:xfrm>
            </p:grpSpPr>
            <p:sp>
              <p:nvSpPr>
                <p:cNvPr id="386157" name="Freeform 109">
                  <a:extLst>
                    <a:ext uri="{FF2B5EF4-FFF2-40B4-BE49-F238E27FC236}">
                      <a16:creationId xmlns:a16="http://schemas.microsoft.com/office/drawing/2014/main" id="{FB5F218B-1BDC-48A8-9A05-B184FC3DF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5" y="1896"/>
                  <a:ext cx="1726" cy="759"/>
                </a:xfrm>
                <a:custGeom>
                  <a:avLst/>
                  <a:gdLst>
                    <a:gd name="T0" fmla="*/ 0 w 1726"/>
                    <a:gd name="T1" fmla="*/ 386 h 759"/>
                    <a:gd name="T2" fmla="*/ 86 w 1726"/>
                    <a:gd name="T3" fmla="*/ 282 h 759"/>
                    <a:gd name="T4" fmla="*/ 151 w 1726"/>
                    <a:gd name="T5" fmla="*/ 227 h 759"/>
                    <a:gd name="T6" fmla="*/ 224 w 1726"/>
                    <a:gd name="T7" fmla="*/ 175 h 759"/>
                    <a:gd name="T8" fmla="*/ 304 w 1726"/>
                    <a:gd name="T9" fmla="*/ 134 h 759"/>
                    <a:gd name="T10" fmla="*/ 394 w 1726"/>
                    <a:gd name="T11" fmla="*/ 93 h 759"/>
                    <a:gd name="T12" fmla="*/ 502 w 1726"/>
                    <a:gd name="T13" fmla="*/ 57 h 759"/>
                    <a:gd name="T14" fmla="*/ 646 w 1726"/>
                    <a:gd name="T15" fmla="*/ 20 h 759"/>
                    <a:gd name="T16" fmla="*/ 778 w 1726"/>
                    <a:gd name="T17" fmla="*/ 6 h 759"/>
                    <a:gd name="T18" fmla="*/ 896 w 1726"/>
                    <a:gd name="T19" fmla="*/ 2 h 759"/>
                    <a:gd name="T20" fmla="*/ 1021 w 1726"/>
                    <a:gd name="T21" fmla="*/ 14 h 759"/>
                    <a:gd name="T22" fmla="*/ 1132 w 1726"/>
                    <a:gd name="T23" fmla="*/ 36 h 759"/>
                    <a:gd name="T24" fmla="*/ 1236 w 1726"/>
                    <a:gd name="T25" fmla="*/ 79 h 759"/>
                    <a:gd name="T26" fmla="*/ 1342 w 1726"/>
                    <a:gd name="T27" fmla="*/ 147 h 759"/>
                    <a:gd name="T28" fmla="*/ 1426 w 1726"/>
                    <a:gd name="T29" fmla="*/ 225 h 759"/>
                    <a:gd name="T30" fmla="*/ 1472 w 1726"/>
                    <a:gd name="T31" fmla="*/ 277 h 759"/>
                    <a:gd name="T32" fmla="*/ 1594 w 1726"/>
                    <a:gd name="T33" fmla="*/ 94 h 759"/>
                    <a:gd name="T34" fmla="*/ 1596 w 1726"/>
                    <a:gd name="T35" fmla="*/ 197 h 759"/>
                    <a:gd name="T36" fmla="*/ 1605 w 1726"/>
                    <a:gd name="T37" fmla="*/ 300 h 759"/>
                    <a:gd name="T38" fmla="*/ 1624 w 1726"/>
                    <a:gd name="T39" fmla="*/ 398 h 759"/>
                    <a:gd name="T40" fmla="*/ 1651 w 1726"/>
                    <a:gd name="T41" fmla="*/ 499 h 759"/>
                    <a:gd name="T42" fmla="*/ 1706 w 1726"/>
                    <a:gd name="T43" fmla="*/ 627 h 759"/>
                    <a:gd name="T44" fmla="*/ 1685 w 1726"/>
                    <a:gd name="T45" fmla="*/ 685 h 759"/>
                    <a:gd name="T46" fmla="*/ 1601 w 1726"/>
                    <a:gd name="T47" fmla="*/ 667 h 759"/>
                    <a:gd name="T48" fmla="*/ 1534 w 1726"/>
                    <a:gd name="T49" fmla="*/ 664 h 759"/>
                    <a:gd name="T50" fmla="*/ 1469 w 1726"/>
                    <a:gd name="T51" fmla="*/ 671 h 759"/>
                    <a:gd name="T52" fmla="*/ 1403 w 1726"/>
                    <a:gd name="T53" fmla="*/ 690 h 759"/>
                    <a:gd name="T54" fmla="*/ 1330 w 1726"/>
                    <a:gd name="T55" fmla="*/ 723 h 759"/>
                    <a:gd name="T56" fmla="*/ 1259 w 1726"/>
                    <a:gd name="T57" fmla="*/ 687 h 759"/>
                    <a:gd name="T58" fmla="*/ 1345 w 1726"/>
                    <a:gd name="T59" fmla="*/ 482 h 759"/>
                    <a:gd name="T60" fmla="*/ 1237 w 1726"/>
                    <a:gd name="T61" fmla="*/ 396 h 759"/>
                    <a:gd name="T62" fmla="*/ 1131 w 1726"/>
                    <a:gd name="T63" fmla="*/ 328 h 759"/>
                    <a:gd name="T64" fmla="*/ 1036 w 1726"/>
                    <a:gd name="T65" fmla="*/ 277 h 759"/>
                    <a:gd name="T66" fmla="*/ 921 w 1726"/>
                    <a:gd name="T67" fmla="*/ 232 h 759"/>
                    <a:gd name="T68" fmla="*/ 811 w 1726"/>
                    <a:gd name="T69" fmla="*/ 209 h 759"/>
                    <a:gd name="T70" fmla="*/ 707 w 1726"/>
                    <a:gd name="T71" fmla="*/ 195 h 759"/>
                    <a:gd name="T72" fmla="*/ 587 w 1726"/>
                    <a:gd name="T73" fmla="*/ 201 h 759"/>
                    <a:gd name="T74" fmla="*/ 470 w 1726"/>
                    <a:gd name="T75" fmla="*/ 211 h 759"/>
                    <a:gd name="T76" fmla="*/ 334 w 1726"/>
                    <a:gd name="T77" fmla="*/ 232 h 759"/>
                    <a:gd name="T78" fmla="*/ 231 w 1726"/>
                    <a:gd name="T79" fmla="*/ 266 h 759"/>
                    <a:gd name="T80" fmla="*/ 158 w 1726"/>
                    <a:gd name="T81" fmla="*/ 301 h 759"/>
                    <a:gd name="T82" fmla="*/ 97 w 1726"/>
                    <a:gd name="T83" fmla="*/ 343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26" h="759">
                      <a:moveTo>
                        <a:pt x="7" y="425"/>
                      </a:moveTo>
                      <a:lnTo>
                        <a:pt x="0" y="386"/>
                      </a:lnTo>
                      <a:lnTo>
                        <a:pt x="52" y="320"/>
                      </a:lnTo>
                      <a:lnTo>
                        <a:pt x="86" y="282"/>
                      </a:lnTo>
                      <a:lnTo>
                        <a:pt x="122" y="255"/>
                      </a:lnTo>
                      <a:lnTo>
                        <a:pt x="151" y="227"/>
                      </a:lnTo>
                      <a:lnTo>
                        <a:pt x="190" y="200"/>
                      </a:lnTo>
                      <a:lnTo>
                        <a:pt x="224" y="175"/>
                      </a:lnTo>
                      <a:lnTo>
                        <a:pt x="269" y="153"/>
                      </a:lnTo>
                      <a:lnTo>
                        <a:pt x="304" y="134"/>
                      </a:lnTo>
                      <a:lnTo>
                        <a:pt x="341" y="113"/>
                      </a:lnTo>
                      <a:lnTo>
                        <a:pt x="394" y="93"/>
                      </a:lnTo>
                      <a:lnTo>
                        <a:pt x="443" y="75"/>
                      </a:lnTo>
                      <a:lnTo>
                        <a:pt x="502" y="57"/>
                      </a:lnTo>
                      <a:lnTo>
                        <a:pt x="581" y="34"/>
                      </a:lnTo>
                      <a:lnTo>
                        <a:pt x="646" y="20"/>
                      </a:lnTo>
                      <a:lnTo>
                        <a:pt x="700" y="14"/>
                      </a:lnTo>
                      <a:lnTo>
                        <a:pt x="778" y="6"/>
                      </a:lnTo>
                      <a:lnTo>
                        <a:pt x="837" y="0"/>
                      </a:lnTo>
                      <a:lnTo>
                        <a:pt x="896" y="2"/>
                      </a:lnTo>
                      <a:lnTo>
                        <a:pt x="958" y="4"/>
                      </a:lnTo>
                      <a:lnTo>
                        <a:pt x="1021" y="14"/>
                      </a:lnTo>
                      <a:lnTo>
                        <a:pt x="1076" y="22"/>
                      </a:lnTo>
                      <a:lnTo>
                        <a:pt x="1132" y="36"/>
                      </a:lnTo>
                      <a:lnTo>
                        <a:pt x="1185" y="57"/>
                      </a:lnTo>
                      <a:lnTo>
                        <a:pt x="1236" y="79"/>
                      </a:lnTo>
                      <a:lnTo>
                        <a:pt x="1290" y="108"/>
                      </a:lnTo>
                      <a:lnTo>
                        <a:pt x="1342" y="147"/>
                      </a:lnTo>
                      <a:lnTo>
                        <a:pt x="1382" y="181"/>
                      </a:lnTo>
                      <a:lnTo>
                        <a:pt x="1426" y="225"/>
                      </a:lnTo>
                      <a:lnTo>
                        <a:pt x="1457" y="258"/>
                      </a:lnTo>
                      <a:lnTo>
                        <a:pt x="1472" y="277"/>
                      </a:lnTo>
                      <a:lnTo>
                        <a:pt x="1582" y="46"/>
                      </a:lnTo>
                      <a:lnTo>
                        <a:pt x="1594" y="94"/>
                      </a:lnTo>
                      <a:lnTo>
                        <a:pt x="1594" y="147"/>
                      </a:lnTo>
                      <a:lnTo>
                        <a:pt x="1596" y="197"/>
                      </a:lnTo>
                      <a:lnTo>
                        <a:pt x="1600" y="247"/>
                      </a:lnTo>
                      <a:lnTo>
                        <a:pt x="1605" y="300"/>
                      </a:lnTo>
                      <a:lnTo>
                        <a:pt x="1615" y="354"/>
                      </a:lnTo>
                      <a:lnTo>
                        <a:pt x="1624" y="398"/>
                      </a:lnTo>
                      <a:lnTo>
                        <a:pt x="1637" y="450"/>
                      </a:lnTo>
                      <a:lnTo>
                        <a:pt x="1651" y="499"/>
                      </a:lnTo>
                      <a:lnTo>
                        <a:pt x="1671" y="561"/>
                      </a:lnTo>
                      <a:lnTo>
                        <a:pt x="1706" y="627"/>
                      </a:lnTo>
                      <a:lnTo>
                        <a:pt x="1725" y="698"/>
                      </a:lnTo>
                      <a:lnTo>
                        <a:pt x="1685" y="685"/>
                      </a:lnTo>
                      <a:lnTo>
                        <a:pt x="1646" y="676"/>
                      </a:lnTo>
                      <a:lnTo>
                        <a:pt x="1601" y="667"/>
                      </a:lnTo>
                      <a:lnTo>
                        <a:pt x="1559" y="663"/>
                      </a:lnTo>
                      <a:lnTo>
                        <a:pt x="1534" y="664"/>
                      </a:lnTo>
                      <a:lnTo>
                        <a:pt x="1507" y="666"/>
                      </a:lnTo>
                      <a:lnTo>
                        <a:pt x="1469" y="671"/>
                      </a:lnTo>
                      <a:lnTo>
                        <a:pt x="1434" y="681"/>
                      </a:lnTo>
                      <a:lnTo>
                        <a:pt x="1403" y="690"/>
                      </a:lnTo>
                      <a:lnTo>
                        <a:pt x="1367" y="707"/>
                      </a:lnTo>
                      <a:lnTo>
                        <a:pt x="1330" y="723"/>
                      </a:lnTo>
                      <a:lnTo>
                        <a:pt x="1277" y="758"/>
                      </a:lnTo>
                      <a:lnTo>
                        <a:pt x="1259" y="687"/>
                      </a:lnTo>
                      <a:lnTo>
                        <a:pt x="1362" y="500"/>
                      </a:lnTo>
                      <a:lnTo>
                        <a:pt x="1345" y="482"/>
                      </a:lnTo>
                      <a:lnTo>
                        <a:pt x="1286" y="434"/>
                      </a:lnTo>
                      <a:lnTo>
                        <a:pt x="1237" y="396"/>
                      </a:lnTo>
                      <a:lnTo>
                        <a:pt x="1172" y="350"/>
                      </a:lnTo>
                      <a:lnTo>
                        <a:pt x="1131" y="328"/>
                      </a:lnTo>
                      <a:lnTo>
                        <a:pt x="1092" y="305"/>
                      </a:lnTo>
                      <a:lnTo>
                        <a:pt x="1036" y="277"/>
                      </a:lnTo>
                      <a:lnTo>
                        <a:pt x="982" y="251"/>
                      </a:lnTo>
                      <a:lnTo>
                        <a:pt x="921" y="232"/>
                      </a:lnTo>
                      <a:lnTo>
                        <a:pt x="868" y="219"/>
                      </a:lnTo>
                      <a:lnTo>
                        <a:pt x="811" y="209"/>
                      </a:lnTo>
                      <a:lnTo>
                        <a:pt x="753" y="197"/>
                      </a:lnTo>
                      <a:lnTo>
                        <a:pt x="707" y="195"/>
                      </a:lnTo>
                      <a:lnTo>
                        <a:pt x="647" y="196"/>
                      </a:lnTo>
                      <a:lnTo>
                        <a:pt x="587" y="201"/>
                      </a:lnTo>
                      <a:lnTo>
                        <a:pt x="531" y="204"/>
                      </a:lnTo>
                      <a:lnTo>
                        <a:pt x="470" y="211"/>
                      </a:lnTo>
                      <a:lnTo>
                        <a:pt x="401" y="222"/>
                      </a:lnTo>
                      <a:lnTo>
                        <a:pt x="334" y="232"/>
                      </a:lnTo>
                      <a:lnTo>
                        <a:pt x="273" y="254"/>
                      </a:lnTo>
                      <a:lnTo>
                        <a:pt x="231" y="266"/>
                      </a:lnTo>
                      <a:lnTo>
                        <a:pt x="189" y="284"/>
                      </a:lnTo>
                      <a:lnTo>
                        <a:pt x="158" y="301"/>
                      </a:lnTo>
                      <a:lnTo>
                        <a:pt x="126" y="322"/>
                      </a:lnTo>
                      <a:lnTo>
                        <a:pt x="97" y="343"/>
                      </a:lnTo>
                      <a:lnTo>
                        <a:pt x="7" y="425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58" name="Freeform 110">
                  <a:extLst>
                    <a:ext uri="{FF2B5EF4-FFF2-40B4-BE49-F238E27FC236}">
                      <a16:creationId xmlns:a16="http://schemas.microsoft.com/office/drawing/2014/main" id="{45A5E70F-F0B3-4C44-84E7-6C89FFD8E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4" y="1863"/>
                  <a:ext cx="1708" cy="716"/>
                </a:xfrm>
                <a:custGeom>
                  <a:avLst/>
                  <a:gdLst>
                    <a:gd name="T0" fmla="*/ 57 w 1708"/>
                    <a:gd name="T1" fmla="*/ 326 h 718"/>
                    <a:gd name="T2" fmla="*/ 117 w 1708"/>
                    <a:gd name="T3" fmla="*/ 264 h 718"/>
                    <a:gd name="T4" fmla="*/ 183 w 1708"/>
                    <a:gd name="T5" fmla="*/ 210 h 718"/>
                    <a:gd name="T6" fmla="*/ 263 w 1708"/>
                    <a:gd name="T7" fmla="*/ 156 h 718"/>
                    <a:gd name="T8" fmla="*/ 336 w 1708"/>
                    <a:gd name="T9" fmla="*/ 117 h 718"/>
                    <a:gd name="T10" fmla="*/ 438 w 1708"/>
                    <a:gd name="T11" fmla="*/ 79 h 718"/>
                    <a:gd name="T12" fmla="*/ 575 w 1708"/>
                    <a:gd name="T13" fmla="*/ 37 h 718"/>
                    <a:gd name="T14" fmla="*/ 694 w 1708"/>
                    <a:gd name="T15" fmla="*/ 16 h 718"/>
                    <a:gd name="T16" fmla="*/ 831 w 1708"/>
                    <a:gd name="T17" fmla="*/ 0 h 718"/>
                    <a:gd name="T18" fmla="*/ 951 w 1708"/>
                    <a:gd name="T19" fmla="*/ 2 h 718"/>
                    <a:gd name="T20" fmla="*/ 1069 w 1708"/>
                    <a:gd name="T21" fmla="*/ 17 h 718"/>
                    <a:gd name="T22" fmla="*/ 1176 w 1708"/>
                    <a:gd name="T23" fmla="*/ 49 h 718"/>
                    <a:gd name="T24" fmla="*/ 1280 w 1708"/>
                    <a:gd name="T25" fmla="*/ 96 h 718"/>
                    <a:gd name="T26" fmla="*/ 1371 w 1708"/>
                    <a:gd name="T27" fmla="*/ 164 h 718"/>
                    <a:gd name="T28" fmla="*/ 1445 w 1708"/>
                    <a:gd name="T29" fmla="*/ 236 h 718"/>
                    <a:gd name="T30" fmla="*/ 1583 w 1708"/>
                    <a:gd name="T31" fmla="*/ 78 h 718"/>
                    <a:gd name="T32" fmla="*/ 1583 w 1708"/>
                    <a:gd name="T33" fmla="*/ 176 h 718"/>
                    <a:gd name="T34" fmla="*/ 1592 w 1708"/>
                    <a:gd name="T35" fmla="*/ 274 h 718"/>
                    <a:gd name="T36" fmla="*/ 1609 w 1708"/>
                    <a:gd name="T37" fmla="*/ 368 h 718"/>
                    <a:gd name="T38" fmla="*/ 1635 w 1708"/>
                    <a:gd name="T39" fmla="*/ 464 h 718"/>
                    <a:gd name="T40" fmla="*/ 1674 w 1708"/>
                    <a:gd name="T41" fmla="*/ 576 h 718"/>
                    <a:gd name="T42" fmla="*/ 1707 w 1708"/>
                    <a:gd name="T43" fmla="*/ 656 h 718"/>
                    <a:gd name="T44" fmla="*/ 1628 w 1708"/>
                    <a:gd name="T45" fmla="*/ 634 h 718"/>
                    <a:gd name="T46" fmla="*/ 1542 w 1708"/>
                    <a:gd name="T47" fmla="*/ 623 h 718"/>
                    <a:gd name="T48" fmla="*/ 1491 w 1708"/>
                    <a:gd name="T49" fmla="*/ 626 h 718"/>
                    <a:gd name="T50" fmla="*/ 1417 w 1708"/>
                    <a:gd name="T51" fmla="*/ 641 h 718"/>
                    <a:gd name="T52" fmla="*/ 1350 w 1708"/>
                    <a:gd name="T53" fmla="*/ 668 h 718"/>
                    <a:gd name="T54" fmla="*/ 1260 w 1708"/>
                    <a:gd name="T55" fmla="*/ 717 h 718"/>
                    <a:gd name="T56" fmla="*/ 1332 w 1708"/>
                    <a:gd name="T57" fmla="*/ 453 h 718"/>
                    <a:gd name="T58" fmla="*/ 1224 w 1708"/>
                    <a:gd name="T59" fmla="*/ 372 h 718"/>
                    <a:gd name="T60" fmla="*/ 1119 w 1708"/>
                    <a:gd name="T61" fmla="*/ 308 h 718"/>
                    <a:gd name="T62" fmla="*/ 1026 w 1708"/>
                    <a:gd name="T63" fmla="*/ 261 h 718"/>
                    <a:gd name="T64" fmla="*/ 911 w 1708"/>
                    <a:gd name="T65" fmla="*/ 220 h 718"/>
                    <a:gd name="T66" fmla="*/ 802 w 1708"/>
                    <a:gd name="T67" fmla="*/ 200 h 718"/>
                    <a:gd name="T68" fmla="*/ 699 w 1708"/>
                    <a:gd name="T69" fmla="*/ 189 h 718"/>
                    <a:gd name="T70" fmla="*/ 579 w 1708"/>
                    <a:gd name="T71" fmla="*/ 196 h 718"/>
                    <a:gd name="T72" fmla="*/ 462 w 1708"/>
                    <a:gd name="T73" fmla="*/ 208 h 718"/>
                    <a:gd name="T74" fmla="*/ 327 w 1708"/>
                    <a:gd name="T75" fmla="*/ 230 h 718"/>
                    <a:gd name="T76" fmla="*/ 224 w 1708"/>
                    <a:gd name="T77" fmla="*/ 263 h 718"/>
                    <a:gd name="T78" fmla="*/ 148 w 1708"/>
                    <a:gd name="T79" fmla="*/ 299 h 718"/>
                    <a:gd name="T80" fmla="*/ 91 w 1708"/>
                    <a:gd name="T81" fmla="*/ 34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708" h="718">
                      <a:moveTo>
                        <a:pt x="0" y="421"/>
                      </a:moveTo>
                      <a:lnTo>
                        <a:pt x="57" y="326"/>
                      </a:lnTo>
                      <a:lnTo>
                        <a:pt x="84" y="296"/>
                      </a:lnTo>
                      <a:lnTo>
                        <a:pt x="117" y="264"/>
                      </a:lnTo>
                      <a:lnTo>
                        <a:pt x="146" y="239"/>
                      </a:lnTo>
                      <a:lnTo>
                        <a:pt x="183" y="210"/>
                      </a:lnTo>
                      <a:lnTo>
                        <a:pt x="219" y="183"/>
                      </a:lnTo>
                      <a:lnTo>
                        <a:pt x="263" y="156"/>
                      </a:lnTo>
                      <a:lnTo>
                        <a:pt x="299" y="137"/>
                      </a:lnTo>
                      <a:lnTo>
                        <a:pt x="336" y="117"/>
                      </a:lnTo>
                      <a:lnTo>
                        <a:pt x="388" y="95"/>
                      </a:lnTo>
                      <a:lnTo>
                        <a:pt x="438" y="79"/>
                      </a:lnTo>
                      <a:lnTo>
                        <a:pt x="496" y="61"/>
                      </a:lnTo>
                      <a:lnTo>
                        <a:pt x="575" y="37"/>
                      </a:lnTo>
                      <a:lnTo>
                        <a:pt x="640" y="23"/>
                      </a:lnTo>
                      <a:lnTo>
                        <a:pt x="694" y="16"/>
                      </a:lnTo>
                      <a:lnTo>
                        <a:pt x="771" y="6"/>
                      </a:lnTo>
                      <a:lnTo>
                        <a:pt x="831" y="0"/>
                      </a:lnTo>
                      <a:lnTo>
                        <a:pt x="889" y="1"/>
                      </a:lnTo>
                      <a:lnTo>
                        <a:pt x="951" y="2"/>
                      </a:lnTo>
                      <a:lnTo>
                        <a:pt x="1013" y="10"/>
                      </a:lnTo>
                      <a:lnTo>
                        <a:pt x="1069" y="17"/>
                      </a:lnTo>
                      <a:lnTo>
                        <a:pt x="1124" y="30"/>
                      </a:lnTo>
                      <a:lnTo>
                        <a:pt x="1176" y="49"/>
                      </a:lnTo>
                      <a:lnTo>
                        <a:pt x="1228" y="69"/>
                      </a:lnTo>
                      <a:lnTo>
                        <a:pt x="1280" y="96"/>
                      </a:lnTo>
                      <a:lnTo>
                        <a:pt x="1332" y="132"/>
                      </a:lnTo>
                      <a:lnTo>
                        <a:pt x="1371" y="164"/>
                      </a:lnTo>
                      <a:lnTo>
                        <a:pt x="1414" y="205"/>
                      </a:lnTo>
                      <a:lnTo>
                        <a:pt x="1445" y="236"/>
                      </a:lnTo>
                      <a:lnTo>
                        <a:pt x="1488" y="281"/>
                      </a:lnTo>
                      <a:lnTo>
                        <a:pt x="1583" y="78"/>
                      </a:lnTo>
                      <a:lnTo>
                        <a:pt x="1582" y="129"/>
                      </a:lnTo>
                      <a:lnTo>
                        <a:pt x="1583" y="176"/>
                      </a:lnTo>
                      <a:lnTo>
                        <a:pt x="1587" y="224"/>
                      </a:lnTo>
                      <a:lnTo>
                        <a:pt x="1592" y="274"/>
                      </a:lnTo>
                      <a:lnTo>
                        <a:pt x="1601" y="326"/>
                      </a:lnTo>
                      <a:lnTo>
                        <a:pt x="1609" y="368"/>
                      </a:lnTo>
                      <a:lnTo>
                        <a:pt x="1622" y="417"/>
                      </a:lnTo>
                      <a:lnTo>
                        <a:pt x="1635" y="464"/>
                      </a:lnTo>
                      <a:lnTo>
                        <a:pt x="1655" y="523"/>
                      </a:lnTo>
                      <a:lnTo>
                        <a:pt x="1674" y="576"/>
                      </a:lnTo>
                      <a:lnTo>
                        <a:pt x="1689" y="611"/>
                      </a:lnTo>
                      <a:lnTo>
                        <a:pt x="1707" y="656"/>
                      </a:lnTo>
                      <a:lnTo>
                        <a:pt x="1668" y="643"/>
                      </a:lnTo>
                      <a:lnTo>
                        <a:pt x="1628" y="634"/>
                      </a:lnTo>
                      <a:lnTo>
                        <a:pt x="1583" y="626"/>
                      </a:lnTo>
                      <a:lnTo>
                        <a:pt x="1542" y="623"/>
                      </a:lnTo>
                      <a:lnTo>
                        <a:pt x="1516" y="623"/>
                      </a:lnTo>
                      <a:lnTo>
                        <a:pt x="1491" y="626"/>
                      </a:lnTo>
                      <a:lnTo>
                        <a:pt x="1452" y="632"/>
                      </a:lnTo>
                      <a:lnTo>
                        <a:pt x="1417" y="641"/>
                      </a:lnTo>
                      <a:lnTo>
                        <a:pt x="1386" y="650"/>
                      </a:lnTo>
                      <a:lnTo>
                        <a:pt x="1350" y="668"/>
                      </a:lnTo>
                      <a:lnTo>
                        <a:pt x="1313" y="684"/>
                      </a:lnTo>
                      <a:lnTo>
                        <a:pt x="1260" y="717"/>
                      </a:lnTo>
                      <a:lnTo>
                        <a:pt x="1381" y="493"/>
                      </a:lnTo>
                      <a:lnTo>
                        <a:pt x="1332" y="453"/>
                      </a:lnTo>
                      <a:lnTo>
                        <a:pt x="1274" y="408"/>
                      </a:lnTo>
                      <a:lnTo>
                        <a:pt x="1224" y="372"/>
                      </a:lnTo>
                      <a:lnTo>
                        <a:pt x="1160" y="330"/>
                      </a:lnTo>
                      <a:lnTo>
                        <a:pt x="1119" y="308"/>
                      </a:lnTo>
                      <a:lnTo>
                        <a:pt x="1081" y="287"/>
                      </a:lnTo>
                      <a:lnTo>
                        <a:pt x="1026" y="261"/>
                      </a:lnTo>
                      <a:lnTo>
                        <a:pt x="972" y="238"/>
                      </a:lnTo>
                      <a:lnTo>
                        <a:pt x="911" y="220"/>
                      </a:lnTo>
                      <a:lnTo>
                        <a:pt x="859" y="209"/>
                      </a:lnTo>
                      <a:lnTo>
                        <a:pt x="802" y="200"/>
                      </a:lnTo>
                      <a:lnTo>
                        <a:pt x="744" y="190"/>
                      </a:lnTo>
                      <a:lnTo>
                        <a:pt x="699" y="189"/>
                      </a:lnTo>
                      <a:lnTo>
                        <a:pt x="640" y="191"/>
                      </a:lnTo>
                      <a:lnTo>
                        <a:pt x="579" y="196"/>
                      </a:lnTo>
                      <a:lnTo>
                        <a:pt x="523" y="200"/>
                      </a:lnTo>
                      <a:lnTo>
                        <a:pt x="462" y="208"/>
                      </a:lnTo>
                      <a:lnTo>
                        <a:pt x="393" y="218"/>
                      </a:lnTo>
                      <a:lnTo>
                        <a:pt x="327" y="230"/>
                      </a:lnTo>
                      <a:lnTo>
                        <a:pt x="267" y="252"/>
                      </a:lnTo>
                      <a:lnTo>
                        <a:pt x="224" y="263"/>
                      </a:lnTo>
                      <a:lnTo>
                        <a:pt x="182" y="281"/>
                      </a:lnTo>
                      <a:lnTo>
                        <a:pt x="148" y="299"/>
                      </a:lnTo>
                      <a:lnTo>
                        <a:pt x="117" y="317"/>
                      </a:lnTo>
                      <a:lnTo>
                        <a:pt x="91" y="340"/>
                      </a:lnTo>
                      <a:lnTo>
                        <a:pt x="0" y="421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705" name="Group 144">
                <a:extLst>
                  <a:ext uri="{FF2B5EF4-FFF2-40B4-BE49-F238E27FC236}">
                    <a16:creationId xmlns:a16="http://schemas.microsoft.com/office/drawing/2014/main" id="{BDD83C02-17B4-45C0-97CF-3874291CD4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872"/>
                <a:ext cx="2526" cy="1874"/>
                <a:chOff x="3120" y="1872"/>
                <a:chExt cx="2526" cy="1874"/>
              </a:xfrm>
            </p:grpSpPr>
            <p:sp>
              <p:nvSpPr>
                <p:cNvPr id="386137" name="Rectangle 89">
                  <a:extLst>
                    <a:ext uri="{FF2B5EF4-FFF2-40B4-BE49-F238E27FC236}">
                      <a16:creationId xmlns:a16="http://schemas.microsoft.com/office/drawing/2014/main" id="{FF1A6F47-619A-4B4B-9DAE-96C96E2EF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498"/>
                  <a:ext cx="1824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>
                    <a:spcBef>
                      <a:spcPct val="70000"/>
                    </a:spcBef>
                    <a:defRPr/>
                  </a:pPr>
                  <a:r>
                    <a:rPr lang="zh-CN" altLang="en-US" sz="2000">
                      <a:solidFill>
                        <a:srgbClr val="FFFF9B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样本均值的抽样分布</a:t>
                  </a:r>
                </a:p>
              </p:txBody>
            </p:sp>
            <p:sp>
              <p:nvSpPr>
                <p:cNvPr id="386139" name="Line 91">
                  <a:extLst>
                    <a:ext uri="{FF2B5EF4-FFF2-40B4-BE49-F238E27FC236}">
                      <a16:creationId xmlns:a16="http://schemas.microsoft.com/office/drawing/2014/main" id="{0B14E54F-1109-4ED8-9FF1-890B989EC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08" y="3301"/>
                  <a:ext cx="223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40" name="Line 92">
                  <a:extLst>
                    <a:ext uri="{FF2B5EF4-FFF2-40B4-BE49-F238E27FC236}">
                      <a16:creationId xmlns:a16="http://schemas.microsoft.com/office/drawing/2014/main" id="{086263C0-779A-4908-8AEE-2F6599AE5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1872"/>
                  <a:ext cx="0" cy="14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41" name="Text Box 93">
                  <a:extLst>
                    <a:ext uri="{FF2B5EF4-FFF2-40B4-BE49-F238E27FC236}">
                      <a16:creationId xmlns:a16="http://schemas.microsoft.com/office/drawing/2014/main" id="{6A822ED9-8A05-4C03-9285-0B9A7038BB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1.0</a:t>
                  </a:r>
                </a:p>
              </p:txBody>
            </p:sp>
            <p:sp>
              <p:nvSpPr>
                <p:cNvPr id="386142" name="Rectangle 94">
                  <a:extLst>
                    <a:ext uri="{FF2B5EF4-FFF2-40B4-BE49-F238E27FC236}">
                      <a16:creationId xmlns:a16="http://schemas.microsoft.com/office/drawing/2014/main" id="{5BB948B1-EB38-4B60-B47C-EFFF40A47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042"/>
                  <a:ext cx="288" cy="260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49" name="Text Box 101">
                  <a:extLst>
                    <a:ext uri="{FF2B5EF4-FFF2-40B4-BE49-F238E27FC236}">
                      <a16:creationId xmlns:a16="http://schemas.microsoft.com/office/drawing/2014/main" id="{F0008936-036F-4DE0-B857-9E860965E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3042"/>
                  <a:ext cx="240" cy="2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</a:t>
                  </a:r>
                </a:p>
              </p:txBody>
            </p:sp>
            <p:sp>
              <p:nvSpPr>
                <p:cNvPr id="386150" name="Text Box 102">
                  <a:extLst>
                    <a:ext uri="{FF2B5EF4-FFF2-40B4-BE49-F238E27FC236}">
                      <a16:creationId xmlns:a16="http://schemas.microsoft.com/office/drawing/2014/main" id="{A691736F-7036-442C-BEC1-36350DF62C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2717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.1</a:t>
                  </a:r>
                </a:p>
              </p:txBody>
            </p:sp>
            <p:sp>
              <p:nvSpPr>
                <p:cNvPr id="386151" name="Text Box 103">
                  <a:extLst>
                    <a:ext uri="{FF2B5EF4-FFF2-40B4-BE49-F238E27FC236}">
                      <a16:creationId xmlns:a16="http://schemas.microsoft.com/office/drawing/2014/main" id="{47004319-27F9-449A-8086-17B8F012A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2327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.2</a:t>
                  </a:r>
                </a:p>
              </p:txBody>
            </p:sp>
            <p:sp>
              <p:nvSpPr>
                <p:cNvPr id="386152" name="Text Box 104">
                  <a:extLst>
                    <a:ext uri="{FF2B5EF4-FFF2-40B4-BE49-F238E27FC236}">
                      <a16:creationId xmlns:a16="http://schemas.microsoft.com/office/drawing/2014/main" id="{C5E4E52D-C6C3-4D17-B6B1-A4E1B7699A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1937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.3</a:t>
                  </a:r>
                </a:p>
              </p:txBody>
            </p:sp>
            <p:sp>
              <p:nvSpPr>
                <p:cNvPr id="386153" name="Line 105">
                  <a:extLst>
                    <a:ext uri="{FF2B5EF4-FFF2-40B4-BE49-F238E27FC236}">
                      <a16:creationId xmlns:a16="http://schemas.microsoft.com/office/drawing/2014/main" id="{531178A5-E0E5-405E-A17C-81B1F3D4C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54" name="Line 106">
                  <a:extLst>
                    <a:ext uri="{FF2B5EF4-FFF2-40B4-BE49-F238E27FC236}">
                      <a16:creationId xmlns:a16="http://schemas.microsoft.com/office/drawing/2014/main" id="{F0E3E686-7EDD-4C50-BA49-2CCA5FD51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52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55" name="Line 107">
                  <a:extLst>
                    <a:ext uri="{FF2B5EF4-FFF2-40B4-BE49-F238E27FC236}">
                      <a16:creationId xmlns:a16="http://schemas.microsoft.com/office/drawing/2014/main" id="{D2941E66-3548-4951-A0A0-47DC53986B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13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60" name="Text Box 112">
                  <a:extLst>
                    <a:ext uri="{FF2B5EF4-FFF2-40B4-BE49-F238E27FC236}">
                      <a16:creationId xmlns:a16="http://schemas.microsoft.com/office/drawing/2014/main" id="{D08AA941-C104-4BF2-88C0-0ABD2A9A17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" y="1872"/>
                  <a:ext cx="5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P </a:t>
                  </a: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(</a:t>
                  </a:r>
                  <a:r>
                    <a:rPr lang="en-US" altLang="zh-CN" sz="16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X </a:t>
                  </a: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386163" name="Line 115">
                  <a:extLst>
                    <a:ext uri="{FF2B5EF4-FFF2-40B4-BE49-F238E27FC236}">
                      <a16:creationId xmlns:a16="http://schemas.microsoft.com/office/drawing/2014/main" id="{6E1CC198-0F8C-4934-82CE-4ABCEF5E9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65" name="Text Box 117">
                  <a:extLst>
                    <a:ext uri="{FF2B5EF4-FFF2-40B4-BE49-F238E27FC236}">
                      <a16:creationId xmlns:a16="http://schemas.microsoft.com/office/drawing/2014/main" id="{B86E93CA-7ADB-4110-95E7-9B8092C91F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1.5</a:t>
                  </a:r>
                </a:p>
              </p:txBody>
            </p:sp>
            <p:sp>
              <p:nvSpPr>
                <p:cNvPr id="386166" name="Text Box 118">
                  <a:extLst>
                    <a:ext uri="{FF2B5EF4-FFF2-40B4-BE49-F238E27FC236}">
                      <a16:creationId xmlns:a16="http://schemas.microsoft.com/office/drawing/2014/main" id="{D0186ED0-D74A-40AE-A3B4-E3D3EC1650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8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3.0</a:t>
                  </a:r>
                </a:p>
              </p:txBody>
            </p:sp>
            <p:sp>
              <p:nvSpPr>
                <p:cNvPr id="386167" name="Text Box 119">
                  <a:extLst>
                    <a:ext uri="{FF2B5EF4-FFF2-40B4-BE49-F238E27FC236}">
                      <a16:creationId xmlns:a16="http://schemas.microsoft.com/office/drawing/2014/main" id="{FFEC0929-9962-479F-B1B5-89B97C9AA7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4.0</a:t>
                  </a:r>
                </a:p>
              </p:txBody>
            </p:sp>
            <p:sp>
              <p:nvSpPr>
                <p:cNvPr id="386168" name="Text Box 120">
                  <a:extLst>
                    <a:ext uri="{FF2B5EF4-FFF2-40B4-BE49-F238E27FC236}">
                      <a16:creationId xmlns:a16="http://schemas.microsoft.com/office/drawing/2014/main" id="{6F28457A-1F96-4112-BF05-6AE622E660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3.5</a:t>
                  </a:r>
                </a:p>
              </p:txBody>
            </p:sp>
            <p:sp>
              <p:nvSpPr>
                <p:cNvPr id="386169" name="Text Box 121">
                  <a:extLst>
                    <a:ext uri="{FF2B5EF4-FFF2-40B4-BE49-F238E27FC236}">
                      <a16:creationId xmlns:a16="http://schemas.microsoft.com/office/drawing/2014/main" id="{3DF8FA1A-105D-43F4-859C-382D6871B2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2.0</a:t>
                  </a:r>
                </a:p>
              </p:txBody>
            </p:sp>
            <p:sp>
              <p:nvSpPr>
                <p:cNvPr id="386170" name="Text Box 122">
                  <a:extLst>
                    <a:ext uri="{FF2B5EF4-FFF2-40B4-BE49-F238E27FC236}">
                      <a16:creationId xmlns:a16="http://schemas.microsoft.com/office/drawing/2014/main" id="{E211409B-44B3-4944-A9F0-351D0A5654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" y="3302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2.5</a:t>
                  </a:r>
                </a:p>
              </p:txBody>
            </p:sp>
            <p:sp>
              <p:nvSpPr>
                <p:cNvPr id="386178" name="Rectangle 130">
                  <a:extLst>
                    <a:ext uri="{FF2B5EF4-FFF2-40B4-BE49-F238E27FC236}">
                      <a16:creationId xmlns:a16="http://schemas.microsoft.com/office/drawing/2014/main" id="{82F58036-7FE3-4C21-8D25-5D20CFD10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847"/>
                  <a:ext cx="288" cy="45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79" name="Rectangle 131">
                  <a:extLst>
                    <a:ext uri="{FF2B5EF4-FFF2-40B4-BE49-F238E27FC236}">
                      <a16:creationId xmlns:a16="http://schemas.microsoft.com/office/drawing/2014/main" id="{7B570C9B-B778-4E2C-9338-7419B0CE6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587"/>
                  <a:ext cx="288" cy="71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80" name="Rectangle 132">
                  <a:extLst>
                    <a:ext uri="{FF2B5EF4-FFF2-40B4-BE49-F238E27FC236}">
                      <a16:creationId xmlns:a16="http://schemas.microsoft.com/office/drawing/2014/main" id="{B55842FB-F3DD-415B-97BD-FE83C37ED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327"/>
                  <a:ext cx="288" cy="97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81" name="Rectangle 133">
                  <a:extLst>
                    <a:ext uri="{FF2B5EF4-FFF2-40B4-BE49-F238E27FC236}">
                      <a16:creationId xmlns:a16="http://schemas.microsoft.com/office/drawing/2014/main" id="{2356E5F3-C07E-4A7E-9D01-A6A6167B3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587"/>
                  <a:ext cx="288" cy="71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82" name="Rectangle 134">
                  <a:extLst>
                    <a:ext uri="{FF2B5EF4-FFF2-40B4-BE49-F238E27FC236}">
                      <a16:creationId xmlns:a16="http://schemas.microsoft.com/office/drawing/2014/main" id="{A3FBD1C7-8D36-4F95-A026-399E1D056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2847"/>
                  <a:ext cx="288" cy="45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83" name="Rectangle 135">
                  <a:extLst>
                    <a:ext uri="{FF2B5EF4-FFF2-40B4-BE49-F238E27FC236}">
                      <a16:creationId xmlns:a16="http://schemas.microsoft.com/office/drawing/2014/main" id="{9AD6F0B1-36FB-4BB3-9684-70F12F646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" y="3042"/>
                  <a:ext cx="288" cy="260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6185" name="Line 137">
                  <a:extLst>
                    <a:ext uri="{FF2B5EF4-FFF2-40B4-BE49-F238E27FC236}">
                      <a16:creationId xmlns:a16="http://schemas.microsoft.com/office/drawing/2014/main" id="{9413B1AA-775B-46D9-94CB-B5D37787E9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8" y="3381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9684B1D2-09CE-439C-98EC-352EDD4A8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250" y="228600"/>
            <a:ext cx="7532688" cy="1066800"/>
          </a:xfrm>
        </p:spPr>
        <p:txBody>
          <a:bodyPr/>
          <a:lstStyle/>
          <a:p>
            <a:pPr>
              <a:defRPr/>
            </a:pPr>
            <a:r>
              <a:rPr lang="zh-CN" altLang="en-US" sz="3600"/>
              <a:t>样本均值的分布与总体分布的比较</a:t>
            </a:r>
            <a:br>
              <a:rPr lang="zh-CN" altLang="en-US" sz="3600"/>
            </a:br>
            <a:r>
              <a:rPr lang="zh-CN" altLang="en-US" sz="3600"/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29804" name="Rectangle 76">
            <a:extLst>
              <a:ext uri="{FF2B5EF4-FFF2-40B4-BE49-F238E27FC236}">
                <a16:creationId xmlns:a16="http://schemas.microsoft.com/office/drawing/2014/main" id="{7D6D9A82-13EF-4112-BE5C-650357DA2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1981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0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 </a:t>
            </a:r>
            <a:r>
              <a:rPr lang="en-US" altLang="zh-CN" sz="3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 2.5 </a:t>
            </a:r>
          </a:p>
          <a:p>
            <a:pPr>
              <a:defRPr/>
            </a:pPr>
            <a:r>
              <a:rPr lang="en-US" altLang="zh-CN" sz="30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sz="30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lang="en-US" altLang="zh-CN" sz="3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=1.25</a:t>
            </a:r>
          </a:p>
        </p:txBody>
      </p:sp>
      <p:sp>
        <p:nvSpPr>
          <p:cNvPr id="329740" name="Rectangle 12">
            <a:extLst>
              <a:ext uri="{FF2B5EF4-FFF2-40B4-BE49-F238E27FC236}">
                <a16:creationId xmlns:a16="http://schemas.microsoft.com/office/drawing/2014/main" id="{1CB86EAD-CAC0-429C-9D31-430A383D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438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70000"/>
              </a:spcBef>
              <a:defRPr/>
            </a:pPr>
            <a:r>
              <a:rPr lang="zh-CN" altLang="en-US">
                <a:solidFill>
                  <a:srgbClr val="FFFF9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总体分布</a:t>
            </a:r>
          </a:p>
        </p:txBody>
      </p:sp>
      <p:grpSp>
        <p:nvGrpSpPr>
          <p:cNvPr id="31749" name="Group 105">
            <a:extLst>
              <a:ext uri="{FF2B5EF4-FFF2-40B4-BE49-F238E27FC236}">
                <a16:creationId xmlns:a16="http://schemas.microsoft.com/office/drawing/2014/main" id="{35CFFA22-48CD-4AAD-9F98-284903974FB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3200"/>
            <a:ext cx="3810000" cy="2073275"/>
            <a:chOff x="336" y="1728"/>
            <a:chExt cx="2400" cy="1306"/>
          </a:xfrm>
        </p:grpSpPr>
        <p:sp>
          <p:nvSpPr>
            <p:cNvPr id="329742" name="Line 14">
              <a:extLst>
                <a:ext uri="{FF2B5EF4-FFF2-40B4-BE49-F238E27FC236}">
                  <a16:creationId xmlns:a16="http://schemas.microsoft.com/office/drawing/2014/main" id="{EA4F956A-9827-4CC3-AD27-30AF82051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43" name="Line 15">
              <a:extLst>
                <a:ext uri="{FF2B5EF4-FFF2-40B4-BE49-F238E27FC236}">
                  <a16:creationId xmlns:a16="http://schemas.microsoft.com/office/drawing/2014/main" id="{C931AFE7-BFFF-428A-B3D1-DFF77DC24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44" name="Text Box 16">
              <a:extLst>
                <a:ext uri="{FF2B5EF4-FFF2-40B4-BE49-F238E27FC236}">
                  <a16:creationId xmlns:a16="http://schemas.microsoft.com/office/drawing/2014/main" id="{CA9FAC33-B953-4596-A361-61C31B28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329745" name="Rectangle 17">
              <a:extLst>
                <a:ext uri="{FF2B5EF4-FFF2-40B4-BE49-F238E27FC236}">
                  <a16:creationId xmlns:a16="http://schemas.microsoft.com/office/drawing/2014/main" id="{B9414555-71F2-4D65-8FDD-708AEE84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64"/>
              <a:ext cx="384" cy="72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46" name="Text Box 18">
              <a:extLst>
                <a:ext uri="{FF2B5EF4-FFF2-40B4-BE49-F238E27FC236}">
                  <a16:creationId xmlns:a16="http://schemas.microsoft.com/office/drawing/2014/main" id="{E9E56889-9F65-4462-86C4-FEE9EAE0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329747" name="Text Box 19">
              <a:extLst>
                <a:ext uri="{FF2B5EF4-FFF2-40B4-BE49-F238E27FC236}">
                  <a16:creationId xmlns:a16="http://schemas.microsoft.com/office/drawing/2014/main" id="{DC07BE31-409A-4719-B3AF-B08E5480B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329748" name="Text Box 20">
              <a:extLst>
                <a:ext uri="{FF2B5EF4-FFF2-40B4-BE49-F238E27FC236}">
                  <a16:creationId xmlns:a16="http://schemas.microsoft.com/office/drawing/2014/main" id="{3ED94B24-CEC2-453E-B9A9-3FBD4AFE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329749" name="Rectangle 21">
              <a:extLst>
                <a:ext uri="{FF2B5EF4-FFF2-40B4-BE49-F238E27FC236}">
                  <a16:creationId xmlns:a16="http://schemas.microsoft.com/office/drawing/2014/main" id="{56DEC6B2-D0F0-4B34-BCBC-3D3E5C68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64"/>
              <a:ext cx="384" cy="72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50" name="Rectangle 22">
              <a:extLst>
                <a:ext uri="{FF2B5EF4-FFF2-40B4-BE49-F238E27FC236}">
                  <a16:creationId xmlns:a16="http://schemas.microsoft.com/office/drawing/2014/main" id="{65DC8438-EB92-4537-8B3B-CCD3B53D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64"/>
              <a:ext cx="384" cy="72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51" name="Rectangle 23">
              <a:extLst>
                <a:ext uri="{FF2B5EF4-FFF2-40B4-BE49-F238E27FC236}">
                  <a16:creationId xmlns:a16="http://schemas.microsoft.com/office/drawing/2014/main" id="{DF5B88DE-DA01-4D0F-A84A-FF5C12AB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384" cy="72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52" name="Text Box 24">
              <a:extLst>
                <a:ext uri="{FF2B5EF4-FFF2-40B4-BE49-F238E27FC236}">
                  <a16:creationId xmlns:a16="http://schemas.microsoft.com/office/drawing/2014/main" id="{A287E4FB-6E38-48F3-AB03-1843B40F0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329753" name="Text Box 25">
              <a:extLst>
                <a:ext uri="{FF2B5EF4-FFF2-40B4-BE49-F238E27FC236}">
                  <a16:creationId xmlns:a16="http://schemas.microsoft.com/office/drawing/2014/main" id="{AF98FE33-D022-4556-A9FF-485C621DA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.1</a:t>
              </a:r>
            </a:p>
          </p:txBody>
        </p:sp>
        <p:sp>
          <p:nvSpPr>
            <p:cNvPr id="329754" name="Text Box 26">
              <a:extLst>
                <a:ext uri="{FF2B5EF4-FFF2-40B4-BE49-F238E27FC236}">
                  <a16:creationId xmlns:a16="http://schemas.microsoft.com/office/drawing/2014/main" id="{029BBE98-C2E1-42E1-B2B3-79FD5369F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6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</a:p>
          </p:txBody>
        </p:sp>
        <p:sp>
          <p:nvSpPr>
            <p:cNvPr id="329755" name="Text Box 27">
              <a:extLst>
                <a:ext uri="{FF2B5EF4-FFF2-40B4-BE49-F238E27FC236}">
                  <a16:creationId xmlns:a16="http://schemas.microsoft.com/office/drawing/2014/main" id="{8C7CF925-DA53-4732-AA66-CF21C73A9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7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.3</a:t>
              </a:r>
            </a:p>
          </p:txBody>
        </p:sp>
        <p:sp>
          <p:nvSpPr>
            <p:cNvPr id="329756" name="Line 28">
              <a:extLst>
                <a:ext uri="{FF2B5EF4-FFF2-40B4-BE49-F238E27FC236}">
                  <a16:creationId xmlns:a16="http://schemas.microsoft.com/office/drawing/2014/main" id="{353EEC74-CECA-43C5-A1D1-BB2784D4D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57" name="Line 29">
              <a:extLst>
                <a:ext uri="{FF2B5EF4-FFF2-40B4-BE49-F238E27FC236}">
                  <a16:creationId xmlns:a16="http://schemas.microsoft.com/office/drawing/2014/main" id="{16C5C642-535C-478B-897A-9D881F39B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58" name="Line 30">
              <a:extLst>
                <a:ext uri="{FF2B5EF4-FFF2-40B4-BE49-F238E27FC236}">
                  <a16:creationId xmlns:a16="http://schemas.microsoft.com/office/drawing/2014/main" id="{E451E94B-82E1-443D-9176-DBE64475D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50" name="Group 110">
            <a:extLst>
              <a:ext uri="{FF2B5EF4-FFF2-40B4-BE49-F238E27FC236}">
                <a16:creationId xmlns:a16="http://schemas.microsoft.com/office/drawing/2014/main" id="{BA7C0930-5D79-4E73-BA23-00905DAA61E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057400"/>
            <a:ext cx="4191000" cy="4038600"/>
            <a:chOff x="2928" y="1296"/>
            <a:chExt cx="2640" cy="2544"/>
          </a:xfrm>
        </p:grpSpPr>
        <p:sp>
          <p:nvSpPr>
            <p:cNvPr id="329734" name="Rectangle 6">
              <a:extLst>
                <a:ext uri="{FF2B5EF4-FFF2-40B4-BE49-F238E27FC236}">
                  <a16:creationId xmlns:a16="http://schemas.microsoft.com/office/drawing/2014/main" id="{410F308A-E47F-419B-8559-16D86482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6"/>
              <a:ext cx="134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FCF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抽样分布</a:t>
              </a:r>
            </a:p>
          </p:txBody>
        </p:sp>
        <p:sp>
          <p:nvSpPr>
            <p:cNvPr id="329776" name="Line 48">
              <a:extLst>
                <a:ext uri="{FF2B5EF4-FFF2-40B4-BE49-F238E27FC236}">
                  <a16:creationId xmlns:a16="http://schemas.microsoft.com/office/drawing/2014/main" id="{51D0AA58-E5F0-470F-BEB8-D475A2497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0" cy="1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87" name="Text Box 59">
              <a:extLst>
                <a:ext uri="{FF2B5EF4-FFF2-40B4-BE49-F238E27FC236}">
                  <a16:creationId xmlns:a16="http://schemas.microsoft.com/office/drawing/2014/main" id="{AC21E150-1FC7-4558-A089-9F96927B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4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 </a:t>
              </a: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 </a:t>
              </a:r>
              <a:r>
                <a:rPr lang="en-US" altLang="zh-CN" sz="1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X </a:t>
              </a: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329788" name="Line 60">
              <a:extLst>
                <a:ext uri="{FF2B5EF4-FFF2-40B4-BE49-F238E27FC236}">
                  <a16:creationId xmlns:a16="http://schemas.microsoft.com/office/drawing/2014/main" id="{F9627E2F-0269-48E8-BD1C-B8B28E4C5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75" name="Line 47">
              <a:extLst>
                <a:ext uri="{FF2B5EF4-FFF2-40B4-BE49-F238E27FC236}">
                  <a16:creationId xmlns:a16="http://schemas.microsoft.com/office/drawing/2014/main" id="{63240B27-65ED-44EE-B722-206F8B13D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3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77" name="Text Box 49">
              <a:extLst>
                <a:ext uri="{FF2B5EF4-FFF2-40B4-BE49-F238E27FC236}">
                  <a16:creationId xmlns:a16="http://schemas.microsoft.com/office/drawing/2014/main" id="{8AD14C5B-941A-4B6A-AA16-3CC259E99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1.0</a:t>
              </a:r>
            </a:p>
          </p:txBody>
        </p:sp>
        <p:sp>
          <p:nvSpPr>
            <p:cNvPr id="329778" name="Rectangle 50">
              <a:extLst>
                <a:ext uri="{FF2B5EF4-FFF2-40B4-BE49-F238E27FC236}">
                  <a16:creationId xmlns:a16="http://schemas.microsoft.com/office/drawing/2014/main" id="{1D7261E7-4874-4BB7-9D3B-345D8764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80"/>
              <a:ext cx="288" cy="2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79" name="Text Box 51">
              <a:extLst>
                <a:ext uri="{FF2B5EF4-FFF2-40B4-BE49-F238E27FC236}">
                  <a16:creationId xmlns:a16="http://schemas.microsoft.com/office/drawing/2014/main" id="{B842F33C-FF55-4C01-94E1-916552EF3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8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329780" name="Text Box 52">
              <a:extLst>
                <a:ext uri="{FF2B5EF4-FFF2-40B4-BE49-F238E27FC236}">
                  <a16:creationId xmlns:a16="http://schemas.microsoft.com/office/drawing/2014/main" id="{727EC6C0-37DB-4642-954A-30F2453EB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6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.1</a:t>
              </a:r>
            </a:p>
          </p:txBody>
        </p:sp>
        <p:sp>
          <p:nvSpPr>
            <p:cNvPr id="329781" name="Text Box 53">
              <a:extLst>
                <a:ext uri="{FF2B5EF4-FFF2-40B4-BE49-F238E27FC236}">
                  <a16:creationId xmlns:a16="http://schemas.microsoft.com/office/drawing/2014/main" id="{6193F524-6EBF-4A95-8627-4121F643D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83"/>
              <a:ext cx="2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</a:p>
          </p:txBody>
        </p:sp>
        <p:sp>
          <p:nvSpPr>
            <p:cNvPr id="329782" name="Text Box 54">
              <a:extLst>
                <a:ext uri="{FF2B5EF4-FFF2-40B4-BE49-F238E27FC236}">
                  <a16:creationId xmlns:a16="http://schemas.microsoft.com/office/drawing/2014/main" id="{008B8A64-9D82-41D6-B61C-ED2AEE708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50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.3</a:t>
              </a:r>
            </a:p>
          </p:txBody>
        </p:sp>
        <p:sp>
          <p:nvSpPr>
            <p:cNvPr id="329783" name="Line 55">
              <a:extLst>
                <a:ext uri="{FF2B5EF4-FFF2-40B4-BE49-F238E27FC236}">
                  <a16:creationId xmlns:a16="http://schemas.microsoft.com/office/drawing/2014/main" id="{B9FEE9F7-808A-46BA-B0FD-924E3C1B8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5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84" name="Line 56">
              <a:extLst>
                <a:ext uri="{FF2B5EF4-FFF2-40B4-BE49-F238E27FC236}">
                  <a16:creationId xmlns:a16="http://schemas.microsoft.com/office/drawing/2014/main" id="{43AFAC4E-708D-4939-9167-48734911C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7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85" name="Line 57">
              <a:extLst>
                <a:ext uri="{FF2B5EF4-FFF2-40B4-BE49-F238E27FC236}">
                  <a16:creationId xmlns:a16="http://schemas.microsoft.com/office/drawing/2014/main" id="{11B020D5-A890-4100-B60C-495D6B2CA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9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89" name="Text Box 61">
              <a:extLst>
                <a:ext uri="{FF2B5EF4-FFF2-40B4-BE49-F238E27FC236}">
                  <a16:creationId xmlns:a16="http://schemas.microsoft.com/office/drawing/2014/main" id="{38F02994-5A61-4C93-953D-3BDDD1FBD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1.5</a:t>
              </a:r>
            </a:p>
          </p:txBody>
        </p:sp>
        <p:sp>
          <p:nvSpPr>
            <p:cNvPr id="329790" name="Text Box 62">
              <a:extLst>
                <a:ext uri="{FF2B5EF4-FFF2-40B4-BE49-F238E27FC236}">
                  <a16:creationId xmlns:a16="http://schemas.microsoft.com/office/drawing/2014/main" id="{DEAE97D1-ABBC-4457-9CE9-FDD4B252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3.0</a:t>
              </a:r>
            </a:p>
          </p:txBody>
        </p:sp>
        <p:sp>
          <p:nvSpPr>
            <p:cNvPr id="329791" name="Text Box 63">
              <a:extLst>
                <a:ext uri="{FF2B5EF4-FFF2-40B4-BE49-F238E27FC236}">
                  <a16:creationId xmlns:a16="http://schemas.microsoft.com/office/drawing/2014/main" id="{F6E84747-7241-48D1-A64C-017E3BF16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4.0</a:t>
              </a:r>
            </a:p>
          </p:txBody>
        </p:sp>
        <p:sp>
          <p:nvSpPr>
            <p:cNvPr id="329792" name="Text Box 64">
              <a:extLst>
                <a:ext uri="{FF2B5EF4-FFF2-40B4-BE49-F238E27FC236}">
                  <a16:creationId xmlns:a16="http://schemas.microsoft.com/office/drawing/2014/main" id="{F41FCDA1-9239-44B0-90D2-1E24020EB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3.5</a:t>
              </a:r>
            </a:p>
          </p:txBody>
        </p:sp>
        <p:sp>
          <p:nvSpPr>
            <p:cNvPr id="329793" name="Text Box 65">
              <a:extLst>
                <a:ext uri="{FF2B5EF4-FFF2-40B4-BE49-F238E27FC236}">
                  <a16:creationId xmlns:a16="http://schemas.microsoft.com/office/drawing/2014/main" id="{0154A537-7E11-4EF4-A5F6-4F13F1C84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2.0</a:t>
              </a:r>
            </a:p>
          </p:txBody>
        </p:sp>
        <p:sp>
          <p:nvSpPr>
            <p:cNvPr id="329794" name="Text Box 66">
              <a:extLst>
                <a:ext uri="{FF2B5EF4-FFF2-40B4-BE49-F238E27FC236}">
                  <a16:creationId xmlns:a16="http://schemas.microsoft.com/office/drawing/2014/main" id="{51225385-40F9-425E-9850-2AF38146B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2.5</a:t>
              </a:r>
            </a:p>
          </p:txBody>
        </p:sp>
        <p:sp>
          <p:nvSpPr>
            <p:cNvPr id="329795" name="Rectangle 67">
              <a:extLst>
                <a:ext uri="{FF2B5EF4-FFF2-40B4-BE49-F238E27FC236}">
                  <a16:creationId xmlns:a16="http://schemas.microsoft.com/office/drawing/2014/main" id="{EF052478-DF2B-4CE2-A35E-8D68C712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90"/>
              <a:ext cx="288" cy="44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96" name="Rectangle 68">
              <a:extLst>
                <a:ext uri="{FF2B5EF4-FFF2-40B4-BE49-F238E27FC236}">
                  <a16:creationId xmlns:a16="http://schemas.microsoft.com/office/drawing/2014/main" id="{3A686FCE-6CE1-4B1A-8FB8-63FE5ED83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37"/>
              <a:ext cx="288" cy="69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97" name="Rectangle 69">
              <a:extLst>
                <a:ext uri="{FF2B5EF4-FFF2-40B4-BE49-F238E27FC236}">
                  <a16:creationId xmlns:a16="http://schemas.microsoft.com/office/drawing/2014/main" id="{98F7CE64-1707-489C-B481-CF990AB3E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83"/>
              <a:ext cx="288" cy="95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98" name="Rectangle 70">
              <a:extLst>
                <a:ext uri="{FF2B5EF4-FFF2-40B4-BE49-F238E27FC236}">
                  <a16:creationId xmlns:a16="http://schemas.microsoft.com/office/drawing/2014/main" id="{93B3C6F8-485F-4806-BE12-0CE7B5D09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37"/>
              <a:ext cx="288" cy="69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799" name="Rectangle 71">
              <a:extLst>
                <a:ext uri="{FF2B5EF4-FFF2-40B4-BE49-F238E27FC236}">
                  <a16:creationId xmlns:a16="http://schemas.microsoft.com/office/drawing/2014/main" id="{0D4F033F-52A6-40C9-89D3-A67A39A2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90"/>
              <a:ext cx="288" cy="44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800" name="Rectangle 72">
              <a:extLst>
                <a:ext uri="{FF2B5EF4-FFF2-40B4-BE49-F238E27FC236}">
                  <a16:creationId xmlns:a16="http://schemas.microsoft.com/office/drawing/2014/main" id="{5E50FB20-B13A-485D-B4C8-9905C43D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580"/>
              <a:ext cx="288" cy="2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9802" name="Text Box 74">
              <a:extLst>
                <a:ext uri="{FF2B5EF4-FFF2-40B4-BE49-F238E27FC236}">
                  <a16:creationId xmlns:a16="http://schemas.microsoft.com/office/drawing/2014/main" id="{DD2AA756-3B8E-4023-9880-B9B692F13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95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9803" name="Line 75">
              <a:extLst>
                <a:ext uri="{FF2B5EF4-FFF2-40B4-BE49-F238E27FC236}">
                  <a16:creationId xmlns:a16="http://schemas.microsoft.com/office/drawing/2014/main" id="{C575A1B9-278B-4DE7-A0C8-6BB62817A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96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779" name="Object 108">
              <a:hlinkClick r:id="" action="ppaction://ole?verb=0"/>
              <a:extLst>
                <a:ext uri="{FF2B5EF4-FFF2-40B4-BE49-F238E27FC236}">
                  <a16:creationId xmlns:a16="http://schemas.microsoft.com/office/drawing/2014/main" id="{244D019E-7833-4DC6-995E-12D3EF480BA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75" y="3168"/>
            <a:ext cx="8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84" name="Equation" r:id="rId4" imgW="579165" imgH="213408" progId="Equation.3">
                    <p:embed/>
                  </p:oleObj>
                </mc:Choice>
                <mc:Fallback>
                  <p:oleObj name="Equation" r:id="rId4" imgW="579165" imgH="213408" progId="Equation.3">
                    <p:embed/>
                    <p:pic>
                      <p:nvPicPr>
                        <p:cNvPr id="31779" name="Object 108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244D019E-7833-4DC6-995E-12D3EF480BA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3168"/>
                          <a:ext cx="8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0" name="Object 109">
              <a:hlinkClick r:id="" action="ppaction://ole?verb=0"/>
              <a:extLst>
                <a:ext uri="{FF2B5EF4-FFF2-40B4-BE49-F238E27FC236}">
                  <a16:creationId xmlns:a16="http://schemas.microsoft.com/office/drawing/2014/main" id="{59C741F6-FCE4-47FB-90BE-727B35AB722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75" y="3504"/>
            <a:ext cx="103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85" name="Equation" r:id="rId6" imgW="731520" imgH="228528" progId="Equation.3">
                    <p:embed/>
                  </p:oleObj>
                </mc:Choice>
                <mc:Fallback>
                  <p:oleObj name="Equation" r:id="rId6" imgW="731520" imgH="228528" progId="Equation.3">
                    <p:embed/>
                    <p:pic>
                      <p:nvPicPr>
                        <p:cNvPr id="31780" name="Object 109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59C741F6-FCE4-47FB-90BE-727B35AB722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3504"/>
                          <a:ext cx="103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7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样本均值的抽样分布</a:t>
            </a:r>
            <a:br>
              <a:rPr lang="zh-CN" altLang="en-US"/>
            </a:br>
            <a:r>
              <a:rPr lang="zh-CN" altLang="en-US"/>
              <a:t>与中心极限定理</a:t>
            </a:r>
            <a:endParaRPr lang="zh-CN" altLang="en-US" sz="3600"/>
          </a:p>
        </p:txBody>
      </p:sp>
      <p:grpSp>
        <p:nvGrpSpPr>
          <p:cNvPr id="388183" name="Group 87"/>
          <p:cNvGrpSpPr>
            <a:grpSpLocks/>
          </p:cNvGrpSpPr>
          <p:nvPr/>
        </p:nvGrpSpPr>
        <p:grpSpPr bwMode="auto">
          <a:xfrm>
            <a:off x="990600" y="3357563"/>
            <a:ext cx="2543175" cy="2344737"/>
            <a:chOff x="672" y="2304"/>
            <a:chExt cx="1602" cy="1477"/>
          </a:xfrm>
        </p:grpSpPr>
        <p:grpSp>
          <p:nvGrpSpPr>
            <p:cNvPr id="388119" name="Group 23"/>
            <p:cNvGrpSpPr>
              <a:grpSpLocks/>
            </p:cNvGrpSpPr>
            <p:nvPr/>
          </p:nvGrpSpPr>
          <p:grpSpPr bwMode="auto">
            <a:xfrm>
              <a:off x="672" y="2304"/>
              <a:ext cx="1602" cy="1131"/>
              <a:chOff x="3390" y="1429"/>
              <a:chExt cx="1602" cy="1131"/>
            </a:xfrm>
          </p:grpSpPr>
          <p:sp>
            <p:nvSpPr>
              <p:cNvPr id="388120" name="Line 24"/>
              <p:cNvSpPr>
                <a:spLocks noChangeShapeType="1"/>
              </p:cNvSpPr>
              <p:nvPr/>
            </p:nvSpPr>
            <p:spPr bwMode="auto">
              <a:xfrm>
                <a:off x="4161" y="1590"/>
                <a:ext cx="1" cy="717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21" name="Rectangle 25"/>
              <p:cNvSpPr>
                <a:spLocks noChangeArrowheads="1"/>
              </p:cNvSpPr>
              <p:nvPr/>
            </p:nvSpPr>
            <p:spPr bwMode="auto">
              <a:xfrm>
                <a:off x="3883" y="2301"/>
                <a:ext cx="508" cy="2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sym typeface="Symbol" panose="05050102010706020507" pitchFamily="18" charset="2"/>
                  </a:rPr>
                  <a:t> </a:t>
                </a: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= 50</a:t>
                </a:r>
                <a:endParaRPr lang="en-US" altLang="zh-CN" sz="2400" b="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88122" name="Group 26"/>
              <p:cNvGrpSpPr>
                <a:grpSpLocks/>
              </p:cNvGrpSpPr>
              <p:nvPr/>
            </p:nvGrpSpPr>
            <p:grpSpPr bwMode="auto">
              <a:xfrm>
                <a:off x="3408" y="1536"/>
                <a:ext cx="1492" cy="717"/>
                <a:chOff x="3416" y="1584"/>
                <a:chExt cx="1492" cy="717"/>
              </a:xfrm>
            </p:grpSpPr>
            <p:sp>
              <p:nvSpPr>
                <p:cNvPr id="388123" name="Freeform 27"/>
                <p:cNvSpPr>
                  <a:spLocks/>
                </p:cNvSpPr>
                <p:nvPr/>
              </p:nvSpPr>
              <p:spPr bwMode="auto">
                <a:xfrm>
                  <a:off x="4161" y="1584"/>
                  <a:ext cx="747" cy="717"/>
                </a:xfrm>
                <a:custGeom>
                  <a:avLst/>
                  <a:gdLst>
                    <a:gd name="T0" fmla="*/ 747 w 747"/>
                    <a:gd name="T1" fmla="*/ 717 h 717"/>
                    <a:gd name="T2" fmla="*/ 668 w 747"/>
                    <a:gd name="T3" fmla="*/ 709 h 717"/>
                    <a:gd name="T4" fmla="*/ 630 w 747"/>
                    <a:gd name="T5" fmla="*/ 700 h 717"/>
                    <a:gd name="T6" fmla="*/ 590 w 747"/>
                    <a:gd name="T7" fmla="*/ 689 h 717"/>
                    <a:gd name="T8" fmla="*/ 550 w 747"/>
                    <a:gd name="T9" fmla="*/ 672 h 717"/>
                    <a:gd name="T10" fmla="*/ 512 w 747"/>
                    <a:gd name="T11" fmla="*/ 649 h 717"/>
                    <a:gd name="T12" fmla="*/ 472 w 747"/>
                    <a:gd name="T13" fmla="*/ 620 h 717"/>
                    <a:gd name="T14" fmla="*/ 394 w 747"/>
                    <a:gd name="T15" fmla="*/ 538 h 717"/>
                    <a:gd name="T16" fmla="*/ 316 w 747"/>
                    <a:gd name="T17" fmla="*/ 420 h 717"/>
                    <a:gd name="T18" fmla="*/ 236 w 747"/>
                    <a:gd name="T19" fmla="*/ 280 h 717"/>
                    <a:gd name="T20" fmla="*/ 196 w 747"/>
                    <a:gd name="T21" fmla="*/ 208 h 717"/>
                    <a:gd name="T22" fmla="*/ 158 w 747"/>
                    <a:gd name="T23" fmla="*/ 142 h 717"/>
                    <a:gd name="T24" fmla="*/ 118 w 747"/>
                    <a:gd name="T25" fmla="*/ 84 h 717"/>
                    <a:gd name="T26" fmla="*/ 80 w 747"/>
                    <a:gd name="T27" fmla="*/ 38 h 717"/>
                    <a:gd name="T28" fmla="*/ 40 w 747"/>
                    <a:gd name="T29" fmla="*/ 9 h 717"/>
                    <a:gd name="T30" fmla="*/ 0 w 747"/>
                    <a:gd name="T31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47" h="717">
                      <a:moveTo>
                        <a:pt x="747" y="717"/>
                      </a:moveTo>
                      <a:lnTo>
                        <a:pt x="668" y="709"/>
                      </a:lnTo>
                      <a:lnTo>
                        <a:pt x="630" y="700"/>
                      </a:lnTo>
                      <a:lnTo>
                        <a:pt x="590" y="689"/>
                      </a:lnTo>
                      <a:lnTo>
                        <a:pt x="550" y="672"/>
                      </a:lnTo>
                      <a:lnTo>
                        <a:pt x="512" y="649"/>
                      </a:lnTo>
                      <a:lnTo>
                        <a:pt x="472" y="620"/>
                      </a:lnTo>
                      <a:lnTo>
                        <a:pt x="394" y="538"/>
                      </a:lnTo>
                      <a:lnTo>
                        <a:pt x="316" y="420"/>
                      </a:lnTo>
                      <a:lnTo>
                        <a:pt x="236" y="280"/>
                      </a:lnTo>
                      <a:lnTo>
                        <a:pt x="196" y="208"/>
                      </a:lnTo>
                      <a:lnTo>
                        <a:pt x="158" y="142"/>
                      </a:lnTo>
                      <a:lnTo>
                        <a:pt x="118" y="84"/>
                      </a:lnTo>
                      <a:lnTo>
                        <a:pt x="80" y="38"/>
                      </a:lnTo>
                      <a:lnTo>
                        <a:pt x="40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>
                  <a:outerShdw dist="28398" dir="3806097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Freeform 28"/>
                <p:cNvSpPr>
                  <a:spLocks/>
                </p:cNvSpPr>
                <p:nvPr/>
              </p:nvSpPr>
              <p:spPr bwMode="auto">
                <a:xfrm>
                  <a:off x="3416" y="1584"/>
                  <a:ext cx="745" cy="717"/>
                </a:xfrm>
                <a:custGeom>
                  <a:avLst/>
                  <a:gdLst>
                    <a:gd name="T0" fmla="*/ 0 w 745"/>
                    <a:gd name="T1" fmla="*/ 717 h 717"/>
                    <a:gd name="T2" fmla="*/ 78 w 745"/>
                    <a:gd name="T3" fmla="*/ 709 h 717"/>
                    <a:gd name="T4" fmla="*/ 118 w 745"/>
                    <a:gd name="T5" fmla="*/ 700 h 717"/>
                    <a:gd name="T6" fmla="*/ 156 w 745"/>
                    <a:gd name="T7" fmla="*/ 689 h 717"/>
                    <a:gd name="T8" fmla="*/ 196 w 745"/>
                    <a:gd name="T9" fmla="*/ 672 h 717"/>
                    <a:gd name="T10" fmla="*/ 236 w 745"/>
                    <a:gd name="T11" fmla="*/ 649 h 717"/>
                    <a:gd name="T12" fmla="*/ 274 w 745"/>
                    <a:gd name="T13" fmla="*/ 620 h 717"/>
                    <a:gd name="T14" fmla="*/ 354 w 745"/>
                    <a:gd name="T15" fmla="*/ 538 h 717"/>
                    <a:gd name="T16" fmla="*/ 432 w 745"/>
                    <a:gd name="T17" fmla="*/ 420 h 717"/>
                    <a:gd name="T18" fmla="*/ 510 w 745"/>
                    <a:gd name="T19" fmla="*/ 280 h 717"/>
                    <a:gd name="T20" fmla="*/ 550 w 745"/>
                    <a:gd name="T21" fmla="*/ 208 h 717"/>
                    <a:gd name="T22" fmla="*/ 589 w 745"/>
                    <a:gd name="T23" fmla="*/ 142 h 717"/>
                    <a:gd name="T24" fmla="*/ 628 w 745"/>
                    <a:gd name="T25" fmla="*/ 84 h 717"/>
                    <a:gd name="T26" fmla="*/ 667 w 745"/>
                    <a:gd name="T27" fmla="*/ 38 h 717"/>
                    <a:gd name="T28" fmla="*/ 707 w 745"/>
                    <a:gd name="T29" fmla="*/ 9 h 717"/>
                    <a:gd name="T30" fmla="*/ 745 w 745"/>
                    <a:gd name="T31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45" h="717">
                      <a:moveTo>
                        <a:pt x="0" y="717"/>
                      </a:moveTo>
                      <a:lnTo>
                        <a:pt x="78" y="709"/>
                      </a:lnTo>
                      <a:lnTo>
                        <a:pt x="118" y="700"/>
                      </a:lnTo>
                      <a:lnTo>
                        <a:pt x="156" y="689"/>
                      </a:lnTo>
                      <a:lnTo>
                        <a:pt x="196" y="672"/>
                      </a:lnTo>
                      <a:lnTo>
                        <a:pt x="236" y="649"/>
                      </a:lnTo>
                      <a:lnTo>
                        <a:pt x="274" y="620"/>
                      </a:lnTo>
                      <a:lnTo>
                        <a:pt x="354" y="538"/>
                      </a:lnTo>
                      <a:lnTo>
                        <a:pt x="432" y="420"/>
                      </a:lnTo>
                      <a:lnTo>
                        <a:pt x="510" y="280"/>
                      </a:lnTo>
                      <a:lnTo>
                        <a:pt x="550" y="208"/>
                      </a:lnTo>
                      <a:lnTo>
                        <a:pt x="589" y="142"/>
                      </a:lnTo>
                      <a:lnTo>
                        <a:pt x="628" y="84"/>
                      </a:lnTo>
                      <a:lnTo>
                        <a:pt x="667" y="38"/>
                      </a:lnTo>
                      <a:lnTo>
                        <a:pt x="707" y="9"/>
                      </a:lnTo>
                      <a:lnTo>
                        <a:pt x="745" y="0"/>
                      </a:lnTo>
                    </a:path>
                  </a:pathLst>
                </a:custGeom>
                <a:noFill/>
                <a:ln w="5715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>
                  <a:outerShdw dist="28398" dir="3806097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Rectangle 29"/>
              <p:cNvSpPr>
                <a:spLocks noChangeArrowheads="1"/>
              </p:cNvSpPr>
              <p:nvPr/>
            </p:nvSpPr>
            <p:spPr bwMode="auto">
              <a:xfrm>
                <a:off x="4364" y="1429"/>
                <a:ext cx="465" cy="2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=10</a:t>
                </a:r>
                <a:endParaRPr lang="en-US" altLang="zh-CN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8126" name="Freeform 30"/>
              <p:cNvSpPr>
                <a:spLocks/>
              </p:cNvSpPr>
              <p:nvPr/>
            </p:nvSpPr>
            <p:spPr bwMode="auto">
              <a:xfrm>
                <a:off x="3408" y="1601"/>
                <a:ext cx="1584" cy="703"/>
              </a:xfrm>
              <a:custGeom>
                <a:avLst/>
                <a:gdLst>
                  <a:gd name="T0" fmla="*/ 0 w 1493"/>
                  <a:gd name="T1" fmla="*/ 0 h 700"/>
                  <a:gd name="T2" fmla="*/ 0 w 1493"/>
                  <a:gd name="T3" fmla="*/ 700 h 700"/>
                  <a:gd name="T4" fmla="*/ 1493 w 1493"/>
                  <a:gd name="T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3" h="700">
                    <a:moveTo>
                      <a:pt x="0" y="0"/>
                    </a:moveTo>
                    <a:lnTo>
                      <a:pt x="0" y="700"/>
                    </a:lnTo>
                    <a:lnTo>
                      <a:pt x="1493" y="70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27" name="Line 31"/>
              <p:cNvSpPr>
                <a:spLocks noChangeShapeType="1"/>
              </p:cNvSpPr>
              <p:nvPr/>
            </p:nvSpPr>
            <p:spPr bwMode="auto">
              <a:xfrm>
                <a:off x="3390" y="1740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28" name="Line 32"/>
              <p:cNvSpPr>
                <a:spLocks noChangeShapeType="1"/>
              </p:cNvSpPr>
              <p:nvPr/>
            </p:nvSpPr>
            <p:spPr bwMode="auto">
              <a:xfrm>
                <a:off x="3390" y="1810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29" name="Line 33"/>
              <p:cNvSpPr>
                <a:spLocks noChangeShapeType="1"/>
              </p:cNvSpPr>
              <p:nvPr/>
            </p:nvSpPr>
            <p:spPr bwMode="auto">
              <a:xfrm>
                <a:off x="3390" y="1881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0" name="Line 34"/>
              <p:cNvSpPr>
                <a:spLocks noChangeShapeType="1"/>
              </p:cNvSpPr>
              <p:nvPr/>
            </p:nvSpPr>
            <p:spPr bwMode="auto">
              <a:xfrm>
                <a:off x="3390" y="1951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1" name="Line 35"/>
              <p:cNvSpPr>
                <a:spLocks noChangeShapeType="1"/>
              </p:cNvSpPr>
              <p:nvPr/>
            </p:nvSpPr>
            <p:spPr bwMode="auto">
              <a:xfrm>
                <a:off x="3390" y="2021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2" name="Line 36"/>
              <p:cNvSpPr>
                <a:spLocks noChangeShapeType="1"/>
              </p:cNvSpPr>
              <p:nvPr/>
            </p:nvSpPr>
            <p:spPr bwMode="auto">
              <a:xfrm>
                <a:off x="3390" y="2091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3" name="Line 37"/>
              <p:cNvSpPr>
                <a:spLocks noChangeShapeType="1"/>
              </p:cNvSpPr>
              <p:nvPr/>
            </p:nvSpPr>
            <p:spPr bwMode="auto">
              <a:xfrm>
                <a:off x="3390" y="2162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4" name="Line 38"/>
              <p:cNvSpPr>
                <a:spLocks noChangeShapeType="1"/>
              </p:cNvSpPr>
              <p:nvPr/>
            </p:nvSpPr>
            <p:spPr bwMode="auto">
              <a:xfrm>
                <a:off x="3390" y="2230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5" name="Line 39"/>
              <p:cNvSpPr>
                <a:spLocks noChangeShapeType="1"/>
              </p:cNvSpPr>
              <p:nvPr/>
            </p:nvSpPr>
            <p:spPr bwMode="auto">
              <a:xfrm>
                <a:off x="4752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6" name="Line 40"/>
              <p:cNvSpPr>
                <a:spLocks noChangeShapeType="1"/>
              </p:cNvSpPr>
              <p:nvPr/>
            </p:nvSpPr>
            <p:spPr bwMode="auto">
              <a:xfrm>
                <a:off x="4602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7" name="Line 41"/>
              <p:cNvSpPr>
                <a:spLocks noChangeShapeType="1"/>
              </p:cNvSpPr>
              <p:nvPr/>
            </p:nvSpPr>
            <p:spPr bwMode="auto">
              <a:xfrm>
                <a:off x="4454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8" name="Line 42"/>
              <p:cNvSpPr>
                <a:spLocks noChangeShapeType="1"/>
              </p:cNvSpPr>
              <p:nvPr/>
            </p:nvSpPr>
            <p:spPr bwMode="auto">
              <a:xfrm>
                <a:off x="4304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39" name="Line 43"/>
              <p:cNvSpPr>
                <a:spLocks noChangeShapeType="1"/>
              </p:cNvSpPr>
              <p:nvPr/>
            </p:nvSpPr>
            <p:spPr bwMode="auto">
              <a:xfrm>
                <a:off x="4155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0" name="Line 44"/>
              <p:cNvSpPr>
                <a:spLocks noChangeShapeType="1"/>
              </p:cNvSpPr>
              <p:nvPr/>
            </p:nvSpPr>
            <p:spPr bwMode="auto">
              <a:xfrm>
                <a:off x="4005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1" name="Line 45"/>
              <p:cNvSpPr>
                <a:spLocks noChangeShapeType="1"/>
              </p:cNvSpPr>
              <p:nvPr/>
            </p:nvSpPr>
            <p:spPr bwMode="auto">
              <a:xfrm>
                <a:off x="3857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2" name="Line 46"/>
              <p:cNvSpPr>
                <a:spLocks noChangeShapeType="1"/>
              </p:cNvSpPr>
              <p:nvPr/>
            </p:nvSpPr>
            <p:spPr bwMode="auto">
              <a:xfrm>
                <a:off x="3707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3" name="Line 47"/>
              <p:cNvSpPr>
                <a:spLocks noChangeShapeType="1"/>
              </p:cNvSpPr>
              <p:nvPr/>
            </p:nvSpPr>
            <p:spPr bwMode="auto">
              <a:xfrm>
                <a:off x="3558" y="2301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44" name="Rectangle 48"/>
              <p:cNvSpPr>
                <a:spLocks noChangeArrowheads="1"/>
              </p:cNvSpPr>
              <p:nvPr/>
            </p:nvSpPr>
            <p:spPr bwMode="auto">
              <a:xfrm>
                <a:off x="4774" y="2330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X</a:t>
                </a:r>
                <a:endParaRPr lang="en-US" altLang="zh-CN" sz="2400" b="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8145" name="Rectangle 49"/>
            <p:cNvSpPr>
              <a:spLocks noChangeArrowheads="1"/>
            </p:cNvSpPr>
            <p:nvPr/>
          </p:nvSpPr>
          <p:spPr bwMode="auto">
            <a:xfrm>
              <a:off x="864" y="3456"/>
              <a:ext cx="1152" cy="32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zh-CN" altLang="en-US">
                  <a:solidFill>
                    <a:srgbClr val="FFFFB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总体分布</a:t>
              </a:r>
            </a:p>
          </p:txBody>
        </p:sp>
      </p:grpSp>
      <p:grpSp>
        <p:nvGrpSpPr>
          <p:cNvPr id="388202" name="Group 106"/>
          <p:cNvGrpSpPr>
            <a:grpSpLocks/>
          </p:cNvGrpSpPr>
          <p:nvPr/>
        </p:nvGrpSpPr>
        <p:grpSpPr bwMode="auto">
          <a:xfrm>
            <a:off x="3048000" y="3509963"/>
            <a:ext cx="5648325" cy="2514600"/>
            <a:chOff x="1920" y="2256"/>
            <a:chExt cx="3558" cy="1584"/>
          </a:xfrm>
        </p:grpSpPr>
        <p:grpSp>
          <p:nvGrpSpPr>
            <p:cNvPr id="388189" name="Group 93"/>
            <p:cNvGrpSpPr>
              <a:grpSpLocks/>
            </p:cNvGrpSpPr>
            <p:nvPr/>
          </p:nvGrpSpPr>
          <p:grpSpPr bwMode="auto">
            <a:xfrm flipV="1">
              <a:off x="1920" y="3168"/>
              <a:ext cx="1632" cy="672"/>
              <a:chOff x="1825" y="2340"/>
              <a:chExt cx="1728" cy="793"/>
            </a:xfrm>
          </p:grpSpPr>
          <p:sp>
            <p:nvSpPr>
              <p:cNvPr id="388190" name="Freeform 94"/>
              <p:cNvSpPr>
                <a:spLocks/>
              </p:cNvSpPr>
              <p:nvPr/>
            </p:nvSpPr>
            <p:spPr bwMode="auto">
              <a:xfrm>
                <a:off x="1827" y="2374"/>
                <a:ext cx="1726" cy="759"/>
              </a:xfrm>
              <a:custGeom>
                <a:avLst/>
                <a:gdLst>
                  <a:gd name="T0" fmla="*/ 0 w 1726"/>
                  <a:gd name="T1" fmla="*/ 386 h 759"/>
                  <a:gd name="T2" fmla="*/ 86 w 1726"/>
                  <a:gd name="T3" fmla="*/ 282 h 759"/>
                  <a:gd name="T4" fmla="*/ 151 w 1726"/>
                  <a:gd name="T5" fmla="*/ 227 h 759"/>
                  <a:gd name="T6" fmla="*/ 224 w 1726"/>
                  <a:gd name="T7" fmla="*/ 175 h 759"/>
                  <a:gd name="T8" fmla="*/ 304 w 1726"/>
                  <a:gd name="T9" fmla="*/ 134 h 759"/>
                  <a:gd name="T10" fmla="*/ 394 w 1726"/>
                  <a:gd name="T11" fmla="*/ 93 h 759"/>
                  <a:gd name="T12" fmla="*/ 502 w 1726"/>
                  <a:gd name="T13" fmla="*/ 57 h 759"/>
                  <a:gd name="T14" fmla="*/ 646 w 1726"/>
                  <a:gd name="T15" fmla="*/ 20 h 759"/>
                  <a:gd name="T16" fmla="*/ 778 w 1726"/>
                  <a:gd name="T17" fmla="*/ 6 h 759"/>
                  <a:gd name="T18" fmla="*/ 896 w 1726"/>
                  <a:gd name="T19" fmla="*/ 2 h 759"/>
                  <a:gd name="T20" fmla="*/ 1021 w 1726"/>
                  <a:gd name="T21" fmla="*/ 14 h 759"/>
                  <a:gd name="T22" fmla="*/ 1132 w 1726"/>
                  <a:gd name="T23" fmla="*/ 36 h 759"/>
                  <a:gd name="T24" fmla="*/ 1236 w 1726"/>
                  <a:gd name="T25" fmla="*/ 79 h 759"/>
                  <a:gd name="T26" fmla="*/ 1342 w 1726"/>
                  <a:gd name="T27" fmla="*/ 147 h 759"/>
                  <a:gd name="T28" fmla="*/ 1426 w 1726"/>
                  <a:gd name="T29" fmla="*/ 225 h 759"/>
                  <a:gd name="T30" fmla="*/ 1472 w 1726"/>
                  <a:gd name="T31" fmla="*/ 277 h 759"/>
                  <a:gd name="T32" fmla="*/ 1594 w 1726"/>
                  <a:gd name="T33" fmla="*/ 94 h 759"/>
                  <a:gd name="T34" fmla="*/ 1596 w 1726"/>
                  <a:gd name="T35" fmla="*/ 197 h 759"/>
                  <a:gd name="T36" fmla="*/ 1605 w 1726"/>
                  <a:gd name="T37" fmla="*/ 300 h 759"/>
                  <a:gd name="T38" fmla="*/ 1624 w 1726"/>
                  <a:gd name="T39" fmla="*/ 398 h 759"/>
                  <a:gd name="T40" fmla="*/ 1651 w 1726"/>
                  <a:gd name="T41" fmla="*/ 499 h 759"/>
                  <a:gd name="T42" fmla="*/ 1706 w 1726"/>
                  <a:gd name="T43" fmla="*/ 627 h 759"/>
                  <a:gd name="T44" fmla="*/ 1685 w 1726"/>
                  <a:gd name="T45" fmla="*/ 685 h 759"/>
                  <a:gd name="T46" fmla="*/ 1601 w 1726"/>
                  <a:gd name="T47" fmla="*/ 667 h 759"/>
                  <a:gd name="T48" fmla="*/ 1534 w 1726"/>
                  <a:gd name="T49" fmla="*/ 664 h 759"/>
                  <a:gd name="T50" fmla="*/ 1469 w 1726"/>
                  <a:gd name="T51" fmla="*/ 671 h 759"/>
                  <a:gd name="T52" fmla="*/ 1403 w 1726"/>
                  <a:gd name="T53" fmla="*/ 690 h 759"/>
                  <a:gd name="T54" fmla="*/ 1330 w 1726"/>
                  <a:gd name="T55" fmla="*/ 723 h 759"/>
                  <a:gd name="T56" fmla="*/ 1259 w 1726"/>
                  <a:gd name="T57" fmla="*/ 687 h 759"/>
                  <a:gd name="T58" fmla="*/ 1345 w 1726"/>
                  <a:gd name="T59" fmla="*/ 482 h 759"/>
                  <a:gd name="T60" fmla="*/ 1237 w 1726"/>
                  <a:gd name="T61" fmla="*/ 396 h 759"/>
                  <a:gd name="T62" fmla="*/ 1131 w 1726"/>
                  <a:gd name="T63" fmla="*/ 328 h 759"/>
                  <a:gd name="T64" fmla="*/ 1036 w 1726"/>
                  <a:gd name="T65" fmla="*/ 277 h 759"/>
                  <a:gd name="T66" fmla="*/ 921 w 1726"/>
                  <a:gd name="T67" fmla="*/ 232 h 759"/>
                  <a:gd name="T68" fmla="*/ 811 w 1726"/>
                  <a:gd name="T69" fmla="*/ 209 h 759"/>
                  <a:gd name="T70" fmla="*/ 707 w 1726"/>
                  <a:gd name="T71" fmla="*/ 195 h 759"/>
                  <a:gd name="T72" fmla="*/ 587 w 1726"/>
                  <a:gd name="T73" fmla="*/ 201 h 759"/>
                  <a:gd name="T74" fmla="*/ 470 w 1726"/>
                  <a:gd name="T75" fmla="*/ 211 h 759"/>
                  <a:gd name="T76" fmla="*/ 334 w 1726"/>
                  <a:gd name="T77" fmla="*/ 232 h 759"/>
                  <a:gd name="T78" fmla="*/ 231 w 1726"/>
                  <a:gd name="T79" fmla="*/ 266 h 759"/>
                  <a:gd name="T80" fmla="*/ 158 w 1726"/>
                  <a:gd name="T81" fmla="*/ 301 h 759"/>
                  <a:gd name="T82" fmla="*/ 97 w 1726"/>
                  <a:gd name="T83" fmla="*/ 34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6" h="759">
                    <a:moveTo>
                      <a:pt x="7" y="425"/>
                    </a:moveTo>
                    <a:lnTo>
                      <a:pt x="0" y="386"/>
                    </a:lnTo>
                    <a:lnTo>
                      <a:pt x="52" y="320"/>
                    </a:lnTo>
                    <a:lnTo>
                      <a:pt x="86" y="282"/>
                    </a:lnTo>
                    <a:lnTo>
                      <a:pt x="122" y="255"/>
                    </a:lnTo>
                    <a:lnTo>
                      <a:pt x="151" y="227"/>
                    </a:lnTo>
                    <a:lnTo>
                      <a:pt x="190" y="200"/>
                    </a:lnTo>
                    <a:lnTo>
                      <a:pt x="224" y="175"/>
                    </a:lnTo>
                    <a:lnTo>
                      <a:pt x="269" y="153"/>
                    </a:lnTo>
                    <a:lnTo>
                      <a:pt x="304" y="134"/>
                    </a:lnTo>
                    <a:lnTo>
                      <a:pt x="341" y="113"/>
                    </a:lnTo>
                    <a:lnTo>
                      <a:pt x="394" y="93"/>
                    </a:lnTo>
                    <a:lnTo>
                      <a:pt x="443" y="75"/>
                    </a:lnTo>
                    <a:lnTo>
                      <a:pt x="502" y="57"/>
                    </a:lnTo>
                    <a:lnTo>
                      <a:pt x="581" y="34"/>
                    </a:lnTo>
                    <a:lnTo>
                      <a:pt x="646" y="20"/>
                    </a:lnTo>
                    <a:lnTo>
                      <a:pt x="700" y="14"/>
                    </a:lnTo>
                    <a:lnTo>
                      <a:pt x="778" y="6"/>
                    </a:lnTo>
                    <a:lnTo>
                      <a:pt x="837" y="0"/>
                    </a:lnTo>
                    <a:lnTo>
                      <a:pt x="896" y="2"/>
                    </a:lnTo>
                    <a:lnTo>
                      <a:pt x="958" y="4"/>
                    </a:lnTo>
                    <a:lnTo>
                      <a:pt x="1021" y="14"/>
                    </a:lnTo>
                    <a:lnTo>
                      <a:pt x="1076" y="22"/>
                    </a:lnTo>
                    <a:lnTo>
                      <a:pt x="1132" y="36"/>
                    </a:lnTo>
                    <a:lnTo>
                      <a:pt x="1185" y="57"/>
                    </a:lnTo>
                    <a:lnTo>
                      <a:pt x="1236" y="79"/>
                    </a:lnTo>
                    <a:lnTo>
                      <a:pt x="1290" y="108"/>
                    </a:lnTo>
                    <a:lnTo>
                      <a:pt x="1342" y="147"/>
                    </a:lnTo>
                    <a:lnTo>
                      <a:pt x="1382" y="181"/>
                    </a:lnTo>
                    <a:lnTo>
                      <a:pt x="1426" y="225"/>
                    </a:lnTo>
                    <a:lnTo>
                      <a:pt x="1457" y="258"/>
                    </a:lnTo>
                    <a:lnTo>
                      <a:pt x="1472" y="277"/>
                    </a:lnTo>
                    <a:lnTo>
                      <a:pt x="1582" y="46"/>
                    </a:lnTo>
                    <a:lnTo>
                      <a:pt x="1594" y="94"/>
                    </a:lnTo>
                    <a:lnTo>
                      <a:pt x="1594" y="147"/>
                    </a:lnTo>
                    <a:lnTo>
                      <a:pt x="1596" y="197"/>
                    </a:lnTo>
                    <a:lnTo>
                      <a:pt x="1600" y="247"/>
                    </a:lnTo>
                    <a:lnTo>
                      <a:pt x="1605" y="300"/>
                    </a:lnTo>
                    <a:lnTo>
                      <a:pt x="1615" y="354"/>
                    </a:lnTo>
                    <a:lnTo>
                      <a:pt x="1624" y="398"/>
                    </a:lnTo>
                    <a:lnTo>
                      <a:pt x="1637" y="450"/>
                    </a:lnTo>
                    <a:lnTo>
                      <a:pt x="1651" y="499"/>
                    </a:lnTo>
                    <a:lnTo>
                      <a:pt x="1671" y="561"/>
                    </a:lnTo>
                    <a:lnTo>
                      <a:pt x="1706" y="627"/>
                    </a:lnTo>
                    <a:lnTo>
                      <a:pt x="1725" y="698"/>
                    </a:lnTo>
                    <a:lnTo>
                      <a:pt x="1685" y="685"/>
                    </a:lnTo>
                    <a:lnTo>
                      <a:pt x="1646" y="676"/>
                    </a:lnTo>
                    <a:lnTo>
                      <a:pt x="1601" y="667"/>
                    </a:lnTo>
                    <a:lnTo>
                      <a:pt x="1559" y="663"/>
                    </a:lnTo>
                    <a:lnTo>
                      <a:pt x="1534" y="664"/>
                    </a:lnTo>
                    <a:lnTo>
                      <a:pt x="1507" y="666"/>
                    </a:lnTo>
                    <a:lnTo>
                      <a:pt x="1469" y="671"/>
                    </a:lnTo>
                    <a:lnTo>
                      <a:pt x="1434" y="681"/>
                    </a:lnTo>
                    <a:lnTo>
                      <a:pt x="1403" y="690"/>
                    </a:lnTo>
                    <a:lnTo>
                      <a:pt x="1367" y="707"/>
                    </a:lnTo>
                    <a:lnTo>
                      <a:pt x="1330" y="723"/>
                    </a:lnTo>
                    <a:lnTo>
                      <a:pt x="1277" y="758"/>
                    </a:lnTo>
                    <a:lnTo>
                      <a:pt x="1259" y="687"/>
                    </a:lnTo>
                    <a:lnTo>
                      <a:pt x="1362" y="500"/>
                    </a:lnTo>
                    <a:lnTo>
                      <a:pt x="1345" y="482"/>
                    </a:lnTo>
                    <a:lnTo>
                      <a:pt x="1286" y="434"/>
                    </a:lnTo>
                    <a:lnTo>
                      <a:pt x="1237" y="396"/>
                    </a:lnTo>
                    <a:lnTo>
                      <a:pt x="1172" y="350"/>
                    </a:lnTo>
                    <a:lnTo>
                      <a:pt x="1131" y="328"/>
                    </a:lnTo>
                    <a:lnTo>
                      <a:pt x="1092" y="305"/>
                    </a:lnTo>
                    <a:lnTo>
                      <a:pt x="1036" y="277"/>
                    </a:lnTo>
                    <a:lnTo>
                      <a:pt x="982" y="251"/>
                    </a:lnTo>
                    <a:lnTo>
                      <a:pt x="921" y="232"/>
                    </a:lnTo>
                    <a:lnTo>
                      <a:pt x="868" y="219"/>
                    </a:lnTo>
                    <a:lnTo>
                      <a:pt x="811" y="209"/>
                    </a:lnTo>
                    <a:lnTo>
                      <a:pt x="753" y="197"/>
                    </a:lnTo>
                    <a:lnTo>
                      <a:pt x="707" y="195"/>
                    </a:lnTo>
                    <a:lnTo>
                      <a:pt x="647" y="196"/>
                    </a:lnTo>
                    <a:lnTo>
                      <a:pt x="587" y="201"/>
                    </a:lnTo>
                    <a:lnTo>
                      <a:pt x="531" y="204"/>
                    </a:lnTo>
                    <a:lnTo>
                      <a:pt x="470" y="211"/>
                    </a:lnTo>
                    <a:lnTo>
                      <a:pt x="401" y="222"/>
                    </a:lnTo>
                    <a:lnTo>
                      <a:pt x="334" y="232"/>
                    </a:lnTo>
                    <a:lnTo>
                      <a:pt x="273" y="254"/>
                    </a:lnTo>
                    <a:lnTo>
                      <a:pt x="231" y="266"/>
                    </a:lnTo>
                    <a:lnTo>
                      <a:pt x="189" y="284"/>
                    </a:lnTo>
                    <a:lnTo>
                      <a:pt x="158" y="301"/>
                    </a:lnTo>
                    <a:lnTo>
                      <a:pt x="126" y="322"/>
                    </a:lnTo>
                    <a:lnTo>
                      <a:pt x="97" y="343"/>
                    </a:lnTo>
                    <a:lnTo>
                      <a:pt x="7" y="425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91" name="Freeform 95"/>
              <p:cNvSpPr>
                <a:spLocks/>
              </p:cNvSpPr>
              <p:nvPr/>
            </p:nvSpPr>
            <p:spPr bwMode="auto">
              <a:xfrm>
                <a:off x="1825" y="2340"/>
                <a:ext cx="1708" cy="718"/>
              </a:xfrm>
              <a:custGeom>
                <a:avLst/>
                <a:gdLst>
                  <a:gd name="T0" fmla="*/ 57 w 1708"/>
                  <a:gd name="T1" fmla="*/ 326 h 718"/>
                  <a:gd name="T2" fmla="*/ 117 w 1708"/>
                  <a:gd name="T3" fmla="*/ 264 h 718"/>
                  <a:gd name="T4" fmla="*/ 183 w 1708"/>
                  <a:gd name="T5" fmla="*/ 210 h 718"/>
                  <a:gd name="T6" fmla="*/ 263 w 1708"/>
                  <a:gd name="T7" fmla="*/ 156 h 718"/>
                  <a:gd name="T8" fmla="*/ 336 w 1708"/>
                  <a:gd name="T9" fmla="*/ 117 h 718"/>
                  <a:gd name="T10" fmla="*/ 438 w 1708"/>
                  <a:gd name="T11" fmla="*/ 79 h 718"/>
                  <a:gd name="T12" fmla="*/ 575 w 1708"/>
                  <a:gd name="T13" fmla="*/ 37 h 718"/>
                  <a:gd name="T14" fmla="*/ 694 w 1708"/>
                  <a:gd name="T15" fmla="*/ 16 h 718"/>
                  <a:gd name="T16" fmla="*/ 831 w 1708"/>
                  <a:gd name="T17" fmla="*/ 0 h 718"/>
                  <a:gd name="T18" fmla="*/ 951 w 1708"/>
                  <a:gd name="T19" fmla="*/ 2 h 718"/>
                  <a:gd name="T20" fmla="*/ 1069 w 1708"/>
                  <a:gd name="T21" fmla="*/ 17 h 718"/>
                  <a:gd name="T22" fmla="*/ 1176 w 1708"/>
                  <a:gd name="T23" fmla="*/ 49 h 718"/>
                  <a:gd name="T24" fmla="*/ 1280 w 1708"/>
                  <a:gd name="T25" fmla="*/ 96 h 718"/>
                  <a:gd name="T26" fmla="*/ 1371 w 1708"/>
                  <a:gd name="T27" fmla="*/ 164 h 718"/>
                  <a:gd name="T28" fmla="*/ 1445 w 1708"/>
                  <a:gd name="T29" fmla="*/ 236 h 718"/>
                  <a:gd name="T30" fmla="*/ 1583 w 1708"/>
                  <a:gd name="T31" fmla="*/ 78 h 718"/>
                  <a:gd name="T32" fmla="*/ 1583 w 1708"/>
                  <a:gd name="T33" fmla="*/ 176 h 718"/>
                  <a:gd name="T34" fmla="*/ 1592 w 1708"/>
                  <a:gd name="T35" fmla="*/ 274 h 718"/>
                  <a:gd name="T36" fmla="*/ 1609 w 1708"/>
                  <a:gd name="T37" fmla="*/ 368 h 718"/>
                  <a:gd name="T38" fmla="*/ 1635 w 1708"/>
                  <a:gd name="T39" fmla="*/ 464 h 718"/>
                  <a:gd name="T40" fmla="*/ 1674 w 1708"/>
                  <a:gd name="T41" fmla="*/ 576 h 718"/>
                  <a:gd name="T42" fmla="*/ 1707 w 1708"/>
                  <a:gd name="T43" fmla="*/ 656 h 718"/>
                  <a:gd name="T44" fmla="*/ 1628 w 1708"/>
                  <a:gd name="T45" fmla="*/ 634 h 718"/>
                  <a:gd name="T46" fmla="*/ 1542 w 1708"/>
                  <a:gd name="T47" fmla="*/ 623 h 718"/>
                  <a:gd name="T48" fmla="*/ 1491 w 1708"/>
                  <a:gd name="T49" fmla="*/ 626 h 718"/>
                  <a:gd name="T50" fmla="*/ 1417 w 1708"/>
                  <a:gd name="T51" fmla="*/ 641 h 718"/>
                  <a:gd name="T52" fmla="*/ 1350 w 1708"/>
                  <a:gd name="T53" fmla="*/ 668 h 718"/>
                  <a:gd name="T54" fmla="*/ 1260 w 1708"/>
                  <a:gd name="T55" fmla="*/ 717 h 718"/>
                  <a:gd name="T56" fmla="*/ 1332 w 1708"/>
                  <a:gd name="T57" fmla="*/ 453 h 718"/>
                  <a:gd name="T58" fmla="*/ 1224 w 1708"/>
                  <a:gd name="T59" fmla="*/ 372 h 718"/>
                  <a:gd name="T60" fmla="*/ 1119 w 1708"/>
                  <a:gd name="T61" fmla="*/ 308 h 718"/>
                  <a:gd name="T62" fmla="*/ 1026 w 1708"/>
                  <a:gd name="T63" fmla="*/ 261 h 718"/>
                  <a:gd name="T64" fmla="*/ 911 w 1708"/>
                  <a:gd name="T65" fmla="*/ 220 h 718"/>
                  <a:gd name="T66" fmla="*/ 802 w 1708"/>
                  <a:gd name="T67" fmla="*/ 200 h 718"/>
                  <a:gd name="T68" fmla="*/ 699 w 1708"/>
                  <a:gd name="T69" fmla="*/ 189 h 718"/>
                  <a:gd name="T70" fmla="*/ 579 w 1708"/>
                  <a:gd name="T71" fmla="*/ 196 h 718"/>
                  <a:gd name="T72" fmla="*/ 462 w 1708"/>
                  <a:gd name="T73" fmla="*/ 208 h 718"/>
                  <a:gd name="T74" fmla="*/ 327 w 1708"/>
                  <a:gd name="T75" fmla="*/ 230 h 718"/>
                  <a:gd name="T76" fmla="*/ 224 w 1708"/>
                  <a:gd name="T77" fmla="*/ 263 h 718"/>
                  <a:gd name="T78" fmla="*/ 148 w 1708"/>
                  <a:gd name="T79" fmla="*/ 299 h 718"/>
                  <a:gd name="T80" fmla="*/ 91 w 1708"/>
                  <a:gd name="T81" fmla="*/ 34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08" h="718">
                    <a:moveTo>
                      <a:pt x="0" y="421"/>
                    </a:moveTo>
                    <a:lnTo>
                      <a:pt x="57" y="326"/>
                    </a:lnTo>
                    <a:lnTo>
                      <a:pt x="84" y="296"/>
                    </a:lnTo>
                    <a:lnTo>
                      <a:pt x="117" y="264"/>
                    </a:lnTo>
                    <a:lnTo>
                      <a:pt x="146" y="239"/>
                    </a:lnTo>
                    <a:lnTo>
                      <a:pt x="183" y="210"/>
                    </a:lnTo>
                    <a:lnTo>
                      <a:pt x="219" y="183"/>
                    </a:lnTo>
                    <a:lnTo>
                      <a:pt x="263" y="156"/>
                    </a:lnTo>
                    <a:lnTo>
                      <a:pt x="299" y="137"/>
                    </a:lnTo>
                    <a:lnTo>
                      <a:pt x="336" y="117"/>
                    </a:lnTo>
                    <a:lnTo>
                      <a:pt x="388" y="95"/>
                    </a:lnTo>
                    <a:lnTo>
                      <a:pt x="438" y="79"/>
                    </a:lnTo>
                    <a:lnTo>
                      <a:pt x="496" y="61"/>
                    </a:lnTo>
                    <a:lnTo>
                      <a:pt x="575" y="37"/>
                    </a:lnTo>
                    <a:lnTo>
                      <a:pt x="640" y="23"/>
                    </a:lnTo>
                    <a:lnTo>
                      <a:pt x="694" y="16"/>
                    </a:lnTo>
                    <a:lnTo>
                      <a:pt x="771" y="6"/>
                    </a:lnTo>
                    <a:lnTo>
                      <a:pt x="831" y="0"/>
                    </a:lnTo>
                    <a:lnTo>
                      <a:pt x="889" y="1"/>
                    </a:lnTo>
                    <a:lnTo>
                      <a:pt x="951" y="2"/>
                    </a:lnTo>
                    <a:lnTo>
                      <a:pt x="1013" y="10"/>
                    </a:lnTo>
                    <a:lnTo>
                      <a:pt x="1069" y="17"/>
                    </a:lnTo>
                    <a:lnTo>
                      <a:pt x="1124" y="30"/>
                    </a:lnTo>
                    <a:lnTo>
                      <a:pt x="1176" y="49"/>
                    </a:lnTo>
                    <a:lnTo>
                      <a:pt x="1228" y="69"/>
                    </a:lnTo>
                    <a:lnTo>
                      <a:pt x="1280" y="96"/>
                    </a:lnTo>
                    <a:lnTo>
                      <a:pt x="1332" y="132"/>
                    </a:lnTo>
                    <a:lnTo>
                      <a:pt x="1371" y="164"/>
                    </a:lnTo>
                    <a:lnTo>
                      <a:pt x="1414" y="205"/>
                    </a:lnTo>
                    <a:lnTo>
                      <a:pt x="1445" y="236"/>
                    </a:lnTo>
                    <a:lnTo>
                      <a:pt x="1488" y="281"/>
                    </a:lnTo>
                    <a:lnTo>
                      <a:pt x="1583" y="78"/>
                    </a:lnTo>
                    <a:lnTo>
                      <a:pt x="1582" y="129"/>
                    </a:lnTo>
                    <a:lnTo>
                      <a:pt x="1583" y="176"/>
                    </a:lnTo>
                    <a:lnTo>
                      <a:pt x="1587" y="224"/>
                    </a:lnTo>
                    <a:lnTo>
                      <a:pt x="1592" y="274"/>
                    </a:lnTo>
                    <a:lnTo>
                      <a:pt x="1601" y="326"/>
                    </a:lnTo>
                    <a:lnTo>
                      <a:pt x="1609" y="368"/>
                    </a:lnTo>
                    <a:lnTo>
                      <a:pt x="1622" y="417"/>
                    </a:lnTo>
                    <a:lnTo>
                      <a:pt x="1635" y="464"/>
                    </a:lnTo>
                    <a:lnTo>
                      <a:pt x="1655" y="523"/>
                    </a:lnTo>
                    <a:lnTo>
                      <a:pt x="1674" y="576"/>
                    </a:lnTo>
                    <a:lnTo>
                      <a:pt x="1689" y="611"/>
                    </a:lnTo>
                    <a:lnTo>
                      <a:pt x="1707" y="656"/>
                    </a:lnTo>
                    <a:lnTo>
                      <a:pt x="1668" y="643"/>
                    </a:lnTo>
                    <a:lnTo>
                      <a:pt x="1628" y="634"/>
                    </a:lnTo>
                    <a:lnTo>
                      <a:pt x="1583" y="626"/>
                    </a:lnTo>
                    <a:lnTo>
                      <a:pt x="1542" y="623"/>
                    </a:lnTo>
                    <a:lnTo>
                      <a:pt x="1516" y="623"/>
                    </a:lnTo>
                    <a:lnTo>
                      <a:pt x="1491" y="626"/>
                    </a:lnTo>
                    <a:lnTo>
                      <a:pt x="1452" y="632"/>
                    </a:lnTo>
                    <a:lnTo>
                      <a:pt x="1417" y="641"/>
                    </a:lnTo>
                    <a:lnTo>
                      <a:pt x="1386" y="650"/>
                    </a:lnTo>
                    <a:lnTo>
                      <a:pt x="1350" y="668"/>
                    </a:lnTo>
                    <a:lnTo>
                      <a:pt x="1313" y="684"/>
                    </a:lnTo>
                    <a:lnTo>
                      <a:pt x="1260" y="717"/>
                    </a:lnTo>
                    <a:lnTo>
                      <a:pt x="1381" y="493"/>
                    </a:lnTo>
                    <a:lnTo>
                      <a:pt x="1332" y="453"/>
                    </a:lnTo>
                    <a:lnTo>
                      <a:pt x="1274" y="408"/>
                    </a:lnTo>
                    <a:lnTo>
                      <a:pt x="1224" y="372"/>
                    </a:lnTo>
                    <a:lnTo>
                      <a:pt x="1160" y="330"/>
                    </a:lnTo>
                    <a:lnTo>
                      <a:pt x="1119" y="308"/>
                    </a:lnTo>
                    <a:lnTo>
                      <a:pt x="1081" y="287"/>
                    </a:lnTo>
                    <a:lnTo>
                      <a:pt x="1026" y="261"/>
                    </a:lnTo>
                    <a:lnTo>
                      <a:pt x="972" y="238"/>
                    </a:lnTo>
                    <a:lnTo>
                      <a:pt x="911" y="220"/>
                    </a:lnTo>
                    <a:lnTo>
                      <a:pt x="859" y="209"/>
                    </a:lnTo>
                    <a:lnTo>
                      <a:pt x="802" y="200"/>
                    </a:lnTo>
                    <a:lnTo>
                      <a:pt x="744" y="190"/>
                    </a:lnTo>
                    <a:lnTo>
                      <a:pt x="699" y="189"/>
                    </a:lnTo>
                    <a:lnTo>
                      <a:pt x="640" y="191"/>
                    </a:lnTo>
                    <a:lnTo>
                      <a:pt x="579" y="196"/>
                    </a:lnTo>
                    <a:lnTo>
                      <a:pt x="523" y="200"/>
                    </a:lnTo>
                    <a:lnTo>
                      <a:pt x="462" y="208"/>
                    </a:lnTo>
                    <a:lnTo>
                      <a:pt x="393" y="218"/>
                    </a:lnTo>
                    <a:lnTo>
                      <a:pt x="327" y="230"/>
                    </a:lnTo>
                    <a:lnTo>
                      <a:pt x="267" y="252"/>
                    </a:lnTo>
                    <a:lnTo>
                      <a:pt x="224" y="263"/>
                    </a:lnTo>
                    <a:lnTo>
                      <a:pt x="182" y="281"/>
                    </a:lnTo>
                    <a:lnTo>
                      <a:pt x="148" y="299"/>
                    </a:lnTo>
                    <a:lnTo>
                      <a:pt x="117" y="317"/>
                    </a:lnTo>
                    <a:lnTo>
                      <a:pt x="91" y="340"/>
                    </a:lnTo>
                    <a:lnTo>
                      <a:pt x="0" y="421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201" name="Group 105"/>
            <p:cNvGrpSpPr>
              <a:grpSpLocks/>
            </p:cNvGrpSpPr>
            <p:nvPr/>
          </p:nvGrpSpPr>
          <p:grpSpPr bwMode="auto">
            <a:xfrm>
              <a:off x="2448" y="2256"/>
              <a:ext cx="3030" cy="1381"/>
              <a:chOff x="2448" y="2256"/>
              <a:chExt cx="3030" cy="1381"/>
            </a:xfrm>
          </p:grpSpPr>
          <p:sp>
            <p:nvSpPr>
              <p:cNvPr id="388176" name="Rectangle 80"/>
              <p:cNvSpPr>
                <a:spLocks noChangeArrowheads="1"/>
              </p:cNvSpPr>
              <p:nvPr/>
            </p:nvSpPr>
            <p:spPr bwMode="auto">
              <a:xfrm>
                <a:off x="2448" y="2256"/>
                <a:ext cx="82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altLang="zh-CN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= 4</a:t>
                </a:r>
              </a:p>
            </p:txBody>
          </p: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1248" cy="32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70000"/>
                  </a:spcBef>
                </a:pPr>
                <a:r>
                  <a:rPr lang="zh-CN" altLang="en-US">
                    <a:solidFill>
                      <a:srgbClr val="FFFFB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抽样分布</a:t>
                </a:r>
              </a:p>
            </p:txBody>
          </p:sp>
          <p:grpSp>
            <p:nvGrpSpPr>
              <p:cNvPr id="388149" name="Group 53"/>
              <p:cNvGrpSpPr>
                <a:grpSpLocks/>
              </p:cNvGrpSpPr>
              <p:nvPr/>
            </p:nvGrpSpPr>
            <p:grpSpPr bwMode="auto">
              <a:xfrm>
                <a:off x="3382" y="2483"/>
                <a:ext cx="1465" cy="538"/>
                <a:chOff x="3422" y="3251"/>
                <a:chExt cx="1465" cy="538"/>
              </a:xfrm>
            </p:grpSpPr>
            <p:sp>
              <p:nvSpPr>
                <p:cNvPr id="388150" name="Freeform 54"/>
                <p:cNvSpPr>
                  <a:spLocks/>
                </p:cNvSpPr>
                <p:nvPr/>
              </p:nvSpPr>
              <p:spPr bwMode="auto">
                <a:xfrm>
                  <a:off x="4157" y="3251"/>
                  <a:ext cx="730" cy="538"/>
                </a:xfrm>
                <a:custGeom>
                  <a:avLst/>
                  <a:gdLst>
                    <a:gd name="T0" fmla="*/ 730 w 730"/>
                    <a:gd name="T1" fmla="*/ 538 h 538"/>
                    <a:gd name="T2" fmla="*/ 653 w 730"/>
                    <a:gd name="T3" fmla="*/ 532 h 538"/>
                    <a:gd name="T4" fmla="*/ 615 w 730"/>
                    <a:gd name="T5" fmla="*/ 525 h 538"/>
                    <a:gd name="T6" fmla="*/ 577 w 730"/>
                    <a:gd name="T7" fmla="*/ 516 h 538"/>
                    <a:gd name="T8" fmla="*/ 539 w 730"/>
                    <a:gd name="T9" fmla="*/ 504 h 538"/>
                    <a:gd name="T10" fmla="*/ 500 w 730"/>
                    <a:gd name="T11" fmla="*/ 487 h 538"/>
                    <a:gd name="T12" fmla="*/ 461 w 730"/>
                    <a:gd name="T13" fmla="*/ 466 h 538"/>
                    <a:gd name="T14" fmla="*/ 384 w 730"/>
                    <a:gd name="T15" fmla="*/ 403 h 538"/>
                    <a:gd name="T16" fmla="*/ 308 w 730"/>
                    <a:gd name="T17" fmla="*/ 315 h 538"/>
                    <a:gd name="T18" fmla="*/ 231 w 730"/>
                    <a:gd name="T19" fmla="*/ 209 h 538"/>
                    <a:gd name="T20" fmla="*/ 191 w 730"/>
                    <a:gd name="T21" fmla="*/ 156 h 538"/>
                    <a:gd name="T22" fmla="*/ 153 w 730"/>
                    <a:gd name="T23" fmla="*/ 105 h 538"/>
                    <a:gd name="T24" fmla="*/ 115 w 730"/>
                    <a:gd name="T25" fmla="*/ 63 h 538"/>
                    <a:gd name="T26" fmla="*/ 76 w 730"/>
                    <a:gd name="T27" fmla="*/ 27 h 538"/>
                    <a:gd name="T28" fmla="*/ 38 w 730"/>
                    <a:gd name="T29" fmla="*/ 6 h 538"/>
                    <a:gd name="T30" fmla="*/ 0 w 730"/>
                    <a:gd name="T31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538">
                      <a:moveTo>
                        <a:pt x="730" y="538"/>
                      </a:moveTo>
                      <a:lnTo>
                        <a:pt x="653" y="532"/>
                      </a:lnTo>
                      <a:lnTo>
                        <a:pt x="615" y="525"/>
                      </a:lnTo>
                      <a:lnTo>
                        <a:pt x="577" y="516"/>
                      </a:lnTo>
                      <a:lnTo>
                        <a:pt x="539" y="504"/>
                      </a:lnTo>
                      <a:lnTo>
                        <a:pt x="500" y="487"/>
                      </a:lnTo>
                      <a:lnTo>
                        <a:pt x="461" y="466"/>
                      </a:lnTo>
                      <a:lnTo>
                        <a:pt x="384" y="403"/>
                      </a:lnTo>
                      <a:lnTo>
                        <a:pt x="308" y="315"/>
                      </a:lnTo>
                      <a:lnTo>
                        <a:pt x="231" y="209"/>
                      </a:lnTo>
                      <a:lnTo>
                        <a:pt x="191" y="156"/>
                      </a:lnTo>
                      <a:lnTo>
                        <a:pt x="153" y="105"/>
                      </a:lnTo>
                      <a:lnTo>
                        <a:pt x="115" y="63"/>
                      </a:lnTo>
                      <a:lnTo>
                        <a:pt x="76" y="27"/>
                      </a:lnTo>
                      <a:lnTo>
                        <a:pt x="38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>
                  <a:spLocks/>
                </p:cNvSpPr>
                <p:nvPr/>
              </p:nvSpPr>
              <p:spPr bwMode="auto">
                <a:xfrm>
                  <a:off x="3422" y="3251"/>
                  <a:ext cx="735" cy="538"/>
                </a:xfrm>
                <a:custGeom>
                  <a:avLst/>
                  <a:gdLst>
                    <a:gd name="T0" fmla="*/ 0 w 735"/>
                    <a:gd name="T1" fmla="*/ 538 h 538"/>
                    <a:gd name="T2" fmla="*/ 78 w 735"/>
                    <a:gd name="T3" fmla="*/ 532 h 538"/>
                    <a:gd name="T4" fmla="*/ 116 w 735"/>
                    <a:gd name="T5" fmla="*/ 525 h 538"/>
                    <a:gd name="T6" fmla="*/ 155 w 735"/>
                    <a:gd name="T7" fmla="*/ 516 h 538"/>
                    <a:gd name="T8" fmla="*/ 195 w 735"/>
                    <a:gd name="T9" fmla="*/ 504 h 538"/>
                    <a:gd name="T10" fmla="*/ 233 w 735"/>
                    <a:gd name="T11" fmla="*/ 487 h 538"/>
                    <a:gd name="T12" fmla="*/ 271 w 735"/>
                    <a:gd name="T13" fmla="*/ 466 h 538"/>
                    <a:gd name="T14" fmla="*/ 349 w 735"/>
                    <a:gd name="T15" fmla="*/ 403 h 538"/>
                    <a:gd name="T16" fmla="*/ 426 w 735"/>
                    <a:gd name="T17" fmla="*/ 315 h 538"/>
                    <a:gd name="T18" fmla="*/ 502 w 735"/>
                    <a:gd name="T19" fmla="*/ 209 h 538"/>
                    <a:gd name="T20" fmla="*/ 542 w 735"/>
                    <a:gd name="T21" fmla="*/ 156 h 538"/>
                    <a:gd name="T22" fmla="*/ 580 w 735"/>
                    <a:gd name="T23" fmla="*/ 105 h 538"/>
                    <a:gd name="T24" fmla="*/ 619 w 735"/>
                    <a:gd name="T25" fmla="*/ 63 h 538"/>
                    <a:gd name="T26" fmla="*/ 657 w 735"/>
                    <a:gd name="T27" fmla="*/ 27 h 538"/>
                    <a:gd name="T28" fmla="*/ 697 w 735"/>
                    <a:gd name="T29" fmla="*/ 6 h 538"/>
                    <a:gd name="T30" fmla="*/ 735 w 735"/>
                    <a:gd name="T31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5" h="538">
                      <a:moveTo>
                        <a:pt x="0" y="538"/>
                      </a:moveTo>
                      <a:lnTo>
                        <a:pt x="78" y="532"/>
                      </a:lnTo>
                      <a:lnTo>
                        <a:pt x="116" y="525"/>
                      </a:lnTo>
                      <a:lnTo>
                        <a:pt x="155" y="516"/>
                      </a:lnTo>
                      <a:lnTo>
                        <a:pt x="195" y="504"/>
                      </a:lnTo>
                      <a:lnTo>
                        <a:pt x="233" y="487"/>
                      </a:lnTo>
                      <a:lnTo>
                        <a:pt x="271" y="466"/>
                      </a:lnTo>
                      <a:lnTo>
                        <a:pt x="349" y="403"/>
                      </a:lnTo>
                      <a:lnTo>
                        <a:pt x="426" y="315"/>
                      </a:lnTo>
                      <a:lnTo>
                        <a:pt x="502" y="209"/>
                      </a:lnTo>
                      <a:lnTo>
                        <a:pt x="542" y="156"/>
                      </a:lnTo>
                      <a:lnTo>
                        <a:pt x="580" y="105"/>
                      </a:lnTo>
                      <a:lnTo>
                        <a:pt x="619" y="63"/>
                      </a:lnTo>
                      <a:lnTo>
                        <a:pt x="657" y="27"/>
                      </a:lnTo>
                      <a:lnTo>
                        <a:pt x="697" y="6"/>
                      </a:lnTo>
                      <a:lnTo>
                        <a:pt x="735" y="0"/>
                      </a:lnTo>
                    </a:path>
                  </a:pathLst>
                </a:custGeom>
                <a:noFill/>
                <a:ln w="5715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52" name="Group 56"/>
              <p:cNvGrpSpPr>
                <a:grpSpLocks/>
              </p:cNvGrpSpPr>
              <p:nvPr/>
            </p:nvGrpSpPr>
            <p:grpSpPr bwMode="auto">
              <a:xfrm>
                <a:off x="3648" y="2304"/>
                <a:ext cx="934" cy="717"/>
                <a:chOff x="3688" y="3072"/>
                <a:chExt cx="934" cy="717"/>
              </a:xfrm>
            </p:grpSpPr>
            <p:sp>
              <p:nvSpPr>
                <p:cNvPr id="388153" name="Freeform 57"/>
                <p:cNvSpPr>
                  <a:spLocks/>
                </p:cNvSpPr>
                <p:nvPr/>
              </p:nvSpPr>
              <p:spPr bwMode="auto">
                <a:xfrm>
                  <a:off x="4155" y="3072"/>
                  <a:ext cx="467" cy="717"/>
                </a:xfrm>
                <a:custGeom>
                  <a:avLst/>
                  <a:gdLst>
                    <a:gd name="T0" fmla="*/ 467 w 467"/>
                    <a:gd name="T1" fmla="*/ 717 h 717"/>
                    <a:gd name="T2" fmla="*/ 418 w 467"/>
                    <a:gd name="T3" fmla="*/ 709 h 717"/>
                    <a:gd name="T4" fmla="*/ 394 w 467"/>
                    <a:gd name="T5" fmla="*/ 700 h 717"/>
                    <a:gd name="T6" fmla="*/ 369 w 467"/>
                    <a:gd name="T7" fmla="*/ 689 h 717"/>
                    <a:gd name="T8" fmla="*/ 345 w 467"/>
                    <a:gd name="T9" fmla="*/ 672 h 717"/>
                    <a:gd name="T10" fmla="*/ 319 w 467"/>
                    <a:gd name="T11" fmla="*/ 649 h 717"/>
                    <a:gd name="T12" fmla="*/ 294 w 467"/>
                    <a:gd name="T13" fmla="*/ 620 h 717"/>
                    <a:gd name="T14" fmla="*/ 245 w 467"/>
                    <a:gd name="T15" fmla="*/ 538 h 717"/>
                    <a:gd name="T16" fmla="*/ 196 w 467"/>
                    <a:gd name="T17" fmla="*/ 420 h 717"/>
                    <a:gd name="T18" fmla="*/ 147 w 467"/>
                    <a:gd name="T19" fmla="*/ 280 h 717"/>
                    <a:gd name="T20" fmla="*/ 123 w 467"/>
                    <a:gd name="T21" fmla="*/ 208 h 717"/>
                    <a:gd name="T22" fmla="*/ 98 w 467"/>
                    <a:gd name="T23" fmla="*/ 142 h 717"/>
                    <a:gd name="T24" fmla="*/ 74 w 467"/>
                    <a:gd name="T25" fmla="*/ 84 h 717"/>
                    <a:gd name="T26" fmla="*/ 49 w 467"/>
                    <a:gd name="T27" fmla="*/ 38 h 717"/>
                    <a:gd name="T28" fmla="*/ 25 w 467"/>
                    <a:gd name="T29" fmla="*/ 9 h 717"/>
                    <a:gd name="T30" fmla="*/ 0 w 467"/>
                    <a:gd name="T31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67" h="717">
                      <a:moveTo>
                        <a:pt x="467" y="717"/>
                      </a:moveTo>
                      <a:lnTo>
                        <a:pt x="418" y="709"/>
                      </a:lnTo>
                      <a:lnTo>
                        <a:pt x="394" y="700"/>
                      </a:lnTo>
                      <a:lnTo>
                        <a:pt x="369" y="689"/>
                      </a:lnTo>
                      <a:lnTo>
                        <a:pt x="345" y="672"/>
                      </a:lnTo>
                      <a:lnTo>
                        <a:pt x="319" y="649"/>
                      </a:lnTo>
                      <a:lnTo>
                        <a:pt x="294" y="620"/>
                      </a:lnTo>
                      <a:lnTo>
                        <a:pt x="245" y="538"/>
                      </a:lnTo>
                      <a:lnTo>
                        <a:pt x="196" y="420"/>
                      </a:lnTo>
                      <a:lnTo>
                        <a:pt x="147" y="280"/>
                      </a:lnTo>
                      <a:lnTo>
                        <a:pt x="123" y="208"/>
                      </a:lnTo>
                      <a:lnTo>
                        <a:pt x="98" y="142"/>
                      </a:lnTo>
                      <a:lnTo>
                        <a:pt x="74" y="84"/>
                      </a:lnTo>
                      <a:lnTo>
                        <a:pt x="49" y="38"/>
                      </a:lnTo>
                      <a:lnTo>
                        <a:pt x="25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mpd="sng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>
                  <a:spLocks/>
                </p:cNvSpPr>
                <p:nvPr/>
              </p:nvSpPr>
              <p:spPr bwMode="auto">
                <a:xfrm>
                  <a:off x="3688" y="3072"/>
                  <a:ext cx="467" cy="717"/>
                </a:xfrm>
                <a:custGeom>
                  <a:avLst/>
                  <a:gdLst>
                    <a:gd name="T0" fmla="*/ 0 w 467"/>
                    <a:gd name="T1" fmla="*/ 717 h 717"/>
                    <a:gd name="T2" fmla="*/ 49 w 467"/>
                    <a:gd name="T3" fmla="*/ 709 h 717"/>
                    <a:gd name="T4" fmla="*/ 74 w 467"/>
                    <a:gd name="T5" fmla="*/ 700 h 717"/>
                    <a:gd name="T6" fmla="*/ 98 w 467"/>
                    <a:gd name="T7" fmla="*/ 689 h 717"/>
                    <a:gd name="T8" fmla="*/ 123 w 467"/>
                    <a:gd name="T9" fmla="*/ 672 h 717"/>
                    <a:gd name="T10" fmla="*/ 149 w 467"/>
                    <a:gd name="T11" fmla="*/ 649 h 717"/>
                    <a:gd name="T12" fmla="*/ 173 w 467"/>
                    <a:gd name="T13" fmla="*/ 620 h 717"/>
                    <a:gd name="T14" fmla="*/ 222 w 467"/>
                    <a:gd name="T15" fmla="*/ 538 h 717"/>
                    <a:gd name="T16" fmla="*/ 271 w 467"/>
                    <a:gd name="T17" fmla="*/ 420 h 717"/>
                    <a:gd name="T18" fmla="*/ 320 w 467"/>
                    <a:gd name="T19" fmla="*/ 280 h 717"/>
                    <a:gd name="T20" fmla="*/ 345 w 467"/>
                    <a:gd name="T21" fmla="*/ 208 h 717"/>
                    <a:gd name="T22" fmla="*/ 369 w 467"/>
                    <a:gd name="T23" fmla="*/ 142 h 717"/>
                    <a:gd name="T24" fmla="*/ 394 w 467"/>
                    <a:gd name="T25" fmla="*/ 84 h 717"/>
                    <a:gd name="T26" fmla="*/ 418 w 467"/>
                    <a:gd name="T27" fmla="*/ 38 h 717"/>
                    <a:gd name="T28" fmla="*/ 443 w 467"/>
                    <a:gd name="T29" fmla="*/ 9 h 717"/>
                    <a:gd name="T30" fmla="*/ 467 w 467"/>
                    <a:gd name="T31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67" h="717">
                      <a:moveTo>
                        <a:pt x="0" y="717"/>
                      </a:moveTo>
                      <a:lnTo>
                        <a:pt x="49" y="709"/>
                      </a:lnTo>
                      <a:lnTo>
                        <a:pt x="74" y="700"/>
                      </a:lnTo>
                      <a:lnTo>
                        <a:pt x="98" y="689"/>
                      </a:lnTo>
                      <a:lnTo>
                        <a:pt x="123" y="672"/>
                      </a:lnTo>
                      <a:lnTo>
                        <a:pt x="149" y="649"/>
                      </a:lnTo>
                      <a:lnTo>
                        <a:pt x="173" y="620"/>
                      </a:lnTo>
                      <a:lnTo>
                        <a:pt x="222" y="538"/>
                      </a:lnTo>
                      <a:lnTo>
                        <a:pt x="271" y="420"/>
                      </a:lnTo>
                      <a:lnTo>
                        <a:pt x="320" y="280"/>
                      </a:lnTo>
                      <a:lnTo>
                        <a:pt x="345" y="208"/>
                      </a:lnTo>
                      <a:lnTo>
                        <a:pt x="369" y="142"/>
                      </a:lnTo>
                      <a:lnTo>
                        <a:pt x="394" y="84"/>
                      </a:lnTo>
                      <a:lnTo>
                        <a:pt x="418" y="38"/>
                      </a:lnTo>
                      <a:lnTo>
                        <a:pt x="443" y="9"/>
                      </a:lnTo>
                      <a:lnTo>
                        <a:pt x="467" y="0"/>
                      </a:lnTo>
                    </a:path>
                  </a:pathLst>
                </a:custGeom>
                <a:noFill/>
                <a:ln w="57150" cmpd="sng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55" name="Freeform 59"/>
              <p:cNvSpPr>
                <a:spLocks/>
              </p:cNvSpPr>
              <p:nvPr/>
            </p:nvSpPr>
            <p:spPr bwMode="auto">
              <a:xfrm>
                <a:off x="3363" y="2348"/>
                <a:ext cx="1493" cy="700"/>
              </a:xfrm>
              <a:custGeom>
                <a:avLst/>
                <a:gdLst>
                  <a:gd name="T0" fmla="*/ 0 w 1493"/>
                  <a:gd name="T1" fmla="*/ 0 h 700"/>
                  <a:gd name="T2" fmla="*/ 0 w 1493"/>
                  <a:gd name="T3" fmla="*/ 700 h 700"/>
                  <a:gd name="T4" fmla="*/ 1493 w 1493"/>
                  <a:gd name="T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3" h="700">
                    <a:moveTo>
                      <a:pt x="0" y="0"/>
                    </a:moveTo>
                    <a:lnTo>
                      <a:pt x="0" y="700"/>
                    </a:lnTo>
                    <a:lnTo>
                      <a:pt x="1493" y="70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6" name="Line 60"/>
              <p:cNvSpPr>
                <a:spLocks noChangeShapeType="1"/>
              </p:cNvSpPr>
              <p:nvPr/>
            </p:nvSpPr>
            <p:spPr bwMode="auto">
              <a:xfrm>
                <a:off x="3345" y="2487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7" name="Line 61"/>
              <p:cNvSpPr>
                <a:spLocks noChangeShapeType="1"/>
              </p:cNvSpPr>
              <p:nvPr/>
            </p:nvSpPr>
            <p:spPr bwMode="auto">
              <a:xfrm>
                <a:off x="3345" y="2557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8" name="Line 62"/>
              <p:cNvSpPr>
                <a:spLocks noChangeShapeType="1"/>
              </p:cNvSpPr>
              <p:nvPr/>
            </p:nvSpPr>
            <p:spPr bwMode="auto">
              <a:xfrm>
                <a:off x="3345" y="2628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59" name="Line 63"/>
              <p:cNvSpPr>
                <a:spLocks noChangeShapeType="1"/>
              </p:cNvSpPr>
              <p:nvPr/>
            </p:nvSpPr>
            <p:spPr bwMode="auto">
              <a:xfrm>
                <a:off x="3345" y="2698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0" name="Line 64"/>
              <p:cNvSpPr>
                <a:spLocks noChangeShapeType="1"/>
              </p:cNvSpPr>
              <p:nvPr/>
            </p:nvSpPr>
            <p:spPr bwMode="auto">
              <a:xfrm>
                <a:off x="3345" y="2768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1" name="Line 65"/>
              <p:cNvSpPr>
                <a:spLocks noChangeShapeType="1"/>
              </p:cNvSpPr>
              <p:nvPr/>
            </p:nvSpPr>
            <p:spPr bwMode="auto">
              <a:xfrm>
                <a:off x="3345" y="2838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2" name="Line 66"/>
              <p:cNvSpPr>
                <a:spLocks noChangeShapeType="1"/>
              </p:cNvSpPr>
              <p:nvPr/>
            </p:nvSpPr>
            <p:spPr bwMode="auto">
              <a:xfrm>
                <a:off x="4707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3" name="Line 67"/>
              <p:cNvSpPr>
                <a:spLocks noChangeShapeType="1"/>
              </p:cNvSpPr>
              <p:nvPr/>
            </p:nvSpPr>
            <p:spPr bwMode="auto">
              <a:xfrm>
                <a:off x="4557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4" name="Line 68"/>
              <p:cNvSpPr>
                <a:spLocks noChangeShapeType="1"/>
              </p:cNvSpPr>
              <p:nvPr/>
            </p:nvSpPr>
            <p:spPr bwMode="auto">
              <a:xfrm>
                <a:off x="4409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5" name="Line 69"/>
              <p:cNvSpPr>
                <a:spLocks noChangeShapeType="1"/>
              </p:cNvSpPr>
              <p:nvPr/>
            </p:nvSpPr>
            <p:spPr bwMode="auto">
              <a:xfrm>
                <a:off x="4259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6" name="Line 70"/>
              <p:cNvSpPr>
                <a:spLocks noChangeShapeType="1"/>
              </p:cNvSpPr>
              <p:nvPr/>
            </p:nvSpPr>
            <p:spPr bwMode="auto">
              <a:xfrm>
                <a:off x="4110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7" name="Line 71"/>
              <p:cNvSpPr>
                <a:spLocks noChangeShapeType="1"/>
              </p:cNvSpPr>
              <p:nvPr/>
            </p:nvSpPr>
            <p:spPr bwMode="auto">
              <a:xfrm>
                <a:off x="3960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8" name="Line 72"/>
              <p:cNvSpPr>
                <a:spLocks noChangeShapeType="1"/>
              </p:cNvSpPr>
              <p:nvPr/>
            </p:nvSpPr>
            <p:spPr bwMode="auto">
              <a:xfrm>
                <a:off x="3812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69" name="Line 73"/>
              <p:cNvSpPr>
                <a:spLocks noChangeShapeType="1"/>
              </p:cNvSpPr>
              <p:nvPr/>
            </p:nvSpPr>
            <p:spPr bwMode="auto">
              <a:xfrm>
                <a:off x="3662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70" name="Line 74"/>
              <p:cNvSpPr>
                <a:spLocks noChangeShapeType="1"/>
              </p:cNvSpPr>
              <p:nvPr/>
            </p:nvSpPr>
            <p:spPr bwMode="auto">
              <a:xfrm>
                <a:off x="3513" y="3048"/>
                <a:ext cx="1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71" name="Line 75"/>
              <p:cNvSpPr>
                <a:spLocks noChangeShapeType="1"/>
              </p:cNvSpPr>
              <p:nvPr/>
            </p:nvSpPr>
            <p:spPr bwMode="auto">
              <a:xfrm flipH="1">
                <a:off x="4128" y="2304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8172" name="Group 76"/>
              <p:cNvGrpSpPr>
                <a:grpSpLocks/>
              </p:cNvGrpSpPr>
              <p:nvPr/>
            </p:nvGrpSpPr>
            <p:grpSpPr bwMode="auto">
              <a:xfrm>
                <a:off x="4899" y="3003"/>
                <a:ext cx="106" cy="230"/>
                <a:chOff x="5184" y="3696"/>
                <a:chExt cx="106" cy="230"/>
              </a:xfrm>
            </p:grpSpPr>
            <p:sp>
              <p:nvSpPr>
                <p:cNvPr id="388173" name="Rectangle 77"/>
                <p:cNvSpPr>
                  <a:spLocks noChangeArrowheads="1"/>
                </p:cNvSpPr>
                <p:nvPr/>
              </p:nvSpPr>
              <p:spPr bwMode="auto">
                <a:xfrm>
                  <a:off x="5184" y="3696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 i="1">
                      <a:effectLst/>
                      <a:latin typeface="Times New Roman" panose="02020603050405020304" pitchFamily="18" charset="0"/>
                    </a:rPr>
                    <a:t>x</a:t>
                  </a:r>
                  <a:endParaRPr lang="en-US" altLang="zh-CN" sz="2400" b="0" i="1">
                    <a:effectLst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8174" name="Line 78"/>
                <p:cNvSpPr>
                  <a:spLocks noChangeShapeType="1"/>
                </p:cNvSpPr>
                <p:nvPr/>
              </p:nvSpPr>
              <p:spPr bwMode="auto">
                <a:xfrm>
                  <a:off x="5184" y="3696"/>
                  <a:ext cx="106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75" name="Rectangle 79"/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91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=16</a:t>
                </a:r>
              </a:p>
            </p:txBody>
          </p:sp>
          <p:sp>
            <p:nvSpPr>
              <p:cNvPr id="388177" name="Line 81"/>
              <p:cNvSpPr>
                <a:spLocks noChangeShapeType="1"/>
              </p:cNvSpPr>
              <p:nvPr/>
            </p:nvSpPr>
            <p:spPr bwMode="auto">
              <a:xfrm>
                <a:off x="3271" y="2431"/>
                <a:ext cx="472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78" name="Line 82"/>
              <p:cNvSpPr>
                <a:spLocks noChangeShapeType="1"/>
              </p:cNvSpPr>
              <p:nvPr/>
            </p:nvSpPr>
            <p:spPr bwMode="auto">
              <a:xfrm flipH="1">
                <a:off x="4175" y="2379"/>
                <a:ext cx="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8179" name="Line 83"/>
              <p:cNvSpPr>
                <a:spLocks noChangeShapeType="1"/>
              </p:cNvSpPr>
              <p:nvPr/>
            </p:nvSpPr>
            <p:spPr bwMode="auto">
              <a:xfrm>
                <a:off x="4641" y="3051"/>
                <a:ext cx="1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88193" name="Object 9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736" y="2496"/>
              <a:ext cx="48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242" name="Equation" r:id="rId4" imgW="457200" imgH="228600" progId="Equation.3">
                      <p:embed/>
                    </p:oleObj>
                  </mc:Choice>
                  <mc:Fallback>
                    <p:oleObj name="Equation" r:id="rId4" imgW="457200" imgH="228600" progId="Equation.3">
                      <p:embed/>
                      <p:pic>
                        <p:nvPicPr>
                          <p:cNvPr id="0" name="Object 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96"/>
                            <a:ext cx="48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94" name="Object 9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840" y="3072"/>
              <a:ext cx="5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243" name="Equation" r:id="rId6" imgW="533160" imgH="228600" progId="Equation.3">
                      <p:embed/>
                    </p:oleObj>
                  </mc:Choice>
                  <mc:Fallback>
                    <p:oleObj name="Equation" r:id="rId6" imgW="533160" imgH="228600" progId="Equation.3">
                      <p:embed/>
                      <p:pic>
                        <p:nvPicPr>
                          <p:cNvPr id="0" name="Object 9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072"/>
                            <a:ext cx="57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8195" name="Object 9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560" y="2496"/>
              <a:ext cx="5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244" name="Equation" r:id="rId8" imgW="571320" imgH="228600" progId="Equation.3">
                      <p:embed/>
                    </p:oleObj>
                  </mc:Choice>
                  <mc:Fallback>
                    <p:oleObj name="Equation" r:id="rId8" imgW="571320" imgH="228600" progId="Equation.3">
                      <p:embed/>
                      <p:pic>
                        <p:nvPicPr>
                          <p:cNvPr id="0" name="Object 9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496"/>
                            <a:ext cx="5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8200" name="Rectangle 104"/>
          <p:cNvSpPr>
            <a:spLocks noChangeArrowheads="1"/>
          </p:cNvSpPr>
          <p:nvPr/>
        </p:nvSpPr>
        <p:spPr bwMode="auto">
          <a:xfrm>
            <a:off x="457200" y="17002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  <a:buFont typeface="Wingdings 2" panose="05020102010507070707" pitchFamily="18" charset="2"/>
              <a:buNone/>
            </a:pP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当总体服从正态分布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μ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时，来自该总体的所有容量为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的样本的均值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也服从正态分布，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的数学期望为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μ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，方差为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</a:t>
            </a:r>
            <a:r>
              <a:rPr lang="en-US" altLang="zh-CN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。即</a:t>
            </a:r>
            <a:r>
              <a:rPr lang="zh-CN" altLang="en-US" b="0">
                <a:solidFill>
                  <a:srgbClr val="FFFF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zh-CN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i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～</a:t>
            </a:r>
            <a:r>
              <a:rPr lang="en-US" altLang="zh-CN" i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μ</a:t>
            </a:r>
            <a:r>
              <a:rPr lang="en-US" altLang="zh-CN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aseline="3000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中心极限定理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central limit theorem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398407" name="Group 71"/>
          <p:cNvGrpSpPr>
            <a:grpSpLocks/>
          </p:cNvGrpSpPr>
          <p:nvPr/>
        </p:nvGrpSpPr>
        <p:grpSpPr bwMode="auto">
          <a:xfrm>
            <a:off x="2514600" y="3046413"/>
            <a:ext cx="6243638" cy="2797175"/>
            <a:chOff x="1584" y="1919"/>
            <a:chExt cx="3933" cy="1762"/>
          </a:xfrm>
        </p:grpSpPr>
        <p:grpSp>
          <p:nvGrpSpPr>
            <p:cNvPr id="398378" name="Group 42"/>
            <p:cNvGrpSpPr>
              <a:grpSpLocks/>
            </p:cNvGrpSpPr>
            <p:nvPr/>
          </p:nvGrpSpPr>
          <p:grpSpPr bwMode="auto">
            <a:xfrm>
              <a:off x="1869" y="2190"/>
              <a:ext cx="2350" cy="1491"/>
              <a:chOff x="1872" y="1920"/>
              <a:chExt cx="2374" cy="1728"/>
            </a:xfrm>
          </p:grpSpPr>
          <p:grpSp>
            <p:nvGrpSpPr>
              <p:cNvPr id="398341" name="Group 5"/>
              <p:cNvGrpSpPr>
                <a:grpSpLocks/>
              </p:cNvGrpSpPr>
              <p:nvPr/>
            </p:nvGrpSpPr>
            <p:grpSpPr bwMode="auto">
              <a:xfrm>
                <a:off x="1872" y="1920"/>
                <a:ext cx="2374" cy="1683"/>
                <a:chOff x="1935" y="1824"/>
                <a:chExt cx="2374" cy="1827"/>
              </a:xfrm>
            </p:grpSpPr>
            <p:sp>
              <p:nvSpPr>
                <p:cNvPr id="398342" name="Freeform 6"/>
                <p:cNvSpPr>
                  <a:spLocks/>
                </p:cNvSpPr>
                <p:nvPr/>
              </p:nvSpPr>
              <p:spPr bwMode="auto">
                <a:xfrm>
                  <a:off x="3120" y="1824"/>
                  <a:ext cx="1189" cy="1827"/>
                </a:xfrm>
                <a:custGeom>
                  <a:avLst/>
                  <a:gdLst>
                    <a:gd name="T0" fmla="*/ 1189 w 1189"/>
                    <a:gd name="T1" fmla="*/ 1827 h 1827"/>
                    <a:gd name="T2" fmla="*/ 1064 w 1189"/>
                    <a:gd name="T3" fmla="*/ 1807 h 1827"/>
                    <a:gd name="T4" fmla="*/ 1002 w 1189"/>
                    <a:gd name="T5" fmla="*/ 1784 h 1827"/>
                    <a:gd name="T6" fmla="*/ 939 w 1189"/>
                    <a:gd name="T7" fmla="*/ 1757 h 1827"/>
                    <a:gd name="T8" fmla="*/ 877 w 1189"/>
                    <a:gd name="T9" fmla="*/ 1714 h 1827"/>
                    <a:gd name="T10" fmla="*/ 815 w 1189"/>
                    <a:gd name="T11" fmla="*/ 1655 h 1827"/>
                    <a:gd name="T12" fmla="*/ 752 w 1189"/>
                    <a:gd name="T13" fmla="*/ 1581 h 1827"/>
                    <a:gd name="T14" fmla="*/ 628 w 1189"/>
                    <a:gd name="T15" fmla="*/ 1371 h 1827"/>
                    <a:gd name="T16" fmla="*/ 503 w 1189"/>
                    <a:gd name="T17" fmla="*/ 1071 h 1827"/>
                    <a:gd name="T18" fmla="*/ 374 w 1189"/>
                    <a:gd name="T19" fmla="*/ 713 h 1827"/>
                    <a:gd name="T20" fmla="*/ 312 w 1189"/>
                    <a:gd name="T21" fmla="*/ 530 h 1827"/>
                    <a:gd name="T22" fmla="*/ 249 w 1189"/>
                    <a:gd name="T23" fmla="*/ 362 h 1827"/>
                    <a:gd name="T24" fmla="*/ 187 w 1189"/>
                    <a:gd name="T25" fmla="*/ 214 h 1827"/>
                    <a:gd name="T26" fmla="*/ 125 w 1189"/>
                    <a:gd name="T27" fmla="*/ 98 h 1827"/>
                    <a:gd name="T28" fmla="*/ 62 w 1189"/>
                    <a:gd name="T29" fmla="*/ 27 h 1827"/>
                    <a:gd name="T30" fmla="*/ 0 w 1189"/>
                    <a:gd name="T31" fmla="*/ 0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89" h="1827">
                      <a:moveTo>
                        <a:pt x="1189" y="1827"/>
                      </a:moveTo>
                      <a:lnTo>
                        <a:pt x="1064" y="1807"/>
                      </a:lnTo>
                      <a:lnTo>
                        <a:pt x="1002" y="1784"/>
                      </a:lnTo>
                      <a:lnTo>
                        <a:pt x="939" y="1757"/>
                      </a:lnTo>
                      <a:lnTo>
                        <a:pt x="877" y="1714"/>
                      </a:lnTo>
                      <a:lnTo>
                        <a:pt x="815" y="1655"/>
                      </a:lnTo>
                      <a:lnTo>
                        <a:pt x="752" y="1581"/>
                      </a:lnTo>
                      <a:lnTo>
                        <a:pt x="628" y="1371"/>
                      </a:lnTo>
                      <a:lnTo>
                        <a:pt x="503" y="1071"/>
                      </a:lnTo>
                      <a:lnTo>
                        <a:pt x="374" y="713"/>
                      </a:lnTo>
                      <a:lnTo>
                        <a:pt x="312" y="530"/>
                      </a:lnTo>
                      <a:lnTo>
                        <a:pt x="249" y="362"/>
                      </a:lnTo>
                      <a:lnTo>
                        <a:pt x="187" y="214"/>
                      </a:lnTo>
                      <a:lnTo>
                        <a:pt x="125" y="98"/>
                      </a:lnTo>
                      <a:lnTo>
                        <a:pt x="62" y="2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620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>
                  <a:outerShdw dist="56796" dir="1593903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43" name="Freeform 7"/>
                <p:cNvSpPr>
                  <a:spLocks/>
                </p:cNvSpPr>
                <p:nvPr/>
              </p:nvSpPr>
              <p:spPr bwMode="auto">
                <a:xfrm>
                  <a:off x="1935" y="1824"/>
                  <a:ext cx="1185" cy="1827"/>
                </a:xfrm>
                <a:custGeom>
                  <a:avLst/>
                  <a:gdLst>
                    <a:gd name="T0" fmla="*/ 0 w 1185"/>
                    <a:gd name="T1" fmla="*/ 1827 h 1827"/>
                    <a:gd name="T2" fmla="*/ 125 w 1185"/>
                    <a:gd name="T3" fmla="*/ 1807 h 1827"/>
                    <a:gd name="T4" fmla="*/ 187 w 1185"/>
                    <a:gd name="T5" fmla="*/ 1784 h 1827"/>
                    <a:gd name="T6" fmla="*/ 250 w 1185"/>
                    <a:gd name="T7" fmla="*/ 1757 h 1827"/>
                    <a:gd name="T8" fmla="*/ 312 w 1185"/>
                    <a:gd name="T9" fmla="*/ 1714 h 1827"/>
                    <a:gd name="T10" fmla="*/ 374 w 1185"/>
                    <a:gd name="T11" fmla="*/ 1655 h 1827"/>
                    <a:gd name="T12" fmla="*/ 437 w 1185"/>
                    <a:gd name="T13" fmla="*/ 1581 h 1827"/>
                    <a:gd name="T14" fmla="*/ 561 w 1185"/>
                    <a:gd name="T15" fmla="*/ 1371 h 1827"/>
                    <a:gd name="T16" fmla="*/ 686 w 1185"/>
                    <a:gd name="T17" fmla="*/ 1071 h 1827"/>
                    <a:gd name="T18" fmla="*/ 811 w 1185"/>
                    <a:gd name="T19" fmla="*/ 713 h 1827"/>
                    <a:gd name="T20" fmla="*/ 873 w 1185"/>
                    <a:gd name="T21" fmla="*/ 530 h 1827"/>
                    <a:gd name="T22" fmla="*/ 936 w 1185"/>
                    <a:gd name="T23" fmla="*/ 362 h 1827"/>
                    <a:gd name="T24" fmla="*/ 998 w 1185"/>
                    <a:gd name="T25" fmla="*/ 214 h 1827"/>
                    <a:gd name="T26" fmla="*/ 1060 w 1185"/>
                    <a:gd name="T27" fmla="*/ 98 h 1827"/>
                    <a:gd name="T28" fmla="*/ 1123 w 1185"/>
                    <a:gd name="T29" fmla="*/ 27 h 1827"/>
                    <a:gd name="T30" fmla="*/ 1185 w 1185"/>
                    <a:gd name="T31" fmla="*/ 0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85" h="1827">
                      <a:moveTo>
                        <a:pt x="0" y="1827"/>
                      </a:moveTo>
                      <a:lnTo>
                        <a:pt x="125" y="1807"/>
                      </a:lnTo>
                      <a:lnTo>
                        <a:pt x="187" y="1784"/>
                      </a:lnTo>
                      <a:lnTo>
                        <a:pt x="250" y="1757"/>
                      </a:lnTo>
                      <a:lnTo>
                        <a:pt x="312" y="1714"/>
                      </a:lnTo>
                      <a:lnTo>
                        <a:pt x="374" y="1655"/>
                      </a:lnTo>
                      <a:lnTo>
                        <a:pt x="437" y="1581"/>
                      </a:lnTo>
                      <a:lnTo>
                        <a:pt x="561" y="1371"/>
                      </a:lnTo>
                      <a:lnTo>
                        <a:pt x="686" y="1071"/>
                      </a:lnTo>
                      <a:lnTo>
                        <a:pt x="811" y="713"/>
                      </a:lnTo>
                      <a:lnTo>
                        <a:pt x="873" y="530"/>
                      </a:lnTo>
                      <a:lnTo>
                        <a:pt x="936" y="362"/>
                      </a:lnTo>
                      <a:lnTo>
                        <a:pt x="998" y="214"/>
                      </a:lnTo>
                      <a:lnTo>
                        <a:pt x="1060" y="98"/>
                      </a:lnTo>
                      <a:lnTo>
                        <a:pt x="1123" y="27"/>
                      </a:lnTo>
                      <a:lnTo>
                        <a:pt x="1185" y="0"/>
                      </a:lnTo>
                    </a:path>
                  </a:pathLst>
                </a:custGeom>
                <a:noFill/>
                <a:ln w="7620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>
                  <a:outerShdw dist="56796" dir="1593903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8371" name="Line 35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8372" name="Freeform 36"/>
            <p:cNvSpPr>
              <a:spLocks/>
            </p:cNvSpPr>
            <p:nvPr/>
          </p:nvSpPr>
          <p:spPr bwMode="auto">
            <a:xfrm>
              <a:off x="1584" y="1983"/>
              <a:ext cx="1378" cy="994"/>
            </a:xfrm>
            <a:custGeom>
              <a:avLst/>
              <a:gdLst>
                <a:gd name="T0" fmla="*/ 405 w 1393"/>
                <a:gd name="T1" fmla="*/ 1173 h 1249"/>
                <a:gd name="T2" fmla="*/ 317 w 1393"/>
                <a:gd name="T3" fmla="*/ 1105 h 1249"/>
                <a:gd name="T4" fmla="*/ 248 w 1393"/>
                <a:gd name="T5" fmla="*/ 1040 h 1249"/>
                <a:gd name="T6" fmla="*/ 188 w 1393"/>
                <a:gd name="T7" fmla="*/ 972 h 1249"/>
                <a:gd name="T8" fmla="*/ 118 w 1393"/>
                <a:gd name="T9" fmla="*/ 878 h 1249"/>
                <a:gd name="T10" fmla="*/ 67 w 1393"/>
                <a:gd name="T11" fmla="*/ 786 h 1249"/>
                <a:gd name="T12" fmla="*/ 35 w 1393"/>
                <a:gd name="T13" fmla="*/ 709 h 1249"/>
                <a:gd name="T14" fmla="*/ 18 w 1393"/>
                <a:gd name="T15" fmla="*/ 638 h 1249"/>
                <a:gd name="T16" fmla="*/ 5 w 1393"/>
                <a:gd name="T17" fmla="*/ 565 h 1249"/>
                <a:gd name="T18" fmla="*/ 0 w 1393"/>
                <a:gd name="T19" fmla="*/ 493 h 1249"/>
                <a:gd name="T20" fmla="*/ 7 w 1393"/>
                <a:gd name="T21" fmla="*/ 409 h 1249"/>
                <a:gd name="T22" fmla="*/ 24 w 1393"/>
                <a:gd name="T23" fmla="*/ 337 h 1249"/>
                <a:gd name="T24" fmla="*/ 60 w 1393"/>
                <a:gd name="T25" fmla="*/ 254 h 1249"/>
                <a:gd name="T26" fmla="*/ 109 w 1393"/>
                <a:gd name="T27" fmla="*/ 190 h 1249"/>
                <a:gd name="T28" fmla="*/ 170 w 1393"/>
                <a:gd name="T29" fmla="*/ 134 h 1249"/>
                <a:gd name="T30" fmla="*/ 229 w 1393"/>
                <a:gd name="T31" fmla="*/ 93 h 1249"/>
                <a:gd name="T32" fmla="*/ 323 w 1393"/>
                <a:gd name="T33" fmla="*/ 48 h 1249"/>
                <a:gd name="T34" fmla="*/ 409 w 1393"/>
                <a:gd name="T35" fmla="*/ 20 h 1249"/>
                <a:gd name="T36" fmla="*/ 495 w 1393"/>
                <a:gd name="T37" fmla="*/ 8 h 1249"/>
                <a:gd name="T38" fmla="*/ 601 w 1393"/>
                <a:gd name="T39" fmla="*/ 0 h 1249"/>
                <a:gd name="T40" fmla="*/ 715 w 1393"/>
                <a:gd name="T41" fmla="*/ 6 h 1249"/>
                <a:gd name="T42" fmla="*/ 919 w 1393"/>
                <a:gd name="T43" fmla="*/ 51 h 1249"/>
                <a:gd name="T44" fmla="*/ 1083 w 1393"/>
                <a:gd name="T45" fmla="*/ 114 h 1249"/>
                <a:gd name="T46" fmla="*/ 1221 w 1393"/>
                <a:gd name="T47" fmla="*/ 80 h 1249"/>
                <a:gd name="T48" fmla="*/ 988 w 1393"/>
                <a:gd name="T49" fmla="*/ 447 h 1249"/>
                <a:gd name="T50" fmla="*/ 952 w 1393"/>
                <a:gd name="T51" fmla="*/ 320 h 1249"/>
                <a:gd name="T52" fmla="*/ 805 w 1393"/>
                <a:gd name="T53" fmla="*/ 269 h 1249"/>
                <a:gd name="T54" fmla="*/ 635 w 1393"/>
                <a:gd name="T55" fmla="*/ 246 h 1249"/>
                <a:gd name="T56" fmla="*/ 525 w 1393"/>
                <a:gd name="T57" fmla="*/ 253 h 1249"/>
                <a:gd name="T58" fmla="*/ 430 w 1393"/>
                <a:gd name="T59" fmla="*/ 269 h 1249"/>
                <a:gd name="T60" fmla="*/ 342 w 1393"/>
                <a:gd name="T61" fmla="*/ 302 h 1249"/>
                <a:gd name="T62" fmla="*/ 257 w 1393"/>
                <a:gd name="T63" fmla="*/ 356 h 1249"/>
                <a:gd name="T64" fmla="*/ 196 w 1393"/>
                <a:gd name="T65" fmla="*/ 420 h 1249"/>
                <a:gd name="T66" fmla="*/ 154 w 1393"/>
                <a:gd name="T67" fmla="*/ 489 h 1249"/>
                <a:gd name="T68" fmla="*/ 129 w 1393"/>
                <a:gd name="T69" fmla="*/ 563 h 1249"/>
                <a:gd name="T70" fmla="*/ 118 w 1393"/>
                <a:gd name="T71" fmla="*/ 645 h 1249"/>
                <a:gd name="T72" fmla="*/ 130 w 1393"/>
                <a:gd name="T73" fmla="*/ 757 h 1249"/>
                <a:gd name="T74" fmla="*/ 165 w 1393"/>
                <a:gd name="T75" fmla="*/ 863 h 1249"/>
                <a:gd name="T76" fmla="*/ 212 w 1393"/>
                <a:gd name="T77" fmla="*/ 951 h 1249"/>
                <a:gd name="T78" fmla="*/ 266 w 1393"/>
                <a:gd name="T79" fmla="*/ 1026 h 1249"/>
                <a:gd name="T80" fmla="*/ 314 w 1393"/>
                <a:gd name="T81" fmla="*/ 1081 h 1249"/>
                <a:gd name="T82" fmla="*/ 377 w 1393"/>
                <a:gd name="T83" fmla="*/ 1135 h 1249"/>
                <a:gd name="T84" fmla="*/ 527 w 1393"/>
                <a:gd name="T85" fmla="*/ 1248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3" h="1249">
                  <a:moveTo>
                    <a:pt x="527" y="1248"/>
                  </a:moveTo>
                  <a:lnTo>
                    <a:pt x="405" y="1173"/>
                  </a:lnTo>
                  <a:lnTo>
                    <a:pt x="365" y="1144"/>
                  </a:lnTo>
                  <a:lnTo>
                    <a:pt x="317" y="1105"/>
                  </a:lnTo>
                  <a:lnTo>
                    <a:pt x="282" y="1075"/>
                  </a:lnTo>
                  <a:lnTo>
                    <a:pt x="248" y="1040"/>
                  </a:lnTo>
                  <a:lnTo>
                    <a:pt x="215" y="1006"/>
                  </a:lnTo>
                  <a:lnTo>
                    <a:pt x="188" y="972"/>
                  </a:lnTo>
                  <a:lnTo>
                    <a:pt x="156" y="930"/>
                  </a:lnTo>
                  <a:lnTo>
                    <a:pt x="118" y="878"/>
                  </a:lnTo>
                  <a:lnTo>
                    <a:pt x="92" y="833"/>
                  </a:lnTo>
                  <a:lnTo>
                    <a:pt x="67" y="786"/>
                  </a:lnTo>
                  <a:lnTo>
                    <a:pt x="52" y="750"/>
                  </a:lnTo>
                  <a:lnTo>
                    <a:pt x="35" y="709"/>
                  </a:lnTo>
                  <a:lnTo>
                    <a:pt x="25" y="677"/>
                  </a:lnTo>
                  <a:lnTo>
                    <a:pt x="18" y="638"/>
                  </a:lnTo>
                  <a:lnTo>
                    <a:pt x="10" y="603"/>
                  </a:lnTo>
                  <a:lnTo>
                    <a:pt x="5" y="565"/>
                  </a:lnTo>
                  <a:lnTo>
                    <a:pt x="2" y="534"/>
                  </a:lnTo>
                  <a:lnTo>
                    <a:pt x="0" y="493"/>
                  </a:lnTo>
                  <a:lnTo>
                    <a:pt x="0" y="449"/>
                  </a:lnTo>
                  <a:lnTo>
                    <a:pt x="7" y="409"/>
                  </a:lnTo>
                  <a:lnTo>
                    <a:pt x="14" y="375"/>
                  </a:lnTo>
                  <a:lnTo>
                    <a:pt x="24" y="337"/>
                  </a:lnTo>
                  <a:lnTo>
                    <a:pt x="36" y="299"/>
                  </a:lnTo>
                  <a:lnTo>
                    <a:pt x="60" y="254"/>
                  </a:lnTo>
                  <a:lnTo>
                    <a:pt x="85" y="218"/>
                  </a:lnTo>
                  <a:lnTo>
                    <a:pt x="109" y="190"/>
                  </a:lnTo>
                  <a:lnTo>
                    <a:pt x="135" y="162"/>
                  </a:lnTo>
                  <a:lnTo>
                    <a:pt x="170" y="134"/>
                  </a:lnTo>
                  <a:lnTo>
                    <a:pt x="199" y="111"/>
                  </a:lnTo>
                  <a:lnTo>
                    <a:pt x="229" y="93"/>
                  </a:lnTo>
                  <a:lnTo>
                    <a:pt x="272" y="70"/>
                  </a:lnTo>
                  <a:lnTo>
                    <a:pt x="323" y="48"/>
                  </a:lnTo>
                  <a:lnTo>
                    <a:pt x="368" y="33"/>
                  </a:lnTo>
                  <a:lnTo>
                    <a:pt x="409" y="20"/>
                  </a:lnTo>
                  <a:lnTo>
                    <a:pt x="454" y="11"/>
                  </a:lnTo>
                  <a:lnTo>
                    <a:pt x="495" y="8"/>
                  </a:lnTo>
                  <a:lnTo>
                    <a:pt x="542" y="4"/>
                  </a:lnTo>
                  <a:lnTo>
                    <a:pt x="601" y="0"/>
                  </a:lnTo>
                  <a:lnTo>
                    <a:pt x="654" y="3"/>
                  </a:lnTo>
                  <a:lnTo>
                    <a:pt x="715" y="6"/>
                  </a:lnTo>
                  <a:lnTo>
                    <a:pt x="829" y="26"/>
                  </a:lnTo>
                  <a:lnTo>
                    <a:pt x="919" y="51"/>
                  </a:lnTo>
                  <a:lnTo>
                    <a:pt x="1011" y="84"/>
                  </a:lnTo>
                  <a:lnTo>
                    <a:pt x="1083" y="114"/>
                  </a:lnTo>
                  <a:lnTo>
                    <a:pt x="1172" y="159"/>
                  </a:lnTo>
                  <a:lnTo>
                    <a:pt x="1221" y="80"/>
                  </a:lnTo>
                  <a:lnTo>
                    <a:pt x="1392" y="428"/>
                  </a:lnTo>
                  <a:lnTo>
                    <a:pt x="988" y="447"/>
                  </a:lnTo>
                  <a:lnTo>
                    <a:pt x="1041" y="364"/>
                  </a:lnTo>
                  <a:lnTo>
                    <a:pt x="952" y="320"/>
                  </a:lnTo>
                  <a:lnTo>
                    <a:pt x="881" y="293"/>
                  </a:lnTo>
                  <a:lnTo>
                    <a:pt x="805" y="269"/>
                  </a:lnTo>
                  <a:lnTo>
                    <a:pt x="692" y="248"/>
                  </a:lnTo>
                  <a:lnTo>
                    <a:pt x="635" y="246"/>
                  </a:lnTo>
                  <a:lnTo>
                    <a:pt x="576" y="246"/>
                  </a:lnTo>
                  <a:lnTo>
                    <a:pt x="525" y="253"/>
                  </a:lnTo>
                  <a:lnTo>
                    <a:pt x="474" y="260"/>
                  </a:lnTo>
                  <a:lnTo>
                    <a:pt x="430" y="269"/>
                  </a:lnTo>
                  <a:lnTo>
                    <a:pt x="389" y="284"/>
                  </a:lnTo>
                  <a:lnTo>
                    <a:pt x="342" y="302"/>
                  </a:lnTo>
                  <a:lnTo>
                    <a:pt x="295" y="330"/>
                  </a:lnTo>
                  <a:lnTo>
                    <a:pt x="257" y="356"/>
                  </a:lnTo>
                  <a:lnTo>
                    <a:pt x="229" y="384"/>
                  </a:lnTo>
                  <a:lnTo>
                    <a:pt x="196" y="420"/>
                  </a:lnTo>
                  <a:lnTo>
                    <a:pt x="170" y="461"/>
                  </a:lnTo>
                  <a:lnTo>
                    <a:pt x="154" y="489"/>
                  </a:lnTo>
                  <a:lnTo>
                    <a:pt x="140" y="520"/>
                  </a:lnTo>
                  <a:lnTo>
                    <a:pt x="129" y="563"/>
                  </a:lnTo>
                  <a:lnTo>
                    <a:pt x="122" y="604"/>
                  </a:lnTo>
                  <a:lnTo>
                    <a:pt x="118" y="645"/>
                  </a:lnTo>
                  <a:lnTo>
                    <a:pt x="121" y="690"/>
                  </a:lnTo>
                  <a:lnTo>
                    <a:pt x="130" y="757"/>
                  </a:lnTo>
                  <a:lnTo>
                    <a:pt x="144" y="805"/>
                  </a:lnTo>
                  <a:lnTo>
                    <a:pt x="165" y="863"/>
                  </a:lnTo>
                  <a:lnTo>
                    <a:pt x="191" y="914"/>
                  </a:lnTo>
                  <a:lnTo>
                    <a:pt x="212" y="951"/>
                  </a:lnTo>
                  <a:lnTo>
                    <a:pt x="240" y="991"/>
                  </a:lnTo>
                  <a:lnTo>
                    <a:pt x="266" y="1026"/>
                  </a:lnTo>
                  <a:lnTo>
                    <a:pt x="289" y="1053"/>
                  </a:lnTo>
                  <a:lnTo>
                    <a:pt x="314" y="1081"/>
                  </a:lnTo>
                  <a:lnTo>
                    <a:pt x="346" y="1109"/>
                  </a:lnTo>
                  <a:lnTo>
                    <a:pt x="377" y="1135"/>
                  </a:lnTo>
                  <a:lnTo>
                    <a:pt x="418" y="1169"/>
                  </a:lnTo>
                  <a:lnTo>
                    <a:pt x="527" y="1248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98374" name="Rectangle 38"/>
            <p:cNvSpPr>
              <a:spLocks noChangeArrowheads="1"/>
            </p:cNvSpPr>
            <p:nvPr/>
          </p:nvSpPr>
          <p:spPr bwMode="auto">
            <a:xfrm>
              <a:off x="4139" y="2249"/>
              <a:ext cx="1378" cy="111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当样本容量足够大时</a:t>
              </a:r>
              <a:r>
                <a:rPr lang="en-US" altLang="zh-CN" sz="2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zh-CN" sz="2200" b="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n</a:t>
              </a:r>
              <a:r>
                <a:rPr lang="en-US" altLang="zh-CN" sz="2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 sz="2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</a:t>
              </a:r>
              <a:r>
                <a:rPr lang="en-US" altLang="zh-CN" sz="2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30) </a:t>
              </a:r>
              <a:r>
                <a:rPr lang="zh-CN" altLang="en-US" sz="2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，样本均值的抽样分布逐渐趋于正态分布</a:t>
              </a:r>
            </a:p>
          </p:txBody>
        </p:sp>
        <p:graphicFrame>
          <p:nvGraphicFramePr>
            <p:cNvPr id="398376" name="Object 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64" y="1919"/>
            <a:ext cx="72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438" name="Equation" r:id="rId4" imgW="609480" imgH="419040" progId="Equation.3">
                    <p:embed/>
                  </p:oleObj>
                </mc:Choice>
                <mc:Fallback>
                  <p:oleObj name="Equation" r:id="rId4" imgW="609480" imgH="419040" progId="Equation.3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919"/>
                          <a:ext cx="72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402" name="Rectangle 66"/>
          <p:cNvSpPr>
            <a:spLocks noChangeArrowheads="1"/>
          </p:cNvSpPr>
          <p:nvPr/>
        </p:nvSpPr>
        <p:spPr bwMode="auto">
          <a:xfrm>
            <a:off x="457200" y="1676400"/>
            <a:ext cx="8153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从均值为</a:t>
            </a:r>
            <a:r>
              <a:rPr lang="zh-CN" altLang="en-US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，方差为</a:t>
            </a:r>
            <a:r>
              <a:rPr lang="zh-CN" altLang="en-US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9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的一个任意总体中抽取容量为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的样本，当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充分大时，样本均值的抽样分布近似服从均值为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μ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、方差为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sz="26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</a:t>
            </a:r>
            <a:r>
              <a:rPr lang="en-US" altLang="zh-CN" sz="26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6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的正态分布</a:t>
            </a:r>
          </a:p>
        </p:txBody>
      </p:sp>
      <p:grpSp>
        <p:nvGrpSpPr>
          <p:cNvPr id="398411" name="Group 75"/>
          <p:cNvGrpSpPr>
            <a:grpSpLocks/>
          </p:cNvGrpSpPr>
          <p:nvPr/>
        </p:nvGrpSpPr>
        <p:grpSpPr bwMode="auto">
          <a:xfrm>
            <a:off x="228600" y="3276600"/>
            <a:ext cx="8078788" cy="3200400"/>
            <a:chOff x="144" y="2064"/>
            <a:chExt cx="5089" cy="2016"/>
          </a:xfrm>
        </p:grpSpPr>
        <p:grpSp>
          <p:nvGrpSpPr>
            <p:cNvPr id="398388" name="Group 52"/>
            <p:cNvGrpSpPr>
              <a:grpSpLocks/>
            </p:cNvGrpSpPr>
            <p:nvPr/>
          </p:nvGrpSpPr>
          <p:grpSpPr bwMode="auto">
            <a:xfrm>
              <a:off x="1239" y="2064"/>
              <a:ext cx="3801" cy="1615"/>
              <a:chOff x="1200" y="1776"/>
              <a:chExt cx="3840" cy="1872"/>
            </a:xfrm>
          </p:grpSpPr>
          <p:grpSp>
            <p:nvGrpSpPr>
              <p:cNvPr id="398369" name="Group 33"/>
              <p:cNvGrpSpPr>
                <a:grpSpLocks/>
              </p:cNvGrpSpPr>
              <p:nvPr/>
            </p:nvGrpSpPr>
            <p:grpSpPr bwMode="auto">
              <a:xfrm>
                <a:off x="1248" y="2208"/>
                <a:ext cx="3730" cy="1371"/>
                <a:chOff x="1259" y="2175"/>
                <a:chExt cx="3730" cy="1371"/>
              </a:xfrm>
            </p:grpSpPr>
            <p:sp>
              <p:nvSpPr>
                <p:cNvPr id="398344" name="Freeform 8"/>
                <p:cNvSpPr>
                  <a:spLocks/>
                </p:cNvSpPr>
                <p:nvPr/>
              </p:nvSpPr>
              <p:spPr bwMode="auto">
                <a:xfrm>
                  <a:off x="2483" y="2175"/>
                  <a:ext cx="2506" cy="1371"/>
                </a:xfrm>
                <a:custGeom>
                  <a:avLst/>
                  <a:gdLst>
                    <a:gd name="T0" fmla="*/ 2506 w 2506"/>
                    <a:gd name="T1" fmla="*/ 1371 h 1371"/>
                    <a:gd name="T2" fmla="*/ 2241 w 2506"/>
                    <a:gd name="T3" fmla="*/ 1355 h 1371"/>
                    <a:gd name="T4" fmla="*/ 2108 w 2506"/>
                    <a:gd name="T5" fmla="*/ 1340 h 1371"/>
                    <a:gd name="T6" fmla="*/ 1980 w 2506"/>
                    <a:gd name="T7" fmla="*/ 1316 h 1371"/>
                    <a:gd name="T8" fmla="*/ 1847 w 2506"/>
                    <a:gd name="T9" fmla="*/ 1285 h 1371"/>
                    <a:gd name="T10" fmla="*/ 1715 w 2506"/>
                    <a:gd name="T11" fmla="*/ 1242 h 1371"/>
                    <a:gd name="T12" fmla="*/ 1582 w 2506"/>
                    <a:gd name="T13" fmla="*/ 1188 h 1371"/>
                    <a:gd name="T14" fmla="*/ 1317 w 2506"/>
                    <a:gd name="T15" fmla="*/ 1028 h 1371"/>
                    <a:gd name="T16" fmla="*/ 1056 w 2506"/>
                    <a:gd name="T17" fmla="*/ 802 h 1371"/>
                    <a:gd name="T18" fmla="*/ 791 w 2506"/>
                    <a:gd name="T19" fmla="*/ 533 h 1371"/>
                    <a:gd name="T20" fmla="*/ 658 w 2506"/>
                    <a:gd name="T21" fmla="*/ 397 h 1371"/>
                    <a:gd name="T22" fmla="*/ 530 w 2506"/>
                    <a:gd name="T23" fmla="*/ 269 h 1371"/>
                    <a:gd name="T24" fmla="*/ 397 w 2506"/>
                    <a:gd name="T25" fmla="*/ 159 h 1371"/>
                    <a:gd name="T26" fmla="*/ 265 w 2506"/>
                    <a:gd name="T27" fmla="*/ 74 h 1371"/>
                    <a:gd name="T28" fmla="*/ 132 w 2506"/>
                    <a:gd name="T29" fmla="*/ 19 h 1371"/>
                    <a:gd name="T30" fmla="*/ 0 w 2506"/>
                    <a:gd name="T31" fmla="*/ 0 h 1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06" h="1371">
                      <a:moveTo>
                        <a:pt x="2506" y="1371"/>
                      </a:moveTo>
                      <a:lnTo>
                        <a:pt x="2241" y="1355"/>
                      </a:lnTo>
                      <a:lnTo>
                        <a:pt x="2108" y="1340"/>
                      </a:lnTo>
                      <a:lnTo>
                        <a:pt x="1980" y="1316"/>
                      </a:lnTo>
                      <a:lnTo>
                        <a:pt x="1847" y="1285"/>
                      </a:lnTo>
                      <a:lnTo>
                        <a:pt x="1715" y="1242"/>
                      </a:lnTo>
                      <a:lnTo>
                        <a:pt x="1582" y="1188"/>
                      </a:lnTo>
                      <a:lnTo>
                        <a:pt x="1317" y="1028"/>
                      </a:lnTo>
                      <a:lnTo>
                        <a:pt x="1056" y="802"/>
                      </a:lnTo>
                      <a:lnTo>
                        <a:pt x="791" y="533"/>
                      </a:lnTo>
                      <a:lnTo>
                        <a:pt x="658" y="397"/>
                      </a:lnTo>
                      <a:lnTo>
                        <a:pt x="530" y="269"/>
                      </a:lnTo>
                      <a:lnTo>
                        <a:pt x="397" y="159"/>
                      </a:lnTo>
                      <a:lnTo>
                        <a:pt x="265" y="74"/>
                      </a:lnTo>
                      <a:lnTo>
                        <a:pt x="132" y="1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620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45" name="Freeform 9"/>
                <p:cNvSpPr>
                  <a:spLocks/>
                </p:cNvSpPr>
                <p:nvPr/>
              </p:nvSpPr>
              <p:spPr bwMode="auto">
                <a:xfrm>
                  <a:off x="1259" y="2175"/>
                  <a:ext cx="1224" cy="1371"/>
                </a:xfrm>
                <a:custGeom>
                  <a:avLst/>
                  <a:gdLst>
                    <a:gd name="T0" fmla="*/ 0 w 1224"/>
                    <a:gd name="T1" fmla="*/ 1371 h 1371"/>
                    <a:gd name="T2" fmla="*/ 129 w 1224"/>
                    <a:gd name="T3" fmla="*/ 1355 h 1371"/>
                    <a:gd name="T4" fmla="*/ 191 w 1224"/>
                    <a:gd name="T5" fmla="*/ 1340 h 1371"/>
                    <a:gd name="T6" fmla="*/ 257 w 1224"/>
                    <a:gd name="T7" fmla="*/ 1316 h 1371"/>
                    <a:gd name="T8" fmla="*/ 320 w 1224"/>
                    <a:gd name="T9" fmla="*/ 1285 h 1371"/>
                    <a:gd name="T10" fmla="*/ 386 w 1224"/>
                    <a:gd name="T11" fmla="*/ 1242 h 1371"/>
                    <a:gd name="T12" fmla="*/ 452 w 1224"/>
                    <a:gd name="T13" fmla="*/ 1188 h 1371"/>
                    <a:gd name="T14" fmla="*/ 581 w 1224"/>
                    <a:gd name="T15" fmla="*/ 1028 h 1371"/>
                    <a:gd name="T16" fmla="*/ 709 w 1224"/>
                    <a:gd name="T17" fmla="*/ 802 h 1371"/>
                    <a:gd name="T18" fmla="*/ 838 w 1224"/>
                    <a:gd name="T19" fmla="*/ 533 h 1371"/>
                    <a:gd name="T20" fmla="*/ 904 w 1224"/>
                    <a:gd name="T21" fmla="*/ 397 h 1371"/>
                    <a:gd name="T22" fmla="*/ 967 w 1224"/>
                    <a:gd name="T23" fmla="*/ 269 h 1371"/>
                    <a:gd name="T24" fmla="*/ 1033 w 1224"/>
                    <a:gd name="T25" fmla="*/ 159 h 1371"/>
                    <a:gd name="T26" fmla="*/ 1095 w 1224"/>
                    <a:gd name="T27" fmla="*/ 74 h 1371"/>
                    <a:gd name="T28" fmla="*/ 1161 w 1224"/>
                    <a:gd name="T29" fmla="*/ 19 h 1371"/>
                    <a:gd name="T30" fmla="*/ 1224 w 1224"/>
                    <a:gd name="T31" fmla="*/ 0 h 1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4" h="1371">
                      <a:moveTo>
                        <a:pt x="0" y="1371"/>
                      </a:moveTo>
                      <a:lnTo>
                        <a:pt x="129" y="1355"/>
                      </a:lnTo>
                      <a:lnTo>
                        <a:pt x="191" y="1340"/>
                      </a:lnTo>
                      <a:lnTo>
                        <a:pt x="257" y="1316"/>
                      </a:lnTo>
                      <a:lnTo>
                        <a:pt x="320" y="1285"/>
                      </a:lnTo>
                      <a:lnTo>
                        <a:pt x="386" y="1242"/>
                      </a:lnTo>
                      <a:lnTo>
                        <a:pt x="452" y="1188"/>
                      </a:lnTo>
                      <a:lnTo>
                        <a:pt x="581" y="1028"/>
                      </a:lnTo>
                      <a:lnTo>
                        <a:pt x="709" y="802"/>
                      </a:lnTo>
                      <a:lnTo>
                        <a:pt x="838" y="533"/>
                      </a:lnTo>
                      <a:lnTo>
                        <a:pt x="904" y="397"/>
                      </a:lnTo>
                      <a:lnTo>
                        <a:pt x="967" y="269"/>
                      </a:lnTo>
                      <a:lnTo>
                        <a:pt x="1033" y="159"/>
                      </a:lnTo>
                      <a:lnTo>
                        <a:pt x="1095" y="74"/>
                      </a:lnTo>
                      <a:lnTo>
                        <a:pt x="1161" y="19"/>
                      </a:lnTo>
                      <a:lnTo>
                        <a:pt x="1224" y="0"/>
                      </a:lnTo>
                    </a:path>
                  </a:pathLst>
                </a:custGeom>
                <a:noFill/>
                <a:ln w="76200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8346" name="Freeform 10"/>
              <p:cNvSpPr>
                <a:spLocks/>
              </p:cNvSpPr>
              <p:nvPr/>
            </p:nvSpPr>
            <p:spPr bwMode="auto">
              <a:xfrm>
                <a:off x="1200" y="1776"/>
                <a:ext cx="3840" cy="1872"/>
              </a:xfrm>
              <a:custGeom>
                <a:avLst/>
                <a:gdLst>
                  <a:gd name="T0" fmla="*/ 0 w 3800"/>
                  <a:gd name="T1" fmla="*/ 0 h 1784"/>
                  <a:gd name="T2" fmla="*/ 0 w 3800"/>
                  <a:gd name="T3" fmla="*/ 1784 h 1784"/>
                  <a:gd name="T4" fmla="*/ 3800 w 3800"/>
                  <a:gd name="T5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0" h="1784">
                    <a:moveTo>
                      <a:pt x="0" y="0"/>
                    </a:moveTo>
                    <a:lnTo>
                      <a:pt x="0" y="1784"/>
                    </a:lnTo>
                    <a:lnTo>
                      <a:pt x="3800" y="1784"/>
                    </a:lnTo>
                  </a:path>
                </a:pathLst>
              </a:custGeom>
              <a:noFill/>
              <a:ln w="55563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8410" name="Group 74"/>
            <p:cNvGrpSpPr>
              <a:grpSpLocks/>
            </p:cNvGrpSpPr>
            <p:nvPr/>
          </p:nvGrpSpPr>
          <p:grpSpPr bwMode="auto">
            <a:xfrm>
              <a:off x="144" y="2095"/>
              <a:ext cx="5089" cy="1985"/>
              <a:chOff x="144" y="2095"/>
              <a:chExt cx="5089" cy="1985"/>
            </a:xfrm>
          </p:grpSpPr>
          <p:sp useBgFill="1">
            <p:nvSpPr>
              <p:cNvPr id="398340" name="Rectangle 4"/>
              <p:cNvSpPr>
                <a:spLocks noChangeArrowheads="1"/>
              </p:cNvSpPr>
              <p:nvPr/>
            </p:nvSpPr>
            <p:spPr bwMode="auto">
              <a:xfrm>
                <a:off x="144" y="2095"/>
                <a:ext cx="1008" cy="478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200" b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一个任意分布的总体</a:t>
                </a:r>
              </a:p>
            </p:txBody>
          </p:sp>
          <p:grpSp>
            <p:nvGrpSpPr>
              <p:cNvPr id="398387" name="Group 51"/>
              <p:cNvGrpSpPr>
                <a:grpSpLocks/>
              </p:cNvGrpSpPr>
              <p:nvPr/>
            </p:nvGrpSpPr>
            <p:grpSpPr bwMode="auto">
              <a:xfrm>
                <a:off x="1200" y="2287"/>
                <a:ext cx="47" cy="1237"/>
                <a:chOff x="1152" y="2047"/>
                <a:chExt cx="47" cy="1434"/>
              </a:xfrm>
            </p:grpSpPr>
            <p:sp>
              <p:nvSpPr>
                <p:cNvPr id="398348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047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49" name="Line 13"/>
                <p:cNvSpPr>
                  <a:spLocks noChangeShapeType="1"/>
                </p:cNvSpPr>
                <p:nvPr/>
              </p:nvSpPr>
              <p:spPr bwMode="auto">
                <a:xfrm>
                  <a:off x="1152" y="2226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0" name="Line 14"/>
                <p:cNvSpPr>
                  <a:spLocks noChangeShapeType="1"/>
                </p:cNvSpPr>
                <p:nvPr/>
              </p:nvSpPr>
              <p:spPr bwMode="auto">
                <a:xfrm>
                  <a:off x="1152" y="2406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1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2585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2" name="Line 16"/>
                <p:cNvSpPr>
                  <a:spLocks noChangeShapeType="1"/>
                </p:cNvSpPr>
                <p:nvPr/>
              </p:nvSpPr>
              <p:spPr bwMode="auto">
                <a:xfrm>
                  <a:off x="1152" y="2764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3" name="Line 17"/>
                <p:cNvSpPr>
                  <a:spLocks noChangeShapeType="1"/>
                </p:cNvSpPr>
                <p:nvPr/>
              </p:nvSpPr>
              <p:spPr bwMode="auto">
                <a:xfrm>
                  <a:off x="1152" y="2943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4" name="Line 18"/>
                <p:cNvSpPr>
                  <a:spLocks noChangeShapeType="1"/>
                </p:cNvSpPr>
                <p:nvPr/>
              </p:nvSpPr>
              <p:spPr bwMode="auto">
                <a:xfrm>
                  <a:off x="1152" y="3122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5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3301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6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480"/>
                  <a:ext cx="47" cy="1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98375" name="Object 3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784" y="3744"/>
              <a:ext cx="62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439" name="Equation" r:id="rId6" imgW="482400" imgH="228600" progId="Equation.3">
                      <p:embed/>
                    </p:oleObj>
                  </mc:Choice>
                  <mc:Fallback>
                    <p:oleObj name="Equation" r:id="rId6" imgW="4824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744"/>
                            <a:ext cx="62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8409" name="Group 73"/>
              <p:cNvGrpSpPr>
                <a:grpSpLocks/>
              </p:cNvGrpSpPr>
              <p:nvPr/>
            </p:nvGrpSpPr>
            <p:grpSpPr bwMode="auto">
              <a:xfrm>
                <a:off x="1656" y="3648"/>
                <a:ext cx="3577" cy="250"/>
                <a:chOff x="1656" y="3648"/>
                <a:chExt cx="3577" cy="250"/>
              </a:xfrm>
            </p:grpSpPr>
            <p:sp>
              <p:nvSpPr>
                <p:cNvPr id="398358" name="Line 22"/>
                <p:cNvSpPr>
                  <a:spLocks noChangeShapeType="1"/>
                </p:cNvSpPr>
                <p:nvPr/>
              </p:nvSpPr>
              <p:spPr bwMode="auto">
                <a:xfrm>
                  <a:off x="4665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59" name="Line 23"/>
                <p:cNvSpPr>
                  <a:spLocks noChangeShapeType="1"/>
                </p:cNvSpPr>
                <p:nvPr/>
              </p:nvSpPr>
              <p:spPr bwMode="auto">
                <a:xfrm>
                  <a:off x="4291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0" name="Line 24"/>
                <p:cNvSpPr>
                  <a:spLocks noChangeShapeType="1"/>
                </p:cNvSpPr>
                <p:nvPr/>
              </p:nvSpPr>
              <p:spPr bwMode="auto">
                <a:xfrm>
                  <a:off x="3913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1" name="Line 25"/>
                <p:cNvSpPr>
                  <a:spLocks noChangeShapeType="1"/>
                </p:cNvSpPr>
                <p:nvPr/>
              </p:nvSpPr>
              <p:spPr bwMode="auto">
                <a:xfrm>
                  <a:off x="3539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2" name="Line 26"/>
                <p:cNvSpPr>
                  <a:spLocks noChangeShapeType="1"/>
                </p:cNvSpPr>
                <p:nvPr/>
              </p:nvSpPr>
              <p:spPr bwMode="auto">
                <a:xfrm>
                  <a:off x="3161" y="3675"/>
                  <a:ext cx="0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3" name="Line 27"/>
                <p:cNvSpPr>
                  <a:spLocks noChangeShapeType="1"/>
                </p:cNvSpPr>
                <p:nvPr/>
              </p:nvSpPr>
              <p:spPr bwMode="auto">
                <a:xfrm>
                  <a:off x="2786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4" name="Line 28"/>
                <p:cNvSpPr>
                  <a:spLocks noChangeShapeType="1"/>
                </p:cNvSpPr>
                <p:nvPr/>
              </p:nvSpPr>
              <p:spPr bwMode="auto">
                <a:xfrm>
                  <a:off x="2408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5" name="Line 29"/>
                <p:cNvSpPr>
                  <a:spLocks noChangeShapeType="1"/>
                </p:cNvSpPr>
                <p:nvPr/>
              </p:nvSpPr>
              <p:spPr bwMode="auto">
                <a:xfrm>
                  <a:off x="2034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66" name="Line 30"/>
                <p:cNvSpPr>
                  <a:spLocks noChangeShapeType="1"/>
                </p:cNvSpPr>
                <p:nvPr/>
              </p:nvSpPr>
              <p:spPr bwMode="auto">
                <a:xfrm>
                  <a:off x="1656" y="3675"/>
                  <a:ext cx="1" cy="47"/>
                </a:xfrm>
                <a:prstGeom prst="line">
                  <a:avLst/>
                </a:prstGeom>
                <a:noFill/>
                <a:ln w="55563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8382" name="Group 46"/>
                <p:cNvGrpSpPr>
                  <a:grpSpLocks/>
                </p:cNvGrpSpPr>
                <p:nvPr/>
              </p:nvGrpSpPr>
              <p:grpSpPr bwMode="auto">
                <a:xfrm>
                  <a:off x="5090" y="3648"/>
                  <a:ext cx="143" cy="250"/>
                  <a:chOff x="5136" y="3696"/>
                  <a:chExt cx="144" cy="290"/>
                </a:xfrm>
              </p:grpSpPr>
              <p:sp>
                <p:nvSpPr>
                  <p:cNvPr id="39836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3696"/>
                    <a:ext cx="144" cy="2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600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39838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136" y="369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中心极限定理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central limit theorem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730158" name="Object 46"/>
          <p:cNvGraphicFramePr>
            <a:graphicFrameLocks noChangeAspect="1"/>
          </p:cNvGraphicFramePr>
          <p:nvPr/>
        </p:nvGraphicFramePr>
        <p:xfrm>
          <a:off x="2590800" y="1600200"/>
          <a:ext cx="65532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8" name="位图图像" r:id="rId4" imgW="4800000" imgH="5342857" progId="Paint.Picture">
                  <p:embed/>
                </p:oleObj>
              </mc:Choice>
              <mc:Fallback>
                <p:oleObj name="位图图像" r:id="rId4" imgW="4800000" imgH="5342857" progId="Paint.Pictur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65532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9" name="Text Box 47"/>
          <p:cNvSpPr txBox="1">
            <a:spLocks noChangeArrowheads="1"/>
          </p:cNvSpPr>
          <p:nvPr/>
        </p:nvSpPr>
        <p:spPr bwMode="auto">
          <a:xfrm>
            <a:off x="228600" y="1676400"/>
            <a:ext cx="2209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的分布趋于正态分布的过程</a:t>
            </a:r>
          </a:p>
        </p:txBody>
      </p:sp>
      <p:sp>
        <p:nvSpPr>
          <p:cNvPr id="730162" name="AutoShape 50"/>
          <p:cNvSpPr>
            <a:spLocks noChangeArrowheads="1"/>
          </p:cNvSpPr>
          <p:nvPr/>
        </p:nvSpPr>
        <p:spPr bwMode="auto">
          <a:xfrm>
            <a:off x="533400" y="3124200"/>
            <a:ext cx="1905000" cy="30480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81000"/>
            <a:ext cx="7010400" cy="914400"/>
          </a:xfrm>
          <a:noFill/>
          <a:ln/>
        </p:spPr>
        <p:txBody>
          <a:bodyPr anchor="ctr" anchorCtr="0"/>
          <a:lstStyle/>
          <a:p>
            <a:r>
              <a:rPr lang="zh-CN" altLang="en-US" sz="4000">
                <a:latin typeface="Arial" panose="020B0604020202020204" pitchFamily="34" charset="0"/>
              </a:rPr>
              <a:t>第 </a:t>
            </a:r>
            <a:r>
              <a:rPr lang="en-US" altLang="zh-CN" sz="4000">
                <a:latin typeface="Arial" panose="020B0604020202020204" pitchFamily="34" charset="0"/>
              </a:rPr>
              <a:t>6 </a:t>
            </a:r>
            <a:r>
              <a:rPr lang="zh-CN" altLang="en-US" sz="4000">
                <a:latin typeface="Arial" panose="020B0604020202020204" pitchFamily="34" charset="0"/>
              </a:rPr>
              <a:t>章   统计量及其抽样分布</a:t>
            </a:r>
            <a:endParaRPr lang="zh-CN" altLang="en-US" sz="4000" b="0">
              <a:latin typeface="Arial" panose="020B0604020202020204" pitchFamily="34" charset="0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700213"/>
            <a:ext cx="8153400" cy="4398962"/>
          </a:xfrm>
          <a:noFill/>
          <a:ln/>
        </p:spPr>
        <p:txBody>
          <a:bodyPr/>
          <a:lstStyle/>
          <a:p>
            <a:pPr marL="609600" indent="-609600" algn="l"/>
            <a:r>
              <a:rPr lang="en-US" altLang="zh-CN" sz="3200" b="1" dirty="0"/>
              <a:t>6.1   </a:t>
            </a:r>
            <a:r>
              <a:rPr lang="zh-CN" altLang="en-US" sz="3200" b="1" dirty="0"/>
              <a:t>统计量</a:t>
            </a:r>
          </a:p>
          <a:p>
            <a:pPr marL="609600" indent="-609600" algn="l"/>
            <a:r>
              <a:rPr lang="en-US" altLang="zh-CN" sz="3200" b="1" dirty="0"/>
              <a:t>6.2   </a:t>
            </a:r>
            <a:r>
              <a:rPr lang="zh-CN" altLang="en-US" sz="3200" b="1" dirty="0"/>
              <a:t>关于分布的几个概念</a:t>
            </a:r>
            <a:endParaRPr lang="en-US" altLang="zh-CN" sz="3200" b="1" dirty="0"/>
          </a:p>
          <a:p>
            <a:pPr marL="609600" indent="-609600" algn="l"/>
            <a:r>
              <a:rPr lang="en-US" altLang="zh-CN" sz="3200" b="1" dirty="0"/>
              <a:t>6.3   </a:t>
            </a:r>
            <a:r>
              <a:rPr lang="zh-CN" altLang="en-US" sz="3200" b="1" dirty="0"/>
              <a:t>由正态分布导出的几个重要分布</a:t>
            </a:r>
          </a:p>
          <a:p>
            <a:pPr marL="609600" indent="-609600" algn="l"/>
            <a:r>
              <a:rPr lang="en-US" altLang="zh-CN" sz="3200" b="1" dirty="0"/>
              <a:t>6.4   </a:t>
            </a:r>
            <a:r>
              <a:rPr lang="zh-CN" altLang="en-US" sz="3200" b="1" dirty="0"/>
              <a:t>样本均值的分布与中心极限定理</a:t>
            </a:r>
            <a:endParaRPr lang="en-US" altLang="zh-CN" sz="3200" b="1" dirty="0"/>
          </a:p>
          <a:p>
            <a:pPr marL="609600" indent="-609600" algn="l"/>
            <a:r>
              <a:rPr lang="en-US" altLang="zh-CN" sz="3200" b="1" dirty="0"/>
              <a:t>6.5</a:t>
            </a:r>
            <a:r>
              <a:rPr lang="zh-CN" altLang="en-US" sz="3200" b="1" dirty="0"/>
              <a:t>   样本比例的抽样分布</a:t>
            </a:r>
            <a:endParaRPr lang="en-US" altLang="zh-CN" sz="3200" b="1" dirty="0"/>
          </a:p>
          <a:p>
            <a:pPr marL="609600" indent="-609600" algn="l"/>
            <a:r>
              <a:rPr lang="en-US" altLang="zh-CN" sz="3200" b="1" dirty="0"/>
              <a:t>6.6   </a:t>
            </a:r>
            <a:r>
              <a:rPr lang="zh-CN" altLang="en-US" sz="3200" b="1" dirty="0"/>
              <a:t>两个样本平均值之差的分布</a:t>
            </a:r>
            <a:endParaRPr lang="en-US" altLang="zh-CN" sz="3200" b="1" dirty="0"/>
          </a:p>
          <a:p>
            <a:pPr marL="609600" indent="-609600" algn="l"/>
            <a:r>
              <a:rPr lang="en-US" altLang="zh-CN" sz="3200" b="1" dirty="0"/>
              <a:t>6.7   </a:t>
            </a:r>
            <a:r>
              <a:rPr lang="zh-CN" altLang="en-US" sz="3200" b="1" dirty="0"/>
              <a:t>关于样本方差的分布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1F29EEDC-69D6-4D50-8500-3206E2D2485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 anchor="ctr" anchorCtr="0"/>
          <a:lstStyle/>
          <a:p>
            <a:pPr>
              <a:defRPr/>
            </a:pPr>
            <a:r>
              <a:rPr lang="zh-CN" altLang="en-US" sz="4400"/>
              <a:t>样本比例的抽样分布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BF8C1495-D2D7-43E8-A21E-7C00AE2E2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800"/>
              <a:t>总体</a:t>
            </a:r>
            <a:r>
              <a:rPr lang="en-US" altLang="zh-CN" sz="2800"/>
              <a:t>(</a:t>
            </a:r>
            <a:r>
              <a:rPr lang="zh-CN" altLang="en-US" sz="2800"/>
              <a:t>或样本</a:t>
            </a:r>
            <a:r>
              <a:rPr lang="en-US" altLang="zh-CN" sz="2800"/>
              <a:t>)</a:t>
            </a:r>
            <a:r>
              <a:rPr lang="zh-CN" altLang="en-US" sz="2800"/>
              <a:t>中具有某种属性的单位与全部单位总数之比</a:t>
            </a:r>
          </a:p>
          <a:p>
            <a:pPr marL="1219200" lvl="1" indent="-533400">
              <a:lnSpc>
                <a:spcPct val="90000"/>
              </a:lnSpc>
              <a:spcBef>
                <a:spcPct val="60000"/>
              </a:spcBef>
              <a:defRPr/>
            </a:pPr>
            <a:r>
              <a:rPr lang="zh-CN" altLang="en-US" sz="2400"/>
              <a:t>不同性别的人与全部人数之比</a:t>
            </a:r>
          </a:p>
          <a:p>
            <a:pPr marL="1219200" lvl="1" indent="-533400">
              <a:lnSpc>
                <a:spcPct val="90000"/>
              </a:lnSpc>
              <a:spcBef>
                <a:spcPct val="60000"/>
              </a:spcBef>
              <a:defRPr/>
            </a:pPr>
            <a:r>
              <a:rPr lang="zh-CN" altLang="en-US" sz="2400"/>
              <a:t>合格品</a:t>
            </a:r>
            <a:r>
              <a:rPr lang="en-US" altLang="zh-CN" sz="2400"/>
              <a:t>(</a:t>
            </a:r>
            <a:r>
              <a:rPr lang="zh-CN" altLang="en-US" sz="2400"/>
              <a:t>或不合格品</a:t>
            </a:r>
            <a:r>
              <a:rPr lang="en-US" altLang="zh-CN" sz="2400"/>
              <a:t>) </a:t>
            </a:r>
            <a:r>
              <a:rPr lang="zh-CN" altLang="en-US" sz="2400"/>
              <a:t>与全部产品总数之比</a:t>
            </a:r>
            <a:endParaRPr lang="zh-CN" altLang="en-US" sz="2400"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800"/>
              <a:t>总体比例可表示为</a:t>
            </a:r>
          </a:p>
          <a:p>
            <a:pPr marL="1219200" lvl="1" indent="-533400">
              <a:lnSpc>
                <a:spcPct val="90000"/>
              </a:lnSpc>
              <a:spcBef>
                <a:spcPct val="60000"/>
              </a:spcBef>
              <a:defRPr/>
            </a:pPr>
            <a:endParaRPr lang="zh-CN" altLang="en-US" sz="2400"/>
          </a:p>
          <a:p>
            <a:pPr marL="609600" indent="-609600">
              <a:lnSpc>
                <a:spcPct val="9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800"/>
              <a:t>样本比例可表示为</a:t>
            </a:r>
          </a:p>
          <a:p>
            <a:pPr marL="609600" indent="-609600">
              <a:lnSpc>
                <a:spcPct val="90000"/>
              </a:lnSpc>
              <a:spcBef>
                <a:spcPct val="60000"/>
              </a:spcBef>
              <a:defRPr/>
            </a:pPr>
            <a:r>
              <a:rPr lang="zh-CN" altLang="en-US" sz="2800"/>
              <a:t>	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5CF78905-C0FF-4E5D-ACC2-05828C47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比例</a:t>
            </a:r>
            <a:br>
              <a:rPr lang="zh-CN" altLang="en-US"/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(proportion)</a:t>
            </a:r>
          </a:p>
        </p:txBody>
      </p:sp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A02CD83D-D68C-4D8A-BB04-4B4994622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4230688"/>
          <a:ext cx="4449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10" name="Equation" r:id="rId4" imgW="1584924" imgH="388584" progId="Equation.3">
                  <p:embed/>
                </p:oleObj>
              </mc:Choice>
              <mc:Fallback>
                <p:oleObj name="Equation" r:id="rId4" imgW="1584924" imgH="388584" progId="Equation.3">
                  <p:embed/>
                  <p:pic>
                    <p:nvPicPr>
                      <p:cNvPr id="50180" name="Object 5">
                        <a:extLst>
                          <a:ext uri="{FF2B5EF4-FFF2-40B4-BE49-F238E27FC236}">
                            <a16:creationId xmlns:a16="http://schemas.microsoft.com/office/drawing/2014/main" id="{A02CD83D-D68C-4D8A-BB04-4B4994622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230688"/>
                        <a:ext cx="4449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>
            <a:extLst>
              <a:ext uri="{FF2B5EF4-FFF2-40B4-BE49-F238E27FC236}">
                <a16:creationId xmlns:a16="http://schemas.microsoft.com/office/drawing/2014/main" id="{AC195AA6-ECD0-4B4A-B2B6-E56480814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10200"/>
          <a:ext cx="4238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11" name="Equation" r:id="rId6" imgW="1508855" imgH="388584" progId="Equation.3">
                  <p:embed/>
                </p:oleObj>
              </mc:Choice>
              <mc:Fallback>
                <p:oleObj name="Equation" r:id="rId6" imgW="1508855" imgH="388584" progId="Equation.3">
                  <p:embed/>
                  <p:pic>
                    <p:nvPicPr>
                      <p:cNvPr id="50181" name="Object 6">
                        <a:extLst>
                          <a:ext uri="{FF2B5EF4-FFF2-40B4-BE49-F238E27FC236}">
                            <a16:creationId xmlns:a16="http://schemas.microsoft.com/office/drawing/2014/main" id="{AC195AA6-ECD0-4B4A-B2B6-E56480814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42386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C8AF0262-1A40-4E08-841E-387A28FE2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/>
              <a:t>容量相同的所有可能样本的样本比例的概率分布</a:t>
            </a:r>
          </a:p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/>
              <a:t>当样本容量很大时，样本比例的抽样分布可用正态分布近似 </a:t>
            </a:r>
          </a:p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/>
              <a:t>一种理论概率分布</a:t>
            </a:r>
          </a:p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/>
              <a:t>推断总体总体比例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zh-CN" altLang="en-US"/>
              <a:t>的理论基础	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4DF3CEF0-E186-442D-BA55-D963EE733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样本比例的抽样分布</a:t>
            </a:r>
            <a:endParaRPr lang="zh-CN" altLang="en-US" sz="3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AFF1E5CB-CF19-41F0-B26C-98BFF098E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153400" cy="4267200"/>
          </a:xfrm>
        </p:spPr>
        <p:txBody>
          <a:bodyPr/>
          <a:lstStyle/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/>
              <a:t>样本比例的数学期望</a:t>
            </a:r>
          </a:p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endParaRPr lang="zh-CN" altLang="en-US"/>
          </a:p>
          <a:p>
            <a:pPr marL="609600" indent="-6096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/>
              <a:t>样本比例的方差</a:t>
            </a:r>
          </a:p>
          <a:p>
            <a:pPr marL="1219200" lvl="1" indent="-533400">
              <a:spcBef>
                <a:spcPct val="60000"/>
              </a:spcBef>
              <a:defRPr/>
            </a:pPr>
            <a:r>
              <a:rPr lang="zh-CN" altLang="en-US"/>
              <a:t>重复抽样</a:t>
            </a:r>
          </a:p>
          <a:p>
            <a:pPr marL="1219200" lvl="1" indent="-533400">
              <a:spcBef>
                <a:spcPct val="60000"/>
              </a:spcBef>
              <a:defRPr/>
            </a:pPr>
            <a:endParaRPr lang="zh-CN" altLang="en-US" sz="1400"/>
          </a:p>
          <a:p>
            <a:pPr marL="1219200" lvl="1" indent="-533400">
              <a:spcBef>
                <a:spcPct val="60000"/>
              </a:spcBef>
              <a:defRPr/>
            </a:pPr>
            <a:r>
              <a:rPr lang="zh-CN" altLang="en-US"/>
              <a:t>不重复抽样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393B14C7-7212-4A58-B299-F1B210E14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样本比例的抽样分布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数学期望与方差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469496B9-197A-4527-9E44-8E3A34B4A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2774950"/>
          <a:ext cx="1530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39" name="Equation" r:id="rId4" imgW="609636" imgH="190512" progId="Equation.3">
                  <p:embed/>
                </p:oleObj>
              </mc:Choice>
              <mc:Fallback>
                <p:oleObj name="Equation" r:id="rId4" imgW="609636" imgH="190512" progId="Equation.3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469496B9-197A-4527-9E44-8E3A34B4A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774950"/>
                        <a:ext cx="1530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8D39B4CD-5EA2-4010-A73C-0CACF1EA7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4065588"/>
          <a:ext cx="20145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40" name="Equation" r:id="rId6" imgW="899219" imgH="381024" progId="Equation.3">
                  <p:embed/>
                </p:oleObj>
              </mc:Choice>
              <mc:Fallback>
                <p:oleObj name="Equation" r:id="rId6" imgW="899219" imgH="381024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8D39B4CD-5EA2-4010-A73C-0CACF1EA7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065588"/>
                        <a:ext cx="20145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893686B5-C606-49C8-873C-E2F3E3217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5041900"/>
          <a:ext cx="3340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41" name="Equation" r:id="rId8" imgW="1432569" imgH="419040" progId="Equation.3">
                  <p:embed/>
                </p:oleObj>
              </mc:Choice>
              <mc:Fallback>
                <p:oleObj name="Equation" r:id="rId8" imgW="1432569" imgH="419040" progId="Equation.3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893686B5-C606-49C8-873C-E2F3E3217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5041900"/>
                        <a:ext cx="33401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:a16="http://schemas.microsoft.com/office/drawing/2014/main" id="{523242FA-0917-4C90-9466-9A97A7B9A4C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 anchor="ctr" anchorCtr="0"/>
          <a:lstStyle/>
          <a:p>
            <a:pPr>
              <a:defRPr/>
            </a:pPr>
            <a:r>
              <a:rPr lang="zh-CN" altLang="en-US" sz="4400"/>
              <a:t>样本方差的抽样分布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A51BCD9A-9921-4A06-BBF3-95064CE85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样本方差的分布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D0828F6C-5D26-4C0A-88A2-9E7900A4C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altLang="zh-CN" sz="3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</a:t>
            </a:r>
            <a:r>
              <a:rPr lang="zh-CN" altLang="en-US" sz="3000" b="0"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对于来自正态总体的简单随机样本，则比值</a:t>
            </a:r>
          </a:p>
          <a:p>
            <a:pPr algn="just">
              <a:spcBef>
                <a:spcPct val="50000"/>
              </a:spcBef>
              <a:defRPr/>
            </a:pPr>
            <a:endParaRPr lang="zh-CN" altLang="en-US" sz="3000" b="0">
              <a:effectLst>
                <a:outerShdw blurRad="38100" dist="38100" dir="2700000" algn="tl">
                  <a:srgbClr val="000000"/>
                </a:outerShdw>
              </a:effectLst>
              <a:sym typeface="Wingdings 3" panose="05040102010807070707" pitchFamily="18" charset="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3000" b="0"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    的抽样分布服从自由度</a:t>
            </a:r>
            <a:r>
              <a:rPr lang="zh-CN" altLang="en-US" sz="30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Wingdings 3" panose="05040102010807070707" pitchFamily="18" charset="2"/>
              </a:rPr>
              <a:t>为 </a:t>
            </a:r>
            <a:r>
              <a:rPr lang="en-US" altLang="zh-CN" sz="30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CN" sz="3000" b="0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CN" sz="30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Wingdings 3" panose="05040102010807070707" pitchFamily="18" charset="2"/>
              </a:rPr>
              <a:t>-1)</a:t>
            </a:r>
            <a:r>
              <a:rPr lang="en-US" altLang="zh-CN" sz="3000" b="0"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 </a:t>
            </a:r>
            <a:r>
              <a:rPr lang="en-US" altLang="zh-CN" sz="3000" i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</a:t>
            </a:r>
            <a:r>
              <a:rPr lang="en-US" altLang="zh-CN" sz="3000" baseline="3000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b="0">
                <a:effectLst>
                  <a:outerShdw blurRad="38100" dist="38100" dir="2700000" algn="tl">
                    <a:srgbClr val="000000"/>
                  </a:outerShdw>
                </a:effectLst>
              </a:rPr>
              <a:t>分布，即</a:t>
            </a:r>
          </a:p>
        </p:txBody>
      </p:sp>
      <p:graphicFrame>
        <p:nvGraphicFramePr>
          <p:cNvPr id="58372" name="Object 19">
            <a:hlinkClick r:id="" action="ppaction://ole?verb=0"/>
            <a:extLst>
              <a:ext uri="{FF2B5EF4-FFF2-40B4-BE49-F238E27FC236}">
                <a16:creationId xmlns:a16="http://schemas.microsoft.com/office/drawing/2014/main" id="{F59F5B9F-7DA8-4059-8F18-9EB6CD31F905}"/>
              </a:ext>
            </a:extLst>
          </p:cNvPr>
          <p:cNvGraphicFramePr>
            <a:graphicFrameLocks/>
          </p:cNvGraphicFramePr>
          <p:nvPr/>
        </p:nvGraphicFramePr>
        <p:xfrm>
          <a:off x="2590800" y="3962400"/>
          <a:ext cx="3352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56" name="Equation" r:id="rId4" imgW="1303121" imgH="403920" progId="Equation.3">
                  <p:embed/>
                </p:oleObj>
              </mc:Choice>
              <mc:Fallback>
                <p:oleObj name="Equation" r:id="rId4" imgW="1303121" imgH="403920" progId="Equation.3">
                  <p:embed/>
                  <p:pic>
                    <p:nvPicPr>
                      <p:cNvPr id="58372" name="Object 1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59F5B9F-7DA8-4059-8F18-9EB6CD31F9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3352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20">
            <a:hlinkClick r:id="" action="ppaction://ole?verb=0"/>
            <a:extLst>
              <a:ext uri="{FF2B5EF4-FFF2-40B4-BE49-F238E27FC236}">
                <a16:creationId xmlns:a16="http://schemas.microsoft.com/office/drawing/2014/main" id="{EC42C0C1-E625-4DC0-A283-42F9D537107A}"/>
              </a:ext>
            </a:extLst>
          </p:cNvPr>
          <p:cNvGraphicFramePr>
            <a:graphicFrameLocks/>
          </p:cNvGraphicFramePr>
          <p:nvPr/>
        </p:nvGraphicFramePr>
        <p:xfrm>
          <a:off x="2667000" y="2438400"/>
          <a:ext cx="1516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57" name="Equation" r:id="rId6" imgW="579165" imgH="403920" progId="Equation.3">
                  <p:embed/>
                </p:oleObj>
              </mc:Choice>
              <mc:Fallback>
                <p:oleObj name="Equation" r:id="rId6" imgW="579165" imgH="403920" progId="Equation.3">
                  <p:embed/>
                  <p:pic>
                    <p:nvPicPr>
                      <p:cNvPr id="58373" name="Object 2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C42C0C1-E625-4DC0-A283-42F9D53710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1516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833C54BB-1159-49C6-A8A3-1C563666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6.3</a:t>
            </a:r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样本统计量的抽样分布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          </a:t>
            </a:r>
            <a:r>
              <a:rPr lang="en-US" altLang="zh-CN" sz="3200">
                <a:latin typeface="Arial" panose="020B0604020202020204" pitchFamily="34" charset="0"/>
              </a:rPr>
              <a:t>(</a:t>
            </a:r>
            <a:r>
              <a:rPr lang="zh-CN" altLang="en-US" sz="3200">
                <a:latin typeface="Arial" panose="020B0604020202020204" pitchFamily="34" charset="0"/>
              </a:rPr>
              <a:t>两个总体参数推断时</a:t>
            </a:r>
            <a:r>
              <a:rPr lang="en-US" altLang="zh-CN" sz="3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C38C9857-830F-4C27-920F-7D1411A3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ctr">
              <a:spcBef>
                <a:spcPct val="20000"/>
              </a:spcBef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28600"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17145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57150" algn="ctr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 algn="ctr">
              <a:spcBef>
                <a:spcPct val="20000"/>
              </a:spcBef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  <a:buAutoNum type="ea1ChsPeriod"/>
              <a:defRPr/>
            </a:pPr>
            <a:r>
              <a:rPr lang="zh-CN" altLang="en-US"/>
              <a:t>两个样本均值之差的抽样分布</a:t>
            </a:r>
          </a:p>
          <a:p>
            <a:pPr algn="l">
              <a:buFontTx/>
              <a:buAutoNum type="ea1ChsPeriod"/>
              <a:defRPr/>
            </a:pPr>
            <a:r>
              <a:rPr lang="zh-CN" altLang="en-US"/>
              <a:t>两个样本比例之差的抽样分布</a:t>
            </a:r>
          </a:p>
          <a:p>
            <a:pPr algn="l">
              <a:buFontTx/>
              <a:buAutoNum type="ea1ChsPeriod"/>
              <a:defRPr/>
            </a:pPr>
            <a:r>
              <a:rPr lang="zh-CN" altLang="en-US"/>
              <a:t>两个样本方差比的抽样分布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C042D198-C611-47B2-ABBE-D77E30FE390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 anchor="ctr" anchorCtr="0"/>
          <a:lstStyle/>
          <a:p>
            <a:pPr>
              <a:defRPr/>
            </a:pPr>
            <a:r>
              <a:rPr lang="zh-CN" altLang="en-US" sz="4400"/>
              <a:t>两个样本均值之差的抽样分布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D7F77133-A3DA-4CE0-BE5F-369C6F008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800"/>
              <a:t>两个总体都为正态分布，即                      ，                     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endParaRPr lang="zh-CN" altLang="en-US" sz="2800"/>
          </a:p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800"/>
              <a:t>两个样本均值之差          的抽样分布服从正态分布，其分布的数学期望为两个总体均值之差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endParaRPr lang="zh-CN" altLang="en-US" sz="2800"/>
          </a:p>
          <a:p>
            <a:pPr marL="609600" indent="-609600" algn="just">
              <a:spcBef>
                <a:spcPct val="60000"/>
              </a:spcBef>
              <a:defRPr/>
            </a:pPr>
            <a:r>
              <a:rPr lang="zh-CN" altLang="en-US" sz="2800"/>
              <a:t>       方差为各自的方差之和 	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DCAB5D26-7840-48CF-A4F6-F541A4D48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10400" cy="1066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两个样本均值之差的抽样分布</a:t>
            </a:r>
            <a:endParaRPr lang="zh-CN" altLang="en-US" sz="3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4B78490F-F530-469E-8D42-21197B1F8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752600"/>
          <a:ext cx="1862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0" name="Equation" r:id="rId4" imgW="998195" imgH="213408" progId="Equation.3">
                  <p:embed/>
                </p:oleObj>
              </mc:Choice>
              <mc:Fallback>
                <p:oleObj name="Equation" r:id="rId4" imgW="998195" imgH="213408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4B78490F-F530-469E-8D42-21197B1F8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52600"/>
                        <a:ext cx="18621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6">
            <a:extLst>
              <a:ext uri="{FF2B5EF4-FFF2-40B4-BE49-F238E27FC236}">
                <a16:creationId xmlns:a16="http://schemas.microsoft.com/office/drawing/2014/main" id="{A08E4E3F-5493-44B4-8192-4C62BC23A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2438400"/>
          <a:ext cx="1908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1" name="Equation" r:id="rId6" imgW="1028666" imgH="213408" progId="Equation.3">
                  <p:embed/>
                </p:oleObj>
              </mc:Choice>
              <mc:Fallback>
                <p:oleObj name="Equation" r:id="rId6" imgW="1028666" imgH="213408" progId="Equation.3">
                  <p:embed/>
                  <p:pic>
                    <p:nvPicPr>
                      <p:cNvPr id="70661" name="Object 6">
                        <a:extLst>
                          <a:ext uri="{FF2B5EF4-FFF2-40B4-BE49-F238E27FC236}">
                            <a16:creationId xmlns:a16="http://schemas.microsoft.com/office/drawing/2014/main" id="{A08E4E3F-5493-44B4-8192-4C62BC23A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438400"/>
                        <a:ext cx="1908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7">
            <a:extLst>
              <a:ext uri="{FF2B5EF4-FFF2-40B4-BE49-F238E27FC236}">
                <a16:creationId xmlns:a16="http://schemas.microsoft.com/office/drawing/2014/main" id="{4D85A6D9-CA67-439B-8BCD-35525046F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124200"/>
          <a:ext cx="1000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2" name="Equation" r:id="rId8" imgW="533350" imgH="213408" progId="Equation.3">
                  <p:embed/>
                </p:oleObj>
              </mc:Choice>
              <mc:Fallback>
                <p:oleObj name="Equation" r:id="rId8" imgW="533350" imgH="213408" progId="Equation.3">
                  <p:embed/>
                  <p:pic>
                    <p:nvPicPr>
                      <p:cNvPr id="70662" name="Object 7">
                        <a:extLst>
                          <a:ext uri="{FF2B5EF4-FFF2-40B4-BE49-F238E27FC236}">
                            <a16:creationId xmlns:a16="http://schemas.microsoft.com/office/drawing/2014/main" id="{4D85A6D9-CA67-439B-8BCD-35525046F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24200"/>
                        <a:ext cx="1000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8">
            <a:extLst>
              <a:ext uri="{FF2B5EF4-FFF2-40B4-BE49-F238E27FC236}">
                <a16:creationId xmlns:a16="http://schemas.microsoft.com/office/drawing/2014/main" id="{B75B9149-A7CF-4792-A14F-151D0D7C2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91000"/>
          <a:ext cx="3124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3" r:id="rId10" imgW="1371627" imgH="213408" progId="Equation.3">
                  <p:embed/>
                </p:oleObj>
              </mc:Choice>
              <mc:Fallback>
                <p:oleObj r:id="rId10" imgW="1371627" imgH="213408" progId="Equation.3">
                  <p:embed/>
                  <p:pic>
                    <p:nvPicPr>
                      <p:cNvPr id="70663" name="Object 8">
                        <a:extLst>
                          <a:ext uri="{FF2B5EF4-FFF2-40B4-BE49-F238E27FC236}">
                            <a16:creationId xmlns:a16="http://schemas.microsoft.com/office/drawing/2014/main" id="{B75B9149-A7CF-4792-A14F-151D0D7C2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124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12">
            <a:extLst>
              <a:ext uri="{FF2B5EF4-FFF2-40B4-BE49-F238E27FC236}">
                <a16:creationId xmlns:a16="http://schemas.microsoft.com/office/drawing/2014/main" id="{AD036859-F22F-47CA-BE30-91E9CD3E4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257800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4" r:id="rId12" imgW="1150550" imgH="441936" progId="Equation.3">
                  <p:embed/>
                </p:oleObj>
              </mc:Choice>
              <mc:Fallback>
                <p:oleObj r:id="rId12" imgW="1150550" imgH="441936" progId="Equation.3">
                  <p:embed/>
                  <p:pic>
                    <p:nvPicPr>
                      <p:cNvPr id="70664" name="Object 12">
                        <a:extLst>
                          <a:ext uri="{FF2B5EF4-FFF2-40B4-BE49-F238E27FC236}">
                            <a16:creationId xmlns:a16="http://schemas.microsoft.com/office/drawing/2014/main" id="{AD036859-F22F-47CA-BE30-91E9CD3E4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2895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59C0D480-B4F7-437A-ABBD-09E2DBF3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361950"/>
            <a:ext cx="6991350" cy="9144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两个样本均值之差的抽样分布</a:t>
            </a:r>
          </a:p>
        </p:txBody>
      </p:sp>
      <p:grpSp>
        <p:nvGrpSpPr>
          <p:cNvPr id="756739" name="Group 3">
            <a:extLst>
              <a:ext uri="{FF2B5EF4-FFF2-40B4-BE49-F238E27FC236}">
                <a16:creationId xmlns:a16="http://schemas.microsoft.com/office/drawing/2014/main" id="{3BF59B7E-06C7-4A65-9C16-80A04B0BF8AB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1920875"/>
            <a:ext cx="3687763" cy="1289050"/>
            <a:chOff x="434" y="1210"/>
            <a:chExt cx="2323" cy="812"/>
          </a:xfrm>
        </p:grpSpPr>
        <p:grpSp>
          <p:nvGrpSpPr>
            <p:cNvPr id="72769" name="Group 4">
              <a:extLst>
                <a:ext uri="{FF2B5EF4-FFF2-40B4-BE49-F238E27FC236}">
                  <a16:creationId xmlns:a16="http://schemas.microsoft.com/office/drawing/2014/main" id="{B1918536-518C-4E1D-826F-15524D055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9" y="1224"/>
              <a:ext cx="1058" cy="798"/>
              <a:chOff x="1699" y="1224"/>
              <a:chExt cx="1058" cy="798"/>
            </a:xfrm>
          </p:grpSpPr>
          <p:sp>
            <p:nvSpPr>
              <p:cNvPr id="756741" name="Freeform 5">
                <a:extLst>
                  <a:ext uri="{FF2B5EF4-FFF2-40B4-BE49-F238E27FC236}">
                    <a16:creationId xmlns:a16="http://schemas.microsoft.com/office/drawing/2014/main" id="{8E34447D-C862-4EF3-8CA8-230FCBFB5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1301"/>
                <a:ext cx="492" cy="453"/>
              </a:xfrm>
              <a:custGeom>
                <a:avLst/>
                <a:gdLst>
                  <a:gd name="T0" fmla="*/ 491 w 492"/>
                  <a:gd name="T1" fmla="*/ 452 h 453"/>
                  <a:gd name="T2" fmla="*/ 443 w 492"/>
                  <a:gd name="T3" fmla="*/ 446 h 453"/>
                  <a:gd name="T4" fmla="*/ 435 w 492"/>
                  <a:gd name="T5" fmla="*/ 446 h 453"/>
                  <a:gd name="T6" fmla="*/ 417 w 492"/>
                  <a:gd name="T7" fmla="*/ 442 h 453"/>
                  <a:gd name="T8" fmla="*/ 411 w 492"/>
                  <a:gd name="T9" fmla="*/ 440 h 453"/>
                  <a:gd name="T10" fmla="*/ 391 w 492"/>
                  <a:gd name="T11" fmla="*/ 434 h 453"/>
                  <a:gd name="T12" fmla="*/ 385 w 492"/>
                  <a:gd name="T13" fmla="*/ 432 h 453"/>
                  <a:gd name="T14" fmla="*/ 367 w 492"/>
                  <a:gd name="T15" fmla="*/ 426 h 453"/>
                  <a:gd name="T16" fmla="*/ 359 w 492"/>
                  <a:gd name="T17" fmla="*/ 422 h 453"/>
                  <a:gd name="T18" fmla="*/ 340 w 492"/>
                  <a:gd name="T19" fmla="*/ 412 h 453"/>
                  <a:gd name="T20" fmla="*/ 332 w 492"/>
                  <a:gd name="T21" fmla="*/ 406 h 453"/>
                  <a:gd name="T22" fmla="*/ 316 w 492"/>
                  <a:gd name="T23" fmla="*/ 394 h 453"/>
                  <a:gd name="T24" fmla="*/ 306 w 492"/>
                  <a:gd name="T25" fmla="*/ 386 h 453"/>
                  <a:gd name="T26" fmla="*/ 262 w 492"/>
                  <a:gd name="T27" fmla="*/ 344 h 453"/>
                  <a:gd name="T28" fmla="*/ 254 w 492"/>
                  <a:gd name="T29" fmla="*/ 333 h 453"/>
                  <a:gd name="T30" fmla="*/ 207 w 492"/>
                  <a:gd name="T31" fmla="*/ 267 h 453"/>
                  <a:gd name="T32" fmla="*/ 205 w 492"/>
                  <a:gd name="T33" fmla="*/ 261 h 453"/>
                  <a:gd name="T34" fmla="*/ 155 w 492"/>
                  <a:gd name="T35" fmla="*/ 177 h 453"/>
                  <a:gd name="T36" fmla="*/ 129 w 492"/>
                  <a:gd name="T37" fmla="*/ 132 h 453"/>
                  <a:gd name="T38" fmla="*/ 129 w 492"/>
                  <a:gd name="T39" fmla="*/ 130 h 453"/>
                  <a:gd name="T40" fmla="*/ 105 w 492"/>
                  <a:gd name="T41" fmla="*/ 90 h 453"/>
                  <a:gd name="T42" fmla="*/ 103 w 492"/>
                  <a:gd name="T43" fmla="*/ 86 h 453"/>
                  <a:gd name="T44" fmla="*/ 81 w 492"/>
                  <a:gd name="T45" fmla="*/ 56 h 453"/>
                  <a:gd name="T46" fmla="*/ 75 w 492"/>
                  <a:gd name="T47" fmla="*/ 48 h 453"/>
                  <a:gd name="T48" fmla="*/ 56 w 492"/>
                  <a:gd name="T49" fmla="*/ 30 h 453"/>
                  <a:gd name="T50" fmla="*/ 44 w 492"/>
                  <a:gd name="T51" fmla="*/ 18 h 453"/>
                  <a:gd name="T52" fmla="*/ 36 w 492"/>
                  <a:gd name="T53" fmla="*/ 14 h 453"/>
                  <a:gd name="T54" fmla="*/ 26 w 492"/>
                  <a:gd name="T55" fmla="*/ 6 h 453"/>
                  <a:gd name="T56" fmla="*/ 12 w 492"/>
                  <a:gd name="T57" fmla="*/ 2 h 453"/>
                  <a:gd name="T58" fmla="*/ 0 w 492"/>
                  <a:gd name="T59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2" h="453">
                    <a:moveTo>
                      <a:pt x="491" y="452"/>
                    </a:moveTo>
                    <a:lnTo>
                      <a:pt x="443" y="446"/>
                    </a:lnTo>
                    <a:lnTo>
                      <a:pt x="435" y="446"/>
                    </a:lnTo>
                    <a:lnTo>
                      <a:pt x="417" y="442"/>
                    </a:lnTo>
                    <a:lnTo>
                      <a:pt x="411" y="440"/>
                    </a:lnTo>
                    <a:lnTo>
                      <a:pt x="391" y="434"/>
                    </a:lnTo>
                    <a:lnTo>
                      <a:pt x="385" y="432"/>
                    </a:lnTo>
                    <a:lnTo>
                      <a:pt x="367" y="426"/>
                    </a:lnTo>
                    <a:lnTo>
                      <a:pt x="359" y="422"/>
                    </a:lnTo>
                    <a:lnTo>
                      <a:pt x="340" y="412"/>
                    </a:lnTo>
                    <a:lnTo>
                      <a:pt x="332" y="406"/>
                    </a:lnTo>
                    <a:lnTo>
                      <a:pt x="316" y="394"/>
                    </a:lnTo>
                    <a:lnTo>
                      <a:pt x="306" y="386"/>
                    </a:lnTo>
                    <a:lnTo>
                      <a:pt x="262" y="344"/>
                    </a:lnTo>
                    <a:lnTo>
                      <a:pt x="254" y="333"/>
                    </a:lnTo>
                    <a:lnTo>
                      <a:pt x="207" y="267"/>
                    </a:lnTo>
                    <a:lnTo>
                      <a:pt x="205" y="261"/>
                    </a:lnTo>
                    <a:lnTo>
                      <a:pt x="155" y="177"/>
                    </a:lnTo>
                    <a:lnTo>
                      <a:pt x="129" y="132"/>
                    </a:lnTo>
                    <a:lnTo>
                      <a:pt x="129" y="130"/>
                    </a:lnTo>
                    <a:lnTo>
                      <a:pt x="105" y="90"/>
                    </a:lnTo>
                    <a:lnTo>
                      <a:pt x="103" y="86"/>
                    </a:lnTo>
                    <a:lnTo>
                      <a:pt x="81" y="56"/>
                    </a:lnTo>
                    <a:lnTo>
                      <a:pt x="75" y="48"/>
                    </a:lnTo>
                    <a:lnTo>
                      <a:pt x="56" y="30"/>
                    </a:lnTo>
                    <a:lnTo>
                      <a:pt x="44" y="18"/>
                    </a:lnTo>
                    <a:lnTo>
                      <a:pt x="36" y="14"/>
                    </a:lnTo>
                    <a:lnTo>
                      <a:pt x="26" y="6"/>
                    </a:lnTo>
                    <a:lnTo>
                      <a:pt x="12" y="2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6742" name="Freeform 6">
                <a:extLst>
                  <a:ext uri="{FF2B5EF4-FFF2-40B4-BE49-F238E27FC236}">
                    <a16:creationId xmlns:a16="http://schemas.microsoft.com/office/drawing/2014/main" id="{8C59E235-7E7F-4DCE-B615-EA4E7B7F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1301"/>
                <a:ext cx="492" cy="453"/>
              </a:xfrm>
              <a:custGeom>
                <a:avLst/>
                <a:gdLst>
                  <a:gd name="T0" fmla="*/ 0 w 492"/>
                  <a:gd name="T1" fmla="*/ 452 h 453"/>
                  <a:gd name="T2" fmla="*/ 48 w 492"/>
                  <a:gd name="T3" fmla="*/ 446 h 453"/>
                  <a:gd name="T4" fmla="*/ 54 w 492"/>
                  <a:gd name="T5" fmla="*/ 446 h 453"/>
                  <a:gd name="T6" fmla="*/ 74 w 492"/>
                  <a:gd name="T7" fmla="*/ 442 h 453"/>
                  <a:gd name="T8" fmla="*/ 80 w 492"/>
                  <a:gd name="T9" fmla="*/ 440 h 453"/>
                  <a:gd name="T10" fmla="*/ 100 w 492"/>
                  <a:gd name="T11" fmla="*/ 434 h 453"/>
                  <a:gd name="T12" fmla="*/ 106 w 492"/>
                  <a:gd name="T13" fmla="*/ 432 h 453"/>
                  <a:gd name="T14" fmla="*/ 124 w 492"/>
                  <a:gd name="T15" fmla="*/ 426 h 453"/>
                  <a:gd name="T16" fmla="*/ 133 w 492"/>
                  <a:gd name="T17" fmla="*/ 422 h 453"/>
                  <a:gd name="T18" fmla="*/ 151 w 492"/>
                  <a:gd name="T19" fmla="*/ 412 h 453"/>
                  <a:gd name="T20" fmla="*/ 159 w 492"/>
                  <a:gd name="T21" fmla="*/ 406 h 453"/>
                  <a:gd name="T22" fmla="*/ 175 w 492"/>
                  <a:gd name="T23" fmla="*/ 394 h 453"/>
                  <a:gd name="T24" fmla="*/ 185 w 492"/>
                  <a:gd name="T25" fmla="*/ 386 h 453"/>
                  <a:gd name="T26" fmla="*/ 227 w 492"/>
                  <a:gd name="T27" fmla="*/ 344 h 453"/>
                  <a:gd name="T28" fmla="*/ 235 w 492"/>
                  <a:gd name="T29" fmla="*/ 333 h 453"/>
                  <a:gd name="T30" fmla="*/ 282 w 492"/>
                  <a:gd name="T31" fmla="*/ 267 h 453"/>
                  <a:gd name="T32" fmla="*/ 286 w 492"/>
                  <a:gd name="T33" fmla="*/ 261 h 453"/>
                  <a:gd name="T34" fmla="*/ 336 w 492"/>
                  <a:gd name="T35" fmla="*/ 177 h 453"/>
                  <a:gd name="T36" fmla="*/ 360 w 492"/>
                  <a:gd name="T37" fmla="*/ 132 h 453"/>
                  <a:gd name="T38" fmla="*/ 362 w 492"/>
                  <a:gd name="T39" fmla="*/ 130 h 453"/>
                  <a:gd name="T40" fmla="*/ 386 w 492"/>
                  <a:gd name="T41" fmla="*/ 90 h 453"/>
                  <a:gd name="T42" fmla="*/ 388 w 492"/>
                  <a:gd name="T43" fmla="*/ 86 h 453"/>
                  <a:gd name="T44" fmla="*/ 410 w 492"/>
                  <a:gd name="T45" fmla="*/ 56 h 453"/>
                  <a:gd name="T46" fmla="*/ 417 w 492"/>
                  <a:gd name="T47" fmla="*/ 48 h 453"/>
                  <a:gd name="T48" fmla="*/ 433 w 492"/>
                  <a:gd name="T49" fmla="*/ 30 h 453"/>
                  <a:gd name="T50" fmla="*/ 447 w 492"/>
                  <a:gd name="T51" fmla="*/ 18 h 453"/>
                  <a:gd name="T52" fmla="*/ 455 w 492"/>
                  <a:gd name="T53" fmla="*/ 14 h 453"/>
                  <a:gd name="T54" fmla="*/ 465 w 492"/>
                  <a:gd name="T55" fmla="*/ 6 h 453"/>
                  <a:gd name="T56" fmla="*/ 479 w 492"/>
                  <a:gd name="T57" fmla="*/ 2 h 453"/>
                  <a:gd name="T58" fmla="*/ 491 w 492"/>
                  <a:gd name="T59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2" h="453">
                    <a:moveTo>
                      <a:pt x="0" y="452"/>
                    </a:moveTo>
                    <a:lnTo>
                      <a:pt x="48" y="446"/>
                    </a:lnTo>
                    <a:lnTo>
                      <a:pt x="54" y="446"/>
                    </a:lnTo>
                    <a:lnTo>
                      <a:pt x="74" y="442"/>
                    </a:lnTo>
                    <a:lnTo>
                      <a:pt x="80" y="440"/>
                    </a:lnTo>
                    <a:lnTo>
                      <a:pt x="100" y="434"/>
                    </a:lnTo>
                    <a:lnTo>
                      <a:pt x="106" y="432"/>
                    </a:lnTo>
                    <a:lnTo>
                      <a:pt x="124" y="426"/>
                    </a:lnTo>
                    <a:lnTo>
                      <a:pt x="133" y="422"/>
                    </a:lnTo>
                    <a:lnTo>
                      <a:pt x="151" y="412"/>
                    </a:lnTo>
                    <a:lnTo>
                      <a:pt x="159" y="406"/>
                    </a:lnTo>
                    <a:lnTo>
                      <a:pt x="175" y="394"/>
                    </a:lnTo>
                    <a:lnTo>
                      <a:pt x="185" y="386"/>
                    </a:lnTo>
                    <a:lnTo>
                      <a:pt x="227" y="344"/>
                    </a:lnTo>
                    <a:lnTo>
                      <a:pt x="235" y="333"/>
                    </a:lnTo>
                    <a:lnTo>
                      <a:pt x="282" y="267"/>
                    </a:lnTo>
                    <a:lnTo>
                      <a:pt x="286" y="261"/>
                    </a:lnTo>
                    <a:lnTo>
                      <a:pt x="336" y="177"/>
                    </a:lnTo>
                    <a:lnTo>
                      <a:pt x="360" y="132"/>
                    </a:lnTo>
                    <a:lnTo>
                      <a:pt x="362" y="130"/>
                    </a:lnTo>
                    <a:lnTo>
                      <a:pt x="386" y="90"/>
                    </a:lnTo>
                    <a:lnTo>
                      <a:pt x="388" y="86"/>
                    </a:lnTo>
                    <a:lnTo>
                      <a:pt x="410" y="56"/>
                    </a:lnTo>
                    <a:lnTo>
                      <a:pt x="417" y="48"/>
                    </a:lnTo>
                    <a:lnTo>
                      <a:pt x="433" y="30"/>
                    </a:lnTo>
                    <a:lnTo>
                      <a:pt x="447" y="18"/>
                    </a:lnTo>
                    <a:lnTo>
                      <a:pt x="455" y="14"/>
                    </a:lnTo>
                    <a:lnTo>
                      <a:pt x="465" y="6"/>
                    </a:lnTo>
                    <a:lnTo>
                      <a:pt x="479" y="2"/>
                    </a:lnTo>
                    <a:lnTo>
                      <a:pt x="491" y="0"/>
                    </a:lnTo>
                  </a:path>
                </a:pathLst>
              </a:custGeom>
              <a:noFill/>
              <a:ln w="50800" cap="rnd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6743" name="Line 7">
                <a:extLst>
                  <a:ext uri="{FF2B5EF4-FFF2-40B4-BE49-F238E27FC236}">
                    <a16:creationId xmlns:a16="http://schemas.microsoft.com/office/drawing/2014/main" id="{E486B3B3-CCD5-43F9-9113-C58C97671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1753"/>
                <a:ext cx="98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6744" name="Freeform 8">
                <a:extLst>
                  <a:ext uri="{FF2B5EF4-FFF2-40B4-BE49-F238E27FC236}">
                    <a16:creationId xmlns:a16="http://schemas.microsoft.com/office/drawing/2014/main" id="{9A671802-ED84-4276-B08D-A5A2B9890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1713"/>
                <a:ext cx="80" cy="79"/>
              </a:xfrm>
              <a:custGeom>
                <a:avLst/>
                <a:gdLst>
                  <a:gd name="T0" fmla="*/ 0 w 80"/>
                  <a:gd name="T1" fmla="*/ 0 h 79"/>
                  <a:gd name="T2" fmla="*/ 79 w 80"/>
                  <a:gd name="T3" fmla="*/ 40 h 79"/>
                  <a:gd name="T4" fmla="*/ 0 w 80"/>
                  <a:gd name="T5" fmla="*/ 78 h 79"/>
                  <a:gd name="T6" fmla="*/ 0 w 80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79">
                    <a:moveTo>
                      <a:pt x="0" y="0"/>
                    </a:moveTo>
                    <a:lnTo>
                      <a:pt x="79" y="40"/>
                    </a:lnTo>
                    <a:lnTo>
                      <a:pt x="0" y="7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6745" name="Rectangle 9">
                <a:extLst>
                  <a:ext uri="{FF2B5EF4-FFF2-40B4-BE49-F238E27FC236}">
                    <a16:creationId xmlns:a16="http://schemas.microsoft.com/office/drawing/2014/main" id="{8385AFF1-07BD-4504-A8B9-B5C62B656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5" y="1677"/>
                <a:ext cx="32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500">
                    <a:solidFill>
                      <a:srgbClr val="FFFFFF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altLang="zh-CN" sz="2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m</a:t>
                </a:r>
              </a:p>
            </p:txBody>
          </p:sp>
          <p:sp>
            <p:nvSpPr>
              <p:cNvPr id="756746" name="Rectangle 10">
                <a:extLst>
                  <a:ext uri="{FF2B5EF4-FFF2-40B4-BE49-F238E27FC236}">
                    <a16:creationId xmlns:a16="http://schemas.microsoft.com/office/drawing/2014/main" id="{3FE1B7B1-D253-4D55-A4C0-ACC56F29C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803"/>
                <a:ext cx="19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756747" name="Rectangle 11">
                <a:extLst>
                  <a:ext uri="{FF2B5EF4-FFF2-40B4-BE49-F238E27FC236}">
                    <a16:creationId xmlns:a16="http://schemas.microsoft.com/office/drawing/2014/main" id="{1EFE496F-E24A-47B4-8201-ACF9BEB0F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224"/>
                <a:ext cx="235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756748" name="Rectangle 12">
                <a:extLst>
                  <a:ext uri="{FF2B5EF4-FFF2-40B4-BE49-F238E27FC236}">
                    <a16:creationId xmlns:a16="http://schemas.microsoft.com/office/drawing/2014/main" id="{10CB4FCA-235A-4292-9D5B-00DF0DDD5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351"/>
                <a:ext cx="19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72770" name="Group 13">
              <a:extLst>
                <a:ext uri="{FF2B5EF4-FFF2-40B4-BE49-F238E27FC236}">
                  <a16:creationId xmlns:a16="http://schemas.microsoft.com/office/drawing/2014/main" id="{A213BE56-81E8-41C2-8381-A6BD0EF8DA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1210"/>
              <a:ext cx="1115" cy="625"/>
              <a:chOff x="434" y="1210"/>
              <a:chExt cx="1115" cy="625"/>
            </a:xfrm>
          </p:grpSpPr>
          <p:sp>
            <p:nvSpPr>
              <p:cNvPr id="756750" name="Freeform 14">
                <a:extLst>
                  <a:ext uri="{FF2B5EF4-FFF2-40B4-BE49-F238E27FC236}">
                    <a16:creationId xmlns:a16="http://schemas.microsoft.com/office/drawing/2014/main" id="{1A024A0E-A5EE-425B-981A-7380A22DB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" y="1210"/>
                <a:ext cx="1115" cy="625"/>
              </a:xfrm>
              <a:custGeom>
                <a:avLst/>
                <a:gdLst>
                  <a:gd name="T0" fmla="*/ 101 w 1115"/>
                  <a:gd name="T1" fmla="*/ 268 h 625"/>
                  <a:gd name="T2" fmla="*/ 8 w 1115"/>
                  <a:gd name="T3" fmla="*/ 294 h 625"/>
                  <a:gd name="T4" fmla="*/ 115 w 1115"/>
                  <a:gd name="T5" fmla="*/ 328 h 625"/>
                  <a:gd name="T6" fmla="*/ 28 w 1115"/>
                  <a:gd name="T7" fmla="*/ 404 h 625"/>
                  <a:gd name="T8" fmla="*/ 143 w 1115"/>
                  <a:gd name="T9" fmla="*/ 439 h 625"/>
                  <a:gd name="T10" fmla="*/ 78 w 1115"/>
                  <a:gd name="T11" fmla="*/ 513 h 625"/>
                  <a:gd name="T12" fmla="*/ 225 w 1115"/>
                  <a:gd name="T13" fmla="*/ 525 h 625"/>
                  <a:gd name="T14" fmla="*/ 250 w 1115"/>
                  <a:gd name="T15" fmla="*/ 610 h 625"/>
                  <a:gd name="T16" fmla="*/ 376 w 1115"/>
                  <a:gd name="T17" fmla="*/ 579 h 625"/>
                  <a:gd name="T18" fmla="*/ 469 w 1115"/>
                  <a:gd name="T19" fmla="*/ 624 h 625"/>
                  <a:gd name="T20" fmla="*/ 542 w 1115"/>
                  <a:gd name="T21" fmla="*/ 581 h 625"/>
                  <a:gd name="T22" fmla="*/ 618 w 1115"/>
                  <a:gd name="T23" fmla="*/ 624 h 625"/>
                  <a:gd name="T24" fmla="*/ 681 w 1115"/>
                  <a:gd name="T25" fmla="*/ 573 h 625"/>
                  <a:gd name="T26" fmla="*/ 779 w 1115"/>
                  <a:gd name="T27" fmla="*/ 608 h 625"/>
                  <a:gd name="T28" fmla="*/ 866 w 1115"/>
                  <a:gd name="T29" fmla="*/ 539 h 625"/>
                  <a:gd name="T30" fmla="*/ 1027 w 1115"/>
                  <a:gd name="T31" fmla="*/ 559 h 625"/>
                  <a:gd name="T32" fmla="*/ 985 w 1115"/>
                  <a:gd name="T33" fmla="*/ 481 h 625"/>
                  <a:gd name="T34" fmla="*/ 1097 w 1115"/>
                  <a:gd name="T35" fmla="*/ 473 h 625"/>
                  <a:gd name="T36" fmla="*/ 1021 w 1115"/>
                  <a:gd name="T37" fmla="*/ 384 h 625"/>
                  <a:gd name="T38" fmla="*/ 1114 w 1115"/>
                  <a:gd name="T39" fmla="*/ 334 h 625"/>
                  <a:gd name="T40" fmla="*/ 995 w 1115"/>
                  <a:gd name="T41" fmla="*/ 280 h 625"/>
                  <a:gd name="T42" fmla="*/ 1061 w 1115"/>
                  <a:gd name="T43" fmla="*/ 201 h 625"/>
                  <a:gd name="T44" fmla="*/ 936 w 1115"/>
                  <a:gd name="T45" fmla="*/ 197 h 625"/>
                  <a:gd name="T46" fmla="*/ 987 w 1115"/>
                  <a:gd name="T47" fmla="*/ 109 h 625"/>
                  <a:gd name="T48" fmla="*/ 828 w 1115"/>
                  <a:gd name="T49" fmla="*/ 121 h 625"/>
                  <a:gd name="T50" fmla="*/ 818 w 1115"/>
                  <a:gd name="T51" fmla="*/ 28 h 625"/>
                  <a:gd name="T52" fmla="*/ 656 w 1115"/>
                  <a:gd name="T53" fmla="*/ 68 h 625"/>
                  <a:gd name="T54" fmla="*/ 598 w 1115"/>
                  <a:gd name="T55" fmla="*/ 0 h 625"/>
                  <a:gd name="T56" fmla="*/ 495 w 1115"/>
                  <a:gd name="T57" fmla="*/ 62 h 625"/>
                  <a:gd name="T58" fmla="*/ 397 w 1115"/>
                  <a:gd name="T59" fmla="*/ 0 h 625"/>
                  <a:gd name="T60" fmla="*/ 334 w 1115"/>
                  <a:gd name="T61" fmla="*/ 93 h 625"/>
                  <a:gd name="T62" fmla="*/ 227 w 1115"/>
                  <a:gd name="T63" fmla="*/ 44 h 625"/>
                  <a:gd name="T64" fmla="*/ 231 w 1115"/>
                  <a:gd name="T65" fmla="*/ 125 h 625"/>
                  <a:gd name="T66" fmla="*/ 92 w 1115"/>
                  <a:gd name="T67" fmla="*/ 103 h 625"/>
                  <a:gd name="T68" fmla="*/ 127 w 1115"/>
                  <a:gd name="T69" fmla="*/ 185 h 625"/>
                  <a:gd name="T70" fmla="*/ 0 w 1115"/>
                  <a:gd name="T71" fmla="*/ 181 h 625"/>
                  <a:gd name="T72" fmla="*/ 101 w 1115"/>
                  <a:gd name="T73" fmla="*/ 268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5" h="625">
                    <a:moveTo>
                      <a:pt x="101" y="268"/>
                    </a:moveTo>
                    <a:lnTo>
                      <a:pt x="8" y="294"/>
                    </a:lnTo>
                    <a:lnTo>
                      <a:pt x="115" y="328"/>
                    </a:lnTo>
                    <a:lnTo>
                      <a:pt x="28" y="404"/>
                    </a:lnTo>
                    <a:lnTo>
                      <a:pt x="143" y="439"/>
                    </a:lnTo>
                    <a:lnTo>
                      <a:pt x="78" y="513"/>
                    </a:lnTo>
                    <a:lnTo>
                      <a:pt x="225" y="525"/>
                    </a:lnTo>
                    <a:lnTo>
                      <a:pt x="250" y="610"/>
                    </a:lnTo>
                    <a:lnTo>
                      <a:pt x="376" y="579"/>
                    </a:lnTo>
                    <a:lnTo>
                      <a:pt x="469" y="624"/>
                    </a:lnTo>
                    <a:lnTo>
                      <a:pt x="542" y="581"/>
                    </a:lnTo>
                    <a:lnTo>
                      <a:pt x="618" y="624"/>
                    </a:lnTo>
                    <a:lnTo>
                      <a:pt x="681" y="573"/>
                    </a:lnTo>
                    <a:lnTo>
                      <a:pt x="779" y="608"/>
                    </a:lnTo>
                    <a:lnTo>
                      <a:pt x="866" y="539"/>
                    </a:lnTo>
                    <a:lnTo>
                      <a:pt x="1027" y="559"/>
                    </a:lnTo>
                    <a:lnTo>
                      <a:pt x="985" y="481"/>
                    </a:lnTo>
                    <a:lnTo>
                      <a:pt x="1097" y="473"/>
                    </a:lnTo>
                    <a:lnTo>
                      <a:pt x="1021" y="384"/>
                    </a:lnTo>
                    <a:lnTo>
                      <a:pt x="1114" y="334"/>
                    </a:lnTo>
                    <a:lnTo>
                      <a:pt x="995" y="280"/>
                    </a:lnTo>
                    <a:lnTo>
                      <a:pt x="1061" y="201"/>
                    </a:lnTo>
                    <a:lnTo>
                      <a:pt x="936" y="197"/>
                    </a:lnTo>
                    <a:lnTo>
                      <a:pt x="987" y="109"/>
                    </a:lnTo>
                    <a:lnTo>
                      <a:pt x="828" y="121"/>
                    </a:lnTo>
                    <a:lnTo>
                      <a:pt x="818" y="28"/>
                    </a:lnTo>
                    <a:lnTo>
                      <a:pt x="656" y="68"/>
                    </a:lnTo>
                    <a:lnTo>
                      <a:pt x="598" y="0"/>
                    </a:lnTo>
                    <a:lnTo>
                      <a:pt x="495" y="62"/>
                    </a:lnTo>
                    <a:lnTo>
                      <a:pt x="397" y="0"/>
                    </a:lnTo>
                    <a:lnTo>
                      <a:pt x="334" y="93"/>
                    </a:lnTo>
                    <a:lnTo>
                      <a:pt x="227" y="44"/>
                    </a:lnTo>
                    <a:lnTo>
                      <a:pt x="231" y="125"/>
                    </a:lnTo>
                    <a:lnTo>
                      <a:pt x="92" y="103"/>
                    </a:lnTo>
                    <a:lnTo>
                      <a:pt x="127" y="185"/>
                    </a:lnTo>
                    <a:lnTo>
                      <a:pt x="0" y="181"/>
                    </a:lnTo>
                    <a:lnTo>
                      <a:pt x="101" y="268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1A1A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72" name="Rectangle 15">
                <a:extLst>
                  <a:ext uri="{FF2B5EF4-FFF2-40B4-BE49-F238E27FC236}">
                    <a16:creationId xmlns:a16="http://schemas.microsoft.com/office/drawing/2014/main" id="{D1549D19-DD96-4E92-BCBD-3E000F79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396"/>
                <a:ext cx="50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900">
                    <a:solidFill>
                      <a:srgbClr val="000000"/>
                    </a:solidFill>
                  </a:rPr>
                  <a:t>总体</a:t>
                </a:r>
                <a:r>
                  <a:rPr lang="en-US" altLang="zh-CN" sz="19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756752" name="Group 16">
            <a:extLst>
              <a:ext uri="{FF2B5EF4-FFF2-40B4-BE49-F238E27FC236}">
                <a16:creationId xmlns:a16="http://schemas.microsoft.com/office/drawing/2014/main" id="{A52C842C-B6D2-4E77-9EAB-4CF5E426567E}"/>
              </a:ext>
            </a:extLst>
          </p:cNvPr>
          <p:cNvGrpSpPr>
            <a:grpSpLocks/>
          </p:cNvGrpSpPr>
          <p:nvPr/>
        </p:nvGrpSpPr>
        <p:grpSpPr bwMode="auto">
          <a:xfrm>
            <a:off x="4883150" y="1882775"/>
            <a:ext cx="3595688" cy="1322388"/>
            <a:chOff x="3076" y="1186"/>
            <a:chExt cx="2265" cy="833"/>
          </a:xfrm>
        </p:grpSpPr>
        <p:grpSp>
          <p:nvGrpSpPr>
            <p:cNvPr id="72753" name="Group 17">
              <a:extLst>
                <a:ext uri="{FF2B5EF4-FFF2-40B4-BE49-F238E27FC236}">
                  <a16:creationId xmlns:a16="http://schemas.microsoft.com/office/drawing/2014/main" id="{7471F725-E549-47CF-84C2-511316545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" y="1223"/>
              <a:ext cx="1099" cy="796"/>
              <a:chOff x="3076" y="1223"/>
              <a:chExt cx="1099" cy="796"/>
            </a:xfrm>
          </p:grpSpPr>
          <p:grpSp>
            <p:nvGrpSpPr>
              <p:cNvPr id="72757" name="Group 18">
                <a:extLst>
                  <a:ext uri="{FF2B5EF4-FFF2-40B4-BE49-F238E27FC236}">
                    <a16:creationId xmlns:a16="http://schemas.microsoft.com/office/drawing/2014/main" id="{DEF4AB03-95A6-4EED-A227-8574652FF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1" y="1300"/>
                <a:ext cx="983" cy="453"/>
                <a:chOff x="3131" y="1300"/>
                <a:chExt cx="983" cy="453"/>
              </a:xfrm>
            </p:grpSpPr>
            <p:sp>
              <p:nvSpPr>
                <p:cNvPr id="756755" name="Freeform 19">
                  <a:extLst>
                    <a:ext uri="{FF2B5EF4-FFF2-40B4-BE49-F238E27FC236}">
                      <a16:creationId xmlns:a16="http://schemas.microsoft.com/office/drawing/2014/main" id="{CF12F2E5-BF00-43BF-8EB8-254A3976A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2" y="1300"/>
                  <a:ext cx="492" cy="453"/>
                </a:xfrm>
                <a:custGeom>
                  <a:avLst/>
                  <a:gdLst>
                    <a:gd name="T0" fmla="*/ 491 w 492"/>
                    <a:gd name="T1" fmla="*/ 452 h 453"/>
                    <a:gd name="T2" fmla="*/ 443 w 492"/>
                    <a:gd name="T3" fmla="*/ 446 h 453"/>
                    <a:gd name="T4" fmla="*/ 435 w 492"/>
                    <a:gd name="T5" fmla="*/ 446 h 453"/>
                    <a:gd name="T6" fmla="*/ 417 w 492"/>
                    <a:gd name="T7" fmla="*/ 442 h 453"/>
                    <a:gd name="T8" fmla="*/ 411 w 492"/>
                    <a:gd name="T9" fmla="*/ 440 h 453"/>
                    <a:gd name="T10" fmla="*/ 391 w 492"/>
                    <a:gd name="T11" fmla="*/ 434 h 453"/>
                    <a:gd name="T12" fmla="*/ 385 w 492"/>
                    <a:gd name="T13" fmla="*/ 432 h 453"/>
                    <a:gd name="T14" fmla="*/ 367 w 492"/>
                    <a:gd name="T15" fmla="*/ 426 h 453"/>
                    <a:gd name="T16" fmla="*/ 359 w 492"/>
                    <a:gd name="T17" fmla="*/ 422 h 453"/>
                    <a:gd name="T18" fmla="*/ 340 w 492"/>
                    <a:gd name="T19" fmla="*/ 412 h 453"/>
                    <a:gd name="T20" fmla="*/ 332 w 492"/>
                    <a:gd name="T21" fmla="*/ 406 h 453"/>
                    <a:gd name="T22" fmla="*/ 316 w 492"/>
                    <a:gd name="T23" fmla="*/ 394 h 453"/>
                    <a:gd name="T24" fmla="*/ 306 w 492"/>
                    <a:gd name="T25" fmla="*/ 386 h 453"/>
                    <a:gd name="T26" fmla="*/ 262 w 492"/>
                    <a:gd name="T27" fmla="*/ 344 h 453"/>
                    <a:gd name="T28" fmla="*/ 254 w 492"/>
                    <a:gd name="T29" fmla="*/ 333 h 453"/>
                    <a:gd name="T30" fmla="*/ 207 w 492"/>
                    <a:gd name="T31" fmla="*/ 267 h 453"/>
                    <a:gd name="T32" fmla="*/ 205 w 492"/>
                    <a:gd name="T33" fmla="*/ 261 h 453"/>
                    <a:gd name="T34" fmla="*/ 155 w 492"/>
                    <a:gd name="T35" fmla="*/ 177 h 453"/>
                    <a:gd name="T36" fmla="*/ 129 w 492"/>
                    <a:gd name="T37" fmla="*/ 132 h 453"/>
                    <a:gd name="T38" fmla="*/ 129 w 492"/>
                    <a:gd name="T39" fmla="*/ 130 h 453"/>
                    <a:gd name="T40" fmla="*/ 105 w 492"/>
                    <a:gd name="T41" fmla="*/ 90 h 453"/>
                    <a:gd name="T42" fmla="*/ 103 w 492"/>
                    <a:gd name="T43" fmla="*/ 86 h 453"/>
                    <a:gd name="T44" fmla="*/ 81 w 492"/>
                    <a:gd name="T45" fmla="*/ 56 h 453"/>
                    <a:gd name="T46" fmla="*/ 75 w 492"/>
                    <a:gd name="T47" fmla="*/ 48 h 453"/>
                    <a:gd name="T48" fmla="*/ 56 w 492"/>
                    <a:gd name="T49" fmla="*/ 30 h 453"/>
                    <a:gd name="T50" fmla="*/ 44 w 492"/>
                    <a:gd name="T51" fmla="*/ 18 h 453"/>
                    <a:gd name="T52" fmla="*/ 36 w 492"/>
                    <a:gd name="T53" fmla="*/ 14 h 453"/>
                    <a:gd name="T54" fmla="*/ 26 w 492"/>
                    <a:gd name="T55" fmla="*/ 6 h 453"/>
                    <a:gd name="T56" fmla="*/ 12 w 492"/>
                    <a:gd name="T57" fmla="*/ 2 h 453"/>
                    <a:gd name="T58" fmla="*/ 0 w 492"/>
                    <a:gd name="T5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2" h="453">
                      <a:moveTo>
                        <a:pt x="491" y="452"/>
                      </a:moveTo>
                      <a:lnTo>
                        <a:pt x="443" y="446"/>
                      </a:lnTo>
                      <a:lnTo>
                        <a:pt x="435" y="446"/>
                      </a:lnTo>
                      <a:lnTo>
                        <a:pt x="417" y="442"/>
                      </a:lnTo>
                      <a:lnTo>
                        <a:pt x="411" y="440"/>
                      </a:lnTo>
                      <a:lnTo>
                        <a:pt x="391" y="434"/>
                      </a:lnTo>
                      <a:lnTo>
                        <a:pt x="385" y="432"/>
                      </a:lnTo>
                      <a:lnTo>
                        <a:pt x="367" y="426"/>
                      </a:lnTo>
                      <a:lnTo>
                        <a:pt x="359" y="422"/>
                      </a:lnTo>
                      <a:lnTo>
                        <a:pt x="340" y="412"/>
                      </a:lnTo>
                      <a:lnTo>
                        <a:pt x="332" y="406"/>
                      </a:lnTo>
                      <a:lnTo>
                        <a:pt x="316" y="394"/>
                      </a:lnTo>
                      <a:lnTo>
                        <a:pt x="306" y="386"/>
                      </a:lnTo>
                      <a:lnTo>
                        <a:pt x="262" y="344"/>
                      </a:lnTo>
                      <a:lnTo>
                        <a:pt x="254" y="333"/>
                      </a:lnTo>
                      <a:lnTo>
                        <a:pt x="207" y="267"/>
                      </a:lnTo>
                      <a:lnTo>
                        <a:pt x="205" y="261"/>
                      </a:lnTo>
                      <a:lnTo>
                        <a:pt x="155" y="177"/>
                      </a:lnTo>
                      <a:lnTo>
                        <a:pt x="129" y="132"/>
                      </a:lnTo>
                      <a:lnTo>
                        <a:pt x="129" y="130"/>
                      </a:lnTo>
                      <a:lnTo>
                        <a:pt x="105" y="90"/>
                      </a:lnTo>
                      <a:lnTo>
                        <a:pt x="103" y="86"/>
                      </a:lnTo>
                      <a:lnTo>
                        <a:pt x="81" y="56"/>
                      </a:lnTo>
                      <a:lnTo>
                        <a:pt x="75" y="48"/>
                      </a:lnTo>
                      <a:lnTo>
                        <a:pt x="56" y="30"/>
                      </a:lnTo>
                      <a:lnTo>
                        <a:pt x="44" y="18"/>
                      </a:lnTo>
                      <a:lnTo>
                        <a:pt x="36" y="14"/>
                      </a:lnTo>
                      <a:lnTo>
                        <a:pt x="26" y="6"/>
                      </a:lnTo>
                      <a:lnTo>
                        <a:pt x="1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6756" name="Freeform 20">
                  <a:extLst>
                    <a:ext uri="{FF2B5EF4-FFF2-40B4-BE49-F238E27FC236}">
                      <a16:creationId xmlns:a16="http://schemas.microsoft.com/office/drawing/2014/main" id="{72C370E5-88C7-492C-988A-DDA5F8573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" y="1300"/>
                  <a:ext cx="492" cy="453"/>
                </a:xfrm>
                <a:custGeom>
                  <a:avLst/>
                  <a:gdLst>
                    <a:gd name="T0" fmla="*/ 0 w 492"/>
                    <a:gd name="T1" fmla="*/ 452 h 453"/>
                    <a:gd name="T2" fmla="*/ 48 w 492"/>
                    <a:gd name="T3" fmla="*/ 446 h 453"/>
                    <a:gd name="T4" fmla="*/ 54 w 492"/>
                    <a:gd name="T5" fmla="*/ 446 h 453"/>
                    <a:gd name="T6" fmla="*/ 74 w 492"/>
                    <a:gd name="T7" fmla="*/ 442 h 453"/>
                    <a:gd name="T8" fmla="*/ 80 w 492"/>
                    <a:gd name="T9" fmla="*/ 440 h 453"/>
                    <a:gd name="T10" fmla="*/ 100 w 492"/>
                    <a:gd name="T11" fmla="*/ 434 h 453"/>
                    <a:gd name="T12" fmla="*/ 106 w 492"/>
                    <a:gd name="T13" fmla="*/ 432 h 453"/>
                    <a:gd name="T14" fmla="*/ 124 w 492"/>
                    <a:gd name="T15" fmla="*/ 426 h 453"/>
                    <a:gd name="T16" fmla="*/ 133 w 492"/>
                    <a:gd name="T17" fmla="*/ 422 h 453"/>
                    <a:gd name="T18" fmla="*/ 151 w 492"/>
                    <a:gd name="T19" fmla="*/ 412 h 453"/>
                    <a:gd name="T20" fmla="*/ 159 w 492"/>
                    <a:gd name="T21" fmla="*/ 406 h 453"/>
                    <a:gd name="T22" fmla="*/ 175 w 492"/>
                    <a:gd name="T23" fmla="*/ 394 h 453"/>
                    <a:gd name="T24" fmla="*/ 185 w 492"/>
                    <a:gd name="T25" fmla="*/ 386 h 453"/>
                    <a:gd name="T26" fmla="*/ 227 w 492"/>
                    <a:gd name="T27" fmla="*/ 344 h 453"/>
                    <a:gd name="T28" fmla="*/ 235 w 492"/>
                    <a:gd name="T29" fmla="*/ 333 h 453"/>
                    <a:gd name="T30" fmla="*/ 282 w 492"/>
                    <a:gd name="T31" fmla="*/ 267 h 453"/>
                    <a:gd name="T32" fmla="*/ 286 w 492"/>
                    <a:gd name="T33" fmla="*/ 261 h 453"/>
                    <a:gd name="T34" fmla="*/ 336 w 492"/>
                    <a:gd name="T35" fmla="*/ 177 h 453"/>
                    <a:gd name="T36" fmla="*/ 360 w 492"/>
                    <a:gd name="T37" fmla="*/ 132 h 453"/>
                    <a:gd name="T38" fmla="*/ 362 w 492"/>
                    <a:gd name="T39" fmla="*/ 130 h 453"/>
                    <a:gd name="T40" fmla="*/ 386 w 492"/>
                    <a:gd name="T41" fmla="*/ 90 h 453"/>
                    <a:gd name="T42" fmla="*/ 388 w 492"/>
                    <a:gd name="T43" fmla="*/ 86 h 453"/>
                    <a:gd name="T44" fmla="*/ 410 w 492"/>
                    <a:gd name="T45" fmla="*/ 56 h 453"/>
                    <a:gd name="T46" fmla="*/ 417 w 492"/>
                    <a:gd name="T47" fmla="*/ 48 h 453"/>
                    <a:gd name="T48" fmla="*/ 433 w 492"/>
                    <a:gd name="T49" fmla="*/ 30 h 453"/>
                    <a:gd name="T50" fmla="*/ 447 w 492"/>
                    <a:gd name="T51" fmla="*/ 18 h 453"/>
                    <a:gd name="T52" fmla="*/ 455 w 492"/>
                    <a:gd name="T53" fmla="*/ 14 h 453"/>
                    <a:gd name="T54" fmla="*/ 465 w 492"/>
                    <a:gd name="T55" fmla="*/ 6 h 453"/>
                    <a:gd name="T56" fmla="*/ 479 w 492"/>
                    <a:gd name="T57" fmla="*/ 2 h 453"/>
                    <a:gd name="T58" fmla="*/ 491 w 492"/>
                    <a:gd name="T5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2" h="453">
                      <a:moveTo>
                        <a:pt x="0" y="452"/>
                      </a:moveTo>
                      <a:lnTo>
                        <a:pt x="48" y="446"/>
                      </a:lnTo>
                      <a:lnTo>
                        <a:pt x="54" y="446"/>
                      </a:lnTo>
                      <a:lnTo>
                        <a:pt x="74" y="442"/>
                      </a:lnTo>
                      <a:lnTo>
                        <a:pt x="80" y="440"/>
                      </a:lnTo>
                      <a:lnTo>
                        <a:pt x="100" y="434"/>
                      </a:lnTo>
                      <a:lnTo>
                        <a:pt x="106" y="432"/>
                      </a:lnTo>
                      <a:lnTo>
                        <a:pt x="124" y="426"/>
                      </a:lnTo>
                      <a:lnTo>
                        <a:pt x="133" y="422"/>
                      </a:lnTo>
                      <a:lnTo>
                        <a:pt x="151" y="412"/>
                      </a:lnTo>
                      <a:lnTo>
                        <a:pt x="159" y="406"/>
                      </a:lnTo>
                      <a:lnTo>
                        <a:pt x="175" y="394"/>
                      </a:lnTo>
                      <a:lnTo>
                        <a:pt x="185" y="386"/>
                      </a:lnTo>
                      <a:lnTo>
                        <a:pt x="227" y="344"/>
                      </a:lnTo>
                      <a:lnTo>
                        <a:pt x="235" y="333"/>
                      </a:lnTo>
                      <a:lnTo>
                        <a:pt x="282" y="267"/>
                      </a:lnTo>
                      <a:lnTo>
                        <a:pt x="286" y="261"/>
                      </a:lnTo>
                      <a:lnTo>
                        <a:pt x="336" y="177"/>
                      </a:lnTo>
                      <a:lnTo>
                        <a:pt x="360" y="132"/>
                      </a:lnTo>
                      <a:lnTo>
                        <a:pt x="362" y="130"/>
                      </a:lnTo>
                      <a:lnTo>
                        <a:pt x="386" y="90"/>
                      </a:lnTo>
                      <a:lnTo>
                        <a:pt x="388" y="86"/>
                      </a:lnTo>
                      <a:lnTo>
                        <a:pt x="410" y="56"/>
                      </a:lnTo>
                      <a:lnTo>
                        <a:pt x="417" y="48"/>
                      </a:lnTo>
                      <a:lnTo>
                        <a:pt x="433" y="30"/>
                      </a:lnTo>
                      <a:lnTo>
                        <a:pt x="447" y="18"/>
                      </a:lnTo>
                      <a:lnTo>
                        <a:pt x="455" y="14"/>
                      </a:lnTo>
                      <a:lnTo>
                        <a:pt x="465" y="6"/>
                      </a:lnTo>
                      <a:lnTo>
                        <a:pt x="479" y="2"/>
                      </a:lnTo>
                      <a:lnTo>
                        <a:pt x="491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6757" name="Rectangle 21">
                <a:extLst>
                  <a:ext uri="{FF2B5EF4-FFF2-40B4-BE49-F238E27FC236}">
                    <a16:creationId xmlns:a16="http://schemas.microsoft.com/office/drawing/2014/main" id="{B11AE07D-0663-4A5B-9AFB-B8073E4A3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1223"/>
                <a:ext cx="235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756758" name="Rectangle 22">
                <a:extLst>
                  <a:ext uri="{FF2B5EF4-FFF2-40B4-BE49-F238E27FC236}">
                    <a16:creationId xmlns:a16="http://schemas.microsoft.com/office/drawing/2014/main" id="{8EA6CE36-5EFC-4994-A175-6FB9F931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1350"/>
                <a:ext cx="19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17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grpSp>
            <p:nvGrpSpPr>
              <p:cNvPr id="72760" name="Group 23">
                <a:extLst>
                  <a:ext uri="{FF2B5EF4-FFF2-40B4-BE49-F238E27FC236}">
                    <a16:creationId xmlns:a16="http://schemas.microsoft.com/office/drawing/2014/main" id="{718A0B36-F714-4E41-886E-85B2BFCF1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7" y="1711"/>
                <a:ext cx="1058" cy="79"/>
                <a:chOff x="3117" y="1711"/>
                <a:chExt cx="1058" cy="79"/>
              </a:xfrm>
            </p:grpSpPr>
            <p:sp>
              <p:nvSpPr>
                <p:cNvPr id="756760" name="Line 24">
                  <a:extLst>
                    <a:ext uri="{FF2B5EF4-FFF2-40B4-BE49-F238E27FC236}">
                      <a16:creationId xmlns:a16="http://schemas.microsoft.com/office/drawing/2014/main" id="{A9E82A4F-01E7-4CE1-BFB6-836FEF7F2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7" y="1751"/>
                  <a:ext cx="988" cy="0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6761" name="Freeform 25">
                  <a:extLst>
                    <a:ext uri="{FF2B5EF4-FFF2-40B4-BE49-F238E27FC236}">
                      <a16:creationId xmlns:a16="http://schemas.microsoft.com/office/drawing/2014/main" id="{3A2C10F8-F0E5-402E-BDEC-1068CF3B3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5" y="1711"/>
                  <a:ext cx="80" cy="79"/>
                </a:xfrm>
                <a:custGeom>
                  <a:avLst/>
                  <a:gdLst>
                    <a:gd name="T0" fmla="*/ 0 w 80"/>
                    <a:gd name="T1" fmla="*/ 0 h 79"/>
                    <a:gd name="T2" fmla="*/ 79 w 80"/>
                    <a:gd name="T3" fmla="*/ 40 h 79"/>
                    <a:gd name="T4" fmla="*/ 0 w 80"/>
                    <a:gd name="T5" fmla="*/ 78 h 79"/>
                    <a:gd name="T6" fmla="*/ 0 w 80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" h="79">
                      <a:moveTo>
                        <a:pt x="0" y="0"/>
                      </a:moveTo>
                      <a:lnTo>
                        <a:pt x="79" y="40"/>
                      </a:lnTo>
                      <a:lnTo>
                        <a:pt x="0" y="7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2761" name="Group 26">
                <a:extLst>
                  <a:ext uri="{FF2B5EF4-FFF2-40B4-BE49-F238E27FC236}">
                    <a16:creationId xmlns:a16="http://schemas.microsoft.com/office/drawing/2014/main" id="{17BCB789-8F57-4E2F-AF8A-A3946BEF2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7" y="1674"/>
                <a:ext cx="405" cy="345"/>
                <a:chOff x="3377" y="1674"/>
                <a:chExt cx="405" cy="345"/>
              </a:xfrm>
            </p:grpSpPr>
            <p:sp>
              <p:nvSpPr>
                <p:cNvPr id="72762" name="Rectangle 27">
                  <a:extLst>
                    <a:ext uri="{FF2B5EF4-FFF2-40B4-BE49-F238E27FC236}">
                      <a16:creationId xmlns:a16="http://schemas.microsoft.com/office/drawing/2014/main" id="{1C1857B8-C875-4B71-81CB-339390624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7" y="1674"/>
                  <a:ext cx="214" cy="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Monotype Sort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500" b="0">
                      <a:solidFill>
                        <a:srgbClr val="FFFFFF"/>
                      </a:solidFill>
                      <a:latin typeface="Symbol" panose="05050102010706020507" pitchFamily="18" charset="2"/>
                    </a:rPr>
                    <a:t>  </a:t>
                  </a:r>
                </a:p>
              </p:txBody>
            </p:sp>
            <p:sp>
              <p:nvSpPr>
                <p:cNvPr id="756764" name="Rectangle 28">
                  <a:extLst>
                    <a:ext uri="{FF2B5EF4-FFF2-40B4-BE49-F238E27FC236}">
                      <a16:creationId xmlns:a16="http://schemas.microsoft.com/office/drawing/2014/main" id="{A321CDA2-8506-4E3B-AD25-5937CDD5C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1674"/>
                  <a:ext cx="229" cy="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5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Symbol" panose="05050102010706020507" pitchFamily="18" charset="2"/>
                    </a:rPr>
                    <a:t>m</a:t>
                  </a:r>
                </a:p>
              </p:txBody>
            </p:sp>
            <p:sp>
              <p:nvSpPr>
                <p:cNvPr id="756765" name="Rectangle 29">
                  <a:extLst>
                    <a:ext uri="{FF2B5EF4-FFF2-40B4-BE49-F238E27FC236}">
                      <a16:creationId xmlns:a16="http://schemas.microsoft.com/office/drawing/2014/main" id="{78281FD3-6DC1-461C-9C32-63ED9B571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" y="1800"/>
                  <a:ext cx="190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17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</a:t>
                  </a:r>
                </a:p>
              </p:txBody>
            </p:sp>
          </p:grpSp>
        </p:grpSp>
        <p:grpSp>
          <p:nvGrpSpPr>
            <p:cNvPr id="72754" name="Group 30">
              <a:extLst>
                <a:ext uri="{FF2B5EF4-FFF2-40B4-BE49-F238E27FC236}">
                  <a16:creationId xmlns:a16="http://schemas.microsoft.com/office/drawing/2014/main" id="{0B404E47-7940-49D6-B47D-5BFB93B1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6" y="1186"/>
              <a:ext cx="1115" cy="625"/>
              <a:chOff x="434" y="1210"/>
              <a:chExt cx="1115" cy="625"/>
            </a:xfrm>
          </p:grpSpPr>
          <p:sp>
            <p:nvSpPr>
              <p:cNvPr id="756767" name="Freeform 31">
                <a:extLst>
                  <a:ext uri="{FF2B5EF4-FFF2-40B4-BE49-F238E27FC236}">
                    <a16:creationId xmlns:a16="http://schemas.microsoft.com/office/drawing/2014/main" id="{EAC4EBE1-CC5B-42FD-92E1-AC00972D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" y="1210"/>
                <a:ext cx="1115" cy="625"/>
              </a:xfrm>
              <a:custGeom>
                <a:avLst/>
                <a:gdLst>
                  <a:gd name="T0" fmla="*/ 101 w 1115"/>
                  <a:gd name="T1" fmla="*/ 268 h 625"/>
                  <a:gd name="T2" fmla="*/ 8 w 1115"/>
                  <a:gd name="T3" fmla="*/ 294 h 625"/>
                  <a:gd name="T4" fmla="*/ 115 w 1115"/>
                  <a:gd name="T5" fmla="*/ 328 h 625"/>
                  <a:gd name="T6" fmla="*/ 28 w 1115"/>
                  <a:gd name="T7" fmla="*/ 404 h 625"/>
                  <a:gd name="T8" fmla="*/ 143 w 1115"/>
                  <a:gd name="T9" fmla="*/ 439 h 625"/>
                  <a:gd name="T10" fmla="*/ 78 w 1115"/>
                  <a:gd name="T11" fmla="*/ 513 h 625"/>
                  <a:gd name="T12" fmla="*/ 225 w 1115"/>
                  <a:gd name="T13" fmla="*/ 525 h 625"/>
                  <a:gd name="T14" fmla="*/ 250 w 1115"/>
                  <a:gd name="T15" fmla="*/ 610 h 625"/>
                  <a:gd name="T16" fmla="*/ 376 w 1115"/>
                  <a:gd name="T17" fmla="*/ 579 h 625"/>
                  <a:gd name="T18" fmla="*/ 469 w 1115"/>
                  <a:gd name="T19" fmla="*/ 624 h 625"/>
                  <a:gd name="T20" fmla="*/ 542 w 1115"/>
                  <a:gd name="T21" fmla="*/ 581 h 625"/>
                  <a:gd name="T22" fmla="*/ 618 w 1115"/>
                  <a:gd name="T23" fmla="*/ 624 h 625"/>
                  <a:gd name="T24" fmla="*/ 681 w 1115"/>
                  <a:gd name="T25" fmla="*/ 573 h 625"/>
                  <a:gd name="T26" fmla="*/ 779 w 1115"/>
                  <a:gd name="T27" fmla="*/ 608 h 625"/>
                  <a:gd name="T28" fmla="*/ 866 w 1115"/>
                  <a:gd name="T29" fmla="*/ 539 h 625"/>
                  <a:gd name="T30" fmla="*/ 1027 w 1115"/>
                  <a:gd name="T31" fmla="*/ 559 h 625"/>
                  <a:gd name="T32" fmla="*/ 985 w 1115"/>
                  <a:gd name="T33" fmla="*/ 481 h 625"/>
                  <a:gd name="T34" fmla="*/ 1097 w 1115"/>
                  <a:gd name="T35" fmla="*/ 473 h 625"/>
                  <a:gd name="T36" fmla="*/ 1021 w 1115"/>
                  <a:gd name="T37" fmla="*/ 384 h 625"/>
                  <a:gd name="T38" fmla="*/ 1114 w 1115"/>
                  <a:gd name="T39" fmla="*/ 334 h 625"/>
                  <a:gd name="T40" fmla="*/ 995 w 1115"/>
                  <a:gd name="T41" fmla="*/ 280 h 625"/>
                  <a:gd name="T42" fmla="*/ 1061 w 1115"/>
                  <a:gd name="T43" fmla="*/ 201 h 625"/>
                  <a:gd name="T44" fmla="*/ 936 w 1115"/>
                  <a:gd name="T45" fmla="*/ 197 h 625"/>
                  <a:gd name="T46" fmla="*/ 987 w 1115"/>
                  <a:gd name="T47" fmla="*/ 109 h 625"/>
                  <a:gd name="T48" fmla="*/ 828 w 1115"/>
                  <a:gd name="T49" fmla="*/ 121 h 625"/>
                  <a:gd name="T50" fmla="*/ 818 w 1115"/>
                  <a:gd name="T51" fmla="*/ 28 h 625"/>
                  <a:gd name="T52" fmla="*/ 656 w 1115"/>
                  <a:gd name="T53" fmla="*/ 68 h 625"/>
                  <a:gd name="T54" fmla="*/ 598 w 1115"/>
                  <a:gd name="T55" fmla="*/ 0 h 625"/>
                  <a:gd name="T56" fmla="*/ 495 w 1115"/>
                  <a:gd name="T57" fmla="*/ 62 h 625"/>
                  <a:gd name="T58" fmla="*/ 397 w 1115"/>
                  <a:gd name="T59" fmla="*/ 0 h 625"/>
                  <a:gd name="T60" fmla="*/ 334 w 1115"/>
                  <a:gd name="T61" fmla="*/ 93 h 625"/>
                  <a:gd name="T62" fmla="*/ 227 w 1115"/>
                  <a:gd name="T63" fmla="*/ 44 h 625"/>
                  <a:gd name="T64" fmla="*/ 231 w 1115"/>
                  <a:gd name="T65" fmla="*/ 125 h 625"/>
                  <a:gd name="T66" fmla="*/ 92 w 1115"/>
                  <a:gd name="T67" fmla="*/ 103 h 625"/>
                  <a:gd name="T68" fmla="*/ 127 w 1115"/>
                  <a:gd name="T69" fmla="*/ 185 h 625"/>
                  <a:gd name="T70" fmla="*/ 0 w 1115"/>
                  <a:gd name="T71" fmla="*/ 181 h 625"/>
                  <a:gd name="T72" fmla="*/ 101 w 1115"/>
                  <a:gd name="T73" fmla="*/ 268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5" h="625">
                    <a:moveTo>
                      <a:pt x="101" y="268"/>
                    </a:moveTo>
                    <a:lnTo>
                      <a:pt x="8" y="294"/>
                    </a:lnTo>
                    <a:lnTo>
                      <a:pt x="115" y="328"/>
                    </a:lnTo>
                    <a:lnTo>
                      <a:pt x="28" y="404"/>
                    </a:lnTo>
                    <a:lnTo>
                      <a:pt x="143" y="439"/>
                    </a:lnTo>
                    <a:lnTo>
                      <a:pt x="78" y="513"/>
                    </a:lnTo>
                    <a:lnTo>
                      <a:pt x="225" y="525"/>
                    </a:lnTo>
                    <a:lnTo>
                      <a:pt x="250" y="610"/>
                    </a:lnTo>
                    <a:lnTo>
                      <a:pt x="376" y="579"/>
                    </a:lnTo>
                    <a:lnTo>
                      <a:pt x="469" y="624"/>
                    </a:lnTo>
                    <a:lnTo>
                      <a:pt x="542" y="581"/>
                    </a:lnTo>
                    <a:lnTo>
                      <a:pt x="618" y="624"/>
                    </a:lnTo>
                    <a:lnTo>
                      <a:pt x="681" y="573"/>
                    </a:lnTo>
                    <a:lnTo>
                      <a:pt x="779" y="608"/>
                    </a:lnTo>
                    <a:lnTo>
                      <a:pt x="866" y="539"/>
                    </a:lnTo>
                    <a:lnTo>
                      <a:pt x="1027" y="559"/>
                    </a:lnTo>
                    <a:lnTo>
                      <a:pt x="985" y="481"/>
                    </a:lnTo>
                    <a:lnTo>
                      <a:pt x="1097" y="473"/>
                    </a:lnTo>
                    <a:lnTo>
                      <a:pt x="1021" y="384"/>
                    </a:lnTo>
                    <a:lnTo>
                      <a:pt x="1114" y="334"/>
                    </a:lnTo>
                    <a:lnTo>
                      <a:pt x="995" y="280"/>
                    </a:lnTo>
                    <a:lnTo>
                      <a:pt x="1061" y="201"/>
                    </a:lnTo>
                    <a:lnTo>
                      <a:pt x="936" y="197"/>
                    </a:lnTo>
                    <a:lnTo>
                      <a:pt x="987" y="109"/>
                    </a:lnTo>
                    <a:lnTo>
                      <a:pt x="828" y="121"/>
                    </a:lnTo>
                    <a:lnTo>
                      <a:pt x="818" y="28"/>
                    </a:lnTo>
                    <a:lnTo>
                      <a:pt x="656" y="68"/>
                    </a:lnTo>
                    <a:lnTo>
                      <a:pt x="598" y="0"/>
                    </a:lnTo>
                    <a:lnTo>
                      <a:pt x="495" y="62"/>
                    </a:lnTo>
                    <a:lnTo>
                      <a:pt x="397" y="0"/>
                    </a:lnTo>
                    <a:lnTo>
                      <a:pt x="334" y="93"/>
                    </a:lnTo>
                    <a:lnTo>
                      <a:pt x="227" y="44"/>
                    </a:lnTo>
                    <a:lnTo>
                      <a:pt x="231" y="125"/>
                    </a:lnTo>
                    <a:lnTo>
                      <a:pt x="92" y="103"/>
                    </a:lnTo>
                    <a:lnTo>
                      <a:pt x="127" y="185"/>
                    </a:lnTo>
                    <a:lnTo>
                      <a:pt x="0" y="181"/>
                    </a:lnTo>
                    <a:lnTo>
                      <a:pt x="101" y="268"/>
                    </a:lnTo>
                  </a:path>
                </a:pathLst>
              </a:custGeom>
              <a:solidFill>
                <a:srgbClr val="FAFD00"/>
              </a:solidFill>
              <a:ln w="12700" cap="rnd" cmpd="sng">
                <a:solidFill>
                  <a:srgbClr val="1A1A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56" name="Rectangle 32">
                <a:extLst>
                  <a:ext uri="{FF2B5EF4-FFF2-40B4-BE49-F238E27FC236}">
                    <a16:creationId xmlns:a16="http://schemas.microsoft.com/office/drawing/2014/main" id="{B9C808D4-81C5-4802-B497-64C8D6CAA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396"/>
                <a:ext cx="50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900">
                    <a:solidFill>
                      <a:srgbClr val="000000"/>
                    </a:solidFill>
                  </a:rPr>
                  <a:t>总体</a:t>
                </a:r>
                <a:r>
                  <a:rPr lang="en-US" altLang="zh-CN" sz="19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756769" name="Group 33">
            <a:extLst>
              <a:ext uri="{FF2B5EF4-FFF2-40B4-BE49-F238E27FC236}">
                <a16:creationId xmlns:a16="http://schemas.microsoft.com/office/drawing/2014/main" id="{2531A8B5-A8F0-428D-8ABB-9A7B0316CEC0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2971800"/>
            <a:ext cx="2640013" cy="1549400"/>
            <a:chOff x="226" y="1872"/>
            <a:chExt cx="1663" cy="976"/>
          </a:xfrm>
        </p:grpSpPr>
        <p:grpSp>
          <p:nvGrpSpPr>
            <p:cNvPr id="72747" name="Group 34">
              <a:extLst>
                <a:ext uri="{FF2B5EF4-FFF2-40B4-BE49-F238E27FC236}">
                  <a16:creationId xmlns:a16="http://schemas.microsoft.com/office/drawing/2014/main" id="{405B3238-53F6-4F0D-BD69-50DF9E494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" y="2168"/>
              <a:ext cx="1663" cy="680"/>
              <a:chOff x="226" y="2168"/>
              <a:chExt cx="1663" cy="680"/>
            </a:xfrm>
          </p:grpSpPr>
          <p:sp>
            <p:nvSpPr>
              <p:cNvPr id="756771" name="Freeform 35">
                <a:extLst>
                  <a:ext uri="{FF2B5EF4-FFF2-40B4-BE49-F238E27FC236}">
                    <a16:creationId xmlns:a16="http://schemas.microsoft.com/office/drawing/2014/main" id="{621F0C28-3E16-4BAE-907D-D27A0FC9C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" y="2168"/>
                <a:ext cx="1663" cy="680"/>
              </a:xfrm>
              <a:custGeom>
                <a:avLst/>
                <a:gdLst>
                  <a:gd name="T0" fmla="*/ 0 w 1663"/>
                  <a:gd name="T1" fmla="*/ 679 h 680"/>
                  <a:gd name="T2" fmla="*/ 1662 w 1663"/>
                  <a:gd name="T3" fmla="*/ 679 h 680"/>
                  <a:gd name="T4" fmla="*/ 1662 w 1663"/>
                  <a:gd name="T5" fmla="*/ 0 h 680"/>
                  <a:gd name="T6" fmla="*/ 0 w 1663"/>
                  <a:gd name="T7" fmla="*/ 0 h 680"/>
                  <a:gd name="T8" fmla="*/ 0 w 1663"/>
                  <a:gd name="T9" fmla="*/ 679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3" h="680">
                    <a:moveTo>
                      <a:pt x="0" y="679"/>
                    </a:moveTo>
                    <a:lnTo>
                      <a:pt x="1662" y="679"/>
                    </a:lnTo>
                    <a:lnTo>
                      <a:pt x="1662" y="0"/>
                    </a:lnTo>
                    <a:lnTo>
                      <a:pt x="0" y="0"/>
                    </a:lnTo>
                    <a:lnTo>
                      <a:pt x="0" y="679"/>
                    </a:lnTo>
                  </a:path>
                </a:pathLst>
              </a:custGeom>
              <a:solidFill>
                <a:srgbClr val="00DFCA"/>
              </a:solidFill>
              <a:ln w="25400" cap="rnd" cmpd="sng">
                <a:solidFill>
                  <a:srgbClr val="1A1A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2750" name="Group 36">
                <a:extLst>
                  <a:ext uri="{FF2B5EF4-FFF2-40B4-BE49-F238E27FC236}">
                    <a16:creationId xmlns:a16="http://schemas.microsoft.com/office/drawing/2014/main" id="{A1A09702-7972-4658-9AA3-BB495F12B5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" y="2206"/>
                <a:ext cx="1273" cy="640"/>
                <a:chOff x="3301" y="3286"/>
                <a:chExt cx="1273" cy="640"/>
              </a:xfrm>
            </p:grpSpPr>
            <p:sp>
              <p:nvSpPr>
                <p:cNvPr id="72751" name="Rectangle 37">
                  <a:extLst>
                    <a:ext uri="{FF2B5EF4-FFF2-40B4-BE49-F238E27FC236}">
                      <a16:creationId xmlns:a16="http://schemas.microsoft.com/office/drawing/2014/main" id="{C6ABD6D3-8A13-4C0C-8390-AD4F108045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286"/>
                  <a:ext cx="1273" cy="6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Monotype Sort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en-US" sz="1900">
                      <a:solidFill>
                        <a:srgbClr val="000000"/>
                      </a:solidFill>
                    </a:rPr>
                    <a:t>抽取简单随机样样本容量 </a:t>
                  </a:r>
                  <a:r>
                    <a:rPr lang="en-US" altLang="zh-CN" sz="1900">
                      <a:solidFill>
                        <a:srgbClr val="000000"/>
                      </a:solidFill>
                    </a:rPr>
                    <a:t>n</a:t>
                  </a:r>
                  <a:r>
                    <a:rPr lang="en-US" altLang="zh-CN" sz="1900" baseline="-2500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altLang="zh-CN" sz="600" baseline="-250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zh-CN" altLang="en-US" sz="1900">
                      <a:solidFill>
                        <a:srgbClr val="000000"/>
                      </a:solidFill>
                    </a:rPr>
                    <a:t>计算</a:t>
                  </a:r>
                  <a:r>
                    <a:rPr lang="en-US" altLang="zh-CN" sz="1900">
                      <a:solidFill>
                        <a:srgbClr val="000000"/>
                      </a:solidFill>
                    </a:rPr>
                    <a:t>X</a:t>
                  </a:r>
                  <a:r>
                    <a:rPr lang="en-US" altLang="zh-CN" sz="1900" baseline="-25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756774" name="Line 38">
                  <a:extLst>
                    <a:ext uri="{FF2B5EF4-FFF2-40B4-BE49-F238E27FC236}">
                      <a16:creationId xmlns:a16="http://schemas.microsoft.com/office/drawing/2014/main" id="{8650A511-482D-4BDF-9F86-750C08B9C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0" y="372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756775" name="Line 39">
              <a:extLst>
                <a:ext uri="{FF2B5EF4-FFF2-40B4-BE49-F238E27FC236}">
                  <a16:creationId xmlns:a16="http://schemas.microsoft.com/office/drawing/2014/main" id="{2D98D09B-0007-4BCE-A9AA-87A870BB6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872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56776" name="Group 40">
            <a:extLst>
              <a:ext uri="{FF2B5EF4-FFF2-40B4-BE49-F238E27FC236}">
                <a16:creationId xmlns:a16="http://schemas.microsoft.com/office/drawing/2014/main" id="{D8F3632E-66FE-4A50-A011-6B95642966DC}"/>
              </a:ext>
            </a:extLst>
          </p:cNvPr>
          <p:cNvGrpSpPr>
            <a:grpSpLocks/>
          </p:cNvGrpSpPr>
          <p:nvPr/>
        </p:nvGrpSpPr>
        <p:grpSpPr bwMode="auto">
          <a:xfrm>
            <a:off x="6226175" y="2971800"/>
            <a:ext cx="2640013" cy="1549400"/>
            <a:chOff x="3922" y="1872"/>
            <a:chExt cx="1663" cy="976"/>
          </a:xfrm>
        </p:grpSpPr>
        <p:sp>
          <p:nvSpPr>
            <p:cNvPr id="756777" name="Line 41">
              <a:extLst>
                <a:ext uri="{FF2B5EF4-FFF2-40B4-BE49-F238E27FC236}">
                  <a16:creationId xmlns:a16="http://schemas.microsoft.com/office/drawing/2014/main" id="{017F363A-CF75-466D-B65F-3667183A5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1872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2742" name="Group 42">
              <a:extLst>
                <a:ext uri="{FF2B5EF4-FFF2-40B4-BE49-F238E27FC236}">
                  <a16:creationId xmlns:a16="http://schemas.microsoft.com/office/drawing/2014/main" id="{74A08C8A-9AD5-4CFF-89F8-5FD6D29B1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2" y="2168"/>
              <a:ext cx="1663" cy="680"/>
              <a:chOff x="226" y="2168"/>
              <a:chExt cx="1663" cy="680"/>
            </a:xfrm>
          </p:grpSpPr>
          <p:sp>
            <p:nvSpPr>
              <p:cNvPr id="756779" name="Freeform 43">
                <a:extLst>
                  <a:ext uri="{FF2B5EF4-FFF2-40B4-BE49-F238E27FC236}">
                    <a16:creationId xmlns:a16="http://schemas.microsoft.com/office/drawing/2014/main" id="{6E5C1579-DEC7-4BE2-BEFC-CF9BFCF82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" y="2168"/>
                <a:ext cx="1663" cy="680"/>
              </a:xfrm>
              <a:custGeom>
                <a:avLst/>
                <a:gdLst>
                  <a:gd name="T0" fmla="*/ 0 w 1663"/>
                  <a:gd name="T1" fmla="*/ 679 h 680"/>
                  <a:gd name="T2" fmla="*/ 1662 w 1663"/>
                  <a:gd name="T3" fmla="*/ 679 h 680"/>
                  <a:gd name="T4" fmla="*/ 1662 w 1663"/>
                  <a:gd name="T5" fmla="*/ 0 h 680"/>
                  <a:gd name="T6" fmla="*/ 0 w 1663"/>
                  <a:gd name="T7" fmla="*/ 0 h 680"/>
                  <a:gd name="T8" fmla="*/ 0 w 1663"/>
                  <a:gd name="T9" fmla="*/ 679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3" h="680">
                    <a:moveTo>
                      <a:pt x="0" y="679"/>
                    </a:moveTo>
                    <a:lnTo>
                      <a:pt x="1662" y="679"/>
                    </a:lnTo>
                    <a:lnTo>
                      <a:pt x="1662" y="0"/>
                    </a:lnTo>
                    <a:lnTo>
                      <a:pt x="0" y="0"/>
                    </a:lnTo>
                    <a:lnTo>
                      <a:pt x="0" y="679"/>
                    </a:lnTo>
                  </a:path>
                </a:pathLst>
              </a:custGeom>
              <a:solidFill>
                <a:srgbClr val="00DFCA"/>
              </a:solidFill>
              <a:ln w="25400" cap="rnd" cmpd="sng">
                <a:solidFill>
                  <a:srgbClr val="1A1A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2744" name="Group 44">
                <a:extLst>
                  <a:ext uri="{FF2B5EF4-FFF2-40B4-BE49-F238E27FC236}">
                    <a16:creationId xmlns:a16="http://schemas.microsoft.com/office/drawing/2014/main" id="{9B7A2349-7331-4EFC-88A4-DD3519E296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" y="2206"/>
                <a:ext cx="1273" cy="640"/>
                <a:chOff x="3301" y="3286"/>
                <a:chExt cx="1273" cy="640"/>
              </a:xfrm>
            </p:grpSpPr>
            <p:sp>
              <p:nvSpPr>
                <p:cNvPr id="72745" name="Rectangle 45">
                  <a:extLst>
                    <a:ext uri="{FF2B5EF4-FFF2-40B4-BE49-F238E27FC236}">
                      <a16:creationId xmlns:a16="http://schemas.microsoft.com/office/drawing/2014/main" id="{E4635353-E2BE-4086-9C59-472CAA893E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286"/>
                  <a:ext cx="1273" cy="6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Monotype Sort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en-US" sz="1900">
                      <a:solidFill>
                        <a:srgbClr val="000000"/>
                      </a:solidFill>
                    </a:rPr>
                    <a:t>抽取简单随机样样本容量 </a:t>
                  </a:r>
                  <a:r>
                    <a:rPr lang="en-US" altLang="zh-CN" sz="1900">
                      <a:solidFill>
                        <a:srgbClr val="000000"/>
                      </a:solidFill>
                    </a:rPr>
                    <a:t>n</a:t>
                  </a:r>
                  <a:r>
                    <a:rPr lang="en-US" altLang="zh-CN" sz="1900" baseline="-2500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altLang="zh-CN" sz="600" baseline="-250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zh-CN" altLang="en-US" sz="1900">
                      <a:solidFill>
                        <a:srgbClr val="000000"/>
                      </a:solidFill>
                    </a:rPr>
                    <a:t>计算</a:t>
                  </a:r>
                  <a:r>
                    <a:rPr lang="en-US" altLang="zh-CN" sz="1900">
                      <a:solidFill>
                        <a:srgbClr val="000000"/>
                      </a:solidFill>
                    </a:rPr>
                    <a:t>X</a:t>
                  </a:r>
                  <a:r>
                    <a:rPr lang="en-US" altLang="zh-CN" sz="1900" baseline="-25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756782" name="Line 46">
                  <a:extLst>
                    <a:ext uri="{FF2B5EF4-FFF2-40B4-BE49-F238E27FC236}">
                      <a16:creationId xmlns:a16="http://schemas.microsoft.com/office/drawing/2014/main" id="{C502F338-96FB-4572-9727-2A416ED2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0" y="372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56783" name="Group 47">
            <a:extLst>
              <a:ext uri="{FF2B5EF4-FFF2-40B4-BE49-F238E27FC236}">
                <a16:creationId xmlns:a16="http://schemas.microsoft.com/office/drawing/2014/main" id="{6A4E66DC-C21A-4BDE-8AAB-B4FEE565E122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3460750"/>
            <a:ext cx="3238500" cy="1079500"/>
            <a:chOff x="1896" y="2180"/>
            <a:chExt cx="2040" cy="680"/>
          </a:xfrm>
        </p:grpSpPr>
        <p:sp>
          <p:nvSpPr>
            <p:cNvPr id="756784" name="Line 48">
              <a:extLst>
                <a:ext uri="{FF2B5EF4-FFF2-40B4-BE49-F238E27FC236}">
                  <a16:creationId xmlns:a16="http://schemas.microsoft.com/office/drawing/2014/main" id="{ED816595-3D40-46F2-B5F3-640C69A68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520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6785" name="Line 49">
              <a:extLst>
                <a:ext uri="{FF2B5EF4-FFF2-40B4-BE49-F238E27FC236}">
                  <a16:creationId xmlns:a16="http://schemas.microsoft.com/office/drawing/2014/main" id="{E78D2602-E3D0-485C-AAA7-BFD0BFBCA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8" y="2508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2735" name="Group 50">
              <a:extLst>
                <a:ext uri="{FF2B5EF4-FFF2-40B4-BE49-F238E27FC236}">
                  <a16:creationId xmlns:a16="http://schemas.microsoft.com/office/drawing/2014/main" id="{664FECF6-9BF0-45F7-A955-E0E9EA2E5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8" y="2180"/>
              <a:ext cx="1361" cy="680"/>
              <a:chOff x="2228" y="2180"/>
              <a:chExt cx="1361" cy="680"/>
            </a:xfrm>
          </p:grpSpPr>
          <p:sp>
            <p:nvSpPr>
              <p:cNvPr id="756787" name="Freeform 51">
                <a:extLst>
                  <a:ext uri="{FF2B5EF4-FFF2-40B4-BE49-F238E27FC236}">
                    <a16:creationId xmlns:a16="http://schemas.microsoft.com/office/drawing/2014/main" id="{4B927CBE-A028-436F-9313-D5F4D97F9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" y="2180"/>
                <a:ext cx="1361" cy="680"/>
              </a:xfrm>
              <a:custGeom>
                <a:avLst/>
                <a:gdLst>
                  <a:gd name="T0" fmla="*/ 0 w 1361"/>
                  <a:gd name="T1" fmla="*/ 679 h 680"/>
                  <a:gd name="T2" fmla="*/ 1360 w 1361"/>
                  <a:gd name="T3" fmla="*/ 679 h 680"/>
                  <a:gd name="T4" fmla="*/ 1360 w 1361"/>
                  <a:gd name="T5" fmla="*/ 0 h 680"/>
                  <a:gd name="T6" fmla="*/ 0 w 1361"/>
                  <a:gd name="T7" fmla="*/ 0 h 680"/>
                  <a:gd name="T8" fmla="*/ 0 w 1361"/>
                  <a:gd name="T9" fmla="*/ 679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1" h="680">
                    <a:moveTo>
                      <a:pt x="0" y="679"/>
                    </a:moveTo>
                    <a:lnTo>
                      <a:pt x="1360" y="679"/>
                    </a:lnTo>
                    <a:lnTo>
                      <a:pt x="1360" y="0"/>
                    </a:lnTo>
                    <a:lnTo>
                      <a:pt x="0" y="0"/>
                    </a:lnTo>
                    <a:lnTo>
                      <a:pt x="0" y="679"/>
                    </a:lnTo>
                  </a:path>
                </a:pathLst>
              </a:custGeom>
              <a:solidFill>
                <a:srgbClr val="00DFCA"/>
              </a:solidFill>
              <a:ln w="25400" cap="rnd" cmpd="sng">
                <a:solidFill>
                  <a:srgbClr val="1A1A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37" name="Rectangle 52">
                <a:extLst>
                  <a:ext uri="{FF2B5EF4-FFF2-40B4-BE49-F238E27FC236}">
                    <a16:creationId xmlns:a16="http://schemas.microsoft.com/office/drawing/2014/main" id="{7A2919DC-D7E3-46D5-95E4-2664AF03D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290"/>
                <a:ext cx="127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900">
                    <a:solidFill>
                      <a:srgbClr val="000000"/>
                    </a:solidFill>
                  </a:rPr>
                  <a:t>计算每一对样本</a:t>
                </a:r>
              </a:p>
              <a:p>
                <a:pPr algn="ctr">
                  <a:spcBef>
                    <a:spcPct val="0"/>
                  </a:spcBef>
                </a:pPr>
                <a:endParaRPr lang="zh-CN" altLang="en-US" sz="60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900">
                    <a:solidFill>
                      <a:srgbClr val="000000"/>
                    </a:solidFill>
                  </a:rPr>
                  <a:t>的</a:t>
                </a:r>
                <a:r>
                  <a:rPr lang="en-US" altLang="zh-CN" sz="190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19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1900">
                    <a:solidFill>
                      <a:srgbClr val="000000"/>
                    </a:solidFill>
                  </a:rPr>
                  <a:t>-X</a:t>
                </a:r>
                <a:r>
                  <a:rPr lang="en-US" altLang="zh-CN" sz="1900" baseline="-25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grpSp>
            <p:nvGrpSpPr>
              <p:cNvPr id="72738" name="Group 53">
                <a:extLst>
                  <a:ext uri="{FF2B5EF4-FFF2-40B4-BE49-F238E27FC236}">
                    <a16:creationId xmlns:a16="http://schemas.microsoft.com/office/drawing/2014/main" id="{E140ADD1-8E21-4BED-A099-7BB1E4AB2A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4" y="2556"/>
                <a:ext cx="300" cy="0"/>
                <a:chOff x="2844" y="2556"/>
                <a:chExt cx="300" cy="0"/>
              </a:xfrm>
            </p:grpSpPr>
            <p:sp>
              <p:nvSpPr>
                <p:cNvPr id="756790" name="Line 54">
                  <a:extLst>
                    <a:ext uri="{FF2B5EF4-FFF2-40B4-BE49-F238E27FC236}">
                      <a16:creationId xmlns:a16="http://schemas.microsoft.com/office/drawing/2014/main" id="{3DA0BB1F-5AD4-4735-A004-D867EB9693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4" y="25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6791" name="Line 55">
                  <a:extLst>
                    <a:ext uri="{FF2B5EF4-FFF2-40B4-BE49-F238E27FC236}">
                      <a16:creationId xmlns:a16="http://schemas.microsoft.com/office/drawing/2014/main" id="{5CF1F76B-401D-4B93-8E61-AC9FB3DAC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" y="25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56792" name="Group 56">
            <a:extLst>
              <a:ext uri="{FF2B5EF4-FFF2-40B4-BE49-F238E27FC236}">
                <a16:creationId xmlns:a16="http://schemas.microsoft.com/office/drawing/2014/main" id="{828B4A61-6DDA-49C9-BD15-5725C55CD169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4533900"/>
            <a:ext cx="4189412" cy="1365250"/>
            <a:chOff x="289" y="2856"/>
            <a:chExt cx="2639" cy="860"/>
          </a:xfrm>
        </p:grpSpPr>
        <p:grpSp>
          <p:nvGrpSpPr>
            <p:cNvPr id="72722" name="Group 57">
              <a:extLst>
                <a:ext uri="{FF2B5EF4-FFF2-40B4-BE49-F238E27FC236}">
                  <a16:creationId xmlns:a16="http://schemas.microsoft.com/office/drawing/2014/main" id="{83101F3B-87A1-436F-9BE3-EEA2D0C8F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2856"/>
              <a:ext cx="1896" cy="396"/>
              <a:chOff x="1032" y="2856"/>
              <a:chExt cx="1896" cy="264"/>
            </a:xfrm>
          </p:grpSpPr>
          <p:sp>
            <p:nvSpPr>
              <p:cNvPr id="756794" name="Line 58">
                <a:extLst>
                  <a:ext uri="{FF2B5EF4-FFF2-40B4-BE49-F238E27FC236}">
                    <a16:creationId xmlns:a16="http://schemas.microsoft.com/office/drawing/2014/main" id="{408B4AFC-267D-41EF-ACC8-0F84FD90D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2940"/>
                <a:ext cx="18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6795" name="Line 59">
                <a:extLst>
                  <a:ext uri="{FF2B5EF4-FFF2-40B4-BE49-F238E27FC236}">
                    <a16:creationId xmlns:a16="http://schemas.microsoft.com/office/drawing/2014/main" id="{A362147D-DF07-45D2-8E56-CFB72FFA7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856"/>
                <a:ext cx="0" cy="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6796" name="Line 60">
                <a:extLst>
                  <a:ext uri="{FF2B5EF4-FFF2-40B4-BE49-F238E27FC236}">
                    <a16:creationId xmlns:a16="http://schemas.microsoft.com/office/drawing/2014/main" id="{4EE13CA6-93DD-4175-98BF-F4485AFF4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2" y="2940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2723" name="Group 61">
              <a:extLst>
                <a:ext uri="{FF2B5EF4-FFF2-40B4-BE49-F238E27FC236}">
                  <a16:creationId xmlns:a16="http://schemas.microsoft.com/office/drawing/2014/main" id="{16109EC1-E785-4912-97E0-E3D681861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3238"/>
              <a:ext cx="1662" cy="478"/>
              <a:chOff x="289" y="3238"/>
              <a:chExt cx="1662" cy="478"/>
            </a:xfrm>
          </p:grpSpPr>
          <p:sp>
            <p:nvSpPr>
              <p:cNvPr id="756798" name="Freeform 62">
                <a:extLst>
                  <a:ext uri="{FF2B5EF4-FFF2-40B4-BE49-F238E27FC236}">
                    <a16:creationId xmlns:a16="http://schemas.microsoft.com/office/drawing/2014/main" id="{FA169D3C-6AA6-40EE-88F7-235471AA1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" y="3255"/>
                <a:ext cx="1662" cy="454"/>
              </a:xfrm>
              <a:custGeom>
                <a:avLst/>
                <a:gdLst>
                  <a:gd name="T0" fmla="*/ 0 w 1662"/>
                  <a:gd name="T1" fmla="*/ 453 h 454"/>
                  <a:gd name="T2" fmla="*/ 1661 w 1662"/>
                  <a:gd name="T3" fmla="*/ 453 h 454"/>
                  <a:gd name="T4" fmla="*/ 1661 w 1662"/>
                  <a:gd name="T5" fmla="*/ 0 h 454"/>
                  <a:gd name="T6" fmla="*/ 0 w 1662"/>
                  <a:gd name="T7" fmla="*/ 0 h 454"/>
                  <a:gd name="T8" fmla="*/ 0 w 1662"/>
                  <a:gd name="T9" fmla="*/ 453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2" h="454">
                    <a:moveTo>
                      <a:pt x="0" y="453"/>
                    </a:moveTo>
                    <a:lnTo>
                      <a:pt x="1661" y="453"/>
                    </a:lnTo>
                    <a:lnTo>
                      <a:pt x="1661" y="0"/>
                    </a:lnTo>
                    <a:lnTo>
                      <a:pt x="0" y="0"/>
                    </a:lnTo>
                    <a:lnTo>
                      <a:pt x="0" y="453"/>
                    </a:lnTo>
                  </a:path>
                </a:pathLst>
              </a:custGeom>
              <a:solidFill>
                <a:srgbClr val="00DFCA"/>
              </a:solidFill>
              <a:ln w="25400" cap="rnd" cmpd="sng">
                <a:solidFill>
                  <a:srgbClr val="1A1A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2725" name="Group 63">
                <a:extLst>
                  <a:ext uri="{FF2B5EF4-FFF2-40B4-BE49-F238E27FC236}">
                    <a16:creationId xmlns:a16="http://schemas.microsoft.com/office/drawing/2014/main" id="{1BB65CC8-EEE7-445B-B699-0D69EB0D7C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" y="3238"/>
                <a:ext cx="1489" cy="478"/>
                <a:chOff x="3625" y="3334"/>
                <a:chExt cx="1273" cy="478"/>
              </a:xfrm>
            </p:grpSpPr>
            <p:sp>
              <p:nvSpPr>
                <p:cNvPr id="72726" name="Rectangle 64">
                  <a:extLst>
                    <a:ext uri="{FF2B5EF4-FFF2-40B4-BE49-F238E27FC236}">
                      <a16:creationId xmlns:a16="http://schemas.microsoft.com/office/drawing/2014/main" id="{E9C9BE8E-AFA5-40CB-9D37-430F2B290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5" y="3334"/>
                  <a:ext cx="1273" cy="4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Monotype Sort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00000"/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en-US" sz="1900">
                      <a:solidFill>
                        <a:srgbClr val="000000"/>
                      </a:solidFill>
                    </a:rPr>
                    <a:t>所有可能样本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zh-CN" altLang="en-US" sz="6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zh-CN" altLang="en-US" sz="1900">
                      <a:solidFill>
                        <a:srgbClr val="000000"/>
                      </a:solidFill>
                    </a:rPr>
                    <a:t>的</a:t>
                  </a:r>
                  <a:r>
                    <a:rPr lang="en-US" altLang="zh-CN" sz="1900">
                      <a:solidFill>
                        <a:srgbClr val="000000"/>
                      </a:solidFill>
                    </a:rPr>
                    <a:t>X</a:t>
                  </a:r>
                  <a:r>
                    <a:rPr lang="en-US" altLang="zh-CN" sz="1900" baseline="-25000">
                      <a:solidFill>
                        <a:srgbClr val="000000"/>
                      </a:solidFill>
                    </a:rPr>
                    <a:t>1</a:t>
                  </a:r>
                  <a:r>
                    <a:rPr lang="en-US" altLang="zh-CN" sz="1900">
                      <a:solidFill>
                        <a:srgbClr val="000000"/>
                      </a:solidFill>
                    </a:rPr>
                    <a:t>-X</a:t>
                  </a:r>
                  <a:r>
                    <a:rPr lang="en-US" altLang="zh-CN" sz="1900" baseline="-25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grpSp>
              <p:nvGrpSpPr>
                <p:cNvPr id="72727" name="Group 65">
                  <a:extLst>
                    <a:ext uri="{FF2B5EF4-FFF2-40B4-BE49-F238E27FC236}">
                      <a16:creationId xmlns:a16="http://schemas.microsoft.com/office/drawing/2014/main" id="{13A0696F-10BD-4D0D-BBC3-6577E1C7A8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64" y="3600"/>
                  <a:ext cx="300" cy="0"/>
                  <a:chOff x="2844" y="2556"/>
                  <a:chExt cx="300" cy="0"/>
                </a:xfrm>
              </p:grpSpPr>
              <p:sp>
                <p:nvSpPr>
                  <p:cNvPr id="756802" name="Line 66">
                    <a:extLst>
                      <a:ext uri="{FF2B5EF4-FFF2-40B4-BE49-F238E27FC236}">
                        <a16:creationId xmlns:a16="http://schemas.microsoft.com/office/drawing/2014/main" id="{B78B4D16-5751-4BF9-AC69-147C7B530E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44" y="25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56803" name="Line 67">
                    <a:extLst>
                      <a:ext uri="{FF2B5EF4-FFF2-40B4-BE49-F238E27FC236}">
                        <a16:creationId xmlns:a16="http://schemas.microsoft.com/office/drawing/2014/main" id="{A5E4F9AC-9F91-4EB0-9FDA-E68F4CC5F0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48" y="25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</p:grpSp>
      <p:grpSp>
        <p:nvGrpSpPr>
          <p:cNvPr id="756816" name="Group 80">
            <a:extLst>
              <a:ext uri="{FF2B5EF4-FFF2-40B4-BE49-F238E27FC236}">
                <a16:creationId xmlns:a16="http://schemas.microsoft.com/office/drawing/2014/main" id="{4DC48914-0F09-4718-AEDC-1C8B8147819D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4800600"/>
            <a:ext cx="4248150" cy="1444625"/>
            <a:chOff x="1956" y="3024"/>
            <a:chExt cx="2676" cy="910"/>
          </a:xfrm>
        </p:grpSpPr>
        <p:grpSp>
          <p:nvGrpSpPr>
            <p:cNvPr id="72714" name="Group 79">
              <a:extLst>
                <a:ext uri="{FF2B5EF4-FFF2-40B4-BE49-F238E27FC236}">
                  <a16:creationId xmlns:a16="http://schemas.microsoft.com/office/drawing/2014/main" id="{2EB6E433-368C-4784-BECD-0B7289D1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024"/>
              <a:ext cx="2376" cy="910"/>
              <a:chOff x="2256" y="3024"/>
              <a:chExt cx="2376" cy="910"/>
            </a:xfrm>
          </p:grpSpPr>
          <p:grpSp>
            <p:nvGrpSpPr>
              <p:cNvPr id="72716" name="Group 76">
                <a:extLst>
                  <a:ext uri="{FF2B5EF4-FFF2-40B4-BE49-F238E27FC236}">
                    <a16:creationId xmlns:a16="http://schemas.microsoft.com/office/drawing/2014/main" id="{680CEA26-AD2C-44A4-ACB0-AF1C2691F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4" y="3024"/>
                <a:ext cx="1964" cy="648"/>
                <a:chOff x="2294" y="3065"/>
                <a:chExt cx="1964" cy="648"/>
              </a:xfrm>
            </p:grpSpPr>
            <p:sp>
              <p:nvSpPr>
                <p:cNvPr id="756806" name="Freeform 70">
                  <a:extLst>
                    <a:ext uri="{FF2B5EF4-FFF2-40B4-BE49-F238E27FC236}">
                      <a16:creationId xmlns:a16="http://schemas.microsoft.com/office/drawing/2014/main" id="{4EA88C58-AF1D-45A4-A179-D7965F8BE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5" y="3065"/>
                  <a:ext cx="983" cy="648"/>
                </a:xfrm>
                <a:custGeom>
                  <a:avLst/>
                  <a:gdLst>
                    <a:gd name="T0" fmla="*/ 983 w 983"/>
                    <a:gd name="T1" fmla="*/ 613 h 613"/>
                    <a:gd name="T2" fmla="*/ 878 w 983"/>
                    <a:gd name="T3" fmla="*/ 605 h 613"/>
                    <a:gd name="T4" fmla="*/ 828 w 983"/>
                    <a:gd name="T5" fmla="*/ 599 h 613"/>
                    <a:gd name="T6" fmla="*/ 775 w 983"/>
                    <a:gd name="T7" fmla="*/ 589 h 613"/>
                    <a:gd name="T8" fmla="*/ 723 w 983"/>
                    <a:gd name="T9" fmla="*/ 575 h 613"/>
                    <a:gd name="T10" fmla="*/ 673 w 983"/>
                    <a:gd name="T11" fmla="*/ 555 h 613"/>
                    <a:gd name="T12" fmla="*/ 620 w 983"/>
                    <a:gd name="T13" fmla="*/ 531 h 613"/>
                    <a:gd name="T14" fmla="*/ 518 w 983"/>
                    <a:gd name="T15" fmla="*/ 459 h 613"/>
                    <a:gd name="T16" fmla="*/ 415 w 983"/>
                    <a:gd name="T17" fmla="*/ 360 h 613"/>
                    <a:gd name="T18" fmla="*/ 310 w 983"/>
                    <a:gd name="T19" fmla="*/ 239 h 613"/>
                    <a:gd name="T20" fmla="*/ 258 w 983"/>
                    <a:gd name="T21" fmla="*/ 179 h 613"/>
                    <a:gd name="T22" fmla="*/ 207 w 983"/>
                    <a:gd name="T23" fmla="*/ 121 h 613"/>
                    <a:gd name="T24" fmla="*/ 155 w 983"/>
                    <a:gd name="T25" fmla="*/ 72 h 613"/>
                    <a:gd name="T26" fmla="*/ 105 w 983"/>
                    <a:gd name="T27" fmla="*/ 32 h 613"/>
                    <a:gd name="T28" fmla="*/ 52 w 983"/>
                    <a:gd name="T29" fmla="*/ 8 h 613"/>
                    <a:gd name="T30" fmla="*/ 0 w 983"/>
                    <a:gd name="T31" fmla="*/ 0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83" h="613">
                      <a:moveTo>
                        <a:pt x="983" y="613"/>
                      </a:moveTo>
                      <a:lnTo>
                        <a:pt x="878" y="605"/>
                      </a:lnTo>
                      <a:lnTo>
                        <a:pt x="828" y="599"/>
                      </a:lnTo>
                      <a:lnTo>
                        <a:pt x="775" y="589"/>
                      </a:lnTo>
                      <a:lnTo>
                        <a:pt x="723" y="575"/>
                      </a:lnTo>
                      <a:lnTo>
                        <a:pt x="673" y="555"/>
                      </a:lnTo>
                      <a:lnTo>
                        <a:pt x="620" y="531"/>
                      </a:lnTo>
                      <a:lnTo>
                        <a:pt x="518" y="459"/>
                      </a:lnTo>
                      <a:lnTo>
                        <a:pt x="415" y="360"/>
                      </a:lnTo>
                      <a:lnTo>
                        <a:pt x="310" y="239"/>
                      </a:lnTo>
                      <a:lnTo>
                        <a:pt x="258" y="179"/>
                      </a:lnTo>
                      <a:lnTo>
                        <a:pt x="207" y="121"/>
                      </a:lnTo>
                      <a:lnTo>
                        <a:pt x="155" y="72"/>
                      </a:lnTo>
                      <a:lnTo>
                        <a:pt x="105" y="32"/>
                      </a:lnTo>
                      <a:lnTo>
                        <a:pt x="52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3975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6807" name="Freeform 71">
                  <a:extLst>
                    <a:ext uri="{FF2B5EF4-FFF2-40B4-BE49-F238E27FC236}">
                      <a16:creationId xmlns:a16="http://schemas.microsoft.com/office/drawing/2014/main" id="{41C4FE2B-2B47-42A6-923C-CAB25DBB2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4" y="3065"/>
                  <a:ext cx="981" cy="648"/>
                </a:xfrm>
                <a:custGeom>
                  <a:avLst/>
                  <a:gdLst>
                    <a:gd name="T0" fmla="*/ 0 w 981"/>
                    <a:gd name="T1" fmla="*/ 613 h 613"/>
                    <a:gd name="T2" fmla="*/ 103 w 981"/>
                    <a:gd name="T3" fmla="*/ 605 h 613"/>
                    <a:gd name="T4" fmla="*/ 155 w 981"/>
                    <a:gd name="T5" fmla="*/ 599 h 613"/>
                    <a:gd name="T6" fmla="*/ 206 w 981"/>
                    <a:gd name="T7" fmla="*/ 589 h 613"/>
                    <a:gd name="T8" fmla="*/ 258 w 981"/>
                    <a:gd name="T9" fmla="*/ 575 h 613"/>
                    <a:gd name="T10" fmla="*/ 310 w 981"/>
                    <a:gd name="T11" fmla="*/ 555 h 613"/>
                    <a:gd name="T12" fmla="*/ 361 w 981"/>
                    <a:gd name="T13" fmla="*/ 531 h 613"/>
                    <a:gd name="T14" fmla="*/ 465 w 981"/>
                    <a:gd name="T15" fmla="*/ 459 h 613"/>
                    <a:gd name="T16" fmla="*/ 568 w 981"/>
                    <a:gd name="T17" fmla="*/ 360 h 613"/>
                    <a:gd name="T18" fmla="*/ 671 w 981"/>
                    <a:gd name="T19" fmla="*/ 239 h 613"/>
                    <a:gd name="T20" fmla="*/ 723 w 981"/>
                    <a:gd name="T21" fmla="*/ 179 h 613"/>
                    <a:gd name="T22" fmla="*/ 776 w 981"/>
                    <a:gd name="T23" fmla="*/ 121 h 613"/>
                    <a:gd name="T24" fmla="*/ 826 w 981"/>
                    <a:gd name="T25" fmla="*/ 72 h 613"/>
                    <a:gd name="T26" fmla="*/ 878 w 981"/>
                    <a:gd name="T27" fmla="*/ 32 h 613"/>
                    <a:gd name="T28" fmla="*/ 931 w 981"/>
                    <a:gd name="T29" fmla="*/ 8 h 613"/>
                    <a:gd name="T30" fmla="*/ 981 w 981"/>
                    <a:gd name="T31" fmla="*/ 0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81" h="613">
                      <a:moveTo>
                        <a:pt x="0" y="613"/>
                      </a:moveTo>
                      <a:lnTo>
                        <a:pt x="103" y="605"/>
                      </a:lnTo>
                      <a:lnTo>
                        <a:pt x="155" y="599"/>
                      </a:lnTo>
                      <a:lnTo>
                        <a:pt x="206" y="589"/>
                      </a:lnTo>
                      <a:lnTo>
                        <a:pt x="258" y="575"/>
                      </a:lnTo>
                      <a:lnTo>
                        <a:pt x="310" y="555"/>
                      </a:lnTo>
                      <a:lnTo>
                        <a:pt x="361" y="531"/>
                      </a:lnTo>
                      <a:lnTo>
                        <a:pt x="465" y="459"/>
                      </a:lnTo>
                      <a:lnTo>
                        <a:pt x="568" y="360"/>
                      </a:lnTo>
                      <a:lnTo>
                        <a:pt x="671" y="239"/>
                      </a:lnTo>
                      <a:lnTo>
                        <a:pt x="723" y="179"/>
                      </a:lnTo>
                      <a:lnTo>
                        <a:pt x="776" y="121"/>
                      </a:lnTo>
                      <a:lnTo>
                        <a:pt x="826" y="72"/>
                      </a:lnTo>
                      <a:lnTo>
                        <a:pt x="878" y="32"/>
                      </a:lnTo>
                      <a:lnTo>
                        <a:pt x="931" y="8"/>
                      </a:lnTo>
                      <a:lnTo>
                        <a:pt x="981" y="0"/>
                      </a:lnTo>
                    </a:path>
                  </a:pathLst>
                </a:custGeom>
                <a:noFill/>
                <a:ln w="53975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2717" name="Rectangle 72">
                <a:extLst>
                  <a:ext uri="{FF2B5EF4-FFF2-40B4-BE49-F238E27FC236}">
                    <a16:creationId xmlns:a16="http://schemas.microsoft.com/office/drawing/2014/main" id="{854C567A-663D-4F96-B96B-6828983C1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3694"/>
                <a:ext cx="475" cy="24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500">
                    <a:latin typeface="Symbol" panose="05050102010706020507" pitchFamily="18" charset="2"/>
                  </a:rPr>
                  <a:t>m</a:t>
                </a:r>
                <a:r>
                  <a:rPr lang="en-US" altLang="zh-CN" sz="2500" baseline="-25000">
                    <a:latin typeface="Symbol" panose="05050102010706020507" pitchFamily="18" charset="2"/>
                  </a:rPr>
                  <a:t>1- </a:t>
                </a:r>
                <a:r>
                  <a:rPr lang="en-US" altLang="zh-CN" sz="2500">
                    <a:latin typeface="Symbol" panose="05050102010706020507" pitchFamily="18" charset="2"/>
                  </a:rPr>
                  <a:t>m</a:t>
                </a:r>
                <a:r>
                  <a:rPr lang="en-US" altLang="zh-CN" sz="2500" baseline="-25000"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756809" name="Rectangle 73">
                <a:extLst>
                  <a:ext uri="{FF2B5EF4-FFF2-40B4-BE49-F238E27FC236}">
                    <a16:creationId xmlns:a16="http://schemas.microsoft.com/office/drawing/2014/main" id="{19F70787-2E10-490B-A2B4-E9BACD275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328"/>
                <a:ext cx="600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zh-CN" altLang="en-US" sz="19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抽样分布</a:t>
                </a:r>
                <a:endParaRPr lang="zh-CN" altLang="en-US" sz="2400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56810" name="Line 74">
                <a:extLst>
                  <a:ext uri="{FF2B5EF4-FFF2-40B4-BE49-F238E27FC236}">
                    <a16:creationId xmlns:a16="http://schemas.microsoft.com/office/drawing/2014/main" id="{176A75E0-432F-4BB1-B708-F664160EA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45"/>
                <a:ext cx="21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56811" name="Line 75">
              <a:extLst>
                <a:ext uri="{FF2B5EF4-FFF2-40B4-BE49-F238E27FC236}">
                  <a16:creationId xmlns:a16="http://schemas.microsoft.com/office/drawing/2014/main" id="{40AAD46F-F7FB-4A06-A11E-7D26DAB4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6" y="350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5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学习目标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153400" cy="4322762"/>
          </a:xfrm>
          <a:noFill/>
          <a:ln/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b="1"/>
              <a:t>了解统计量及其分布的几个概念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/>
              <a:t>了解由正态分布导出的几个重要分布</a:t>
            </a:r>
            <a:r>
              <a:rPr lang="zh-CN" altLang="en-US"/>
              <a:t> </a:t>
            </a:r>
            <a:endParaRPr lang="zh-CN" altLang="en-US" b="1"/>
          </a:p>
          <a:p>
            <a:pPr marL="609600" indent="-609600">
              <a:buFontTx/>
              <a:buAutoNum type="arabicPeriod"/>
            </a:pPr>
            <a:r>
              <a:rPr lang="zh-CN" altLang="en-US" b="1"/>
              <a:t>理解样本均值的分布与中心极限定理</a:t>
            </a:r>
          </a:p>
          <a:p>
            <a:pPr marL="609600" indent="-609600">
              <a:buFontTx/>
              <a:buAutoNum type="arabicPeriod"/>
            </a:pPr>
            <a:r>
              <a:rPr lang="zh-CN" altLang="en-US" b="1"/>
              <a:t>掌握单样本比例和样本方差的抽样分布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>
            <a:extLst>
              <a:ext uri="{FF2B5EF4-FFF2-40B4-BE49-F238E27FC236}">
                <a16:creationId xmlns:a16="http://schemas.microsoft.com/office/drawing/2014/main" id="{36C9F6C0-A8C8-45CA-B196-98D3C55C981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 anchor="ctr" anchorCtr="0"/>
          <a:lstStyle/>
          <a:p>
            <a:pPr>
              <a:defRPr/>
            </a:pPr>
            <a:r>
              <a:rPr lang="zh-CN" altLang="en-US" sz="4400"/>
              <a:t>两个样本比例之差的抽样分布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>
            <a:extLst>
              <a:ext uri="{FF2B5EF4-FFF2-40B4-BE49-F238E27FC236}">
                <a16:creationId xmlns:a16="http://schemas.microsoft.com/office/drawing/2014/main" id="{807A296D-19FB-4820-A421-5338290FB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600"/>
              <a:t>两个总体都服从二项分布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600"/>
              <a:t>分别从两个总体中抽取容量为</a:t>
            </a:r>
            <a:r>
              <a:rPr lang="en-US" altLang="zh-CN" sz="2600" i="1"/>
              <a:t>n</a:t>
            </a:r>
            <a:r>
              <a:rPr lang="en-US" altLang="zh-CN" sz="2600" baseline="-25000"/>
              <a:t>1</a:t>
            </a:r>
            <a:r>
              <a:rPr lang="zh-CN" altLang="en-US" sz="2600"/>
              <a:t>和</a:t>
            </a:r>
            <a:r>
              <a:rPr lang="en-US" altLang="zh-CN" sz="2600" i="1"/>
              <a:t>n</a:t>
            </a:r>
            <a:r>
              <a:rPr lang="en-US" altLang="zh-CN" sz="2600" baseline="-25000"/>
              <a:t>2</a:t>
            </a:r>
            <a:r>
              <a:rPr lang="zh-CN" altLang="en-US" sz="2600"/>
              <a:t>的独立样本，当两个样本都为大样本时，两个样本比例之差的抽样分布可用正态分布来近似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600"/>
              <a:t>分布的数学期望为</a:t>
            </a:r>
          </a:p>
          <a:p>
            <a:pPr marL="609600" indent="-609600" algn="just">
              <a:spcBef>
                <a:spcPct val="60000"/>
              </a:spcBef>
              <a:buFontTx/>
              <a:buAutoNum type="arabicPeriod"/>
              <a:defRPr/>
            </a:pPr>
            <a:endParaRPr lang="zh-CN" altLang="en-US" sz="2600"/>
          </a:p>
          <a:p>
            <a:pPr marL="609600" indent="-609600" algn="just">
              <a:spcBef>
                <a:spcPct val="60000"/>
              </a:spcBef>
              <a:defRPr/>
            </a:pPr>
            <a:r>
              <a:rPr lang="zh-CN" altLang="en-US" sz="2600"/>
              <a:t>方差为各自的方差之和 	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C7753757-B84F-4C5E-9DDD-20CD9B5C0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10400" cy="1066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两个样本比例之差的抽样分布</a:t>
            </a:r>
            <a:endParaRPr lang="zh-CN" altLang="en-US" sz="3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6804" name="Object 7">
            <a:extLst>
              <a:ext uri="{FF2B5EF4-FFF2-40B4-BE49-F238E27FC236}">
                <a16:creationId xmlns:a16="http://schemas.microsoft.com/office/drawing/2014/main" id="{FBFC44CE-3AAE-497F-81C9-613937589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4387850"/>
          <a:ext cx="2867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28" name="Equation" r:id="rId4" imgW="1257307" imgH="198072" progId="Equation.3">
                  <p:embed/>
                </p:oleObj>
              </mc:Choice>
              <mc:Fallback>
                <p:oleObj name="Equation" r:id="rId4" imgW="1257307" imgH="198072" progId="Equation.3">
                  <p:embed/>
                  <p:pic>
                    <p:nvPicPr>
                      <p:cNvPr id="76804" name="Object 7">
                        <a:extLst>
                          <a:ext uri="{FF2B5EF4-FFF2-40B4-BE49-F238E27FC236}">
                            <a16:creationId xmlns:a16="http://schemas.microsoft.com/office/drawing/2014/main" id="{FBFC44CE-3AAE-497F-81C9-613937589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4387850"/>
                        <a:ext cx="2867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8">
            <a:extLst>
              <a:ext uri="{FF2B5EF4-FFF2-40B4-BE49-F238E27FC236}">
                <a16:creationId xmlns:a16="http://schemas.microsoft.com/office/drawing/2014/main" id="{4659CF09-24CE-47E4-851C-9FA330133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5410200"/>
          <a:ext cx="48815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29" name="Equation" r:id="rId6" imgW="1950792" imgH="426816" progId="Equation.3">
                  <p:embed/>
                </p:oleObj>
              </mc:Choice>
              <mc:Fallback>
                <p:oleObj name="Equation" r:id="rId6" imgW="1950792" imgH="426816" progId="Equation.3">
                  <p:embed/>
                  <p:pic>
                    <p:nvPicPr>
                      <p:cNvPr id="76805" name="Object 8">
                        <a:extLst>
                          <a:ext uri="{FF2B5EF4-FFF2-40B4-BE49-F238E27FC236}">
                            <a16:creationId xmlns:a16="http://schemas.microsoft.com/office/drawing/2014/main" id="{4659CF09-24CE-47E4-851C-9FA330133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410200"/>
                        <a:ext cx="48815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7A8DD44C-20A2-4C0F-9218-0DA672649D3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 anchor="ctr" anchorCtr="0"/>
          <a:lstStyle/>
          <a:p>
            <a:pPr>
              <a:defRPr/>
            </a:pPr>
            <a:r>
              <a:rPr lang="zh-CN" altLang="en-US" sz="4400"/>
              <a:t>两个样本方差比的抽样分布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8E2C7855-8CB8-49F8-B1F3-D28FE33B5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两个样本方差比的抽样分布</a:t>
            </a:r>
          </a:p>
        </p:txBody>
      </p:sp>
      <p:sp>
        <p:nvSpPr>
          <p:cNvPr id="416776" name="Text Box 8">
            <a:extLst>
              <a:ext uri="{FF2B5EF4-FFF2-40B4-BE49-F238E27FC236}">
                <a16:creationId xmlns:a16="http://schemas.microsoft.com/office/drawing/2014/main" id="{F7EC05D8-FDE4-47B2-98FE-AA7E1D7F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0772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800" b="0">
                <a:solidFill>
                  <a:srgbClr val="F0F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Wingdings 3" panose="05040102010807070707" pitchFamily="18" charset="2"/>
              </a:rPr>
              <a:t>两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个总体都为正态分布，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~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μ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σ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的一个样本， 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… 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n2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是来自正态总体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~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μ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σ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algn="just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从两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个总体中分别抽取容量为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的独立样本</a:t>
            </a:r>
          </a:p>
          <a:p>
            <a:pPr algn="just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两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个样本方差比的抽样分布，服从分子自由度为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-1)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，分母自由度为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-1) </a:t>
            </a:r>
            <a:r>
              <a:rPr lang="en-US" altLang="zh-CN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分布，即 </a:t>
            </a:r>
          </a:p>
        </p:txBody>
      </p:sp>
      <p:graphicFrame>
        <p:nvGraphicFramePr>
          <p:cNvPr id="80900" name="Object 84">
            <a:hlinkClick r:id="" action="ppaction://ole?verb=0"/>
            <a:extLst>
              <a:ext uri="{FF2B5EF4-FFF2-40B4-BE49-F238E27FC236}">
                <a16:creationId xmlns:a16="http://schemas.microsoft.com/office/drawing/2014/main" id="{FA4C35B9-2542-4FA6-AA36-CFABE44CA86B}"/>
              </a:ext>
            </a:extLst>
          </p:cNvPr>
          <p:cNvGraphicFramePr>
            <a:graphicFrameLocks/>
          </p:cNvGraphicFramePr>
          <p:nvPr/>
        </p:nvGraphicFramePr>
        <p:xfrm>
          <a:off x="2667000" y="4876800"/>
          <a:ext cx="36417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46" name="Equation" r:id="rId4" imgW="1333592" imgH="441936" progId="Equation.3">
                  <p:embed/>
                </p:oleObj>
              </mc:Choice>
              <mc:Fallback>
                <p:oleObj name="Equation" r:id="rId4" imgW="1333592" imgH="441936" progId="Equation.3">
                  <p:embed/>
                  <p:pic>
                    <p:nvPicPr>
                      <p:cNvPr id="80900" name="Object 8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A4C35B9-2542-4FA6-AA36-CFABE44CA8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364172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2133600" y="685800"/>
            <a:ext cx="5486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zh-CN" altLang="en-US" sz="6000">
                <a:effectLst/>
                <a:latin typeface="Book Antiqua" panose="02040602050305030304" pitchFamily="18" charset="0"/>
              </a:rPr>
              <a:t>结    束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2971800" y="1379538"/>
          <a:ext cx="3848100" cy="54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31" name="剪辑" r:id="rId5" imgW="3848040" imgH="5478120" progId="MS_ClipArt_Gallery.2">
                  <p:embed/>
                </p:oleObj>
              </mc:Choice>
              <mc:Fallback>
                <p:oleObj name="剪辑" r:id="rId5" imgW="3848040" imgH="54781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9538"/>
                        <a:ext cx="3848100" cy="547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6" name="WordArt 4">
            <a:hlinkHover r:id="" action="ppaction://noaction" highlightClick="1"/>
          </p:cNvPr>
          <p:cNvSpPr>
            <a:spLocks noChangeArrowheads="1" noChangeShapeType="1" noTextEdit="1"/>
          </p:cNvSpPr>
          <p:nvPr/>
        </p:nvSpPr>
        <p:spPr bwMode="auto">
          <a:xfrm>
            <a:off x="5943600" y="3886200"/>
            <a:ext cx="2590800" cy="2209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93"/>
                    </a:gs>
                    <a:gs pos="100000">
                      <a:srgbClr val="FFFF9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/>
                <a:cs typeface="Arial" panose="020B0604020202020204" pitchFamily="34" charset="0"/>
              </a:rPr>
              <a:t>THANKS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FFFF93"/>
                  </a:gs>
                  <a:gs pos="100000">
                    <a:srgbClr val="FFFF9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effectLst/>
              <a:cs typeface="Arial" panose="020B0604020202020204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1905000" y="3048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统计量</a:t>
            </a: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09600" y="1844675"/>
            <a:ext cx="8153400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ctr">
              <a:spcBef>
                <a:spcPct val="20000"/>
              </a:spcBef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28600"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17145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57150" algn="ctr"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00000000000000000" pitchFamily="2" charset="2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 algn="ctr">
              <a:spcBef>
                <a:spcPct val="20000"/>
              </a:spcBef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6.1.1   </a:t>
            </a:r>
            <a:r>
              <a:rPr lang="zh-CN" altLang="en-US" dirty="0"/>
              <a:t>统计量的概念</a:t>
            </a:r>
          </a:p>
          <a:p>
            <a:pPr algn="l"/>
            <a:r>
              <a:rPr lang="en-US" altLang="zh-CN" dirty="0"/>
              <a:t>6.1.2   </a:t>
            </a:r>
            <a:r>
              <a:rPr lang="zh-CN" altLang="en-US" dirty="0"/>
              <a:t>常用统计量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781800" cy="1066800"/>
          </a:xfrm>
          <a:noFill/>
          <a:ln/>
        </p:spPr>
        <p:txBody>
          <a:bodyPr/>
          <a:lstStyle/>
          <a:p>
            <a:r>
              <a:rPr lang="zh-CN" altLang="en-US" sz="3600">
                <a:latin typeface="Arial" panose="020B0604020202020204" pitchFamily="34" charset="0"/>
              </a:rPr>
              <a:t>统计量</a:t>
            </a:r>
            <a:br>
              <a:rPr lang="zh-CN" altLang="en-US" sz="3600">
                <a:latin typeface="Arial" panose="020B0604020202020204" pitchFamily="34" charset="0"/>
              </a:rPr>
            </a:b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statistic</a:t>
            </a: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73225"/>
            <a:ext cx="8424862" cy="4564063"/>
          </a:xfrm>
        </p:spPr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zh-CN" altLang="en-US" dirty="0"/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是从总体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中抽取的容量为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的一个样本，如果由此样本构造一个函数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，不依赖于任何未知参数，则称函数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是一个统计量</a:t>
            </a:r>
            <a:endParaRPr lang="zh-CN" altLang="en-US" sz="3400" dirty="0"/>
          </a:p>
          <a:p>
            <a:pPr marL="1219200" lvl="1" indent="-533400" algn="just"/>
            <a:r>
              <a:rPr lang="zh-CN" altLang="en-US" sz="3000" dirty="0"/>
              <a:t>样本均值、样本比例、样本方差等都是统计量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dirty="0"/>
              <a:t>统计量是样本的一个函数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dirty="0"/>
              <a:t>统计量是统计推断的基础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781800" cy="1066800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Arial" panose="020B0604020202020204" pitchFamily="34" charset="0"/>
              </a:rPr>
              <a:t>常用统计量</a:t>
            </a:r>
            <a:endParaRPr lang="zh-CN" altLang="en-US" sz="32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8003232" cy="496855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1905000" y="304800"/>
            <a:ext cx="698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6.2  </a:t>
            </a:r>
            <a:r>
              <a:rPr lang="zh-CN" altLang="en-US" sz="3200" dirty="0"/>
              <a:t>关于分布的几个概念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6096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ctr">
              <a:spcBef>
                <a:spcPct val="20000"/>
              </a:spcBef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28600"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17145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57150" algn="ctr"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00000000000000000" pitchFamily="2" charset="2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 algn="ctr">
              <a:spcBef>
                <a:spcPct val="20000"/>
              </a:spcBef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6.2.1   </a:t>
            </a:r>
            <a:r>
              <a:rPr lang="zh-CN" altLang="en-US" dirty="0"/>
              <a:t>抽样分布</a:t>
            </a:r>
            <a:endParaRPr lang="en-US" altLang="zh-CN" dirty="0"/>
          </a:p>
          <a:p>
            <a:pPr algn="l"/>
            <a:r>
              <a:rPr lang="en-US" altLang="zh-CN" dirty="0"/>
              <a:t>6.2.2   </a:t>
            </a:r>
            <a:r>
              <a:rPr lang="zh-CN" altLang="en-US" dirty="0">
                <a:sym typeface="Symbol" panose="05050102010706020507" pitchFamily="18" charset="2"/>
              </a:rPr>
              <a:t>渐进</a:t>
            </a:r>
            <a:r>
              <a:rPr lang="zh-CN" altLang="en-US" dirty="0"/>
              <a:t>分布</a:t>
            </a:r>
          </a:p>
          <a:p>
            <a:pPr algn="l"/>
            <a:r>
              <a:rPr lang="en-US" altLang="zh-CN" dirty="0"/>
              <a:t>6.2.2   </a:t>
            </a:r>
            <a:r>
              <a:rPr lang="zh-CN" altLang="en-US" dirty="0"/>
              <a:t>随机模拟获得的近似分布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3" y="2060848"/>
            <a:ext cx="7416825" cy="4111352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zh-CN" altLang="en-US" sz="2800" dirty="0"/>
              <a:t>样本统计量的概率分布，</a:t>
            </a:r>
            <a:r>
              <a:rPr lang="zh-CN" altLang="en-US" sz="2800" dirty="0">
                <a:latin typeface="宋体" panose="02010600030101010101" pitchFamily="2" charset="-122"/>
              </a:rPr>
              <a:t>是一种理论分布</a:t>
            </a:r>
          </a:p>
          <a:p>
            <a:pPr marL="1219200" lvl="1" indent="-533400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在重复选取容量为</a:t>
            </a:r>
            <a:r>
              <a:rPr lang="en-US" altLang="zh-CN" sz="2400" i="1" dirty="0"/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的样本时，由该统计量的所有可能取值形成的相对频数分布 </a:t>
            </a:r>
          </a:p>
          <a:p>
            <a:pPr marL="609600" indent="-6096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zh-CN" altLang="en-US" sz="2800" dirty="0"/>
              <a:t>提供了样本统计量长远而稳定的信息，是进行推断的理论基础，也是抽样推断科学性的重要依据 	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066800"/>
          </a:xfrm>
          <a:noFill/>
          <a:ln/>
        </p:spPr>
        <p:txBody>
          <a:bodyPr/>
          <a:lstStyle/>
          <a:p>
            <a:r>
              <a:rPr lang="zh-CN" altLang="en-US"/>
              <a:t>抽样分布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sampling distribution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build="p" autoUpdateAnimBg="0"/>
    </p:bldLst>
  </p:timing>
</p:sld>
</file>

<file path=ppt/theme/theme1.xml><?xml version="1.0" encoding="utf-8"?>
<a:theme xmlns:a="http://schemas.openxmlformats.org/drawingml/2006/main" name="mcdiesin">
  <a:themeElements>
    <a:clrScheme name="">
      <a:dk1>
        <a:srgbClr val="000000"/>
      </a:dk1>
      <a:lt1>
        <a:srgbClr val="FFFFFF"/>
      </a:lt1>
      <a:dk2>
        <a:srgbClr val="0A578C"/>
      </a:dk2>
      <a:lt2>
        <a:srgbClr val="FAFD00"/>
      </a:lt2>
      <a:accent1>
        <a:srgbClr val="DC0081"/>
      </a:accent1>
      <a:accent2>
        <a:srgbClr val="00DFCA"/>
      </a:accent2>
      <a:accent3>
        <a:srgbClr val="AAB4C5"/>
      </a:accent3>
      <a:accent4>
        <a:srgbClr val="DADADA"/>
      </a:accent4>
      <a:accent5>
        <a:srgbClr val="EBAAC1"/>
      </a:accent5>
      <a:accent6>
        <a:srgbClr val="00CAB7"/>
      </a:accent6>
      <a:hlink>
        <a:srgbClr val="FE9B03"/>
      </a:hlink>
      <a:folHlink>
        <a:srgbClr val="E7B3D1"/>
      </a:folHlink>
    </a:clrScheme>
    <a:fontScheme name="mcdiesin">
      <a:majorFont>
        <a:latin typeface="Book Antiqu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cdies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diesi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389045"/>
    </a:dk2>
    <a:lt2>
      <a:srgbClr val="FAFD00"/>
    </a:lt2>
    <a:accent1>
      <a:srgbClr val="DC0081"/>
    </a:accent1>
    <a:accent2>
      <a:srgbClr val="00DFCA"/>
    </a:accent2>
    <a:accent3>
      <a:srgbClr val="AEC6B0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389045"/>
    </a:dk2>
    <a:lt2>
      <a:srgbClr val="FAFD00"/>
    </a:lt2>
    <a:accent1>
      <a:srgbClr val="DC0081"/>
    </a:accent1>
    <a:accent2>
      <a:srgbClr val="00DFCA"/>
    </a:accent2>
    <a:accent3>
      <a:srgbClr val="AEC6B0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389045"/>
    </a:dk2>
    <a:lt2>
      <a:srgbClr val="FAFD00"/>
    </a:lt2>
    <a:accent1>
      <a:srgbClr val="DC0081"/>
    </a:accent1>
    <a:accent2>
      <a:srgbClr val="00DFCA"/>
    </a:accent2>
    <a:accent3>
      <a:srgbClr val="AEC6B0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474747"/>
    </a:dk1>
    <a:lt1>
      <a:srgbClr val="FFFFFF"/>
    </a:lt1>
    <a:dk2>
      <a:srgbClr val="000000"/>
    </a:dk2>
    <a:lt2>
      <a:srgbClr val="00DFCA"/>
    </a:lt2>
    <a:accent1>
      <a:srgbClr val="DC0081"/>
    </a:accent1>
    <a:accent2>
      <a:srgbClr val="FAFD00"/>
    </a:accent2>
    <a:accent3>
      <a:srgbClr val="AAAAAA"/>
    </a:accent3>
    <a:accent4>
      <a:srgbClr val="DADADA"/>
    </a:accent4>
    <a:accent5>
      <a:srgbClr val="EBAAC1"/>
    </a:accent5>
    <a:accent6>
      <a:srgbClr val="E3E500"/>
    </a:accent6>
    <a:hlink>
      <a:srgbClr val="FE9B03"/>
    </a:hlink>
    <a:folHlink>
      <a:srgbClr val="D989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c:\powerpnt\template\sldshow\mcdiesin.ppt</Template>
  <TotalTime>4530</TotalTime>
  <Pages>84</Pages>
  <Words>1911</Words>
  <Application>Microsoft Office PowerPoint</Application>
  <PresentationFormat>全屏显示(4:3)</PresentationFormat>
  <Paragraphs>338</Paragraphs>
  <Slides>44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Times New Roman</vt:lpstr>
      <vt:lpstr>Wingdings</vt:lpstr>
      <vt:lpstr>宋体</vt:lpstr>
      <vt:lpstr>Wingdings 2</vt:lpstr>
      <vt:lpstr>Book Antiqua</vt:lpstr>
      <vt:lpstr>Symbol</vt:lpstr>
      <vt:lpstr>Arial</vt:lpstr>
      <vt:lpstr>Monotype Sorts</vt:lpstr>
      <vt:lpstr>mcdiesin</vt:lpstr>
      <vt:lpstr>Microsoft Equation 3.0</vt:lpstr>
      <vt:lpstr>Equation</vt:lpstr>
      <vt:lpstr>位图图像</vt:lpstr>
      <vt:lpstr>剪辑</vt:lpstr>
      <vt:lpstr>统计中的几个基本概念</vt:lpstr>
      <vt:lpstr>第 6 章   统计量及其抽样分布</vt:lpstr>
      <vt:lpstr>第 6 章   统计量及其抽样分布</vt:lpstr>
      <vt:lpstr>学习目标</vt:lpstr>
      <vt:lpstr>PowerPoint 演示文稿</vt:lpstr>
      <vt:lpstr>统计量 (statistic)</vt:lpstr>
      <vt:lpstr>常用统计量</vt:lpstr>
      <vt:lpstr>PowerPoint 演示文稿</vt:lpstr>
      <vt:lpstr>抽样分布  (sampling distribution)</vt:lpstr>
      <vt:lpstr>PowerPoint 演示文稿</vt:lpstr>
      <vt:lpstr>2 分布</vt:lpstr>
      <vt:lpstr>2分布 (2 distribution)</vt:lpstr>
      <vt:lpstr>2分布 (性质和特点)</vt:lpstr>
      <vt:lpstr>c2分布 (图示)</vt:lpstr>
      <vt:lpstr>t 分布</vt:lpstr>
      <vt:lpstr>t 分布</vt:lpstr>
      <vt:lpstr>t 分布图示</vt:lpstr>
      <vt:lpstr>F 分布</vt:lpstr>
      <vt:lpstr>F分布 (F distribution)</vt:lpstr>
      <vt:lpstr>F分布 (图示)</vt:lpstr>
      <vt:lpstr>PowerPoint 演示文稿</vt:lpstr>
      <vt:lpstr>样本均值的抽样分布</vt:lpstr>
      <vt:lpstr>样本均值的抽样分布 (例题分析)</vt:lpstr>
      <vt:lpstr>样本均值的抽样分布  (例题分析)</vt:lpstr>
      <vt:lpstr>样本均值的抽样分布  (例题分析)</vt:lpstr>
      <vt:lpstr>样本均值的分布与总体分布的比较  (例题分析)</vt:lpstr>
      <vt:lpstr>样本均值的抽样分布 与中心极限定理</vt:lpstr>
      <vt:lpstr>中心极限定理 (central limit theorem)</vt:lpstr>
      <vt:lpstr>中心极限定理  (central limit theorem)</vt:lpstr>
      <vt:lpstr>样本比例的抽样分布</vt:lpstr>
      <vt:lpstr>比例 (proportion)</vt:lpstr>
      <vt:lpstr>样本比例的抽样分布</vt:lpstr>
      <vt:lpstr>样本比例的抽样分布 (数学期望与方差)</vt:lpstr>
      <vt:lpstr>样本方差的抽样分布</vt:lpstr>
      <vt:lpstr>样本方差的分布</vt:lpstr>
      <vt:lpstr>PowerPoint 演示文稿</vt:lpstr>
      <vt:lpstr>两个样本均值之差的抽样分布</vt:lpstr>
      <vt:lpstr>两个样本均值之差的抽样分布</vt:lpstr>
      <vt:lpstr>两个样本均值之差的抽样分布</vt:lpstr>
      <vt:lpstr>两个样本比例之差的抽样分布</vt:lpstr>
      <vt:lpstr>两个样本比例之差的抽样分布</vt:lpstr>
      <vt:lpstr>两个样本方差比的抽样分布</vt:lpstr>
      <vt:lpstr>两个样本方差比的抽样分布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抽样分布</dc:title>
  <dc:subject>统计学—PowerPoint</dc:subject>
  <dc:creator>贾俊平</dc:creator>
  <cp:keywords/>
  <dc:description/>
  <cp:lastModifiedBy>guo yaoqi</cp:lastModifiedBy>
  <cp:revision>735</cp:revision>
  <cp:lastPrinted>1995-06-12T20:05:52Z</cp:lastPrinted>
  <dcterms:created xsi:type="dcterms:W3CDTF">1995-07-13T10:42:52Z</dcterms:created>
  <dcterms:modified xsi:type="dcterms:W3CDTF">2020-10-16T03:42:09Z</dcterms:modified>
</cp:coreProperties>
</file>