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70" r:id="rId8"/>
    <p:sldId id="269" r:id="rId9"/>
    <p:sldId id="261" r:id="rId10"/>
    <p:sldId id="271" r:id="rId11"/>
    <p:sldId id="276" r:id="rId12"/>
    <p:sldId id="262" r:id="rId13"/>
    <p:sldId id="273" r:id="rId14"/>
    <p:sldId id="274" r:id="rId15"/>
    <p:sldId id="275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66" r:id="rId35"/>
  </p:sldIdLst>
  <p:sldSz cx="18288000" cy="10287000"/>
  <p:notesSz cx="6858000" cy="9144000"/>
  <p:embeddedFontLst>
    <p:embeddedFont>
      <p:font typeface="Maven Pro" panose="020B0604020202020204" charset="-18"/>
      <p:regular r:id="rId36"/>
    </p:embeddedFont>
    <p:embeddedFont>
      <p:font typeface="Maven Pro Bold" panose="020B0604020202020204" charset="-18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D37"/>
    <a:srgbClr val="252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131975-982E-63E7-70BF-FDF355215B26}" v="6668" dt="2025-04-06T11:31:47.311"/>
    <p1510:client id="{FB3A04E0-A1CE-80C1-FFCB-A8BD7F40029A}" v="405" dt="2025-04-06T10:22:51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622" autoAdjust="0"/>
  </p:normalViewPr>
  <p:slideViewPr>
    <p:cSldViewPr>
      <p:cViewPr varScale="1">
        <p:scale>
          <a:sx n="55" d="100"/>
          <a:sy n="55" d="100"/>
        </p:scale>
        <p:origin x="648" y="2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hyperlink" Target="https://aeporreca.org/papers/p-systems-with-active-membranes-trading-time-for-space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p-lingua.org/mecosim/doc/_downloads/mecosim.pdf" TargetMode="External"/><Relationship Id="rId5" Type="http://schemas.openxmlformats.org/officeDocument/2006/relationships/hyperlink" Target="http://www.gcn.us.es/6BWMC/volume/plingua.pdf" TargetMode="External"/><Relationship Id="rId4" Type="http://schemas.openxmlformats.org/officeDocument/2006/relationships/hyperlink" Target="http://ppage.psystems.eu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87820" y="3840802"/>
            <a:ext cx="13112360" cy="3003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29"/>
              </a:lnSpc>
            </a:pPr>
            <a:r>
              <a:rPr lang="ro-RO" sz="14537" b="1" noProof="0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P-LINGUA ȘI</a:t>
            </a:r>
          </a:p>
          <a:p>
            <a:pPr algn="ctr">
              <a:lnSpc>
                <a:spcPts val="11629"/>
              </a:lnSpc>
            </a:pPr>
            <a:r>
              <a:rPr lang="ro-RO" sz="14537" b="1" noProof="0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MECOSIM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4" name="Freeform 4"/>
          <p:cNvSpPr/>
          <p:nvPr/>
        </p:nvSpPr>
        <p:spPr>
          <a:xfrm flipV="1">
            <a:off x="14297025" y="62960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5" name="Freeform 5"/>
          <p:cNvSpPr/>
          <p:nvPr/>
        </p:nvSpPr>
        <p:spPr>
          <a:xfrm>
            <a:off x="0" y="8039083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6" name="Freeform 6"/>
          <p:cNvSpPr/>
          <p:nvPr/>
        </p:nvSpPr>
        <p:spPr>
          <a:xfrm>
            <a:off x="17657548" y="293921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7" name="Freeform 7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8" name="TextBox 8"/>
          <p:cNvSpPr txBox="1"/>
          <p:nvPr/>
        </p:nvSpPr>
        <p:spPr>
          <a:xfrm>
            <a:off x="3711618" y="7535984"/>
            <a:ext cx="10864763" cy="1423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6"/>
              </a:lnSpc>
            </a:pPr>
            <a:r>
              <a:rPr lang="ro-RO" sz="3736" noProof="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Glazov Maria-Liana</a:t>
            </a:r>
          </a:p>
          <a:p>
            <a:pPr algn="ctr">
              <a:lnSpc>
                <a:spcPts val="3736"/>
              </a:lnSpc>
            </a:pPr>
            <a:r>
              <a:rPr lang="ro-RO" sz="3736" noProof="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Mușat Fabian</a:t>
            </a:r>
          </a:p>
          <a:p>
            <a:pPr algn="ctr">
              <a:lnSpc>
                <a:spcPts val="3736"/>
              </a:lnSpc>
            </a:pPr>
            <a:r>
              <a:rPr lang="ro-RO" sz="3736" noProof="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Vlaicu Alexandra-Alina</a:t>
            </a:r>
          </a:p>
        </p:txBody>
      </p:sp>
      <p:sp>
        <p:nvSpPr>
          <p:cNvPr id="9" name="Freeform 9"/>
          <p:cNvSpPr/>
          <p:nvPr/>
        </p:nvSpPr>
        <p:spPr>
          <a:xfrm flipV="1">
            <a:off x="14542983" y="-104775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CDCFE1-6063-F6EB-666B-0F6A38F6E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1D674D17-AC87-E24A-E5D0-8A727CB58147}"/>
              </a:ext>
            </a:extLst>
          </p:cNvPr>
          <p:cNvSpPr txBox="1"/>
          <p:nvPr/>
        </p:nvSpPr>
        <p:spPr>
          <a:xfrm>
            <a:off x="6205134" y="1117075"/>
            <a:ext cx="5877731" cy="8355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ro-RO" sz="8000" b="1" noProof="0" dirty="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SINTAXA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E00EFAAA-01FF-876F-57C6-9B18FEAAD0A4}"/>
              </a:ext>
            </a:extLst>
          </p:cNvPr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FE2D26A1-CF9A-63A9-C425-A199F9C7DFDD}"/>
              </a:ext>
            </a:extLst>
          </p:cNvPr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59372372-3EDB-4AFD-7EE9-8EA7FBC40C66}"/>
              </a:ext>
            </a:extLst>
          </p:cNvPr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AFE846-0290-DBB8-51E3-337D13B0C500}"/>
              </a:ext>
            </a:extLst>
          </p:cNvPr>
          <p:cNvSpPr txBox="1"/>
          <p:nvPr/>
        </p:nvSpPr>
        <p:spPr>
          <a:xfrm>
            <a:off x="2209800" y="3280874"/>
            <a:ext cx="14859000" cy="37252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914400" lvl="1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În P-Lingua putem să impunem restricții asupra parametrilor folosiți:</a:t>
            </a:r>
          </a:p>
          <a:p>
            <a:pPr lvl="1" algn="just">
              <a:lnSpc>
                <a:spcPts val="4759"/>
              </a:lnSpc>
            </a:pP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		sentence : range1, ..., rangeN;</a:t>
            </a:r>
          </a:p>
          <a:p>
            <a:pPr lvl="1" algn="just">
              <a:lnSpc>
                <a:spcPts val="4759"/>
              </a:lnSpc>
            </a:pP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Unde sentence este o propoziție a limbajului, iar range1, ..., rangeN este </a:t>
            </a:r>
          </a:p>
          <a:p>
            <a:pPr lvl="1" algn="just">
              <a:lnSpc>
                <a:spcPts val="4759"/>
              </a:lnSpc>
            </a:pP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o listă de intervale de tipul:</a:t>
            </a:r>
          </a:p>
          <a:p>
            <a:pPr lvl="1" algn="just">
              <a:lnSpc>
                <a:spcPts val="4759"/>
              </a:lnSpc>
            </a:pP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		min value &lt;= index &lt;= max value</a:t>
            </a:r>
          </a:p>
          <a:p>
            <a:pPr lvl="1" algn="just">
              <a:lnSpc>
                <a:spcPts val="4759"/>
              </a:lnSpc>
            </a:pPr>
            <a:r>
              <a:rPr lang="ro-RO" sz="3400" noProof="0" dirty="0">
                <a:solidFill>
                  <a:srgbClr val="252D37"/>
                </a:solidFill>
                <a:latin typeface="Maven Pro"/>
              </a:rPr>
              <a:t>Exemplu: [d{k}]’2 --&gt; +[d{k}]-[d{k}] : 1 &lt;= k &lt;= n; </a:t>
            </a:r>
          </a:p>
        </p:txBody>
      </p:sp>
    </p:spTree>
    <p:extLst>
      <p:ext uri="{BB962C8B-B14F-4D97-AF65-F5344CB8AC3E}">
        <p14:creationId xmlns:p14="http://schemas.microsoft.com/office/powerpoint/2010/main" val="1772799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A362FE-297F-928E-CFDE-30224785F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3">
            <a:extLst>
              <a:ext uri="{FF2B5EF4-FFF2-40B4-BE49-F238E27FC236}">
                <a16:creationId xmlns:a16="http://schemas.microsoft.com/office/drawing/2014/main" id="{1188D601-8370-2EBB-46C5-CA749957BD8E}"/>
              </a:ext>
            </a:extLst>
          </p:cNvPr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CB1235F9-9D53-A051-EE87-C1100462177C}"/>
              </a:ext>
            </a:extLst>
          </p:cNvPr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1AEA1E7B-8740-DA64-6053-1E73DE7533A5}"/>
              </a:ext>
            </a:extLst>
          </p:cNvPr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pic>
        <p:nvPicPr>
          <p:cNvPr id="2" name="Picture 1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A575F39B-E628-E6FC-A92C-D497F679A6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2677" y="1137079"/>
            <a:ext cx="9658093" cy="801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67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3745017" y="1619989"/>
            <a:ext cx="10441907" cy="836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26"/>
              </a:lnSpc>
            </a:pPr>
            <a:r>
              <a:rPr lang="ro-RO" sz="8033" b="1" noProof="0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MECOSIM</a:t>
            </a:r>
          </a:p>
        </p:txBody>
      </p:sp>
      <p:sp>
        <p:nvSpPr>
          <p:cNvPr id="13" name="Freeform 13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14" name="Freeform 14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15" name="Freeform 15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62638D-6AD2-74B6-A336-72D89405B714}"/>
              </a:ext>
            </a:extLst>
          </p:cNvPr>
          <p:cNvSpPr txBox="1"/>
          <p:nvPr/>
        </p:nvSpPr>
        <p:spPr>
          <a:xfrm>
            <a:off x="2381765" y="3988143"/>
            <a:ext cx="14775591" cy="32187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ts val="2189"/>
              </a:lnSpc>
            </a:pPr>
            <a:r>
              <a:rPr lang="ro-RO" sz="3400" noProof="0" dirty="0">
                <a:solidFill>
                  <a:srgbClr val="252D37"/>
                </a:solidFill>
                <a:latin typeface="Maven Pro"/>
                <a:cs typeface="Arial"/>
              </a:rPr>
              <a:t>MeCoSim (Membrane Computing Simulator) este o aplicație de simulare</a:t>
            </a:r>
            <a:endParaRPr lang="ro-RO" noProof="0" dirty="0">
              <a:solidFill>
                <a:srgbClr val="252D37"/>
              </a:solidFill>
            </a:endParaRPr>
          </a:p>
          <a:p>
            <a:pPr algn="just">
              <a:lnSpc>
                <a:spcPts val="2189"/>
              </a:lnSpc>
            </a:pPr>
            <a:endParaRPr lang="ro-RO" sz="3400" noProof="0" dirty="0">
              <a:solidFill>
                <a:srgbClr val="252D37"/>
              </a:solidFill>
              <a:latin typeface="Maven Pro"/>
              <a:cs typeface="Arial"/>
            </a:endParaRPr>
          </a:p>
          <a:p>
            <a:pPr algn="just">
              <a:lnSpc>
                <a:spcPts val="2189"/>
              </a:lnSpc>
            </a:pPr>
            <a:r>
              <a:rPr lang="ro-RO" sz="3400" noProof="0" dirty="0">
                <a:solidFill>
                  <a:srgbClr val="252D37"/>
                </a:solidFill>
                <a:latin typeface="Maven Pro"/>
                <a:cs typeface="Arial"/>
              </a:rPr>
              <a:t>cu scop general ce ajută organizarea modelelor sistemelor P sub forma</a:t>
            </a:r>
            <a:endParaRPr lang="ro-RO" noProof="0" dirty="0">
              <a:solidFill>
                <a:srgbClr val="252D37"/>
              </a:solidFill>
              <a:latin typeface="Calibri"/>
              <a:ea typeface="Calibri"/>
              <a:cs typeface="Calibri"/>
            </a:endParaRPr>
          </a:p>
          <a:p>
            <a:pPr algn="just">
              <a:lnSpc>
                <a:spcPts val="2189"/>
              </a:lnSpc>
            </a:pPr>
            <a:endParaRPr lang="ro-RO" sz="3400" noProof="0" dirty="0">
              <a:solidFill>
                <a:srgbClr val="252D37"/>
              </a:solidFill>
              <a:latin typeface="Maven Pro"/>
              <a:cs typeface="Arial"/>
            </a:endParaRPr>
          </a:p>
          <a:p>
            <a:pPr algn="just">
              <a:lnSpc>
                <a:spcPts val="2189"/>
              </a:lnSpc>
            </a:pPr>
            <a:r>
              <a:rPr lang="ro-RO" sz="3400" noProof="0" dirty="0">
                <a:solidFill>
                  <a:srgbClr val="252D37"/>
                </a:solidFill>
                <a:latin typeface="Maven Pro"/>
                <a:cs typeface="Arial"/>
              </a:rPr>
              <a:t>unor aplicații GUI.</a:t>
            </a:r>
          </a:p>
          <a:p>
            <a:pPr algn="just">
              <a:lnSpc>
                <a:spcPts val="2189"/>
              </a:lnSpc>
            </a:pPr>
            <a:endParaRPr lang="ro-RO" noProof="0" dirty="0">
              <a:solidFill>
                <a:srgbClr val="252D37"/>
              </a:solidFill>
              <a:ea typeface="Calibri"/>
              <a:cs typeface="Calibri"/>
            </a:endParaRPr>
          </a:p>
          <a:p>
            <a:pPr algn="just">
              <a:lnSpc>
                <a:spcPts val="2189"/>
              </a:lnSpc>
            </a:pPr>
            <a:endParaRPr lang="ro-RO" sz="3400" noProof="0" dirty="0">
              <a:solidFill>
                <a:srgbClr val="252D37"/>
              </a:solidFill>
              <a:latin typeface="Maven Pro"/>
              <a:cs typeface="Arial"/>
            </a:endParaRPr>
          </a:p>
          <a:p>
            <a:pPr algn="just">
              <a:lnSpc>
                <a:spcPts val="2189"/>
              </a:lnSpc>
            </a:pPr>
            <a:r>
              <a:rPr lang="ro-RO" sz="3400" noProof="0" dirty="0">
                <a:solidFill>
                  <a:srgbClr val="252D37"/>
                </a:solidFill>
                <a:latin typeface="Maven Pro"/>
                <a:cs typeface="Arial"/>
              </a:rPr>
              <a:t>Acest proces ajută in validarea experimentelor virtuale și în verificarea</a:t>
            </a:r>
          </a:p>
          <a:p>
            <a:pPr algn="just">
              <a:lnSpc>
                <a:spcPts val="2189"/>
              </a:lnSpc>
            </a:pPr>
            <a:endParaRPr lang="ro-RO" sz="3400" noProof="0" dirty="0">
              <a:solidFill>
                <a:srgbClr val="252D37"/>
              </a:solidFill>
              <a:latin typeface="Maven Pro"/>
              <a:cs typeface="Arial"/>
            </a:endParaRPr>
          </a:p>
          <a:p>
            <a:pPr algn="just">
              <a:lnSpc>
                <a:spcPts val="2189"/>
              </a:lnSpc>
            </a:pPr>
            <a:r>
              <a:rPr lang="ro-RO" sz="3400" noProof="0" dirty="0">
                <a:solidFill>
                  <a:srgbClr val="252D37"/>
                </a:solidFill>
                <a:latin typeface="Maven Pro"/>
                <a:cs typeface="Arial"/>
              </a:rPr>
              <a:t>corectitudinii modelelor scrise.</a:t>
            </a:r>
            <a:endParaRPr lang="ro-RO" noProof="0" dirty="0">
              <a:solidFill>
                <a:srgbClr val="252D37"/>
              </a:solidFill>
              <a:ea typeface="Calibri"/>
              <a:cs typeface="Calibri"/>
            </a:endParaRPr>
          </a:p>
          <a:p>
            <a:pPr marL="457200" indent="-457200" algn="just">
              <a:lnSpc>
                <a:spcPts val="2189"/>
              </a:lnSpc>
              <a:buFont typeface="Arial"/>
              <a:buChar char="•"/>
            </a:pPr>
            <a:endParaRPr lang="ro-RO" sz="3400" noProof="0" dirty="0">
              <a:latin typeface="Maven Pro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C16F6F-6A2C-D2CE-1674-93148A5BD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3">
            <a:extLst>
              <a:ext uri="{FF2B5EF4-FFF2-40B4-BE49-F238E27FC236}">
                <a16:creationId xmlns:a16="http://schemas.microsoft.com/office/drawing/2014/main" id="{8F7A2D46-BB8F-B528-9556-EDD54A99D58E}"/>
              </a:ext>
            </a:extLst>
          </p:cNvPr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29352706-3601-72BF-8B4C-7C304BC2A1E3}"/>
              </a:ext>
            </a:extLst>
          </p:cNvPr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16A4E5E3-D00A-A9E1-709D-BA031429FD74}"/>
              </a:ext>
            </a:extLst>
          </p:cNvPr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621B00-6A67-6F46-1BBE-57AF1F0A68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8000" y="1028700"/>
            <a:ext cx="12649199" cy="79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8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63FF86-9010-C88B-F89A-BF1DBC944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6AB5D4E6-60B3-475A-8EE4-D875B516304A}"/>
              </a:ext>
            </a:extLst>
          </p:cNvPr>
          <p:cNvSpPr txBox="1"/>
          <p:nvPr/>
        </p:nvSpPr>
        <p:spPr>
          <a:xfrm>
            <a:off x="3745017" y="1619989"/>
            <a:ext cx="10441907" cy="836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26"/>
              </a:lnSpc>
            </a:pPr>
            <a:r>
              <a:rPr lang="ro-RO" sz="8033" b="1" noProof="0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MECOSIM</a:t>
            </a: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16DB0F95-5F09-B57E-1C93-16FBB0AA01BE}"/>
              </a:ext>
            </a:extLst>
          </p:cNvPr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9C958EC0-628D-68F6-C764-E6DBBC96822B}"/>
              </a:ext>
            </a:extLst>
          </p:cNvPr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21D44F9B-6003-EFB4-97CB-11E6CD35FA7D}"/>
              </a:ext>
            </a:extLst>
          </p:cNvPr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8E0E9A-9844-99F9-E67D-95A496A12949}"/>
              </a:ext>
            </a:extLst>
          </p:cNvPr>
          <p:cNvSpPr txBox="1"/>
          <p:nvPr/>
        </p:nvSpPr>
        <p:spPr>
          <a:xfrm>
            <a:off x="1624914" y="3432089"/>
            <a:ext cx="15038172" cy="49114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ts val="2189"/>
              </a:lnSpc>
            </a:pPr>
            <a:r>
              <a:rPr lang="ro-RO" sz="3400" noProof="0" dirty="0">
                <a:solidFill>
                  <a:srgbClr val="252D37"/>
                </a:solidFill>
                <a:latin typeface="Maven Pro"/>
                <a:cs typeface="Arial"/>
              </a:rPr>
              <a:t>MeCoSim oferă o interfață ușor de folosit pentru utilizatorii ce vor să</a:t>
            </a:r>
          </a:p>
          <a:p>
            <a:pPr algn="just">
              <a:lnSpc>
                <a:spcPts val="2189"/>
              </a:lnSpc>
            </a:pPr>
            <a:endParaRPr lang="ro-RO" sz="3400" noProof="0" dirty="0">
              <a:solidFill>
                <a:srgbClr val="252D37"/>
              </a:solidFill>
              <a:latin typeface="Maven Pro"/>
              <a:cs typeface="Arial"/>
            </a:endParaRPr>
          </a:p>
          <a:p>
            <a:pPr algn="just">
              <a:lnSpc>
                <a:spcPts val="2189"/>
              </a:lnSpc>
            </a:pPr>
            <a:r>
              <a:rPr lang="ro-RO" sz="3400" noProof="0" dirty="0">
                <a:solidFill>
                  <a:srgbClr val="252D37"/>
                </a:solidFill>
                <a:latin typeface="Maven Pro"/>
                <a:cs typeface="Arial"/>
              </a:rPr>
              <a:t>testeze modele P system.</a:t>
            </a:r>
          </a:p>
          <a:p>
            <a:pPr algn="just">
              <a:lnSpc>
                <a:spcPts val="2189"/>
              </a:lnSpc>
            </a:pPr>
            <a:endParaRPr lang="ro-RO" sz="3400" noProof="0" dirty="0">
              <a:solidFill>
                <a:srgbClr val="252D37"/>
              </a:solidFill>
              <a:latin typeface="Maven Pro"/>
              <a:cs typeface="Arial"/>
            </a:endParaRPr>
          </a:p>
          <a:p>
            <a:pPr algn="just">
              <a:lnSpc>
                <a:spcPts val="2189"/>
              </a:lnSpc>
            </a:pPr>
            <a:r>
              <a:rPr lang="ro-RO" sz="3400" noProof="0" dirty="0">
                <a:solidFill>
                  <a:srgbClr val="252D37"/>
                </a:solidFill>
                <a:latin typeface="Maven Pro"/>
                <a:cs typeface="Arial"/>
              </a:rPr>
              <a:t>Funcționalități:</a:t>
            </a:r>
          </a:p>
          <a:p>
            <a:pPr marL="457200" indent="-457200" algn="just">
              <a:lnSpc>
                <a:spcPts val="2189"/>
              </a:lnSpc>
              <a:buFont typeface="Arial" panose="020B0604020202020204" pitchFamily="34" charset="0"/>
              <a:buChar char="•"/>
            </a:pPr>
            <a:endParaRPr lang="ro-RO" sz="3400" noProof="0" dirty="0">
              <a:solidFill>
                <a:srgbClr val="252D37"/>
              </a:solidFill>
              <a:latin typeface="Maven Pro"/>
              <a:cs typeface="Arial"/>
            </a:endParaRPr>
          </a:p>
          <a:p>
            <a:pPr marL="914400" lvl="1" indent="-457200" algn="just">
              <a:lnSpc>
                <a:spcPts val="2189"/>
              </a:lnSpc>
              <a:buFont typeface="Arial" panose="020B0604020202020204" pitchFamily="34" charset="0"/>
              <a:buChar char="•"/>
            </a:pPr>
            <a:r>
              <a:rPr lang="ro-RO" sz="3400" noProof="0" dirty="0">
                <a:solidFill>
                  <a:srgbClr val="252D37"/>
                </a:solidFill>
                <a:latin typeface="Maven Pro"/>
                <a:cs typeface="Arial"/>
              </a:rPr>
              <a:t>Crearea unei aplicații.</a:t>
            </a:r>
          </a:p>
          <a:p>
            <a:pPr marL="914400" lvl="1" indent="-457200" algn="just">
              <a:lnSpc>
                <a:spcPts val="2189"/>
              </a:lnSpc>
              <a:buFont typeface="Arial" panose="020B0604020202020204" pitchFamily="34" charset="0"/>
              <a:buChar char="•"/>
            </a:pPr>
            <a:endParaRPr lang="ro-RO" sz="3400" noProof="0" dirty="0">
              <a:solidFill>
                <a:srgbClr val="252D37"/>
              </a:solidFill>
              <a:latin typeface="Maven Pro"/>
              <a:cs typeface="Arial"/>
            </a:endParaRPr>
          </a:p>
          <a:p>
            <a:pPr marL="914400" lvl="1" indent="-457200" algn="just">
              <a:lnSpc>
                <a:spcPts val="2189"/>
              </a:lnSpc>
              <a:buFont typeface="Arial" panose="020B0604020202020204" pitchFamily="34" charset="0"/>
              <a:buChar char="•"/>
            </a:pPr>
            <a:r>
              <a:rPr lang="ro-RO" sz="3400" noProof="0" dirty="0">
                <a:solidFill>
                  <a:srgbClr val="252D37"/>
                </a:solidFill>
                <a:latin typeface="Maven Pro"/>
                <a:cs typeface="Arial"/>
              </a:rPr>
              <a:t>Setarea unei configurații inițiale (xls).</a:t>
            </a:r>
          </a:p>
          <a:p>
            <a:pPr marL="914400" lvl="1" indent="-457200" algn="just">
              <a:lnSpc>
                <a:spcPts val="2189"/>
              </a:lnSpc>
              <a:buFont typeface="Arial" panose="020B0604020202020204" pitchFamily="34" charset="0"/>
              <a:buChar char="•"/>
            </a:pPr>
            <a:endParaRPr lang="ro-RO" sz="3400" noProof="0" dirty="0">
              <a:solidFill>
                <a:srgbClr val="252D37"/>
              </a:solidFill>
              <a:latin typeface="Maven Pro"/>
              <a:cs typeface="Arial"/>
            </a:endParaRPr>
          </a:p>
          <a:p>
            <a:pPr marL="914400" lvl="1" indent="-457200" algn="just">
              <a:lnSpc>
                <a:spcPts val="2189"/>
              </a:lnSpc>
              <a:buFont typeface="Arial" panose="020B0604020202020204" pitchFamily="34" charset="0"/>
              <a:buChar char="•"/>
            </a:pPr>
            <a:r>
              <a:rPr lang="ro-RO" sz="3400" noProof="0" dirty="0">
                <a:solidFill>
                  <a:srgbClr val="252D37"/>
                </a:solidFill>
                <a:latin typeface="Maven Pro"/>
                <a:cs typeface="Arial"/>
              </a:rPr>
              <a:t>Schimbarea modelului.</a:t>
            </a:r>
          </a:p>
          <a:p>
            <a:pPr marL="914400" lvl="1" indent="-457200" algn="just">
              <a:lnSpc>
                <a:spcPts val="2189"/>
              </a:lnSpc>
              <a:buFont typeface="Arial" panose="020B0604020202020204" pitchFamily="34" charset="0"/>
              <a:buChar char="•"/>
            </a:pPr>
            <a:endParaRPr lang="ro-RO" sz="3400" noProof="0" dirty="0">
              <a:solidFill>
                <a:srgbClr val="252D37"/>
              </a:solidFill>
              <a:latin typeface="Maven Pro"/>
              <a:cs typeface="Arial"/>
            </a:endParaRPr>
          </a:p>
          <a:p>
            <a:pPr marL="914400" lvl="1" indent="-457200" algn="just">
              <a:lnSpc>
                <a:spcPts val="2189"/>
              </a:lnSpc>
              <a:buFont typeface="Arial" panose="020B0604020202020204" pitchFamily="34" charset="0"/>
              <a:buChar char="•"/>
            </a:pPr>
            <a:r>
              <a:rPr lang="ro-RO" sz="3400" noProof="0" dirty="0">
                <a:solidFill>
                  <a:srgbClr val="252D37"/>
                </a:solidFill>
                <a:latin typeface="Maven Pro"/>
                <a:cs typeface="Arial"/>
              </a:rPr>
              <a:t>Setarea unui scenariu.</a:t>
            </a:r>
          </a:p>
          <a:p>
            <a:pPr marL="914400" lvl="1" indent="-457200" algn="just">
              <a:lnSpc>
                <a:spcPts val="2189"/>
              </a:lnSpc>
              <a:buFont typeface="Arial" panose="020B0604020202020204" pitchFamily="34" charset="0"/>
              <a:buChar char="•"/>
            </a:pPr>
            <a:endParaRPr lang="ro-RO" sz="3400" noProof="0" dirty="0">
              <a:solidFill>
                <a:srgbClr val="252D37"/>
              </a:solidFill>
              <a:latin typeface="Maven Pro"/>
              <a:cs typeface="Arial"/>
            </a:endParaRPr>
          </a:p>
          <a:p>
            <a:pPr marL="914400" lvl="1" indent="-457200" algn="just">
              <a:lnSpc>
                <a:spcPts val="2189"/>
              </a:lnSpc>
              <a:buFont typeface="Arial" panose="020B0604020202020204" pitchFamily="34" charset="0"/>
              <a:buChar char="•"/>
            </a:pPr>
            <a:r>
              <a:rPr lang="ro-RO" sz="3400" noProof="0" dirty="0">
                <a:solidFill>
                  <a:srgbClr val="252D37"/>
                </a:solidFill>
                <a:latin typeface="Maven Pro"/>
                <a:cs typeface="Arial"/>
              </a:rPr>
              <a:t>Customizarea ciclurilor, pașilor etc.</a:t>
            </a:r>
          </a:p>
          <a:p>
            <a:pPr marL="914400" lvl="1" indent="-457200" algn="just">
              <a:lnSpc>
                <a:spcPts val="2189"/>
              </a:lnSpc>
              <a:buFont typeface="Arial" panose="020B0604020202020204" pitchFamily="34" charset="0"/>
              <a:buChar char="•"/>
            </a:pPr>
            <a:endParaRPr lang="ro-RO" sz="3400" noProof="0" dirty="0">
              <a:solidFill>
                <a:srgbClr val="252D37"/>
              </a:solidFill>
              <a:latin typeface="Maven Pro"/>
              <a:cs typeface="Arial"/>
            </a:endParaRPr>
          </a:p>
          <a:p>
            <a:pPr marL="914400" lvl="1" indent="-457200" algn="just">
              <a:lnSpc>
                <a:spcPts val="2189"/>
              </a:lnSpc>
              <a:buFont typeface="Arial" panose="020B0604020202020204" pitchFamily="34" charset="0"/>
              <a:buChar char="•"/>
            </a:pPr>
            <a:r>
              <a:rPr lang="ro-RO" sz="3400" noProof="0" dirty="0">
                <a:solidFill>
                  <a:srgbClr val="252D37"/>
                </a:solidFill>
                <a:latin typeface="Maven Pro"/>
                <a:cs typeface="Arial"/>
              </a:rPr>
              <a:t>Simularea aplicației continuu sau restricționarea după numărul de pași.</a:t>
            </a:r>
          </a:p>
        </p:txBody>
      </p:sp>
    </p:spTree>
    <p:extLst>
      <p:ext uri="{BB962C8B-B14F-4D97-AF65-F5344CB8AC3E}">
        <p14:creationId xmlns:p14="http://schemas.microsoft.com/office/powerpoint/2010/main" val="3195031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4D7F20-B1F3-84D2-D1F6-BC88ABEF5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3">
            <a:extLst>
              <a:ext uri="{FF2B5EF4-FFF2-40B4-BE49-F238E27FC236}">
                <a16:creationId xmlns:a16="http://schemas.microsoft.com/office/drawing/2014/main" id="{46D7AA53-266C-8258-01B3-DD2E15D4CFCC}"/>
              </a:ext>
            </a:extLst>
          </p:cNvPr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C34A0A09-94DD-782A-18C3-25E48F90A816}"/>
              </a:ext>
            </a:extLst>
          </p:cNvPr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558606F3-84D8-9355-B56B-DED56BDB84D1}"/>
              </a:ext>
            </a:extLst>
          </p:cNvPr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150218-3746-20F0-A4FA-1ABE09F062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6307" y="1503020"/>
            <a:ext cx="12915384" cy="728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37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C4DA7D-91E7-C1A1-A52E-894F7952C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17896A7C-F849-AAD9-F4C2-70C82668CB8B}"/>
              </a:ext>
            </a:extLst>
          </p:cNvPr>
          <p:cNvSpPr txBox="1"/>
          <p:nvPr/>
        </p:nvSpPr>
        <p:spPr>
          <a:xfrm>
            <a:off x="3550265" y="4673378"/>
            <a:ext cx="11187470" cy="953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33"/>
              </a:lnSpc>
            </a:pPr>
            <a:r>
              <a:rPr lang="ro-RO" sz="9150" b="1" noProof="0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EXEMPLE</a:t>
            </a:r>
            <a:endParaRPr lang="ro-RO" sz="9166" b="1" noProof="0" dirty="0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88C3A8D1-032B-E829-1647-8C8CE4E64F87}"/>
              </a:ext>
            </a:extLst>
          </p:cNvPr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E5F7E115-87CF-C902-3254-204DE2EDB78C}"/>
              </a:ext>
            </a:extLst>
          </p:cNvPr>
          <p:cNvSpPr/>
          <p:nvPr/>
        </p:nvSpPr>
        <p:spPr>
          <a:xfrm flipH="1" flipV="1">
            <a:off x="-252838" y="625453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4060649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0ACAD9-0BF8-9083-06B3-45075CB55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F456A88F-88FA-029D-EFF1-27D00F661F0A}"/>
              </a:ext>
            </a:extLst>
          </p:cNvPr>
          <p:cNvSpPr txBox="1"/>
          <p:nvPr/>
        </p:nvSpPr>
        <p:spPr>
          <a:xfrm>
            <a:off x="1659009" y="4020766"/>
            <a:ext cx="8082180" cy="4795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ro-RO" sz="3000" noProof="0" dirty="0">
                <a:solidFill>
                  <a:srgbClr val="252D37"/>
                </a:solidFill>
                <a:latin typeface="Maven Pro"/>
                <a:ea typeface="Maven Pro"/>
                <a:cs typeface="Maven Pro"/>
              </a:rPr>
              <a:t>Binary counter este un program simplu ce simulează un counter pe </a:t>
            </a:r>
            <a:r>
              <a:rPr lang="ro-RO" sz="3000" b="1" i="1" noProof="0" dirty="0">
                <a:solidFill>
                  <a:srgbClr val="252D37"/>
                </a:solidFill>
                <a:latin typeface="Maven Pro"/>
                <a:ea typeface="Maven Pro"/>
                <a:cs typeface="Maven Pro"/>
              </a:rPr>
              <a:t>N </a:t>
            </a:r>
            <a:r>
              <a:rPr lang="ro-RO" sz="3000" noProof="0" dirty="0">
                <a:solidFill>
                  <a:srgbClr val="252D37"/>
                </a:solidFill>
                <a:latin typeface="Maven Pro"/>
                <a:ea typeface="Maven Pro"/>
                <a:cs typeface="Maven Pro"/>
              </a:rPr>
              <a:t>biți, unde </a:t>
            </a:r>
            <a:r>
              <a:rPr lang="ro-RO" sz="3000" b="1" i="1" noProof="0" dirty="0">
                <a:solidFill>
                  <a:srgbClr val="252D37"/>
                </a:solidFill>
                <a:latin typeface="Maven Pro"/>
                <a:ea typeface="Maven Pro"/>
                <a:cs typeface="Maven Pro"/>
              </a:rPr>
              <a:t>N </a:t>
            </a:r>
            <a:r>
              <a:rPr lang="ro-RO" sz="3000" noProof="0" dirty="0">
                <a:solidFill>
                  <a:srgbClr val="252D37"/>
                </a:solidFill>
                <a:latin typeface="Maven Pro"/>
                <a:ea typeface="Maven Pro"/>
                <a:cs typeface="Maven Pro"/>
              </a:rPr>
              <a:t>este un parametru al programului. Modelul folosit este bazat pe modelul de bază care folosește tranziții, iar programul începe cu un obiect b{0}, al cărui index reprezintă valoarea counter-ului, apoi există 2^N reguli pentru a actualiza counter-ul de la un index I --&gt; (I + 1) mod 2^N.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9CF979AC-3114-62A9-2299-B9BE7F67BD0D}"/>
              </a:ext>
            </a:extLst>
          </p:cNvPr>
          <p:cNvSpPr txBox="1"/>
          <p:nvPr/>
        </p:nvSpPr>
        <p:spPr>
          <a:xfrm>
            <a:off x="1909536" y="1718329"/>
            <a:ext cx="7640663" cy="83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ro-RO" sz="8000" b="1" noProof="0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Binary Counter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F08D4B7B-ECD0-1D5F-3166-F9ADE5D7B5BB}"/>
              </a:ext>
            </a:extLst>
          </p:cNvPr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A358AE93-517B-6120-D0DC-A6C7985E5970}"/>
              </a:ext>
            </a:extLst>
          </p:cNvPr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F26237CA-0C1B-281C-BD35-44DAF19B8964}"/>
              </a:ext>
            </a:extLst>
          </p:cNvPr>
          <p:cNvSpPr/>
          <p:nvPr/>
        </p:nvSpPr>
        <p:spPr>
          <a:xfrm rot="-5400000">
            <a:off x="1799290" y="900019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pic>
        <p:nvPicPr>
          <p:cNvPr id="8" name="Picture 7" descr="A white screen with black text&#10;&#10;AI-generated content may be incorrect.">
            <a:extLst>
              <a:ext uri="{FF2B5EF4-FFF2-40B4-BE49-F238E27FC236}">
                <a16:creationId xmlns:a16="http://schemas.microsoft.com/office/drawing/2014/main" id="{6B0DC0DC-3413-DA72-789E-E4FE144604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58371" y="3344176"/>
            <a:ext cx="698182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78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05ADAE-085E-9F63-C18E-49453D9DD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435ABBF-FFB5-FC11-6D66-739A6C6E76CA}"/>
              </a:ext>
            </a:extLst>
          </p:cNvPr>
          <p:cNvSpPr txBox="1"/>
          <p:nvPr/>
        </p:nvSpPr>
        <p:spPr>
          <a:xfrm>
            <a:off x="1659009" y="3989875"/>
            <a:ext cx="14940179" cy="37181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ro-RO" sz="3000" noProof="0" dirty="0">
                <a:solidFill>
                  <a:srgbClr val="252D37"/>
                </a:solidFill>
                <a:latin typeface="Maven Pro"/>
              </a:rPr>
              <a:t>Aceste 3 programe simple reprezinta operații binare comune, cum ar fi binary and, binary or și binary xor. Toate 3 funcționează într-un mod asemănător, și anume se folosește tot modelul de baza (cel cu tranzitii), iar structura este reprezentată de o membrana exterioară si o membrana interioară. Calculul se face asupra unor obiecte a|b{i, j} unde i reprezintă valoarea bitului de pe pozitia j. Apoi se aplică regulile conform operației and, or sau xor și obiectul iese in exterior sub forma n{v, j} pentru a se calcula valoarea finală în indexul obiectului v{n}.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E719289-CABD-43F7-8FEE-805EFE3B9050}"/>
              </a:ext>
            </a:extLst>
          </p:cNvPr>
          <p:cNvSpPr txBox="1"/>
          <p:nvPr/>
        </p:nvSpPr>
        <p:spPr>
          <a:xfrm>
            <a:off x="5323090" y="1085045"/>
            <a:ext cx="7640663" cy="1696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ro-RO" sz="8000" b="1" noProof="0" dirty="0">
                <a:solidFill>
                  <a:srgbClr val="252930"/>
                </a:solidFill>
                <a:latin typeface="Maven Pro Bold"/>
                <a:sym typeface="Maven Pro Bold"/>
              </a:rPr>
              <a:t>Binary Operations</a:t>
            </a:r>
            <a:endParaRPr lang="ro-RO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E3B735B3-9F14-A709-1070-CD9100D32B9A}"/>
              </a:ext>
            </a:extLst>
          </p:cNvPr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47BAEB4-7653-6FF2-1673-28E03329BD38}"/>
              </a:ext>
            </a:extLst>
          </p:cNvPr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2A8DAE38-58F0-BA76-3B9E-87A7F7E89B9C}"/>
              </a:ext>
            </a:extLst>
          </p:cNvPr>
          <p:cNvSpPr/>
          <p:nvPr/>
        </p:nvSpPr>
        <p:spPr>
          <a:xfrm rot="-5400000">
            <a:off x="1799290" y="900019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3987380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133FD0-5E94-C92C-D87F-D6D42F986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409C56E4-DA71-050F-B5CB-F8B8D5AD3B0F}"/>
              </a:ext>
            </a:extLst>
          </p:cNvPr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D1A40A48-F519-07AA-9C23-BF618BCD9387}"/>
              </a:ext>
            </a:extLst>
          </p:cNvPr>
          <p:cNvSpPr/>
          <p:nvPr/>
        </p:nvSpPr>
        <p:spPr>
          <a:xfrm flipH="1" flipV="1">
            <a:off x="-252838" y="625453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pic>
        <p:nvPicPr>
          <p:cNvPr id="4" name="Picture 3" descr="A white page with black text&#10;&#10;AI-generated content may be incorrect.">
            <a:extLst>
              <a:ext uri="{FF2B5EF4-FFF2-40B4-BE49-F238E27FC236}">
                <a16:creationId xmlns:a16="http://schemas.microsoft.com/office/drawing/2014/main" id="{C661BB76-795C-94BC-0060-9C3E667F4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288" y="1681934"/>
            <a:ext cx="6829425" cy="6181725"/>
          </a:xfrm>
          <a:prstGeom prst="rect">
            <a:avLst/>
          </a:prstGeom>
        </p:spPr>
      </p:pic>
      <p:pic>
        <p:nvPicPr>
          <p:cNvPr id="5" name="Picture 4" descr="A white paper with black text&#10;&#10;AI-generated content may be incorrect.">
            <a:extLst>
              <a:ext uri="{FF2B5EF4-FFF2-40B4-BE49-F238E27FC236}">
                <a16:creationId xmlns:a16="http://schemas.microsoft.com/office/drawing/2014/main" id="{6B467C40-AD0E-9F48-B9BA-DBAEE84C2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5734" y="1687083"/>
            <a:ext cx="6835088" cy="6169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4FE4F5-416F-0006-0998-0FB4A32210FE}"/>
              </a:ext>
            </a:extLst>
          </p:cNvPr>
          <p:cNvSpPr txBox="1"/>
          <p:nvPr/>
        </p:nvSpPr>
        <p:spPr>
          <a:xfrm>
            <a:off x="3209535" y="8510704"/>
            <a:ext cx="2743200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3400" noProof="0" dirty="0">
                <a:latin typeface="Maven Pro"/>
                <a:ea typeface="Calibri"/>
                <a:cs typeface="Calibri"/>
              </a:rPr>
              <a:t>Binary AND</a:t>
            </a:r>
            <a:endParaRPr lang="ro-RO" sz="3400" noProof="0" dirty="0">
              <a:latin typeface="Maven Pr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90C151-7330-FEC5-FBAC-7CC9684A117F}"/>
              </a:ext>
            </a:extLst>
          </p:cNvPr>
          <p:cNvSpPr txBox="1"/>
          <p:nvPr/>
        </p:nvSpPr>
        <p:spPr>
          <a:xfrm>
            <a:off x="11982832" y="8309906"/>
            <a:ext cx="2743200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3400" noProof="0" dirty="0">
                <a:latin typeface="Maven Pro"/>
                <a:ea typeface="Calibri"/>
                <a:cs typeface="Calibri"/>
              </a:rPr>
              <a:t>Binary OR</a:t>
            </a:r>
            <a:endParaRPr lang="ro-RO" sz="3400" noProof="0" dirty="0">
              <a:latin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11184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60009" y="3429683"/>
            <a:ext cx="13967983" cy="5060039"/>
            <a:chOff x="0" y="0"/>
            <a:chExt cx="3678810" cy="13326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78810" cy="1332685"/>
            </a:xfrm>
            <a:custGeom>
              <a:avLst/>
              <a:gdLst/>
              <a:ahLst/>
              <a:cxnLst/>
              <a:rect l="l" t="t" r="r" b="b"/>
              <a:pathLst>
                <a:path w="3678810" h="1332685">
                  <a:moveTo>
                    <a:pt x="28267" y="0"/>
                  </a:moveTo>
                  <a:lnTo>
                    <a:pt x="3650543" y="0"/>
                  </a:lnTo>
                  <a:cubicBezTo>
                    <a:pt x="3666155" y="0"/>
                    <a:pt x="3678810" y="12656"/>
                    <a:pt x="3678810" y="28267"/>
                  </a:cubicBezTo>
                  <a:lnTo>
                    <a:pt x="3678810" y="1304418"/>
                  </a:lnTo>
                  <a:cubicBezTo>
                    <a:pt x="3678810" y="1320029"/>
                    <a:pt x="3666155" y="1332685"/>
                    <a:pt x="3650543" y="1332685"/>
                  </a:cubicBezTo>
                  <a:lnTo>
                    <a:pt x="28267" y="1332685"/>
                  </a:lnTo>
                  <a:cubicBezTo>
                    <a:pt x="20770" y="1332685"/>
                    <a:pt x="13580" y="1329707"/>
                    <a:pt x="8279" y="1324406"/>
                  </a:cubicBezTo>
                  <a:cubicBezTo>
                    <a:pt x="2978" y="1319105"/>
                    <a:pt x="0" y="1311915"/>
                    <a:pt x="0" y="1304418"/>
                  </a:cubicBezTo>
                  <a:lnTo>
                    <a:pt x="0" y="28267"/>
                  </a:lnTo>
                  <a:cubicBezTo>
                    <a:pt x="0" y="12656"/>
                    <a:pt x="12656" y="0"/>
                    <a:pt x="28267" y="0"/>
                  </a:cubicBezTo>
                  <a:close/>
                </a:path>
              </a:pathLst>
            </a:custGeom>
            <a:solidFill>
              <a:srgbClr val="C0B3A0">
                <a:alpha val="20784"/>
              </a:srgbClr>
            </a:solidFill>
            <a:ln w="47625" cap="rnd">
              <a:solidFill>
                <a:srgbClr val="000000">
                  <a:alpha val="2078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678810" cy="13707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ro-RO" noProof="0" dirty="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907324" y="3731571"/>
            <a:ext cx="5094018" cy="4380762"/>
            <a:chOff x="0" y="-304800"/>
            <a:chExt cx="6792024" cy="5841016"/>
          </a:xfrm>
        </p:grpSpPr>
        <p:sp>
          <p:nvSpPr>
            <p:cNvPr id="6" name="TextBox 6"/>
            <p:cNvSpPr txBox="1"/>
            <p:nvPr/>
          </p:nvSpPr>
          <p:spPr>
            <a:xfrm>
              <a:off x="0" y="-304800"/>
              <a:ext cx="6792024" cy="12000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6371" lvl="1" algn="just">
                <a:lnSpc>
                  <a:spcPts val="8084"/>
                </a:lnSpc>
              </a:pPr>
              <a:r>
                <a:rPr lang="ro-RO" sz="4400" b="1" noProof="0" dirty="0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Despre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246541"/>
              <a:ext cx="6792024" cy="11869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72741" lvl="1" indent="-436370" algn="just">
                <a:lnSpc>
                  <a:spcPts val="8084"/>
                </a:lnSpc>
                <a:buFont typeface="Arial"/>
                <a:buChar char="•"/>
              </a:pPr>
              <a:r>
                <a:rPr lang="ro-RO" sz="4042" noProof="0" dirty="0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P-Systems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797883"/>
              <a:ext cx="6792024" cy="11869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72741" lvl="1" indent="-436370" algn="just">
                <a:lnSpc>
                  <a:spcPts val="8084"/>
                </a:lnSpc>
                <a:buFont typeface="Arial"/>
                <a:buChar char="•"/>
              </a:pPr>
              <a:r>
                <a:rPr lang="ro-RO" sz="4042" noProof="0" dirty="0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P-Lingua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4349224"/>
              <a:ext cx="6792024" cy="11869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72741" lvl="1" indent="-436370" algn="just">
                <a:lnSpc>
                  <a:spcPts val="8084"/>
                </a:lnSpc>
                <a:buFont typeface="Arial"/>
                <a:buChar char="•"/>
              </a:pPr>
              <a:r>
                <a:rPr lang="ro-RO" sz="4042" noProof="0" dirty="0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Mecosim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882025" y="3722046"/>
            <a:ext cx="5236893" cy="4380762"/>
            <a:chOff x="0" y="-304800"/>
            <a:chExt cx="6982524" cy="5841016"/>
          </a:xfrm>
        </p:grpSpPr>
        <p:sp>
          <p:nvSpPr>
            <p:cNvPr id="11" name="TextBox 11"/>
            <p:cNvSpPr txBox="1"/>
            <p:nvPr/>
          </p:nvSpPr>
          <p:spPr>
            <a:xfrm>
              <a:off x="190500" y="-304800"/>
              <a:ext cx="6792024" cy="12000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6371" lvl="1" algn="just">
                <a:lnSpc>
                  <a:spcPts val="8084"/>
                </a:lnSpc>
              </a:pPr>
              <a:r>
                <a:rPr lang="ro-RO" sz="4400" b="1" noProof="0" dirty="0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Exemple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27000" y="1246541"/>
              <a:ext cx="6792024" cy="11869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72741" lvl="1" indent="-436370" algn="just">
                <a:lnSpc>
                  <a:spcPts val="8084"/>
                </a:lnSpc>
                <a:buFont typeface="Arial"/>
                <a:buChar char="•"/>
              </a:pPr>
              <a:r>
                <a:rPr lang="ro-RO" sz="4042" noProof="0" dirty="0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Binary Counter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63500" y="2797883"/>
              <a:ext cx="6792024" cy="11869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72741" lvl="1" indent="-436370" algn="just">
                <a:lnSpc>
                  <a:spcPts val="8084"/>
                </a:lnSpc>
                <a:buFont typeface="Arial"/>
                <a:buChar char="•"/>
              </a:pPr>
              <a:r>
                <a:rPr lang="ro-RO" sz="4042" noProof="0" dirty="0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AND, OR, XOR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4349224"/>
              <a:ext cx="6792024" cy="11869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72741" lvl="1" indent="-436370" algn="just">
                <a:lnSpc>
                  <a:spcPts val="8084"/>
                </a:lnSpc>
                <a:buFont typeface="Arial"/>
                <a:buChar char="•"/>
              </a:pPr>
              <a:r>
                <a:rPr lang="ro-RO" sz="4042" noProof="0" dirty="0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Minsky Machine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995148" y="1860291"/>
            <a:ext cx="8297704" cy="758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41"/>
              </a:lnSpc>
            </a:pPr>
            <a:r>
              <a:rPr lang="ro-RO" sz="7301" b="1" noProof="0" dirty="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CUPRINS</a:t>
            </a:r>
          </a:p>
        </p:txBody>
      </p:sp>
      <p:sp>
        <p:nvSpPr>
          <p:cNvPr id="16" name="Freeform 16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17" name="Freeform 17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18" name="Freeform 18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62D50A-22B9-B47E-7422-92CE21B1A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A5AB54A2-1604-5712-6C83-1ACF5239AC42}"/>
              </a:ext>
            </a:extLst>
          </p:cNvPr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785852D5-667B-BE5F-630B-CD64A4931DBE}"/>
              </a:ext>
            </a:extLst>
          </p:cNvPr>
          <p:cNvSpPr/>
          <p:nvPr/>
        </p:nvSpPr>
        <p:spPr>
          <a:xfrm flipH="1" flipV="1">
            <a:off x="-252838" y="625453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AC4E63-6468-F861-44AB-E00E7AE0BF40}"/>
              </a:ext>
            </a:extLst>
          </p:cNvPr>
          <p:cNvSpPr txBox="1"/>
          <p:nvPr/>
        </p:nvSpPr>
        <p:spPr>
          <a:xfrm>
            <a:off x="7781535" y="8309906"/>
            <a:ext cx="2743200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3400" noProof="0" dirty="0">
                <a:latin typeface="Maven Pro"/>
                <a:ea typeface="Calibri"/>
                <a:cs typeface="Calibri"/>
              </a:rPr>
              <a:t>Binary XOR</a:t>
            </a:r>
            <a:endParaRPr lang="ro-RO" sz="3400" noProof="0" dirty="0">
              <a:latin typeface="Maven Pro"/>
            </a:endParaRPr>
          </a:p>
        </p:txBody>
      </p:sp>
      <p:pic>
        <p:nvPicPr>
          <p:cNvPr id="2" name="Picture 1" descr="A white page with black text&#10;&#10;AI-generated content may be incorrect.">
            <a:extLst>
              <a:ext uri="{FF2B5EF4-FFF2-40B4-BE49-F238E27FC236}">
                <a16:creationId xmlns:a16="http://schemas.microsoft.com/office/drawing/2014/main" id="{0EAE30EB-1F87-E61B-C718-0594D883C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733" y="182649"/>
            <a:ext cx="9099979" cy="812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2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7AF629-109C-F6FE-9525-F4C7B5E09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02EFE424-8A0A-EC24-6769-4BC1FFCBAA22}"/>
              </a:ext>
            </a:extLst>
          </p:cNvPr>
          <p:cNvSpPr txBox="1"/>
          <p:nvPr/>
        </p:nvSpPr>
        <p:spPr>
          <a:xfrm>
            <a:off x="1674455" y="3047672"/>
            <a:ext cx="14940179" cy="2102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ro-RO" sz="3000" noProof="0" dirty="0">
                <a:solidFill>
                  <a:srgbClr val="252D37"/>
                </a:solidFill>
                <a:latin typeface="Maven Pro"/>
              </a:rPr>
              <a:t>O aplicație mai complexă a sistemelor P, de data aceasta folosind modelul bazat pe divizarea membranelor cu polarități diferite (Active Membranes), este simularea unei mașini deterministe Minsky cu </a:t>
            </a:r>
            <a:r>
              <a:rPr lang="ro-RO" sz="3000" b="1" i="1" noProof="0" dirty="0">
                <a:solidFill>
                  <a:srgbClr val="252D37"/>
                </a:solidFill>
                <a:latin typeface="Maven Pro"/>
              </a:rPr>
              <a:t>N regiștrii. </a:t>
            </a:r>
            <a:r>
              <a:rPr lang="ro-RO" sz="3000" noProof="0" dirty="0">
                <a:solidFill>
                  <a:srgbClr val="252D37"/>
                </a:solidFill>
                <a:latin typeface="Maven Pro"/>
              </a:rPr>
              <a:t>Din nou, N este un parametru customizabil al programului.</a:t>
            </a:r>
            <a:endParaRPr lang="ro-RO" sz="3000" b="1" i="1" noProof="0" dirty="0">
              <a:solidFill>
                <a:srgbClr val="252D37"/>
              </a:solidFill>
              <a:latin typeface="Maven Pro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747F4560-5EA6-76B7-D46B-82B2FED0B937}"/>
              </a:ext>
            </a:extLst>
          </p:cNvPr>
          <p:cNvSpPr txBox="1"/>
          <p:nvPr/>
        </p:nvSpPr>
        <p:spPr>
          <a:xfrm>
            <a:off x="5323090" y="1085045"/>
            <a:ext cx="7640663" cy="875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ro-RO" sz="8000" b="1" noProof="0" dirty="0">
                <a:solidFill>
                  <a:srgbClr val="252930"/>
                </a:solidFill>
                <a:latin typeface="Maven Pro Bold"/>
                <a:sym typeface="Maven Pro Bold"/>
              </a:rPr>
              <a:t>Masina Minsky</a:t>
            </a:r>
            <a:endParaRPr lang="ro-RO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1723FD4B-C1CB-7295-0255-805A7CF5CD24}"/>
              </a:ext>
            </a:extLst>
          </p:cNvPr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FB1A9122-4D51-671D-00F9-862FDCFF7889}"/>
              </a:ext>
            </a:extLst>
          </p:cNvPr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A6653756-8EF1-D40F-B69D-075D7383C82E}"/>
              </a:ext>
            </a:extLst>
          </p:cNvPr>
          <p:cNvSpPr/>
          <p:nvPr/>
        </p:nvSpPr>
        <p:spPr>
          <a:xfrm rot="-5400000">
            <a:off x="1799290" y="900019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1910A2FF-A249-F985-C4CE-C14358D313CC}"/>
              </a:ext>
            </a:extLst>
          </p:cNvPr>
          <p:cNvSpPr txBox="1"/>
          <p:nvPr/>
        </p:nvSpPr>
        <p:spPr>
          <a:xfrm>
            <a:off x="1674454" y="5580807"/>
            <a:ext cx="14940179" cy="37181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ro-RO" sz="3000" noProof="0" dirty="0">
                <a:solidFill>
                  <a:srgbClr val="252D37"/>
                </a:solidFill>
                <a:latin typeface="Maven Pro"/>
              </a:rPr>
              <a:t>O mașină Minsky este o mașină ce are acces la un numar teoretic nelimitat de regiștrii. Într-o mașină Minsky cu uz general, există 2 instrucțiuni:</a:t>
            </a:r>
          </a:p>
          <a:p>
            <a:pPr marL="457200" indent="-457200" algn="just">
              <a:lnSpc>
                <a:spcPts val="4200"/>
              </a:lnSpc>
              <a:buFont typeface="Arial"/>
              <a:buChar char="•"/>
            </a:pPr>
            <a:r>
              <a:rPr lang="ro-RO" sz="3000" noProof="0" dirty="0">
                <a:solidFill>
                  <a:srgbClr val="252D37"/>
                </a:solidFill>
                <a:latin typeface="Maven Pro"/>
              </a:rPr>
              <a:t>Inc r, j – incrementează valoarea registrului r și sari la instructiunea j.</a:t>
            </a:r>
          </a:p>
          <a:p>
            <a:pPr marL="457200" indent="-457200" algn="just">
              <a:lnSpc>
                <a:spcPts val="4200"/>
              </a:lnSpc>
              <a:buFont typeface="Arial"/>
              <a:buChar char="•"/>
            </a:pPr>
            <a:r>
              <a:rPr lang="ro-RO" sz="3000" noProof="0" dirty="0">
                <a:solidFill>
                  <a:srgbClr val="252D37"/>
                </a:solidFill>
                <a:latin typeface="Maven Pro"/>
              </a:rPr>
              <a:t>Dec r, j, k – decrementează valoarea registrului r și daca operatiunea s-a realizat cu succes sari la instrucțiunea j, altfel sari la instrucțiunea k. Succesul este reprezentat de decrementarea valorii registrului r (adică dacă acesta nu continea deja valoarea minimă, in cazul nostru 0).</a:t>
            </a:r>
          </a:p>
        </p:txBody>
      </p:sp>
    </p:spTree>
    <p:extLst>
      <p:ext uri="{BB962C8B-B14F-4D97-AF65-F5344CB8AC3E}">
        <p14:creationId xmlns:p14="http://schemas.microsoft.com/office/powerpoint/2010/main" val="2745319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30B98E-8B6D-A6A8-9728-E855AF996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C2A73959-3CC0-25F8-D30D-6B6D20C9898B}"/>
              </a:ext>
            </a:extLst>
          </p:cNvPr>
          <p:cNvSpPr txBox="1"/>
          <p:nvPr/>
        </p:nvSpPr>
        <p:spPr>
          <a:xfrm>
            <a:off x="1674455" y="3989875"/>
            <a:ext cx="14940179" cy="31945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ro-RO" sz="3000" noProof="0" dirty="0">
                <a:solidFill>
                  <a:srgbClr val="252D37"/>
                </a:solidFill>
                <a:latin typeface="Maven Pro"/>
              </a:rPr>
              <a:t>O ma</a:t>
            </a:r>
            <a:r>
              <a:rPr lang="ro-RO" sz="3000" dirty="0">
                <a:solidFill>
                  <a:srgbClr val="252D37"/>
                </a:solidFill>
                <a:latin typeface="Maven Pro"/>
              </a:rPr>
              <a:t>ș</a:t>
            </a:r>
            <a:r>
              <a:rPr lang="ro-RO" sz="3000" noProof="0" dirty="0">
                <a:solidFill>
                  <a:srgbClr val="252D37"/>
                </a:solidFill>
                <a:latin typeface="Maven Pro"/>
              </a:rPr>
              <a:t>ină Minsky ce folosește aceste 2 instrucțiuni și dispune de cel puțin 2 regiștrii s-a dovedit ca fiind în aceeași clasă computațională cu mașinile Turing. Datorită simplității formulării mașinilor Minsky, acestea sunt deseori folosite pentru demonstrarea completitudinii Turing a altor modele sau limbaje. Deci, în mod direct, exemplul nostru demonstreaza că sistemele P ce folosesc modelul Active Membranes sunt Turing-Complete.</a:t>
            </a:r>
            <a:endParaRPr lang="ro-RO" noProof="0" dirty="0">
              <a:solidFill>
                <a:srgbClr val="252D37"/>
              </a:solidFill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D54D7509-D6FD-4030-F785-46B556A91C68}"/>
              </a:ext>
            </a:extLst>
          </p:cNvPr>
          <p:cNvSpPr txBox="1"/>
          <p:nvPr/>
        </p:nvSpPr>
        <p:spPr>
          <a:xfrm>
            <a:off x="5323090" y="1085045"/>
            <a:ext cx="7640663" cy="875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ro-RO" sz="8000" b="1" noProof="0" dirty="0">
                <a:solidFill>
                  <a:srgbClr val="252930"/>
                </a:solidFill>
                <a:latin typeface="Maven Pro Bold"/>
                <a:sym typeface="Maven Pro Bold"/>
              </a:rPr>
              <a:t>Masina Minsky</a:t>
            </a:r>
            <a:endParaRPr lang="ro-RO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9BD882B-42DD-9E62-3138-4AD204DA24A8}"/>
              </a:ext>
            </a:extLst>
          </p:cNvPr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2545A7C3-1810-4759-B224-7B64BF3BA5D6}"/>
              </a:ext>
            </a:extLst>
          </p:cNvPr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406A4C45-1ADB-C9D1-9A85-69E9B3D96796}"/>
              </a:ext>
            </a:extLst>
          </p:cNvPr>
          <p:cNvSpPr/>
          <p:nvPr/>
        </p:nvSpPr>
        <p:spPr>
          <a:xfrm rot="-5400000">
            <a:off x="1799290" y="900019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3086947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F3ABCA-CDA3-776A-4374-8D46935D7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05EB5569-AE47-5D6C-D5C6-4C30487B37B4}"/>
              </a:ext>
            </a:extLst>
          </p:cNvPr>
          <p:cNvSpPr txBox="1"/>
          <p:nvPr/>
        </p:nvSpPr>
        <p:spPr>
          <a:xfrm>
            <a:off x="1674455" y="3480159"/>
            <a:ext cx="15241945" cy="5872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ro-RO" sz="3000" noProof="0" dirty="0">
                <a:solidFill>
                  <a:srgbClr val="252D37"/>
                </a:solidFill>
                <a:latin typeface="Maven Pro"/>
              </a:rPr>
              <a:t>Structura modelului este următoarea:</a:t>
            </a:r>
          </a:p>
          <a:p>
            <a:pPr marL="457200" indent="-457200" algn="just">
              <a:lnSpc>
                <a:spcPts val="4200"/>
              </a:lnSpc>
              <a:buFont typeface="Arial"/>
              <a:buChar char="•"/>
            </a:pPr>
            <a:r>
              <a:rPr lang="ro-RO" sz="3000" noProof="0" dirty="0">
                <a:solidFill>
                  <a:srgbClr val="252D37"/>
                </a:solidFill>
                <a:latin typeface="Maven Pro"/>
              </a:rPr>
              <a:t>Cei N regiștrii sunt organizați sub forma a N membrane interioare unei membrane exterioare, iar valoarea unui registru R este meținuta într-un mod unar. Spre exemplu daca registrul 1 are valoarea 5 atunci în membrana cu eticheta 1 se vor afla 5 de A.</a:t>
            </a:r>
          </a:p>
          <a:p>
            <a:pPr marL="457200" indent="-457200" algn="just">
              <a:lnSpc>
                <a:spcPts val="4200"/>
              </a:lnSpc>
              <a:buFont typeface="Arial"/>
              <a:buChar char="•"/>
            </a:pPr>
            <a:r>
              <a:rPr lang="ro-RO" sz="3000" noProof="0" dirty="0">
                <a:solidFill>
                  <a:srgbClr val="252D37"/>
                </a:solidFill>
                <a:latin typeface="Maven Pro"/>
              </a:rPr>
              <a:t>Instructiunea ce urmează a fi executată este reprezentata de indexul unui obiect p{i} (program counter).</a:t>
            </a:r>
          </a:p>
          <a:p>
            <a:pPr marL="457200" indent="-457200" algn="just">
              <a:lnSpc>
                <a:spcPts val="4200"/>
              </a:lnSpc>
              <a:buFont typeface="Arial"/>
              <a:buChar char="•"/>
            </a:pPr>
            <a:r>
              <a:rPr lang="ro-RO" sz="3000" noProof="0" dirty="0">
                <a:solidFill>
                  <a:srgbClr val="252D37"/>
                </a:solidFill>
                <a:latin typeface="Maven Pro"/>
              </a:rPr>
              <a:t>Mai există o membrană speciala z (numită membrană de așteptare) ce este folosită pentru a întarzia anumite reguli (un fel de scheduling) pentru a ne asigura că regulile sunt aplicate in modul corect.</a:t>
            </a:r>
          </a:p>
          <a:p>
            <a:pPr marL="457200" indent="-457200" algn="just">
              <a:lnSpc>
                <a:spcPts val="4200"/>
              </a:lnSpc>
              <a:buFont typeface="Arial"/>
              <a:buChar char="•"/>
            </a:pPr>
            <a:r>
              <a:rPr lang="ro-RO" sz="3000" noProof="0" dirty="0">
                <a:solidFill>
                  <a:srgbClr val="252D37"/>
                </a:solidFill>
                <a:latin typeface="Maven Pro"/>
              </a:rPr>
              <a:t>Pentru a introduce o instrucțiune K la eticheta / adresa i se apelează definiția K(i, ..).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54752B95-EA19-157D-CA2A-56279BD49542}"/>
              </a:ext>
            </a:extLst>
          </p:cNvPr>
          <p:cNvSpPr txBox="1"/>
          <p:nvPr/>
        </p:nvSpPr>
        <p:spPr>
          <a:xfrm>
            <a:off x="5323090" y="1085045"/>
            <a:ext cx="7640663" cy="1696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ro-RO" sz="8000" b="1" noProof="0" dirty="0">
                <a:solidFill>
                  <a:srgbClr val="252930"/>
                </a:solidFill>
                <a:latin typeface="Maven Pro Bold"/>
                <a:sym typeface="Maven Pro Bold"/>
              </a:rPr>
              <a:t>Structura Modelului</a:t>
            </a:r>
            <a:endParaRPr lang="ro-RO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AEC87982-F3E8-C786-588F-2711AE10F68B}"/>
              </a:ext>
            </a:extLst>
          </p:cNvPr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19556EC1-8720-46F3-A2BF-6FADA3AB55A1}"/>
              </a:ext>
            </a:extLst>
          </p:cNvPr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847FBDE1-EF9E-9BF3-9DAB-1662B6FE9629}"/>
              </a:ext>
            </a:extLst>
          </p:cNvPr>
          <p:cNvSpPr/>
          <p:nvPr/>
        </p:nvSpPr>
        <p:spPr>
          <a:xfrm rot="-5400000">
            <a:off x="1799290" y="900019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663552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6CCA7C-48EF-368C-BB40-68C4DF132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838AD955-28A0-7662-E1C2-EF9AC9E7E7B6}"/>
              </a:ext>
            </a:extLst>
          </p:cNvPr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7B289C3C-7831-9E09-D012-900647B9F0F1}"/>
              </a:ext>
            </a:extLst>
          </p:cNvPr>
          <p:cNvSpPr/>
          <p:nvPr/>
        </p:nvSpPr>
        <p:spPr>
          <a:xfrm flipH="1" flipV="1">
            <a:off x="-252838" y="625453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1DBBBD21-874C-56B2-A1DF-51D172FF2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211" y="1143000"/>
            <a:ext cx="8932133" cy="80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60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E7E124-D0E5-2FD1-5914-0F1FEE556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5154121A-50AD-3665-0E4E-4367FF0C3DC2}"/>
              </a:ext>
            </a:extLst>
          </p:cNvPr>
          <p:cNvSpPr txBox="1"/>
          <p:nvPr/>
        </p:nvSpPr>
        <p:spPr>
          <a:xfrm>
            <a:off x="5323090" y="1085045"/>
            <a:ext cx="7640663" cy="1696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ro-RO" sz="8000" b="1" noProof="0" dirty="0">
                <a:solidFill>
                  <a:srgbClr val="252930"/>
                </a:solidFill>
                <a:latin typeface="Maven Pro Bold"/>
                <a:sym typeface="Maven Pro Bold"/>
              </a:rPr>
              <a:t>Instructiunea INC</a:t>
            </a:r>
            <a:endParaRPr lang="ro-RO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362D3DD8-4A9B-B062-E064-4DCAE0128CA4}"/>
              </a:ext>
            </a:extLst>
          </p:cNvPr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6F03F34-C745-866A-676C-C147E813A301}"/>
              </a:ext>
            </a:extLst>
          </p:cNvPr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00A1C192-BF1F-6EBE-131F-13AC8255DA87}"/>
              </a:ext>
            </a:extLst>
          </p:cNvPr>
          <p:cNvSpPr/>
          <p:nvPr/>
        </p:nvSpPr>
        <p:spPr>
          <a:xfrm rot="-5400000">
            <a:off x="1799290" y="900019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B5BDF21-0719-00E5-6288-3BC7D33A399C}"/>
              </a:ext>
            </a:extLst>
          </p:cNvPr>
          <p:cNvSpPr txBox="1"/>
          <p:nvPr/>
        </p:nvSpPr>
        <p:spPr>
          <a:xfrm>
            <a:off x="1674455" y="3557389"/>
            <a:ext cx="14940179" cy="3179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ro-RO" sz="3000" noProof="0" dirty="0">
                <a:solidFill>
                  <a:srgbClr val="252D37"/>
                </a:solidFill>
                <a:latin typeface="Maven Pro"/>
              </a:rPr>
              <a:t>Instrucțiunea inc are nevoie de o adresă i, un registru asupra căruia acționează și o adresă j la care să sară. Regulile instrucțiunii sunt urmatoarele:</a:t>
            </a:r>
          </a:p>
          <a:p>
            <a:pPr marL="514350" indent="-514350" algn="just">
              <a:lnSpc>
                <a:spcPts val="4200"/>
              </a:lnSpc>
              <a:buAutoNum type="arabicPeriod"/>
            </a:pPr>
            <a:r>
              <a:rPr lang="ro-RO" sz="3000" noProof="0" dirty="0">
                <a:solidFill>
                  <a:srgbClr val="252D37"/>
                </a:solidFill>
                <a:latin typeface="Maven Pro"/>
                <a:ea typeface="Calibri"/>
                <a:cs typeface="Calibri"/>
              </a:rPr>
              <a:t>Program Counter-ul p{i} intră în membrana R sub forma pp{i}.</a:t>
            </a:r>
          </a:p>
          <a:p>
            <a:pPr marL="514350" indent="-514350" algn="just">
              <a:lnSpc>
                <a:spcPts val="4200"/>
              </a:lnSpc>
              <a:buAutoNum type="arabicPeriod"/>
            </a:pPr>
            <a:r>
              <a:rPr lang="ro-RO" sz="3000" noProof="0" dirty="0">
                <a:solidFill>
                  <a:srgbClr val="252D37"/>
                </a:solidFill>
                <a:latin typeface="Maven Pro"/>
                <a:ea typeface="Calibri"/>
                <a:cs typeface="Calibri"/>
              </a:rPr>
              <a:t>Se adaugă o valoare în membrana R (a), și counter-ul se transformă (evolution) in ppp{i}.</a:t>
            </a:r>
          </a:p>
          <a:p>
            <a:pPr marL="514350" indent="-514350" algn="just">
              <a:lnSpc>
                <a:spcPts val="4200"/>
              </a:lnSpc>
              <a:buAutoNum type="arabicPeriod"/>
            </a:pPr>
            <a:r>
              <a:rPr lang="ro-RO" sz="3000" noProof="0" dirty="0">
                <a:solidFill>
                  <a:srgbClr val="252D37"/>
                </a:solidFill>
                <a:latin typeface="Maven Pro"/>
                <a:ea typeface="Calibri"/>
                <a:cs typeface="Calibri"/>
              </a:rPr>
              <a:t>ppp{i} iese in afara membranei R cu valoarea p{j} (salt la adresa j).</a:t>
            </a:r>
          </a:p>
        </p:txBody>
      </p:sp>
    </p:spTree>
    <p:extLst>
      <p:ext uri="{BB962C8B-B14F-4D97-AF65-F5344CB8AC3E}">
        <p14:creationId xmlns:p14="http://schemas.microsoft.com/office/powerpoint/2010/main" val="4216138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2330FE-07BA-E25C-F2BC-F1EDE9A10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9CD8C139-05AA-71A7-0162-3F7203DAEAB1}"/>
              </a:ext>
            </a:extLst>
          </p:cNvPr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D8ECC433-38F7-C953-8B5B-1F2FE7F10EEA}"/>
              </a:ext>
            </a:extLst>
          </p:cNvPr>
          <p:cNvSpPr/>
          <p:nvPr/>
        </p:nvSpPr>
        <p:spPr>
          <a:xfrm flipH="1" flipV="1">
            <a:off x="-252838" y="625453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pic>
        <p:nvPicPr>
          <p:cNvPr id="2" name="Picture 1" descr="A computer code with black text&#10;&#10;AI-generated content may be incorrect.">
            <a:extLst>
              <a:ext uri="{FF2B5EF4-FFF2-40B4-BE49-F238E27FC236}">
                <a16:creationId xmlns:a16="http://schemas.microsoft.com/office/drawing/2014/main" id="{70944F70-E6E2-E91B-8953-80CFF2D6B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632" y="2956996"/>
            <a:ext cx="11524735" cy="435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77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86CCFB-DB5C-6399-35FA-9685BB074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CDF1B58B-DEF4-82A4-B4D2-8AFF8F600789}"/>
              </a:ext>
            </a:extLst>
          </p:cNvPr>
          <p:cNvSpPr txBox="1"/>
          <p:nvPr/>
        </p:nvSpPr>
        <p:spPr>
          <a:xfrm>
            <a:off x="5323090" y="1085045"/>
            <a:ext cx="7640663" cy="16562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ro-RO" sz="8000" b="1" noProof="0" dirty="0">
                <a:solidFill>
                  <a:srgbClr val="252930"/>
                </a:solidFill>
                <a:latin typeface="Maven Pro Bold"/>
                <a:sym typeface="Maven Pro Bold"/>
              </a:rPr>
              <a:t>Instructiunea DEC</a:t>
            </a:r>
            <a:endParaRPr lang="ro-RO" sz="8000" b="1" noProof="0" dirty="0">
              <a:solidFill>
                <a:srgbClr val="252930"/>
              </a:solidFill>
              <a:latin typeface="Maven Pro Bold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FA72F4A-D5A6-D84B-9EE7-6AE7FCDAEC74}"/>
              </a:ext>
            </a:extLst>
          </p:cNvPr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CC34ADA7-2B5B-2244-A157-DA07E72B85EB}"/>
              </a:ext>
            </a:extLst>
          </p:cNvPr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0A5D3B6A-A1CC-0ECD-A7F0-39EDDF39FD61}"/>
              </a:ext>
            </a:extLst>
          </p:cNvPr>
          <p:cNvSpPr/>
          <p:nvPr/>
        </p:nvSpPr>
        <p:spPr>
          <a:xfrm rot="-5400000">
            <a:off x="1799290" y="900019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F0BD1402-FAA7-07D6-3DE6-C6F8A058E029}"/>
              </a:ext>
            </a:extLst>
          </p:cNvPr>
          <p:cNvSpPr txBox="1"/>
          <p:nvPr/>
        </p:nvSpPr>
        <p:spPr>
          <a:xfrm>
            <a:off x="1674455" y="3356592"/>
            <a:ext cx="14940179" cy="64111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ro-RO" sz="3000" noProof="0" dirty="0">
                <a:solidFill>
                  <a:srgbClr val="252D37"/>
                </a:solidFill>
                <a:latin typeface="Maven Pro"/>
              </a:rPr>
              <a:t>Instrucțiunea dec  are nevoie de o adresă i, un registru asupra căruia acționează și o adresă j la care să sară în caz de succes, o adresă k la care să sară în caz de "eșec". Acest "eșec" reprezintă un test, și deci un salt condiționat (fapt ce asigură universalitatea modelului). Regulile instrucțiunii sunt următoarele:</a:t>
            </a:r>
          </a:p>
          <a:p>
            <a:pPr marL="514350" indent="-514350" algn="just">
              <a:lnSpc>
                <a:spcPts val="4200"/>
              </a:lnSpc>
              <a:buAutoNum type="arabicPeriod"/>
            </a:pPr>
            <a:r>
              <a:rPr lang="ro-RO" sz="3000" noProof="0" dirty="0">
                <a:solidFill>
                  <a:srgbClr val="252D37"/>
                </a:solidFill>
                <a:latin typeface="Maven Pro"/>
                <a:ea typeface="Calibri"/>
                <a:cs typeface="Calibri"/>
              </a:rPr>
              <a:t>Program Counter-ul p{i} intră în membrana R sub forma pp{i}, iar polarizarea membranei se schimba din 0 în -.</a:t>
            </a:r>
          </a:p>
          <a:p>
            <a:pPr marL="514350" indent="-514350" algn="just">
              <a:lnSpc>
                <a:spcPts val="4200"/>
              </a:lnSpc>
              <a:buAutoNum type="arabicPeriod"/>
            </a:pPr>
            <a:r>
              <a:rPr lang="ro-RO" sz="3000" noProof="0" dirty="0">
                <a:solidFill>
                  <a:srgbClr val="252D37"/>
                </a:solidFill>
                <a:latin typeface="Maven Pro"/>
                <a:ea typeface="Calibri"/>
                <a:cs typeface="Calibri"/>
              </a:rPr>
              <a:t>Scoatem o valoare a din membrana R dacă există și polarizarea se schimbă din – in 0.</a:t>
            </a:r>
          </a:p>
          <a:p>
            <a:pPr marL="514350" indent="-514350" algn="just">
              <a:lnSpc>
                <a:spcPts val="4200"/>
              </a:lnSpc>
              <a:buAutoNum type="arabicPeriod"/>
            </a:pPr>
            <a:r>
              <a:rPr lang="ro-RO" sz="3000" noProof="0" dirty="0">
                <a:solidFill>
                  <a:srgbClr val="252D37"/>
                </a:solidFill>
                <a:latin typeface="Maven Pro"/>
                <a:ea typeface="Calibri"/>
                <a:cs typeface="Calibri"/>
              </a:rPr>
              <a:t>pp{i} este scos în afara membranei R.</a:t>
            </a:r>
          </a:p>
          <a:p>
            <a:pPr marL="514350" indent="-514350" algn="just">
              <a:lnSpc>
                <a:spcPts val="4200"/>
              </a:lnSpc>
              <a:buAutoNum type="arabicPeriod"/>
            </a:pPr>
            <a:r>
              <a:rPr lang="ro-RO" sz="3000" noProof="0" dirty="0">
                <a:solidFill>
                  <a:srgbClr val="252D37"/>
                </a:solidFill>
                <a:latin typeface="Maven Pro"/>
                <a:ea typeface="Calibri"/>
                <a:cs typeface="Calibri"/>
              </a:rPr>
              <a:t>pp{i} este trimis în membrana Z (de așteptare).</a:t>
            </a:r>
          </a:p>
          <a:p>
            <a:pPr marL="514350" indent="-514350" algn="just">
              <a:lnSpc>
                <a:spcPts val="4200"/>
              </a:lnSpc>
              <a:buAutoNum type="arabicPeriod"/>
            </a:pPr>
            <a:r>
              <a:rPr lang="ro-RO" sz="3000" noProof="0" dirty="0">
                <a:solidFill>
                  <a:srgbClr val="252D37"/>
                </a:solidFill>
                <a:latin typeface="Maven Pro"/>
                <a:ea typeface="Calibri"/>
                <a:cs typeface="Calibri"/>
              </a:rPr>
              <a:t>Într-un singur pas pp{i} este scos din membrana Z sub forma ppp{i}.</a:t>
            </a:r>
          </a:p>
          <a:p>
            <a:pPr marL="514350" indent="-514350" algn="just">
              <a:lnSpc>
                <a:spcPts val="4200"/>
              </a:lnSpc>
              <a:buAutoNum type="arabicPeriod"/>
            </a:pPr>
            <a:endParaRPr lang="ro-RO" sz="3000" noProof="0" dirty="0">
              <a:solidFill>
                <a:srgbClr val="252930"/>
              </a:solidFill>
              <a:latin typeface="Maven Pro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2261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79956F-27A3-69A8-B947-C2F4EED70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DD69C64B-287F-C48B-34F8-1234D51C0408}"/>
              </a:ext>
            </a:extLst>
          </p:cNvPr>
          <p:cNvSpPr txBox="1"/>
          <p:nvPr/>
        </p:nvSpPr>
        <p:spPr>
          <a:xfrm>
            <a:off x="5323090" y="1085045"/>
            <a:ext cx="7640663" cy="16562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ro-RO" sz="8000" b="1" noProof="0" dirty="0">
                <a:solidFill>
                  <a:srgbClr val="252930"/>
                </a:solidFill>
                <a:latin typeface="Maven Pro Bold"/>
                <a:sym typeface="Maven Pro Bold"/>
              </a:rPr>
              <a:t>Instructiunea DEC</a:t>
            </a:r>
            <a:endParaRPr lang="ro-RO" sz="8000" b="1" noProof="0" dirty="0">
              <a:solidFill>
                <a:srgbClr val="252930"/>
              </a:solidFill>
              <a:latin typeface="Maven Pro Bold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2750480-7BD9-7F1C-5629-C4971644EF2C}"/>
              </a:ext>
            </a:extLst>
          </p:cNvPr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E3D0ABC1-F8F1-4E7A-AB11-9000FB067288}"/>
              </a:ext>
            </a:extLst>
          </p:cNvPr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04E16F1B-90B3-1CCD-B23A-150D23E52561}"/>
              </a:ext>
            </a:extLst>
          </p:cNvPr>
          <p:cNvSpPr/>
          <p:nvPr/>
        </p:nvSpPr>
        <p:spPr>
          <a:xfrm rot="-5400000">
            <a:off x="1799290" y="900019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28A0B878-BBC8-DD31-8628-81655D863558}"/>
              </a:ext>
            </a:extLst>
          </p:cNvPr>
          <p:cNvSpPr txBox="1"/>
          <p:nvPr/>
        </p:nvSpPr>
        <p:spPr>
          <a:xfrm>
            <a:off x="1674455" y="4592268"/>
            <a:ext cx="14940179" cy="2102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ro-RO" sz="3000" noProof="0" dirty="0">
                <a:solidFill>
                  <a:srgbClr val="252930"/>
                </a:solidFill>
                <a:latin typeface="Maven Pro"/>
                <a:ea typeface="Calibri"/>
                <a:cs typeface="Calibri"/>
              </a:rPr>
              <a:t>6. ppp{i} este trimis înapoi în membrana R păstrând polaritatea inițială (de după decrementare dacă a avut loc).</a:t>
            </a:r>
          </a:p>
          <a:p>
            <a:pPr algn="just">
              <a:lnSpc>
                <a:spcPts val="4200"/>
              </a:lnSpc>
            </a:pPr>
            <a:r>
              <a:rPr lang="ro-RO" sz="3000" noProof="0" dirty="0">
                <a:solidFill>
                  <a:srgbClr val="252930"/>
                </a:solidFill>
                <a:latin typeface="Maven Pro"/>
                <a:ea typeface="Calibri"/>
                <a:cs typeface="Calibri"/>
              </a:rPr>
              <a:t>7. Dacă polarizarea membranei R este 0 atunci ppp{i} se transformă in p{j}. (Succes)</a:t>
            </a:r>
          </a:p>
          <a:p>
            <a:pPr algn="just">
              <a:lnSpc>
                <a:spcPts val="4200"/>
              </a:lnSpc>
            </a:pPr>
            <a:r>
              <a:rPr lang="ro-RO" sz="3000" noProof="0" dirty="0">
                <a:solidFill>
                  <a:srgbClr val="252930"/>
                </a:solidFill>
                <a:latin typeface="Maven Pro"/>
                <a:ea typeface="Calibri"/>
                <a:cs typeface="Calibri"/>
              </a:rPr>
              <a:t>8. Dacă polarizarea membranei R este – atunci ppp{i} se transformă in p{k}. ("Esec")</a:t>
            </a:r>
          </a:p>
        </p:txBody>
      </p:sp>
    </p:spTree>
    <p:extLst>
      <p:ext uri="{BB962C8B-B14F-4D97-AF65-F5344CB8AC3E}">
        <p14:creationId xmlns:p14="http://schemas.microsoft.com/office/powerpoint/2010/main" val="3170681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81A667-3974-495E-ED92-955217F87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8A41B323-2B24-A765-C780-E6BEC2FAEEB7}"/>
              </a:ext>
            </a:extLst>
          </p:cNvPr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A93D195E-3CFF-F6AD-823D-EE4A09BD1BEC}"/>
              </a:ext>
            </a:extLst>
          </p:cNvPr>
          <p:cNvSpPr/>
          <p:nvPr/>
        </p:nvSpPr>
        <p:spPr>
          <a:xfrm flipH="1" flipV="1">
            <a:off x="-252838" y="625453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D045415-806E-7E4C-ED0C-C6D36A132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789" y="860339"/>
            <a:ext cx="12424976" cy="779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9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6" name="Freeform 6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7" name="Freeform 7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88CCC7-C549-2B8A-40AF-4757FB7AF1B9}"/>
              </a:ext>
            </a:extLst>
          </p:cNvPr>
          <p:cNvSpPr txBox="1"/>
          <p:nvPr/>
        </p:nvSpPr>
        <p:spPr>
          <a:xfrm>
            <a:off x="2514600" y="3695700"/>
            <a:ext cx="14859000" cy="4340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ro-RO" sz="3400" noProof="0" dirty="0">
                <a:solidFill>
                  <a:srgbClr val="252930"/>
                </a:solidFill>
                <a:latin typeface="Maven Pro" panose="020B0604020202020204" charset="-18"/>
              </a:rPr>
              <a:t>Model computațional inspirat din biologia celulară</a:t>
            </a:r>
          </a:p>
          <a:p>
            <a:pPr marL="285750" indent="-28575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ro-RO" sz="3400" noProof="0" dirty="0">
                <a:solidFill>
                  <a:srgbClr val="252930"/>
                </a:solidFill>
                <a:latin typeface="Maven Pro" panose="020B0604020202020204" charset="-18"/>
              </a:rPr>
              <a:t>Introdus în anul 1998 de către Gheorghe Păun</a:t>
            </a:r>
          </a:p>
          <a:p>
            <a:pPr marL="285750" indent="-28575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ro-RO" sz="3400" noProof="0" dirty="0">
                <a:solidFill>
                  <a:srgbClr val="252930"/>
                </a:solidFill>
                <a:latin typeface="Maven Pro" panose="020B0604020202020204" charset="-18"/>
              </a:rPr>
              <a:t>Regiuni definite de o structură membranară, în cadrul cărora există obiecte care evoluează în baza unui set de instrucțiuni</a:t>
            </a:r>
          </a:p>
          <a:p>
            <a:pPr marL="285750" indent="-28575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ro-RO" sz="3400" noProof="0" dirty="0">
                <a:solidFill>
                  <a:srgbClr val="252930"/>
                </a:solidFill>
                <a:latin typeface="Maven Pro" panose="020B0604020202020204" charset="-18"/>
              </a:rPr>
              <a:t>Regulile sunt aplicate non-determinist, obținând astfel tranziții între configurațiile sistemului</a:t>
            </a:r>
          </a:p>
          <a:p>
            <a:pPr marL="285750" indent="-28575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ro-RO" sz="3400" noProof="0" dirty="0">
                <a:solidFill>
                  <a:srgbClr val="252930"/>
                </a:solidFill>
                <a:latin typeface="Maven Pro" panose="020B0604020202020204" charset="-18"/>
              </a:rPr>
              <a:t>O configurație este finală dacă nu mai există reguli care pot fi aplicate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735F9A-D8BF-908C-5025-E6F45E05E98F}"/>
              </a:ext>
            </a:extLst>
          </p:cNvPr>
          <p:cNvSpPr txBox="1"/>
          <p:nvPr/>
        </p:nvSpPr>
        <p:spPr>
          <a:xfrm>
            <a:off x="6191108" y="1338540"/>
            <a:ext cx="5905784" cy="1190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6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8000" b="1" i="0" u="none" strike="noStrike" kern="1200" cap="none" spc="0" normalizeH="0" baseline="0" noProof="0" dirty="0">
                <a:ln>
                  <a:noFill/>
                </a:ln>
                <a:solidFill>
                  <a:srgbClr val="252D37"/>
                </a:solidFill>
                <a:effectLst/>
                <a:uLnTx/>
                <a:uFillTx/>
                <a:latin typeface="Maven Pro Bold"/>
                <a:ea typeface="Maven Pro Bold"/>
                <a:cs typeface="Maven Pro Bold"/>
                <a:sym typeface="Maven Pro Bold"/>
              </a:rPr>
              <a:t>P-SYSTEMS</a:t>
            </a:r>
          </a:p>
          <a:p>
            <a:pPr algn="ctr"/>
            <a:endParaRPr lang="ro-RO" noProof="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09B248-DE5F-6FD1-DDAA-C7093D631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AD5924F5-D901-2B46-237E-891BC95BBD6F}"/>
              </a:ext>
            </a:extLst>
          </p:cNvPr>
          <p:cNvSpPr txBox="1"/>
          <p:nvPr/>
        </p:nvSpPr>
        <p:spPr>
          <a:xfrm>
            <a:off x="5323090" y="1085045"/>
            <a:ext cx="7640663" cy="1696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ro-RO" sz="8000" b="1" noProof="0" dirty="0">
                <a:solidFill>
                  <a:srgbClr val="252930"/>
                </a:solidFill>
                <a:latin typeface="Maven Pro Bold"/>
                <a:sym typeface="Maven Pro Bold"/>
              </a:rPr>
              <a:t>Instructiuni Extra</a:t>
            </a:r>
            <a:endParaRPr lang="ro-RO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3964574A-DD24-C201-2C66-5034D0A07CA2}"/>
              </a:ext>
            </a:extLst>
          </p:cNvPr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3B94192-8190-FB7B-2731-C2936D46FB6F}"/>
              </a:ext>
            </a:extLst>
          </p:cNvPr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533D7CC1-3C16-DED6-8F82-D72E7FC683EA}"/>
              </a:ext>
            </a:extLst>
          </p:cNvPr>
          <p:cNvSpPr/>
          <p:nvPr/>
        </p:nvSpPr>
        <p:spPr>
          <a:xfrm rot="-5400000">
            <a:off x="1799290" y="900019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921CB87E-47A3-345C-8AD3-A2DA6EA7A276}"/>
              </a:ext>
            </a:extLst>
          </p:cNvPr>
          <p:cNvSpPr txBox="1"/>
          <p:nvPr/>
        </p:nvSpPr>
        <p:spPr>
          <a:xfrm>
            <a:off x="1674455" y="4592268"/>
            <a:ext cx="14940179" cy="3179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ro-RO" sz="3000" noProof="0" dirty="0">
                <a:solidFill>
                  <a:srgbClr val="252930"/>
                </a:solidFill>
                <a:latin typeface="Maven Pro"/>
                <a:ea typeface="Calibri"/>
                <a:cs typeface="Calibri"/>
              </a:rPr>
              <a:t>Pe langă aceste 2 instrucțiuni, dar cu ajutorul lor, am implementat alte câteva instrucțiuni:</a:t>
            </a:r>
            <a:endParaRPr lang="ro-RO" noProof="0" dirty="0"/>
          </a:p>
          <a:p>
            <a:pPr marL="457200" indent="-457200" algn="just">
              <a:lnSpc>
                <a:spcPts val="4200"/>
              </a:lnSpc>
              <a:buFont typeface="Arial"/>
              <a:buChar char="•"/>
            </a:pPr>
            <a:r>
              <a:rPr lang="ro-RO" sz="3000" noProof="0" dirty="0">
                <a:solidFill>
                  <a:srgbClr val="252930"/>
                </a:solidFill>
                <a:latin typeface="Maven Pro"/>
                <a:ea typeface="Calibri"/>
                <a:cs typeface="Calibri"/>
              </a:rPr>
              <a:t>SHR ce împarte valoarea dintr-un registru la 2 (shift right).</a:t>
            </a:r>
          </a:p>
          <a:p>
            <a:pPr marL="457200" indent="-457200" algn="just">
              <a:lnSpc>
                <a:spcPts val="4200"/>
              </a:lnSpc>
              <a:buFont typeface="Arial"/>
              <a:buChar char="•"/>
            </a:pPr>
            <a:r>
              <a:rPr lang="ro-RO" sz="3000" noProof="0" dirty="0">
                <a:solidFill>
                  <a:srgbClr val="252930"/>
                </a:solidFill>
                <a:latin typeface="Maven Pro"/>
                <a:ea typeface="Calibri"/>
                <a:cs typeface="Calibri"/>
              </a:rPr>
              <a:t>PRT ce testează paritatea valorii dintr-un registru.</a:t>
            </a:r>
          </a:p>
          <a:p>
            <a:pPr marL="457200" indent="-457200" algn="just">
              <a:lnSpc>
                <a:spcPts val="4200"/>
              </a:lnSpc>
              <a:buFont typeface="Arial"/>
              <a:buChar char="•"/>
            </a:pPr>
            <a:r>
              <a:rPr lang="ro-RO" sz="3000" noProof="0" dirty="0">
                <a:solidFill>
                  <a:srgbClr val="252930"/>
                </a:solidFill>
                <a:latin typeface="Maven Pro"/>
                <a:ea typeface="Calibri"/>
                <a:cs typeface="Calibri"/>
              </a:rPr>
              <a:t>MOV ce mută valoarea dintr-un registru A într-un registru B cu distrugerea valorii din registrul A.</a:t>
            </a:r>
          </a:p>
        </p:txBody>
      </p:sp>
    </p:spTree>
    <p:extLst>
      <p:ext uri="{BB962C8B-B14F-4D97-AF65-F5344CB8AC3E}">
        <p14:creationId xmlns:p14="http://schemas.microsoft.com/office/powerpoint/2010/main" val="3745587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8DE8D0-E25B-F889-F106-CE92C6804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43E23062-611F-3FAB-16C3-B173CE84011D}"/>
              </a:ext>
            </a:extLst>
          </p:cNvPr>
          <p:cNvSpPr txBox="1"/>
          <p:nvPr/>
        </p:nvSpPr>
        <p:spPr>
          <a:xfrm>
            <a:off x="5323090" y="1085045"/>
            <a:ext cx="7640663" cy="875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ro-RO" sz="8000" b="1" noProof="0" dirty="0">
                <a:solidFill>
                  <a:srgbClr val="252930"/>
                </a:solidFill>
                <a:latin typeface="Maven Pro Bold"/>
                <a:sym typeface="Maven Pro Bold"/>
              </a:rPr>
              <a:t>POPCNT</a:t>
            </a:r>
            <a:endParaRPr lang="ro-RO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F466710-8691-9115-CFB2-5865F23FC797}"/>
              </a:ext>
            </a:extLst>
          </p:cNvPr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A7A18213-6C91-DD58-565F-0E78BE86C80C}"/>
              </a:ext>
            </a:extLst>
          </p:cNvPr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25DDF7C9-ECDC-68F9-157F-150AA179D428}"/>
              </a:ext>
            </a:extLst>
          </p:cNvPr>
          <p:cNvSpPr/>
          <p:nvPr/>
        </p:nvSpPr>
        <p:spPr>
          <a:xfrm rot="-5400000">
            <a:off x="1799290" y="900019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73BD5EA1-C275-7076-657E-6A5E9626F1D6}"/>
              </a:ext>
            </a:extLst>
          </p:cNvPr>
          <p:cNvSpPr txBox="1"/>
          <p:nvPr/>
        </p:nvSpPr>
        <p:spPr>
          <a:xfrm>
            <a:off x="1674455" y="4592268"/>
            <a:ext cx="14940179" cy="21173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ro-RO" sz="3000" noProof="0" dirty="0">
                <a:solidFill>
                  <a:srgbClr val="252D37"/>
                </a:solidFill>
                <a:latin typeface="Maven Pro"/>
                <a:ea typeface="Calibri"/>
                <a:cs typeface="Calibri"/>
              </a:rPr>
              <a:t>Cu ajutorul acestor instrucțiuni Extra, am implementat un program ce numără biții de 1 dintr-un număr dat ca parametru în registrul $1 ce este simulat de această mașină Minsky (în acest caz o mașină cu 4 regiștrii), la rândul ei simulată de sistemul P cu Active Membranes. Rezultatul se va afla </a:t>
            </a:r>
            <a:r>
              <a:rPr lang="ro-RO" sz="3000">
                <a:solidFill>
                  <a:srgbClr val="252D37"/>
                </a:solidFill>
                <a:latin typeface="Maven Pro"/>
                <a:ea typeface="Calibri"/>
                <a:cs typeface="Calibri"/>
              </a:rPr>
              <a:t>î</a:t>
            </a:r>
            <a:r>
              <a:rPr lang="ro-RO" sz="3000" noProof="0">
                <a:solidFill>
                  <a:srgbClr val="252D37"/>
                </a:solidFill>
                <a:latin typeface="Maven Pro"/>
                <a:ea typeface="Calibri"/>
                <a:cs typeface="Calibri"/>
              </a:rPr>
              <a:t>n </a:t>
            </a:r>
            <a:r>
              <a:rPr lang="ro-RO" sz="3000" noProof="0" dirty="0">
                <a:solidFill>
                  <a:srgbClr val="252D37"/>
                </a:solidFill>
                <a:latin typeface="Maven Pro"/>
                <a:ea typeface="Calibri"/>
                <a:cs typeface="Calibri"/>
              </a:rPr>
              <a:t>registrul $3.</a:t>
            </a:r>
            <a:endParaRPr lang="ro-RO" noProof="0" dirty="0">
              <a:solidFill>
                <a:srgbClr val="252D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363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1989D4-BE60-90CB-6107-587645CFB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B2618FD4-3F24-FBB9-63FF-2FFB4AE0C698}"/>
              </a:ext>
            </a:extLst>
          </p:cNvPr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415305CD-809E-DAFF-99E8-81353D85A060}"/>
              </a:ext>
            </a:extLst>
          </p:cNvPr>
          <p:cNvSpPr/>
          <p:nvPr/>
        </p:nvSpPr>
        <p:spPr>
          <a:xfrm flipH="1" flipV="1">
            <a:off x="-252838" y="625453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pic>
        <p:nvPicPr>
          <p:cNvPr id="2" name="Picture 1" descr="A screenshot of a math test&#10;&#10;AI-generated content may be incorrect.">
            <a:extLst>
              <a:ext uri="{FF2B5EF4-FFF2-40B4-BE49-F238E27FC236}">
                <a16:creationId xmlns:a16="http://schemas.microsoft.com/office/drawing/2014/main" id="{F1984CD4-4825-FAF0-C523-DDF464482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409" y="947609"/>
            <a:ext cx="8714087" cy="839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54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F25D5A-3EE7-76A4-2075-9F0F0E96B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B9199D56-F461-B7D1-6020-E7965AD764C2}"/>
              </a:ext>
            </a:extLst>
          </p:cNvPr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4F31FF88-4877-94DD-0600-DA5794B1DDCA}"/>
              </a:ext>
            </a:extLst>
          </p:cNvPr>
          <p:cNvSpPr/>
          <p:nvPr/>
        </p:nvSpPr>
        <p:spPr>
          <a:xfrm flipH="1" flipV="1">
            <a:off x="-252838" y="625453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8AD11AB4-2820-8772-108A-8F59FF997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509" y="501607"/>
            <a:ext cx="8555766" cy="9283785"/>
          </a:xfrm>
          <a:prstGeom prst="rect">
            <a:avLst/>
          </a:prstGeom>
        </p:spPr>
      </p:pic>
      <p:pic>
        <p:nvPicPr>
          <p:cNvPr id="2" name="Picture 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6BBE8C5-A9CE-558D-19D5-F91452DBF3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9717" y="323593"/>
            <a:ext cx="7387023" cy="948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644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50265" y="1893108"/>
            <a:ext cx="11187470" cy="966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33"/>
              </a:lnSpc>
            </a:pPr>
            <a:r>
              <a:rPr lang="ro-RO" sz="9166" b="1" noProof="0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DOCUMENTAȚIE</a:t>
            </a:r>
          </a:p>
        </p:txBody>
      </p:sp>
      <p:sp>
        <p:nvSpPr>
          <p:cNvPr id="3" name="Freeform 3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9" name="Freeform 9"/>
          <p:cNvSpPr/>
          <p:nvPr/>
        </p:nvSpPr>
        <p:spPr>
          <a:xfrm flipH="1" flipV="1">
            <a:off x="-252838" y="625453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7A7A24-9261-9DC4-9CD9-BBABA0419E89}"/>
              </a:ext>
            </a:extLst>
          </p:cNvPr>
          <p:cNvSpPr txBox="1"/>
          <p:nvPr/>
        </p:nvSpPr>
        <p:spPr>
          <a:xfrm>
            <a:off x="2286000" y="3966730"/>
            <a:ext cx="1561357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solidFill>
                  <a:srgbClr val="252D37"/>
                </a:solidFill>
                <a:latin typeface="Maven Pro" panose="020B0604020202020204" charset="-1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P-Systems Webpage </a:t>
            </a:r>
            <a:r>
              <a:rPr lang="ro-RO" sz="2000" noProof="0" dirty="0">
                <a:solidFill>
                  <a:srgbClr val="800080"/>
                </a:solidFill>
                <a:latin typeface="Maven Pro" panose="020B0604020202020204" charset="-1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http://ppage.psystems.eu/</a:t>
            </a:r>
            <a:endParaRPr lang="en-US" sz="2000" noProof="0" dirty="0">
              <a:solidFill>
                <a:srgbClr val="252D37"/>
              </a:solidFill>
              <a:latin typeface="Maven Pro" panose="020B0604020202020204" charset="-18"/>
            </a:endParaRPr>
          </a:p>
          <a:p>
            <a:endParaRPr lang="ro-RO" sz="2000" noProof="0" dirty="0">
              <a:solidFill>
                <a:srgbClr val="252D37"/>
              </a:solidFill>
              <a:latin typeface="Maven Pro" panose="020B0604020202020204" charset="-18"/>
            </a:endParaRPr>
          </a:p>
          <a:p>
            <a:r>
              <a:rPr lang="ro-RO" sz="2000" noProof="0" dirty="0">
                <a:solidFill>
                  <a:srgbClr val="252D37"/>
                </a:solidFill>
                <a:latin typeface="Maven Pro" panose="020B0604020202020204" charset="-18"/>
              </a:rPr>
              <a:t>Daniel Diaz–Pernil, Ignacio </a:t>
            </a:r>
            <a:r>
              <a:rPr lang="ro-RO" sz="2000" b="0" i="0" dirty="0">
                <a:solidFill>
                  <a:srgbClr val="252D37"/>
                </a:solidFill>
                <a:effectLst/>
                <a:latin typeface="Maven Pro" panose="020B0604020202020204" charset="-18"/>
              </a:rPr>
              <a:t>Pérez-Hurtado</a:t>
            </a:r>
            <a:r>
              <a:rPr lang="ro-RO" sz="2000" noProof="0" dirty="0">
                <a:solidFill>
                  <a:srgbClr val="252D37"/>
                </a:solidFill>
                <a:latin typeface="Maven Pro" panose="020B0604020202020204" charset="-18"/>
              </a:rPr>
              <a:t>,Mario J. </a:t>
            </a:r>
            <a:r>
              <a:rPr lang="ro-RO" sz="2000" b="0" i="0" dirty="0">
                <a:solidFill>
                  <a:srgbClr val="252D37"/>
                </a:solidFill>
                <a:effectLst/>
                <a:latin typeface="Maven Pro" panose="020B0604020202020204" charset="-18"/>
              </a:rPr>
              <a:t>Pérez-Jiménez</a:t>
            </a:r>
            <a:r>
              <a:rPr lang="ro-RO" sz="2000" noProof="0" dirty="0">
                <a:solidFill>
                  <a:srgbClr val="252D37"/>
                </a:solidFill>
                <a:latin typeface="Maven Pro" panose="020B0604020202020204" charset="-18"/>
              </a:rPr>
              <a:t>, Agustin </a:t>
            </a:r>
            <a:r>
              <a:rPr lang="ro-RO" sz="2000" b="0" i="0" dirty="0">
                <a:solidFill>
                  <a:srgbClr val="252D37"/>
                </a:solidFill>
                <a:effectLst/>
                <a:latin typeface="Maven Pro" panose="020B0604020202020204" charset="-18"/>
              </a:rPr>
              <a:t>Riscos-Núñez</a:t>
            </a:r>
            <a:r>
              <a:rPr lang="en-US" sz="2000" noProof="0" dirty="0">
                <a:solidFill>
                  <a:srgbClr val="252D37"/>
                </a:solidFill>
                <a:latin typeface="Maven Pro" panose="020B0604020202020204" charset="-18"/>
              </a:rPr>
              <a:t>,</a:t>
            </a:r>
          </a:p>
          <a:p>
            <a:r>
              <a:rPr lang="ro-RO" sz="2000" dirty="0">
                <a:solidFill>
                  <a:srgbClr val="252D37"/>
                </a:solidFill>
                <a:latin typeface="Maven Pro" panose="020B0604020202020204" charset="-18"/>
              </a:rPr>
              <a:t>P-Lingua: A Programming Language for Membrane Computing</a:t>
            </a:r>
            <a:r>
              <a:rPr lang="en-US" sz="2000" dirty="0">
                <a:solidFill>
                  <a:srgbClr val="252D37"/>
                </a:solidFill>
                <a:latin typeface="Maven Pro" panose="020B0604020202020204" charset="-18"/>
              </a:rPr>
              <a:t>. </a:t>
            </a:r>
            <a:r>
              <a:rPr lang="ro-RO" sz="2000" noProof="0" dirty="0">
                <a:solidFill>
                  <a:srgbClr val="0000FF"/>
                </a:solidFill>
                <a:latin typeface="Maven Pro" panose="020B0604020202020204" charset="-1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http://www.gcn.us.es/6BWMC/volume/plingua.pdf</a:t>
            </a:r>
            <a:endParaRPr lang="en-US" sz="2000" noProof="0" dirty="0">
              <a:solidFill>
                <a:srgbClr val="0000FF"/>
              </a:solidFill>
              <a:latin typeface="Maven Pro" panose="020B0604020202020204" charset="-18"/>
            </a:endParaRPr>
          </a:p>
          <a:p>
            <a:r>
              <a:rPr lang="ro-RO" sz="2000" noProof="0" dirty="0">
                <a:solidFill>
                  <a:srgbClr val="252D37"/>
                </a:solidFill>
                <a:latin typeface="Maven Pro" panose="020B0604020202020204" charset="-18"/>
              </a:rPr>
              <a:t> </a:t>
            </a:r>
            <a:endParaRPr lang="en-US" sz="2000" noProof="0" dirty="0">
              <a:solidFill>
                <a:srgbClr val="252D37"/>
              </a:solidFill>
              <a:latin typeface="Maven Pro" panose="020B0604020202020204" charset="-18"/>
            </a:endParaRPr>
          </a:p>
          <a:p>
            <a:r>
              <a:rPr lang="ro-RO" sz="2000" b="0" i="0" dirty="0">
                <a:solidFill>
                  <a:srgbClr val="252D37"/>
                </a:solidFill>
                <a:effectLst/>
                <a:latin typeface="Maven Pro" panose="020B0604020202020204" charset="-18"/>
              </a:rPr>
              <a:t>Ignacio Pérez-Hurtado, Luis Valencia-Cabrera, Mario J. Pérez-Jiménez, Maria Angels Colomer, Agustin Riscos-Núñez</a:t>
            </a:r>
            <a:r>
              <a:rPr lang="en-US" sz="2000" b="0" i="0" dirty="0">
                <a:solidFill>
                  <a:srgbClr val="252D37"/>
                </a:solidFill>
                <a:effectLst/>
                <a:latin typeface="Maven Pro" panose="020B0604020202020204" charset="-18"/>
              </a:rPr>
              <a:t>,</a:t>
            </a:r>
          </a:p>
          <a:p>
            <a:r>
              <a:rPr lang="ro-RO" sz="2000" b="0" i="0" dirty="0">
                <a:solidFill>
                  <a:srgbClr val="252D37"/>
                </a:solidFill>
                <a:effectLst/>
                <a:latin typeface="Maven Pro" panose="020B0604020202020204" charset="-18"/>
              </a:rPr>
              <a:t>MeCoSim:A general purpose software tool for simulating biological phenomena by means of P systems.</a:t>
            </a:r>
            <a:endParaRPr lang="ro-RO" sz="2000" noProof="0" dirty="0">
              <a:solidFill>
                <a:srgbClr val="252D37"/>
              </a:solidFill>
              <a:latin typeface="Maven Pro" panose="020B0604020202020204" charset="-18"/>
            </a:endParaRPr>
          </a:p>
          <a:p>
            <a:r>
              <a:rPr lang="ro-RO" sz="2000" noProof="0" dirty="0">
                <a:solidFill>
                  <a:srgbClr val="252D37"/>
                </a:solidFill>
                <a:latin typeface="Maven Pro" panose="020B0604020202020204" charset="-18"/>
                <a:hlinkClick r:id="rId6"/>
              </a:rPr>
              <a:t>http://www.p-lingua.org/mecosim/doc/_downloads/mecosim.pdf</a:t>
            </a:r>
            <a:r>
              <a:rPr lang="ro-RO" sz="2000" noProof="0" dirty="0">
                <a:solidFill>
                  <a:srgbClr val="252D37"/>
                </a:solidFill>
                <a:latin typeface="Maven Pro" panose="020B0604020202020204" charset="-18"/>
              </a:rPr>
              <a:t> </a:t>
            </a:r>
            <a:endParaRPr lang="en-US" sz="2000" noProof="0" dirty="0">
              <a:solidFill>
                <a:srgbClr val="252D37"/>
              </a:solidFill>
              <a:latin typeface="Maven Pro" panose="020B0604020202020204" charset="-18"/>
            </a:endParaRPr>
          </a:p>
          <a:p>
            <a:endParaRPr lang="en-US" sz="2000" dirty="0">
              <a:solidFill>
                <a:srgbClr val="252D37"/>
              </a:solidFill>
              <a:latin typeface="Maven Pro" panose="020B0604020202020204" charset="-18"/>
            </a:endParaRPr>
          </a:p>
          <a:p>
            <a:r>
              <a:rPr lang="it-IT" sz="2000" dirty="0">
                <a:solidFill>
                  <a:srgbClr val="252D37"/>
                </a:solidFill>
                <a:latin typeface="Maven Pro" panose="020B0604020202020204" charset="-18"/>
              </a:rPr>
              <a:t>Antonio E. Porreca, Alberto Leporati, Giancarlo Mauri, Claudio Zandron, </a:t>
            </a:r>
            <a:r>
              <a:rPr lang="en-US" sz="2000" dirty="0">
                <a:solidFill>
                  <a:srgbClr val="252D37"/>
                </a:solidFill>
                <a:latin typeface="Maven Pro" panose="020B0604020202020204" charset="-18"/>
              </a:rPr>
              <a:t>P systems with active membranes: Trading time for space. </a:t>
            </a:r>
          </a:p>
          <a:p>
            <a:r>
              <a:rPr lang="en-US" sz="2000" dirty="0">
                <a:solidFill>
                  <a:srgbClr val="252D37"/>
                </a:solidFill>
                <a:latin typeface="Maven Pro" panose="020B0604020202020204" charset="-18"/>
                <a:hlinkClick r:id="rId7"/>
              </a:rPr>
              <a:t>https://aeporreca.org/papers/p-systems-with-active-membranes-trading-time-for-space.pdf</a:t>
            </a:r>
            <a:endParaRPr lang="en-US" sz="2000" dirty="0">
              <a:solidFill>
                <a:srgbClr val="252D37"/>
              </a:solidFill>
              <a:latin typeface="Maven Pro" panose="020B0604020202020204" charset="-18"/>
            </a:endParaRPr>
          </a:p>
          <a:p>
            <a:endParaRPr lang="ro-RO" sz="2000" noProof="0" dirty="0">
              <a:solidFill>
                <a:srgbClr val="252D37"/>
              </a:solidFill>
              <a:latin typeface="Maven Pro" panose="020B0604020202020204" charset="-1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C351FA-2B41-AE9F-4CE2-19F6EF154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29C91844-A721-00C4-0CD5-DD2A8F0830A7}"/>
              </a:ext>
            </a:extLst>
          </p:cNvPr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E3025AF8-2320-03B2-9F5C-9933BA7C9030}"/>
              </a:ext>
            </a:extLst>
          </p:cNvPr>
          <p:cNvSpPr/>
          <p:nvPr/>
        </p:nvSpPr>
        <p:spPr>
          <a:xfrm flipH="1" flipV="1">
            <a:off x="-252838" y="625453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pic>
        <p:nvPicPr>
          <p:cNvPr id="11" name="Picture 10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836E7797-DF58-40C0-AB52-D066B44C6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587" y="1361817"/>
            <a:ext cx="6703540" cy="7547918"/>
          </a:xfrm>
          <a:prstGeom prst="rect">
            <a:avLst/>
          </a:prstGeom>
        </p:spPr>
      </p:pic>
      <p:pic>
        <p:nvPicPr>
          <p:cNvPr id="12" name="Picture 11" descr="A diagram of a structure&#10;&#10;AI-generated content may be incorrect.">
            <a:extLst>
              <a:ext uri="{FF2B5EF4-FFF2-40B4-BE49-F238E27FC236}">
                <a16:creationId xmlns:a16="http://schemas.microsoft.com/office/drawing/2014/main" id="{A7B79D0A-A679-5CA8-4882-6232A9BAC6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4288" y="1916970"/>
            <a:ext cx="866775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64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95361" y="4238452"/>
            <a:ext cx="13297277" cy="555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ro-RO" sz="3399" noProof="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5" name="Freeform 5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6" name="Freeform 6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0A3812-2F72-C6EA-1866-257239352C27}"/>
              </a:ext>
            </a:extLst>
          </p:cNvPr>
          <p:cNvSpPr txBox="1"/>
          <p:nvPr/>
        </p:nvSpPr>
        <p:spPr>
          <a:xfrm>
            <a:off x="4888667" y="623743"/>
            <a:ext cx="102595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8000" b="1" noProof="0" dirty="0">
                <a:solidFill>
                  <a:srgbClr val="252930"/>
                </a:solidFill>
                <a:latin typeface="Maven Pro Bold" panose="020B0604020202020204" charset="-18"/>
              </a:rPr>
              <a:t>DEFINIȚIE FORMALĂ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C8822-48E4-D1E6-DF82-F108A97C4423}"/>
              </a:ext>
            </a:extLst>
          </p:cNvPr>
          <p:cNvSpPr txBox="1"/>
          <p:nvPr/>
        </p:nvSpPr>
        <p:spPr>
          <a:xfrm>
            <a:off x="2133600" y="3086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o-RO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C89CD-754E-196B-5305-9A53ED8F9A7D}"/>
              </a:ext>
            </a:extLst>
          </p:cNvPr>
          <p:cNvSpPr txBox="1"/>
          <p:nvPr/>
        </p:nvSpPr>
        <p:spPr>
          <a:xfrm>
            <a:off x="5186473" y="2844413"/>
            <a:ext cx="938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b="1" noProof="0" dirty="0">
                <a:solidFill>
                  <a:srgbClr val="252D37"/>
                </a:solidFill>
                <a:latin typeface="Maven Pro" panose="020B0604020202020204" charset="-18"/>
              </a:rPr>
              <a:t>P-System P = (O, </a:t>
            </a:r>
            <a:r>
              <a:rPr lang="ro-RO" sz="3600" b="1" noProof="0" dirty="0">
                <a:solidFill>
                  <a:srgbClr val="252D37"/>
                </a:solidFill>
              </a:rPr>
              <a:t>μ, </a:t>
            </a:r>
            <a:r>
              <a:rPr lang="ro-RO" sz="3600" b="1" noProof="0" dirty="0">
                <a:solidFill>
                  <a:srgbClr val="252D37"/>
                </a:solidFill>
                <a:latin typeface="Maven Pro" panose="020B0604020202020204" charset="-18"/>
              </a:rPr>
              <a:t>w</a:t>
            </a:r>
            <a:r>
              <a:rPr lang="ro-RO" sz="3600" b="1" baseline="-25000" noProof="0" dirty="0">
                <a:solidFill>
                  <a:srgbClr val="252D37"/>
                </a:solidFill>
                <a:latin typeface="Maven Pro" panose="020B0604020202020204" charset="-18"/>
              </a:rPr>
              <a:t>1</a:t>
            </a:r>
            <a:r>
              <a:rPr lang="ro-RO" sz="3600" b="1" noProof="0" dirty="0">
                <a:solidFill>
                  <a:srgbClr val="252D37"/>
                </a:solidFill>
                <a:latin typeface="Maven Pro" panose="020B0604020202020204" charset="-18"/>
              </a:rPr>
              <a:t>, …, w</a:t>
            </a:r>
            <a:r>
              <a:rPr lang="ro-RO" sz="3600" b="1" baseline="-25000" noProof="0" dirty="0">
                <a:solidFill>
                  <a:srgbClr val="252D37"/>
                </a:solidFill>
                <a:latin typeface="Maven Pro" panose="020B0604020202020204" charset="-18"/>
              </a:rPr>
              <a:t>n</a:t>
            </a:r>
            <a:r>
              <a:rPr lang="ro-RO" sz="3600" b="1" noProof="0" dirty="0">
                <a:solidFill>
                  <a:srgbClr val="252D37"/>
                </a:solidFill>
                <a:latin typeface="Maven Pro" panose="020B0604020202020204" charset="-18"/>
              </a:rPr>
              <a:t>, R</a:t>
            </a:r>
            <a:r>
              <a:rPr lang="ro-RO" sz="3600" b="1" baseline="-25000" noProof="0" dirty="0">
                <a:solidFill>
                  <a:srgbClr val="252D37"/>
                </a:solidFill>
                <a:latin typeface="Maven Pro" panose="020B0604020202020204" charset="-18"/>
              </a:rPr>
              <a:t>1</a:t>
            </a:r>
            <a:r>
              <a:rPr lang="ro-RO" sz="3600" b="1" noProof="0" dirty="0">
                <a:solidFill>
                  <a:srgbClr val="252D37"/>
                </a:solidFill>
                <a:latin typeface="Maven Pro" panose="020B0604020202020204" charset="-18"/>
              </a:rPr>
              <a:t>, …, R</a:t>
            </a:r>
            <a:r>
              <a:rPr lang="ro-RO" sz="3600" b="1" baseline="-25000" noProof="0" dirty="0">
                <a:solidFill>
                  <a:srgbClr val="252D37"/>
                </a:solidFill>
                <a:latin typeface="Maven Pro" panose="020B0604020202020204" charset="-18"/>
              </a:rPr>
              <a:t>n</a:t>
            </a:r>
            <a:r>
              <a:rPr lang="ro-RO" sz="3600" b="1" noProof="0" dirty="0">
                <a:solidFill>
                  <a:srgbClr val="252D37"/>
                </a:solidFill>
                <a:latin typeface="Maven Pro" panose="020B0604020202020204" charset="-18"/>
              </a:rPr>
              <a:t>, i</a:t>
            </a:r>
            <a:r>
              <a:rPr lang="ro-RO" sz="3600" b="1" baseline="-25000" noProof="0" dirty="0">
                <a:solidFill>
                  <a:srgbClr val="252D37"/>
                </a:solidFill>
                <a:latin typeface="Maven Pro" panose="020B0604020202020204" charset="-18"/>
              </a:rPr>
              <a:t>0</a:t>
            </a:r>
            <a:r>
              <a:rPr lang="ro-RO" sz="3600" b="1" noProof="0" dirty="0">
                <a:solidFill>
                  <a:srgbClr val="252D37"/>
                </a:solidFill>
                <a:latin typeface="Maven Pro" panose="020B0604020202020204" charset="-18"/>
              </a:rPr>
              <a:t>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E1787D-C58C-4FBF-A9C9-11B844A93102}"/>
              </a:ext>
            </a:extLst>
          </p:cNvPr>
          <p:cNvSpPr txBox="1"/>
          <p:nvPr/>
        </p:nvSpPr>
        <p:spPr>
          <a:xfrm>
            <a:off x="2495361" y="4015635"/>
            <a:ext cx="1436946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Where:</a:t>
            </a:r>
            <a:b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</a:b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O – an alphabet (finite set) </a:t>
            </a:r>
          </a:p>
          <a:p>
            <a:r>
              <a:rPr lang="ro-RO" sz="3400" noProof="0" dirty="0">
                <a:solidFill>
                  <a:srgbClr val="252D37"/>
                </a:solidFill>
              </a:rPr>
              <a:t>μ – </a:t>
            </a: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a membrane structure with n membranes (regions) </a:t>
            </a:r>
          </a:p>
          <a:p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w</a:t>
            </a:r>
            <a:r>
              <a:rPr lang="ro-RO" sz="3400" baseline="-25000" noProof="0" dirty="0">
                <a:solidFill>
                  <a:srgbClr val="252D37"/>
                </a:solidFill>
                <a:latin typeface="Maven Pro" panose="020B0604020202020204" charset="-18"/>
              </a:rPr>
              <a:t>1</a:t>
            </a: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, …, wn – multisets over O; w</a:t>
            </a:r>
            <a:r>
              <a:rPr lang="ro-RO" sz="3400" baseline="-25000" noProof="0" dirty="0">
                <a:solidFill>
                  <a:srgbClr val="252D37"/>
                </a:solidFill>
                <a:latin typeface="Maven Pro" panose="020B0604020202020204" charset="-18"/>
              </a:rPr>
              <a:t>i</a:t>
            </a: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 – initial values </a:t>
            </a:r>
          </a:p>
          <a:p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R</a:t>
            </a:r>
            <a:r>
              <a:rPr lang="ro-RO" sz="3400" baseline="-25000" noProof="0" dirty="0">
                <a:solidFill>
                  <a:srgbClr val="252D37"/>
                </a:solidFill>
                <a:latin typeface="Maven Pro" panose="020B0604020202020204" charset="-18"/>
              </a:rPr>
              <a:t>1</a:t>
            </a: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, …, Rn – sets of rules </a:t>
            </a:r>
          </a:p>
          <a:p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i</a:t>
            </a:r>
            <a:r>
              <a:rPr lang="ro-RO" sz="3400" baseline="-25000" noProof="0" dirty="0">
                <a:solidFill>
                  <a:srgbClr val="252D37"/>
                </a:solidFill>
                <a:latin typeface="Maven Pro" panose="020B0604020202020204" charset="-18"/>
              </a:rPr>
              <a:t>0</a:t>
            </a: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 – the output cell (or environment) </a:t>
            </a:r>
          </a:p>
          <a:p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R</a:t>
            </a:r>
            <a:r>
              <a:rPr lang="ro-RO" sz="3400" baseline="-25000" noProof="0" dirty="0">
                <a:solidFill>
                  <a:srgbClr val="252D37"/>
                </a:solidFill>
                <a:latin typeface="Maven Pro" panose="020B0604020202020204" charset="-18"/>
              </a:rPr>
              <a:t>i</a:t>
            </a: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 – evolution and communication rules: v → w; v, w – strings over O + some indications of target regions in 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91108" y="1338540"/>
            <a:ext cx="5905784" cy="16562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ro-RO" sz="8000" b="1" noProof="0" dirty="0">
                <a:solidFill>
                  <a:srgbClr val="252D37"/>
                </a:solidFill>
                <a:latin typeface="Maven Pro Bold" panose="020B0604020202020204" charset="-18"/>
              </a:rPr>
              <a:t>Regulile</a:t>
            </a:r>
          </a:p>
          <a:p>
            <a:pPr algn="ctr">
              <a:lnSpc>
                <a:spcPts val="6400"/>
              </a:lnSpc>
            </a:pPr>
            <a:endParaRPr lang="ro-RO" sz="8000" b="1" noProof="0" dirty="0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71600" y="2978498"/>
            <a:ext cx="16268700" cy="55079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Pentru o membrană [</a:t>
            </a:r>
            <a:r>
              <a:rPr lang="ro-RO" sz="3400" b="1" i="0" noProof="0" dirty="0">
                <a:solidFill>
                  <a:srgbClr val="252D37"/>
                </a:solidFill>
                <a:effectLst/>
                <a:latin typeface="Maven Pro" panose="020B0604020202020204" charset="-18"/>
              </a:rPr>
              <a:t>·</a:t>
            </a: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]</a:t>
            </a:r>
            <a:r>
              <a:rPr lang="ro-RO" sz="3400" baseline="30000" noProof="0" dirty="0">
                <a:solidFill>
                  <a:srgbClr val="252D37"/>
                </a:solidFill>
                <a:latin typeface="Maven Pro" panose="020B0604020202020204" charset="-18"/>
              </a:rPr>
              <a:t>α</a:t>
            </a:r>
            <a:r>
              <a:rPr lang="ro-RO" sz="3400" baseline="-25000" noProof="0" dirty="0">
                <a:solidFill>
                  <a:srgbClr val="252D37"/>
                </a:solidFill>
                <a:latin typeface="Maven Pro" panose="020B0604020202020204" charset="-18"/>
              </a:rPr>
              <a:t>h </a:t>
            </a: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,</a:t>
            </a:r>
            <a:r>
              <a:rPr lang="ro-RO" sz="3400" baseline="-25000" noProof="0" dirty="0">
                <a:solidFill>
                  <a:srgbClr val="252D37"/>
                </a:solidFill>
                <a:latin typeface="Maven Pro" panose="020B0604020202020204" charset="-18"/>
              </a:rPr>
              <a:t> </a:t>
            </a:r>
            <a:r>
              <a:rPr lang="ro-RO" sz="3400" noProof="0" dirty="0">
                <a:solidFill>
                  <a:srgbClr val="252D37"/>
                </a:solidFill>
              </a:rPr>
              <a:t>α ∈ {+, −, 0}</a:t>
            </a: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 polarizarea membranei, h - eticheta membranei, avem următoarele seturi de reguli: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Object evolution</a:t>
            </a:r>
          </a:p>
          <a:p>
            <a:pPr algn="just">
              <a:lnSpc>
                <a:spcPts val="4759"/>
              </a:lnSpc>
            </a:pP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  <a:ea typeface="Maven Pro"/>
                <a:cs typeface="Maven Pro"/>
                <a:sym typeface="Maven Pro"/>
              </a:rPr>
              <a:t>	</a:t>
            </a: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 [a → w]</a:t>
            </a:r>
            <a:r>
              <a:rPr lang="ro-RO" sz="3400" baseline="30000" noProof="0" dirty="0">
                <a:solidFill>
                  <a:srgbClr val="252D37"/>
                </a:solidFill>
                <a:latin typeface="Maven Pro" panose="020B0604020202020204" charset="-18"/>
              </a:rPr>
              <a:t>α</a:t>
            </a:r>
            <a:r>
              <a:rPr lang="ro-RO" sz="3400" baseline="-25000" noProof="0" dirty="0">
                <a:solidFill>
                  <a:srgbClr val="252D37"/>
                </a:solidFill>
                <a:latin typeface="Maven Pro" panose="020B0604020202020204" charset="-18"/>
              </a:rPr>
              <a:t>h     </a:t>
            </a: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-</a:t>
            </a:r>
            <a:r>
              <a:rPr lang="ro-RO" sz="3400" baseline="-25000" noProof="0" dirty="0">
                <a:solidFill>
                  <a:srgbClr val="252D37"/>
                </a:solidFill>
                <a:latin typeface="Maven Pro" panose="020B0604020202020204" charset="-18"/>
              </a:rPr>
              <a:t>  </a:t>
            </a: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obiectul a este înlocuit cu multisetul w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Send-in communication</a:t>
            </a:r>
            <a:endParaRPr lang="ro-RO" sz="3400" noProof="0" dirty="0">
              <a:solidFill>
                <a:srgbClr val="252D37"/>
              </a:solidFill>
              <a:latin typeface="Maven Pro" panose="020B0604020202020204" charset="-18"/>
              <a:sym typeface="Maven Pro"/>
            </a:endParaRPr>
          </a:p>
          <a:p>
            <a:pPr algn="just">
              <a:lnSpc>
                <a:spcPts val="4759"/>
              </a:lnSpc>
            </a:pP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  <a:sym typeface="Maven Pro"/>
              </a:rPr>
              <a:t>	</a:t>
            </a: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 a [ ]</a:t>
            </a:r>
            <a:r>
              <a:rPr lang="ro-RO" sz="3400" baseline="30000" noProof="0" dirty="0">
                <a:solidFill>
                  <a:srgbClr val="252D37"/>
                </a:solidFill>
                <a:latin typeface="Maven Pro" panose="020B0604020202020204" charset="-18"/>
              </a:rPr>
              <a:t>α</a:t>
            </a:r>
            <a:r>
              <a:rPr lang="ro-RO" sz="3400" baseline="-25000" noProof="0" dirty="0">
                <a:solidFill>
                  <a:srgbClr val="252D37"/>
                </a:solidFill>
                <a:latin typeface="Maven Pro" panose="020B0604020202020204" charset="-18"/>
              </a:rPr>
              <a:t>h</a:t>
            </a: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 → [b]</a:t>
            </a:r>
            <a:r>
              <a:rPr lang="ro-RO" sz="3400" baseline="30000" noProof="0" dirty="0">
                <a:solidFill>
                  <a:srgbClr val="252D37"/>
                </a:solidFill>
                <a:latin typeface="Maven Pro" panose="020B0604020202020204" charset="-18"/>
              </a:rPr>
              <a:t>β</a:t>
            </a:r>
            <a:r>
              <a:rPr lang="ro-RO" sz="3400" baseline="-25000" noProof="0" dirty="0">
                <a:solidFill>
                  <a:srgbClr val="252D37"/>
                </a:solidFill>
                <a:latin typeface="Maven Pro" panose="020B0604020202020204" charset="-18"/>
              </a:rPr>
              <a:t>h</a:t>
            </a: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  <a:sym typeface="Maven Pro"/>
              </a:rPr>
              <a:t>  - obiectul a, care se afla într-o regiune exterioară, este trimis in membrana h și devine b, totodată schimbând și polarizarea lui h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Send-out communication</a:t>
            </a:r>
            <a:endParaRPr lang="ro-RO" sz="3400" noProof="0" dirty="0">
              <a:solidFill>
                <a:srgbClr val="252D37"/>
              </a:solidFill>
              <a:latin typeface="Maven Pro" panose="020B0604020202020204" charset="-18"/>
              <a:sym typeface="Maven Pro"/>
            </a:endParaRPr>
          </a:p>
          <a:p>
            <a:pPr algn="just">
              <a:lnSpc>
                <a:spcPts val="4759"/>
              </a:lnSpc>
            </a:pP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  <a:sym typeface="Maven Pro"/>
              </a:rPr>
              <a:t>	</a:t>
            </a: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 [a]</a:t>
            </a:r>
            <a:r>
              <a:rPr lang="ro-RO" sz="3400" baseline="30000" noProof="0" dirty="0">
                <a:solidFill>
                  <a:srgbClr val="252D37"/>
                </a:solidFill>
                <a:latin typeface="Maven Pro" panose="020B0604020202020204" charset="-18"/>
              </a:rPr>
              <a:t>α</a:t>
            </a:r>
            <a:r>
              <a:rPr lang="ro-RO" sz="3400" baseline="-25000" noProof="0" dirty="0">
                <a:solidFill>
                  <a:srgbClr val="252D37"/>
                </a:solidFill>
                <a:latin typeface="Maven Pro" panose="020B0604020202020204" charset="-18"/>
              </a:rPr>
              <a:t>h</a:t>
            </a: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 → [ ]</a:t>
            </a:r>
            <a:r>
              <a:rPr lang="ro-RO" sz="3400" baseline="30000" noProof="0" dirty="0">
                <a:solidFill>
                  <a:srgbClr val="252D37"/>
                </a:solidFill>
                <a:latin typeface="Maven Pro" panose="020B0604020202020204" charset="-18"/>
              </a:rPr>
              <a:t>β</a:t>
            </a:r>
            <a:r>
              <a:rPr lang="ro-RO" sz="3400" baseline="-25000" noProof="0" dirty="0">
                <a:solidFill>
                  <a:srgbClr val="252D37"/>
                </a:solidFill>
                <a:latin typeface="Maven Pro" panose="020B0604020202020204" charset="-18"/>
              </a:rPr>
              <a:t>h</a:t>
            </a: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 b</a:t>
            </a: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  <a:sym typeface="Maven Pro"/>
              </a:rPr>
              <a:t>  - obiectul a este trimis în exteriorul lui h și devine b</a:t>
            </a:r>
          </a:p>
        </p:txBody>
      </p:sp>
      <p:sp>
        <p:nvSpPr>
          <p:cNvPr id="5" name="Freeform 5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6" name="Freeform 6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7" name="Freeform 7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9251D7-2B4A-BC81-C207-6A55586BA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5632B76-89D6-BDD6-2DAB-19BC360E2505}"/>
              </a:ext>
            </a:extLst>
          </p:cNvPr>
          <p:cNvSpPr txBox="1"/>
          <p:nvPr/>
        </p:nvSpPr>
        <p:spPr>
          <a:xfrm>
            <a:off x="6191108" y="1338540"/>
            <a:ext cx="5905784" cy="16562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ro-RO" sz="8000" b="1" noProof="0" dirty="0">
                <a:solidFill>
                  <a:srgbClr val="252D37"/>
                </a:solidFill>
                <a:latin typeface="Maven Pro Bold" panose="020B0604020202020204" charset="-18"/>
              </a:rPr>
              <a:t>Regulile</a:t>
            </a:r>
          </a:p>
          <a:p>
            <a:pPr algn="ctr">
              <a:lnSpc>
                <a:spcPts val="6400"/>
              </a:lnSpc>
            </a:pPr>
            <a:endParaRPr lang="ro-RO" sz="8000" b="1" noProof="0" dirty="0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8860510A-95DB-6DE3-58FA-93E1923C4F61}"/>
              </a:ext>
            </a:extLst>
          </p:cNvPr>
          <p:cNvSpPr txBox="1"/>
          <p:nvPr/>
        </p:nvSpPr>
        <p:spPr>
          <a:xfrm>
            <a:off x="1371600" y="2978498"/>
            <a:ext cx="16268700" cy="48640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Pentru o membrană [</a:t>
            </a:r>
            <a:r>
              <a:rPr lang="ro-RO" sz="3400" b="1" i="0" noProof="0" dirty="0">
                <a:solidFill>
                  <a:srgbClr val="252D37"/>
                </a:solidFill>
                <a:effectLst/>
                <a:latin typeface="Maven Pro" panose="020B0604020202020204" charset="-18"/>
              </a:rPr>
              <a:t>·</a:t>
            </a: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]</a:t>
            </a:r>
            <a:r>
              <a:rPr lang="ro-RO" sz="3400" baseline="30000" noProof="0" dirty="0">
                <a:solidFill>
                  <a:srgbClr val="252D37"/>
                </a:solidFill>
                <a:latin typeface="Maven Pro" panose="020B0604020202020204" charset="-18"/>
              </a:rPr>
              <a:t>α</a:t>
            </a:r>
            <a:r>
              <a:rPr lang="ro-RO" sz="3400" baseline="-25000" noProof="0" dirty="0">
                <a:solidFill>
                  <a:srgbClr val="252D37"/>
                </a:solidFill>
                <a:latin typeface="Maven Pro" panose="020B0604020202020204" charset="-18"/>
              </a:rPr>
              <a:t>h </a:t>
            </a: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,</a:t>
            </a:r>
            <a:r>
              <a:rPr lang="ro-RO" sz="3400" baseline="-25000" noProof="0" dirty="0">
                <a:solidFill>
                  <a:srgbClr val="252D37"/>
                </a:solidFill>
                <a:latin typeface="Maven Pro" panose="020B0604020202020204" charset="-18"/>
              </a:rPr>
              <a:t> </a:t>
            </a:r>
            <a:r>
              <a:rPr lang="ro-RO" sz="3400" noProof="0" dirty="0">
                <a:solidFill>
                  <a:srgbClr val="252D37"/>
                </a:solidFill>
              </a:rPr>
              <a:t>α ∈ {+, −, 0}</a:t>
            </a: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 polarizarea membranei, h - eticheta membranei, avem următoarele seturi de reguli: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Dissolution</a:t>
            </a:r>
          </a:p>
          <a:p>
            <a:pPr algn="just">
              <a:lnSpc>
                <a:spcPts val="4759"/>
              </a:lnSpc>
            </a:pP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  <a:ea typeface="Maven Pro"/>
                <a:cs typeface="Maven Pro"/>
                <a:sym typeface="Maven Pro"/>
              </a:rPr>
              <a:t>	</a:t>
            </a: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 [a]</a:t>
            </a:r>
            <a:r>
              <a:rPr lang="ro-RO" sz="3400" baseline="30000" noProof="0" dirty="0">
                <a:solidFill>
                  <a:srgbClr val="252D37"/>
                </a:solidFill>
              </a:rPr>
              <a:t>α</a:t>
            </a:r>
            <a:r>
              <a:rPr lang="ro-RO" sz="3400" baseline="-25000" noProof="0" dirty="0">
                <a:solidFill>
                  <a:srgbClr val="252D37"/>
                </a:solidFill>
                <a:latin typeface="Maven Pro" panose="020B0604020202020204" charset="-18"/>
              </a:rPr>
              <a:t>h</a:t>
            </a: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 → b -</a:t>
            </a:r>
            <a:r>
              <a:rPr lang="ro-RO" sz="3400" baseline="-25000" noProof="0" dirty="0">
                <a:solidFill>
                  <a:srgbClr val="252D37"/>
                </a:solidFill>
                <a:latin typeface="Maven Pro" panose="020B0604020202020204" charset="-18"/>
              </a:rPr>
              <a:t>  </a:t>
            </a: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membrana h este dizolvată, iar obiectul a dinăuntrul ei este trimis afară și devine b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Division</a:t>
            </a:r>
          </a:p>
          <a:p>
            <a:pPr algn="just">
              <a:lnSpc>
                <a:spcPts val="4759"/>
              </a:lnSpc>
            </a:pP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  <a:sym typeface="Maven Pro"/>
              </a:rPr>
              <a:t>	</a:t>
            </a: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[a]</a:t>
            </a:r>
            <a:r>
              <a:rPr lang="ro-RO" sz="3400" baseline="30000" noProof="0" dirty="0">
                <a:solidFill>
                  <a:srgbClr val="252D37"/>
                </a:solidFill>
                <a:latin typeface="Maven Pro" panose="020B0604020202020204" charset="-18"/>
              </a:rPr>
              <a:t>α</a:t>
            </a:r>
            <a:r>
              <a:rPr lang="ro-RO" sz="3400" baseline="-25000" noProof="0" dirty="0">
                <a:solidFill>
                  <a:srgbClr val="252D37"/>
                </a:solidFill>
                <a:latin typeface="Maven Pro" panose="020B0604020202020204" charset="-18"/>
              </a:rPr>
              <a:t>h</a:t>
            </a: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 → [b]</a:t>
            </a:r>
            <a:r>
              <a:rPr lang="ro-RO" sz="3400" baseline="30000" noProof="0" dirty="0">
                <a:solidFill>
                  <a:srgbClr val="252D37"/>
                </a:solidFill>
                <a:latin typeface="Maven Pro" panose="020B0604020202020204" charset="-18"/>
              </a:rPr>
              <a:t>β</a:t>
            </a:r>
            <a:r>
              <a:rPr lang="ro-RO" sz="3400" baseline="-25000" noProof="0" dirty="0">
                <a:solidFill>
                  <a:srgbClr val="252D37"/>
                </a:solidFill>
                <a:latin typeface="Maven Pro" panose="020B0604020202020204" charset="-18"/>
              </a:rPr>
              <a:t>h</a:t>
            </a: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[c]</a:t>
            </a:r>
            <a:r>
              <a:rPr lang="ro-RO" sz="3400" baseline="30000" noProof="0" dirty="0">
                <a:solidFill>
                  <a:srgbClr val="252D37"/>
                </a:solidFill>
                <a:latin typeface="Maven Pro" panose="020B0604020202020204" charset="-18"/>
              </a:rPr>
              <a:t>γ</a:t>
            </a:r>
            <a:r>
              <a:rPr lang="ro-RO" sz="3400" baseline="-25000" noProof="0" dirty="0">
                <a:solidFill>
                  <a:srgbClr val="252D37"/>
                </a:solidFill>
                <a:latin typeface="Maven Pro" panose="020B0604020202020204" charset="-18"/>
              </a:rPr>
              <a:t>h </a:t>
            </a: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- membrana h este împărțită în două membrane cu obiecte noi</a:t>
            </a:r>
            <a:endParaRPr lang="ro-RO" sz="3400" noProof="0" dirty="0">
              <a:solidFill>
                <a:srgbClr val="252D37"/>
              </a:solidFill>
              <a:latin typeface="Maven Pro" panose="020B0604020202020204" charset="-18"/>
              <a:sym typeface="Maven Pro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8A9A87C-105C-40D5-A84E-71704B2A260A}"/>
              </a:ext>
            </a:extLst>
          </p:cNvPr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5300538F-590B-D869-6EB1-85E072A7A734}"/>
              </a:ext>
            </a:extLst>
          </p:cNvPr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26E36890-7803-E1A5-FB8F-FEEDD7AFD330}"/>
              </a:ext>
            </a:extLst>
          </p:cNvPr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3130238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4B2353-083C-325A-493B-A1130F4AD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B854CB2-0647-47E1-10E0-0213F102532F}"/>
              </a:ext>
            </a:extLst>
          </p:cNvPr>
          <p:cNvSpPr txBox="1"/>
          <p:nvPr/>
        </p:nvSpPr>
        <p:spPr>
          <a:xfrm>
            <a:off x="6191108" y="1338540"/>
            <a:ext cx="5905784" cy="1190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ro-RO" sz="8000" b="1" noProof="0" dirty="0">
                <a:solidFill>
                  <a:srgbClr val="252D37"/>
                </a:solidFill>
                <a:latin typeface="Maven Pro Bold" panose="020B0604020202020204" charset="-18"/>
              </a:rPr>
              <a:t>P-LINGUA</a:t>
            </a:r>
          </a:p>
          <a:p>
            <a:pPr algn="ctr">
              <a:lnSpc>
                <a:spcPts val="6400"/>
              </a:lnSpc>
            </a:pPr>
            <a:endParaRPr lang="ro-RO" sz="8000" b="1" noProof="0" dirty="0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8ED2DEB-B54E-1CF9-6FE4-B0D19568647E}"/>
              </a:ext>
            </a:extLst>
          </p:cNvPr>
          <p:cNvSpPr txBox="1"/>
          <p:nvPr/>
        </p:nvSpPr>
        <p:spPr>
          <a:xfrm>
            <a:off x="2209800" y="2707215"/>
            <a:ext cx="14630400" cy="23963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ro-RO" sz="3400" noProof="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Limbaj de programare creat pentru modelarea de P-Systems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ro-RO" sz="3400" noProof="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Oferă un framework pentru definirea membranelor, obiectelor și regulilor unui model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ro-RO" sz="3200" noProof="0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5536E1E8-530D-6AAF-B1CE-10790DFBA293}"/>
              </a:ext>
            </a:extLst>
          </p:cNvPr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26B4090-D715-F95D-F08F-2E9011F31137}"/>
              </a:ext>
            </a:extLst>
          </p:cNvPr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C26C7449-2524-5981-0B5F-4EC16F54F09A}"/>
              </a:ext>
            </a:extLst>
          </p:cNvPr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92B21A-EFF6-0E22-C4B5-675A53F87B4B}"/>
              </a:ext>
            </a:extLst>
          </p:cNvPr>
          <p:cNvSpPr txBox="1"/>
          <p:nvPr/>
        </p:nvSpPr>
        <p:spPr>
          <a:xfrm>
            <a:off x="2456042" y="4874867"/>
            <a:ext cx="25779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noProof="0" dirty="0">
                <a:solidFill>
                  <a:srgbClr val="252930"/>
                </a:solidFill>
                <a:latin typeface="Maven Pro Bold" panose="020B0604020202020204" charset="-18"/>
              </a:rPr>
              <a:t>SINTAXA: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F6236-ED91-DCD6-29AA-B364727938D6}"/>
              </a:ext>
            </a:extLst>
          </p:cNvPr>
          <p:cNvSpPr txBox="1"/>
          <p:nvPr/>
        </p:nvSpPr>
        <p:spPr>
          <a:xfrm>
            <a:off x="2209800" y="5848037"/>
            <a:ext cx="14630400" cy="310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Definirea membranelor: @mu = expr;</a:t>
            </a:r>
          </a:p>
          <a:p>
            <a:pPr algn="just">
              <a:lnSpc>
                <a:spcPts val="4759"/>
              </a:lnSpc>
            </a:pP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	unde expr este formată dintr-o secvență de paranteze pătrate care 	reprezintă regiunile membranare și identificatori pentru polarizare și 	etichete</a:t>
            </a:r>
          </a:p>
          <a:p>
            <a:pPr algn="just">
              <a:lnSpc>
                <a:spcPts val="4759"/>
              </a:lnSpc>
            </a:pP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Exemplu: @mu = +[[]’2]’1 </a:t>
            </a:r>
          </a:p>
        </p:txBody>
      </p:sp>
    </p:spTree>
    <p:extLst>
      <p:ext uri="{BB962C8B-B14F-4D97-AF65-F5344CB8AC3E}">
        <p14:creationId xmlns:p14="http://schemas.microsoft.com/office/powerpoint/2010/main" val="288403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205134" y="1117075"/>
            <a:ext cx="5877731" cy="8355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ro-RO" sz="8000" b="1" noProof="0" dirty="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SINTAXA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6" name="Freeform 6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7" name="Freeform 7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7B8086-4F32-B7BB-ECD6-412E6278244F}"/>
              </a:ext>
            </a:extLst>
          </p:cNvPr>
          <p:cNvSpPr txBox="1"/>
          <p:nvPr/>
        </p:nvSpPr>
        <p:spPr>
          <a:xfrm>
            <a:off x="2209800" y="2781300"/>
            <a:ext cx="14897100" cy="557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Definirea obiectelor din membrane: @ms(label) = list of objects;</a:t>
            </a:r>
          </a:p>
          <a:p>
            <a:pPr lvl="1" algn="just">
              <a:lnSpc>
                <a:spcPts val="4759"/>
              </a:lnSpc>
            </a:pP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		populează cu obiecte regiunea etichetată cu label</a:t>
            </a:r>
          </a:p>
          <a:p>
            <a:pPr lvl="1" algn="just">
              <a:lnSpc>
                <a:spcPts val="4759"/>
              </a:lnSpc>
            </a:pP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		list of objects este o listă de obiecte separate cu ”,”</a:t>
            </a:r>
          </a:p>
          <a:p>
            <a:pPr marL="914400" lvl="1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De asemenea, se pot adăuga obiecte și după inițializarea regiunii:</a:t>
            </a:r>
          </a:p>
          <a:p>
            <a:pPr lvl="1" algn="just">
              <a:lnSpc>
                <a:spcPts val="4759"/>
              </a:lnSpc>
            </a:pP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		@ms(label) += list of objects;</a:t>
            </a:r>
          </a:p>
          <a:p>
            <a:pPr marL="914400" lvl="1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Regula evoluției: </a:t>
            </a:r>
            <a:r>
              <a:rPr lang="ro-RO" sz="3400" noProof="0" dirty="0">
                <a:solidFill>
                  <a:srgbClr val="252D37"/>
                </a:solidFill>
              </a:rPr>
              <a:t>α[</a:t>
            </a: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a --&gt; v]’h</a:t>
            </a:r>
          </a:p>
          <a:p>
            <a:pPr marL="914400" lvl="1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Regulile send-in/send-out: a</a:t>
            </a:r>
            <a:r>
              <a:rPr lang="ro-RO" sz="3400" noProof="0" dirty="0">
                <a:solidFill>
                  <a:srgbClr val="252D37"/>
                </a:solidFill>
              </a:rPr>
              <a:t>α[]’</a:t>
            </a: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h --&gt;</a:t>
            </a:r>
            <a:r>
              <a:rPr lang="ro-RO" sz="3400" noProof="0" dirty="0">
                <a:solidFill>
                  <a:srgbClr val="252D37"/>
                </a:solidFill>
              </a:rPr>
              <a:t>β[</a:t>
            </a: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b]  /  α[a]’h --&gt; β[]b</a:t>
            </a:r>
          </a:p>
          <a:p>
            <a:pPr marL="914400" lvl="1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Regula dizolvării: α[a]’h --&gt;β[b]γ[c]</a:t>
            </a:r>
          </a:p>
          <a:p>
            <a:pPr marL="914400" lvl="1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ro-RO" sz="3400" noProof="0" dirty="0">
                <a:solidFill>
                  <a:srgbClr val="252D37"/>
                </a:solidFill>
                <a:latin typeface="Maven Pro" panose="020B0604020202020204" charset="-18"/>
              </a:rPr>
              <a:t>Regula diviziunii: α[a]’h --&gt;β[b]γ[c]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1854</Words>
  <Application>Microsoft Office PowerPoint</Application>
  <PresentationFormat>Custom</PresentationFormat>
  <Paragraphs>152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Maven Pro Bold</vt:lpstr>
      <vt:lpstr>Arial</vt:lpstr>
      <vt:lpstr>Maven Pro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Ivory Black Simple Geometric Research Project Presentation</dc:title>
  <cp:lastModifiedBy>Liana Glazov</cp:lastModifiedBy>
  <cp:revision>373</cp:revision>
  <dcterms:created xsi:type="dcterms:W3CDTF">2006-08-16T00:00:00Z</dcterms:created>
  <dcterms:modified xsi:type="dcterms:W3CDTF">2025-04-14T13:07:10Z</dcterms:modified>
  <dc:identifier>DAGjMBUoTtA</dc:identifier>
</cp:coreProperties>
</file>