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3" r:id="rId12"/>
    <p:sldId id="267" r:id="rId13"/>
    <p:sldId id="274" r:id="rId14"/>
    <p:sldId id="268" r:id="rId15"/>
    <p:sldId id="269" r:id="rId16"/>
    <p:sldId id="270" r:id="rId17"/>
    <p:sldId id="271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1BBF53-7D6E-4F07-F752-4296EBF201A7}" v="25" dt="2025-01-22T09:57:57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7E41E0-222D-4BC4-B990-D1CA81D042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528D15-2A0C-4E4A-8BCA-32F49DB317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1B651-72AF-4AAA-BA75-AFCB38FADBF7}" type="datetime1">
              <a:rPr lang="en-GB" smtClean="0"/>
              <a:t>22/01/2025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E6A03-5F9E-48BE-ADE6-D49D361F33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66B63-7FA5-46DD-8071-97D02A1AEE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5C411-66C2-4F3A-9F98-7F070FC02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0919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FC848-4A79-4DBF-B181-FF1302D49860}" type="datetime1">
              <a:rPr lang="en-GB" smtClean="0"/>
              <a:pPr/>
              <a:t>22/01/2025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3D470-5E3A-4871-89F0-069EE2891B53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468086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3D470-5E3A-4871-89F0-069EE2891B5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79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rtlCol="0" anchor="b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BD3D87-62FA-444A-A3D6-247B02B8C677}" type="datetime1">
              <a:rPr lang="en-GB" noProof="0" smtClean="0"/>
              <a:t>22/01/2025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CB425C-685B-4701-86E8-86BD48DFA679}" type="datetime1">
              <a:rPr lang="en-GB" noProof="0" smtClean="0"/>
              <a:t>22/01/2025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rtlCol="0" anchor="ctr"/>
          <a:lstStyle>
            <a:lvl1pPr algn="ctr"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2849ED-B8F6-43F7-9777-854C9EBB7BC8}" type="datetime1">
              <a:rPr lang="en-GB" noProof="0" smtClean="0"/>
              <a:t>22/01/2025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07822F-2E8D-4838-90BF-B96EAF5F10FD}" type="datetime1">
              <a:rPr lang="en-GB" noProof="0" smtClean="0"/>
              <a:t>22/01/2025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GB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5C8C03-99FF-4F3C-BDE3-B263BB89C0AA}" type="datetime1">
              <a:rPr lang="en-GB" noProof="0" smtClean="0"/>
              <a:t>22/01/2025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B859DD-D771-403F-A09C-AB363FC36106}" type="datetime1">
              <a:rPr lang="en-GB" noProof="0" smtClean="0"/>
              <a:t>22/01/2025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F80836-B4DA-4D75-9752-C45D9B17717D}" type="datetime1">
              <a:rPr lang="en-GB" noProof="0" smtClean="0"/>
              <a:t>22/01/2025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DF0510-D603-447E-9F49-63C818998997}" type="datetime1">
              <a:rPr lang="en-GB" noProof="0" smtClean="0"/>
              <a:t>22/01/2025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0DED6-9997-41D1-ACFB-4C4BA654B135}" type="datetime1">
              <a:rPr lang="en-GB" noProof="0" smtClean="0"/>
              <a:t>22/01/2025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732B7F-3B22-4487-80F6-AECB7B54FE8A}" type="datetime1">
              <a:rPr lang="en-GB" noProof="0" smtClean="0"/>
              <a:t>22/01/2025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9AAC8B-16B9-4188-95D2-E07EC8530E90}" type="datetime1">
              <a:rPr lang="en-GB" noProof="0" smtClean="0"/>
              <a:t>22/01/2025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AEE64A-5FEB-4DC7-93B7-D26AE111BF55}" type="datetime1">
              <a:rPr lang="en-GB" noProof="0" smtClean="0"/>
              <a:t>22/01/2025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B9CB90-2276-40D6-863B-14B360D75EE7}" type="datetime1">
              <a:rPr lang="en-GB" noProof="0" smtClean="0"/>
              <a:t>22/01/2025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225FFC-AB72-4EE6-9F3F-19ACD51584DB}" type="datetime1">
              <a:rPr lang="en-GB" noProof="0" smtClean="0"/>
              <a:t>22/01/2025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DF3062-ABE4-4CDC-BFE4-22C25FBF012E}" type="datetime1">
              <a:rPr lang="en-GB" noProof="0" smtClean="0"/>
              <a:t>22/01/2025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D12F01-C693-4D10-88F4-8D2065D68F03}" type="datetime1">
              <a:rPr lang="en-GB" noProof="0" smtClean="0"/>
              <a:t>22/01/2025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56F47F-D650-488F-8F96-B63E7D43BE94}" type="datetime1">
              <a:rPr lang="en-GB" noProof="0" smtClean="0"/>
              <a:t>22/01/2025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FE74A463-A24D-476C-9688-AF0DFFF26B89}" type="datetime1">
              <a:rPr lang="en-GB" noProof="0" smtClean="0"/>
              <a:t>22/01/2025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6D22F896-40B5-4ADD-8801-0D06FADFA09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o.wikipedia.org/wiki/Compresie_de_date" TargetMode="External"/><Relationship Id="rId2" Type="http://schemas.openxmlformats.org/officeDocument/2006/relationships/hyperlink" Target="https://www.researchgate.net/figure/Flow-chart-for-LZW-compression-and-decompression_fig1_37055876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preservation.org/blogs/compression-at-your-discretio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GB" dirty="0"/>
              <a:t>FLZW: </a:t>
            </a:r>
            <a:r>
              <a:rPr lang="en-GB" dirty="0" err="1"/>
              <a:t>Compresia</a:t>
            </a:r>
            <a:r>
              <a:rPr lang="en-GB" dirty="0"/>
              <a:t> </a:t>
            </a:r>
            <a:r>
              <a:rPr lang="en-GB" dirty="0" err="1"/>
              <a:t>datelor</a:t>
            </a:r>
            <a:r>
              <a:rPr lang="en-GB" dirty="0"/>
              <a:t> </a:t>
            </a:r>
            <a:r>
              <a:rPr lang="en-GB" dirty="0" err="1"/>
              <a:t>folosind</a:t>
            </a:r>
            <a:r>
              <a:rPr lang="en-GB" dirty="0"/>
              <a:t> LZW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Mușat </a:t>
            </a:r>
            <a:r>
              <a:rPr lang="en-GB" err="1">
                <a:solidFill>
                  <a:schemeClr val="tx1"/>
                </a:solidFill>
              </a:rPr>
              <a:t>fabian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3E5C-24C2-AF08-AF0A-5609B5EB9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ea typeface="+mj-lt"/>
                <a:cs typeface="+mj-lt"/>
              </a:rPr>
              <a:t>Descrierea</a:t>
            </a:r>
            <a:r>
              <a:rPr lang="en-GB" dirty="0">
                <a:ea typeface="+mj-lt"/>
                <a:cs typeface="+mj-lt"/>
              </a:rPr>
              <a:t> </a:t>
            </a:r>
            <a:r>
              <a:rPr lang="en-GB" dirty="0" err="1">
                <a:ea typeface="+mj-lt"/>
                <a:cs typeface="+mj-lt"/>
              </a:rPr>
              <a:t>algoritmului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F2245-7335-260A-AD4C-C5FD7D67D9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TW Cen MT"/>
                <a:ea typeface="+mn-lt"/>
                <a:cs typeface="+mn-lt"/>
              </a:rPr>
              <a:t>Lempel–Ziv–Welch (LZW) </a:t>
            </a:r>
            <a:r>
              <a:rPr lang="en-GB" dirty="0" err="1">
                <a:latin typeface="TW Cen MT"/>
                <a:ea typeface="+mn-lt"/>
                <a:cs typeface="+mn-lt"/>
              </a:rPr>
              <a:t>este</a:t>
            </a:r>
            <a:r>
              <a:rPr lang="en-GB" dirty="0">
                <a:latin typeface="TW Cen MT"/>
                <a:ea typeface="+mn-lt"/>
                <a:cs typeface="+mn-lt"/>
              </a:rPr>
              <a:t> un </a:t>
            </a:r>
            <a:r>
              <a:rPr lang="en-GB" dirty="0" err="1">
                <a:latin typeface="TW Cen MT"/>
                <a:ea typeface="+mn-lt"/>
                <a:cs typeface="+mn-lt"/>
              </a:rPr>
              <a:t>algoritm</a:t>
            </a:r>
            <a:r>
              <a:rPr lang="en-GB" dirty="0">
                <a:latin typeface="TW Cen MT"/>
                <a:ea typeface="+mn-lt"/>
                <a:cs typeface="+mn-lt"/>
              </a:rPr>
              <a:t> de </a:t>
            </a:r>
            <a:r>
              <a:rPr lang="en-GB" dirty="0" err="1">
                <a:latin typeface="TW Cen MT"/>
                <a:ea typeface="+mn-lt"/>
                <a:cs typeface="+mn-lt"/>
              </a:rPr>
              <a:t>compresie</a:t>
            </a:r>
            <a:r>
              <a:rPr lang="en-GB" dirty="0">
                <a:latin typeface="TW Cen MT"/>
                <a:ea typeface="+mn-lt"/>
                <a:cs typeface="+mn-lt"/>
              </a:rPr>
              <a:t> a </a:t>
            </a:r>
            <a:r>
              <a:rPr lang="en-GB" dirty="0" err="1">
                <a:latin typeface="TW Cen MT"/>
                <a:ea typeface="+mn-lt"/>
                <a:cs typeface="+mn-lt"/>
              </a:rPr>
              <a:t>datelor</a:t>
            </a:r>
            <a:r>
              <a:rPr lang="en-GB" dirty="0">
                <a:latin typeface="TW Cen MT"/>
                <a:ea typeface="+mn-lt"/>
                <a:cs typeface="+mn-lt"/>
              </a:rPr>
              <a:t> universal </a:t>
            </a:r>
            <a:r>
              <a:rPr lang="en-GB" dirty="0" err="1">
                <a:latin typeface="TW Cen MT"/>
                <a:ea typeface="+mn-lt"/>
                <a:cs typeface="+mn-lt"/>
              </a:rPr>
              <a:t>fară</a:t>
            </a:r>
            <a:r>
              <a:rPr lang="en-GB" dirty="0">
                <a:latin typeface="TW Cen MT"/>
                <a:ea typeface="+mn-lt"/>
                <a:cs typeface="+mn-lt"/>
              </a:rPr>
              <a:t> </a:t>
            </a:r>
            <a:r>
              <a:rPr lang="en-GB" dirty="0" err="1">
                <a:latin typeface="TW Cen MT"/>
                <a:ea typeface="+mn-lt"/>
                <a:cs typeface="+mn-lt"/>
              </a:rPr>
              <a:t>pierderi</a:t>
            </a:r>
            <a:r>
              <a:rPr lang="en-GB" dirty="0">
                <a:latin typeface="TW Cen MT"/>
                <a:ea typeface="+mn-lt"/>
                <a:cs typeface="+mn-lt"/>
              </a:rPr>
              <a:t> </a:t>
            </a:r>
            <a:r>
              <a:rPr lang="en-GB" dirty="0" err="1">
                <a:latin typeface="TW Cen MT"/>
                <a:ea typeface="+mn-lt"/>
                <a:cs typeface="+mn-lt"/>
              </a:rPr>
              <a:t>creat</a:t>
            </a:r>
            <a:r>
              <a:rPr lang="en-GB" dirty="0">
                <a:latin typeface="TW Cen MT"/>
                <a:ea typeface="+mn-lt"/>
                <a:cs typeface="+mn-lt"/>
              </a:rPr>
              <a:t> de Abraham Lempel, </a:t>
            </a:r>
            <a:r>
              <a:rPr lang="en-GB" dirty="0" err="1">
                <a:latin typeface="TW Cen MT"/>
                <a:ea typeface="+mn-lt"/>
                <a:cs typeface="+mn-lt"/>
              </a:rPr>
              <a:t>jacob</a:t>
            </a:r>
            <a:r>
              <a:rPr lang="en-GB" dirty="0">
                <a:latin typeface="TW Cen MT"/>
                <a:ea typeface="+mn-lt"/>
                <a:cs typeface="+mn-lt"/>
              </a:rPr>
              <a:t> </a:t>
            </a:r>
            <a:r>
              <a:rPr lang="en-GB" dirty="0" err="1">
                <a:latin typeface="TW Cen MT"/>
                <a:ea typeface="+mn-lt"/>
                <a:cs typeface="+mn-lt"/>
              </a:rPr>
              <a:t>ziv</a:t>
            </a:r>
            <a:r>
              <a:rPr lang="en-GB" dirty="0">
                <a:latin typeface="TW Cen MT"/>
                <a:ea typeface="+mn-lt"/>
                <a:cs typeface="+mn-lt"/>
              </a:rPr>
              <a:t> </a:t>
            </a:r>
            <a:r>
              <a:rPr lang="en-GB" dirty="0" err="1">
                <a:latin typeface="TW Cen MT"/>
                <a:ea typeface="+mn-lt"/>
                <a:cs typeface="+mn-lt"/>
              </a:rPr>
              <a:t>și</a:t>
            </a:r>
            <a:r>
              <a:rPr lang="en-GB" dirty="0">
                <a:latin typeface="TW Cen MT"/>
                <a:ea typeface="+mn-lt"/>
                <a:cs typeface="+mn-lt"/>
              </a:rPr>
              <a:t> terry welch.</a:t>
            </a:r>
            <a:endParaRPr lang="en-GB" dirty="0">
              <a:ea typeface="+mn-lt"/>
              <a:cs typeface="+mn-lt"/>
            </a:endParaRPr>
          </a:p>
          <a:p>
            <a:pPr>
              <a:buClr>
                <a:srgbClr val="000000"/>
              </a:buClr>
            </a:pPr>
            <a:r>
              <a:rPr lang="en-GB" dirty="0">
                <a:ea typeface="+mn-lt"/>
                <a:cs typeface="+mn-lt"/>
              </a:rPr>
              <a:t>LZW </a:t>
            </a:r>
            <a:r>
              <a:rPr lang="en-GB" dirty="0" err="1">
                <a:ea typeface="+mn-lt"/>
                <a:cs typeface="+mn-lt"/>
              </a:rPr>
              <a:t>este</a:t>
            </a:r>
            <a:r>
              <a:rPr lang="en-GB" dirty="0">
                <a:ea typeface="+mn-lt"/>
                <a:cs typeface="+mn-lt"/>
              </a:rPr>
              <a:t> un </a:t>
            </a:r>
            <a:r>
              <a:rPr lang="en-GB" dirty="0" err="1">
                <a:ea typeface="+mn-lt"/>
                <a:cs typeface="+mn-lt"/>
              </a:rPr>
              <a:t>algoritm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adaptiv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construiește</a:t>
            </a:r>
            <a:r>
              <a:rPr lang="en-GB" dirty="0">
                <a:ea typeface="+mn-lt"/>
                <a:cs typeface="+mn-lt"/>
              </a:rPr>
              <a:t> un </a:t>
            </a:r>
            <a:r>
              <a:rPr lang="en-GB" dirty="0" err="1">
                <a:ea typeface="+mn-lt"/>
                <a:cs typeface="+mn-lt"/>
              </a:rPr>
              <a:t>dicționar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dinamic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în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timpul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procesului</a:t>
            </a:r>
            <a:r>
              <a:rPr lang="en-GB" dirty="0">
                <a:ea typeface="+mn-lt"/>
                <a:cs typeface="+mn-lt"/>
              </a:rPr>
              <a:t> de </a:t>
            </a:r>
            <a:r>
              <a:rPr lang="en-GB" dirty="0" err="1">
                <a:ea typeface="+mn-lt"/>
                <a:cs typeface="+mn-lt"/>
              </a:rPr>
              <a:t>comprimare</a:t>
            </a:r>
            <a:r>
              <a:rPr lang="en-GB" dirty="0">
                <a:ea typeface="+mn-lt"/>
                <a:cs typeface="+mn-lt"/>
              </a:rPr>
              <a:t>. </a:t>
            </a:r>
            <a:r>
              <a:rPr lang="en-GB" dirty="0" err="1">
                <a:ea typeface="+mn-lt"/>
                <a:cs typeface="+mn-lt"/>
              </a:rPr>
              <a:t>Conceptul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acesta</a:t>
            </a:r>
            <a:r>
              <a:rPr lang="en-GB" dirty="0">
                <a:ea typeface="+mn-lt"/>
                <a:cs typeface="+mn-lt"/>
              </a:rPr>
              <a:t> de a </a:t>
            </a:r>
            <a:r>
              <a:rPr lang="en-GB" dirty="0" err="1">
                <a:ea typeface="+mn-lt"/>
                <a:cs typeface="+mn-lt"/>
              </a:rPr>
              <a:t>construi</a:t>
            </a:r>
            <a:r>
              <a:rPr lang="en-GB" dirty="0">
                <a:ea typeface="+mn-lt"/>
                <a:cs typeface="+mn-lt"/>
              </a:rPr>
              <a:t> un </a:t>
            </a:r>
            <a:r>
              <a:rPr lang="en-GB" dirty="0" err="1">
                <a:ea typeface="+mn-lt"/>
                <a:cs typeface="+mn-lt"/>
              </a:rPr>
              <a:t>dicționar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dinamic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revine</a:t>
            </a:r>
            <a:r>
              <a:rPr lang="en-GB" dirty="0">
                <a:ea typeface="+mn-lt"/>
                <a:cs typeface="+mn-lt"/>
              </a:rPr>
              <a:t> din </a:t>
            </a:r>
            <a:r>
              <a:rPr lang="en-GB" dirty="0" err="1">
                <a:ea typeface="+mn-lt"/>
                <a:cs typeface="+mn-lt"/>
              </a:rPr>
              <a:t>ideile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algoritmului</a:t>
            </a:r>
            <a:r>
              <a:rPr lang="en-GB" dirty="0">
                <a:ea typeface="+mn-lt"/>
                <a:cs typeface="+mn-lt"/>
              </a:rPr>
              <a:t> LZ78 </a:t>
            </a:r>
            <a:r>
              <a:rPr lang="en-GB" dirty="0" err="1">
                <a:ea typeface="+mn-lt"/>
                <a:cs typeface="+mn-lt"/>
              </a:rPr>
              <a:t>si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dovezile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eficienței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acestuia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0299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D64F1-F230-14A4-1C5E-7B20A647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ea typeface="+mj-lt"/>
                <a:cs typeface="+mj-lt"/>
              </a:rPr>
              <a:t>Algoritmul</a:t>
            </a:r>
            <a:r>
              <a:rPr lang="en-GB" dirty="0">
                <a:ea typeface="+mj-lt"/>
                <a:cs typeface="+mj-lt"/>
              </a:rPr>
              <a:t> de </a:t>
            </a:r>
            <a:r>
              <a:rPr lang="en-GB" dirty="0" err="1">
                <a:ea typeface="+mj-lt"/>
                <a:cs typeface="+mj-lt"/>
              </a:rPr>
              <a:t>codificare</a:t>
            </a:r>
            <a:r>
              <a:rPr lang="en-GB" dirty="0">
                <a:ea typeface="+mj-lt"/>
                <a:cs typeface="+mj-lt"/>
              </a:rPr>
              <a:t> </a:t>
            </a:r>
            <a:r>
              <a:rPr lang="en-GB" dirty="0" err="1">
                <a:ea typeface="+mj-lt"/>
                <a:cs typeface="+mj-lt"/>
              </a:rPr>
              <a:t>descris</a:t>
            </a:r>
            <a:r>
              <a:rPr lang="en-GB" dirty="0">
                <a:ea typeface="+mj-lt"/>
                <a:cs typeface="+mj-lt"/>
              </a:rPr>
              <a:t> pe </a:t>
            </a:r>
            <a:r>
              <a:rPr lang="en-GB" dirty="0" err="1">
                <a:ea typeface="+mj-lt"/>
                <a:cs typeface="+mj-lt"/>
              </a:rPr>
              <a:t>scurt</a:t>
            </a:r>
            <a:r>
              <a:rPr lang="en-GB" dirty="0">
                <a:ea typeface="+mj-lt"/>
                <a:cs typeface="+mj-lt"/>
              </a:rPr>
              <a:t> </a:t>
            </a:r>
            <a:r>
              <a:rPr lang="en-GB" dirty="0" err="1">
                <a:ea typeface="+mj-lt"/>
                <a:cs typeface="+mj-lt"/>
              </a:rPr>
              <a:t>ar</a:t>
            </a:r>
            <a:r>
              <a:rPr lang="en-GB" dirty="0">
                <a:ea typeface="+mj-lt"/>
                <a:cs typeface="+mj-lt"/>
              </a:rPr>
              <a:t> fi: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3DE58-0AC3-BA0E-1EFC-38287B98EF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GB" dirty="0">
                <a:ea typeface="+mn-lt"/>
                <a:cs typeface="+mn-lt"/>
              </a:rPr>
              <a:t>Se </a:t>
            </a:r>
            <a:r>
              <a:rPr lang="en-GB" err="1">
                <a:ea typeface="+mn-lt"/>
                <a:cs typeface="+mn-lt"/>
              </a:rPr>
              <a:t>inițializează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dicționarul</a:t>
            </a:r>
            <a:r>
              <a:rPr lang="en-GB" dirty="0">
                <a:ea typeface="+mn-lt"/>
                <a:cs typeface="+mn-lt"/>
              </a:rPr>
              <a:t> cu </a:t>
            </a:r>
            <a:r>
              <a:rPr lang="en-GB" err="1">
                <a:ea typeface="+mn-lt"/>
                <a:cs typeface="+mn-lt"/>
              </a:rPr>
              <a:t>secvențele</a:t>
            </a:r>
            <a:r>
              <a:rPr lang="en-GB" dirty="0">
                <a:ea typeface="+mn-lt"/>
                <a:cs typeface="+mn-lt"/>
              </a:rPr>
              <a:t> de </a:t>
            </a:r>
            <a:r>
              <a:rPr lang="en-GB" err="1">
                <a:ea typeface="+mn-lt"/>
                <a:cs typeface="+mn-lt"/>
              </a:rPr>
              <a:t>lungime</a:t>
            </a:r>
            <a:r>
              <a:rPr lang="en-GB" dirty="0">
                <a:ea typeface="+mn-lt"/>
                <a:cs typeface="+mn-lt"/>
              </a:rPr>
              <a:t> 1.</a:t>
            </a:r>
          </a:p>
          <a:p>
            <a:pPr marL="457200" indent="-457200">
              <a:buClr>
                <a:srgbClr val="000000"/>
              </a:buClr>
              <a:buAutoNum type="arabicPeriod"/>
            </a:pPr>
            <a:r>
              <a:rPr lang="en-GB" err="1">
                <a:ea typeface="+mn-lt"/>
                <a:cs typeface="+mn-lt"/>
              </a:rPr>
              <a:t>Găsește</a:t>
            </a:r>
            <a:r>
              <a:rPr lang="en-GB" dirty="0">
                <a:ea typeface="+mn-lt"/>
                <a:cs typeface="+mn-lt"/>
              </a:rPr>
              <a:t> cel </a:t>
            </a:r>
            <a:r>
              <a:rPr lang="en-GB" err="1">
                <a:ea typeface="+mn-lt"/>
                <a:cs typeface="+mn-lt"/>
              </a:rPr>
              <a:t>mai</a:t>
            </a:r>
            <a:r>
              <a:rPr lang="en-GB" dirty="0">
                <a:ea typeface="+mn-lt"/>
                <a:cs typeface="+mn-lt"/>
              </a:rPr>
              <a:t> lung </a:t>
            </a:r>
            <a:r>
              <a:rPr lang="en-GB" err="1">
                <a:ea typeface="+mn-lt"/>
                <a:cs typeface="+mn-lt"/>
              </a:rPr>
              <a:t>șir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b="1" i="1" dirty="0">
                <a:ea typeface="+mn-lt"/>
                <a:cs typeface="+mn-lt"/>
              </a:rPr>
              <a:t>W</a:t>
            </a:r>
            <a:r>
              <a:rPr lang="en-GB" dirty="0">
                <a:ea typeface="+mn-lt"/>
                <a:cs typeface="+mn-lt"/>
              </a:rPr>
              <a:t> din </a:t>
            </a:r>
            <a:r>
              <a:rPr lang="en-GB" err="1">
                <a:ea typeface="+mn-lt"/>
                <a:cs typeface="+mn-lt"/>
              </a:rPr>
              <a:t>dicționar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ce</a:t>
            </a:r>
            <a:r>
              <a:rPr lang="en-GB" dirty="0">
                <a:ea typeface="+mn-lt"/>
                <a:cs typeface="+mn-lt"/>
              </a:rPr>
              <a:t> se </a:t>
            </a:r>
            <a:r>
              <a:rPr lang="en-GB" err="1">
                <a:ea typeface="+mn-lt"/>
                <a:cs typeface="+mn-lt"/>
              </a:rPr>
              <a:t>potrivește</a:t>
            </a:r>
            <a:r>
              <a:rPr lang="en-GB" dirty="0">
                <a:ea typeface="+mn-lt"/>
                <a:cs typeface="+mn-lt"/>
              </a:rPr>
              <a:t> cu </a:t>
            </a:r>
            <a:r>
              <a:rPr lang="en-GB" err="1">
                <a:ea typeface="+mn-lt"/>
                <a:cs typeface="+mn-lt"/>
              </a:rPr>
              <a:t>inputul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curent</a:t>
            </a:r>
            <a:r>
              <a:rPr lang="en-GB" dirty="0">
                <a:ea typeface="+mn-lt"/>
                <a:cs typeface="+mn-lt"/>
              </a:rPr>
              <a:t>.</a:t>
            </a:r>
          </a:p>
          <a:p>
            <a:pPr marL="457200" indent="-457200">
              <a:buClr>
                <a:srgbClr val="000000"/>
              </a:buClr>
              <a:buAutoNum type="arabicPeriod"/>
            </a:pPr>
            <a:r>
              <a:rPr lang="en-GB" err="1">
                <a:ea typeface="+mn-lt"/>
                <a:cs typeface="+mn-lt"/>
              </a:rPr>
              <a:t>Afișează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indexul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șirului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b="1" i="1" dirty="0">
                <a:ea typeface="+mn-lt"/>
                <a:cs typeface="+mn-lt"/>
              </a:rPr>
              <a:t>W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și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continuă</a:t>
            </a:r>
            <a:r>
              <a:rPr lang="en-GB" dirty="0">
                <a:ea typeface="+mn-lt"/>
                <a:cs typeface="+mn-lt"/>
              </a:rPr>
              <a:t>.</a:t>
            </a:r>
          </a:p>
          <a:p>
            <a:pPr marL="457200" indent="-457200">
              <a:buClr>
                <a:srgbClr val="000000"/>
              </a:buClr>
              <a:buAutoNum type="arabicPeriod"/>
            </a:pPr>
            <a:r>
              <a:rPr lang="en-GB" err="1">
                <a:ea typeface="+mn-lt"/>
                <a:cs typeface="+mn-lt"/>
              </a:rPr>
              <a:t>Adaugă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b="1" i="1" dirty="0">
                <a:ea typeface="+mn-lt"/>
                <a:cs typeface="+mn-lt"/>
              </a:rPr>
              <a:t>W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concatenat</a:t>
            </a:r>
            <a:r>
              <a:rPr lang="en-GB" dirty="0">
                <a:ea typeface="+mn-lt"/>
                <a:cs typeface="+mn-lt"/>
              </a:rPr>
              <a:t> cu </a:t>
            </a:r>
            <a:r>
              <a:rPr lang="en-GB" err="1">
                <a:ea typeface="+mn-lt"/>
                <a:cs typeface="+mn-lt"/>
              </a:rPr>
              <a:t>următorul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simbol</a:t>
            </a:r>
            <a:r>
              <a:rPr lang="en-GB" dirty="0">
                <a:ea typeface="+mn-lt"/>
                <a:cs typeface="+mn-lt"/>
              </a:rPr>
              <a:t> din input in </a:t>
            </a:r>
            <a:r>
              <a:rPr lang="en-GB" err="1">
                <a:ea typeface="+mn-lt"/>
                <a:cs typeface="+mn-lt"/>
              </a:rPr>
              <a:t>dicționar</a:t>
            </a:r>
            <a:r>
              <a:rPr lang="en-GB" dirty="0">
                <a:ea typeface="+mn-lt"/>
                <a:cs typeface="+mn-lt"/>
              </a:rPr>
              <a:t>.</a:t>
            </a:r>
          </a:p>
          <a:p>
            <a:pPr marL="457200" indent="-457200">
              <a:buClr>
                <a:srgbClr val="000000"/>
              </a:buClr>
              <a:buAutoNum type="arabicPeriod"/>
            </a:pPr>
            <a:r>
              <a:rPr lang="en-GB" dirty="0" err="1">
                <a:ea typeface="+mn-lt"/>
                <a:cs typeface="+mn-lt"/>
              </a:rPr>
              <a:t>Repetă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începând</a:t>
            </a:r>
            <a:r>
              <a:rPr lang="en-GB" dirty="0">
                <a:ea typeface="+mn-lt"/>
                <a:cs typeface="+mn-lt"/>
              </a:rPr>
              <a:t> cu pasul 2.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612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0A19DAF6-B1F6-C797-1C14-310D9D843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911" y="804333"/>
            <a:ext cx="9206111" cy="4948285"/>
          </a:xfrm>
          <a:prstGeom prst="roundRect">
            <a:avLst>
              <a:gd name="adj" fmla="val 5301"/>
            </a:avLst>
          </a:prstGeom>
          <a:ln w="1905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8458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D64F1-F230-14A4-1C5E-7B20A647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>
                <a:ea typeface="+mj-lt"/>
                <a:cs typeface="+mj-lt"/>
              </a:rPr>
              <a:t>Procesul</a:t>
            </a:r>
            <a:r>
              <a:rPr lang="en-GB" dirty="0">
                <a:ea typeface="+mj-lt"/>
                <a:cs typeface="+mj-lt"/>
              </a:rPr>
              <a:t> de </a:t>
            </a:r>
            <a:r>
              <a:rPr lang="en-GB" dirty="0" err="1">
                <a:ea typeface="+mj-lt"/>
                <a:cs typeface="+mj-lt"/>
              </a:rPr>
              <a:t>decodificare</a:t>
            </a:r>
            <a:r>
              <a:rPr lang="en-GB" dirty="0">
                <a:ea typeface="+mj-lt"/>
                <a:cs typeface="+mj-lt"/>
              </a:rPr>
              <a:t> </a:t>
            </a:r>
            <a:r>
              <a:rPr lang="en-GB" dirty="0" err="1">
                <a:ea typeface="+mj-lt"/>
                <a:cs typeface="+mj-lt"/>
              </a:rPr>
              <a:t>folosește</a:t>
            </a:r>
            <a:r>
              <a:rPr lang="en-GB" dirty="0">
                <a:ea typeface="+mj-lt"/>
                <a:cs typeface="+mj-lt"/>
              </a:rPr>
              <a:t> </a:t>
            </a:r>
            <a:r>
              <a:rPr lang="en-GB" dirty="0" err="1">
                <a:ea typeface="+mj-lt"/>
                <a:cs typeface="+mj-lt"/>
              </a:rPr>
              <a:t>același</a:t>
            </a:r>
            <a:r>
              <a:rPr lang="en-GB" dirty="0">
                <a:ea typeface="+mj-lt"/>
                <a:cs typeface="+mj-lt"/>
              </a:rPr>
              <a:t> </a:t>
            </a:r>
            <a:r>
              <a:rPr lang="en-GB" dirty="0" err="1">
                <a:ea typeface="+mj-lt"/>
                <a:cs typeface="+mj-lt"/>
              </a:rPr>
              <a:t>dicționar</a:t>
            </a:r>
            <a:r>
              <a:rPr lang="en-GB" dirty="0">
                <a:ea typeface="+mj-lt"/>
                <a:cs typeface="+mj-lt"/>
              </a:rPr>
              <a:t> </a:t>
            </a:r>
            <a:r>
              <a:rPr lang="en-GB" dirty="0" err="1">
                <a:ea typeface="+mj-lt"/>
                <a:cs typeface="+mj-lt"/>
              </a:rPr>
              <a:t>și</a:t>
            </a:r>
            <a:r>
              <a:rPr lang="en-GB" dirty="0">
                <a:ea typeface="+mj-lt"/>
                <a:cs typeface="+mj-lt"/>
              </a:rPr>
              <a:t> </a:t>
            </a:r>
            <a:r>
              <a:rPr lang="en-GB" dirty="0" err="1">
                <a:ea typeface="+mj-lt"/>
                <a:cs typeface="+mj-lt"/>
              </a:rPr>
              <a:t>pentru</a:t>
            </a:r>
            <a:r>
              <a:rPr lang="en-GB" dirty="0">
                <a:ea typeface="+mj-lt"/>
                <a:cs typeface="+mj-lt"/>
              </a:rPr>
              <a:t> a nu fi </a:t>
            </a:r>
            <a:r>
              <a:rPr lang="en-GB" dirty="0" err="1">
                <a:ea typeface="+mj-lt"/>
                <a:cs typeface="+mj-lt"/>
              </a:rPr>
              <a:t>nevoie</a:t>
            </a:r>
            <a:r>
              <a:rPr lang="en-GB" dirty="0">
                <a:ea typeface="+mj-lt"/>
                <a:cs typeface="+mj-lt"/>
              </a:rPr>
              <a:t> </a:t>
            </a:r>
            <a:r>
              <a:rPr lang="en-GB" dirty="0" err="1">
                <a:ea typeface="+mj-lt"/>
                <a:cs typeface="+mj-lt"/>
              </a:rPr>
              <a:t>să</a:t>
            </a:r>
            <a:r>
              <a:rPr lang="en-GB" dirty="0">
                <a:ea typeface="+mj-lt"/>
                <a:cs typeface="+mj-lt"/>
              </a:rPr>
              <a:t> fie </a:t>
            </a:r>
            <a:r>
              <a:rPr lang="en-GB" dirty="0" err="1">
                <a:ea typeface="+mj-lt"/>
                <a:cs typeface="+mj-lt"/>
              </a:rPr>
              <a:t>transmis</a:t>
            </a:r>
            <a:r>
              <a:rPr lang="en-GB" dirty="0">
                <a:ea typeface="+mj-lt"/>
                <a:cs typeface="+mj-lt"/>
              </a:rPr>
              <a:t>, </a:t>
            </a:r>
            <a:r>
              <a:rPr lang="en-GB" dirty="0" err="1">
                <a:ea typeface="+mj-lt"/>
                <a:cs typeface="+mj-lt"/>
              </a:rPr>
              <a:t>îl</a:t>
            </a:r>
            <a:r>
              <a:rPr lang="en-GB" dirty="0">
                <a:ea typeface="+mj-lt"/>
                <a:cs typeface="+mj-lt"/>
              </a:rPr>
              <a:t> </a:t>
            </a:r>
            <a:r>
              <a:rPr lang="en-GB" dirty="0" err="1">
                <a:ea typeface="+mj-lt"/>
                <a:cs typeface="+mj-lt"/>
              </a:rPr>
              <a:t>creează</a:t>
            </a:r>
            <a:r>
              <a:rPr lang="en-GB" dirty="0">
                <a:ea typeface="+mj-lt"/>
                <a:cs typeface="+mj-lt"/>
              </a:rPr>
              <a:t> in </a:t>
            </a:r>
            <a:r>
              <a:rPr lang="en-GB" dirty="0" err="1">
                <a:ea typeface="+mj-lt"/>
                <a:cs typeface="+mj-lt"/>
              </a:rPr>
              <a:t>timpul</a:t>
            </a:r>
            <a:r>
              <a:rPr lang="en-GB" dirty="0">
                <a:ea typeface="+mj-lt"/>
                <a:cs typeface="+mj-lt"/>
              </a:rPr>
              <a:t> </a:t>
            </a:r>
            <a:r>
              <a:rPr lang="en-GB" dirty="0" err="1">
                <a:ea typeface="+mj-lt"/>
                <a:cs typeface="+mj-lt"/>
              </a:rPr>
              <a:t>rulării</a:t>
            </a:r>
            <a:r>
              <a:rPr lang="en-GB" dirty="0">
                <a:ea typeface="+mj-lt"/>
                <a:cs typeface="+mj-lt"/>
              </a:rPr>
              <a:t> </a:t>
            </a:r>
            <a:r>
              <a:rPr lang="en-GB" dirty="0" err="1">
                <a:ea typeface="+mj-lt"/>
                <a:cs typeface="+mj-lt"/>
              </a:rPr>
              <a:t>algoritmului</a:t>
            </a:r>
            <a:r>
              <a:rPr lang="en-GB" dirty="0">
                <a:ea typeface="+mj-lt"/>
                <a:cs typeface="+mj-lt"/>
              </a:rPr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3DE58-0AC3-BA0E-1EFC-38287B98EF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57200" indent="-457200">
              <a:buClr>
                <a:srgbClr val="000000"/>
              </a:buClr>
              <a:buAutoNum type="arabicPeriod"/>
            </a:pPr>
            <a:r>
              <a:rPr lang="en-GB" dirty="0">
                <a:ea typeface="+mn-lt"/>
                <a:cs typeface="+mn-lt"/>
              </a:rPr>
              <a:t>Se </a:t>
            </a:r>
            <a:r>
              <a:rPr lang="en-GB" dirty="0" err="1">
                <a:ea typeface="+mn-lt"/>
                <a:cs typeface="+mn-lt"/>
              </a:rPr>
              <a:t>inițializează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dicționarul</a:t>
            </a:r>
            <a:r>
              <a:rPr lang="en-GB" dirty="0">
                <a:ea typeface="+mn-lt"/>
                <a:cs typeface="+mn-lt"/>
              </a:rPr>
              <a:t> cu </a:t>
            </a:r>
            <a:r>
              <a:rPr lang="en-GB" dirty="0" err="1">
                <a:ea typeface="+mn-lt"/>
                <a:cs typeface="+mn-lt"/>
              </a:rPr>
              <a:t>secvențele</a:t>
            </a:r>
            <a:r>
              <a:rPr lang="en-GB" dirty="0">
                <a:ea typeface="+mn-lt"/>
                <a:cs typeface="+mn-lt"/>
              </a:rPr>
              <a:t> de </a:t>
            </a:r>
            <a:r>
              <a:rPr lang="en-GB" dirty="0" err="1">
                <a:ea typeface="+mn-lt"/>
                <a:cs typeface="+mn-lt"/>
              </a:rPr>
              <a:t>lungime</a:t>
            </a:r>
            <a:r>
              <a:rPr lang="en-GB" dirty="0">
                <a:ea typeface="+mn-lt"/>
                <a:cs typeface="+mn-lt"/>
              </a:rPr>
              <a:t> 1.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Clr>
                <a:srgbClr val="000000"/>
              </a:buClr>
              <a:buAutoNum type="arabicPeriod"/>
            </a:pPr>
            <a:r>
              <a:rPr lang="en-GB" dirty="0" err="1">
                <a:ea typeface="+mn-lt"/>
                <a:cs typeface="+mn-lt"/>
              </a:rPr>
              <a:t>Verifică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dacă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simbolul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curent</a:t>
            </a:r>
            <a:r>
              <a:rPr lang="en-GB" dirty="0">
                <a:ea typeface="+mn-lt"/>
                <a:cs typeface="+mn-lt"/>
              </a:rPr>
              <a:t> se </a:t>
            </a:r>
            <a:r>
              <a:rPr lang="en-GB" dirty="0" err="1">
                <a:ea typeface="+mn-lt"/>
                <a:cs typeface="+mn-lt"/>
              </a:rPr>
              <a:t>află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în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dicționar</a:t>
            </a:r>
            <a:r>
              <a:rPr lang="en-GB" dirty="0">
                <a:ea typeface="+mn-lt"/>
                <a:cs typeface="+mn-lt"/>
              </a:rPr>
              <a:t>.</a:t>
            </a:r>
          </a:p>
          <a:p>
            <a:pPr marL="914400" lvl="1" indent="-457200">
              <a:buClr>
                <a:srgbClr val="000000"/>
              </a:buClr>
              <a:buFont typeface="Courier New" panose="020B0604020202020204" pitchFamily="34" charset="0"/>
              <a:buChar char="o"/>
            </a:pPr>
            <a:r>
              <a:rPr lang="en-GB" dirty="0">
                <a:ea typeface="+mn-lt"/>
                <a:cs typeface="+mn-lt"/>
              </a:rPr>
              <a:t>Da?</a:t>
            </a:r>
          </a:p>
          <a:p>
            <a:pPr marL="1371600" lvl="2" indent="-457200">
              <a:buClr>
                <a:srgbClr val="000000"/>
              </a:buClr>
              <a:buFont typeface="Wingdings" panose="020B0604020202020204" pitchFamily="34" charset="0"/>
              <a:buChar char="§"/>
            </a:pPr>
            <a:r>
              <a:rPr lang="en-GB" err="1">
                <a:ea typeface="+mn-lt"/>
                <a:cs typeface="+mn-lt"/>
              </a:rPr>
              <a:t>Afișează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secvența</a:t>
            </a:r>
            <a:r>
              <a:rPr lang="en-GB" dirty="0">
                <a:ea typeface="+mn-lt"/>
                <a:cs typeface="+mn-lt"/>
              </a:rPr>
              <a:t> W </a:t>
            </a:r>
            <a:r>
              <a:rPr lang="en-GB" err="1">
                <a:ea typeface="+mn-lt"/>
                <a:cs typeface="+mn-lt"/>
              </a:rPr>
              <a:t>pentru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simbolul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curent</a:t>
            </a:r>
            <a:r>
              <a:rPr lang="en-GB" dirty="0">
                <a:ea typeface="+mn-lt"/>
                <a:cs typeface="+mn-lt"/>
              </a:rPr>
              <a:t>. </a:t>
            </a:r>
          </a:p>
          <a:p>
            <a:pPr marL="1371600" lvl="2" indent="-457200">
              <a:buClr>
                <a:srgbClr val="000000"/>
              </a:buClr>
              <a:buFont typeface="Wingdings" panose="020B0604020202020204" pitchFamily="34" charset="0"/>
              <a:buChar char="§"/>
            </a:pPr>
            <a:r>
              <a:rPr lang="en-GB" dirty="0" err="1">
                <a:ea typeface="+mn-lt"/>
                <a:cs typeface="+mn-lt"/>
              </a:rPr>
              <a:t>Concatenează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secvența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afișată</a:t>
            </a:r>
            <a:r>
              <a:rPr lang="en-GB" dirty="0">
                <a:ea typeface="+mn-lt"/>
                <a:cs typeface="+mn-lt"/>
              </a:rPr>
              <a:t> anterior cu </a:t>
            </a:r>
            <a:r>
              <a:rPr lang="en-GB" dirty="0" err="1">
                <a:ea typeface="+mn-lt"/>
                <a:cs typeface="+mn-lt"/>
              </a:rPr>
              <a:t>primul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simbol</a:t>
            </a:r>
            <a:r>
              <a:rPr lang="en-GB" dirty="0">
                <a:ea typeface="+mn-lt"/>
                <a:cs typeface="+mn-lt"/>
              </a:rPr>
              <a:t> din W. </a:t>
            </a:r>
          </a:p>
          <a:p>
            <a:pPr marL="914400" lvl="1" indent="-457200">
              <a:buClr>
                <a:srgbClr val="000000"/>
              </a:buClr>
              <a:buFont typeface="Courier New" panose="020B0604020202020204" pitchFamily="34" charset="0"/>
              <a:buChar char="o"/>
            </a:pPr>
            <a:r>
              <a:rPr lang="en-GB" dirty="0">
                <a:ea typeface="+mn-lt"/>
                <a:cs typeface="+mn-lt"/>
              </a:rPr>
              <a:t>Nu?</a:t>
            </a:r>
          </a:p>
          <a:p>
            <a:pPr marL="1371600" lvl="2" indent="-457200">
              <a:buClr>
                <a:srgbClr val="000000"/>
              </a:buClr>
              <a:buFont typeface="Wingdings" panose="020B0604020202020204" pitchFamily="34" charset="0"/>
              <a:buChar char="§"/>
            </a:pPr>
            <a:r>
              <a:rPr lang="en-GB" err="1">
                <a:ea typeface="+mn-lt"/>
                <a:cs typeface="+mn-lt"/>
              </a:rPr>
              <a:t>Concatenează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secvența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afișată</a:t>
            </a:r>
            <a:r>
              <a:rPr lang="en-GB" dirty="0">
                <a:ea typeface="+mn-lt"/>
                <a:cs typeface="+mn-lt"/>
              </a:rPr>
              <a:t> anterior cu </a:t>
            </a:r>
            <a:r>
              <a:rPr lang="en-GB" err="1">
                <a:ea typeface="+mn-lt"/>
                <a:cs typeface="+mn-lt"/>
              </a:rPr>
              <a:t>primul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simbol</a:t>
            </a:r>
            <a:r>
              <a:rPr lang="en-GB" dirty="0">
                <a:ea typeface="+mn-lt"/>
                <a:cs typeface="+mn-lt"/>
              </a:rPr>
              <a:t> din </a:t>
            </a:r>
            <a:r>
              <a:rPr lang="en-GB" err="1">
                <a:ea typeface="+mn-lt"/>
                <a:cs typeface="+mn-lt"/>
              </a:rPr>
              <a:t>ea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secvența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obținută</a:t>
            </a:r>
            <a:r>
              <a:rPr lang="en-GB" dirty="0">
                <a:ea typeface="+mn-lt"/>
                <a:cs typeface="+mn-lt"/>
              </a:rPr>
              <a:t> o </a:t>
            </a:r>
            <a:r>
              <a:rPr lang="en-GB" err="1">
                <a:ea typeface="+mn-lt"/>
                <a:cs typeface="+mn-lt"/>
              </a:rPr>
              <a:t>notăm</a:t>
            </a:r>
            <a:r>
              <a:rPr lang="en-GB" dirty="0">
                <a:ea typeface="+mn-lt"/>
                <a:cs typeface="+mn-lt"/>
              </a:rPr>
              <a:t> cu </a:t>
            </a:r>
            <a:r>
              <a:rPr lang="en-GB" b="1" i="1">
                <a:ea typeface="+mn-lt"/>
                <a:cs typeface="+mn-lt"/>
              </a:rPr>
              <a:t>V.</a:t>
            </a:r>
            <a:endParaRPr lang="en-GB" b="1" i="1" dirty="0"/>
          </a:p>
          <a:p>
            <a:pPr marL="1371600" lvl="2" indent="-457200">
              <a:buClr>
                <a:srgbClr val="000000"/>
              </a:buClr>
              <a:buFont typeface="Wingdings" panose="020B0604020202020204" pitchFamily="34" charset="0"/>
              <a:buChar char="§"/>
            </a:pPr>
            <a:r>
              <a:rPr lang="en-GB" dirty="0" err="1">
                <a:ea typeface="+mn-lt"/>
                <a:cs typeface="+mn-lt"/>
              </a:rPr>
              <a:t>Adaugă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b="1" i="1" dirty="0">
                <a:ea typeface="+mn-lt"/>
                <a:cs typeface="+mn-lt"/>
              </a:rPr>
              <a:t>V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în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dicționar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și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afișează</a:t>
            </a:r>
            <a:r>
              <a:rPr lang="en-GB" dirty="0">
                <a:ea typeface="+mn-lt"/>
                <a:cs typeface="+mn-lt"/>
              </a:rPr>
              <a:t>.</a:t>
            </a:r>
          </a:p>
          <a:p>
            <a:pPr marL="457200" indent="-457200">
              <a:buClr>
                <a:srgbClr val="000000"/>
              </a:buClr>
              <a:buAutoNum type="arabicPeriod"/>
            </a:pPr>
            <a:r>
              <a:rPr lang="en-GB" dirty="0" err="1">
                <a:ea typeface="+mn-lt"/>
                <a:cs typeface="+mn-lt"/>
              </a:rPr>
              <a:t>Repetă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începând</a:t>
            </a:r>
            <a:r>
              <a:rPr lang="en-GB" dirty="0">
                <a:ea typeface="+mn-lt"/>
                <a:cs typeface="+mn-lt"/>
              </a:rPr>
              <a:t> cu pasul 2.</a:t>
            </a:r>
          </a:p>
        </p:txBody>
      </p:sp>
    </p:spTree>
    <p:extLst>
      <p:ext uri="{BB962C8B-B14F-4D97-AF65-F5344CB8AC3E}">
        <p14:creationId xmlns:p14="http://schemas.microsoft.com/office/powerpoint/2010/main" val="3707159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code&#10;&#10;Description automatically generated">
            <a:extLst>
              <a:ext uri="{FF2B5EF4-FFF2-40B4-BE49-F238E27FC236}">
                <a16:creationId xmlns:a16="http://schemas.microsoft.com/office/drawing/2014/main" id="{B77EE75E-E642-161A-DA84-96FEC0AE2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402" y="1767243"/>
            <a:ext cx="9595129" cy="3022465"/>
          </a:xfrm>
          <a:prstGeom prst="roundRect">
            <a:avLst>
              <a:gd name="adj" fmla="val 5301"/>
            </a:avLst>
          </a:prstGeom>
          <a:ln w="1905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42138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F743-66CE-807B-1570-10582933A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i="1" dirty="0">
                <a:solidFill>
                  <a:schemeClr val="tx1">
                    <a:lumMod val="76000"/>
                    <a:lumOff val="24000"/>
                  </a:schemeClr>
                </a:solidFill>
              </a:rPr>
              <a:t>3.1 </a:t>
            </a:r>
            <a:r>
              <a:rPr lang="en-GB" sz="4800" b="1" i="1" err="1">
                <a:solidFill>
                  <a:schemeClr val="tx1">
                    <a:lumMod val="76000"/>
                    <a:lumOff val="24000"/>
                  </a:schemeClr>
                </a:solidFill>
              </a:rPr>
              <a:t>Avantaje</a:t>
            </a:r>
            <a:endParaRPr lang="en-GB" sz="4800" b="1" i="1" dirty="0">
              <a:solidFill>
                <a:schemeClr val="tx1">
                  <a:lumMod val="76000"/>
                  <a:lumOff val="24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DD199-133D-1077-CC3B-C3544E408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223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E0838-52A9-BA67-A81B-5FB6FB8655E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15526"/>
            <a:ext cx="10363826" cy="34241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GB" dirty="0"/>
              <a:t>Cum </a:t>
            </a:r>
            <a:r>
              <a:rPr lang="en-GB" err="1"/>
              <a:t>este</a:t>
            </a:r>
            <a:r>
              <a:rPr lang="en-GB" dirty="0"/>
              <a:t> un </a:t>
            </a:r>
            <a:r>
              <a:rPr lang="en-GB" err="1"/>
              <a:t>algoritm</a:t>
            </a:r>
            <a:r>
              <a:rPr lang="en-GB" dirty="0"/>
              <a:t> </a:t>
            </a:r>
            <a:r>
              <a:rPr lang="en-GB" b="1" i="1" dirty="0"/>
              <a:t>incremental </a:t>
            </a:r>
            <a:r>
              <a:rPr lang="en-GB" dirty="0"/>
              <a:t>/ </a:t>
            </a:r>
            <a:r>
              <a:rPr lang="en-GB" b="1" i="1" err="1"/>
              <a:t>adaptiv</a:t>
            </a:r>
            <a:r>
              <a:rPr lang="en-GB" dirty="0"/>
              <a:t>, nu </a:t>
            </a:r>
            <a:r>
              <a:rPr lang="en-GB" err="1"/>
              <a:t>este</a:t>
            </a:r>
            <a:r>
              <a:rPr lang="en-GB" dirty="0"/>
              <a:t> </a:t>
            </a:r>
            <a:r>
              <a:rPr lang="en-GB" err="1"/>
              <a:t>necesară</a:t>
            </a:r>
            <a:r>
              <a:rPr lang="en-GB" dirty="0"/>
              <a:t> </a:t>
            </a:r>
            <a:r>
              <a:rPr lang="en-GB" err="1"/>
              <a:t>stocarea</a:t>
            </a:r>
            <a:r>
              <a:rPr lang="en-GB" dirty="0"/>
              <a:t> </a:t>
            </a:r>
            <a:r>
              <a:rPr lang="en-GB" err="1"/>
              <a:t>structurii</a:t>
            </a:r>
            <a:r>
              <a:rPr lang="en-GB" dirty="0"/>
              <a:t> / </a:t>
            </a:r>
            <a:r>
              <a:rPr lang="en-GB" err="1"/>
              <a:t>dicționarului</a:t>
            </a:r>
            <a:r>
              <a:rPr lang="en-GB" dirty="0"/>
              <a:t> </a:t>
            </a:r>
            <a:r>
              <a:rPr lang="en-GB" err="1"/>
              <a:t>folosit</a:t>
            </a:r>
            <a:r>
              <a:rPr lang="en-GB" dirty="0"/>
              <a:t> in </a:t>
            </a:r>
            <a:r>
              <a:rPr lang="en-GB" err="1"/>
              <a:t>codificare</a:t>
            </a:r>
            <a:r>
              <a:rPr lang="en-GB" dirty="0"/>
              <a:t>, </a:t>
            </a:r>
            <a:r>
              <a:rPr lang="en-GB" err="1"/>
              <a:t>pentru</a:t>
            </a:r>
            <a:r>
              <a:rPr lang="en-GB" dirty="0"/>
              <a:t> a </a:t>
            </a:r>
            <a:r>
              <a:rPr lang="en-GB" err="1"/>
              <a:t>șții</a:t>
            </a:r>
            <a:r>
              <a:rPr lang="en-GB" dirty="0"/>
              <a:t> cum </a:t>
            </a:r>
            <a:r>
              <a:rPr lang="en-GB" err="1"/>
              <a:t>să</a:t>
            </a:r>
            <a:r>
              <a:rPr lang="en-GB" dirty="0"/>
              <a:t> </a:t>
            </a:r>
            <a:r>
              <a:rPr lang="en-GB" err="1"/>
              <a:t>decodifici</a:t>
            </a:r>
            <a:r>
              <a:rPr lang="en-GB" dirty="0"/>
              <a:t> </a:t>
            </a:r>
            <a:r>
              <a:rPr lang="en-GB" err="1"/>
              <a:t>datele</a:t>
            </a:r>
            <a:r>
              <a:rPr lang="en-GB" dirty="0"/>
              <a:t>. </a:t>
            </a:r>
            <a:r>
              <a:rPr lang="en-GB" err="1"/>
              <a:t>Structura</a:t>
            </a:r>
            <a:r>
              <a:rPr lang="en-GB" dirty="0"/>
              <a:t> </a:t>
            </a:r>
            <a:r>
              <a:rPr lang="en-GB" err="1"/>
              <a:t>este</a:t>
            </a:r>
            <a:r>
              <a:rPr lang="en-GB" dirty="0"/>
              <a:t> </a:t>
            </a:r>
            <a:r>
              <a:rPr lang="en-GB" err="1"/>
              <a:t>creată</a:t>
            </a:r>
            <a:r>
              <a:rPr lang="en-GB" b="1" i="1" dirty="0"/>
              <a:t> </a:t>
            </a:r>
            <a:r>
              <a:rPr lang="en-GB" b="1" i="1" err="1"/>
              <a:t>în</a:t>
            </a:r>
            <a:r>
              <a:rPr lang="en-GB" b="1" i="1" dirty="0"/>
              <a:t> </a:t>
            </a:r>
            <a:r>
              <a:rPr lang="en-GB" b="1" i="1" err="1"/>
              <a:t>timpul</a:t>
            </a:r>
            <a:r>
              <a:rPr lang="en-GB" b="1" i="1" dirty="0"/>
              <a:t> </a:t>
            </a:r>
            <a:r>
              <a:rPr lang="en-GB" b="1" i="1" err="1"/>
              <a:t>decodificării</a:t>
            </a:r>
            <a:r>
              <a:rPr lang="en-GB" dirty="0"/>
              <a:t>. </a:t>
            </a:r>
          </a:p>
          <a:p>
            <a:pPr marL="457200" indent="-457200">
              <a:buClr>
                <a:srgbClr val="000000"/>
              </a:buClr>
              <a:buAutoNum type="arabicPeriod"/>
            </a:pPr>
            <a:r>
              <a:rPr lang="en-GB" dirty="0" err="1">
                <a:ea typeface="+mn-lt"/>
                <a:cs typeface="+mn-lt"/>
              </a:rPr>
              <a:t>Eficiență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ridicată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pentru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datele</a:t>
            </a:r>
            <a:r>
              <a:rPr lang="en-GB" dirty="0">
                <a:ea typeface="+mn-lt"/>
                <a:cs typeface="+mn-lt"/>
              </a:rPr>
              <a:t> cu </a:t>
            </a:r>
            <a:r>
              <a:rPr lang="en-GB" dirty="0" err="1">
                <a:ea typeface="+mn-lt"/>
                <a:cs typeface="+mn-lt"/>
              </a:rPr>
              <a:t>redundanță</a:t>
            </a:r>
            <a:r>
              <a:rPr lang="en-GB" dirty="0">
                <a:ea typeface="+mn-lt"/>
                <a:cs typeface="+mn-lt"/>
              </a:rPr>
              <a:t> mare </a:t>
            </a:r>
            <a:r>
              <a:rPr lang="en-GB" dirty="0" err="1">
                <a:ea typeface="+mn-lt"/>
                <a:cs typeface="+mn-lt"/>
              </a:rPr>
              <a:t>și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pentru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datele</a:t>
            </a:r>
            <a:r>
              <a:rPr lang="en-GB" dirty="0">
                <a:ea typeface="+mn-lt"/>
                <a:cs typeface="+mn-lt"/>
              </a:rPr>
              <a:t> cu </a:t>
            </a:r>
            <a:r>
              <a:rPr lang="en-GB" dirty="0" err="1">
                <a:ea typeface="+mn-lt"/>
                <a:cs typeface="+mn-lt"/>
              </a:rPr>
              <a:t>tipare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frecvente</a:t>
            </a:r>
            <a:r>
              <a:rPr lang="en-GB" dirty="0">
                <a:ea typeface="+mn-lt"/>
                <a:cs typeface="+mn-lt"/>
              </a:rPr>
              <a:t> (e.g. text, </a:t>
            </a:r>
            <a:r>
              <a:rPr lang="en-GB" dirty="0" err="1">
                <a:ea typeface="+mn-lt"/>
                <a:cs typeface="+mn-lt"/>
              </a:rPr>
              <a:t>imagini</a:t>
            </a:r>
            <a:r>
              <a:rPr lang="en-GB" dirty="0">
                <a:ea typeface="+mn-lt"/>
                <a:cs typeface="+mn-lt"/>
              </a:rPr>
              <a:t> cu </a:t>
            </a:r>
            <a:r>
              <a:rPr lang="en-GB" dirty="0" err="1">
                <a:ea typeface="+mn-lt"/>
                <a:cs typeface="+mn-lt"/>
              </a:rPr>
              <a:t>tipare</a:t>
            </a:r>
            <a:r>
              <a:rPr lang="en-GB" dirty="0">
                <a:ea typeface="+mn-lt"/>
                <a:cs typeface="+mn-lt"/>
              </a:rPr>
              <a:t> etc.)</a:t>
            </a:r>
          </a:p>
          <a:p>
            <a:pPr marL="457200" indent="-457200">
              <a:buClr>
                <a:srgbClr val="000000"/>
              </a:buClr>
              <a:buAutoNum type="arabicPeriod"/>
            </a:pPr>
            <a:r>
              <a:rPr lang="en-GB" dirty="0" err="1">
                <a:ea typeface="+mn-lt"/>
                <a:cs typeface="+mn-lt"/>
              </a:rPr>
              <a:t>Implementare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simplă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4643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DA9C-5463-C2B9-F9AB-886C90807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i="1" dirty="0">
                <a:solidFill>
                  <a:schemeClr val="tx1">
                    <a:lumMod val="76000"/>
                    <a:lumOff val="24000"/>
                  </a:schemeClr>
                </a:solidFill>
              </a:rPr>
              <a:t>3.2 </a:t>
            </a:r>
            <a:r>
              <a:rPr lang="en-GB" sz="4800" b="1" i="1" err="1">
                <a:solidFill>
                  <a:schemeClr val="tx1">
                    <a:lumMod val="76000"/>
                    <a:lumOff val="24000"/>
                  </a:schemeClr>
                </a:solidFill>
              </a:rPr>
              <a:t>limitări</a:t>
            </a:r>
            <a:endParaRPr lang="en-GB" sz="4800" b="1" i="1" dirty="0">
              <a:solidFill>
                <a:schemeClr val="tx1">
                  <a:lumMod val="76000"/>
                  <a:lumOff val="24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2A316-855A-C26F-8430-D39B50DE96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729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E0838-52A9-BA67-A81B-5FB6FB8655E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15526"/>
            <a:ext cx="10363826" cy="34241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GB" b="1" i="1" err="1">
                <a:solidFill>
                  <a:schemeClr val="tx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Structura</a:t>
            </a:r>
            <a:r>
              <a:rPr lang="en-GB" b="1" i="1" dirty="0">
                <a:solidFill>
                  <a:schemeClr val="tx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 </a:t>
            </a:r>
            <a:r>
              <a:rPr lang="en-GB" b="1" i="1" err="1">
                <a:solidFill>
                  <a:schemeClr val="tx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este</a:t>
            </a:r>
            <a:r>
              <a:rPr lang="en-GB" b="1" i="1" dirty="0">
                <a:solidFill>
                  <a:schemeClr val="tx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 </a:t>
            </a:r>
            <a:r>
              <a:rPr lang="en-GB" b="1" i="1" err="1">
                <a:solidFill>
                  <a:schemeClr val="tx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creată</a:t>
            </a:r>
            <a:r>
              <a:rPr lang="en-GB" b="1" i="1" dirty="0">
                <a:solidFill>
                  <a:schemeClr val="tx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 </a:t>
            </a:r>
            <a:r>
              <a:rPr lang="en-GB" b="1" i="1" err="1">
                <a:solidFill>
                  <a:schemeClr val="tx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în</a:t>
            </a:r>
            <a:r>
              <a:rPr lang="en-GB" b="1" i="1" dirty="0">
                <a:solidFill>
                  <a:schemeClr val="tx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 </a:t>
            </a:r>
            <a:r>
              <a:rPr lang="en-GB" b="1" i="1" err="1">
                <a:solidFill>
                  <a:schemeClr val="tx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timpul</a:t>
            </a:r>
            <a:r>
              <a:rPr lang="en-GB" b="1" i="1" dirty="0">
                <a:solidFill>
                  <a:schemeClr val="tx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 </a:t>
            </a:r>
            <a:r>
              <a:rPr lang="en-GB" b="1" i="1" err="1">
                <a:solidFill>
                  <a:schemeClr val="tx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decodificării</a:t>
            </a:r>
            <a:r>
              <a:rPr lang="en-GB" dirty="0">
                <a:ea typeface="+mn-lt"/>
                <a:cs typeface="+mn-lt"/>
              </a:rPr>
              <a:t> - </a:t>
            </a:r>
            <a:r>
              <a:rPr lang="en-GB" err="1">
                <a:ea typeface="+mn-lt"/>
                <a:cs typeface="+mn-lt"/>
              </a:rPr>
              <a:t>Totuși</a:t>
            </a:r>
            <a:r>
              <a:rPr lang="en-GB" dirty="0">
                <a:ea typeface="+mn-lt"/>
                <a:cs typeface="+mn-lt"/>
              </a:rPr>
              <a:t> pot </a:t>
            </a:r>
            <a:r>
              <a:rPr lang="en-GB" err="1">
                <a:ea typeface="+mn-lt"/>
                <a:cs typeface="+mn-lt"/>
              </a:rPr>
              <a:t>apărea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probleme</a:t>
            </a:r>
            <a:r>
              <a:rPr lang="en-GB" dirty="0">
                <a:ea typeface="+mn-lt"/>
                <a:cs typeface="+mn-lt"/>
              </a:rPr>
              <a:t> precum </a:t>
            </a:r>
            <a:r>
              <a:rPr lang="en-GB" err="1">
                <a:ea typeface="+mn-lt"/>
                <a:cs typeface="+mn-lt"/>
              </a:rPr>
              <a:t>problema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b="1" i="1" err="1">
                <a:ea typeface="+mn-lt"/>
                <a:cs typeface="+mn-lt"/>
              </a:rPr>
              <a:t>cScSc</a:t>
            </a:r>
            <a:r>
              <a:rPr lang="en-GB" dirty="0">
                <a:ea typeface="+mn-lt"/>
                <a:cs typeface="+mn-lt"/>
              </a:rPr>
              <a:t>. </a:t>
            </a:r>
            <a:r>
              <a:rPr lang="en-GB" err="1">
                <a:ea typeface="+mn-lt"/>
                <a:cs typeface="+mn-lt"/>
              </a:rPr>
              <a:t>problema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apare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când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b="1" i="1" dirty="0">
                <a:ea typeface="+mn-lt"/>
                <a:cs typeface="+mn-lt"/>
              </a:rPr>
              <a:t>cs </a:t>
            </a:r>
            <a:r>
              <a:rPr lang="en-GB" dirty="0">
                <a:ea typeface="+mn-lt"/>
                <a:cs typeface="+mn-lt"/>
              </a:rPr>
              <a:t>se </a:t>
            </a:r>
            <a:r>
              <a:rPr lang="en-GB" err="1">
                <a:ea typeface="+mn-lt"/>
                <a:cs typeface="+mn-lt"/>
              </a:rPr>
              <a:t>află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în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dicționar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algoritmul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adaugă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b="1" i="1" dirty="0">
                <a:ea typeface="+mn-lt"/>
                <a:cs typeface="+mn-lt"/>
              </a:rPr>
              <a:t>csc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iar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apoi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emite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codul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pentru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b="1" i="1" dirty="0">
                <a:ea typeface="+mn-lt"/>
                <a:cs typeface="+mn-lt"/>
              </a:rPr>
              <a:t>csc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astfel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acesta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este</a:t>
            </a:r>
            <a:r>
              <a:rPr lang="en-GB" dirty="0">
                <a:ea typeface="+mn-lt"/>
                <a:cs typeface="+mn-lt"/>
              </a:rPr>
              <a:t> un </a:t>
            </a:r>
            <a:r>
              <a:rPr lang="en-GB" err="1">
                <a:ea typeface="+mn-lt"/>
                <a:cs typeface="+mn-lt"/>
              </a:rPr>
              <a:t>caz</a:t>
            </a:r>
            <a:r>
              <a:rPr lang="en-GB" dirty="0">
                <a:ea typeface="+mn-lt"/>
                <a:cs typeface="+mn-lt"/>
              </a:rPr>
              <a:t> special </a:t>
            </a:r>
            <a:r>
              <a:rPr lang="en-GB" err="1">
                <a:ea typeface="+mn-lt"/>
                <a:cs typeface="+mn-lt"/>
              </a:rPr>
              <a:t>în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decodificare</a:t>
            </a:r>
            <a:r>
              <a:rPr lang="en-GB" dirty="0">
                <a:ea typeface="+mn-lt"/>
                <a:cs typeface="+mn-lt"/>
              </a:rPr>
              <a:t>.</a:t>
            </a:r>
          </a:p>
          <a:p>
            <a:pPr marL="457200" indent="-457200">
              <a:buClr>
                <a:srgbClr val="000000"/>
              </a:buClr>
              <a:buAutoNum type="arabicPeriod"/>
            </a:pPr>
            <a:r>
              <a:rPr lang="en-GB" err="1">
                <a:ea typeface="+mn-lt"/>
                <a:cs typeface="+mn-lt"/>
              </a:rPr>
              <a:t>Performanță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b="1" i="1" err="1">
                <a:ea typeface="+mn-lt"/>
                <a:cs typeface="+mn-lt"/>
              </a:rPr>
              <a:t>redusă</a:t>
            </a:r>
            <a:r>
              <a:rPr lang="en-GB" b="1" i="1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pentru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datele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fără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redundanță</a:t>
            </a:r>
            <a:r>
              <a:rPr lang="en-GB" dirty="0">
                <a:ea typeface="+mn-lt"/>
                <a:cs typeface="+mn-lt"/>
              </a:rPr>
              <a:t>.</a:t>
            </a:r>
          </a:p>
          <a:p>
            <a:pPr marL="457200" indent="-457200">
              <a:buClr>
                <a:srgbClr val="000000"/>
              </a:buClr>
              <a:buAutoNum type="arabicPeriod"/>
            </a:pPr>
            <a:r>
              <a:rPr lang="en-GB" dirty="0" err="1">
                <a:ea typeface="+mn-lt"/>
                <a:cs typeface="+mn-lt"/>
              </a:rPr>
              <a:t>Dimensiunea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dicționarului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poate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crește</a:t>
            </a:r>
            <a:r>
              <a:rPr lang="en-GB" dirty="0">
                <a:ea typeface="+mn-lt"/>
                <a:cs typeface="+mn-lt"/>
              </a:rPr>
              <a:t> rapid.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8479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601D-27DB-A796-7DEA-89460698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i="1" dirty="0">
                <a:solidFill>
                  <a:schemeClr val="tx1">
                    <a:lumMod val="76000"/>
                    <a:lumOff val="24000"/>
                  </a:schemeClr>
                </a:solidFill>
              </a:rPr>
              <a:t>3.3 </a:t>
            </a:r>
            <a:r>
              <a:rPr lang="en-GB" sz="4800" b="1" i="1" dirty="0" err="1">
                <a:solidFill>
                  <a:schemeClr val="tx1">
                    <a:lumMod val="76000"/>
                    <a:lumOff val="24000"/>
                  </a:schemeClr>
                </a:solidFill>
              </a:rPr>
              <a:t>Aplicații</a:t>
            </a:r>
            <a:endParaRPr lang="en-GB" sz="4800" b="1" i="1" dirty="0">
              <a:solidFill>
                <a:schemeClr val="tx1">
                  <a:lumMod val="76000"/>
                  <a:lumOff val="24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9E617-3DFF-00D3-C548-3C997E2099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88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2B5D-3B01-261B-349A-37C6B61D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i="1" err="1"/>
              <a:t>cuprins</a:t>
            </a:r>
            <a:endParaRPr lang="en-GB" sz="4800" b="1" i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A5B69-054A-B683-1976-18D178F168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4800" b="1" dirty="0">
                <a:solidFill>
                  <a:schemeClr val="tx1">
                    <a:lumMod val="76000"/>
                    <a:lumOff val="24000"/>
                  </a:schemeClr>
                </a:solidFill>
              </a:rPr>
              <a:t>01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5525E-F454-1F34-CA5D-A66BA2D4B720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GB" sz="2800" dirty="0"/>
              <a:t>Ce </a:t>
            </a:r>
            <a:r>
              <a:rPr lang="en-GB" sz="2800" dirty="0" err="1"/>
              <a:t>este</a:t>
            </a:r>
            <a:r>
              <a:rPr lang="en-GB" sz="2800" dirty="0"/>
              <a:t> </a:t>
            </a:r>
            <a:r>
              <a:rPr lang="en-GB" sz="2800" dirty="0" err="1"/>
              <a:t>compresia</a:t>
            </a:r>
            <a:r>
              <a:rPr lang="en-GB" sz="2800" dirty="0"/>
              <a:t>, de </a:t>
            </a:r>
            <a:r>
              <a:rPr lang="en-GB" sz="2800" dirty="0" err="1"/>
              <a:t>ce</a:t>
            </a:r>
            <a:r>
              <a:rPr lang="en-GB" sz="2800" dirty="0"/>
              <a:t> </a:t>
            </a:r>
            <a:r>
              <a:rPr lang="en-GB" sz="2800" dirty="0" err="1"/>
              <a:t>lzw</a:t>
            </a:r>
            <a:r>
              <a:rPr lang="en-GB" sz="2800" dirty="0"/>
              <a:t>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46EA0D-460C-A0D3-ACAA-E37B6928E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4800" b="1" dirty="0">
                <a:solidFill>
                  <a:schemeClr val="tx1">
                    <a:lumMod val="76000"/>
                    <a:lumOff val="24000"/>
                  </a:schemeClr>
                </a:solidFill>
              </a:rPr>
              <a:t>02</a:t>
            </a:r>
            <a:endParaRPr lang="en-GB" sz="4800" b="1">
              <a:solidFill>
                <a:schemeClr val="tx1">
                  <a:lumMod val="76000"/>
                  <a:lumOff val="24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FEE78D-981C-07DB-CDAB-A5663B624007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GB" sz="2800" err="1"/>
              <a:t>Descrierea</a:t>
            </a:r>
            <a:r>
              <a:rPr lang="en-GB" sz="2800" dirty="0"/>
              <a:t> </a:t>
            </a:r>
            <a:r>
              <a:rPr lang="en-GB" sz="2800" err="1"/>
              <a:t>algoritmului</a:t>
            </a:r>
            <a:r>
              <a:rPr lang="en-GB" sz="2800" dirty="0"/>
              <a:t> LZW, </a:t>
            </a:r>
            <a:r>
              <a:rPr lang="en-GB" sz="2800" err="1"/>
              <a:t>metoda</a:t>
            </a:r>
            <a:r>
              <a:rPr lang="en-GB" sz="2800" dirty="0"/>
              <a:t> pe </a:t>
            </a:r>
            <a:r>
              <a:rPr lang="en-GB" sz="2800" err="1"/>
              <a:t>scurt</a:t>
            </a:r>
            <a:endParaRPr lang="en-GB" sz="2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137316-2C68-6E53-72E6-5218E50151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4800" b="1" dirty="0">
                <a:solidFill>
                  <a:schemeClr val="tx1">
                    <a:lumMod val="76000"/>
                    <a:lumOff val="24000"/>
                  </a:schemeClr>
                </a:solidFill>
              </a:rPr>
              <a:t>03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42F7D4-A712-9B1C-4CE0-AD7A1C1F635D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GB" sz="2800" dirty="0" err="1"/>
              <a:t>Avantaje</a:t>
            </a:r>
            <a:r>
              <a:rPr lang="en-GB" sz="2800" dirty="0"/>
              <a:t>, </a:t>
            </a:r>
            <a:r>
              <a:rPr lang="en-GB" sz="2800" dirty="0" err="1"/>
              <a:t>limitări</a:t>
            </a:r>
            <a:r>
              <a:rPr lang="en-GB" sz="2800" dirty="0"/>
              <a:t>, </a:t>
            </a:r>
            <a:r>
              <a:rPr lang="en-GB" sz="2800" dirty="0" err="1"/>
              <a:t>aplicații</a:t>
            </a:r>
            <a:r>
              <a:rPr lang="en-GB" sz="2800" dirty="0"/>
              <a:t>, </a:t>
            </a:r>
            <a:r>
              <a:rPr lang="en-GB" sz="2800" dirty="0" err="1"/>
              <a:t>comparații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92082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CC76A-7331-DA86-0701-4E19C6584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87367-6E18-E36C-22A6-5B4CF031B6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LZW a </a:t>
            </a:r>
            <a:r>
              <a:rPr lang="en-GB" dirty="0" err="1"/>
              <a:t>fost</a:t>
            </a:r>
            <a:r>
              <a:rPr lang="en-GB" dirty="0"/>
              <a:t> </a:t>
            </a:r>
            <a:r>
              <a:rPr lang="en-GB" dirty="0" err="1"/>
              <a:t>primul</a:t>
            </a:r>
            <a:r>
              <a:rPr lang="en-GB" dirty="0"/>
              <a:t> </a:t>
            </a:r>
            <a:r>
              <a:rPr lang="en-GB" dirty="0" err="1"/>
              <a:t>algoritm</a:t>
            </a:r>
            <a:r>
              <a:rPr lang="en-GB" dirty="0"/>
              <a:t> de </a:t>
            </a:r>
            <a:r>
              <a:rPr lang="en-GB" dirty="0" err="1"/>
              <a:t>compresie</a:t>
            </a:r>
            <a:r>
              <a:rPr lang="en-GB" dirty="0"/>
              <a:t> </a:t>
            </a:r>
            <a:r>
              <a:rPr lang="en-GB" dirty="0" err="1"/>
              <a:t>folosit</a:t>
            </a:r>
            <a:r>
              <a:rPr lang="en-GB" dirty="0"/>
              <a:t> universal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compresia</a:t>
            </a:r>
            <a:r>
              <a:rPr lang="en-GB" dirty="0"/>
              <a:t> </a:t>
            </a:r>
            <a:r>
              <a:rPr lang="en-GB" dirty="0" err="1"/>
              <a:t>datelor</a:t>
            </a:r>
            <a:r>
              <a:rPr lang="en-GB"/>
              <a:t> de tip text.</a:t>
            </a:r>
          </a:p>
          <a:p>
            <a:pPr>
              <a:buClr>
                <a:srgbClr val="000000"/>
              </a:buClr>
            </a:pPr>
            <a:r>
              <a:rPr lang="en-GB" dirty="0"/>
              <a:t>LZW a </a:t>
            </a:r>
            <a:r>
              <a:rPr lang="en-GB" err="1"/>
              <a:t>fost</a:t>
            </a:r>
            <a:r>
              <a:rPr lang="en-GB" dirty="0"/>
              <a:t> </a:t>
            </a:r>
            <a:r>
              <a:rPr lang="en-GB" err="1"/>
              <a:t>extrem</a:t>
            </a:r>
            <a:r>
              <a:rPr lang="en-GB" dirty="0"/>
              <a:t> de </a:t>
            </a:r>
            <a:r>
              <a:rPr lang="en-GB" err="1"/>
              <a:t>folosit</a:t>
            </a:r>
            <a:r>
              <a:rPr lang="en-GB" dirty="0"/>
              <a:t> in </a:t>
            </a:r>
            <a:r>
              <a:rPr lang="en-GB" err="1"/>
              <a:t>compresia</a:t>
            </a:r>
            <a:r>
              <a:rPr lang="en-GB" dirty="0"/>
              <a:t> </a:t>
            </a:r>
            <a:r>
              <a:rPr lang="en-GB" err="1"/>
              <a:t>imaginilor</a:t>
            </a:r>
            <a:r>
              <a:rPr lang="en-GB" dirty="0"/>
              <a:t> GIF, </a:t>
            </a:r>
            <a:r>
              <a:rPr lang="en-GB" err="1"/>
              <a:t>și</a:t>
            </a:r>
            <a:r>
              <a:rPr lang="en-GB" dirty="0"/>
              <a:t> </a:t>
            </a:r>
            <a:r>
              <a:rPr lang="en-GB" err="1"/>
              <a:t>opțional</a:t>
            </a:r>
            <a:r>
              <a:rPr lang="en-GB" dirty="0"/>
              <a:t> </a:t>
            </a:r>
            <a:r>
              <a:rPr lang="en-GB" err="1"/>
              <a:t>în</a:t>
            </a:r>
            <a:r>
              <a:rPr lang="en-GB" dirty="0"/>
              <a:t> </a:t>
            </a:r>
            <a:r>
              <a:rPr lang="en-GB" err="1"/>
              <a:t>cele</a:t>
            </a:r>
            <a:r>
              <a:rPr lang="en-GB" dirty="0"/>
              <a:t> TIFF </a:t>
            </a:r>
            <a:r>
              <a:rPr lang="en-GB" err="1"/>
              <a:t>și</a:t>
            </a:r>
            <a:r>
              <a:rPr lang="en-GB" dirty="0"/>
              <a:t> </a:t>
            </a:r>
            <a:r>
              <a:rPr lang="en-GB" err="1"/>
              <a:t>pentru</a:t>
            </a:r>
            <a:r>
              <a:rPr lang="en-GB" dirty="0"/>
              <a:t> </a:t>
            </a:r>
            <a:r>
              <a:rPr lang="en-GB" err="1"/>
              <a:t>compresia</a:t>
            </a:r>
            <a:r>
              <a:rPr lang="en-GB" dirty="0"/>
              <a:t> </a:t>
            </a:r>
            <a:r>
              <a:rPr lang="en-GB" err="1"/>
              <a:t>datelor</a:t>
            </a:r>
            <a:r>
              <a:rPr lang="en-GB" dirty="0"/>
              <a:t> text din PDF-</a:t>
            </a:r>
            <a:r>
              <a:rPr lang="en-GB" err="1"/>
              <a:t>uri</a:t>
            </a:r>
            <a:r>
              <a:rPr lang="en-GB" dirty="0"/>
              <a:t> (ACUM </a:t>
            </a:r>
            <a:r>
              <a:rPr lang="en-GB" err="1"/>
              <a:t>este</a:t>
            </a:r>
            <a:r>
              <a:rPr lang="en-GB" dirty="0"/>
              <a:t> </a:t>
            </a:r>
            <a:r>
              <a:rPr lang="en-GB" err="1"/>
              <a:t>mai</a:t>
            </a:r>
            <a:r>
              <a:rPr lang="en-GB" dirty="0"/>
              <a:t> </a:t>
            </a:r>
            <a:r>
              <a:rPr lang="en-GB" err="1"/>
              <a:t>folosit</a:t>
            </a:r>
            <a:r>
              <a:rPr lang="en-GB" dirty="0"/>
              <a:t> </a:t>
            </a:r>
            <a:r>
              <a:rPr lang="en-GB" err="1"/>
              <a:t>algoritmul</a:t>
            </a:r>
            <a:r>
              <a:rPr lang="en-GB" dirty="0"/>
              <a:t> DEFLATE </a:t>
            </a:r>
            <a:r>
              <a:rPr lang="en-GB" err="1"/>
              <a:t>bazat</a:t>
            </a:r>
            <a:r>
              <a:rPr lang="en-GB"/>
              <a:t> pe lz77).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845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784F-ED77-8B15-B516-5BA03D69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i="1" dirty="0">
                <a:solidFill>
                  <a:schemeClr val="tx1">
                    <a:lumMod val="76000"/>
                    <a:lumOff val="24000"/>
                  </a:schemeClr>
                </a:solidFill>
              </a:rPr>
              <a:t>3.4 </a:t>
            </a:r>
            <a:r>
              <a:rPr lang="en-GB" sz="4800" b="1" i="1" err="1">
                <a:solidFill>
                  <a:schemeClr val="tx1">
                    <a:lumMod val="76000"/>
                    <a:lumOff val="24000"/>
                  </a:schemeClr>
                </a:solidFill>
              </a:rPr>
              <a:t>comparații</a:t>
            </a:r>
            <a:endParaRPr lang="en-GB" sz="4800" b="1" i="1" dirty="0">
              <a:solidFill>
                <a:schemeClr val="tx1">
                  <a:lumMod val="76000"/>
                  <a:lumOff val="24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EF983-5036-BBEC-8BA1-03148EDD1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126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E607C4-A0A1-44FA-981D-EA3B81396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838F594-2707-F3EA-6693-0DE2064A8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984" y="643466"/>
            <a:ext cx="7420032" cy="55710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D97526-B9D9-4257-B6A9-9D798897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87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table with numbers and text&#10;&#10;Description automatically generated">
            <a:extLst>
              <a:ext uri="{FF2B5EF4-FFF2-40B4-BE49-F238E27FC236}">
                <a16:creationId xmlns:a16="http://schemas.microsoft.com/office/drawing/2014/main" id="{71F0439E-1231-ABAD-C33B-50ED50FC8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296" y="5199553"/>
            <a:ext cx="8371702" cy="1319217"/>
          </a:xfrm>
          <a:prstGeom prst="rect">
            <a:avLst/>
          </a:prstGeom>
        </p:spPr>
      </p:pic>
      <p:pic>
        <p:nvPicPr>
          <p:cNvPr id="3" name="Picture 2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238BF161-EB4A-623F-9287-545BE35B9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102" y="405070"/>
            <a:ext cx="7372092" cy="443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65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1FF0-2AFA-9BC9-D587-56B47919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i="1" dirty="0">
                <a:solidFill>
                  <a:schemeClr val="tx1">
                    <a:lumMod val="76000"/>
                    <a:lumOff val="24000"/>
                  </a:schemeClr>
                </a:solidFill>
              </a:rPr>
              <a:t>4. </a:t>
            </a:r>
            <a:r>
              <a:rPr lang="en-GB" sz="4800" b="1" i="1" err="1">
                <a:solidFill>
                  <a:schemeClr val="tx1">
                    <a:lumMod val="76000"/>
                    <a:lumOff val="24000"/>
                  </a:schemeClr>
                </a:solidFill>
              </a:rPr>
              <a:t>concluzii</a:t>
            </a:r>
            <a:endParaRPr lang="en-GB" sz="4800" b="1" i="1" dirty="0">
              <a:solidFill>
                <a:schemeClr val="tx1">
                  <a:lumMod val="76000"/>
                  <a:lumOff val="24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EE4C2-DA3E-5CF1-3EF5-4F2352F66E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339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B50C-9AFE-A4E9-F445-9E462000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D0C24-51A4-AC69-C267-6F09DB53C47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/>
              <a:t>Algoritmul</a:t>
            </a:r>
            <a:r>
              <a:rPr lang="en-GB" dirty="0"/>
              <a:t> LZW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înca</a:t>
            </a:r>
            <a:r>
              <a:rPr lang="en-GB" dirty="0"/>
              <a:t> </a:t>
            </a:r>
            <a:r>
              <a:rPr lang="en-GB" dirty="0" err="1"/>
              <a:t>destul</a:t>
            </a:r>
            <a:r>
              <a:rPr lang="en-GB" dirty="0"/>
              <a:t> de </a:t>
            </a:r>
            <a:r>
              <a:rPr lang="en-GB" dirty="0" err="1"/>
              <a:t>folosit</a:t>
            </a:r>
            <a:r>
              <a:rPr lang="en-GB" dirty="0"/>
              <a:t>, </a:t>
            </a:r>
            <a:r>
              <a:rPr lang="en-GB" dirty="0" err="1"/>
              <a:t>și</a:t>
            </a:r>
            <a:r>
              <a:rPr lang="en-GB" dirty="0"/>
              <a:t> face </a:t>
            </a:r>
            <a:r>
              <a:rPr lang="en-GB" dirty="0" err="1"/>
              <a:t>parte</a:t>
            </a:r>
            <a:r>
              <a:rPr lang="en-GB" dirty="0"/>
              <a:t> din familia </a:t>
            </a:r>
            <a:r>
              <a:rPr lang="en-GB" dirty="0" err="1"/>
              <a:t>algoritmilor</a:t>
            </a:r>
            <a:r>
              <a:rPr lang="en-GB" dirty="0"/>
              <a:t> lz78 care </a:t>
            </a:r>
            <a:r>
              <a:rPr lang="en-GB" dirty="0" err="1"/>
              <a:t>în</a:t>
            </a:r>
            <a:r>
              <a:rPr lang="en-GB" dirty="0"/>
              <a:t> general pot fi </a:t>
            </a:r>
            <a:r>
              <a:rPr lang="en-GB" dirty="0" err="1"/>
              <a:t>implementați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simplu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eficient</a:t>
            </a:r>
            <a:r>
              <a:rPr lang="en-GB" dirty="0"/>
              <a:t>, </a:t>
            </a:r>
            <a:r>
              <a:rPr lang="en-GB" dirty="0" err="1"/>
              <a:t>dar</a:t>
            </a:r>
            <a:r>
              <a:rPr lang="en-GB" dirty="0"/>
              <a:t> nu </a:t>
            </a:r>
            <a:r>
              <a:rPr lang="en-GB" dirty="0" err="1"/>
              <a:t>produc</a:t>
            </a:r>
            <a:r>
              <a:rPr lang="en-GB" dirty="0"/>
              <a:t> </a:t>
            </a:r>
            <a:r>
              <a:rPr lang="en-GB" dirty="0" err="1"/>
              <a:t>rezultate</a:t>
            </a:r>
            <a:r>
              <a:rPr lang="en-GB" dirty="0"/>
              <a:t> </a:t>
            </a:r>
            <a:r>
              <a:rPr lang="en-GB" dirty="0" err="1"/>
              <a:t>atât</a:t>
            </a:r>
            <a:r>
              <a:rPr lang="en-GB" dirty="0"/>
              <a:t> de </a:t>
            </a:r>
            <a:r>
              <a:rPr lang="en-GB" dirty="0" err="1"/>
              <a:t>bune</a:t>
            </a:r>
            <a:r>
              <a:rPr lang="en-GB" dirty="0"/>
              <a:t> precum </a:t>
            </a:r>
            <a:r>
              <a:rPr lang="en-GB" dirty="0" err="1"/>
              <a:t>cei</a:t>
            </a:r>
            <a:r>
              <a:rPr lang="en-GB" dirty="0"/>
              <a:t> </a:t>
            </a:r>
            <a:r>
              <a:rPr lang="en-GB" dirty="0" err="1"/>
              <a:t>bazați</a:t>
            </a:r>
            <a:r>
              <a:rPr lang="en-GB" dirty="0"/>
              <a:t> pe lz77 precum DEFLATE, ZIP etc.</a:t>
            </a:r>
          </a:p>
          <a:p>
            <a:pPr>
              <a:buClr>
                <a:srgbClr val="000000"/>
              </a:buClr>
            </a:pPr>
            <a:r>
              <a:rPr lang="en-GB" b="1" i="1" dirty="0" err="1"/>
              <a:t>Scopul</a:t>
            </a:r>
            <a:r>
              <a:rPr lang="en-GB" b="1" i="1" dirty="0"/>
              <a:t> </a:t>
            </a:r>
            <a:r>
              <a:rPr lang="en-GB" dirty="0" err="1"/>
              <a:t>acestei</a:t>
            </a:r>
            <a:r>
              <a:rPr lang="en-GB" dirty="0"/>
              <a:t> </a:t>
            </a:r>
            <a:r>
              <a:rPr lang="en-GB" dirty="0" err="1"/>
              <a:t>lucrări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a </a:t>
            </a:r>
            <a:r>
              <a:rPr lang="en-GB" dirty="0" err="1"/>
              <a:t>implementării</a:t>
            </a:r>
            <a:r>
              <a:rPr lang="en-GB" dirty="0"/>
              <a:t> </a:t>
            </a:r>
            <a:r>
              <a:rPr lang="en-GB" b="1" i="1" dirty="0"/>
              <a:t>FLZW </a:t>
            </a:r>
            <a:r>
              <a:rPr lang="en-GB" dirty="0" err="1"/>
              <a:t>este</a:t>
            </a:r>
            <a:r>
              <a:rPr lang="en-GB" dirty="0"/>
              <a:t> de a </a:t>
            </a:r>
            <a:r>
              <a:rPr lang="en-GB" dirty="0" err="1"/>
              <a:t>prezenta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dintre</a:t>
            </a:r>
            <a:r>
              <a:rPr lang="en-GB" dirty="0"/>
              <a:t> </a:t>
            </a:r>
            <a:r>
              <a:rPr lang="en-GB" dirty="0" err="1"/>
              <a:t>metodele</a:t>
            </a:r>
            <a:r>
              <a:rPr lang="en-GB" dirty="0"/>
              <a:t> </a:t>
            </a:r>
            <a:r>
              <a:rPr lang="en-GB" dirty="0" err="1"/>
              <a:t>clasice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eficiente</a:t>
            </a:r>
            <a:r>
              <a:rPr lang="en-GB" dirty="0"/>
              <a:t> de </a:t>
            </a:r>
            <a:r>
              <a:rPr lang="en-GB" dirty="0" err="1"/>
              <a:t>compresie</a:t>
            </a:r>
            <a:r>
              <a:rPr lang="en-GB" dirty="0"/>
              <a:t> a </a:t>
            </a:r>
            <a:r>
              <a:rPr lang="en-GB" dirty="0" err="1"/>
              <a:t>datelor</a:t>
            </a:r>
            <a:r>
              <a:rPr lang="en-GB" dirty="0"/>
              <a:t>, </a:t>
            </a:r>
            <a:r>
              <a:rPr lang="en-GB" dirty="0" err="1"/>
              <a:t>și</a:t>
            </a:r>
            <a:r>
              <a:rPr lang="en-GB" dirty="0"/>
              <a:t> o </a:t>
            </a:r>
            <a:r>
              <a:rPr lang="en-GB" dirty="0" err="1"/>
              <a:t>implementare</a:t>
            </a:r>
            <a:r>
              <a:rPr lang="en-GB" dirty="0"/>
              <a:t> </a:t>
            </a:r>
            <a:r>
              <a:rPr lang="en-GB" dirty="0" err="1"/>
              <a:t>simplă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ușor</a:t>
            </a:r>
            <a:r>
              <a:rPr lang="en-GB" dirty="0"/>
              <a:t> de </a:t>
            </a:r>
            <a:r>
              <a:rPr lang="en-GB" dirty="0" err="1"/>
              <a:t>folosit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5327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1FF0-2AFA-9BC9-D587-56B47919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i="1" dirty="0">
                <a:solidFill>
                  <a:schemeClr val="tx1">
                    <a:lumMod val="76000"/>
                    <a:lumOff val="24000"/>
                  </a:schemeClr>
                </a:solidFill>
              </a:rPr>
              <a:t>5. </a:t>
            </a:r>
            <a:r>
              <a:rPr lang="en-GB" sz="4800" b="1" i="1" dirty="0" err="1">
                <a:solidFill>
                  <a:schemeClr val="tx1">
                    <a:lumMod val="76000"/>
                    <a:lumOff val="24000"/>
                  </a:schemeClr>
                </a:solidFill>
              </a:rPr>
              <a:t>referințe</a:t>
            </a:r>
            <a:endParaRPr lang="en-GB" sz="4800" b="1" i="1" dirty="0">
              <a:solidFill>
                <a:schemeClr val="tx1">
                  <a:lumMod val="76000"/>
                  <a:lumOff val="24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EE4C2-DA3E-5CF1-3EF5-4F2352F66E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392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B50C-9AFE-A4E9-F445-9E462000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D0C24-51A4-AC69-C267-6F09DB53C47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hlinkClick r:id="rId2"/>
              </a:rPr>
              <a:t>LZW Flowcharts</a:t>
            </a:r>
            <a:endParaRPr lang="en-GB" dirty="0"/>
          </a:p>
          <a:p>
            <a:pPr>
              <a:buClr>
                <a:srgbClr val="000000"/>
              </a:buClr>
            </a:pPr>
            <a:r>
              <a:rPr lang="en-GB" dirty="0">
                <a:hlinkClick r:id="rId3"/>
              </a:rPr>
              <a:t>Compresia datelor</a:t>
            </a:r>
          </a:p>
          <a:p>
            <a:pPr>
              <a:buClr>
                <a:srgbClr val="000000"/>
              </a:buClr>
            </a:pPr>
            <a:r>
              <a:rPr lang="en-GB" dirty="0">
                <a:hlinkClick r:id="rId4"/>
              </a:rPr>
              <a:t>Comparații LZW vs Zip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34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E0A6-2394-5BAD-BFED-A4AAB7C7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i="1" dirty="0">
                <a:solidFill>
                  <a:schemeClr val="tx1">
                    <a:lumMod val="76000"/>
                    <a:lumOff val="24000"/>
                  </a:schemeClr>
                </a:solidFill>
              </a:rPr>
              <a:t>1.1 Ce </a:t>
            </a:r>
            <a:r>
              <a:rPr lang="en-GB" sz="4800" b="1" i="1" dirty="0" err="1">
                <a:solidFill>
                  <a:schemeClr val="tx1">
                    <a:lumMod val="76000"/>
                    <a:lumOff val="24000"/>
                  </a:schemeClr>
                </a:solidFill>
              </a:rPr>
              <a:t>este</a:t>
            </a:r>
            <a:r>
              <a:rPr lang="en-GB" sz="4800" b="1" i="1" dirty="0">
                <a:solidFill>
                  <a:schemeClr val="tx1">
                    <a:lumMod val="76000"/>
                    <a:lumOff val="24000"/>
                  </a:schemeClr>
                </a:solidFill>
              </a:rPr>
              <a:t> </a:t>
            </a:r>
            <a:r>
              <a:rPr lang="en-GB" sz="4800" b="1" i="1" dirty="0" err="1">
                <a:solidFill>
                  <a:schemeClr val="tx1">
                    <a:lumMod val="76000"/>
                    <a:lumOff val="24000"/>
                  </a:schemeClr>
                </a:solidFill>
              </a:rPr>
              <a:t>compresia</a:t>
            </a:r>
            <a:r>
              <a:rPr lang="en-GB" sz="4800" b="1" i="1" dirty="0">
                <a:solidFill>
                  <a:schemeClr val="tx1">
                    <a:lumMod val="76000"/>
                    <a:lumOff val="24000"/>
                  </a:schemeClr>
                </a:solidFill>
              </a:rPr>
              <a:t>?</a:t>
            </a:r>
            <a:endParaRPr lang="en-US">
              <a:solidFill>
                <a:schemeClr val="tx1">
                  <a:lumMod val="76000"/>
                  <a:lumOff val="24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B7D5A-CA58-FF72-1EAD-CE1ECEBBF1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60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6ADBA-E008-4592-01D9-6C2C84E8C4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0410" y="311426"/>
            <a:ext cx="11578336" cy="2531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err="1">
                <a:ea typeface="+mn-lt"/>
                <a:cs typeface="+mn-lt"/>
              </a:rPr>
              <a:t>În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informatică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b="1" i="1" err="1">
                <a:ea typeface="+mn-lt"/>
                <a:cs typeface="+mn-lt"/>
              </a:rPr>
              <a:t>compresia</a:t>
            </a:r>
            <a:r>
              <a:rPr lang="en-GB" b="1" i="1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sau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b="1" i="1" err="1">
                <a:ea typeface="+mn-lt"/>
                <a:cs typeface="+mn-lt"/>
              </a:rPr>
              <a:t>comprimarea</a:t>
            </a:r>
            <a:r>
              <a:rPr lang="en-GB" b="1" i="1" dirty="0">
                <a:ea typeface="+mn-lt"/>
                <a:cs typeface="+mn-lt"/>
              </a:rPr>
              <a:t> </a:t>
            </a:r>
            <a:r>
              <a:rPr lang="en-GB" b="1" i="1" err="1">
                <a:ea typeface="+mn-lt"/>
                <a:cs typeface="+mn-lt"/>
              </a:rPr>
              <a:t>datelor</a:t>
            </a:r>
            <a:r>
              <a:rPr lang="en-GB" b="1" i="1" dirty="0">
                <a:ea typeface="+mn-lt"/>
                <a:cs typeface="+mn-lt"/>
              </a:rPr>
              <a:t> </a:t>
            </a:r>
            <a:r>
              <a:rPr lang="en-GB" dirty="0">
                <a:ea typeface="+mn-lt"/>
                <a:cs typeface="+mn-lt"/>
              </a:rPr>
              <a:t>(</a:t>
            </a:r>
            <a:r>
              <a:rPr lang="en-GB" err="1">
                <a:ea typeface="+mn-lt"/>
                <a:cs typeface="+mn-lt"/>
              </a:rPr>
              <a:t>în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engleză</a:t>
            </a:r>
            <a:r>
              <a:rPr lang="en-GB" dirty="0">
                <a:ea typeface="+mn-lt"/>
                <a:cs typeface="+mn-lt"/>
              </a:rPr>
              <a:t>: </a:t>
            </a:r>
            <a:r>
              <a:rPr lang="en-GB" b="1" i="1" dirty="0">
                <a:ea typeface="+mn-lt"/>
                <a:cs typeface="+mn-lt"/>
              </a:rPr>
              <a:t>data compression</a:t>
            </a:r>
            <a:r>
              <a:rPr lang="en-GB" dirty="0">
                <a:ea typeface="+mn-lt"/>
                <a:cs typeface="+mn-lt"/>
              </a:rPr>
              <a:t>) </a:t>
            </a:r>
            <a:r>
              <a:rPr lang="en-GB" err="1">
                <a:ea typeface="+mn-lt"/>
                <a:cs typeface="+mn-lt"/>
              </a:rPr>
              <a:t>reprezintă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codificarea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unor</a:t>
            </a:r>
            <a:r>
              <a:rPr lang="en-GB" dirty="0">
                <a:ea typeface="+mn-lt"/>
                <a:cs typeface="+mn-lt"/>
              </a:rPr>
              <a:t> date </a:t>
            </a:r>
            <a:r>
              <a:rPr lang="en-GB" err="1">
                <a:ea typeface="+mn-lt"/>
                <a:cs typeface="+mn-lt"/>
              </a:rPr>
              <a:t>astfel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încât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ele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să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necesite</a:t>
            </a:r>
            <a:r>
              <a:rPr lang="en-GB" dirty="0">
                <a:ea typeface="+mn-lt"/>
                <a:cs typeface="+mn-lt"/>
              </a:rPr>
              <a:t> la </a:t>
            </a:r>
            <a:r>
              <a:rPr lang="en-GB" err="1">
                <a:ea typeface="+mn-lt"/>
                <a:cs typeface="+mn-lt"/>
              </a:rPr>
              <a:t>stocare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în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memoria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calculatoarelor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mai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puțini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biți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decât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datele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inițiale</a:t>
            </a:r>
            <a:r>
              <a:rPr lang="en-GB" dirty="0">
                <a:ea typeface="+mn-lt"/>
                <a:cs typeface="+mn-lt"/>
              </a:rPr>
              <a:t>.</a:t>
            </a:r>
          </a:p>
          <a:p>
            <a:pPr>
              <a:buClr>
                <a:srgbClr val="000000"/>
              </a:buClr>
            </a:pPr>
            <a:r>
              <a:rPr lang="en-GB" b="1" i="1" dirty="0" err="1">
                <a:ea typeface="+mn-lt"/>
                <a:cs typeface="+mn-lt"/>
              </a:rPr>
              <a:t>Scopul</a:t>
            </a:r>
            <a:r>
              <a:rPr lang="en-GB" b="1" i="1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este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economisirea</a:t>
            </a:r>
            <a:r>
              <a:rPr lang="en-GB" dirty="0">
                <a:ea typeface="+mn-lt"/>
                <a:cs typeface="+mn-lt"/>
              </a:rPr>
              <a:t> de </a:t>
            </a:r>
            <a:r>
              <a:rPr lang="en-GB" b="1" i="1" dirty="0" err="1">
                <a:ea typeface="+mn-lt"/>
                <a:cs typeface="+mn-lt"/>
              </a:rPr>
              <a:t>resurse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deoarece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informația</a:t>
            </a:r>
            <a:r>
              <a:rPr lang="en-GB" dirty="0">
                <a:ea typeface="+mn-lt"/>
                <a:cs typeface="+mn-lt"/>
              </a:rPr>
              <a:t> cu </a:t>
            </a:r>
            <a:r>
              <a:rPr lang="en-GB" dirty="0" err="1">
                <a:ea typeface="+mn-lt"/>
                <a:cs typeface="+mn-lt"/>
              </a:rPr>
              <a:t>volum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mai</a:t>
            </a:r>
            <a:r>
              <a:rPr lang="en-GB" dirty="0">
                <a:ea typeface="+mn-lt"/>
                <a:cs typeface="+mn-lt"/>
              </a:rPr>
              <a:t> mic </a:t>
            </a:r>
            <a:r>
              <a:rPr lang="en-GB" dirty="0" err="1">
                <a:ea typeface="+mn-lt"/>
                <a:cs typeface="+mn-lt"/>
              </a:rPr>
              <a:t>ocupă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mai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puțin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b="1" i="1" dirty="0" err="1">
                <a:ea typeface="+mn-lt"/>
                <a:cs typeface="+mn-lt"/>
              </a:rPr>
              <a:t>spațiu</a:t>
            </a:r>
            <a:r>
              <a:rPr lang="en-GB" b="1" i="1" dirty="0">
                <a:ea typeface="+mn-lt"/>
                <a:cs typeface="+mn-lt"/>
              </a:rPr>
              <a:t> de </a:t>
            </a:r>
            <a:r>
              <a:rPr lang="en-GB" b="1" i="1" dirty="0" err="1">
                <a:ea typeface="+mn-lt"/>
                <a:cs typeface="+mn-lt"/>
              </a:rPr>
              <a:t>stocare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</p:txBody>
      </p:sp>
      <p:pic>
        <p:nvPicPr>
          <p:cNvPr id="5" name="Picture 4" descr="A graph of a column and a cylinder&#10;&#10;Description automatically generated">
            <a:extLst>
              <a:ext uri="{FF2B5EF4-FFF2-40B4-BE49-F238E27FC236}">
                <a16:creationId xmlns:a16="http://schemas.microsoft.com/office/drawing/2014/main" id="{1A517045-D4A3-978E-3733-84827CFE0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1" y="2702202"/>
            <a:ext cx="3924300" cy="3905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DBAD8E-9AA4-B219-9B74-420D50657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275" y="3430864"/>
            <a:ext cx="55054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8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9CDB1-F04D-FC5C-F2B3-05ED6266D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i="1" dirty="0">
                <a:solidFill>
                  <a:schemeClr val="tx1">
                    <a:lumMod val="76000"/>
                    <a:lumOff val="24000"/>
                  </a:schemeClr>
                </a:solidFill>
              </a:rPr>
              <a:t>1.2 </a:t>
            </a:r>
            <a:r>
              <a:rPr lang="en-GB" sz="4800" b="1" i="1" dirty="0" err="1">
                <a:solidFill>
                  <a:schemeClr val="tx1">
                    <a:lumMod val="76000"/>
                    <a:lumOff val="24000"/>
                  </a:schemeClr>
                </a:solidFill>
              </a:rPr>
              <a:t>Tipurile</a:t>
            </a:r>
            <a:r>
              <a:rPr lang="en-GB" sz="4800" b="1" i="1" dirty="0">
                <a:solidFill>
                  <a:schemeClr val="tx1">
                    <a:lumMod val="76000"/>
                    <a:lumOff val="24000"/>
                  </a:schemeClr>
                </a:solidFill>
              </a:rPr>
              <a:t> </a:t>
            </a:r>
            <a:r>
              <a:rPr lang="en-GB" sz="4800" b="1" i="1" dirty="0" err="1">
                <a:solidFill>
                  <a:schemeClr val="tx1">
                    <a:lumMod val="76000"/>
                    <a:lumOff val="24000"/>
                  </a:schemeClr>
                </a:solidFill>
              </a:rPr>
              <a:t>Compresiei</a:t>
            </a:r>
            <a:endParaRPr lang="en-GB" sz="4800" b="1" i="1" dirty="0">
              <a:solidFill>
                <a:schemeClr val="tx1">
                  <a:lumMod val="76000"/>
                  <a:lumOff val="24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8575E-2985-FD34-7A51-3039B98CD7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758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1B36-00B3-1F5F-CF0E-D9F7E19F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err="1">
                <a:solidFill>
                  <a:schemeClr val="tx1">
                    <a:lumMod val="76000"/>
                    <a:lumOff val="24000"/>
                  </a:schemeClr>
                </a:solidFill>
                <a:ea typeface="+mj-lt"/>
                <a:cs typeface="+mj-lt"/>
              </a:rPr>
              <a:t>Tipuri</a:t>
            </a:r>
            <a:r>
              <a:rPr lang="en-GB" b="1" i="1" dirty="0">
                <a:solidFill>
                  <a:schemeClr val="tx1">
                    <a:lumMod val="76000"/>
                    <a:lumOff val="24000"/>
                  </a:schemeClr>
                </a:solidFill>
                <a:ea typeface="+mj-lt"/>
                <a:cs typeface="+mj-lt"/>
              </a:rPr>
              <a:t> de </a:t>
            </a:r>
            <a:r>
              <a:rPr lang="en-GB" b="1" i="1" err="1">
                <a:solidFill>
                  <a:schemeClr val="tx1">
                    <a:lumMod val="76000"/>
                    <a:lumOff val="24000"/>
                  </a:schemeClr>
                </a:solidFill>
                <a:ea typeface="+mj-lt"/>
                <a:cs typeface="+mj-lt"/>
              </a:rPr>
              <a:t>compresie</a:t>
            </a:r>
            <a:r>
              <a:rPr lang="en-GB" b="1" i="1" dirty="0">
                <a:solidFill>
                  <a:schemeClr val="tx1">
                    <a:lumMod val="76000"/>
                    <a:lumOff val="24000"/>
                  </a:schemeClr>
                </a:solidFill>
                <a:ea typeface="+mj-lt"/>
                <a:cs typeface="+mj-lt"/>
              </a:rPr>
              <a:t> / </a:t>
            </a:r>
            <a:r>
              <a:rPr lang="en-GB" b="1" i="1" err="1">
                <a:solidFill>
                  <a:schemeClr val="tx1">
                    <a:lumMod val="76000"/>
                    <a:lumOff val="24000"/>
                  </a:schemeClr>
                </a:solidFill>
                <a:ea typeface="+mj-lt"/>
                <a:cs typeface="+mj-lt"/>
              </a:rPr>
              <a:t>codificare</a:t>
            </a:r>
            <a:endParaRPr lang="en-US" b="1" i="1">
              <a:solidFill>
                <a:schemeClr val="tx1">
                  <a:lumMod val="76000"/>
                  <a:lumOff val="24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48BB2-AE38-7CA8-4411-3ED53ED49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i="1" err="1">
                <a:solidFill>
                  <a:schemeClr val="tx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compresie</a:t>
            </a:r>
            <a:r>
              <a:rPr lang="en-GB" b="1" i="1" dirty="0">
                <a:solidFill>
                  <a:schemeClr val="tx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 „lossy”</a:t>
            </a:r>
            <a:endParaRPr lang="en-US" b="1" i="1">
              <a:solidFill>
                <a:schemeClr val="tx1">
                  <a:lumMod val="76000"/>
                  <a:lumOff val="24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20FC4-6E9B-DD33-EF77-AA960D7A9E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ea typeface="+mn-lt"/>
                <a:cs typeface="+mn-lt"/>
              </a:rPr>
              <a:t>În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anumite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domenii</a:t>
            </a:r>
            <a:r>
              <a:rPr lang="en-GB" dirty="0">
                <a:ea typeface="+mn-lt"/>
                <a:cs typeface="+mn-lt"/>
              </a:rPr>
              <a:t> o </a:t>
            </a:r>
            <a:r>
              <a:rPr lang="en-GB" dirty="0" err="1">
                <a:ea typeface="+mn-lt"/>
                <a:cs typeface="+mn-lt"/>
              </a:rPr>
              <a:t>pierdere</a:t>
            </a:r>
            <a:r>
              <a:rPr lang="en-GB" dirty="0">
                <a:ea typeface="+mn-lt"/>
                <a:cs typeface="+mn-lt"/>
              </a:rPr>
              <a:t> de date </a:t>
            </a:r>
            <a:r>
              <a:rPr lang="en-GB" dirty="0" err="1">
                <a:ea typeface="+mn-lt"/>
                <a:cs typeface="+mn-lt"/>
              </a:rPr>
              <a:t>relativ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mică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poate</a:t>
            </a:r>
            <a:r>
              <a:rPr lang="en-GB" dirty="0">
                <a:ea typeface="+mn-lt"/>
                <a:cs typeface="+mn-lt"/>
              </a:rPr>
              <a:t> fi </a:t>
            </a:r>
            <a:r>
              <a:rPr lang="en-GB" dirty="0" err="1">
                <a:ea typeface="+mn-lt"/>
                <a:cs typeface="+mn-lt"/>
              </a:rPr>
              <a:t>tolerată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dacă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gradul</a:t>
            </a:r>
            <a:r>
              <a:rPr lang="en-GB" dirty="0">
                <a:ea typeface="+mn-lt"/>
                <a:cs typeface="+mn-lt"/>
              </a:rPr>
              <a:t> de </a:t>
            </a:r>
            <a:r>
              <a:rPr lang="en-GB" dirty="0" err="1">
                <a:ea typeface="+mn-lt"/>
                <a:cs typeface="+mn-lt"/>
              </a:rPr>
              <a:t>comprimare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necesar</a:t>
            </a:r>
            <a:r>
              <a:rPr lang="en-GB" dirty="0">
                <a:ea typeface="+mn-lt"/>
                <a:cs typeface="+mn-lt"/>
              </a:rPr>
              <a:t> nu se </a:t>
            </a:r>
            <a:r>
              <a:rPr lang="en-GB" dirty="0" err="1">
                <a:ea typeface="+mn-lt"/>
                <a:cs typeface="+mn-lt"/>
              </a:rPr>
              <a:t>poate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atinge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altfel</a:t>
            </a:r>
            <a:r>
              <a:rPr lang="en-GB" dirty="0">
                <a:ea typeface="+mn-lt"/>
                <a:cs typeface="+mn-lt"/>
              </a:rPr>
              <a:t>.</a:t>
            </a:r>
          </a:p>
          <a:p>
            <a:pPr>
              <a:buClr>
                <a:srgbClr val="000000"/>
              </a:buClr>
            </a:pPr>
            <a:r>
              <a:rPr lang="en-GB" dirty="0" err="1">
                <a:ea typeface="+mn-lt"/>
                <a:cs typeface="+mn-lt"/>
              </a:rPr>
              <a:t>Compresie</a:t>
            </a:r>
            <a:r>
              <a:rPr lang="en-GB" dirty="0">
                <a:ea typeface="+mn-lt"/>
                <a:cs typeface="+mn-lt"/>
              </a:rPr>
              <a:t> audio</a:t>
            </a:r>
          </a:p>
          <a:p>
            <a:pPr>
              <a:buClr>
                <a:srgbClr val="000000"/>
              </a:buClr>
            </a:pPr>
            <a:r>
              <a:rPr lang="en-GB" dirty="0" err="1">
                <a:ea typeface="+mn-lt"/>
                <a:cs typeface="+mn-lt"/>
              </a:rPr>
              <a:t>Compresie</a:t>
            </a:r>
            <a:r>
              <a:rPr lang="en-GB" dirty="0">
                <a:ea typeface="+mn-lt"/>
                <a:cs typeface="+mn-lt"/>
              </a:rPr>
              <a:t> video</a:t>
            </a:r>
          </a:p>
          <a:p>
            <a:pPr>
              <a:buClr>
                <a:srgbClr val="000000"/>
              </a:buClr>
            </a:pP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78820F-19A1-43CA-36E7-AE4CF715E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i="1" err="1">
                <a:solidFill>
                  <a:schemeClr val="tx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compresie</a:t>
            </a:r>
            <a:r>
              <a:rPr lang="en-GB" b="1" i="1" dirty="0">
                <a:solidFill>
                  <a:schemeClr val="tx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 „lossless”</a:t>
            </a:r>
            <a:endParaRPr lang="en-US" b="1" i="1">
              <a:solidFill>
                <a:schemeClr val="tx1">
                  <a:lumMod val="76000"/>
                  <a:lumOff val="24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84317-FC58-A968-BA56-C4175851169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Se </a:t>
            </a:r>
            <a:r>
              <a:rPr lang="en-GB" dirty="0" err="1">
                <a:ea typeface="+mn-lt"/>
                <a:cs typeface="+mn-lt"/>
              </a:rPr>
              <a:t>mai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numește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și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metodă</a:t>
            </a:r>
            <a:r>
              <a:rPr lang="en-GB" dirty="0">
                <a:ea typeface="+mn-lt"/>
                <a:cs typeface="+mn-lt"/>
              </a:rPr>
              <a:t> de </a:t>
            </a:r>
            <a:r>
              <a:rPr lang="en-GB" dirty="0" err="1">
                <a:ea typeface="+mn-lt"/>
                <a:cs typeface="+mn-lt"/>
              </a:rPr>
              <a:t>compresie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reversibilă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sau</a:t>
            </a:r>
            <a:r>
              <a:rPr lang="en-GB" dirty="0">
                <a:ea typeface="+mn-lt"/>
                <a:cs typeface="+mn-lt"/>
              </a:rPr>
              <a:t> cu </a:t>
            </a:r>
            <a:r>
              <a:rPr lang="en-GB" dirty="0" err="1">
                <a:ea typeface="+mn-lt"/>
                <a:cs typeface="+mn-lt"/>
              </a:rPr>
              <a:t>păstrarea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biților</a:t>
            </a:r>
            <a:r>
              <a:rPr lang="en-GB" dirty="0">
                <a:ea typeface="+mn-lt"/>
                <a:cs typeface="+mn-lt"/>
              </a:rPr>
              <a:t>. La </a:t>
            </a:r>
            <a:r>
              <a:rPr lang="en-GB" dirty="0" err="1">
                <a:ea typeface="+mn-lt"/>
                <a:cs typeface="+mn-lt"/>
              </a:rPr>
              <a:t>decodificare</a:t>
            </a:r>
            <a:r>
              <a:rPr lang="en-GB" dirty="0">
                <a:ea typeface="+mn-lt"/>
                <a:cs typeface="+mn-lt"/>
              </a:rPr>
              <a:t> se </a:t>
            </a:r>
            <a:r>
              <a:rPr lang="en-GB" dirty="0" err="1">
                <a:ea typeface="+mn-lt"/>
                <a:cs typeface="+mn-lt"/>
              </a:rPr>
              <a:t>obțin</a:t>
            </a:r>
            <a:r>
              <a:rPr lang="en-GB" dirty="0">
                <a:ea typeface="+mn-lt"/>
                <a:cs typeface="+mn-lt"/>
              </a:rPr>
              <a:t> exact </a:t>
            </a:r>
            <a:r>
              <a:rPr lang="en-GB" dirty="0" err="1">
                <a:ea typeface="+mn-lt"/>
                <a:cs typeface="+mn-lt"/>
              </a:rPr>
              <a:t>datele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inițiale</a:t>
            </a:r>
            <a:r>
              <a:rPr lang="en-GB" dirty="0">
                <a:ea typeface="+mn-lt"/>
                <a:cs typeface="+mn-lt"/>
              </a:rPr>
              <a:t>.</a:t>
            </a:r>
          </a:p>
          <a:p>
            <a:pPr>
              <a:buClr>
                <a:srgbClr val="000000"/>
              </a:buClr>
            </a:pPr>
            <a:r>
              <a:rPr lang="en-GB" err="1">
                <a:ea typeface="+mn-lt"/>
                <a:cs typeface="+mn-lt"/>
              </a:rPr>
              <a:t>programe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executabile</a:t>
            </a:r>
            <a:endParaRPr lang="en-GB">
              <a:ea typeface="+mn-lt"/>
              <a:cs typeface="+mn-lt"/>
            </a:endParaRPr>
          </a:p>
          <a:p>
            <a:pPr>
              <a:buClr>
                <a:srgbClr val="000000"/>
              </a:buClr>
            </a:pPr>
            <a:r>
              <a:rPr lang="en-GB" dirty="0" err="1">
                <a:ea typeface="+mn-lt"/>
                <a:cs typeface="+mn-lt"/>
              </a:rPr>
              <a:t>Arhivare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fișiere</a:t>
            </a:r>
            <a:r>
              <a:rPr lang="en-GB" dirty="0">
                <a:ea typeface="+mn-lt"/>
                <a:cs typeface="+mn-lt"/>
              </a:rPr>
              <a:t> text,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024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18F7-1A19-B7D8-C9BC-C68377FB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i="1" dirty="0">
                <a:solidFill>
                  <a:schemeClr val="tx1">
                    <a:lumMod val="76000"/>
                    <a:lumOff val="24000"/>
                  </a:schemeClr>
                </a:solidFill>
              </a:rPr>
              <a:t>1.3 DE </a:t>
            </a:r>
            <a:r>
              <a:rPr lang="en-GB" sz="4800" b="1" i="1" err="1">
                <a:solidFill>
                  <a:schemeClr val="tx1">
                    <a:lumMod val="76000"/>
                    <a:lumOff val="24000"/>
                  </a:schemeClr>
                </a:solidFill>
              </a:rPr>
              <a:t>ce</a:t>
            </a:r>
            <a:r>
              <a:rPr lang="en-GB" sz="4800" b="1" i="1" dirty="0">
                <a:solidFill>
                  <a:schemeClr val="tx1">
                    <a:lumMod val="76000"/>
                    <a:lumOff val="24000"/>
                  </a:schemeClr>
                </a:solidFill>
              </a:rPr>
              <a:t> LZW?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D8B6C-8287-7359-9095-080BB89967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470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7A73B-2DBF-08C4-CC40-8DD3001D9A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379266"/>
            <a:ext cx="10363826" cy="16681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LZW </a:t>
            </a:r>
            <a:r>
              <a:rPr lang="en-GB" dirty="0" err="1">
                <a:ea typeface="+mn-lt"/>
                <a:cs typeface="+mn-lt"/>
              </a:rPr>
              <a:t>este</a:t>
            </a:r>
            <a:r>
              <a:rPr lang="en-GB" dirty="0">
                <a:ea typeface="+mn-lt"/>
                <a:cs typeface="+mn-lt"/>
              </a:rPr>
              <a:t> un </a:t>
            </a:r>
            <a:r>
              <a:rPr lang="en-GB" dirty="0" err="1">
                <a:ea typeface="+mn-lt"/>
                <a:cs typeface="+mn-lt"/>
              </a:rPr>
              <a:t>algoritm</a:t>
            </a:r>
            <a:r>
              <a:rPr lang="en-GB" dirty="0">
                <a:ea typeface="+mn-lt"/>
                <a:cs typeface="+mn-lt"/>
              </a:rPr>
              <a:t> de tip ”lossless”, </a:t>
            </a:r>
            <a:r>
              <a:rPr lang="en-GB" dirty="0" err="1">
                <a:ea typeface="+mn-lt"/>
                <a:cs typeface="+mn-lt"/>
              </a:rPr>
              <a:t>adică</a:t>
            </a:r>
            <a:r>
              <a:rPr lang="en-GB" dirty="0">
                <a:ea typeface="+mn-lt"/>
                <a:cs typeface="+mn-lt"/>
              </a:rPr>
              <a:t> nu se </a:t>
            </a:r>
            <a:r>
              <a:rPr lang="en-GB" dirty="0" err="1">
                <a:ea typeface="+mn-lt"/>
                <a:cs typeface="+mn-lt"/>
              </a:rPr>
              <a:t>pierde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nimic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când</a:t>
            </a:r>
            <a:r>
              <a:rPr lang="en-GB" dirty="0">
                <a:ea typeface="+mn-lt"/>
                <a:cs typeface="+mn-lt"/>
              </a:rPr>
              <a:t> are loc </a:t>
            </a:r>
            <a:r>
              <a:rPr lang="en-GB" dirty="0" err="1">
                <a:ea typeface="+mn-lt"/>
                <a:cs typeface="+mn-lt"/>
              </a:rPr>
              <a:t>compresia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datelor</a:t>
            </a:r>
            <a:r>
              <a:rPr lang="en-GB" dirty="0">
                <a:ea typeface="+mn-lt"/>
                <a:cs typeface="+mn-lt"/>
              </a:rPr>
              <a:t>. </a:t>
            </a:r>
            <a:r>
              <a:rPr lang="en-GB" dirty="0" err="1">
                <a:ea typeface="+mn-lt"/>
                <a:cs typeface="+mn-lt"/>
              </a:rPr>
              <a:t>Algoritmul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este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simplu</a:t>
            </a:r>
            <a:r>
              <a:rPr lang="en-GB" dirty="0">
                <a:ea typeface="+mn-lt"/>
                <a:cs typeface="+mn-lt"/>
              </a:rPr>
              <a:t> de </a:t>
            </a:r>
            <a:r>
              <a:rPr lang="en-GB" dirty="0" err="1">
                <a:ea typeface="+mn-lt"/>
                <a:cs typeface="+mn-lt"/>
              </a:rPr>
              <a:t>implementat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și</a:t>
            </a:r>
            <a:r>
              <a:rPr lang="en-GB" dirty="0">
                <a:ea typeface="+mn-lt"/>
                <a:cs typeface="+mn-lt"/>
              </a:rPr>
              <a:t> are </a:t>
            </a:r>
            <a:r>
              <a:rPr lang="en-GB" dirty="0" err="1">
                <a:ea typeface="+mn-lt"/>
                <a:cs typeface="+mn-lt"/>
              </a:rPr>
              <a:t>potențialul</a:t>
            </a:r>
            <a:r>
              <a:rPr lang="en-GB" dirty="0">
                <a:ea typeface="+mn-lt"/>
                <a:cs typeface="+mn-lt"/>
              </a:rPr>
              <a:t> de a fi </a:t>
            </a:r>
            <a:r>
              <a:rPr lang="en-GB" dirty="0" err="1">
                <a:ea typeface="+mn-lt"/>
                <a:cs typeface="+mn-lt"/>
              </a:rPr>
              <a:t>foarte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eficient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teoretic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poate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ajunge</a:t>
            </a:r>
            <a:r>
              <a:rPr lang="en-GB" dirty="0">
                <a:ea typeface="+mn-lt"/>
                <a:cs typeface="+mn-lt"/>
              </a:rPr>
              <a:t> la o </a:t>
            </a:r>
            <a:r>
              <a:rPr lang="en-GB" dirty="0" err="1">
                <a:ea typeface="+mn-lt"/>
                <a:cs typeface="+mn-lt"/>
              </a:rPr>
              <a:t>eficiență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perfectă</a:t>
            </a:r>
            <a:r>
              <a:rPr lang="en-GB" dirty="0">
                <a:ea typeface="+mn-lt"/>
                <a:cs typeface="+mn-lt"/>
              </a:rPr>
              <a:t>. </a:t>
            </a:r>
            <a:r>
              <a:rPr lang="en-GB" dirty="0" err="1">
                <a:ea typeface="+mn-lt"/>
                <a:cs typeface="+mn-lt"/>
              </a:rPr>
              <a:t>este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folosit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în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compresia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fișierelor</a:t>
            </a:r>
            <a:r>
              <a:rPr lang="en-GB" dirty="0">
                <a:ea typeface="+mn-lt"/>
                <a:cs typeface="+mn-lt"/>
              </a:rPr>
              <a:t> pe </a:t>
            </a:r>
            <a:r>
              <a:rPr lang="en-GB" dirty="0" err="1">
                <a:ea typeface="+mn-lt"/>
                <a:cs typeface="+mn-lt"/>
              </a:rPr>
              <a:t>unix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și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în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formatele</a:t>
            </a:r>
            <a:r>
              <a:rPr lang="en-GB" dirty="0">
                <a:ea typeface="+mn-lt"/>
                <a:cs typeface="+mn-lt"/>
              </a:rPr>
              <a:t> GIF, TIFF, </a:t>
            </a:r>
            <a:r>
              <a:rPr lang="en-GB" dirty="0" err="1">
                <a:ea typeface="+mn-lt"/>
                <a:cs typeface="+mn-lt"/>
              </a:rPr>
              <a:t>și</a:t>
            </a:r>
            <a:r>
              <a:rPr lang="en-GB" dirty="0">
                <a:ea typeface="+mn-lt"/>
                <a:cs typeface="+mn-lt"/>
              </a:rPr>
              <a:t> PDF.</a:t>
            </a:r>
            <a:endParaRPr lang="en-GB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5857A94-9404-D168-3EC3-EA3C93B1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609" y="2043182"/>
            <a:ext cx="7553739" cy="458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8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E98C-3F8A-2887-6831-646539FE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i="1" dirty="0">
                <a:solidFill>
                  <a:schemeClr val="tx1">
                    <a:lumMod val="76000"/>
                    <a:lumOff val="24000"/>
                  </a:schemeClr>
                </a:solidFill>
              </a:rPr>
              <a:t>2. </a:t>
            </a:r>
            <a:r>
              <a:rPr lang="en-GB" sz="4800" b="1" i="1" err="1">
                <a:solidFill>
                  <a:schemeClr val="tx1">
                    <a:lumMod val="76000"/>
                    <a:lumOff val="24000"/>
                  </a:schemeClr>
                </a:solidFill>
              </a:rPr>
              <a:t>Algoritmul</a:t>
            </a:r>
            <a:r>
              <a:rPr lang="en-GB" sz="4800" b="1" i="1" dirty="0">
                <a:solidFill>
                  <a:schemeClr val="tx1">
                    <a:lumMod val="76000"/>
                    <a:lumOff val="24000"/>
                  </a:schemeClr>
                </a:solidFill>
              </a:rPr>
              <a:t> </a:t>
            </a:r>
            <a:r>
              <a:rPr lang="en-GB" sz="4800" b="1" i="1" dirty="0">
                <a:solidFill>
                  <a:schemeClr val="tx1">
                    <a:lumMod val="76000"/>
                    <a:lumOff val="24000"/>
                  </a:schemeClr>
                </a:solidFill>
                <a:ea typeface="+mj-lt"/>
                <a:cs typeface="+mj-lt"/>
              </a:rPr>
              <a:t>Lempel–Ziv–Welch</a:t>
            </a:r>
            <a:endParaRPr lang="en-GB" sz="4800" b="1" i="1" dirty="0">
              <a:solidFill>
                <a:schemeClr val="tx1">
                  <a:lumMod val="76000"/>
                  <a:lumOff val="24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18EAD-8258-BD27-42B5-9F19E13AD7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89676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1</Words>
  <Application>Microsoft Office PowerPoint</Application>
  <PresentationFormat>Widescreen</PresentationFormat>
  <Paragraphs>1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Droplet</vt:lpstr>
      <vt:lpstr>FLZW: Compresia datelor folosind LZW</vt:lpstr>
      <vt:lpstr>cuprins</vt:lpstr>
      <vt:lpstr>1.1 Ce este compresia?</vt:lpstr>
      <vt:lpstr>PowerPoint Presentation</vt:lpstr>
      <vt:lpstr>1.2 Tipurile Compresiei</vt:lpstr>
      <vt:lpstr>Tipuri de compresie / codificare</vt:lpstr>
      <vt:lpstr>1.3 DE ce LZW?</vt:lpstr>
      <vt:lpstr>PowerPoint Presentation</vt:lpstr>
      <vt:lpstr>2. Algoritmul Lempel–Ziv–Welch</vt:lpstr>
      <vt:lpstr>Descrierea algoritmului</vt:lpstr>
      <vt:lpstr>Algoritmul de codificare descris pe scurt ar fi:</vt:lpstr>
      <vt:lpstr>PowerPoint Presentation</vt:lpstr>
      <vt:lpstr>Procesul de decodificare folosește același dicționar și pentru a nu fi nevoie să fie transmis, îl creează in timpul rulării algoritmului.</vt:lpstr>
      <vt:lpstr>PowerPoint Presentation</vt:lpstr>
      <vt:lpstr>3.1 Avantaje</vt:lpstr>
      <vt:lpstr>PowerPoint Presentation</vt:lpstr>
      <vt:lpstr>3.2 limitări</vt:lpstr>
      <vt:lpstr>PowerPoint Presentation</vt:lpstr>
      <vt:lpstr>3.3 Aplicații</vt:lpstr>
      <vt:lpstr>PowerPoint Presentation</vt:lpstr>
      <vt:lpstr>3.4 comparații</vt:lpstr>
      <vt:lpstr>PowerPoint Presentation</vt:lpstr>
      <vt:lpstr>PowerPoint Presentation</vt:lpstr>
      <vt:lpstr>4. concluzii</vt:lpstr>
      <vt:lpstr>PowerPoint Presentation</vt:lpstr>
      <vt:lpstr>5. referințe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314</cp:revision>
  <dcterms:created xsi:type="dcterms:W3CDTF">2025-01-10T09:20:13Z</dcterms:created>
  <dcterms:modified xsi:type="dcterms:W3CDTF">2025-01-22T09:59:11Z</dcterms:modified>
</cp:coreProperties>
</file>