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C0CE31-4B12-4AD1-BA55-70100498FD23}" v="1490" dt="2025-05-13T13:04:15.206"/>
    <p1510:client id="{F62D1511-559B-43F2-B00D-16AD553C47A3}" v="348" dt="2025-05-14T08:31:06.2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Clic pentru a edita stilul de subtitlu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14.05.2025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6736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14.05.2025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8189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14.05.2025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6835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14.05.2025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92769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14.05.2025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03149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14.05.2025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39618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14.05.2025</a:t>
            </a:fld>
            <a:endParaRPr lang="ro-RO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5291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14.05.2025</a:t>
            </a:fld>
            <a:endParaRPr lang="ro-RO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36998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14.05.2025</a:t>
            </a:fld>
            <a:endParaRPr lang="ro-RO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95968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14.05.2025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43803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14.05.2025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250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63E8AD-4F80-492A-97A9-79DD5BB5D54F}" type="datetimeFigureOut">
              <a:rPr lang="ro-RO" smtClean="0"/>
              <a:t>14.05.2025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3495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ro-RO" sz="7200" b="1" dirty="0">
                <a:solidFill>
                  <a:srgbClr val="FF0000"/>
                </a:solidFill>
              </a:rPr>
              <a:t>Testare Unitara in C#</a:t>
            </a:r>
            <a:endParaRPr lang="ro-RO" sz="7200" b="1">
              <a:solidFill>
                <a:srgbClr val="FF0000"/>
              </a:solidFill>
            </a:endParaRPr>
          </a:p>
          <a:p>
            <a:endParaRPr lang="ro-RO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093305" y="3259690"/>
            <a:ext cx="10016434" cy="1998110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algn="l"/>
            <a:r>
              <a:rPr lang="ro-RO" sz="4400" b="1" i="1" dirty="0">
                <a:solidFill>
                  <a:srgbClr val="FF0000"/>
                </a:solidFill>
              </a:rPr>
              <a:t>Descriere:</a:t>
            </a:r>
            <a:br>
              <a:rPr lang="ro-RO" sz="3600" b="1" i="1" dirty="0">
                <a:solidFill>
                  <a:srgbClr val="FF0000"/>
                </a:solidFill>
              </a:rPr>
            </a:br>
            <a:r>
              <a:rPr lang="ro-RO" sz="3600" b="1" i="1" dirty="0">
                <a:solidFill>
                  <a:srgbClr val="FF0000"/>
                </a:solidFill>
              </a:rPr>
              <a:t> </a:t>
            </a:r>
            <a:r>
              <a:rPr lang="ro-RO" sz="2800" b="1" i="1" err="1">
                <a:solidFill>
                  <a:srgbClr val="1F2328"/>
                </a:solidFill>
                <a:ea typeface="+mn-lt"/>
                <a:cs typeface="+mn-lt"/>
              </a:rPr>
              <a:t>Aplicatia</a:t>
            </a:r>
            <a:r>
              <a:rPr lang="ro-RO" sz="2800" b="1" i="1" dirty="0">
                <a:solidFill>
                  <a:srgbClr val="1F2328"/>
                </a:solidFill>
                <a:ea typeface="+mn-lt"/>
                <a:cs typeface="+mn-lt"/>
              </a:rPr>
              <a:t> pune la </a:t>
            </a:r>
            <a:r>
              <a:rPr lang="ro-RO" sz="2800" b="1" i="1" err="1">
                <a:solidFill>
                  <a:srgbClr val="1F2328"/>
                </a:solidFill>
                <a:ea typeface="+mn-lt"/>
                <a:cs typeface="+mn-lt"/>
              </a:rPr>
              <a:t>dispozitie</a:t>
            </a:r>
            <a:r>
              <a:rPr lang="ro-RO" sz="2800" b="1" i="1" dirty="0">
                <a:solidFill>
                  <a:srgbClr val="1F2328"/>
                </a:solidFill>
                <a:ea typeface="+mn-lt"/>
                <a:cs typeface="+mn-lt"/>
              </a:rPr>
              <a:t> o </a:t>
            </a:r>
            <a:r>
              <a:rPr lang="ro-RO" sz="2800" b="1" i="1" err="1">
                <a:solidFill>
                  <a:srgbClr val="1F2328"/>
                </a:solidFill>
                <a:ea typeface="+mn-lt"/>
                <a:cs typeface="+mn-lt"/>
              </a:rPr>
              <a:t>interfata</a:t>
            </a:r>
            <a:r>
              <a:rPr lang="ro-RO" sz="2800" b="1" i="1" dirty="0">
                <a:solidFill>
                  <a:srgbClr val="1F2328"/>
                </a:solidFill>
                <a:ea typeface="+mn-lt"/>
                <a:cs typeface="+mn-lt"/>
              </a:rPr>
              <a:t> simpla la nivel de consola, ce ajuta la calcularea si planificarea unei calatorii in </a:t>
            </a:r>
            <a:r>
              <a:rPr lang="ro-RO" sz="2800" b="1" i="1" err="1">
                <a:solidFill>
                  <a:srgbClr val="1F2328"/>
                </a:solidFill>
                <a:ea typeface="+mn-lt"/>
                <a:cs typeface="+mn-lt"/>
              </a:rPr>
              <a:t>functie</a:t>
            </a:r>
            <a:r>
              <a:rPr lang="ro-RO" sz="2800" b="1" i="1" dirty="0">
                <a:solidFill>
                  <a:srgbClr val="1F2328"/>
                </a:solidFill>
                <a:ea typeface="+mn-lt"/>
                <a:cs typeface="+mn-lt"/>
              </a:rPr>
              <a:t> de distanta, </a:t>
            </a:r>
            <a:r>
              <a:rPr lang="ro-RO" sz="2800" b="1" i="1" err="1">
                <a:solidFill>
                  <a:srgbClr val="1F2328"/>
                </a:solidFill>
                <a:ea typeface="+mn-lt"/>
                <a:cs typeface="+mn-lt"/>
              </a:rPr>
              <a:t>numarul</a:t>
            </a:r>
            <a:r>
              <a:rPr lang="ro-RO" sz="2800" b="1" i="1" dirty="0">
                <a:solidFill>
                  <a:srgbClr val="1F2328"/>
                </a:solidFill>
                <a:ea typeface="+mn-lt"/>
                <a:cs typeface="+mn-lt"/>
              </a:rPr>
              <a:t> de pasageri si costuri suplimentare</a:t>
            </a:r>
            <a:endParaRPr lang="ro-RO" sz="2800" b="1" i="1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99791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D2601C90-D4C7-4F5B-06C8-9DF36A8BF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157" y="158061"/>
            <a:ext cx="11719338" cy="59415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o-RO" b="1" dirty="0">
                <a:solidFill>
                  <a:srgbClr val="1F2328"/>
                </a:solidFill>
              </a:rPr>
              <a:t>7. Circuit </a:t>
            </a:r>
            <a:r>
              <a:rPr lang="ro-RO" b="1" dirty="0" err="1">
                <a:solidFill>
                  <a:srgbClr val="1F2328"/>
                </a:solidFill>
              </a:rPr>
              <a:t>Coverage</a:t>
            </a:r>
            <a:endParaRPr lang="ro-RO" dirty="0" err="1"/>
          </a:p>
          <a:p>
            <a:pPr marL="0" indent="0">
              <a:buNone/>
            </a:pPr>
            <a:r>
              <a:rPr lang="ro-RO" sz="1600" dirty="0">
                <a:solidFill>
                  <a:srgbClr val="1F2328"/>
                </a:solidFill>
                <a:ea typeface="+mn-lt"/>
                <a:cs typeface="+mn-lt"/>
              </a:rPr>
              <a:t>Testarea circuitelor independente identifica limita superioara a </a:t>
            </a:r>
            <a:r>
              <a:rPr lang="ro-RO" sz="1600" err="1">
                <a:solidFill>
                  <a:srgbClr val="1F2328"/>
                </a:solidFill>
                <a:ea typeface="+mn-lt"/>
                <a:cs typeface="+mn-lt"/>
              </a:rPr>
              <a:t>numarului</a:t>
            </a:r>
            <a:r>
              <a:rPr lang="ro-RO" sz="1600" dirty="0">
                <a:solidFill>
                  <a:srgbClr val="1F2328"/>
                </a:solidFill>
                <a:ea typeface="+mn-lt"/>
                <a:cs typeface="+mn-lt"/>
              </a:rPr>
              <a:t> de cai necesare pentru </a:t>
            </a:r>
            <a:r>
              <a:rPr lang="ro-RO" sz="1600" err="1">
                <a:solidFill>
                  <a:srgbClr val="1F2328"/>
                </a:solidFill>
                <a:ea typeface="+mn-lt"/>
                <a:cs typeface="+mn-lt"/>
              </a:rPr>
              <a:t>obtinerea</a:t>
            </a:r>
            <a:r>
              <a:rPr lang="ro-RO" sz="1600" dirty="0">
                <a:solidFill>
                  <a:srgbClr val="1F2328"/>
                </a:solidFill>
                <a:ea typeface="+mn-lt"/>
                <a:cs typeface="+mn-lt"/>
              </a:rPr>
              <a:t> unei acoperiri la nivel de ramura.</a:t>
            </a:r>
          </a:p>
          <a:p>
            <a:pPr marL="0" indent="0">
              <a:buNone/>
            </a:pPr>
            <a:r>
              <a:rPr lang="ro-RO" sz="1600" dirty="0">
                <a:solidFill>
                  <a:srgbClr val="1F2328"/>
                </a:solidFill>
                <a:ea typeface="+mn-lt"/>
                <a:cs typeface="+mn-lt"/>
              </a:rPr>
              <a:t> Astfel, conform grafului control-</a:t>
            </a:r>
            <a:r>
              <a:rPr lang="ro-RO" sz="1600" dirty="0" err="1">
                <a:solidFill>
                  <a:srgbClr val="1F2328"/>
                </a:solidFill>
                <a:ea typeface="+mn-lt"/>
                <a:cs typeface="+mn-lt"/>
              </a:rPr>
              <a:t>flow</a:t>
            </a:r>
            <a:r>
              <a:rPr lang="ro-RO" sz="1600" dirty="0">
                <a:solidFill>
                  <a:srgbClr val="1F2328"/>
                </a:solidFill>
                <a:ea typeface="+mn-lt"/>
                <a:cs typeface="+mn-lt"/>
              </a:rPr>
              <a:t> G de mai sus la care </a:t>
            </a:r>
            <a:r>
              <a:rPr lang="ro-RO" sz="1600" dirty="0" err="1">
                <a:solidFill>
                  <a:srgbClr val="1F2328"/>
                </a:solidFill>
                <a:ea typeface="+mn-lt"/>
                <a:cs typeface="+mn-lt"/>
              </a:rPr>
              <a:t>adaugam</a:t>
            </a:r>
            <a:r>
              <a:rPr lang="ro-RO" sz="1600" dirty="0">
                <a:solidFill>
                  <a:srgbClr val="1F2328"/>
                </a:solidFill>
                <a:ea typeface="+mn-lt"/>
                <a:cs typeface="+mn-lt"/>
              </a:rPr>
              <a:t> arcele 26→1, 2→1, 4→1 si 6→1 pentru a fi un graf complet conectat, avem (</a:t>
            </a:r>
            <a:r>
              <a:rPr lang="ro-RO" sz="1600" dirty="0" err="1">
                <a:solidFill>
                  <a:srgbClr val="1F2328"/>
                </a:solidFill>
                <a:ea typeface="+mn-lt"/>
                <a:cs typeface="+mn-lt"/>
              </a:rPr>
              <a:t>numarul</a:t>
            </a:r>
            <a:r>
              <a:rPr lang="ro-RO" sz="1600" dirty="0">
                <a:solidFill>
                  <a:srgbClr val="1F2328"/>
                </a:solidFill>
                <a:ea typeface="+mn-lt"/>
                <a:cs typeface="+mn-lt"/>
              </a:rPr>
              <a:t> de noduri) n = 22, (</a:t>
            </a:r>
            <a:r>
              <a:rPr lang="ro-RO" sz="1600" dirty="0" err="1">
                <a:solidFill>
                  <a:srgbClr val="1F2328"/>
                </a:solidFill>
                <a:ea typeface="+mn-lt"/>
                <a:cs typeface="+mn-lt"/>
              </a:rPr>
              <a:t>numarul</a:t>
            </a:r>
            <a:r>
              <a:rPr lang="ro-RO" sz="1600" dirty="0">
                <a:solidFill>
                  <a:srgbClr val="1F2328"/>
                </a:solidFill>
                <a:ea typeface="+mn-lt"/>
                <a:cs typeface="+mn-lt"/>
              </a:rPr>
              <a:t> de muchii) e = 31 si (</a:t>
            </a:r>
            <a:r>
              <a:rPr lang="ro-RO" sz="1600" dirty="0" err="1">
                <a:solidFill>
                  <a:srgbClr val="1F2328"/>
                </a:solidFill>
                <a:ea typeface="+mn-lt"/>
                <a:cs typeface="+mn-lt"/>
              </a:rPr>
              <a:t>numarul</a:t>
            </a:r>
            <a:r>
              <a:rPr lang="ro-RO" sz="1600" dirty="0">
                <a:solidFill>
                  <a:srgbClr val="1F2328"/>
                </a:solidFill>
                <a:ea typeface="+mn-lt"/>
                <a:cs typeface="+mn-lt"/>
              </a:rPr>
              <a:t> componentelor conexe) p = 1.</a:t>
            </a:r>
            <a:br>
              <a:rPr lang="ro-RO" sz="1600" dirty="0">
                <a:ea typeface="+mn-lt"/>
                <a:cs typeface="+mn-lt"/>
              </a:rPr>
            </a:br>
            <a:r>
              <a:rPr lang="ro-RO" sz="1600" dirty="0">
                <a:solidFill>
                  <a:srgbClr val="1F2328"/>
                </a:solidFill>
                <a:ea typeface="+mn-lt"/>
                <a:cs typeface="+mn-lt"/>
              </a:rPr>
              <a:t>Folosind formula completa pentru o subrutina (metoda) V(G) = e−n+2p, vom avea V(G) = 31−22+2 = 11 circuite.</a:t>
            </a:r>
            <a:br>
              <a:rPr lang="ro-RO" sz="1600" dirty="0"/>
            </a:br>
            <a:r>
              <a:rPr lang="ro-RO" sz="1600" b="1" i="1" u="sng" dirty="0">
                <a:solidFill>
                  <a:srgbClr val="1F2328"/>
                </a:solidFill>
                <a:ea typeface="+mn-lt"/>
                <a:cs typeface="+mn-lt"/>
              </a:rPr>
              <a:t>Acestea sunt:</a:t>
            </a:r>
            <a:endParaRPr lang="ro-RO" sz="1600" u="sng" dirty="0">
              <a:solidFill>
                <a:srgbClr val="1F2328"/>
              </a:solidFill>
            </a:endParaRPr>
          </a:p>
          <a:p>
            <a:r>
              <a:rPr lang="ro-RO" sz="1400" dirty="0">
                <a:solidFill>
                  <a:srgbClr val="1F2328"/>
                </a:solidFill>
                <a:ea typeface="+mn-lt"/>
                <a:cs typeface="+mn-lt"/>
              </a:rPr>
              <a:t>1→2→1</a:t>
            </a:r>
            <a:endParaRPr lang="ro-RO" sz="1400"/>
          </a:p>
          <a:p>
            <a:r>
              <a:rPr lang="ro-RO" sz="1400" dirty="0">
                <a:solidFill>
                  <a:srgbClr val="1F2328"/>
                </a:solidFill>
                <a:ea typeface="+mn-lt"/>
                <a:cs typeface="+mn-lt"/>
              </a:rPr>
              <a:t>1→3→4→1</a:t>
            </a:r>
            <a:endParaRPr lang="ro-RO" sz="1400"/>
          </a:p>
          <a:p>
            <a:r>
              <a:rPr lang="ro-RO" sz="1400" dirty="0">
                <a:solidFill>
                  <a:srgbClr val="1F2328"/>
                </a:solidFill>
                <a:ea typeface="+mn-lt"/>
                <a:cs typeface="+mn-lt"/>
              </a:rPr>
              <a:t>1→3→5→6→1</a:t>
            </a:r>
            <a:endParaRPr lang="ro-RO" sz="1400"/>
          </a:p>
          <a:p>
            <a:r>
              <a:rPr lang="ro-RO" sz="1400" dirty="0">
                <a:solidFill>
                  <a:srgbClr val="1F2328"/>
                </a:solidFill>
                <a:ea typeface="+mn-lt"/>
                <a:cs typeface="+mn-lt"/>
              </a:rPr>
              <a:t>15→16→15</a:t>
            </a:r>
            <a:endParaRPr lang="ro-RO" sz="1400"/>
          </a:p>
          <a:p>
            <a:r>
              <a:rPr lang="ro-RO" sz="1400" dirty="0">
                <a:solidFill>
                  <a:srgbClr val="1F2328"/>
                </a:solidFill>
                <a:ea typeface="+mn-lt"/>
                <a:cs typeface="+mn-lt"/>
              </a:rPr>
              <a:t>20→21..22→20</a:t>
            </a:r>
            <a:endParaRPr lang="ro-RO" sz="1400" dirty="0"/>
          </a:p>
          <a:p>
            <a:endParaRPr lang="ro-RO" sz="1400" dirty="0">
              <a:solidFill>
                <a:srgbClr val="1F2328"/>
              </a:solidFill>
              <a:ea typeface="+mn-lt"/>
              <a:cs typeface="+mn-lt"/>
            </a:endParaRPr>
          </a:p>
          <a:p>
            <a:pPr indent="0">
              <a:buNone/>
            </a:pPr>
            <a:r>
              <a:rPr lang="ro-RO" sz="1600" i="1" u="sng" dirty="0">
                <a:solidFill>
                  <a:srgbClr val="1F2328"/>
                </a:solidFill>
                <a:ea typeface="+mn-lt"/>
                <a:cs typeface="+mn-lt"/>
              </a:rPr>
              <a:t>Testele </a:t>
            </a:r>
            <a:r>
              <a:rPr lang="ro-RO" sz="1600" i="1" u="sng" err="1">
                <a:solidFill>
                  <a:srgbClr val="1F2328"/>
                </a:solidFill>
                <a:ea typeface="+mn-lt"/>
                <a:cs typeface="+mn-lt"/>
              </a:rPr>
              <a:t>corespunzatoare</a:t>
            </a:r>
            <a:r>
              <a:rPr lang="ro-RO" sz="1600" i="1" u="sng" dirty="0">
                <a:solidFill>
                  <a:srgbClr val="1F2328"/>
                </a:solidFill>
                <a:ea typeface="+mn-lt"/>
                <a:cs typeface="+mn-lt"/>
              </a:rPr>
              <a:t> sunt</a:t>
            </a:r>
            <a:r>
              <a:rPr lang="ro-RO" sz="1600" dirty="0">
                <a:solidFill>
                  <a:srgbClr val="1F2328"/>
                </a:solidFill>
                <a:ea typeface="+mn-lt"/>
                <a:cs typeface="+mn-lt"/>
              </a:rPr>
              <a:t>:</a:t>
            </a:r>
            <a:endParaRPr lang="ro-RO" sz="1600" dirty="0"/>
          </a:p>
          <a:p>
            <a:pPr indent="0">
              <a:buNone/>
            </a:pPr>
            <a:endParaRPr lang="ro-RO" sz="1600" dirty="0">
              <a:solidFill>
                <a:srgbClr val="1F2328"/>
              </a:solidFill>
            </a:endParaRPr>
          </a:p>
          <a:p>
            <a:pPr marL="0" indent="0">
              <a:buNone/>
            </a:pPr>
            <a:endParaRPr lang="ro-RO" sz="1600" dirty="0">
              <a:solidFill>
                <a:srgbClr val="1F2328"/>
              </a:solidFill>
            </a:endParaRPr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CA9532DC-04BD-4AFC-7312-C18E89328A52}"/>
              </a:ext>
            </a:extLst>
          </p:cNvPr>
          <p:cNvSpPr txBox="1"/>
          <p:nvPr/>
        </p:nvSpPr>
        <p:spPr>
          <a:xfrm>
            <a:off x="2359736" y="2159084"/>
            <a:ext cx="8772939" cy="21739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ro-RO" sz="1400" dirty="0">
                <a:solidFill>
                  <a:srgbClr val="1F2328"/>
                </a:solidFill>
              </a:rPr>
              <a:t>1→3→5→7→8→9→13→14→15→17..19→20→23→24→26→1</a:t>
            </a:r>
            <a:endParaRPr lang="ro-RO" sz="1400"/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ro-RO" sz="1400" dirty="0">
                <a:solidFill>
                  <a:srgbClr val="1F2328"/>
                </a:solidFill>
              </a:rPr>
              <a:t>1→3→5→7→8→9→13→17..19→20→23→24→25→26→1</a:t>
            </a:r>
            <a:endParaRPr lang="ro-RO" sz="1400"/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ro-RO" sz="1400" dirty="0">
                <a:solidFill>
                  <a:srgbClr val="1F2328"/>
                </a:solidFill>
              </a:rPr>
              <a:t>1→3→5→7→8→9→13→17..19→20→23→24→26→1</a:t>
            </a:r>
            <a:endParaRPr lang="ro-RO" sz="1400"/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ro-RO" sz="1400" dirty="0">
                <a:solidFill>
                  <a:srgbClr val="1F2328"/>
                </a:solidFill>
              </a:rPr>
              <a:t>1→3→5→7→8→10..11→12→13→17..19→20→23→24→26→1</a:t>
            </a:r>
            <a:endParaRPr lang="ro-RO" sz="1400"/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ro-RO" sz="1400" dirty="0">
                <a:solidFill>
                  <a:srgbClr val="1F2328"/>
                </a:solidFill>
              </a:rPr>
              <a:t>1→3→5→7→8→10..11→13→14→15→17..19→20→23→24→26→1</a:t>
            </a:r>
            <a:endParaRPr lang="ro-RO" sz="1400"/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ro-RO" sz="1400" dirty="0">
                <a:solidFill>
                  <a:srgbClr val="1F2328"/>
                </a:solidFill>
              </a:rPr>
              <a:t>1→3→5→7→8→10..11→12→13→14→15→17..19→20→23→24→26→1</a:t>
            </a:r>
            <a:endParaRPr lang="ro-RO" sz="1400" dirty="0"/>
          </a:p>
          <a:p>
            <a:pPr algn="l"/>
            <a:endParaRPr lang="ro-RO" dirty="0"/>
          </a:p>
        </p:txBody>
      </p:sp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15AA3A39-CD23-F9C8-74D7-0AF7ACF8C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835524"/>
              </p:ext>
            </p:extLst>
          </p:nvPr>
        </p:nvGraphicFramePr>
        <p:xfrm>
          <a:off x="0" y="4660347"/>
          <a:ext cx="5775863" cy="189779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41537">
                  <a:extLst>
                    <a:ext uri="{9D8B030D-6E8A-4147-A177-3AD203B41FA5}">
                      <a16:colId xmlns:a16="http://schemas.microsoft.com/office/drawing/2014/main" val="2013798770"/>
                    </a:ext>
                  </a:extLst>
                </a:gridCol>
                <a:gridCol w="3210392">
                  <a:extLst>
                    <a:ext uri="{9D8B030D-6E8A-4147-A177-3AD203B41FA5}">
                      <a16:colId xmlns:a16="http://schemas.microsoft.com/office/drawing/2014/main" val="2235386386"/>
                    </a:ext>
                  </a:extLst>
                </a:gridCol>
                <a:gridCol w="1623934">
                  <a:extLst>
                    <a:ext uri="{9D8B030D-6E8A-4147-A177-3AD203B41FA5}">
                      <a16:colId xmlns:a16="http://schemas.microsoft.com/office/drawing/2014/main" val="1352418137"/>
                    </a:ext>
                  </a:extLst>
                </a:gridCol>
              </a:tblGrid>
              <a:tr h="266593">
                <a:tc>
                  <a:txBody>
                    <a:bodyPr/>
                    <a:lstStyle/>
                    <a:p>
                      <a:pPr algn="ctr"/>
                      <a:r>
                        <a:rPr lang="ro-RO" sz="1200" b="1" dirty="0" err="1">
                          <a:effectLst/>
                        </a:rPr>
                        <a:t>Intrari</a:t>
                      </a:r>
                      <a:r>
                        <a:rPr lang="ro-RO" sz="1200" b="1" dirty="0">
                          <a:effectLst/>
                        </a:rPr>
                        <a:t> (d, p, r)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b="1" dirty="0" err="1">
                          <a:effectLst/>
                        </a:rPr>
                        <a:t>Expected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b="1" dirty="0">
                          <a:effectLst/>
                        </a:rPr>
                        <a:t>Circuitul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679457"/>
                  </a:ext>
                </a:extLst>
              </a:tr>
              <a:tr h="468837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effectLst/>
                        </a:rPr>
                        <a:t>(0,_,_)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effectLst/>
                        </a:rPr>
                        <a:t>Cere ca distanta sa fie </a:t>
                      </a:r>
                      <a:r>
                        <a:rPr lang="ro-RO" sz="1200" dirty="0" err="1">
                          <a:effectLst/>
                        </a:rPr>
                        <a:t>macar</a:t>
                      </a:r>
                      <a:r>
                        <a:rPr lang="ro-RO" sz="1200" dirty="0">
                          <a:effectLst/>
                        </a:rPr>
                        <a:t> 5 kilometrii.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effectLst/>
                        </a:rPr>
                        <a:t>1→2→1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414409"/>
                  </a:ext>
                </a:extLst>
              </a:tr>
              <a:tr h="468837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effectLst/>
                        </a:rPr>
                        <a:t>(6,0,_)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effectLst/>
                        </a:rPr>
                        <a:t>Cere ca </a:t>
                      </a:r>
                      <a:r>
                        <a:rPr lang="ro-RO" sz="1200" dirty="0" err="1">
                          <a:effectLst/>
                        </a:rPr>
                        <a:t>numarul</a:t>
                      </a:r>
                      <a:r>
                        <a:rPr lang="ro-RO" sz="1200" dirty="0">
                          <a:effectLst/>
                        </a:rPr>
                        <a:t> de persoane sa fie minim 1.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effectLst/>
                        </a:rPr>
                        <a:t>1→3→4→1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025251"/>
                  </a:ext>
                </a:extLst>
              </a:tr>
              <a:tr h="468837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effectLst/>
                        </a:rPr>
                        <a:t>(6,30,_)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effectLst/>
                        </a:rPr>
                        <a:t>Cere ca </a:t>
                      </a:r>
                      <a:r>
                        <a:rPr lang="ro-RO" sz="1200" dirty="0" err="1">
                          <a:effectLst/>
                        </a:rPr>
                        <a:t>numarul</a:t>
                      </a:r>
                      <a:r>
                        <a:rPr lang="ro-RO" sz="1200" dirty="0">
                          <a:effectLst/>
                        </a:rPr>
                        <a:t> de persoane sa fie maxim 25.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effectLst/>
                        </a:rPr>
                        <a:t>1→3→5→6→1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51943"/>
                  </a:ext>
                </a:extLst>
              </a:tr>
            </a:tbl>
          </a:graphicData>
        </a:graphic>
      </p:graphicFrame>
      <p:sp>
        <p:nvSpPr>
          <p:cNvPr id="7" name="CasetăText 6">
            <a:extLst>
              <a:ext uri="{FF2B5EF4-FFF2-40B4-BE49-F238E27FC236}">
                <a16:creationId xmlns:a16="http://schemas.microsoft.com/office/drawing/2014/main" id="{22FF09C6-EF8B-0319-DBD2-845DCDFE6993}"/>
              </a:ext>
            </a:extLst>
          </p:cNvPr>
          <p:cNvSpPr txBox="1"/>
          <p:nvPr/>
        </p:nvSpPr>
        <p:spPr>
          <a:xfrm>
            <a:off x="7397261" y="6447692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ro-RO"/>
          </a:p>
        </p:txBody>
      </p:sp>
      <p:graphicFrame>
        <p:nvGraphicFramePr>
          <p:cNvPr id="10" name="Tabel 9">
            <a:extLst>
              <a:ext uri="{FF2B5EF4-FFF2-40B4-BE49-F238E27FC236}">
                <a16:creationId xmlns:a16="http://schemas.microsoft.com/office/drawing/2014/main" id="{64FFCA62-8AE9-7A85-9597-277F3FF7E1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675855"/>
              </p:ext>
            </p:extLst>
          </p:nvPr>
        </p:nvGraphicFramePr>
        <p:xfrm>
          <a:off x="5963478" y="4439478"/>
          <a:ext cx="6154524" cy="230664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51508">
                  <a:extLst>
                    <a:ext uri="{9D8B030D-6E8A-4147-A177-3AD203B41FA5}">
                      <a16:colId xmlns:a16="http://schemas.microsoft.com/office/drawing/2014/main" val="2649765624"/>
                    </a:ext>
                  </a:extLst>
                </a:gridCol>
                <a:gridCol w="2051508">
                  <a:extLst>
                    <a:ext uri="{9D8B030D-6E8A-4147-A177-3AD203B41FA5}">
                      <a16:colId xmlns:a16="http://schemas.microsoft.com/office/drawing/2014/main" val="4059249757"/>
                    </a:ext>
                  </a:extLst>
                </a:gridCol>
                <a:gridCol w="2051508">
                  <a:extLst>
                    <a:ext uri="{9D8B030D-6E8A-4147-A177-3AD203B41FA5}">
                      <a16:colId xmlns:a16="http://schemas.microsoft.com/office/drawing/2014/main" val="2147418044"/>
                    </a:ext>
                  </a:extLst>
                </a:gridCol>
              </a:tblGrid>
              <a:tr h="483249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effectLst/>
                        </a:rPr>
                        <a:t>(30,6,True)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effectLst/>
                        </a:rPr>
                        <a:t>Se </a:t>
                      </a:r>
                      <a:r>
                        <a:rPr lang="ro-RO" sz="1200" dirty="0" err="1">
                          <a:effectLst/>
                        </a:rPr>
                        <a:t>returneaza</a:t>
                      </a:r>
                      <a:r>
                        <a:rPr lang="ro-RO" sz="1200" dirty="0">
                          <a:effectLst/>
                        </a:rPr>
                        <a:t> totalul de 23,1.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effectLst/>
                        </a:rPr>
                        <a:t>15→16→15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738046"/>
                  </a:ext>
                </a:extLst>
              </a:tr>
              <a:tr h="373646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effectLst/>
                        </a:rPr>
                        <a:t>(6,10,True)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effectLst/>
                        </a:rPr>
                        <a:t>Se </a:t>
                      </a:r>
                      <a:r>
                        <a:rPr lang="ro-RO" sz="1200" dirty="0" err="1">
                          <a:effectLst/>
                        </a:rPr>
                        <a:t>returneaza</a:t>
                      </a:r>
                      <a:r>
                        <a:rPr lang="ro-RO" sz="1200" dirty="0">
                          <a:effectLst/>
                        </a:rPr>
                        <a:t> totalul de 4.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effectLst/>
                        </a:rPr>
                        <a:t>20→21..22→20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33947"/>
                  </a:ext>
                </a:extLst>
              </a:tr>
              <a:tr h="483249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effectLst/>
                        </a:rPr>
                        <a:t>(6,6,True)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effectLst/>
                        </a:rPr>
                        <a:t>Se </a:t>
                      </a:r>
                      <a:r>
                        <a:rPr lang="ro-RO" sz="1200" dirty="0" err="1">
                          <a:effectLst/>
                        </a:rPr>
                        <a:t>returneaza</a:t>
                      </a:r>
                      <a:r>
                        <a:rPr lang="ro-RO" sz="1200" dirty="0">
                          <a:effectLst/>
                        </a:rPr>
                        <a:t> totalul de 4.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effectLst/>
                        </a:rPr>
                        <a:t>1→3→5→7→8→9→13→14→15→17..19→20→23→24→26→1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714230"/>
                  </a:ext>
                </a:extLst>
              </a:tr>
              <a:tr h="483249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effectLst/>
                        </a:rPr>
                        <a:t>(750,6,False)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effectLst/>
                        </a:rPr>
                        <a:t>Se </a:t>
                      </a:r>
                      <a:r>
                        <a:rPr lang="ro-RO" sz="1200" dirty="0" err="1">
                          <a:effectLst/>
                        </a:rPr>
                        <a:t>returneaza</a:t>
                      </a:r>
                      <a:r>
                        <a:rPr lang="ro-RO" sz="1200" dirty="0">
                          <a:effectLst/>
                        </a:rPr>
                        <a:t> totalul de 451,29.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effectLst/>
                        </a:rPr>
                        <a:t>1→3→5→7→8→9→13→17..19→20→23→24→25→26→1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440953"/>
                  </a:ext>
                </a:extLst>
              </a:tr>
              <a:tr h="483249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effectLst/>
                        </a:rPr>
                        <a:t>(250,6,False)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effectLst/>
                        </a:rPr>
                        <a:t>Se </a:t>
                      </a:r>
                      <a:r>
                        <a:rPr lang="ro-RO" sz="1200" dirty="0" err="1">
                          <a:effectLst/>
                        </a:rPr>
                        <a:t>returneaza</a:t>
                      </a:r>
                      <a:r>
                        <a:rPr lang="ro-RO" sz="1200" dirty="0">
                          <a:effectLst/>
                        </a:rPr>
                        <a:t> totalul de 141,1.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effectLst/>
                        </a:rPr>
                        <a:t>1→3→5→7→8→9→13→17..19→20→23→24→26→1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288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3762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E7CF313-C7F4-7C50-7C46-FE8CEBDA3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i="1" u="sng" err="1">
                <a:solidFill>
                  <a:srgbClr val="FF0000"/>
                </a:solidFill>
              </a:rPr>
              <a:t>Mutation</a:t>
            </a:r>
            <a:r>
              <a:rPr lang="ro-RO" b="1" i="1" u="sng" dirty="0">
                <a:solidFill>
                  <a:srgbClr val="FF0000"/>
                </a:solidFill>
              </a:rPr>
              <a:t> </a:t>
            </a:r>
            <a:r>
              <a:rPr lang="ro-RO" b="1" i="1" u="sng" err="1">
                <a:solidFill>
                  <a:srgbClr val="FF0000"/>
                </a:solidFill>
              </a:rPr>
              <a:t>Testing</a:t>
            </a:r>
            <a:r>
              <a:rPr lang="ro-RO" b="1" i="1" u="sng" dirty="0">
                <a:solidFill>
                  <a:srgbClr val="FF0000"/>
                </a:solidFill>
              </a:rPr>
              <a:t> </a:t>
            </a:r>
            <a:r>
              <a:rPr lang="ro-RO" sz="2000" dirty="0"/>
              <a:t>-&gt; </a:t>
            </a:r>
            <a:r>
              <a:rPr lang="ro-RO" sz="2000" dirty="0">
                <a:solidFill>
                  <a:srgbClr val="1F2328"/>
                </a:solidFill>
                <a:ea typeface="+mj-lt"/>
                <a:cs typeface="+mj-lt"/>
              </a:rPr>
              <a:t>Pentru testarea folosind </a:t>
            </a:r>
            <a:r>
              <a:rPr lang="ro-RO" sz="2000" err="1">
                <a:solidFill>
                  <a:srgbClr val="1F2328"/>
                </a:solidFill>
                <a:ea typeface="+mj-lt"/>
                <a:cs typeface="+mj-lt"/>
              </a:rPr>
              <a:t>mutanti</a:t>
            </a:r>
            <a:r>
              <a:rPr lang="ro-RO" sz="2000" dirty="0">
                <a:solidFill>
                  <a:srgbClr val="1F2328"/>
                </a:solidFill>
                <a:ea typeface="+mj-lt"/>
                <a:cs typeface="+mj-lt"/>
              </a:rPr>
              <a:t>, proiectul </a:t>
            </a:r>
            <a:r>
              <a:rPr lang="ro-RO" sz="2000" err="1">
                <a:solidFill>
                  <a:srgbClr val="1F2328"/>
                </a:solidFill>
                <a:ea typeface="+mj-lt"/>
                <a:cs typeface="+mj-lt"/>
              </a:rPr>
              <a:t>foloseste</a:t>
            </a:r>
            <a:r>
              <a:rPr lang="ro-RO" sz="2000" dirty="0">
                <a:solidFill>
                  <a:srgbClr val="1F2328"/>
                </a:solidFill>
                <a:ea typeface="+mj-lt"/>
                <a:cs typeface="+mj-lt"/>
              </a:rPr>
              <a:t> </a:t>
            </a:r>
            <a:r>
              <a:rPr lang="ro-RO" sz="2000" err="1">
                <a:solidFill>
                  <a:srgbClr val="1F2328"/>
                </a:solidFill>
                <a:ea typeface="+mj-lt"/>
                <a:cs typeface="+mj-lt"/>
              </a:rPr>
              <a:t>framework-ul</a:t>
            </a:r>
            <a:r>
              <a:rPr lang="ro-RO" sz="2000" dirty="0">
                <a:solidFill>
                  <a:srgbClr val="1F2328"/>
                </a:solidFill>
                <a:ea typeface="+mj-lt"/>
                <a:cs typeface="+mj-lt"/>
              </a:rPr>
              <a:t> </a:t>
            </a:r>
            <a:r>
              <a:rPr lang="ro-RO" sz="2000" err="1">
                <a:solidFill>
                  <a:srgbClr val="1F2328"/>
                </a:solidFill>
                <a:ea typeface="+mj-lt"/>
                <a:cs typeface="+mj-lt"/>
              </a:rPr>
              <a:t>Stryker</a:t>
            </a:r>
            <a:r>
              <a:rPr lang="ro-RO" sz="2000" dirty="0">
                <a:solidFill>
                  <a:srgbClr val="1F2328"/>
                </a:solidFill>
                <a:ea typeface="+mj-lt"/>
                <a:cs typeface="+mj-lt"/>
              </a:rPr>
              <a:t> ce </a:t>
            </a:r>
            <a:r>
              <a:rPr lang="ro-RO" sz="2000" err="1">
                <a:solidFill>
                  <a:srgbClr val="1F2328"/>
                </a:solidFill>
                <a:ea typeface="+mj-lt"/>
                <a:cs typeface="+mj-lt"/>
              </a:rPr>
              <a:t>genereaza</a:t>
            </a:r>
            <a:r>
              <a:rPr lang="ro-RO" sz="2000" dirty="0">
                <a:solidFill>
                  <a:srgbClr val="1F2328"/>
                </a:solidFill>
                <a:ea typeface="+mj-lt"/>
                <a:cs typeface="+mj-lt"/>
              </a:rPr>
              <a:t> diferite tipuri de </a:t>
            </a:r>
            <a:r>
              <a:rPr lang="ro-RO" sz="2000" err="1">
                <a:solidFill>
                  <a:srgbClr val="1F2328"/>
                </a:solidFill>
                <a:ea typeface="+mj-lt"/>
                <a:cs typeface="+mj-lt"/>
              </a:rPr>
              <a:t>mutanti</a:t>
            </a:r>
            <a:r>
              <a:rPr lang="ro-RO" sz="2000" dirty="0">
                <a:solidFill>
                  <a:srgbClr val="1F2328"/>
                </a:solidFill>
                <a:ea typeface="+mj-lt"/>
                <a:cs typeface="+mj-lt"/>
              </a:rPr>
              <a:t> pe sursa </a:t>
            </a:r>
            <a:r>
              <a:rPr lang="ro-RO" sz="2000" err="1">
                <a:solidFill>
                  <a:srgbClr val="1F2328"/>
                </a:solidFill>
                <a:ea typeface="+mj-lt"/>
                <a:cs typeface="+mj-lt"/>
              </a:rPr>
              <a:t>noastra</a:t>
            </a:r>
            <a:r>
              <a:rPr lang="ro-RO" sz="2000" dirty="0">
                <a:solidFill>
                  <a:srgbClr val="1F2328"/>
                </a:solidFill>
                <a:ea typeface="+mj-lt"/>
                <a:cs typeface="+mj-lt"/>
              </a:rPr>
              <a:t>.</a:t>
            </a:r>
            <a:endParaRPr lang="ro-RO" sz="2000">
              <a:ea typeface="+mj-lt"/>
              <a:cs typeface="+mj-lt"/>
            </a:endParaRPr>
          </a:p>
          <a:p>
            <a:endParaRPr lang="ro-RO" sz="2000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E675EAC-5C8A-33A8-0718-E158FF9AF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43" y="1483277"/>
            <a:ext cx="11741427" cy="16898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o-RO" sz="1600" dirty="0">
                <a:solidFill>
                  <a:srgbClr val="1F2328"/>
                </a:solidFill>
                <a:ea typeface="+mn-lt"/>
                <a:cs typeface="+mn-lt"/>
              </a:rPr>
              <a:t>Sunt </a:t>
            </a:r>
            <a:r>
              <a:rPr lang="ro-RO" sz="1600" err="1">
                <a:solidFill>
                  <a:srgbClr val="1F2328"/>
                </a:solidFill>
                <a:ea typeface="+mn-lt"/>
                <a:cs typeface="+mn-lt"/>
              </a:rPr>
              <a:t>considerati</a:t>
            </a:r>
            <a:r>
              <a:rPr lang="ro-RO" sz="1600" dirty="0">
                <a:solidFill>
                  <a:srgbClr val="1F2328"/>
                </a:solidFill>
                <a:ea typeface="+mn-lt"/>
                <a:cs typeface="+mn-lt"/>
              </a:rPr>
              <a:t> 47 de mutanti cu variatii:</a:t>
            </a:r>
            <a:endParaRPr lang="ro-RO" sz="1600">
              <a:ea typeface="+mn-lt"/>
              <a:cs typeface="+mn-lt"/>
            </a:endParaRPr>
          </a:p>
          <a:p>
            <a:r>
              <a:rPr lang="ro-RO" sz="1600" err="1">
                <a:solidFill>
                  <a:srgbClr val="1F2328"/>
                </a:solidFill>
                <a:ea typeface="+mn-lt"/>
                <a:cs typeface="+mn-lt"/>
              </a:rPr>
              <a:t>Arithmetic</a:t>
            </a:r>
            <a:r>
              <a:rPr lang="ro-RO" sz="1600" dirty="0">
                <a:solidFill>
                  <a:srgbClr val="1F2328"/>
                </a:solidFill>
                <a:ea typeface="+mn-lt"/>
                <a:cs typeface="+mn-lt"/>
              </a:rPr>
              <a:t> Operator → Spre exemplu: </a:t>
            </a:r>
            <a:r>
              <a:rPr lang="ro-RO" sz="1600" err="1">
                <a:solidFill>
                  <a:srgbClr val="1F2328"/>
                </a:solidFill>
                <a:ea typeface="+mn-lt"/>
                <a:cs typeface="+mn-lt"/>
              </a:rPr>
              <a:t>a+b</a:t>
            </a:r>
            <a:r>
              <a:rPr lang="ro-RO" sz="1600" dirty="0">
                <a:solidFill>
                  <a:srgbClr val="1F2328"/>
                </a:solidFill>
                <a:ea typeface="+mn-lt"/>
                <a:cs typeface="+mn-lt"/>
              </a:rPr>
              <a:t> → a−b, </a:t>
            </a:r>
            <a:r>
              <a:rPr lang="ro-RO" sz="1600" err="1">
                <a:solidFill>
                  <a:srgbClr val="1F2328"/>
                </a:solidFill>
                <a:ea typeface="+mn-lt"/>
                <a:cs typeface="+mn-lt"/>
              </a:rPr>
              <a:t>a∗b</a:t>
            </a:r>
            <a:r>
              <a:rPr lang="ro-RO" sz="1600" dirty="0">
                <a:solidFill>
                  <a:srgbClr val="1F2328"/>
                </a:solidFill>
                <a:ea typeface="+mn-lt"/>
                <a:cs typeface="+mn-lt"/>
              </a:rPr>
              <a:t> → a/b etc.</a:t>
            </a:r>
            <a:endParaRPr lang="ro-RO" sz="1600">
              <a:ea typeface="+mn-lt"/>
              <a:cs typeface="+mn-lt"/>
            </a:endParaRPr>
          </a:p>
          <a:p>
            <a:r>
              <a:rPr lang="ro-RO" sz="1600" err="1">
                <a:solidFill>
                  <a:srgbClr val="1F2328"/>
                </a:solidFill>
                <a:ea typeface="+mn-lt"/>
                <a:cs typeface="+mn-lt"/>
              </a:rPr>
              <a:t>Equality</a:t>
            </a:r>
            <a:r>
              <a:rPr lang="ro-RO" sz="1600" dirty="0">
                <a:solidFill>
                  <a:srgbClr val="1F2328"/>
                </a:solidFill>
                <a:ea typeface="+mn-lt"/>
                <a:cs typeface="+mn-lt"/>
              </a:rPr>
              <a:t> Operator → Spre exemplu: a&lt;b → </a:t>
            </a:r>
            <a:r>
              <a:rPr lang="ro-RO" sz="1600" err="1">
                <a:solidFill>
                  <a:srgbClr val="1F2328"/>
                </a:solidFill>
                <a:ea typeface="+mn-lt"/>
                <a:cs typeface="+mn-lt"/>
              </a:rPr>
              <a:t>a≤b</a:t>
            </a:r>
            <a:r>
              <a:rPr lang="ro-RO" sz="1600" dirty="0">
                <a:solidFill>
                  <a:srgbClr val="1F2328"/>
                </a:solidFill>
                <a:ea typeface="+mn-lt"/>
                <a:cs typeface="+mn-lt"/>
              </a:rPr>
              <a:t>, a&lt;b → </a:t>
            </a:r>
            <a:r>
              <a:rPr lang="ro-RO" sz="1600" err="1">
                <a:solidFill>
                  <a:srgbClr val="1F2328"/>
                </a:solidFill>
                <a:ea typeface="+mn-lt"/>
                <a:cs typeface="+mn-lt"/>
              </a:rPr>
              <a:t>a≥b</a:t>
            </a:r>
            <a:r>
              <a:rPr lang="ro-RO" sz="1600" dirty="0">
                <a:solidFill>
                  <a:srgbClr val="1F2328"/>
                </a:solidFill>
                <a:ea typeface="+mn-lt"/>
                <a:cs typeface="+mn-lt"/>
              </a:rPr>
              <a:t> etc.</a:t>
            </a:r>
            <a:endParaRPr lang="ro-RO" sz="1600">
              <a:ea typeface="+mn-lt"/>
              <a:cs typeface="+mn-lt"/>
            </a:endParaRPr>
          </a:p>
          <a:p>
            <a:r>
              <a:rPr lang="ro-RO" sz="1600" dirty="0" err="1">
                <a:solidFill>
                  <a:srgbClr val="1F2328"/>
                </a:solidFill>
                <a:ea typeface="+mn-lt"/>
                <a:cs typeface="+mn-lt"/>
              </a:rPr>
              <a:t>Conditional</a:t>
            </a:r>
            <a:r>
              <a:rPr lang="ro-RO" sz="1600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rgbClr val="1F2328"/>
                </a:solidFill>
                <a:ea typeface="+mn-lt"/>
                <a:cs typeface="+mn-lt"/>
              </a:rPr>
              <a:t>Expression</a:t>
            </a:r>
            <a:r>
              <a:rPr lang="ro-RO" sz="1600" dirty="0">
                <a:solidFill>
                  <a:srgbClr val="1F2328"/>
                </a:solidFill>
                <a:ea typeface="+mn-lt"/>
                <a:cs typeface="+mn-lt"/>
              </a:rPr>
              <a:t> → Spre exemplu: </a:t>
            </a:r>
            <a:r>
              <a:rPr lang="ro-RO" sz="1600" dirty="0" err="1">
                <a:solidFill>
                  <a:srgbClr val="1F2328"/>
                </a:solidFill>
                <a:ea typeface="+mn-lt"/>
                <a:cs typeface="+mn-lt"/>
              </a:rPr>
              <a:t>if</a:t>
            </a:r>
            <a:r>
              <a:rPr lang="ro-RO" sz="1600" dirty="0">
                <a:solidFill>
                  <a:srgbClr val="1F2328"/>
                </a:solidFill>
                <a:ea typeface="+mn-lt"/>
                <a:cs typeface="+mn-lt"/>
              </a:rPr>
              <a:t>(a&gt;b) → </a:t>
            </a:r>
            <a:r>
              <a:rPr lang="ro-RO" sz="1600" dirty="0" err="1">
                <a:solidFill>
                  <a:srgbClr val="1F2328"/>
                </a:solidFill>
                <a:ea typeface="+mn-lt"/>
                <a:cs typeface="+mn-lt"/>
              </a:rPr>
              <a:t>if</a:t>
            </a:r>
            <a:r>
              <a:rPr lang="ro-RO" sz="1600" dirty="0">
                <a:solidFill>
                  <a:srgbClr val="1F2328"/>
                </a:solidFill>
                <a:ea typeface="+mn-lt"/>
                <a:cs typeface="+mn-lt"/>
              </a:rPr>
              <a:t>(</a:t>
            </a:r>
            <a:r>
              <a:rPr lang="ro-RO" sz="1600" dirty="0" err="1">
                <a:solidFill>
                  <a:srgbClr val="1F2328"/>
                </a:solidFill>
                <a:ea typeface="+mn-lt"/>
                <a:cs typeface="+mn-lt"/>
              </a:rPr>
              <a:t>true</a:t>
            </a:r>
            <a:r>
              <a:rPr lang="ro-RO" sz="1600" dirty="0">
                <a:solidFill>
                  <a:srgbClr val="1F2328"/>
                </a:solidFill>
                <a:ea typeface="+mn-lt"/>
                <a:cs typeface="+mn-lt"/>
              </a:rPr>
              <a:t>), </a:t>
            </a:r>
            <a:r>
              <a:rPr lang="ro-RO" sz="1600" dirty="0" err="1">
                <a:solidFill>
                  <a:srgbClr val="1F2328"/>
                </a:solidFill>
                <a:ea typeface="+mn-lt"/>
                <a:cs typeface="+mn-lt"/>
              </a:rPr>
              <a:t>while</a:t>
            </a:r>
            <a:r>
              <a:rPr lang="ro-RO" sz="1600" dirty="0">
                <a:solidFill>
                  <a:srgbClr val="1F2328"/>
                </a:solidFill>
                <a:ea typeface="+mn-lt"/>
                <a:cs typeface="+mn-lt"/>
              </a:rPr>
              <a:t>(a&gt;b) → </a:t>
            </a:r>
            <a:r>
              <a:rPr lang="ro-RO" sz="1600" dirty="0" err="1">
                <a:solidFill>
                  <a:srgbClr val="1F2328"/>
                </a:solidFill>
                <a:ea typeface="+mn-lt"/>
                <a:cs typeface="+mn-lt"/>
              </a:rPr>
              <a:t>while</a:t>
            </a:r>
            <a:r>
              <a:rPr lang="ro-RO" sz="1600" dirty="0">
                <a:solidFill>
                  <a:srgbClr val="1F2328"/>
                </a:solidFill>
                <a:ea typeface="+mn-lt"/>
                <a:cs typeface="+mn-lt"/>
              </a:rPr>
              <a:t>(false) etc.</a:t>
            </a:r>
            <a:br>
              <a:rPr lang="ro-RO" sz="1600" dirty="0">
                <a:ea typeface="+mn-lt"/>
                <a:cs typeface="+mn-lt"/>
              </a:rPr>
            </a:br>
            <a:r>
              <a:rPr lang="ro-RO" sz="1600" dirty="0">
                <a:solidFill>
                  <a:srgbClr val="1F2328"/>
                </a:solidFill>
                <a:ea typeface="+mn-lt"/>
                <a:cs typeface="+mn-lt"/>
              </a:rPr>
              <a:t>Folosind toate metodele de testare de pana acum au </a:t>
            </a:r>
            <a:r>
              <a:rPr lang="ro-RO" sz="1600" dirty="0" err="1">
                <a:solidFill>
                  <a:srgbClr val="1F2328"/>
                </a:solidFill>
                <a:ea typeface="+mn-lt"/>
                <a:cs typeface="+mn-lt"/>
              </a:rPr>
              <a:t>ramas</a:t>
            </a:r>
            <a:r>
              <a:rPr lang="ro-RO" sz="1600" dirty="0">
                <a:solidFill>
                  <a:srgbClr val="1F2328"/>
                </a:solidFill>
                <a:ea typeface="+mn-lt"/>
                <a:cs typeface="+mn-lt"/>
              </a:rPr>
              <a:t> in </a:t>
            </a:r>
            <a:r>
              <a:rPr lang="ro-RO" sz="1600" dirty="0" err="1">
                <a:solidFill>
                  <a:srgbClr val="1F2328"/>
                </a:solidFill>
                <a:ea typeface="+mn-lt"/>
                <a:cs typeface="+mn-lt"/>
              </a:rPr>
              <a:t>viata</a:t>
            </a:r>
            <a:r>
              <a:rPr lang="ro-RO" sz="1600" dirty="0">
                <a:solidFill>
                  <a:srgbClr val="1F2328"/>
                </a:solidFill>
                <a:ea typeface="+mn-lt"/>
                <a:cs typeface="+mn-lt"/>
              </a:rPr>
              <a:t> 4 </a:t>
            </a:r>
            <a:r>
              <a:rPr lang="ro-RO" sz="1600" dirty="0" err="1">
                <a:solidFill>
                  <a:srgbClr val="1F2328"/>
                </a:solidFill>
                <a:ea typeface="+mn-lt"/>
                <a:cs typeface="+mn-lt"/>
              </a:rPr>
              <a:t>mutanti</a:t>
            </a:r>
            <a:r>
              <a:rPr lang="ro-RO" sz="1600" dirty="0">
                <a:solidFill>
                  <a:srgbClr val="1F2328"/>
                </a:solidFill>
                <a:ea typeface="+mn-lt"/>
                <a:cs typeface="+mn-lt"/>
              </a:rPr>
              <a:t>, iar 2 nu se termina (</a:t>
            </a:r>
            <a:r>
              <a:rPr lang="ro-RO" sz="1600" dirty="0" err="1">
                <a:solidFill>
                  <a:srgbClr val="1F2328"/>
                </a:solidFill>
                <a:ea typeface="+mn-lt"/>
                <a:cs typeface="+mn-lt"/>
              </a:rPr>
              <a:t>timeout</a:t>
            </a:r>
            <a:r>
              <a:rPr lang="ro-RO" sz="1600" dirty="0">
                <a:solidFill>
                  <a:srgbClr val="1F2328"/>
                </a:solidFill>
                <a:ea typeface="+mn-lt"/>
                <a:cs typeface="+mn-lt"/>
              </a:rPr>
              <a:t>):</a:t>
            </a:r>
            <a:endParaRPr lang="ro-RO" sz="1600" dirty="0">
              <a:ea typeface="+mn-lt"/>
              <a:cs typeface="+mn-lt"/>
            </a:endParaRPr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B0B05691-9245-A878-FE72-3C01DCA5EA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238278"/>
              </p:ext>
            </p:extLst>
          </p:nvPr>
        </p:nvGraphicFramePr>
        <p:xfrm>
          <a:off x="110435" y="3654177"/>
          <a:ext cx="4107534" cy="280517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82984">
                  <a:extLst>
                    <a:ext uri="{9D8B030D-6E8A-4147-A177-3AD203B41FA5}">
                      <a16:colId xmlns:a16="http://schemas.microsoft.com/office/drawing/2014/main" val="631136468"/>
                    </a:ext>
                  </a:extLst>
                </a:gridCol>
                <a:gridCol w="2224550">
                  <a:extLst>
                    <a:ext uri="{9D8B030D-6E8A-4147-A177-3AD203B41FA5}">
                      <a16:colId xmlns:a16="http://schemas.microsoft.com/office/drawing/2014/main" val="1919191709"/>
                    </a:ext>
                  </a:extLst>
                </a:gridCol>
              </a:tblGrid>
              <a:tr h="685710">
                <a:tc>
                  <a:txBody>
                    <a:bodyPr/>
                    <a:lstStyle/>
                    <a:p>
                      <a:pPr algn="ctr"/>
                      <a:r>
                        <a:rPr lang="ro-RO" b="1">
                          <a:effectLst/>
                        </a:rPr>
                        <a:t>Original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>
                          <a:effectLst/>
                        </a:rPr>
                        <a:t>Mutant (Survived)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546984"/>
                  </a:ext>
                </a:extLst>
              </a:tr>
              <a:tr h="2119467">
                <a:tc>
                  <a:txBody>
                    <a:bodyPr/>
                    <a:lstStyle/>
                    <a:p>
                      <a:pPr algn="ctr"/>
                      <a:r>
                        <a:rPr lang="ro-RO">
                          <a:effectLst/>
                        </a:rPr>
                        <a:t>if (passengers &gt; DistanceService.MinimumPeopleForDiscount)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>
                          <a:effectLst/>
                        </a:rPr>
                        <a:t>if (passengers &gt;= DistanceService.MinimumPeopleForDiscount)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162193"/>
                  </a:ext>
                </a:extLst>
              </a:tr>
            </a:tbl>
          </a:graphicData>
        </a:graphic>
      </p:graphicFrame>
      <p:graphicFrame>
        <p:nvGraphicFramePr>
          <p:cNvPr id="10" name="Tabel 9">
            <a:extLst>
              <a:ext uri="{FF2B5EF4-FFF2-40B4-BE49-F238E27FC236}">
                <a16:creationId xmlns:a16="http://schemas.microsoft.com/office/drawing/2014/main" id="{2B3738A9-1E2F-8889-A5A9-BB98DD567C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253669"/>
              </p:ext>
            </p:extLst>
          </p:nvPr>
        </p:nvGraphicFramePr>
        <p:xfrm>
          <a:off x="4428433" y="3754782"/>
          <a:ext cx="3333846" cy="270477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08894">
                  <a:extLst>
                    <a:ext uri="{9D8B030D-6E8A-4147-A177-3AD203B41FA5}">
                      <a16:colId xmlns:a16="http://schemas.microsoft.com/office/drawing/2014/main" val="3664590577"/>
                    </a:ext>
                  </a:extLst>
                </a:gridCol>
                <a:gridCol w="1724952">
                  <a:extLst>
                    <a:ext uri="{9D8B030D-6E8A-4147-A177-3AD203B41FA5}">
                      <a16:colId xmlns:a16="http://schemas.microsoft.com/office/drawing/2014/main" val="2843776790"/>
                    </a:ext>
                  </a:extLst>
                </a:gridCol>
              </a:tblGrid>
              <a:tr h="1136580">
                <a:tc>
                  <a:txBody>
                    <a:bodyPr/>
                    <a:lstStyle/>
                    <a:p>
                      <a:pPr algn="ctr"/>
                      <a:r>
                        <a:rPr lang="ro-RO" b="1">
                          <a:effectLst/>
                        </a:rPr>
                        <a:t>Original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>
                          <a:effectLst/>
                        </a:rPr>
                        <a:t>Mutant (Survived)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42684"/>
                  </a:ext>
                </a:extLst>
              </a:tr>
              <a:tr h="1568195">
                <a:tc>
                  <a:txBody>
                    <a:bodyPr/>
                    <a:lstStyle/>
                    <a:p>
                      <a:pPr algn="ctr"/>
                      <a:r>
                        <a:rPr lang="ro-RO">
                          <a:effectLst/>
                        </a:rPr>
                        <a:t>while (remaining &gt; 0.0)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>
                          <a:effectLst/>
                        </a:rPr>
                        <a:t>while (remaining &gt;= 0.0)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738260"/>
                  </a:ext>
                </a:extLst>
              </a:tr>
            </a:tbl>
          </a:graphicData>
        </a:graphic>
      </p:graphicFrame>
      <p:sp>
        <p:nvSpPr>
          <p:cNvPr id="11" name="CasetăText 10">
            <a:extLst>
              <a:ext uri="{FF2B5EF4-FFF2-40B4-BE49-F238E27FC236}">
                <a16:creationId xmlns:a16="http://schemas.microsoft.com/office/drawing/2014/main" id="{9555A96F-E9D6-B593-2468-71D9DA1E6CB7}"/>
              </a:ext>
            </a:extLst>
          </p:cNvPr>
          <p:cNvSpPr txBox="1"/>
          <p:nvPr/>
        </p:nvSpPr>
        <p:spPr>
          <a:xfrm>
            <a:off x="1015482" y="3050933"/>
            <a:ext cx="1074972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dirty="0"/>
              <a:t>M1                                                                                          M2                                                                                                  M3                                                               </a:t>
            </a:r>
          </a:p>
        </p:txBody>
      </p:sp>
      <p:graphicFrame>
        <p:nvGraphicFramePr>
          <p:cNvPr id="15" name="Tabel 14">
            <a:extLst>
              <a:ext uri="{FF2B5EF4-FFF2-40B4-BE49-F238E27FC236}">
                <a16:creationId xmlns:a16="http://schemas.microsoft.com/office/drawing/2014/main" id="{192AA201-636E-E071-00D7-A2DB9996E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637981"/>
              </p:ext>
            </p:extLst>
          </p:nvPr>
        </p:nvGraphicFramePr>
        <p:xfrm>
          <a:off x="7874000" y="3423477"/>
          <a:ext cx="4190866" cy="326232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95433">
                  <a:extLst>
                    <a:ext uri="{9D8B030D-6E8A-4147-A177-3AD203B41FA5}">
                      <a16:colId xmlns:a16="http://schemas.microsoft.com/office/drawing/2014/main" val="3946331020"/>
                    </a:ext>
                  </a:extLst>
                </a:gridCol>
                <a:gridCol w="2095433">
                  <a:extLst>
                    <a:ext uri="{9D8B030D-6E8A-4147-A177-3AD203B41FA5}">
                      <a16:colId xmlns:a16="http://schemas.microsoft.com/office/drawing/2014/main" val="4125079638"/>
                    </a:ext>
                  </a:extLst>
                </a:gridCol>
              </a:tblGrid>
              <a:tr h="681680"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effectLst/>
                        </a:rPr>
                        <a:t>Original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effectLst/>
                        </a:rPr>
                        <a:t>Mutant (</a:t>
                      </a:r>
                      <a:r>
                        <a:rPr lang="ro-RO" dirty="0" err="1">
                          <a:effectLst/>
                        </a:rPr>
                        <a:t>Survived</a:t>
                      </a:r>
                      <a:r>
                        <a:rPr lang="ro-RO" dirty="0">
                          <a:effectLst/>
                        </a:rPr>
                        <a:t>)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1994450"/>
                  </a:ext>
                </a:extLst>
              </a:tr>
              <a:tr h="2580643">
                <a:tc>
                  <a:txBody>
                    <a:bodyPr/>
                    <a:lstStyle/>
                    <a:p>
                      <a:pPr algn="ctr"/>
                      <a:r>
                        <a:rPr lang="ro-RO" err="1">
                          <a:effectLst/>
                        </a:rPr>
                        <a:t>if</a:t>
                      </a:r>
                      <a:r>
                        <a:rPr lang="ro-RO">
                          <a:effectLst/>
                        </a:rPr>
                        <a:t> ((</a:t>
                      </a:r>
                      <a:r>
                        <a:rPr lang="ro-RO" err="1">
                          <a:effectLst/>
                        </a:rPr>
                        <a:t>passengers</a:t>
                      </a:r>
                      <a:r>
                        <a:rPr lang="ro-RO">
                          <a:effectLst/>
                        </a:rPr>
                        <a:t> &gt; </a:t>
                      </a:r>
                      <a:r>
                        <a:rPr lang="ro-RO" err="1">
                          <a:effectLst/>
                        </a:rPr>
                        <a:t>DistanceService.MinimumPeopleForDiscount</a:t>
                      </a:r>
                      <a:r>
                        <a:rPr lang="ro-RO">
                          <a:effectLst/>
                        </a:rPr>
                        <a:t>) &amp;&amp; (</a:t>
                      </a:r>
                      <a:r>
                        <a:rPr lang="ro-RO" err="1">
                          <a:effectLst/>
                        </a:rPr>
                        <a:t>distanceInKm</a:t>
                      </a:r>
                      <a:r>
                        <a:rPr lang="ro-RO">
                          <a:effectLst/>
                        </a:rPr>
                        <a:t> &gt; 500))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err="1">
                          <a:effectLst/>
                        </a:rPr>
                        <a:t>if</a:t>
                      </a:r>
                      <a:r>
                        <a:rPr lang="ro-RO">
                          <a:effectLst/>
                        </a:rPr>
                        <a:t> ((</a:t>
                      </a:r>
                      <a:r>
                        <a:rPr lang="ro-RO" err="1">
                          <a:effectLst/>
                        </a:rPr>
                        <a:t>passengers</a:t>
                      </a:r>
                      <a:r>
                        <a:rPr lang="ro-RO">
                          <a:effectLst/>
                        </a:rPr>
                        <a:t> &gt;= </a:t>
                      </a:r>
                      <a:r>
                        <a:rPr lang="ro-RO" err="1">
                          <a:effectLst/>
                        </a:rPr>
                        <a:t>DistanceService.MinimumPeopleForDiscount</a:t>
                      </a:r>
                      <a:r>
                        <a:rPr lang="ro-RO">
                          <a:effectLst/>
                        </a:rPr>
                        <a:t>) &amp;&amp; (</a:t>
                      </a:r>
                      <a:r>
                        <a:rPr lang="ro-RO" err="1">
                          <a:effectLst/>
                        </a:rPr>
                        <a:t>distanceInKm</a:t>
                      </a:r>
                      <a:r>
                        <a:rPr lang="ro-RO">
                          <a:effectLst/>
                        </a:rPr>
                        <a:t> &gt; 500))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166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190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A0F1552-6B78-7F2B-85EA-BB6C584CB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44" y="268495"/>
            <a:ext cx="11012556" cy="59084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o-RO" dirty="0"/>
              <a:t>    M4                                                      M5                                                         M6</a:t>
            </a:r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ro-RO" dirty="0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2CD9830D-1E43-9783-D2A5-69EEA8CA09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099931"/>
              </p:ext>
            </p:extLst>
          </p:nvPr>
        </p:nvGraphicFramePr>
        <p:xfrm>
          <a:off x="154609" y="811364"/>
          <a:ext cx="3762226" cy="280424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81113">
                  <a:extLst>
                    <a:ext uri="{9D8B030D-6E8A-4147-A177-3AD203B41FA5}">
                      <a16:colId xmlns:a16="http://schemas.microsoft.com/office/drawing/2014/main" val="1455393895"/>
                    </a:ext>
                  </a:extLst>
                </a:gridCol>
                <a:gridCol w="1881113">
                  <a:extLst>
                    <a:ext uri="{9D8B030D-6E8A-4147-A177-3AD203B41FA5}">
                      <a16:colId xmlns:a16="http://schemas.microsoft.com/office/drawing/2014/main" val="2751554741"/>
                    </a:ext>
                  </a:extLst>
                </a:gridCol>
              </a:tblGrid>
              <a:tr h="769706"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effectLst/>
                        </a:rPr>
                        <a:t>Original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effectLst/>
                        </a:rPr>
                        <a:t>Mutant (</a:t>
                      </a:r>
                      <a:r>
                        <a:rPr lang="ro-RO" b="1" dirty="0" err="1">
                          <a:effectLst/>
                        </a:rPr>
                        <a:t>Survived</a:t>
                      </a:r>
                      <a:r>
                        <a:rPr lang="ro-RO" b="1" dirty="0">
                          <a:effectLst/>
                        </a:rPr>
                        <a:t>)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509910"/>
                  </a:ext>
                </a:extLst>
              </a:tr>
              <a:tr h="1849600">
                <a:tc>
                  <a:txBody>
                    <a:bodyPr/>
                    <a:lstStyle/>
                    <a:p>
                      <a:pPr algn="ctr"/>
                      <a:r>
                        <a:rPr lang="ro-RO" dirty="0" err="1">
                          <a:effectLst/>
                        </a:rPr>
                        <a:t>if</a:t>
                      </a:r>
                      <a:r>
                        <a:rPr lang="ro-RO" dirty="0">
                          <a:effectLst/>
                        </a:rPr>
                        <a:t> ((</a:t>
                      </a:r>
                      <a:r>
                        <a:rPr lang="ro-RO" dirty="0" err="1">
                          <a:effectLst/>
                        </a:rPr>
                        <a:t>passengers</a:t>
                      </a:r>
                      <a:r>
                        <a:rPr lang="ro-RO" dirty="0">
                          <a:effectLst/>
                        </a:rPr>
                        <a:t> &gt; </a:t>
                      </a:r>
                      <a:r>
                        <a:rPr lang="ro-RO" dirty="0" err="1">
                          <a:effectLst/>
                        </a:rPr>
                        <a:t>DistanceService.MinimumPeopleForDiscount</a:t>
                      </a:r>
                      <a:r>
                        <a:rPr lang="ro-RO" dirty="0">
                          <a:effectLst/>
                        </a:rPr>
                        <a:t>) &amp;&amp; (</a:t>
                      </a:r>
                      <a:r>
                        <a:rPr lang="ro-RO" dirty="0" err="1">
                          <a:effectLst/>
                        </a:rPr>
                        <a:t>distanceInKm</a:t>
                      </a:r>
                      <a:r>
                        <a:rPr lang="ro-RO" dirty="0">
                          <a:effectLst/>
                        </a:rPr>
                        <a:t> &gt; 500))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err="1">
                          <a:effectLst/>
                        </a:rPr>
                        <a:t>if</a:t>
                      </a:r>
                      <a:r>
                        <a:rPr lang="ro-RO" dirty="0">
                          <a:effectLst/>
                        </a:rPr>
                        <a:t> ((</a:t>
                      </a:r>
                      <a:r>
                        <a:rPr lang="ro-RO" dirty="0" err="1">
                          <a:effectLst/>
                        </a:rPr>
                        <a:t>passengers</a:t>
                      </a:r>
                      <a:r>
                        <a:rPr lang="ro-RO" dirty="0">
                          <a:effectLst/>
                        </a:rPr>
                        <a:t> &gt; </a:t>
                      </a:r>
                      <a:r>
                        <a:rPr lang="ro-RO" dirty="0" err="1">
                          <a:effectLst/>
                        </a:rPr>
                        <a:t>DistanceService.MinimumPeopleForDiscount</a:t>
                      </a:r>
                      <a:r>
                        <a:rPr lang="ro-RO" dirty="0">
                          <a:effectLst/>
                        </a:rPr>
                        <a:t>) &amp;&amp; (</a:t>
                      </a:r>
                      <a:r>
                        <a:rPr lang="ro-RO" dirty="0" err="1">
                          <a:effectLst/>
                        </a:rPr>
                        <a:t>distanceInKm</a:t>
                      </a:r>
                      <a:r>
                        <a:rPr lang="ro-RO" dirty="0">
                          <a:effectLst/>
                        </a:rPr>
                        <a:t> &gt;= 500))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4393074"/>
                  </a:ext>
                </a:extLst>
              </a:tr>
            </a:tbl>
          </a:graphicData>
        </a:graphic>
      </p:graphicFrame>
      <p:graphicFrame>
        <p:nvGraphicFramePr>
          <p:cNvPr id="7" name="Tabel 6">
            <a:extLst>
              <a:ext uri="{FF2B5EF4-FFF2-40B4-BE49-F238E27FC236}">
                <a16:creationId xmlns:a16="http://schemas.microsoft.com/office/drawing/2014/main" id="{D30546E6-3C57-97BC-950D-B484C50548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45338"/>
              </p:ext>
            </p:extLst>
          </p:nvPr>
        </p:nvGraphicFramePr>
        <p:xfrm>
          <a:off x="4406347" y="894521"/>
          <a:ext cx="2880708" cy="271455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463865">
                  <a:extLst>
                    <a:ext uri="{9D8B030D-6E8A-4147-A177-3AD203B41FA5}">
                      <a16:colId xmlns:a16="http://schemas.microsoft.com/office/drawing/2014/main" val="267682227"/>
                    </a:ext>
                  </a:extLst>
                </a:gridCol>
                <a:gridCol w="1416843">
                  <a:extLst>
                    <a:ext uri="{9D8B030D-6E8A-4147-A177-3AD203B41FA5}">
                      <a16:colId xmlns:a16="http://schemas.microsoft.com/office/drawing/2014/main" val="3410033649"/>
                    </a:ext>
                  </a:extLst>
                </a:gridCol>
              </a:tblGrid>
              <a:tr h="946938"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effectLst/>
                        </a:rPr>
                        <a:t>Original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>
                          <a:effectLst/>
                        </a:rPr>
                        <a:t>Mutant (</a:t>
                      </a:r>
                      <a:r>
                        <a:rPr lang="ro-RO" b="1" dirty="0" err="1">
                          <a:effectLst/>
                        </a:rPr>
                        <a:t>Timeout</a:t>
                      </a:r>
                      <a:r>
                        <a:rPr lang="ro-RO" b="1" dirty="0">
                          <a:effectLst/>
                        </a:rPr>
                        <a:t>)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912939"/>
                  </a:ext>
                </a:extLst>
              </a:tr>
              <a:tr h="1767613"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effectLst/>
                        </a:rPr>
                        <a:t>for (</a:t>
                      </a:r>
                      <a:r>
                        <a:rPr lang="ro-RO" dirty="0" err="1">
                          <a:effectLst/>
                        </a:rPr>
                        <a:t>int</a:t>
                      </a:r>
                      <a:r>
                        <a:rPr lang="ro-RO" dirty="0">
                          <a:effectLst/>
                        </a:rPr>
                        <a:t> i = 0; i &lt; </a:t>
                      </a:r>
                      <a:r>
                        <a:rPr lang="ro-RO" dirty="0" err="1">
                          <a:effectLst/>
                        </a:rPr>
                        <a:t>stops</a:t>
                      </a:r>
                      <a:r>
                        <a:rPr lang="ro-RO" dirty="0">
                          <a:effectLst/>
                        </a:rPr>
                        <a:t>; ++i)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effectLst/>
                        </a:rPr>
                        <a:t>for (</a:t>
                      </a:r>
                      <a:r>
                        <a:rPr lang="ro-RO" dirty="0" err="1">
                          <a:effectLst/>
                        </a:rPr>
                        <a:t>int</a:t>
                      </a:r>
                      <a:r>
                        <a:rPr lang="ro-RO" dirty="0">
                          <a:effectLst/>
                        </a:rPr>
                        <a:t> i = 0; i &lt; </a:t>
                      </a:r>
                      <a:r>
                        <a:rPr lang="ro-RO" dirty="0" err="1">
                          <a:effectLst/>
                        </a:rPr>
                        <a:t>stops</a:t>
                      </a:r>
                      <a:r>
                        <a:rPr lang="ro-RO" dirty="0">
                          <a:effectLst/>
                        </a:rPr>
                        <a:t>; </a:t>
                      </a:r>
                      <a:endParaRPr lang="ro-RO" dirty="0"/>
                    </a:p>
                    <a:p>
                      <a:pPr lvl="0" algn="ctr">
                        <a:buNone/>
                      </a:pPr>
                      <a:r>
                        <a:rPr lang="ro-RO" dirty="0">
                          <a:effectLst/>
                        </a:rPr>
                        <a:t>--i)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774437"/>
                  </a:ext>
                </a:extLst>
              </a:tr>
            </a:tbl>
          </a:graphicData>
        </a:graphic>
      </p:graphicFrame>
      <p:graphicFrame>
        <p:nvGraphicFramePr>
          <p:cNvPr id="9" name="Tabel 8">
            <a:extLst>
              <a:ext uri="{FF2B5EF4-FFF2-40B4-BE49-F238E27FC236}">
                <a16:creationId xmlns:a16="http://schemas.microsoft.com/office/drawing/2014/main" id="{55DE6768-7CDE-14C9-CF8F-C76A63968C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683145"/>
              </p:ext>
            </p:extLst>
          </p:nvPr>
        </p:nvGraphicFramePr>
        <p:xfrm>
          <a:off x="7730434" y="997336"/>
          <a:ext cx="4357685" cy="240959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04999">
                  <a:extLst>
                    <a:ext uri="{9D8B030D-6E8A-4147-A177-3AD203B41FA5}">
                      <a16:colId xmlns:a16="http://schemas.microsoft.com/office/drawing/2014/main" val="2445055511"/>
                    </a:ext>
                  </a:extLst>
                </a:gridCol>
                <a:gridCol w="2452686">
                  <a:extLst>
                    <a:ext uri="{9D8B030D-6E8A-4147-A177-3AD203B41FA5}">
                      <a16:colId xmlns:a16="http://schemas.microsoft.com/office/drawing/2014/main" val="2251625427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ro-RO" b="1">
                          <a:effectLst/>
                        </a:rPr>
                        <a:t>Original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>
                          <a:effectLst/>
                        </a:rPr>
                        <a:t>Mutant (Timeout)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992996"/>
                  </a:ext>
                </a:extLst>
              </a:tr>
              <a:tr h="1647598">
                <a:tc>
                  <a:txBody>
                    <a:bodyPr/>
                    <a:lstStyle/>
                    <a:p>
                      <a:pPr algn="ctr"/>
                      <a:r>
                        <a:rPr lang="ro-RO">
                          <a:effectLst/>
                        </a:rPr>
                        <a:t>remaining -= efficiency * (1.0 + (1.0 / fuelNeeded))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>
                          <a:effectLst/>
                        </a:rPr>
                        <a:t>remaining += efficiency * (1.0 + (1.0 / fuelNeeded))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805270"/>
                  </a:ext>
                </a:extLst>
              </a:tr>
            </a:tbl>
          </a:graphicData>
        </a:graphic>
      </p:graphicFrame>
      <p:sp>
        <p:nvSpPr>
          <p:cNvPr id="10" name="CasetăText 9">
            <a:extLst>
              <a:ext uri="{FF2B5EF4-FFF2-40B4-BE49-F238E27FC236}">
                <a16:creationId xmlns:a16="http://schemas.microsoft.com/office/drawing/2014/main" id="{04AAD7B2-10F3-60C4-20FD-2B5E9ED2A714}"/>
              </a:ext>
            </a:extLst>
          </p:cNvPr>
          <p:cNvSpPr txBox="1"/>
          <p:nvPr/>
        </p:nvSpPr>
        <p:spPr>
          <a:xfrm>
            <a:off x="152192" y="3818455"/>
            <a:ext cx="5956852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sz="1600" dirty="0">
                <a:solidFill>
                  <a:srgbClr val="1F2328"/>
                </a:solidFill>
                <a:ea typeface="+mn-lt"/>
                <a:cs typeface="+mn-lt"/>
              </a:rPr>
              <a:t>Scorul </a:t>
            </a:r>
            <a:r>
              <a:rPr lang="ro-RO" sz="1600" err="1">
                <a:solidFill>
                  <a:srgbClr val="1F2328"/>
                </a:solidFill>
                <a:ea typeface="+mn-lt"/>
                <a:cs typeface="+mn-lt"/>
              </a:rPr>
              <a:t>initial</a:t>
            </a:r>
            <a:r>
              <a:rPr lang="ro-RO" sz="1600" dirty="0">
                <a:solidFill>
                  <a:srgbClr val="1F2328"/>
                </a:solidFill>
                <a:ea typeface="+mn-lt"/>
                <a:cs typeface="+mn-lt"/>
              </a:rPr>
              <a:t> al testului a fost  91.5%. Folosind un set </a:t>
            </a:r>
            <a:r>
              <a:rPr lang="ro-RO" sz="1600" err="1">
                <a:solidFill>
                  <a:srgbClr val="1F2328"/>
                </a:solidFill>
                <a:ea typeface="+mn-lt"/>
                <a:cs typeface="+mn-lt"/>
              </a:rPr>
              <a:t>aditional</a:t>
            </a:r>
            <a:r>
              <a:rPr lang="ro-RO" sz="1600" dirty="0">
                <a:solidFill>
                  <a:srgbClr val="1F2328"/>
                </a:solidFill>
                <a:ea typeface="+mn-lt"/>
                <a:cs typeface="+mn-lt"/>
              </a:rPr>
              <a:t> de teste putem distinge si cei 4 </a:t>
            </a:r>
            <a:r>
              <a:rPr lang="ro-RO" sz="1600" err="1">
                <a:solidFill>
                  <a:srgbClr val="1F2328"/>
                </a:solidFill>
                <a:ea typeface="+mn-lt"/>
                <a:cs typeface="+mn-lt"/>
              </a:rPr>
              <a:t>mutanti</a:t>
            </a:r>
            <a:r>
              <a:rPr lang="ro-RO" sz="1600" dirty="0">
                <a:solidFill>
                  <a:srgbClr val="1F2328"/>
                </a:solidFill>
                <a:ea typeface="+mn-lt"/>
                <a:cs typeface="+mn-lt"/>
              </a:rPr>
              <a:t> M1, M2, M3 si M4, deci nu sunt </a:t>
            </a:r>
            <a:r>
              <a:rPr lang="ro-RO" sz="1600" err="1">
                <a:solidFill>
                  <a:srgbClr val="1F2328"/>
                </a:solidFill>
                <a:ea typeface="+mn-lt"/>
                <a:cs typeface="+mn-lt"/>
              </a:rPr>
              <a:t>mutanti</a:t>
            </a:r>
            <a:r>
              <a:rPr lang="ro-RO" sz="1600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ro-RO" sz="1600" err="1">
                <a:solidFill>
                  <a:srgbClr val="1F2328"/>
                </a:solidFill>
                <a:ea typeface="+mn-lt"/>
                <a:cs typeface="+mn-lt"/>
              </a:rPr>
              <a:t>echivalenti</a:t>
            </a:r>
            <a:r>
              <a:rPr lang="ro-RO" sz="1600" dirty="0">
                <a:solidFill>
                  <a:srgbClr val="1F2328"/>
                </a:solidFill>
                <a:ea typeface="+mn-lt"/>
                <a:cs typeface="+mn-lt"/>
              </a:rPr>
              <a:t> si putem astfel </a:t>
            </a:r>
            <a:r>
              <a:rPr lang="ro-RO" sz="1600" err="1">
                <a:solidFill>
                  <a:srgbClr val="1F2328"/>
                </a:solidFill>
                <a:ea typeface="+mn-lt"/>
                <a:cs typeface="+mn-lt"/>
              </a:rPr>
              <a:t>obtine</a:t>
            </a:r>
            <a:r>
              <a:rPr lang="ro-RO" sz="1600" dirty="0">
                <a:solidFill>
                  <a:srgbClr val="1F2328"/>
                </a:solidFill>
                <a:ea typeface="+mn-lt"/>
                <a:cs typeface="+mn-lt"/>
              </a:rPr>
              <a:t> un scor maxim de 100%. Pentru a distinge cei 4 </a:t>
            </a:r>
            <a:r>
              <a:rPr lang="ro-RO" sz="1600" err="1">
                <a:solidFill>
                  <a:srgbClr val="1F2328"/>
                </a:solidFill>
                <a:ea typeface="+mn-lt"/>
                <a:cs typeface="+mn-lt"/>
              </a:rPr>
              <a:t>mutanti</a:t>
            </a:r>
            <a:r>
              <a:rPr lang="ro-RO" sz="1600" dirty="0">
                <a:solidFill>
                  <a:srgbClr val="1F2328"/>
                </a:solidFill>
                <a:ea typeface="+mn-lt"/>
                <a:cs typeface="+mn-lt"/>
              </a:rPr>
              <a:t>, avem nevoie de un test de </a:t>
            </a:r>
            <a:r>
              <a:rPr lang="ro-RO" sz="1600" err="1">
                <a:solidFill>
                  <a:srgbClr val="1F2328"/>
                </a:solidFill>
                <a:ea typeface="+mn-lt"/>
                <a:cs typeface="+mn-lt"/>
              </a:rPr>
              <a:t>boundary</a:t>
            </a:r>
            <a:r>
              <a:rPr lang="ro-RO" sz="1600" dirty="0">
                <a:solidFill>
                  <a:srgbClr val="1F2328"/>
                </a:solidFill>
                <a:ea typeface="+mn-lt"/>
                <a:cs typeface="+mn-lt"/>
              </a:rPr>
              <a:t> pentru M1 </a:t>
            </a:r>
            <a:r>
              <a:rPr lang="ro-RO" sz="1600" err="1">
                <a:solidFill>
                  <a:srgbClr val="1F2328"/>
                </a:solidFill>
                <a:ea typeface="+mn-lt"/>
                <a:cs typeface="+mn-lt"/>
              </a:rPr>
              <a:t>adica</a:t>
            </a:r>
            <a:r>
              <a:rPr lang="ro-RO" sz="1600" dirty="0">
                <a:solidFill>
                  <a:srgbClr val="1F2328"/>
                </a:solidFill>
                <a:ea typeface="+mn-lt"/>
                <a:cs typeface="+mn-lt"/>
              </a:rPr>
              <a:t> unul cu 5 pasageri.</a:t>
            </a:r>
            <a:br>
              <a:rPr lang="ro-RO" sz="1600" dirty="0">
                <a:ea typeface="+mn-lt"/>
                <a:cs typeface="+mn-lt"/>
              </a:rPr>
            </a:br>
            <a:r>
              <a:rPr lang="ro-RO" sz="1600" dirty="0">
                <a:solidFill>
                  <a:srgbClr val="1F2328"/>
                </a:solidFill>
                <a:ea typeface="+mn-lt"/>
                <a:cs typeface="+mn-lt"/>
              </a:rPr>
              <a:t>Pentru a distinge mutantul M2 avem nevoie de un test de </a:t>
            </a:r>
            <a:r>
              <a:rPr lang="ro-RO" sz="1600" err="1">
                <a:solidFill>
                  <a:srgbClr val="1F2328"/>
                </a:solidFill>
                <a:ea typeface="+mn-lt"/>
                <a:cs typeface="+mn-lt"/>
              </a:rPr>
              <a:t>boundary</a:t>
            </a:r>
            <a:r>
              <a:rPr lang="ro-RO" sz="1600" dirty="0">
                <a:solidFill>
                  <a:srgbClr val="1F2328"/>
                </a:solidFill>
                <a:ea typeface="+mn-lt"/>
                <a:cs typeface="+mn-lt"/>
              </a:rPr>
              <a:t> pentru </a:t>
            </a:r>
            <a:r>
              <a:rPr lang="ro-RO" sz="1600" err="1">
                <a:solidFill>
                  <a:srgbClr val="1F2328"/>
                </a:solidFill>
                <a:ea typeface="+mn-lt"/>
                <a:cs typeface="+mn-lt"/>
              </a:rPr>
              <a:t>remaining</a:t>
            </a:r>
            <a:r>
              <a:rPr lang="ro-RO" sz="1600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ro-RO" sz="1600" err="1">
                <a:solidFill>
                  <a:srgbClr val="1F2328"/>
                </a:solidFill>
                <a:ea typeface="+mn-lt"/>
                <a:cs typeface="+mn-lt"/>
              </a:rPr>
              <a:t>adica</a:t>
            </a:r>
            <a:r>
              <a:rPr lang="ro-RO" sz="1600" dirty="0">
                <a:solidFill>
                  <a:srgbClr val="1F2328"/>
                </a:solidFill>
                <a:ea typeface="+mn-lt"/>
                <a:cs typeface="+mn-lt"/>
              </a:rPr>
              <a:t> atunci </a:t>
            </a:r>
            <a:r>
              <a:rPr lang="ro-RO" sz="1600" err="1">
                <a:solidFill>
                  <a:srgbClr val="1F2328"/>
                </a:solidFill>
                <a:ea typeface="+mn-lt"/>
                <a:cs typeface="+mn-lt"/>
              </a:rPr>
              <a:t>cand</a:t>
            </a:r>
            <a:r>
              <a:rPr lang="ro-RO" sz="1600" dirty="0">
                <a:solidFill>
                  <a:srgbClr val="1F2328"/>
                </a:solidFill>
                <a:ea typeface="+mn-lt"/>
                <a:cs typeface="+mn-lt"/>
              </a:rPr>
              <a:t> distanta este egala cu formula cu care este calculat consumul, deci distanta=10∗(1+1/1)=20.</a:t>
            </a:r>
            <a:br>
              <a:rPr lang="ro-RO" sz="1600" dirty="0">
                <a:ea typeface="+mn-lt"/>
                <a:cs typeface="+mn-lt"/>
              </a:rPr>
            </a:br>
            <a:r>
              <a:rPr lang="ro-RO" sz="1600" dirty="0">
                <a:solidFill>
                  <a:srgbClr val="1F2328"/>
                </a:solidFill>
                <a:ea typeface="+mn-lt"/>
                <a:cs typeface="+mn-lt"/>
              </a:rPr>
              <a:t>Pentru a distinge </a:t>
            </a:r>
            <a:r>
              <a:rPr lang="ro-RO" sz="1600" err="1">
                <a:solidFill>
                  <a:srgbClr val="1F2328"/>
                </a:solidFill>
                <a:ea typeface="+mn-lt"/>
                <a:cs typeface="+mn-lt"/>
              </a:rPr>
              <a:t>mutantii</a:t>
            </a:r>
            <a:r>
              <a:rPr lang="ro-RO" sz="1600" dirty="0">
                <a:solidFill>
                  <a:srgbClr val="1F2328"/>
                </a:solidFill>
                <a:ea typeface="+mn-lt"/>
                <a:cs typeface="+mn-lt"/>
              </a:rPr>
              <a:t> M3 si M4 avem nevoie de teste </a:t>
            </a:r>
            <a:r>
              <a:rPr lang="ro-RO" sz="1600" err="1">
                <a:solidFill>
                  <a:srgbClr val="1F2328"/>
                </a:solidFill>
                <a:ea typeface="+mn-lt"/>
                <a:cs typeface="+mn-lt"/>
              </a:rPr>
              <a:t>boundary</a:t>
            </a:r>
            <a:r>
              <a:rPr lang="ro-RO" sz="1600" dirty="0">
                <a:solidFill>
                  <a:srgbClr val="1F2328"/>
                </a:solidFill>
                <a:ea typeface="+mn-lt"/>
                <a:cs typeface="+mn-lt"/>
              </a:rPr>
              <a:t> cu 5 pasageri si distanta de 500, deci mai avem nevoie de un singur test.</a:t>
            </a:r>
            <a:endParaRPr lang="ro-RO" sz="1600" dirty="0">
              <a:ea typeface="+mn-lt"/>
              <a:cs typeface="+mn-lt"/>
            </a:endParaRPr>
          </a:p>
        </p:txBody>
      </p:sp>
      <p:graphicFrame>
        <p:nvGraphicFramePr>
          <p:cNvPr id="12" name="Tabel 11">
            <a:extLst>
              <a:ext uri="{FF2B5EF4-FFF2-40B4-BE49-F238E27FC236}">
                <a16:creationId xmlns:a16="http://schemas.microsoft.com/office/drawing/2014/main" id="{D31646BA-8CEC-0789-D634-8C9354BE1A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771035"/>
              </p:ext>
            </p:extLst>
          </p:nvPr>
        </p:nvGraphicFramePr>
        <p:xfrm>
          <a:off x="6107042" y="3898347"/>
          <a:ext cx="5845986" cy="288151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22993">
                  <a:extLst>
                    <a:ext uri="{9D8B030D-6E8A-4147-A177-3AD203B41FA5}">
                      <a16:colId xmlns:a16="http://schemas.microsoft.com/office/drawing/2014/main" val="3680846501"/>
                    </a:ext>
                  </a:extLst>
                </a:gridCol>
                <a:gridCol w="2922993">
                  <a:extLst>
                    <a:ext uri="{9D8B030D-6E8A-4147-A177-3AD203B41FA5}">
                      <a16:colId xmlns:a16="http://schemas.microsoft.com/office/drawing/2014/main" val="1202055240"/>
                    </a:ext>
                  </a:extLst>
                </a:gridCol>
              </a:tblGrid>
              <a:tr h="720378">
                <a:tc>
                  <a:txBody>
                    <a:bodyPr/>
                    <a:lstStyle/>
                    <a:p>
                      <a:pPr algn="ctr"/>
                      <a:r>
                        <a:rPr lang="ro-RO" b="1">
                          <a:effectLst/>
                        </a:rPr>
                        <a:t>Intrari (d, p, r)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>
                          <a:effectLst/>
                        </a:rPr>
                        <a:t>Expected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0832411"/>
                  </a:ext>
                </a:extLst>
              </a:tr>
              <a:tr h="720378">
                <a:tc>
                  <a:txBody>
                    <a:bodyPr/>
                    <a:lstStyle/>
                    <a:p>
                      <a:pPr algn="ctr"/>
                      <a:r>
                        <a:rPr lang="ro-RO">
                          <a:effectLst/>
                        </a:rPr>
                        <a:t>(750,5,True)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>
                          <a:effectLst/>
                        </a:rPr>
                        <a:t>Se returneaza totalul de 677,3.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2428892"/>
                  </a:ext>
                </a:extLst>
              </a:tr>
              <a:tr h="720378">
                <a:tc>
                  <a:txBody>
                    <a:bodyPr/>
                    <a:lstStyle/>
                    <a:p>
                      <a:pPr algn="ctr"/>
                      <a:r>
                        <a:rPr lang="ro-RO">
                          <a:effectLst/>
                        </a:rPr>
                        <a:t>(20,5,True)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>
                          <a:effectLst/>
                        </a:rPr>
                        <a:t>Se returneaza totalul de 11,3.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9520567"/>
                  </a:ext>
                </a:extLst>
              </a:tr>
              <a:tr h="720378">
                <a:tc>
                  <a:txBody>
                    <a:bodyPr/>
                    <a:lstStyle/>
                    <a:p>
                      <a:pPr algn="ctr"/>
                      <a:r>
                        <a:rPr lang="ro-RO">
                          <a:effectLst/>
                        </a:rPr>
                        <a:t>(500,7,False)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>
                          <a:effectLst/>
                        </a:rPr>
                        <a:t>Se returneaza totalul de 284,8.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609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1213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6058CC2-2054-E67A-58D4-DE3F4B242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i="1" dirty="0">
                <a:solidFill>
                  <a:srgbClr val="FF0000"/>
                </a:solidFill>
              </a:rPr>
              <a:t>Specificație </a:t>
            </a:r>
            <a:r>
              <a:rPr lang="ro-RO" b="1" i="1" dirty="0">
                <a:solidFill>
                  <a:srgbClr val="FF0000"/>
                </a:solidFill>
                <a:latin typeface="Aptos Display"/>
              </a:rPr>
              <a:t>    </a:t>
            </a:r>
            <a:r>
              <a:rPr lang="ro-RO" sz="3600" dirty="0">
                <a:solidFill>
                  <a:srgbClr val="1F2328"/>
                </a:solidFill>
                <a:latin typeface="Aptos"/>
              </a:rPr>
              <a:t>Serviciul ar trebui:</a:t>
            </a:r>
            <a:endParaRPr lang="ro-RO" sz="3600" dirty="0">
              <a:solidFill>
                <a:srgbClr val="FF0000"/>
              </a:solidFill>
            </a:endParaRPr>
          </a:p>
          <a:p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5DAF62C-A86F-717A-CF3D-7FD769B7B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374" y="1030495"/>
            <a:ext cx="10725426" cy="514646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ro-RO" sz="2400" dirty="0">
              <a:solidFill>
                <a:srgbClr val="1F2328"/>
              </a:solidFill>
            </a:endParaRPr>
          </a:p>
          <a:p>
            <a:r>
              <a:rPr lang="ro-RO" sz="2400" dirty="0">
                <a:solidFill>
                  <a:srgbClr val="1F2328"/>
                </a:solidFill>
                <a:ea typeface="+mn-lt"/>
                <a:cs typeface="+mn-lt"/>
              </a:rPr>
              <a:t>Sa returneze mereu o valoare valida.</a:t>
            </a:r>
            <a:endParaRPr lang="ro-RO" sz="2400" dirty="0"/>
          </a:p>
          <a:p>
            <a:r>
              <a:rPr lang="ro-RO" sz="2400" dirty="0">
                <a:solidFill>
                  <a:srgbClr val="1F2328"/>
                </a:solidFill>
                <a:ea typeface="+mn-lt"/>
                <a:cs typeface="+mn-lt"/>
              </a:rPr>
              <a:t>Sa arunce o eroare in cazuri invalide.</a:t>
            </a:r>
            <a:endParaRPr lang="ro-RO" sz="2400" dirty="0"/>
          </a:p>
          <a:p>
            <a:r>
              <a:rPr lang="ro-RO" sz="2400" dirty="0">
                <a:solidFill>
                  <a:srgbClr val="1F2328"/>
                </a:solidFill>
                <a:ea typeface="+mn-lt"/>
                <a:cs typeface="+mn-lt"/>
              </a:rPr>
              <a:t>Distanta este reprezentata in km.</a:t>
            </a:r>
            <a:endParaRPr lang="ro-RO" sz="2400" dirty="0"/>
          </a:p>
          <a:p>
            <a:r>
              <a:rPr lang="ro-RO" sz="2400" dirty="0">
                <a:solidFill>
                  <a:srgbClr val="1F2328"/>
                </a:solidFill>
                <a:ea typeface="+mn-lt"/>
                <a:cs typeface="+mn-lt"/>
              </a:rPr>
              <a:t>Distanta ar trebui sa fie de cel </a:t>
            </a:r>
            <a:r>
              <a:rPr lang="ro-RO" sz="2400" err="1">
                <a:solidFill>
                  <a:srgbClr val="1F2328"/>
                </a:solidFill>
                <a:ea typeface="+mn-lt"/>
                <a:cs typeface="+mn-lt"/>
              </a:rPr>
              <a:t>putin</a:t>
            </a:r>
            <a:r>
              <a:rPr lang="ro-RO" sz="2400" dirty="0">
                <a:solidFill>
                  <a:srgbClr val="1F2328"/>
                </a:solidFill>
                <a:ea typeface="+mn-lt"/>
                <a:cs typeface="+mn-lt"/>
              </a:rPr>
              <a:t> 5 km.</a:t>
            </a:r>
            <a:endParaRPr lang="ro-RO" sz="2400" dirty="0"/>
          </a:p>
          <a:p>
            <a:r>
              <a:rPr lang="ro-RO" sz="2400" err="1">
                <a:solidFill>
                  <a:srgbClr val="1F2328"/>
                </a:solidFill>
                <a:ea typeface="+mn-lt"/>
                <a:cs typeface="+mn-lt"/>
              </a:rPr>
              <a:t>Numarul</a:t>
            </a:r>
            <a:r>
              <a:rPr lang="ro-RO" sz="2400" dirty="0">
                <a:solidFill>
                  <a:srgbClr val="1F2328"/>
                </a:solidFill>
                <a:ea typeface="+mn-lt"/>
                <a:cs typeface="+mn-lt"/>
              </a:rPr>
              <a:t> pasagerilor ar trebui sa fie cel </a:t>
            </a:r>
            <a:r>
              <a:rPr lang="ro-RO" sz="2400" err="1">
                <a:solidFill>
                  <a:srgbClr val="1F2328"/>
                </a:solidFill>
                <a:ea typeface="+mn-lt"/>
                <a:cs typeface="+mn-lt"/>
              </a:rPr>
              <a:t>putin</a:t>
            </a:r>
            <a:r>
              <a:rPr lang="ro-RO" sz="2400" dirty="0">
                <a:solidFill>
                  <a:srgbClr val="1F2328"/>
                </a:solidFill>
                <a:ea typeface="+mn-lt"/>
                <a:cs typeface="+mn-lt"/>
              </a:rPr>
              <a:t> 1.</a:t>
            </a:r>
            <a:endParaRPr lang="ro-RO" sz="2400" dirty="0"/>
          </a:p>
          <a:p>
            <a:r>
              <a:rPr lang="ro-RO" sz="2400" dirty="0">
                <a:solidFill>
                  <a:srgbClr val="1F2328"/>
                </a:solidFill>
                <a:ea typeface="+mn-lt"/>
                <a:cs typeface="+mn-lt"/>
              </a:rPr>
              <a:t>Un </a:t>
            </a:r>
            <a:r>
              <a:rPr lang="ro-RO" sz="2400" err="1">
                <a:solidFill>
                  <a:srgbClr val="1F2328"/>
                </a:solidFill>
                <a:ea typeface="+mn-lt"/>
                <a:cs typeface="+mn-lt"/>
              </a:rPr>
              <a:t>numar</a:t>
            </a:r>
            <a:r>
              <a:rPr lang="ro-RO" sz="2400" dirty="0">
                <a:solidFill>
                  <a:srgbClr val="1F2328"/>
                </a:solidFill>
                <a:ea typeface="+mn-lt"/>
                <a:cs typeface="+mn-lt"/>
              </a:rPr>
              <a:t> de cel </a:t>
            </a:r>
            <a:r>
              <a:rPr lang="ro-RO" sz="2400" err="1">
                <a:solidFill>
                  <a:srgbClr val="1F2328"/>
                </a:solidFill>
                <a:ea typeface="+mn-lt"/>
                <a:cs typeface="+mn-lt"/>
              </a:rPr>
              <a:t>putin</a:t>
            </a:r>
            <a:r>
              <a:rPr lang="ro-RO" sz="2400" dirty="0">
                <a:solidFill>
                  <a:srgbClr val="1F2328"/>
                </a:solidFill>
                <a:ea typeface="+mn-lt"/>
                <a:cs typeface="+mn-lt"/>
              </a:rPr>
              <a:t> 6 pasageri vor primi o reducere.</a:t>
            </a:r>
            <a:endParaRPr lang="ro-RO" sz="2400" dirty="0"/>
          </a:p>
          <a:p>
            <a:r>
              <a:rPr lang="ro-RO" sz="2400" dirty="0">
                <a:solidFill>
                  <a:srgbClr val="1F2328"/>
                </a:solidFill>
                <a:ea typeface="+mn-lt"/>
                <a:cs typeface="+mn-lt"/>
              </a:rPr>
              <a:t>O </a:t>
            </a:r>
            <a:r>
              <a:rPr lang="ro-RO" sz="2400" err="1">
                <a:solidFill>
                  <a:srgbClr val="1F2328"/>
                </a:solidFill>
                <a:ea typeface="+mn-lt"/>
                <a:cs typeface="+mn-lt"/>
              </a:rPr>
              <a:t>calatorie</a:t>
            </a:r>
            <a:r>
              <a:rPr lang="ro-RO" sz="2400" dirty="0">
                <a:solidFill>
                  <a:srgbClr val="1F2328"/>
                </a:solidFill>
                <a:ea typeface="+mn-lt"/>
                <a:cs typeface="+mn-lt"/>
              </a:rPr>
              <a:t> cu un singur pasager va costa mai mult ca o </a:t>
            </a:r>
            <a:r>
              <a:rPr lang="ro-RO" sz="2400" err="1">
                <a:solidFill>
                  <a:srgbClr val="1F2328"/>
                </a:solidFill>
                <a:ea typeface="+mn-lt"/>
                <a:cs typeface="+mn-lt"/>
              </a:rPr>
              <a:t>calatorie</a:t>
            </a:r>
            <a:r>
              <a:rPr lang="ro-RO" sz="2400" dirty="0">
                <a:solidFill>
                  <a:srgbClr val="1F2328"/>
                </a:solidFill>
                <a:ea typeface="+mn-lt"/>
                <a:cs typeface="+mn-lt"/>
              </a:rPr>
              <a:t> normala.</a:t>
            </a:r>
            <a:endParaRPr lang="ro-RO" sz="2400" dirty="0"/>
          </a:p>
          <a:p>
            <a:r>
              <a:rPr lang="ro-RO" sz="2400" dirty="0">
                <a:solidFill>
                  <a:srgbClr val="1F2328"/>
                </a:solidFill>
                <a:ea typeface="+mn-lt"/>
                <a:cs typeface="+mn-lt"/>
              </a:rPr>
              <a:t>Nu se accepta mai mult de 25 de pasageri.</a:t>
            </a:r>
            <a:endParaRPr lang="ro-RO" sz="2400" dirty="0"/>
          </a:p>
          <a:p>
            <a:r>
              <a:rPr lang="ro-RO" sz="2400" dirty="0">
                <a:solidFill>
                  <a:srgbClr val="1F2328"/>
                </a:solidFill>
                <a:ea typeface="+mn-lt"/>
                <a:cs typeface="+mn-lt"/>
              </a:rPr>
              <a:t>Planificarea poate include si stop-urile aferente.</a:t>
            </a:r>
            <a:endParaRPr lang="ro-RO" sz="2400" dirty="0"/>
          </a:p>
          <a:p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2715031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1BCC729-E790-08F0-3C51-E969CC051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187689" cy="1115737"/>
          </a:xfrm>
        </p:spPr>
        <p:txBody>
          <a:bodyPr>
            <a:normAutofit/>
          </a:bodyPr>
          <a:lstStyle/>
          <a:p>
            <a:r>
              <a:rPr lang="ro-RO" sz="3200" b="1" i="1" u="sng" err="1">
                <a:solidFill>
                  <a:srgbClr val="FF0000"/>
                </a:solidFill>
              </a:rPr>
              <a:t>Configuratie</a:t>
            </a:r>
            <a:r>
              <a:rPr lang="ro-RO" sz="3200" b="1" i="1" u="sng" dirty="0">
                <a:solidFill>
                  <a:srgbClr val="FF0000"/>
                </a:solidFill>
              </a:rPr>
              <a:t> Hardware</a:t>
            </a:r>
            <a:endParaRPr lang="ro-RO" sz="3200" dirty="0">
              <a:solidFill>
                <a:srgbClr val="FF0000"/>
              </a:solidFill>
            </a:endParaRPr>
          </a:p>
        </p:txBody>
      </p:sp>
      <p:graphicFrame>
        <p:nvGraphicFramePr>
          <p:cNvPr id="5" name="Substituent conținut 4">
            <a:extLst>
              <a:ext uri="{FF2B5EF4-FFF2-40B4-BE49-F238E27FC236}">
                <a16:creationId xmlns:a16="http://schemas.microsoft.com/office/drawing/2014/main" id="{168E4AEF-C65C-105B-CC0E-E82DD1021C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4514681"/>
              </p:ext>
            </p:extLst>
          </p:nvPr>
        </p:nvGraphicFramePr>
        <p:xfrm>
          <a:off x="839304" y="1479826"/>
          <a:ext cx="4182110" cy="472209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91055">
                  <a:extLst>
                    <a:ext uri="{9D8B030D-6E8A-4147-A177-3AD203B41FA5}">
                      <a16:colId xmlns:a16="http://schemas.microsoft.com/office/drawing/2014/main" val="1225401596"/>
                    </a:ext>
                  </a:extLst>
                </a:gridCol>
                <a:gridCol w="2091055">
                  <a:extLst>
                    <a:ext uri="{9D8B030D-6E8A-4147-A177-3AD203B41FA5}">
                      <a16:colId xmlns:a16="http://schemas.microsoft.com/office/drawing/2014/main" val="658743058"/>
                    </a:ext>
                  </a:extLst>
                </a:gridCol>
              </a:tblGrid>
              <a:tr h="845314">
                <a:tc>
                  <a:txBody>
                    <a:bodyPr/>
                    <a:lstStyle/>
                    <a:p>
                      <a:r>
                        <a:rPr lang="ro-RO" b="1">
                          <a:effectLst/>
                        </a:rPr>
                        <a:t>Componenta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b="1">
                          <a:effectLst/>
                        </a:rPr>
                        <a:t>Descriere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76505"/>
                  </a:ext>
                </a:extLst>
              </a:tr>
              <a:tr h="845314">
                <a:tc>
                  <a:txBody>
                    <a:bodyPr/>
                    <a:lstStyle/>
                    <a:p>
                      <a:r>
                        <a:rPr lang="ro-RO">
                          <a:effectLst/>
                        </a:rPr>
                        <a:t>CPU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>
                          <a:effectLst/>
                        </a:rPr>
                        <a:t>Intel Core i5 (11th Gen)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750021"/>
                  </a:ext>
                </a:extLst>
              </a:tr>
              <a:tr h="495528">
                <a:tc>
                  <a:txBody>
                    <a:bodyPr/>
                    <a:lstStyle/>
                    <a:p>
                      <a:r>
                        <a:rPr lang="ro-RO">
                          <a:effectLst/>
                        </a:rPr>
                        <a:t>RAM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>
                          <a:effectLst/>
                        </a:rPr>
                        <a:t>8 GB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89274"/>
                  </a:ext>
                </a:extLst>
              </a:tr>
              <a:tr h="845314">
                <a:tc>
                  <a:txBody>
                    <a:bodyPr/>
                    <a:lstStyle/>
                    <a:p>
                      <a:r>
                        <a:rPr lang="ro-RO">
                          <a:effectLst/>
                        </a:rPr>
                        <a:t>Storage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>
                          <a:effectLst/>
                        </a:rPr>
                        <a:t>512 GB SSD (NVMe)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670289"/>
                  </a:ext>
                </a:extLst>
              </a:tr>
              <a:tr h="1195098">
                <a:tc>
                  <a:txBody>
                    <a:bodyPr/>
                    <a:lstStyle/>
                    <a:p>
                      <a:r>
                        <a:rPr lang="ro-RO">
                          <a:effectLst/>
                        </a:rPr>
                        <a:t>GPU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>
                          <a:effectLst/>
                        </a:rPr>
                        <a:t>Integrated / Nvidia GT 710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292498"/>
                  </a:ext>
                </a:extLst>
              </a:tr>
              <a:tr h="495528">
                <a:tc>
                  <a:txBody>
                    <a:bodyPr/>
                    <a:lstStyle/>
                    <a:p>
                      <a:r>
                        <a:rPr lang="ro-RO">
                          <a:effectLst/>
                        </a:rPr>
                        <a:t>OS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>
                          <a:effectLst/>
                        </a:rPr>
                        <a:t>Windows 11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9521492"/>
                  </a:ext>
                </a:extLst>
              </a:tr>
            </a:tbl>
          </a:graphicData>
        </a:graphic>
      </p:graphicFrame>
      <p:sp>
        <p:nvSpPr>
          <p:cNvPr id="7" name="CasetăText 6">
            <a:extLst>
              <a:ext uri="{FF2B5EF4-FFF2-40B4-BE49-F238E27FC236}">
                <a16:creationId xmlns:a16="http://schemas.microsoft.com/office/drawing/2014/main" id="{60A8F26B-38B8-FB15-7349-F932F6C5B19D}"/>
              </a:ext>
            </a:extLst>
          </p:cNvPr>
          <p:cNvSpPr txBox="1"/>
          <p:nvPr/>
        </p:nvSpPr>
        <p:spPr>
          <a:xfrm>
            <a:off x="6754445" y="613909"/>
            <a:ext cx="5437808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sz="3200" b="1" i="1" u="sng" err="1">
                <a:solidFill>
                  <a:srgbClr val="FF0000"/>
                </a:solidFill>
              </a:rPr>
              <a:t>Configuratie</a:t>
            </a:r>
            <a:r>
              <a:rPr lang="ro-RO" sz="3200" b="1" i="1" u="sng" dirty="0">
                <a:solidFill>
                  <a:srgbClr val="FF0000"/>
                </a:solidFill>
              </a:rPr>
              <a:t> Software</a:t>
            </a:r>
            <a:endParaRPr lang="ro-RO" sz="3200" i="1" dirty="0">
              <a:solidFill>
                <a:srgbClr val="000000"/>
              </a:solidFill>
            </a:endParaRPr>
          </a:p>
          <a:p>
            <a:pPr algn="l"/>
            <a:endParaRPr lang="ro-RO" dirty="0"/>
          </a:p>
        </p:txBody>
      </p:sp>
      <p:graphicFrame>
        <p:nvGraphicFramePr>
          <p:cNvPr id="10" name="Tabel 9">
            <a:extLst>
              <a:ext uri="{FF2B5EF4-FFF2-40B4-BE49-F238E27FC236}">
                <a16:creationId xmlns:a16="http://schemas.microsoft.com/office/drawing/2014/main" id="{F2B43315-064B-1060-8CFC-070FE805DC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054647"/>
              </p:ext>
            </p:extLst>
          </p:nvPr>
        </p:nvGraphicFramePr>
        <p:xfrm>
          <a:off x="5919304" y="1468782"/>
          <a:ext cx="5746194" cy="47491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73097">
                  <a:extLst>
                    <a:ext uri="{9D8B030D-6E8A-4147-A177-3AD203B41FA5}">
                      <a16:colId xmlns:a16="http://schemas.microsoft.com/office/drawing/2014/main" val="821480544"/>
                    </a:ext>
                  </a:extLst>
                </a:gridCol>
                <a:gridCol w="2873097">
                  <a:extLst>
                    <a:ext uri="{9D8B030D-6E8A-4147-A177-3AD203B41FA5}">
                      <a16:colId xmlns:a16="http://schemas.microsoft.com/office/drawing/2014/main" val="4201341000"/>
                    </a:ext>
                  </a:extLst>
                </a:gridCol>
              </a:tblGrid>
              <a:tr h="637741">
                <a:tc>
                  <a:txBody>
                    <a:bodyPr/>
                    <a:lstStyle/>
                    <a:p>
                      <a:r>
                        <a:rPr lang="ro-RO" b="1">
                          <a:effectLst/>
                        </a:rPr>
                        <a:t>Componenta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b="1">
                          <a:effectLst/>
                        </a:rPr>
                        <a:t>Descriere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972308"/>
                  </a:ext>
                </a:extLst>
              </a:tr>
              <a:tr h="637741">
                <a:tc>
                  <a:txBody>
                    <a:bodyPr/>
                    <a:lstStyle/>
                    <a:p>
                      <a:r>
                        <a:rPr lang="ro-RO">
                          <a:effectLst/>
                        </a:rPr>
                        <a:t>.NET SDK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>
                          <a:effectLst/>
                        </a:rPr>
                        <a:t>.NET 9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127687"/>
                  </a:ext>
                </a:extLst>
              </a:tr>
              <a:tr h="1099086">
                <a:tc>
                  <a:txBody>
                    <a:bodyPr/>
                    <a:lstStyle/>
                    <a:p>
                      <a:r>
                        <a:rPr lang="ro-RO">
                          <a:effectLst/>
                        </a:rPr>
                        <a:t>IDE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>
                          <a:effectLst/>
                        </a:rPr>
                        <a:t>Visual Studio 2022 / Visual Studio Code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58304"/>
                  </a:ext>
                </a:extLst>
              </a:tr>
              <a:tr h="637741">
                <a:tc>
                  <a:txBody>
                    <a:bodyPr/>
                    <a:lstStyle/>
                    <a:p>
                      <a:r>
                        <a:rPr lang="ro-RO">
                          <a:effectLst/>
                        </a:rPr>
                        <a:t>Unit Testing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>
                          <a:effectLst/>
                        </a:rPr>
                        <a:t>xUnit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748476"/>
                  </a:ext>
                </a:extLst>
              </a:tr>
              <a:tr h="637741">
                <a:tc>
                  <a:txBody>
                    <a:bodyPr/>
                    <a:lstStyle/>
                    <a:p>
                      <a:r>
                        <a:rPr lang="ro-RO">
                          <a:effectLst/>
                        </a:rPr>
                        <a:t>Version Control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>
                          <a:effectLst/>
                        </a:rPr>
                        <a:t>Git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384591"/>
                  </a:ext>
                </a:extLst>
              </a:tr>
              <a:tr h="1099086">
                <a:tc>
                  <a:txBody>
                    <a:bodyPr/>
                    <a:lstStyle/>
                    <a:p>
                      <a:r>
                        <a:rPr lang="ro-RO">
                          <a:effectLst/>
                        </a:rPr>
                        <a:t>Build Tool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>
                          <a:effectLst/>
                        </a:rPr>
                        <a:t>MSBuild (default with .NET SDK)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908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826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2908B46-3844-9364-29B6-90C3FA73C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z="3600" b="1" i="1" u="sng" err="1">
                <a:solidFill>
                  <a:srgbClr val="FF0000"/>
                </a:solidFill>
              </a:rPr>
              <a:t>Functional</a:t>
            </a:r>
            <a:r>
              <a:rPr lang="ro-RO" sz="3600" b="1" i="1" u="sng" dirty="0">
                <a:solidFill>
                  <a:srgbClr val="FF0000"/>
                </a:solidFill>
              </a:rPr>
              <a:t> </a:t>
            </a:r>
            <a:r>
              <a:rPr lang="ro-RO" sz="3600" b="1" i="1" u="sng" err="1">
                <a:solidFill>
                  <a:srgbClr val="FF0000"/>
                </a:solidFill>
              </a:rPr>
              <a:t>Testing</a:t>
            </a:r>
            <a:r>
              <a:rPr lang="ro-RO" b="1" i="1" u="sng" dirty="0">
                <a:solidFill>
                  <a:srgbClr val="FF0000"/>
                </a:solidFill>
              </a:rPr>
              <a:t> </a:t>
            </a:r>
            <a:r>
              <a:rPr lang="ro-RO" sz="2000" dirty="0">
                <a:solidFill>
                  <a:srgbClr val="1F2328"/>
                </a:solidFill>
                <a:ea typeface="+mj-lt"/>
                <a:cs typeface="+mj-lt"/>
              </a:rPr>
              <a:t>  -&gt; metoda de testare software care se </a:t>
            </a:r>
            <a:r>
              <a:rPr lang="ro-RO" sz="2000" err="1">
                <a:solidFill>
                  <a:srgbClr val="1F2328"/>
                </a:solidFill>
                <a:ea typeface="+mj-lt"/>
                <a:cs typeface="+mj-lt"/>
              </a:rPr>
              <a:t>concentreaza</a:t>
            </a:r>
            <a:r>
              <a:rPr lang="ro-RO" sz="2000" dirty="0">
                <a:solidFill>
                  <a:srgbClr val="1F2328"/>
                </a:solidFill>
                <a:ea typeface="+mj-lt"/>
                <a:cs typeface="+mj-lt"/>
              </a:rPr>
              <a:t> pe validarea </a:t>
            </a:r>
            <a:r>
              <a:rPr lang="ro-RO" sz="2000" err="1">
                <a:solidFill>
                  <a:srgbClr val="1F2328"/>
                </a:solidFill>
                <a:ea typeface="+mj-lt"/>
                <a:cs typeface="+mj-lt"/>
              </a:rPr>
              <a:t>functionalitatilor</a:t>
            </a:r>
            <a:r>
              <a:rPr lang="ro-RO" sz="2000" dirty="0">
                <a:solidFill>
                  <a:srgbClr val="1F2328"/>
                </a:solidFill>
                <a:ea typeface="+mj-lt"/>
                <a:cs typeface="+mj-lt"/>
              </a:rPr>
              <a:t> unui sistem, </a:t>
            </a:r>
            <a:r>
              <a:rPr lang="ro-RO" sz="2000" err="1">
                <a:solidFill>
                  <a:srgbClr val="1F2328"/>
                </a:solidFill>
                <a:ea typeface="+mj-lt"/>
                <a:cs typeface="+mj-lt"/>
              </a:rPr>
              <a:t>asigurandu</a:t>
            </a:r>
            <a:r>
              <a:rPr lang="ro-RO" sz="2000" dirty="0">
                <a:solidFill>
                  <a:srgbClr val="1F2328"/>
                </a:solidFill>
                <a:ea typeface="+mj-lt"/>
                <a:cs typeface="+mj-lt"/>
              </a:rPr>
              <a:t>-se ca acestea corespund </a:t>
            </a:r>
            <a:r>
              <a:rPr lang="ro-RO" sz="2000" err="1">
                <a:solidFill>
                  <a:srgbClr val="1F2328"/>
                </a:solidFill>
                <a:ea typeface="+mj-lt"/>
                <a:cs typeface="+mj-lt"/>
              </a:rPr>
              <a:t>specificatiilor</a:t>
            </a:r>
            <a:r>
              <a:rPr lang="ro-RO" sz="2000" dirty="0">
                <a:solidFill>
                  <a:srgbClr val="1F2328"/>
                </a:solidFill>
                <a:ea typeface="+mj-lt"/>
                <a:cs typeface="+mj-lt"/>
              </a:rPr>
              <a:t> si </a:t>
            </a:r>
            <a:r>
              <a:rPr lang="ro-RO" sz="2000" err="1">
                <a:solidFill>
                  <a:srgbClr val="1F2328"/>
                </a:solidFill>
                <a:ea typeface="+mj-lt"/>
                <a:cs typeface="+mj-lt"/>
              </a:rPr>
              <a:t>cerintelor</a:t>
            </a:r>
            <a:r>
              <a:rPr lang="ro-RO" sz="2000" dirty="0">
                <a:solidFill>
                  <a:srgbClr val="1F2328"/>
                </a:solidFill>
                <a:ea typeface="+mj-lt"/>
                <a:cs typeface="+mj-lt"/>
              </a:rPr>
              <a:t> definite.</a:t>
            </a:r>
            <a:endParaRPr lang="ro-RO" sz="2000" i="1" u="sng" dirty="0" err="1">
              <a:solidFill>
                <a:srgbClr val="FF0000"/>
              </a:solidFill>
            </a:endParaRPr>
          </a:p>
          <a:p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D5FEC4C-CB74-31C3-0332-FC6F2C5EE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799"/>
            <a:ext cx="10515600" cy="48151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o-RO" b="1" dirty="0">
                <a:solidFill>
                  <a:srgbClr val="1F2328"/>
                </a:solidFill>
              </a:rPr>
              <a:t>1. </a:t>
            </a:r>
            <a:r>
              <a:rPr lang="ro-RO" b="1" dirty="0" err="1">
                <a:solidFill>
                  <a:srgbClr val="1F2328"/>
                </a:solidFill>
              </a:rPr>
              <a:t>Partitionarea</a:t>
            </a:r>
            <a:r>
              <a:rPr lang="ro-RO" b="1" dirty="0">
                <a:solidFill>
                  <a:srgbClr val="1F2328"/>
                </a:solidFill>
              </a:rPr>
              <a:t> in clase de echivalenta</a:t>
            </a:r>
            <a:endParaRPr lang="ro-RO" dirty="0"/>
          </a:p>
          <a:p>
            <a:r>
              <a:rPr lang="ro-RO" sz="1800" i="1" dirty="0">
                <a:solidFill>
                  <a:srgbClr val="1F2328"/>
                </a:solidFill>
                <a:ea typeface="+mn-lt"/>
                <a:cs typeface="+mn-lt"/>
              </a:rPr>
              <a:t>Domeniul </a:t>
            </a:r>
            <a:r>
              <a:rPr lang="ro-RO" sz="1800" i="1" err="1">
                <a:solidFill>
                  <a:srgbClr val="1F2328"/>
                </a:solidFill>
                <a:ea typeface="+mn-lt"/>
                <a:cs typeface="+mn-lt"/>
              </a:rPr>
              <a:t>intrarilor</a:t>
            </a:r>
            <a:r>
              <a:rPr lang="ro-RO" sz="1800" i="1" dirty="0">
                <a:solidFill>
                  <a:srgbClr val="1F2328"/>
                </a:solidFill>
                <a:ea typeface="+mn-lt"/>
                <a:cs typeface="+mn-lt"/>
              </a:rPr>
              <a:t>:</a:t>
            </a:r>
            <a:endParaRPr lang="ro-RO" sz="1800" i="1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ro-RO" sz="1800" dirty="0" err="1">
                <a:solidFill>
                  <a:srgbClr val="1F2328"/>
                </a:solidFill>
                <a:ea typeface="+mn-lt"/>
                <a:cs typeface="+mn-lt"/>
              </a:rPr>
              <a:t>distanceInKm</a:t>
            </a:r>
            <a:r>
              <a:rPr lang="ro-RO" sz="1800" dirty="0">
                <a:solidFill>
                  <a:srgbClr val="1F2328"/>
                </a:solidFill>
                <a:ea typeface="+mn-lt"/>
                <a:cs typeface="+mn-lt"/>
              </a:rPr>
              <a:t> → </a:t>
            </a:r>
            <a:r>
              <a:rPr lang="ro-RO" sz="1800" dirty="0" err="1">
                <a:solidFill>
                  <a:srgbClr val="1F2328"/>
                </a:solidFill>
                <a:ea typeface="+mn-lt"/>
                <a:cs typeface="+mn-lt"/>
              </a:rPr>
              <a:t>numar</a:t>
            </a:r>
            <a:r>
              <a:rPr lang="ro-RO" sz="1800" dirty="0">
                <a:solidFill>
                  <a:srgbClr val="1F2328"/>
                </a:solidFill>
                <a:ea typeface="+mn-lt"/>
                <a:cs typeface="+mn-lt"/>
              </a:rPr>
              <a:t> real mai mare sau egal cu 5 km.</a:t>
            </a:r>
            <a:endParaRPr lang="ro-RO" sz="1800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ro-RO" sz="1800" dirty="0" err="1">
                <a:solidFill>
                  <a:srgbClr val="1F2328"/>
                </a:solidFill>
                <a:ea typeface="+mn-lt"/>
                <a:cs typeface="+mn-lt"/>
              </a:rPr>
              <a:t>passengers</a:t>
            </a:r>
            <a:r>
              <a:rPr lang="ro-RO" sz="1800" dirty="0">
                <a:solidFill>
                  <a:srgbClr val="1F2328"/>
                </a:solidFill>
                <a:ea typeface="+mn-lt"/>
                <a:cs typeface="+mn-lt"/>
              </a:rPr>
              <a:t> → </a:t>
            </a:r>
            <a:r>
              <a:rPr lang="ro-RO" sz="1800" dirty="0" err="1">
                <a:solidFill>
                  <a:srgbClr val="1F2328"/>
                </a:solidFill>
                <a:ea typeface="+mn-lt"/>
                <a:cs typeface="+mn-lt"/>
              </a:rPr>
              <a:t>numar</a:t>
            </a:r>
            <a:r>
              <a:rPr lang="ro-RO" sz="1800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ro-RO" sz="1800" dirty="0" err="1">
                <a:solidFill>
                  <a:srgbClr val="1F2328"/>
                </a:solidFill>
                <a:ea typeface="+mn-lt"/>
                <a:cs typeface="+mn-lt"/>
              </a:rPr>
              <a:t>intreg</a:t>
            </a:r>
            <a:r>
              <a:rPr lang="ro-RO" sz="1800" dirty="0">
                <a:solidFill>
                  <a:srgbClr val="1F2328"/>
                </a:solidFill>
                <a:ea typeface="+mn-lt"/>
                <a:cs typeface="+mn-lt"/>
              </a:rPr>
              <a:t> pozitiv, strict mai mare ca 0 si</a:t>
            </a:r>
            <a:endParaRPr lang="ro-RO" sz="1800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ro-RO" sz="1800" dirty="0">
                <a:solidFill>
                  <a:srgbClr val="1F2328"/>
                </a:solidFill>
                <a:ea typeface="+mn-lt"/>
                <a:cs typeface="+mn-lt"/>
              </a:rPr>
              <a:t> mai mic sau egal cu 25.</a:t>
            </a:r>
            <a:endParaRPr lang="ro-RO" sz="180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ro-RO" sz="1800" err="1">
                <a:solidFill>
                  <a:srgbClr val="1F2328"/>
                </a:solidFill>
                <a:ea typeface="+mn-lt"/>
                <a:cs typeface="+mn-lt"/>
              </a:rPr>
              <a:t>includeRests</a:t>
            </a:r>
            <a:r>
              <a:rPr lang="ro-RO" sz="1800" dirty="0">
                <a:solidFill>
                  <a:srgbClr val="1F2328"/>
                </a:solidFill>
                <a:ea typeface="+mn-lt"/>
                <a:cs typeface="+mn-lt"/>
              </a:rPr>
              <a:t> → boolean (</a:t>
            </a:r>
            <a:r>
              <a:rPr lang="ro-RO" sz="1800" err="1">
                <a:solidFill>
                  <a:srgbClr val="1F2328"/>
                </a:solidFill>
                <a:ea typeface="+mn-lt"/>
                <a:cs typeface="+mn-lt"/>
              </a:rPr>
              <a:t>True|False</a:t>
            </a:r>
            <a:r>
              <a:rPr lang="ro-RO" sz="1800" dirty="0">
                <a:solidFill>
                  <a:srgbClr val="1F2328"/>
                </a:solidFill>
                <a:ea typeface="+mn-lt"/>
                <a:cs typeface="+mn-lt"/>
              </a:rPr>
              <a:t>). </a:t>
            </a:r>
            <a:endParaRPr lang="ro-RO" sz="1800" dirty="0"/>
          </a:p>
          <a:p>
            <a:endParaRPr lang="ro-RO" sz="1800" dirty="0">
              <a:solidFill>
                <a:srgbClr val="1F2328"/>
              </a:solidFill>
              <a:ea typeface="+mn-lt"/>
              <a:cs typeface="+mn-lt"/>
            </a:endParaRPr>
          </a:p>
          <a:p>
            <a:r>
              <a:rPr lang="ro-RO" sz="1800" i="1" dirty="0">
                <a:solidFill>
                  <a:srgbClr val="1F2328"/>
                </a:solidFill>
                <a:ea typeface="+mn-lt"/>
                <a:cs typeface="+mn-lt"/>
              </a:rPr>
              <a:t>Domeniul </a:t>
            </a:r>
            <a:r>
              <a:rPr lang="ro-RO" sz="1800" i="1" dirty="0" err="1">
                <a:solidFill>
                  <a:srgbClr val="1F2328"/>
                </a:solidFill>
                <a:ea typeface="+mn-lt"/>
                <a:cs typeface="+mn-lt"/>
              </a:rPr>
              <a:t>iesirilor</a:t>
            </a:r>
            <a:r>
              <a:rPr lang="ro-RO" sz="1800" i="1" dirty="0">
                <a:solidFill>
                  <a:srgbClr val="1F2328"/>
                </a:solidFill>
                <a:ea typeface="+mn-lt"/>
                <a:cs typeface="+mn-lt"/>
              </a:rPr>
              <a:t>:</a:t>
            </a:r>
            <a:br>
              <a:rPr lang="ro-RO" sz="1800" i="1" dirty="0">
                <a:ea typeface="+mn-lt"/>
                <a:cs typeface="+mn-lt"/>
              </a:rPr>
            </a:br>
            <a:r>
              <a:rPr lang="ro-RO" sz="1800" dirty="0">
                <a:solidFill>
                  <a:srgbClr val="1F2328"/>
                </a:solidFill>
                <a:ea typeface="+mn-lt"/>
                <a:cs typeface="+mn-lt"/>
              </a:rPr>
              <a:t>Se </a:t>
            </a:r>
            <a:r>
              <a:rPr lang="ro-RO" sz="1800" dirty="0" err="1">
                <a:solidFill>
                  <a:srgbClr val="1F2328"/>
                </a:solidFill>
                <a:ea typeface="+mn-lt"/>
                <a:cs typeface="+mn-lt"/>
              </a:rPr>
              <a:t>returneaza</a:t>
            </a:r>
            <a:r>
              <a:rPr lang="ro-RO" sz="1800" dirty="0">
                <a:solidFill>
                  <a:srgbClr val="1F2328"/>
                </a:solidFill>
                <a:ea typeface="+mn-lt"/>
                <a:cs typeface="+mn-lt"/>
              </a:rPr>
              <a:t> costul total. Daca datele sunt corecte, totalul </a:t>
            </a:r>
          </a:p>
          <a:p>
            <a:r>
              <a:rPr lang="ro-RO" sz="1800" dirty="0">
                <a:solidFill>
                  <a:srgbClr val="1F2328"/>
                </a:solidFill>
                <a:ea typeface="+mn-lt"/>
                <a:cs typeface="+mn-lt"/>
              </a:rPr>
              <a:t>va fi mereu calculat si returnat, altfel se va </a:t>
            </a:r>
            <a:r>
              <a:rPr lang="ro-RO" sz="1800" dirty="0" err="1">
                <a:solidFill>
                  <a:srgbClr val="1F2328"/>
                </a:solidFill>
                <a:ea typeface="+mn-lt"/>
                <a:cs typeface="+mn-lt"/>
              </a:rPr>
              <a:t>afisa</a:t>
            </a:r>
            <a:r>
              <a:rPr lang="ro-RO" sz="1800" dirty="0">
                <a:solidFill>
                  <a:srgbClr val="1F2328"/>
                </a:solidFill>
                <a:ea typeface="+mn-lt"/>
                <a:cs typeface="+mn-lt"/>
              </a:rPr>
              <a:t> o eroare prin</a:t>
            </a:r>
          </a:p>
          <a:p>
            <a:r>
              <a:rPr lang="ro-RO" sz="1800" dirty="0">
                <a:solidFill>
                  <a:srgbClr val="1F2328"/>
                </a:solidFill>
                <a:ea typeface="+mn-lt"/>
                <a:cs typeface="+mn-lt"/>
              </a:rPr>
              <a:t> intermediul unei </a:t>
            </a:r>
            <a:r>
              <a:rPr lang="ro-RO" sz="1800" err="1">
                <a:solidFill>
                  <a:srgbClr val="1F2328"/>
                </a:solidFill>
                <a:ea typeface="+mn-lt"/>
                <a:cs typeface="+mn-lt"/>
              </a:rPr>
              <a:t>exceptii</a:t>
            </a:r>
            <a:endParaRPr lang="ro-RO" sz="1800">
              <a:solidFill>
                <a:srgbClr val="1F2328"/>
              </a:solidFill>
              <a:ea typeface="+mn-lt"/>
              <a:cs typeface="+mn-lt"/>
            </a:endParaRPr>
          </a:p>
          <a:p>
            <a:endParaRPr lang="ro-RO" sz="1800" dirty="0">
              <a:solidFill>
                <a:srgbClr val="1F2328"/>
              </a:solidFill>
            </a:endParaRPr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3BF8C210-0B8C-5024-CCB6-9B518FF37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622815"/>
              </p:ext>
            </p:extLst>
          </p:nvPr>
        </p:nvGraphicFramePr>
        <p:xfrm>
          <a:off x="7509565" y="1965739"/>
          <a:ext cx="4397270" cy="4526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98635">
                  <a:extLst>
                    <a:ext uri="{9D8B030D-6E8A-4147-A177-3AD203B41FA5}">
                      <a16:colId xmlns:a16="http://schemas.microsoft.com/office/drawing/2014/main" val="2650107517"/>
                    </a:ext>
                  </a:extLst>
                </a:gridCol>
                <a:gridCol w="2198635">
                  <a:extLst>
                    <a:ext uri="{9D8B030D-6E8A-4147-A177-3AD203B41FA5}">
                      <a16:colId xmlns:a16="http://schemas.microsoft.com/office/drawing/2014/main" val="2067086876"/>
                    </a:ext>
                  </a:extLst>
                </a:gridCol>
              </a:tblGrid>
              <a:tr h="382542">
                <a:tc>
                  <a:txBody>
                    <a:bodyPr/>
                    <a:lstStyle/>
                    <a:p>
                      <a:pPr algn="ctr"/>
                      <a:r>
                        <a:rPr lang="ro-RO" b="1" dirty="0" err="1">
                          <a:effectLst/>
                        </a:rPr>
                        <a:t>Intrari</a:t>
                      </a:r>
                      <a:r>
                        <a:rPr lang="ro-RO" b="1" dirty="0">
                          <a:effectLst/>
                        </a:rPr>
                        <a:t> (d, p, r)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 dirty="0" err="1">
                          <a:effectLst/>
                        </a:rPr>
                        <a:t>Expected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7337128"/>
                  </a:ext>
                </a:extLst>
              </a:tr>
              <a:tr h="929031"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effectLst/>
                        </a:rPr>
                        <a:t>(4,_,_)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effectLst/>
                        </a:rPr>
                        <a:t>Cere ca distanta sa fie </a:t>
                      </a:r>
                      <a:r>
                        <a:rPr lang="ro-RO" dirty="0" err="1">
                          <a:effectLst/>
                        </a:rPr>
                        <a:t>macar</a:t>
                      </a:r>
                      <a:r>
                        <a:rPr lang="ro-RO" dirty="0">
                          <a:effectLst/>
                        </a:rPr>
                        <a:t> 5 kilometrii.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35319"/>
                  </a:ext>
                </a:extLst>
              </a:tr>
              <a:tr h="655787"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effectLst/>
                        </a:rPr>
                        <a:t>(100,3,True)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effectLst/>
                        </a:rPr>
                        <a:t>Se </a:t>
                      </a:r>
                      <a:r>
                        <a:rPr lang="ro-RO" dirty="0" err="1">
                          <a:effectLst/>
                        </a:rPr>
                        <a:t>returneaza</a:t>
                      </a:r>
                      <a:r>
                        <a:rPr lang="ro-RO" dirty="0">
                          <a:effectLst/>
                        </a:rPr>
                        <a:t> totalul de 88,4.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57789"/>
                  </a:ext>
                </a:extLst>
              </a:tr>
              <a:tr h="655787"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effectLst/>
                        </a:rPr>
                        <a:t>(100,3,False)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effectLst/>
                        </a:rPr>
                        <a:t>Se </a:t>
                      </a:r>
                      <a:r>
                        <a:rPr lang="ro-RO" err="1">
                          <a:effectLst/>
                        </a:rPr>
                        <a:t>returneaza</a:t>
                      </a:r>
                      <a:r>
                        <a:rPr lang="ro-RO" dirty="0">
                          <a:effectLst/>
                        </a:rPr>
                        <a:t> totalul de 60,4.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14775"/>
                  </a:ext>
                </a:extLst>
              </a:tr>
              <a:tr h="929031"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effectLst/>
                        </a:rPr>
                        <a:t>(100,0,_)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effectLst/>
                        </a:rPr>
                        <a:t>Cere ca </a:t>
                      </a:r>
                      <a:r>
                        <a:rPr lang="ro-RO" err="1">
                          <a:effectLst/>
                        </a:rPr>
                        <a:t>numarul</a:t>
                      </a:r>
                      <a:r>
                        <a:rPr lang="ro-RO" dirty="0">
                          <a:effectLst/>
                        </a:rPr>
                        <a:t> de persoane sa fie minim 1.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142405"/>
                  </a:ext>
                </a:extLst>
              </a:tr>
              <a:tr h="929031"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effectLst/>
                        </a:rPr>
                        <a:t>(100,30,_)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>
                          <a:effectLst/>
                        </a:rPr>
                        <a:t>Cere ca </a:t>
                      </a:r>
                      <a:r>
                        <a:rPr lang="ro-RO" err="1">
                          <a:effectLst/>
                        </a:rPr>
                        <a:t>numarul</a:t>
                      </a:r>
                      <a:r>
                        <a:rPr lang="ro-RO" dirty="0">
                          <a:effectLst/>
                        </a:rPr>
                        <a:t> de persoane sa fie maxim 25.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090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5640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FF94E8C-4B8D-8185-4CC7-3DBBACAFE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418" y="202234"/>
            <a:ext cx="11376991" cy="68582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o-RO" b="1" dirty="0">
                <a:solidFill>
                  <a:srgbClr val="1F2328"/>
                </a:solidFill>
                <a:latin typeface="-apple-system"/>
                <a:ea typeface="-apple-system"/>
                <a:cs typeface="-apple-system"/>
              </a:rPr>
              <a:t>2. Analiza valorilor de frontiera</a:t>
            </a:r>
            <a:endParaRPr lang="ro-RO" dirty="0">
              <a:solidFill>
                <a:srgbClr val="000000"/>
              </a:solidFill>
              <a:latin typeface="Aptos" panose="020B0004020202020204"/>
              <a:ea typeface="-apple-system"/>
              <a:cs typeface="-apple-system"/>
            </a:endParaRPr>
          </a:p>
          <a:p>
            <a:r>
              <a:rPr lang="ro-RO" sz="2000" dirty="0">
                <a:solidFill>
                  <a:srgbClr val="1F2328"/>
                </a:solidFill>
                <a:ea typeface="+mn-lt"/>
                <a:cs typeface="+mn-lt"/>
              </a:rPr>
              <a:t>Valorile de frontiera pentru clasa distantei sunt:</a:t>
            </a:r>
          </a:p>
          <a:p>
            <a:pPr lvl="1"/>
            <a:r>
              <a:rPr lang="ro-RO" sz="2000" dirty="0">
                <a:solidFill>
                  <a:srgbClr val="1F2328"/>
                </a:solidFill>
                <a:ea typeface="+mn-lt"/>
                <a:cs typeface="+mn-lt"/>
              </a:rPr>
              <a:t>D1→5−ϵ.</a:t>
            </a:r>
          </a:p>
          <a:p>
            <a:pPr lvl="1"/>
            <a:r>
              <a:rPr lang="ro-RO" sz="2000" dirty="0">
                <a:solidFill>
                  <a:srgbClr val="1F2328"/>
                </a:solidFill>
                <a:ea typeface="+mn-lt"/>
                <a:cs typeface="+mn-lt"/>
              </a:rPr>
              <a:t>D2→5.</a:t>
            </a:r>
          </a:p>
          <a:p>
            <a:r>
              <a:rPr lang="ro-RO" sz="2000" dirty="0">
                <a:solidFill>
                  <a:srgbClr val="1F2328"/>
                </a:solidFill>
                <a:ea typeface="+mn-lt"/>
                <a:cs typeface="+mn-lt"/>
              </a:rPr>
              <a:t>Valorile de frontiera pentru clasa pasagerilor sunt:                  </a:t>
            </a:r>
          </a:p>
          <a:p>
            <a:pPr lvl="1"/>
            <a:r>
              <a:rPr lang="ro-RO" sz="2000" dirty="0">
                <a:solidFill>
                  <a:srgbClr val="1F2328"/>
                </a:solidFill>
                <a:ea typeface="+mn-lt"/>
                <a:cs typeface="+mn-lt"/>
              </a:rPr>
              <a:t>P1→1,25.</a:t>
            </a:r>
          </a:p>
          <a:p>
            <a:pPr lvl="1"/>
            <a:r>
              <a:rPr lang="ro-RO" sz="2000" dirty="0">
                <a:solidFill>
                  <a:srgbClr val="1F2328"/>
                </a:solidFill>
                <a:ea typeface="+mn-lt"/>
                <a:cs typeface="+mn-lt"/>
              </a:rPr>
              <a:t>P2→0.</a:t>
            </a:r>
          </a:p>
          <a:p>
            <a:pPr lvl="1"/>
            <a:r>
              <a:rPr lang="ro-RO" sz="2000" dirty="0">
                <a:solidFill>
                  <a:srgbClr val="1F2328"/>
                </a:solidFill>
                <a:ea typeface="+mn-lt"/>
                <a:cs typeface="+mn-lt"/>
              </a:rPr>
              <a:t>P3→26.</a:t>
            </a:r>
          </a:p>
          <a:p>
            <a:pPr lvl="1"/>
            <a:r>
              <a:rPr lang="ro-RO" sz="2000" dirty="0">
                <a:solidFill>
                  <a:srgbClr val="1F2328"/>
                </a:solidFill>
                <a:ea typeface="+mn-lt"/>
                <a:cs typeface="+mn-lt"/>
              </a:rPr>
              <a:t>Iar </a:t>
            </a:r>
            <a:r>
              <a:rPr lang="ro-RO" sz="2000" dirty="0" err="1">
                <a:solidFill>
                  <a:srgbClr val="1F2328"/>
                </a:solidFill>
                <a:ea typeface="+mn-lt"/>
                <a:cs typeface="+mn-lt"/>
              </a:rPr>
              <a:t>includeRests</a:t>
            </a:r>
            <a:r>
              <a:rPr lang="ro-RO" sz="2000" dirty="0">
                <a:solidFill>
                  <a:srgbClr val="1F2328"/>
                </a:solidFill>
                <a:ea typeface="+mn-lt"/>
                <a:cs typeface="+mn-lt"/>
              </a:rPr>
              <a:t> poate lua 2 valori, deci vom avea</a:t>
            </a:r>
          </a:p>
          <a:p>
            <a:pPr lvl="1"/>
            <a:r>
              <a:rPr lang="ro-RO" sz="2000" dirty="0">
                <a:solidFill>
                  <a:srgbClr val="1F2328"/>
                </a:solidFill>
                <a:ea typeface="+mn-lt"/>
                <a:cs typeface="+mn-lt"/>
              </a:rPr>
              <a:t> </a:t>
            </a:r>
            <a:r>
              <a:rPr lang="ro-RO" sz="2000" err="1">
                <a:solidFill>
                  <a:srgbClr val="1F2328"/>
                </a:solidFill>
                <a:ea typeface="+mn-lt"/>
                <a:cs typeface="+mn-lt"/>
              </a:rPr>
              <a:t>urmatoarele</a:t>
            </a:r>
            <a:r>
              <a:rPr lang="ro-RO" sz="2000" dirty="0">
                <a:solidFill>
                  <a:srgbClr val="1F2328"/>
                </a:solidFill>
                <a:ea typeface="+mn-lt"/>
                <a:cs typeface="+mn-lt"/>
              </a:rPr>
              <a:t> 7 teste:</a:t>
            </a:r>
            <a:endParaRPr lang="ro-RO"/>
          </a:p>
          <a:p>
            <a:r>
              <a:rPr lang="ro-RO" sz="2000" dirty="0">
                <a:solidFill>
                  <a:srgbClr val="1F2328"/>
                </a:solidFill>
                <a:ea typeface="+mn-lt"/>
                <a:cs typeface="+mn-lt"/>
              </a:rPr>
              <a:t>Eq1→(5− ϵ ,_,_).</a:t>
            </a:r>
          </a:p>
          <a:p>
            <a:r>
              <a:rPr lang="ro-RO" sz="2000" dirty="0">
                <a:solidFill>
                  <a:srgbClr val="1F2328"/>
                </a:solidFill>
                <a:ea typeface="+mn-lt"/>
                <a:cs typeface="+mn-lt"/>
              </a:rPr>
              <a:t>Eq211→(5,1,True),(5,25,True).</a:t>
            </a:r>
          </a:p>
          <a:p>
            <a:r>
              <a:rPr lang="ro-RO" sz="2000" dirty="0">
                <a:solidFill>
                  <a:srgbClr val="1F2328"/>
                </a:solidFill>
                <a:ea typeface="+mn-lt"/>
                <a:cs typeface="+mn-lt"/>
              </a:rPr>
              <a:t>Eq212→(5,1,False),(5,25,False).</a:t>
            </a:r>
          </a:p>
          <a:p>
            <a:r>
              <a:rPr lang="ro-RO" sz="2000" dirty="0">
                <a:solidFill>
                  <a:srgbClr val="1F2328"/>
                </a:solidFill>
                <a:ea typeface="+mn-lt"/>
                <a:cs typeface="+mn-lt"/>
              </a:rPr>
              <a:t>Eq22→(5,0,_).</a:t>
            </a:r>
          </a:p>
          <a:p>
            <a:r>
              <a:rPr lang="ro-RO" sz="2000" dirty="0">
                <a:solidFill>
                  <a:srgbClr val="1F2328"/>
                </a:solidFill>
                <a:ea typeface="+mn-lt"/>
                <a:cs typeface="+mn-lt"/>
              </a:rPr>
              <a:t>Eq23→(5,26,_).</a:t>
            </a:r>
          </a:p>
          <a:p>
            <a:endParaRPr lang="ro-RO" sz="2000" b="1" dirty="0">
              <a:solidFill>
                <a:srgbClr val="1F2328"/>
              </a:solidFill>
              <a:latin typeface="-apple-system"/>
            </a:endParaRPr>
          </a:p>
        </p:txBody>
      </p:sp>
      <p:graphicFrame>
        <p:nvGraphicFramePr>
          <p:cNvPr id="7" name="Tabel 6">
            <a:extLst>
              <a:ext uri="{FF2B5EF4-FFF2-40B4-BE49-F238E27FC236}">
                <a16:creationId xmlns:a16="http://schemas.microsoft.com/office/drawing/2014/main" id="{2F5C6643-950B-9C3B-FC56-20A17EC0D5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249189"/>
              </p:ext>
            </p:extLst>
          </p:nvPr>
        </p:nvGraphicFramePr>
        <p:xfrm>
          <a:off x="6714434" y="982869"/>
          <a:ext cx="5259105" cy="546890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65367">
                  <a:extLst>
                    <a:ext uri="{9D8B030D-6E8A-4147-A177-3AD203B41FA5}">
                      <a16:colId xmlns:a16="http://schemas.microsoft.com/office/drawing/2014/main" val="2773453855"/>
                    </a:ext>
                  </a:extLst>
                </a:gridCol>
                <a:gridCol w="2893738">
                  <a:extLst>
                    <a:ext uri="{9D8B030D-6E8A-4147-A177-3AD203B41FA5}">
                      <a16:colId xmlns:a16="http://schemas.microsoft.com/office/drawing/2014/main" val="369462042"/>
                    </a:ext>
                  </a:extLst>
                </a:gridCol>
              </a:tblGrid>
              <a:tr h="350160">
                <a:tc>
                  <a:txBody>
                    <a:bodyPr/>
                    <a:lstStyle/>
                    <a:p>
                      <a:pPr algn="ctr"/>
                      <a:r>
                        <a:rPr lang="ro-RO" b="1">
                          <a:effectLst/>
                        </a:rPr>
                        <a:t>Intrari (d, p, r)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b="1">
                          <a:effectLst/>
                        </a:rPr>
                        <a:t>Expected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9028"/>
                  </a:ext>
                </a:extLst>
              </a:tr>
              <a:tr h="790683">
                <a:tc>
                  <a:txBody>
                    <a:bodyPr/>
                    <a:lstStyle/>
                    <a:p>
                      <a:pPr algn="ctr"/>
                      <a:r>
                        <a:rPr lang="el-GR">
                          <a:effectLst/>
                        </a:rPr>
                        <a:t>(5−ϵ,_,_)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>
                          <a:effectLst/>
                        </a:rPr>
                        <a:t>Cere ca distanta sa fie macar 5 kilometrii.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251762"/>
                  </a:ext>
                </a:extLst>
              </a:tr>
              <a:tr h="598659">
                <a:tc>
                  <a:txBody>
                    <a:bodyPr/>
                    <a:lstStyle/>
                    <a:p>
                      <a:pPr algn="ctr"/>
                      <a:r>
                        <a:rPr lang="ro-RO">
                          <a:effectLst/>
                        </a:rPr>
                        <a:t>(5,1,True)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>
                          <a:effectLst/>
                        </a:rPr>
                        <a:t>Se returneaza totalul de 4,05.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919439"/>
                  </a:ext>
                </a:extLst>
              </a:tr>
              <a:tr h="598659">
                <a:tc>
                  <a:txBody>
                    <a:bodyPr/>
                    <a:lstStyle/>
                    <a:p>
                      <a:pPr algn="ctr"/>
                      <a:r>
                        <a:rPr lang="ro-RO">
                          <a:effectLst/>
                        </a:rPr>
                        <a:t>(5,25,True)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>
                          <a:effectLst/>
                        </a:rPr>
                        <a:t>Se returneaza totalul de 3,55.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268326"/>
                  </a:ext>
                </a:extLst>
              </a:tr>
              <a:tr h="598659">
                <a:tc>
                  <a:txBody>
                    <a:bodyPr/>
                    <a:lstStyle/>
                    <a:p>
                      <a:pPr algn="ctr"/>
                      <a:r>
                        <a:rPr lang="ro-RO">
                          <a:effectLst/>
                        </a:rPr>
                        <a:t>(5,1,False)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>
                          <a:effectLst/>
                        </a:rPr>
                        <a:t>Se returneaza totalul de 4,05.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673358"/>
                  </a:ext>
                </a:extLst>
              </a:tr>
              <a:tr h="598659">
                <a:tc>
                  <a:txBody>
                    <a:bodyPr/>
                    <a:lstStyle/>
                    <a:p>
                      <a:pPr algn="ctr"/>
                      <a:r>
                        <a:rPr lang="ro-RO">
                          <a:effectLst/>
                        </a:rPr>
                        <a:t>(5,25,False)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>
                          <a:effectLst/>
                        </a:rPr>
                        <a:t>Se returneaza totalul de 3,55.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302437"/>
                  </a:ext>
                </a:extLst>
              </a:tr>
              <a:tr h="790683">
                <a:tc>
                  <a:txBody>
                    <a:bodyPr/>
                    <a:lstStyle/>
                    <a:p>
                      <a:pPr algn="ctr"/>
                      <a:r>
                        <a:rPr lang="ro-RO">
                          <a:effectLst/>
                        </a:rPr>
                        <a:t>(5,0,_)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>
                          <a:effectLst/>
                        </a:rPr>
                        <a:t>Cere ca numarul de persoane sa fie minim 1.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78317"/>
                  </a:ext>
                </a:extLst>
              </a:tr>
              <a:tr h="847160">
                <a:tc>
                  <a:txBody>
                    <a:bodyPr/>
                    <a:lstStyle/>
                    <a:p>
                      <a:pPr algn="ctr"/>
                      <a:r>
                        <a:rPr lang="ro-RO">
                          <a:effectLst/>
                        </a:rPr>
                        <a:t>(5,26,_)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>
                          <a:effectLst/>
                        </a:rPr>
                        <a:t>Cere ca numarul de persoane sa fie maxim 25.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2553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0023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09515B79-BBD3-3B45-D9DD-BC41E259D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626"/>
            <a:ext cx="5877340" cy="5875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o-RO" b="1" dirty="0">
                <a:solidFill>
                  <a:srgbClr val="1F2328"/>
                </a:solidFill>
              </a:rPr>
              <a:t>3. </a:t>
            </a:r>
            <a:r>
              <a:rPr lang="ro-RO" b="1" dirty="0" err="1">
                <a:solidFill>
                  <a:srgbClr val="1F2328"/>
                </a:solidFill>
              </a:rPr>
              <a:t>Category</a:t>
            </a:r>
            <a:r>
              <a:rPr lang="ro-RO" b="1" dirty="0">
                <a:solidFill>
                  <a:srgbClr val="1F2328"/>
                </a:solidFill>
              </a:rPr>
              <a:t> </a:t>
            </a:r>
            <a:r>
              <a:rPr lang="ro-RO" b="1" dirty="0" err="1">
                <a:solidFill>
                  <a:srgbClr val="1F2328"/>
                </a:solidFill>
              </a:rPr>
              <a:t>Partitioning</a:t>
            </a:r>
            <a:endParaRPr lang="ro-RO" b="1">
              <a:solidFill>
                <a:srgbClr val="1F2328"/>
              </a:solidFill>
            </a:endParaRPr>
          </a:p>
          <a:p>
            <a:r>
              <a:rPr lang="ro-RO" sz="1600" dirty="0">
                <a:solidFill>
                  <a:srgbClr val="1F2328"/>
                </a:solidFill>
                <a:ea typeface="+mn-lt"/>
                <a:cs typeface="+mn-lt"/>
              </a:rPr>
              <a:t>Descompune </a:t>
            </a:r>
            <a:r>
              <a:rPr lang="ro-RO" sz="1600" dirty="0" err="1">
                <a:solidFill>
                  <a:srgbClr val="1F2328"/>
                </a:solidFill>
                <a:ea typeface="+mn-lt"/>
                <a:cs typeface="+mn-lt"/>
              </a:rPr>
              <a:t>specificatia</a:t>
            </a:r>
            <a:r>
              <a:rPr lang="ro-RO" sz="1600" dirty="0">
                <a:solidFill>
                  <a:srgbClr val="1F2328"/>
                </a:solidFill>
                <a:ea typeface="+mn-lt"/>
                <a:cs typeface="+mn-lt"/>
              </a:rPr>
              <a:t> în unități: avem o singură unitate.                                                             </a:t>
            </a:r>
            <a:endParaRPr lang="ro-RO" sz="1600"/>
          </a:p>
          <a:p>
            <a:r>
              <a:rPr lang="ro-RO" sz="1600" dirty="0">
                <a:solidFill>
                  <a:srgbClr val="1F2328"/>
                </a:solidFill>
                <a:ea typeface="+mn-lt"/>
                <a:cs typeface="+mn-lt"/>
              </a:rPr>
              <a:t>Identifică parametrii: </a:t>
            </a:r>
            <a:r>
              <a:rPr lang="ro-RO" sz="1600" err="1">
                <a:solidFill>
                  <a:srgbClr val="1F2328"/>
                </a:solidFill>
                <a:ea typeface="+mn-lt"/>
                <a:cs typeface="+mn-lt"/>
              </a:rPr>
              <a:t>distanceInKm</a:t>
            </a:r>
            <a:r>
              <a:rPr lang="ro-RO" sz="1600" dirty="0">
                <a:solidFill>
                  <a:srgbClr val="1F2328"/>
                </a:solidFill>
                <a:ea typeface="+mn-lt"/>
                <a:cs typeface="+mn-lt"/>
              </a:rPr>
              <a:t> (d), </a:t>
            </a:r>
            <a:r>
              <a:rPr lang="ro-RO" sz="1600" err="1">
                <a:solidFill>
                  <a:srgbClr val="1F2328"/>
                </a:solidFill>
                <a:ea typeface="+mn-lt"/>
                <a:cs typeface="+mn-lt"/>
              </a:rPr>
              <a:t>passengers</a:t>
            </a:r>
            <a:r>
              <a:rPr lang="ro-RO" sz="1600" dirty="0">
                <a:solidFill>
                  <a:srgbClr val="1F2328"/>
                </a:solidFill>
                <a:ea typeface="+mn-lt"/>
                <a:cs typeface="+mn-lt"/>
              </a:rPr>
              <a:t> (p), </a:t>
            </a:r>
            <a:r>
              <a:rPr lang="ro-RO" sz="1600" err="1">
                <a:solidFill>
                  <a:srgbClr val="1F2328"/>
                </a:solidFill>
                <a:ea typeface="+mn-lt"/>
                <a:cs typeface="+mn-lt"/>
              </a:rPr>
              <a:t>includeRests</a:t>
            </a:r>
            <a:r>
              <a:rPr lang="ro-RO" sz="1600" dirty="0">
                <a:solidFill>
                  <a:srgbClr val="1F2328"/>
                </a:solidFill>
                <a:ea typeface="+mn-lt"/>
                <a:cs typeface="+mn-lt"/>
              </a:rPr>
              <a:t> (r).</a:t>
            </a:r>
            <a:endParaRPr lang="ro-RO" sz="1600"/>
          </a:p>
          <a:p>
            <a:r>
              <a:rPr lang="ro-RO" sz="1600" dirty="0">
                <a:solidFill>
                  <a:srgbClr val="1F2328"/>
                </a:solidFill>
                <a:ea typeface="+mn-lt"/>
                <a:cs typeface="+mn-lt"/>
              </a:rPr>
              <a:t>Categorii:</a:t>
            </a:r>
            <a:endParaRPr lang="ro-RO" sz="1600"/>
          </a:p>
          <a:p>
            <a:pPr lvl="1"/>
            <a:r>
              <a:rPr lang="ro-RO" sz="1600" dirty="0">
                <a:solidFill>
                  <a:srgbClr val="1F2328"/>
                </a:solidFill>
                <a:ea typeface="+mn-lt"/>
                <a:cs typeface="+mn-lt"/>
              </a:rPr>
              <a:t>d → daca este in intervalul valid [5,+∞).</a:t>
            </a:r>
            <a:endParaRPr lang="ro-RO" sz="1600"/>
          </a:p>
          <a:p>
            <a:pPr lvl="1"/>
            <a:r>
              <a:rPr lang="ro-RO" sz="1600" dirty="0">
                <a:solidFill>
                  <a:srgbClr val="1F2328"/>
                </a:solidFill>
                <a:ea typeface="+mn-lt"/>
                <a:cs typeface="+mn-lt"/>
              </a:rPr>
              <a:t>p → daca este in intervalul valid [1,25].</a:t>
            </a:r>
            <a:endParaRPr lang="ro-RO" sz="1600"/>
          </a:p>
          <a:p>
            <a:pPr lvl="1"/>
            <a:r>
              <a:rPr lang="ro-RO" sz="1600" dirty="0">
                <a:solidFill>
                  <a:srgbClr val="1F2328"/>
                </a:solidFill>
                <a:ea typeface="+mn-lt"/>
                <a:cs typeface="+mn-lt"/>
              </a:rPr>
              <a:t>r → daca este </a:t>
            </a:r>
            <a:r>
              <a:rPr lang="ro-RO" sz="1600" dirty="0" err="1">
                <a:solidFill>
                  <a:srgbClr val="1F2328"/>
                </a:solidFill>
                <a:ea typeface="+mn-lt"/>
                <a:cs typeface="+mn-lt"/>
              </a:rPr>
              <a:t>True</a:t>
            </a:r>
            <a:r>
              <a:rPr lang="ro-RO" sz="1600" dirty="0">
                <a:solidFill>
                  <a:srgbClr val="1F2328"/>
                </a:solidFill>
                <a:ea typeface="+mn-lt"/>
                <a:cs typeface="+mn-lt"/>
              </a:rPr>
              <a:t> sau False.</a:t>
            </a:r>
            <a:endParaRPr lang="ro-RO" sz="1600" dirty="0"/>
          </a:p>
          <a:p>
            <a:pPr lvl="1"/>
            <a:endParaRPr lang="ro-RO" dirty="0"/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80D9608D-0C2C-5FEE-908B-C66BC0C87954}"/>
              </a:ext>
            </a:extLst>
          </p:cNvPr>
          <p:cNvSpPr txBox="1"/>
          <p:nvPr/>
        </p:nvSpPr>
        <p:spPr>
          <a:xfrm>
            <a:off x="6091753" y="685120"/>
            <a:ext cx="3869634" cy="42134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ro-RO" sz="1600" dirty="0" err="1">
                <a:solidFill>
                  <a:srgbClr val="1F2328"/>
                </a:solidFill>
              </a:rPr>
              <a:t>Partiționeaza</a:t>
            </a:r>
            <a:r>
              <a:rPr lang="ro-RO" sz="1600" dirty="0">
                <a:solidFill>
                  <a:srgbClr val="1F2328"/>
                </a:solidFill>
              </a:rPr>
              <a:t> fiecare categorie în alternative:</a:t>
            </a:r>
            <a:endParaRPr lang="ro-RO" sz="1600" dirty="0">
              <a:solidFill>
                <a:srgbClr val="000000"/>
              </a:solidFill>
            </a:endParaRP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ro-RO" sz="1600" dirty="0">
                <a:solidFill>
                  <a:srgbClr val="1F2328"/>
                </a:solidFill>
              </a:rPr>
              <a:t>d: &lt;5−ϵ,5,5+ϵ,10,100,750,...&gt;.</a:t>
            </a:r>
            <a:endParaRPr lang="ro-RO" sz="1600" dirty="0">
              <a:solidFill>
                <a:srgbClr val="000000"/>
              </a:solidFill>
            </a:endParaRP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ro-RO" sz="1600" dirty="0">
                <a:solidFill>
                  <a:srgbClr val="1F2328"/>
                </a:solidFill>
              </a:rPr>
              <a:t>p: &lt;0,1,2,3,...,25,26&gt;.</a:t>
            </a:r>
            <a:endParaRPr lang="ro-RO" sz="1600" dirty="0">
              <a:solidFill>
                <a:srgbClr val="000000"/>
              </a:solidFill>
            </a:endParaRP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ro-RO" sz="1600" dirty="0">
                <a:solidFill>
                  <a:srgbClr val="1F2328"/>
                </a:solidFill>
              </a:rPr>
              <a:t>r: </a:t>
            </a:r>
            <a:r>
              <a:rPr lang="ro-RO" sz="1600" dirty="0" err="1">
                <a:solidFill>
                  <a:srgbClr val="1F2328"/>
                </a:solidFill>
              </a:rPr>
              <a:t>True</a:t>
            </a:r>
            <a:r>
              <a:rPr lang="ro-RO" sz="1600" dirty="0">
                <a:solidFill>
                  <a:srgbClr val="1F2328"/>
                </a:solidFill>
              </a:rPr>
              <a:t> sau False.</a:t>
            </a:r>
            <a:endParaRPr lang="ro-RO" sz="1600" dirty="0"/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ro-RO" sz="1600" dirty="0">
                <a:solidFill>
                  <a:srgbClr val="1F2328"/>
                </a:solidFill>
              </a:rPr>
              <a:t>Scrie specificația de testare:</a:t>
            </a:r>
            <a:endParaRPr lang="ro-RO" sz="1600" dirty="0"/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ro-RO" sz="1600" dirty="0" err="1">
                <a:solidFill>
                  <a:srgbClr val="1F2328"/>
                </a:solidFill>
              </a:rPr>
              <a:t>distanceInKm</a:t>
            </a:r>
            <a:r>
              <a:rPr lang="ro-RO" sz="1600" dirty="0">
                <a:solidFill>
                  <a:srgbClr val="1F2328"/>
                </a:solidFill>
              </a:rPr>
              <a:t>:</a:t>
            </a:r>
            <a:endParaRPr lang="ro-RO" sz="1600"/>
          </a:p>
          <a:p>
            <a:pPr marL="1200150" lvl="2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ro-RO" sz="1600" dirty="0">
                <a:solidFill>
                  <a:srgbClr val="1F2328"/>
                </a:solidFill>
              </a:rPr>
              <a:t>{</a:t>
            </a:r>
            <a:r>
              <a:rPr lang="ro-RO" sz="1600" dirty="0" err="1">
                <a:solidFill>
                  <a:srgbClr val="1F2328"/>
                </a:solidFill>
              </a:rPr>
              <a:t>d|d</a:t>
            </a:r>
            <a:r>
              <a:rPr lang="ro-RO" sz="1600" dirty="0">
                <a:solidFill>
                  <a:srgbClr val="1F2328"/>
                </a:solidFill>
              </a:rPr>
              <a:t>&lt;5}.              </a:t>
            </a:r>
            <a:endParaRPr lang="ro-RO" sz="1600"/>
          </a:p>
          <a:p>
            <a:pPr marL="1200150" lvl="2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ro-RO" sz="1600" dirty="0">
                <a:solidFill>
                  <a:srgbClr val="1F2328"/>
                </a:solidFill>
              </a:rPr>
              <a:t>5−ϵ.</a:t>
            </a:r>
            <a:endParaRPr lang="ro-RO" sz="1600"/>
          </a:p>
          <a:p>
            <a:pPr marL="1200150" lvl="2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r>
              <a:rPr lang="ro-RO" sz="1600" dirty="0">
                <a:solidFill>
                  <a:srgbClr val="1F2328"/>
                </a:solidFill>
              </a:rPr>
              <a:t>E</a:t>
            </a:r>
            <a:endParaRPr lang="en-US" sz="1600">
              <a:solidFill>
                <a:srgbClr val="000000"/>
              </a:solidFill>
            </a:endParaRPr>
          </a:p>
          <a:p>
            <a:pPr marL="1200150" lvl="2" indent="-285750">
              <a:lnSpc>
                <a:spcPct val="90000"/>
              </a:lnSpc>
              <a:spcBef>
                <a:spcPts val="500"/>
              </a:spcBef>
              <a:buFont typeface="Arial,Sans-Serif"/>
              <a:buChar char="•"/>
            </a:pPr>
            <a:r>
              <a:rPr lang="ro-RO" sz="1600" dirty="0">
                <a:solidFill>
                  <a:srgbClr val="1F2328"/>
                </a:solidFill>
              </a:rPr>
              <a:t>100 (distanta mica).</a:t>
            </a:r>
            <a:endParaRPr lang="ro-RO" sz="1600">
              <a:solidFill>
                <a:srgbClr val="000000"/>
              </a:solidFill>
            </a:endParaRPr>
          </a:p>
          <a:p>
            <a:pPr marL="1200150" lvl="2" indent="-285750">
              <a:lnSpc>
                <a:spcPct val="90000"/>
              </a:lnSpc>
              <a:spcBef>
                <a:spcPts val="500"/>
              </a:spcBef>
              <a:buFont typeface="Arial,Sans-Serif"/>
              <a:buChar char="•"/>
            </a:pPr>
            <a:r>
              <a:rPr lang="ro-RO" sz="1600" dirty="0">
                <a:solidFill>
                  <a:srgbClr val="1F2328"/>
                </a:solidFill>
              </a:rPr>
              <a:t>750 (distanta mare/costuri suplimentare).</a:t>
            </a:r>
            <a:endParaRPr lang="en-US" sz="1600" dirty="0">
              <a:solidFill>
                <a:srgbClr val="000000"/>
              </a:solidFill>
            </a:endParaRPr>
          </a:p>
          <a:p>
            <a:pPr marL="1200150" lvl="2" indent="-285750">
              <a:lnSpc>
                <a:spcPct val="90000"/>
              </a:lnSpc>
              <a:spcBef>
                <a:spcPts val="500"/>
              </a:spcBef>
              <a:buFont typeface="Arial"/>
              <a:buChar char="•"/>
            </a:pPr>
            <a:endParaRPr lang="ro-RO" sz="1400" dirty="0">
              <a:solidFill>
                <a:srgbClr val="1F2328"/>
              </a:solidFill>
            </a:endParaRPr>
          </a:p>
          <a:p>
            <a:pPr lvl="1">
              <a:buFont typeface="Arial"/>
              <a:buChar char="•"/>
            </a:pPr>
            <a:endParaRPr lang="ro-RO" dirty="0"/>
          </a:p>
        </p:txBody>
      </p:sp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FC9FB3FE-2EBA-397D-E646-BDD689833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384272"/>
              </p:ext>
            </p:extLst>
          </p:nvPr>
        </p:nvGraphicFramePr>
        <p:xfrm>
          <a:off x="276086" y="3125304"/>
          <a:ext cx="6023752" cy="365558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11876">
                  <a:extLst>
                    <a:ext uri="{9D8B030D-6E8A-4147-A177-3AD203B41FA5}">
                      <a16:colId xmlns:a16="http://schemas.microsoft.com/office/drawing/2014/main" val="479480005"/>
                    </a:ext>
                  </a:extLst>
                </a:gridCol>
                <a:gridCol w="3011876">
                  <a:extLst>
                    <a:ext uri="{9D8B030D-6E8A-4147-A177-3AD203B41FA5}">
                      <a16:colId xmlns:a16="http://schemas.microsoft.com/office/drawing/2014/main" val="4159530639"/>
                    </a:ext>
                  </a:extLst>
                </a:gridCol>
              </a:tblGrid>
              <a:tr h="372877">
                <a:tc>
                  <a:txBody>
                    <a:bodyPr/>
                    <a:lstStyle/>
                    <a:p>
                      <a:pPr algn="ctr"/>
                      <a:r>
                        <a:rPr lang="ro-RO" sz="1400" b="1" err="1">
                          <a:effectLst/>
                        </a:rPr>
                        <a:t>Intrari</a:t>
                      </a:r>
                      <a:r>
                        <a:rPr lang="ro-RO" sz="1400" b="1" dirty="0">
                          <a:effectLst/>
                        </a:rPr>
                        <a:t> (d, p, r)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b="1" err="1">
                          <a:effectLst/>
                        </a:rPr>
                        <a:t>Expected</a:t>
                      </a:r>
                      <a:endParaRPr lang="ro-RO" sz="1400" b="1" dirty="0" err="1">
                        <a:effectLst/>
                      </a:endParaRP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312290"/>
                  </a:ext>
                </a:extLst>
              </a:tr>
              <a:tr h="532682">
                <a:tc>
                  <a:txBody>
                    <a:bodyPr/>
                    <a:lstStyle/>
                    <a:p>
                      <a:pPr algn="ctr"/>
                      <a:r>
                        <a:rPr lang="el-GR" sz="1400" dirty="0">
                          <a:effectLst/>
                        </a:rPr>
                        <a:t>(5−ϵ,_,_)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effectLst/>
                        </a:rPr>
                        <a:t>Cere ca distanta sa fie </a:t>
                      </a:r>
                      <a:r>
                        <a:rPr lang="ro-RO" sz="1400" err="1">
                          <a:effectLst/>
                        </a:rPr>
                        <a:t>macar</a:t>
                      </a:r>
                      <a:r>
                        <a:rPr lang="ro-RO" sz="1400" dirty="0">
                          <a:effectLst/>
                        </a:rPr>
                        <a:t> 5 kilometrii.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859413"/>
                  </a:ext>
                </a:extLst>
              </a:tr>
              <a:tr h="532682"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effectLst/>
                        </a:rPr>
                        <a:t>(5,0,_)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effectLst/>
                        </a:rPr>
                        <a:t>Cere ca </a:t>
                      </a:r>
                      <a:r>
                        <a:rPr lang="ro-RO" sz="1400" err="1">
                          <a:effectLst/>
                        </a:rPr>
                        <a:t>numarul</a:t>
                      </a:r>
                      <a:r>
                        <a:rPr lang="ro-RO" sz="1400" dirty="0">
                          <a:effectLst/>
                        </a:rPr>
                        <a:t> de persoane sa fie minim 1.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61755"/>
                  </a:ext>
                </a:extLst>
              </a:tr>
              <a:tr h="532682"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effectLst/>
                        </a:rPr>
                        <a:t>(5,26,_)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effectLst/>
                        </a:rPr>
                        <a:t>Cere ca </a:t>
                      </a:r>
                      <a:r>
                        <a:rPr lang="ro-RO" sz="1400" err="1">
                          <a:effectLst/>
                        </a:rPr>
                        <a:t>numarul</a:t>
                      </a:r>
                      <a:r>
                        <a:rPr lang="ro-RO" sz="1400" dirty="0">
                          <a:effectLst/>
                        </a:rPr>
                        <a:t> de persoane sa fie maxim 25.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669344"/>
                  </a:ext>
                </a:extLst>
              </a:tr>
              <a:tr h="532682"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effectLst/>
                        </a:rPr>
                        <a:t>(100,26,_)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effectLst/>
                        </a:rPr>
                        <a:t>Cere ca </a:t>
                      </a:r>
                      <a:r>
                        <a:rPr lang="ro-RO" sz="1400" err="1">
                          <a:effectLst/>
                        </a:rPr>
                        <a:t>numarul</a:t>
                      </a:r>
                      <a:r>
                        <a:rPr lang="ro-RO" sz="1400" dirty="0">
                          <a:effectLst/>
                        </a:rPr>
                        <a:t> de persoane sa fie maxim 25.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033039"/>
                  </a:ext>
                </a:extLst>
              </a:tr>
              <a:tr h="372877"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effectLst/>
                        </a:rPr>
                        <a:t>(5,6,True)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effectLst/>
                        </a:rPr>
                        <a:t>Se </a:t>
                      </a:r>
                      <a:r>
                        <a:rPr lang="ro-RO" sz="1400" err="1">
                          <a:effectLst/>
                        </a:rPr>
                        <a:t>returneaza</a:t>
                      </a:r>
                      <a:r>
                        <a:rPr lang="ro-RO" sz="1400" dirty="0">
                          <a:effectLst/>
                        </a:rPr>
                        <a:t> totalul de 3,55.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2815411"/>
                  </a:ext>
                </a:extLst>
              </a:tr>
              <a:tr h="372877"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effectLst/>
                        </a:rPr>
                        <a:t>(750,25,True)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effectLst/>
                        </a:rPr>
                        <a:t>Se </a:t>
                      </a:r>
                      <a:r>
                        <a:rPr lang="ro-RO" sz="1400" err="1">
                          <a:effectLst/>
                        </a:rPr>
                        <a:t>returneaza</a:t>
                      </a:r>
                      <a:r>
                        <a:rPr lang="ro-RO" sz="1400" dirty="0">
                          <a:effectLst/>
                        </a:rPr>
                        <a:t> totalul de 671,79.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037156"/>
                  </a:ext>
                </a:extLst>
              </a:tr>
              <a:tr h="372877"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effectLst/>
                        </a:rPr>
                        <a:t>(750,25,False)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400" dirty="0">
                          <a:effectLst/>
                        </a:rPr>
                        <a:t>Se </a:t>
                      </a:r>
                      <a:r>
                        <a:rPr lang="ro-RO" sz="1400" err="1">
                          <a:effectLst/>
                        </a:rPr>
                        <a:t>returneaza</a:t>
                      </a:r>
                      <a:r>
                        <a:rPr lang="ro-RO" sz="1400" dirty="0">
                          <a:effectLst/>
                        </a:rPr>
                        <a:t> totalul de 451,29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929664"/>
                  </a:ext>
                </a:extLst>
              </a:tr>
            </a:tbl>
          </a:graphicData>
        </a:graphic>
      </p:graphicFrame>
      <p:sp>
        <p:nvSpPr>
          <p:cNvPr id="9" name="CasetăText 8">
            <a:extLst>
              <a:ext uri="{FF2B5EF4-FFF2-40B4-BE49-F238E27FC236}">
                <a16:creationId xmlns:a16="http://schemas.microsoft.com/office/drawing/2014/main" id="{80F62674-BD57-7FB0-670E-8A201B712086}"/>
              </a:ext>
            </a:extLst>
          </p:cNvPr>
          <p:cNvSpPr txBox="1"/>
          <p:nvPr/>
        </p:nvSpPr>
        <p:spPr>
          <a:xfrm rot="10800000" flipV="1">
            <a:off x="9060708" y="673604"/>
            <a:ext cx="3151813" cy="40128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742950" lvl="1" indent="-285750">
              <a:buFont typeface="Arial,Sans-Serif"/>
              <a:buChar char="•"/>
            </a:pPr>
            <a:r>
              <a:rPr lang="ro-RO" sz="1600" dirty="0" err="1">
                <a:solidFill>
                  <a:srgbClr val="1F2328"/>
                </a:solidFill>
              </a:rPr>
              <a:t>passengers</a:t>
            </a:r>
            <a:r>
              <a:rPr lang="ro-RO" sz="1600" dirty="0">
                <a:solidFill>
                  <a:srgbClr val="1F2328"/>
                </a:solidFill>
              </a:rPr>
              <a:t>:</a:t>
            </a:r>
            <a:endParaRPr lang="ro-RO" sz="1600" dirty="0">
              <a:solidFill>
                <a:srgbClr val="000000"/>
              </a:solidFill>
            </a:endParaRPr>
          </a:p>
          <a:p>
            <a:pPr marL="1200150" lvl="2" indent="-285750">
              <a:buFont typeface="Arial,Sans-Serif"/>
              <a:buChar char="•"/>
            </a:pPr>
            <a:r>
              <a:rPr lang="ro-RO" sz="1600" dirty="0">
                <a:solidFill>
                  <a:srgbClr val="1F2328"/>
                </a:solidFill>
              </a:rPr>
              <a:t>{</a:t>
            </a:r>
            <a:r>
              <a:rPr lang="ro-RO" sz="1600" dirty="0" err="1">
                <a:solidFill>
                  <a:srgbClr val="1F2328"/>
                </a:solidFill>
              </a:rPr>
              <a:t>p|p</a:t>
            </a:r>
            <a:r>
              <a:rPr lang="ro-RO" sz="1600" dirty="0">
                <a:solidFill>
                  <a:srgbClr val="1F2328"/>
                </a:solidFill>
              </a:rPr>
              <a:t>&lt;0}</a:t>
            </a:r>
            <a:endParaRPr lang="ro-RO" sz="1600" dirty="0">
              <a:solidFill>
                <a:srgbClr val="000000"/>
              </a:solidFill>
            </a:endParaRPr>
          </a:p>
          <a:p>
            <a:pPr marL="1200150" lvl="2" indent="-285750">
              <a:buFont typeface="Arial,Sans-Serif"/>
              <a:buChar char="•"/>
            </a:pPr>
            <a:r>
              <a:rPr lang="ro-RO" sz="1600" dirty="0">
                <a:solidFill>
                  <a:srgbClr val="1F2328"/>
                </a:solidFill>
              </a:rPr>
              <a:t>1 (minim + se aplica taxe suplimentare).</a:t>
            </a:r>
            <a:endParaRPr lang="ro-RO" sz="1600" dirty="0">
              <a:solidFill>
                <a:srgbClr val="000000"/>
              </a:solidFill>
            </a:endParaRPr>
          </a:p>
          <a:p>
            <a:pPr marL="1200150" lvl="2" indent="-285750">
              <a:buFont typeface="Arial,Sans-Serif"/>
              <a:buChar char="•"/>
            </a:pPr>
            <a:r>
              <a:rPr lang="ro-RO" sz="1600" dirty="0">
                <a:solidFill>
                  <a:srgbClr val="1F2328"/>
                </a:solidFill>
              </a:rPr>
              <a:t>2..24 (mediu).</a:t>
            </a:r>
          </a:p>
          <a:p>
            <a:pPr marL="1200150" lvl="2" indent="-285750">
              <a:buFont typeface="Arial,Sans-Serif"/>
              <a:buChar char="•"/>
            </a:pPr>
            <a:r>
              <a:rPr lang="ro-RO" sz="1600" dirty="0">
                <a:solidFill>
                  <a:srgbClr val="1F2328"/>
                </a:solidFill>
              </a:rPr>
              <a:t>6 (se aplica discount).</a:t>
            </a:r>
            <a:endParaRPr lang="ro-RO" sz="1600" dirty="0">
              <a:solidFill>
                <a:srgbClr val="000000"/>
              </a:solidFill>
            </a:endParaRPr>
          </a:p>
          <a:p>
            <a:pPr marL="1200150" lvl="2" indent="-285750">
              <a:buFont typeface="Arial,Sans-Serif"/>
              <a:buChar char="•"/>
            </a:pPr>
            <a:r>
              <a:rPr lang="ro-RO" sz="1600" dirty="0">
                <a:solidFill>
                  <a:srgbClr val="1F2328"/>
                </a:solidFill>
              </a:rPr>
              <a:t>25 (maxim)</a:t>
            </a:r>
            <a:endParaRPr lang="ro-RO" sz="1600" dirty="0">
              <a:solidFill>
                <a:srgbClr val="000000"/>
              </a:solidFill>
            </a:endParaRPr>
          </a:p>
          <a:p>
            <a:pPr marL="1200150" lvl="2" indent="-285750">
              <a:buFont typeface="Arial,Sans-Serif"/>
              <a:buChar char="•"/>
            </a:pPr>
            <a:r>
              <a:rPr lang="ro-RO" sz="1600" dirty="0">
                <a:solidFill>
                  <a:srgbClr val="1F2328"/>
                </a:solidFill>
              </a:rPr>
              <a:t>z.</a:t>
            </a:r>
            <a:endParaRPr lang="ro-RO" sz="1600" dirty="0">
              <a:solidFill>
                <a:srgbClr val="000000"/>
              </a:solidFill>
            </a:endParaRPr>
          </a:p>
          <a:p>
            <a:pPr marL="1200150" lvl="2" indent="-285750">
              <a:buFont typeface="Arial,Sans-Serif"/>
              <a:buChar char="•"/>
            </a:pPr>
            <a:r>
              <a:rPr lang="ro-RO" sz="1600" dirty="0">
                <a:solidFill>
                  <a:srgbClr val="1F2328"/>
                </a:solidFill>
              </a:rPr>
              <a:t>{</a:t>
            </a:r>
            <a:r>
              <a:rPr lang="ro-RO" sz="1600" dirty="0" err="1">
                <a:solidFill>
                  <a:srgbClr val="1F2328"/>
                </a:solidFill>
              </a:rPr>
              <a:t>p|p</a:t>
            </a:r>
            <a:r>
              <a:rPr lang="ro-RO" sz="1600" dirty="0">
                <a:solidFill>
                  <a:srgbClr val="1F2328"/>
                </a:solidFill>
              </a:rPr>
              <a:t>&gt;26}.</a:t>
            </a:r>
            <a:endParaRPr lang="ro-RO" sz="1600" dirty="0">
              <a:solidFill>
                <a:srgbClr val="000000"/>
              </a:solidFill>
            </a:endParaRPr>
          </a:p>
          <a:p>
            <a:pPr marL="1200150" lvl="2" indent="-285750">
              <a:buFont typeface="Arial,Sans-Serif"/>
              <a:buChar char="•"/>
            </a:pPr>
            <a:endParaRPr lang="ro-RO" sz="1600" dirty="0">
              <a:solidFill>
                <a:srgbClr val="000000"/>
              </a:solidFill>
            </a:endParaRPr>
          </a:p>
          <a:p>
            <a:pPr marL="742950" lvl="1" indent="-285750">
              <a:buFont typeface="Arial,Sans-Serif"/>
              <a:buChar char="•"/>
            </a:pPr>
            <a:r>
              <a:rPr lang="ro-RO" sz="1600" dirty="0" err="1">
                <a:solidFill>
                  <a:srgbClr val="1F2328"/>
                </a:solidFill>
              </a:rPr>
              <a:t>includeRests</a:t>
            </a:r>
            <a:r>
              <a:rPr lang="ro-RO" sz="1600" dirty="0">
                <a:solidFill>
                  <a:srgbClr val="1F2328"/>
                </a:solidFill>
              </a:rPr>
              <a:t>:</a:t>
            </a:r>
            <a:endParaRPr lang="ro-RO" sz="1600" dirty="0">
              <a:solidFill>
                <a:srgbClr val="000000"/>
              </a:solidFill>
            </a:endParaRPr>
          </a:p>
          <a:p>
            <a:pPr marL="1200150" lvl="2" indent="-285750">
              <a:buFont typeface="Arial,Sans-Serif"/>
              <a:buChar char="•"/>
            </a:pPr>
            <a:r>
              <a:rPr lang="ro-RO" sz="1600" dirty="0" err="1">
                <a:solidFill>
                  <a:srgbClr val="1F2328"/>
                </a:solidFill>
              </a:rPr>
              <a:t>True</a:t>
            </a:r>
            <a:r>
              <a:rPr lang="ro-RO" sz="1600" dirty="0">
                <a:solidFill>
                  <a:srgbClr val="1F2328"/>
                </a:solidFill>
              </a:rPr>
              <a:t>.</a:t>
            </a:r>
            <a:endParaRPr lang="ro-RO" sz="1600" dirty="0">
              <a:solidFill>
                <a:srgbClr val="000000"/>
              </a:solidFill>
            </a:endParaRPr>
          </a:p>
          <a:p>
            <a:pPr marL="1200150" lvl="2" indent="-285750">
              <a:buFont typeface="Arial,Sans-Serif"/>
              <a:buChar char="•"/>
            </a:pPr>
            <a:r>
              <a:rPr lang="ro-RO" sz="1600" dirty="0">
                <a:solidFill>
                  <a:srgbClr val="1F2328"/>
                </a:solidFill>
              </a:rPr>
              <a:t>False.</a:t>
            </a:r>
            <a:endParaRPr lang="ro-RO" sz="1600" dirty="0">
              <a:solidFill>
                <a:srgbClr val="000000"/>
              </a:solidFill>
            </a:endParaRPr>
          </a:p>
          <a:p>
            <a:pPr marL="1200150" lvl="2" indent="-285750">
              <a:lnSpc>
                <a:spcPct val="90000"/>
              </a:lnSpc>
              <a:spcBef>
                <a:spcPts val="500"/>
              </a:spcBef>
              <a:buFont typeface="Arial,Sans-Serif"/>
              <a:buChar char="•"/>
            </a:pPr>
            <a:endParaRPr lang="ro-RO" sz="1400" dirty="0">
              <a:solidFill>
                <a:srgbClr val="000000"/>
              </a:solidFill>
            </a:endParaRPr>
          </a:p>
          <a:p>
            <a:pPr marL="1200150" lvl="2" indent="-285750">
              <a:buFont typeface="Arial,Sans-Serif"/>
              <a:buChar char="•"/>
            </a:pPr>
            <a:endParaRPr lang="ro-RO" sz="1400" dirty="0">
              <a:solidFill>
                <a:srgbClr val="000000"/>
              </a:solidFill>
            </a:endParaRPr>
          </a:p>
        </p:txBody>
      </p:sp>
      <p:sp>
        <p:nvSpPr>
          <p:cNvPr id="10" name="CasetăText 9">
            <a:extLst>
              <a:ext uri="{FF2B5EF4-FFF2-40B4-BE49-F238E27FC236}">
                <a16:creationId xmlns:a16="http://schemas.microsoft.com/office/drawing/2014/main" id="{501023FC-53B1-1ACC-0C18-0ED69CCCE724}"/>
              </a:ext>
            </a:extLst>
          </p:cNvPr>
          <p:cNvSpPr txBox="1"/>
          <p:nvPr/>
        </p:nvSpPr>
        <p:spPr>
          <a:xfrm>
            <a:off x="6296058" y="4055505"/>
            <a:ext cx="5780154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ro-RO" sz="2000" dirty="0">
              <a:solidFill>
                <a:srgbClr val="1F2328"/>
              </a:solidFill>
              <a:ea typeface="+mn-lt"/>
              <a:cs typeface="+mn-lt"/>
            </a:endParaRPr>
          </a:p>
          <a:p>
            <a:endParaRPr lang="ro-RO" sz="2000" dirty="0">
              <a:solidFill>
                <a:srgbClr val="1F2328"/>
              </a:solidFill>
              <a:ea typeface="+mn-lt"/>
              <a:cs typeface="+mn-lt"/>
            </a:endParaRPr>
          </a:p>
          <a:p>
            <a:r>
              <a:rPr lang="ro-RO" sz="2000" dirty="0">
                <a:solidFill>
                  <a:srgbClr val="1F2328"/>
                </a:solidFill>
                <a:ea typeface="+mn-lt"/>
                <a:cs typeface="+mn-lt"/>
              </a:rPr>
              <a:t>Se observa ca pentru a testa toate categoriile vom avea nevoie de 5 ⋅ 8 ⋅ 2 = 80 de teste. Putem elimina cazurile care nu au sens, cum ar fi distanta prea mica &lt;5, distantele prea mari, </a:t>
            </a:r>
            <a:r>
              <a:rPr lang="ro-RO" sz="2000" err="1">
                <a:solidFill>
                  <a:srgbClr val="1F2328"/>
                </a:solidFill>
                <a:ea typeface="+mn-lt"/>
                <a:cs typeface="+mn-lt"/>
              </a:rPr>
              <a:t>numar</a:t>
            </a:r>
            <a:r>
              <a:rPr lang="ro-RO" sz="2000" dirty="0">
                <a:solidFill>
                  <a:srgbClr val="1F2328"/>
                </a:solidFill>
                <a:ea typeface="+mn-lt"/>
                <a:cs typeface="+mn-lt"/>
              </a:rPr>
              <a:t> negativ de pasageri, </a:t>
            </a:r>
            <a:r>
              <a:rPr lang="ro-RO" sz="2000" err="1">
                <a:solidFill>
                  <a:srgbClr val="1F2328"/>
                </a:solidFill>
                <a:ea typeface="+mn-lt"/>
                <a:cs typeface="+mn-lt"/>
              </a:rPr>
              <a:t>numar</a:t>
            </a:r>
            <a:r>
              <a:rPr lang="ro-RO" sz="2000" dirty="0">
                <a:solidFill>
                  <a:srgbClr val="1F2328"/>
                </a:solidFill>
                <a:ea typeface="+mn-lt"/>
                <a:cs typeface="+mn-lt"/>
              </a:rPr>
              <a:t> prea mare de pasageri. </a:t>
            </a:r>
            <a:endParaRPr lang="ro-RO" sz="2000"/>
          </a:p>
        </p:txBody>
      </p:sp>
    </p:spTree>
    <p:extLst>
      <p:ext uri="{BB962C8B-B14F-4D97-AF65-F5344CB8AC3E}">
        <p14:creationId xmlns:p14="http://schemas.microsoft.com/office/powerpoint/2010/main" val="1542730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D6AA966-5730-CEA3-9052-CE4C6443D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i="1" u="sng" dirty="0">
                <a:solidFill>
                  <a:srgbClr val="FF0000"/>
                </a:solidFill>
              </a:rPr>
              <a:t>Structural </a:t>
            </a:r>
            <a:r>
              <a:rPr lang="ro-RO" b="1" i="1" u="sng" dirty="0" err="1">
                <a:solidFill>
                  <a:srgbClr val="FF0000"/>
                </a:solidFill>
              </a:rPr>
              <a:t>Testing</a:t>
            </a:r>
            <a:r>
              <a:rPr lang="ro-RO" b="1" i="1" u="sng" dirty="0">
                <a:solidFill>
                  <a:srgbClr val="FF0000"/>
                </a:solidFill>
              </a:rPr>
              <a:t> </a:t>
            </a:r>
            <a:r>
              <a:rPr lang="ro-RO" sz="2000" dirty="0"/>
              <a:t>   -&gt;</a:t>
            </a:r>
            <a:r>
              <a:rPr lang="ro-RO" sz="2000" dirty="0">
                <a:solidFill>
                  <a:srgbClr val="000000"/>
                </a:solidFill>
              </a:rPr>
              <a:t> </a:t>
            </a:r>
            <a:r>
              <a:rPr lang="ro-RO" sz="1800" dirty="0">
                <a:solidFill>
                  <a:srgbClr val="1F2328"/>
                </a:solidFill>
              </a:rPr>
              <a:t>cunoscuta</a:t>
            </a:r>
            <a:r>
              <a:rPr lang="ro-RO" sz="1800" dirty="0">
                <a:solidFill>
                  <a:srgbClr val="1F2328"/>
                </a:solidFill>
                <a:ea typeface="+mj-lt"/>
                <a:cs typeface="+mj-lt"/>
              </a:rPr>
              <a:t> si ca </a:t>
            </a:r>
            <a:r>
              <a:rPr lang="ro-RO" sz="1800" dirty="0" err="1">
                <a:solidFill>
                  <a:srgbClr val="1F2328"/>
                </a:solidFill>
                <a:ea typeface="+mj-lt"/>
                <a:cs typeface="+mj-lt"/>
              </a:rPr>
              <a:t>white</a:t>
            </a:r>
            <a:r>
              <a:rPr lang="ro-RO" sz="1800" dirty="0">
                <a:solidFill>
                  <a:srgbClr val="1F2328"/>
                </a:solidFill>
                <a:ea typeface="+mj-lt"/>
                <a:cs typeface="+mj-lt"/>
              </a:rPr>
              <a:t>-box </a:t>
            </a:r>
            <a:r>
              <a:rPr lang="ro-RO" sz="1800" dirty="0" err="1">
                <a:solidFill>
                  <a:srgbClr val="1F2328"/>
                </a:solidFill>
                <a:ea typeface="+mj-lt"/>
                <a:cs typeface="+mj-lt"/>
              </a:rPr>
              <a:t>testing</a:t>
            </a:r>
            <a:r>
              <a:rPr lang="ro-RO" sz="1800" dirty="0">
                <a:solidFill>
                  <a:srgbClr val="1F2328"/>
                </a:solidFill>
                <a:ea typeface="+mj-lt"/>
                <a:cs typeface="+mj-lt"/>
              </a:rPr>
              <a:t>, se </a:t>
            </a:r>
            <a:r>
              <a:rPr lang="ro-RO" sz="1800" dirty="0" err="1">
                <a:solidFill>
                  <a:srgbClr val="1F2328"/>
                </a:solidFill>
                <a:ea typeface="+mj-lt"/>
                <a:cs typeface="+mj-lt"/>
              </a:rPr>
              <a:t>concentreaza</a:t>
            </a:r>
            <a:r>
              <a:rPr lang="ro-RO" sz="1800" dirty="0">
                <a:solidFill>
                  <a:srgbClr val="1F2328"/>
                </a:solidFill>
                <a:ea typeface="+mj-lt"/>
                <a:cs typeface="+mj-lt"/>
              </a:rPr>
              <a:t> pe verificarea interna a codului sursa. Practic, se </a:t>
            </a:r>
            <a:r>
              <a:rPr lang="ro-RO" sz="1800" dirty="0" err="1">
                <a:solidFill>
                  <a:srgbClr val="1F2328"/>
                </a:solidFill>
                <a:ea typeface="+mj-lt"/>
                <a:cs typeface="+mj-lt"/>
              </a:rPr>
              <a:t>testeaza</a:t>
            </a:r>
            <a:r>
              <a:rPr lang="ro-RO" sz="1800" dirty="0">
                <a:solidFill>
                  <a:srgbClr val="1F2328"/>
                </a:solidFill>
                <a:ea typeface="+mj-lt"/>
                <a:cs typeface="+mj-lt"/>
              </a:rPr>
              <a:t> structura logica a programului si se asigura ca toate </a:t>
            </a:r>
            <a:r>
              <a:rPr lang="ro-RO" sz="1800" dirty="0" err="1">
                <a:solidFill>
                  <a:srgbClr val="1F2328"/>
                </a:solidFill>
                <a:ea typeface="+mj-lt"/>
                <a:cs typeface="+mj-lt"/>
              </a:rPr>
              <a:t>partile</a:t>
            </a:r>
            <a:r>
              <a:rPr lang="ro-RO" sz="1800" dirty="0">
                <a:solidFill>
                  <a:srgbClr val="1F2328"/>
                </a:solidFill>
                <a:ea typeface="+mj-lt"/>
                <a:cs typeface="+mj-lt"/>
              </a:rPr>
              <a:t> acestuia </a:t>
            </a:r>
            <a:r>
              <a:rPr lang="ro-RO" sz="1800" dirty="0" err="1">
                <a:solidFill>
                  <a:srgbClr val="1F2328"/>
                </a:solidFill>
                <a:ea typeface="+mj-lt"/>
                <a:cs typeface="+mj-lt"/>
              </a:rPr>
              <a:t>functioneaza</a:t>
            </a:r>
            <a:r>
              <a:rPr lang="ro-RO" sz="1800" dirty="0">
                <a:solidFill>
                  <a:srgbClr val="1F2328"/>
                </a:solidFill>
                <a:ea typeface="+mj-lt"/>
                <a:cs typeface="+mj-lt"/>
              </a:rPr>
              <a:t> conform </a:t>
            </a:r>
            <a:r>
              <a:rPr lang="ro-RO" sz="1800" dirty="0" err="1">
                <a:solidFill>
                  <a:srgbClr val="1F2328"/>
                </a:solidFill>
                <a:ea typeface="+mj-lt"/>
                <a:cs typeface="+mj-lt"/>
              </a:rPr>
              <a:t>asteptarilor</a:t>
            </a:r>
            <a:r>
              <a:rPr lang="ro-RO" sz="1800" dirty="0">
                <a:solidFill>
                  <a:srgbClr val="1F2328"/>
                </a:solidFill>
                <a:ea typeface="+mj-lt"/>
                <a:cs typeface="+mj-lt"/>
              </a:rPr>
              <a:t>.</a:t>
            </a:r>
            <a:endParaRPr lang="ro-RO" sz="1800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0F079FDF-6D5C-A796-1A1F-5D415DFD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o-RO" b="1" dirty="0"/>
              <a:t>4. </a:t>
            </a:r>
            <a:r>
              <a:rPr lang="ro-RO" b="1" dirty="0" err="1"/>
              <a:t>Statement</a:t>
            </a:r>
            <a:r>
              <a:rPr lang="ro-RO" b="1" dirty="0"/>
              <a:t> </a:t>
            </a:r>
            <a:r>
              <a:rPr lang="ro-RO" b="1" dirty="0" err="1"/>
              <a:t>Testing</a:t>
            </a:r>
            <a:endParaRPr lang="en-US" dirty="0" err="1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04067064-4141-1829-7BFE-ABD7D56F2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166091"/>
              </p:ext>
            </p:extLst>
          </p:nvPr>
        </p:nvGraphicFramePr>
        <p:xfrm>
          <a:off x="795130" y="2816086"/>
          <a:ext cx="10914090" cy="395929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38030">
                  <a:extLst>
                    <a:ext uri="{9D8B030D-6E8A-4147-A177-3AD203B41FA5}">
                      <a16:colId xmlns:a16="http://schemas.microsoft.com/office/drawing/2014/main" val="910662386"/>
                    </a:ext>
                  </a:extLst>
                </a:gridCol>
                <a:gridCol w="3638030">
                  <a:extLst>
                    <a:ext uri="{9D8B030D-6E8A-4147-A177-3AD203B41FA5}">
                      <a16:colId xmlns:a16="http://schemas.microsoft.com/office/drawing/2014/main" val="666863185"/>
                    </a:ext>
                  </a:extLst>
                </a:gridCol>
                <a:gridCol w="3638030">
                  <a:extLst>
                    <a:ext uri="{9D8B030D-6E8A-4147-A177-3AD203B41FA5}">
                      <a16:colId xmlns:a16="http://schemas.microsoft.com/office/drawing/2014/main" val="3787488494"/>
                    </a:ext>
                  </a:extLst>
                </a:gridCol>
              </a:tblGrid>
              <a:tr h="322268">
                <a:tc>
                  <a:txBody>
                    <a:bodyPr/>
                    <a:lstStyle/>
                    <a:p>
                      <a:pPr algn="ctr"/>
                      <a:r>
                        <a:rPr lang="ro-RO" sz="1200" b="1" err="1">
                          <a:effectLst/>
                        </a:rPr>
                        <a:t>Intrari</a:t>
                      </a:r>
                      <a:r>
                        <a:rPr lang="ro-RO" sz="1200" b="1" dirty="0">
                          <a:effectLst/>
                        </a:rPr>
                        <a:t> (d, p, r)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b="1" err="1">
                          <a:effectLst/>
                        </a:rPr>
                        <a:t>Expected</a:t>
                      </a:r>
                      <a:endParaRPr lang="ro-RO" sz="1200" b="1" dirty="0" err="1">
                        <a:effectLst/>
                      </a:endParaRP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b="1" dirty="0">
                          <a:effectLst/>
                        </a:rPr>
                        <a:t>Decizii acoperite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652428"/>
                  </a:ext>
                </a:extLst>
              </a:tr>
              <a:tr h="506421">
                <a:tc>
                  <a:txBody>
                    <a:bodyPr/>
                    <a:lstStyle/>
                    <a:p>
                      <a:pPr algn="ctr"/>
                      <a:r>
                        <a:rPr lang="el-GR" sz="1200" dirty="0">
                          <a:effectLst/>
                        </a:rPr>
                        <a:t>(5−ϵ,_,_)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err="1">
                          <a:effectLst/>
                        </a:rPr>
                        <a:t>Testeaza</a:t>
                      </a:r>
                      <a:r>
                        <a:rPr lang="ro-RO" sz="1200" dirty="0">
                          <a:effectLst/>
                        </a:rPr>
                        <a:t> ramura in care distanta este </a:t>
                      </a:r>
                      <a:r>
                        <a:rPr lang="ro-RO" sz="1200" err="1">
                          <a:effectLst/>
                        </a:rPr>
                        <a:t>macar</a:t>
                      </a:r>
                      <a:r>
                        <a:rPr lang="ro-RO" sz="1200" dirty="0">
                          <a:effectLst/>
                        </a:rPr>
                        <a:t> 5 kilometrii.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effectLst/>
                        </a:rPr>
                        <a:t>1,2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495960"/>
                  </a:ext>
                </a:extLst>
              </a:tr>
              <a:tr h="506421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effectLst/>
                        </a:rPr>
                        <a:t>(10,0,_)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err="1">
                          <a:effectLst/>
                        </a:rPr>
                        <a:t>Testeaza</a:t>
                      </a:r>
                      <a:r>
                        <a:rPr lang="ro-RO" sz="1200" dirty="0">
                          <a:effectLst/>
                        </a:rPr>
                        <a:t> ramura in care </a:t>
                      </a:r>
                      <a:r>
                        <a:rPr lang="ro-RO" sz="1200" err="1">
                          <a:effectLst/>
                        </a:rPr>
                        <a:t>numarul</a:t>
                      </a:r>
                      <a:r>
                        <a:rPr lang="ro-RO" sz="1200" dirty="0">
                          <a:effectLst/>
                        </a:rPr>
                        <a:t> de persoane este minim 1.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effectLst/>
                        </a:rPr>
                        <a:t>1,3,4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963051"/>
                  </a:ext>
                </a:extLst>
              </a:tr>
              <a:tr h="506421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effectLst/>
                        </a:rPr>
                        <a:t>(10,30,_)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err="1">
                          <a:effectLst/>
                        </a:rPr>
                        <a:t>Testeaza</a:t>
                      </a:r>
                      <a:r>
                        <a:rPr lang="ro-RO" sz="1200" dirty="0">
                          <a:effectLst/>
                        </a:rPr>
                        <a:t> ramura in care </a:t>
                      </a:r>
                      <a:r>
                        <a:rPr lang="ro-RO" sz="1200" err="1">
                          <a:effectLst/>
                        </a:rPr>
                        <a:t>numarul</a:t>
                      </a:r>
                      <a:r>
                        <a:rPr lang="ro-RO" sz="1200" dirty="0">
                          <a:effectLst/>
                        </a:rPr>
                        <a:t> de persoane este maxim 25.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effectLst/>
                        </a:rPr>
                        <a:t>1,3,5,6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6637325"/>
                  </a:ext>
                </a:extLst>
              </a:tr>
              <a:tr h="874728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effectLst/>
                        </a:rPr>
                        <a:t>(50,1,False)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err="1">
                          <a:effectLst/>
                        </a:rPr>
                        <a:t>Testeaza</a:t>
                      </a:r>
                      <a:r>
                        <a:rPr lang="ro-RO" sz="1200" dirty="0">
                          <a:effectLst/>
                        </a:rPr>
                        <a:t> ramura in care </a:t>
                      </a:r>
                      <a:r>
                        <a:rPr lang="ro-RO" sz="1200" err="1">
                          <a:effectLst/>
                        </a:rPr>
                        <a:t>numarul</a:t>
                      </a:r>
                      <a:r>
                        <a:rPr lang="ro-RO" sz="1200" dirty="0">
                          <a:effectLst/>
                        </a:rPr>
                        <a:t> de persoane este mai mic </a:t>
                      </a:r>
                      <a:r>
                        <a:rPr lang="ro-RO" sz="1200" err="1">
                          <a:effectLst/>
                        </a:rPr>
                        <a:t>decat</a:t>
                      </a:r>
                      <a:r>
                        <a:rPr lang="ro-RO" sz="1200" dirty="0">
                          <a:effectLst/>
                        </a:rPr>
                        <a:t> </a:t>
                      </a:r>
                      <a:r>
                        <a:rPr lang="ro-RO" sz="1200" err="1">
                          <a:effectLst/>
                        </a:rPr>
                        <a:t>numarul</a:t>
                      </a:r>
                      <a:r>
                        <a:rPr lang="ro-RO" sz="1200" dirty="0">
                          <a:effectLst/>
                        </a:rPr>
                        <a:t> maxim de persoane de baza si </a:t>
                      </a:r>
                      <a:r>
                        <a:rPr lang="ro-RO" sz="1200" err="1">
                          <a:effectLst/>
                        </a:rPr>
                        <a:t>returneaza</a:t>
                      </a:r>
                      <a:r>
                        <a:rPr lang="ro-RO" sz="1200" dirty="0">
                          <a:effectLst/>
                        </a:rPr>
                        <a:t> totalul de 32.7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effectLst/>
                        </a:rPr>
                        <a:t>1,3,5,7,8,10,11,12,13,17,18,19,20,21,22,23,24,26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906446"/>
                  </a:ext>
                </a:extLst>
              </a:tr>
              <a:tr h="1243035"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effectLst/>
                        </a:rPr>
                        <a:t>(600,6,True)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err="1">
                          <a:effectLst/>
                        </a:rPr>
                        <a:t>Testeaza</a:t>
                      </a:r>
                      <a:r>
                        <a:rPr lang="ro-RO" sz="1200" dirty="0">
                          <a:effectLst/>
                        </a:rPr>
                        <a:t> ramura in care </a:t>
                      </a:r>
                      <a:r>
                        <a:rPr lang="ro-RO" sz="1200" err="1">
                          <a:effectLst/>
                        </a:rPr>
                        <a:t>numarul</a:t>
                      </a:r>
                      <a:r>
                        <a:rPr lang="ro-RO" sz="1200" dirty="0">
                          <a:effectLst/>
                        </a:rPr>
                        <a:t> de persoane este mai mare </a:t>
                      </a:r>
                      <a:r>
                        <a:rPr lang="ro-RO" sz="1200" err="1">
                          <a:effectLst/>
                        </a:rPr>
                        <a:t>decat</a:t>
                      </a:r>
                      <a:r>
                        <a:rPr lang="ro-RO" sz="1200" dirty="0">
                          <a:effectLst/>
                        </a:rPr>
                        <a:t> </a:t>
                      </a:r>
                      <a:r>
                        <a:rPr lang="ro-RO" sz="1200" err="1">
                          <a:effectLst/>
                        </a:rPr>
                        <a:t>numarul</a:t>
                      </a:r>
                      <a:r>
                        <a:rPr lang="ro-RO" sz="1200" dirty="0">
                          <a:effectLst/>
                        </a:rPr>
                        <a:t> minim de persoane pentru discount, daca sunt incluse stopuri in </a:t>
                      </a:r>
                      <a:r>
                        <a:rPr lang="ro-RO" sz="1200" err="1">
                          <a:effectLst/>
                        </a:rPr>
                        <a:t>calatorie</a:t>
                      </a:r>
                      <a:r>
                        <a:rPr lang="ro-RO" sz="1200" dirty="0">
                          <a:effectLst/>
                        </a:rPr>
                        <a:t> si daca distanta este mai mare </a:t>
                      </a:r>
                      <a:r>
                        <a:rPr lang="ro-RO" sz="1200" err="1">
                          <a:effectLst/>
                        </a:rPr>
                        <a:t>decat</a:t>
                      </a:r>
                      <a:r>
                        <a:rPr lang="ro-RO" sz="1200" dirty="0">
                          <a:effectLst/>
                        </a:rPr>
                        <a:t> 500 de km iar </a:t>
                      </a:r>
                      <a:r>
                        <a:rPr lang="ro-RO" sz="1200" err="1">
                          <a:effectLst/>
                        </a:rPr>
                        <a:t>returneaza</a:t>
                      </a:r>
                      <a:r>
                        <a:rPr lang="ro-RO" sz="1200" dirty="0">
                          <a:effectLst/>
                        </a:rPr>
                        <a:t> totalul de 536.34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1200" dirty="0">
                          <a:effectLst/>
                        </a:rPr>
                        <a:t>1,3,5,7,8,9,13,14,15,16,17,18,19,20,21,22,23,24,25,26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9598615"/>
                  </a:ext>
                </a:extLst>
              </a:tr>
            </a:tbl>
          </a:graphicData>
        </a:graphic>
      </p:graphicFrame>
      <p:sp>
        <p:nvSpPr>
          <p:cNvPr id="6" name="CasetăText 5">
            <a:extLst>
              <a:ext uri="{FF2B5EF4-FFF2-40B4-BE49-F238E27FC236}">
                <a16:creationId xmlns:a16="http://schemas.microsoft.com/office/drawing/2014/main" id="{B5745755-EA0F-D139-7CB1-C8F15DF76865}"/>
              </a:ext>
            </a:extLst>
          </p:cNvPr>
          <p:cNvSpPr txBox="1"/>
          <p:nvPr/>
        </p:nvSpPr>
        <p:spPr>
          <a:xfrm>
            <a:off x="837098" y="2372140"/>
            <a:ext cx="90711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1F2328"/>
                </a:solidFill>
                <a:highlight>
                  <a:srgbClr val="FFFFFF"/>
                </a:highlight>
                <a:latin typeface="-apple-system"/>
              </a:rPr>
              <a:t>Verificam daca fiecare instructiune din cod a fost executata cel putin o data.</a:t>
            </a:r>
          </a:p>
        </p:txBody>
      </p:sp>
    </p:spTree>
    <p:extLst>
      <p:ext uri="{BB962C8B-B14F-4D97-AF65-F5344CB8AC3E}">
        <p14:creationId xmlns:p14="http://schemas.microsoft.com/office/powerpoint/2010/main" val="1031552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49FE699-2858-D523-CD4C-F0408150D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321"/>
            <a:ext cx="10515600" cy="59526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o-RO" b="1" dirty="0">
                <a:solidFill>
                  <a:srgbClr val="1F2328"/>
                </a:solidFill>
              </a:rPr>
              <a:t>5. </a:t>
            </a:r>
            <a:r>
              <a:rPr lang="ro-RO" b="1" dirty="0" err="1">
                <a:solidFill>
                  <a:srgbClr val="1F2328"/>
                </a:solidFill>
              </a:rPr>
              <a:t>Decision</a:t>
            </a:r>
            <a:r>
              <a:rPr lang="ro-RO" b="1" dirty="0">
                <a:solidFill>
                  <a:srgbClr val="1F2328"/>
                </a:solidFill>
              </a:rPr>
              <a:t> </a:t>
            </a:r>
            <a:r>
              <a:rPr lang="ro-RO" b="1" dirty="0" err="1">
                <a:solidFill>
                  <a:srgbClr val="1F2328"/>
                </a:solidFill>
              </a:rPr>
              <a:t>Testing</a:t>
            </a:r>
          </a:p>
          <a:p>
            <a:pPr marL="0" indent="0">
              <a:buNone/>
            </a:pPr>
            <a:r>
              <a:rPr lang="ro-RO" sz="1600" dirty="0">
                <a:solidFill>
                  <a:srgbClr val="1F2328"/>
                </a:solidFill>
                <a:ea typeface="+mn-lt"/>
                <a:cs typeface="+mn-lt"/>
              </a:rPr>
              <a:t>Asiguram ca fiecare punct de decizie (de exemplu, </a:t>
            </a:r>
            <a:r>
              <a:rPr lang="ro-RO" sz="1600" err="1">
                <a:solidFill>
                  <a:srgbClr val="1F2328"/>
                </a:solidFill>
                <a:ea typeface="+mn-lt"/>
                <a:cs typeface="+mn-lt"/>
              </a:rPr>
              <a:t>instructiunile</a:t>
            </a:r>
            <a:r>
              <a:rPr lang="ro-RO" sz="1600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ro-RO" sz="1600" err="1">
                <a:solidFill>
                  <a:srgbClr val="1F2328"/>
                </a:solidFill>
                <a:ea typeface="+mn-lt"/>
                <a:cs typeface="+mn-lt"/>
              </a:rPr>
              <a:t>if</a:t>
            </a:r>
            <a:r>
              <a:rPr lang="ro-RO" sz="1600" dirty="0">
                <a:solidFill>
                  <a:srgbClr val="1F2328"/>
                </a:solidFill>
                <a:ea typeface="+mn-lt"/>
                <a:cs typeface="+mn-lt"/>
              </a:rPr>
              <a:t>) este evaluat </a:t>
            </a:r>
            <a:r>
              <a:rPr lang="ro-RO" sz="1600" err="1">
                <a:solidFill>
                  <a:srgbClr val="1F2328"/>
                </a:solidFill>
                <a:ea typeface="+mn-lt"/>
                <a:cs typeface="+mn-lt"/>
              </a:rPr>
              <a:t>atat</a:t>
            </a:r>
            <a:r>
              <a:rPr lang="ro-RO" sz="1600" dirty="0">
                <a:solidFill>
                  <a:srgbClr val="1F2328"/>
                </a:solidFill>
                <a:ea typeface="+mn-lt"/>
                <a:cs typeface="+mn-lt"/>
              </a:rPr>
              <a:t> pentru </a:t>
            </a:r>
            <a:r>
              <a:rPr lang="ro-RO" sz="1600" err="1">
                <a:solidFill>
                  <a:srgbClr val="1F2328"/>
                </a:solidFill>
                <a:ea typeface="+mn-lt"/>
                <a:cs typeface="+mn-lt"/>
              </a:rPr>
              <a:t>conditia</a:t>
            </a:r>
            <a:r>
              <a:rPr lang="ro-RO" sz="1600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ro-RO" sz="1600" err="1">
                <a:solidFill>
                  <a:srgbClr val="1F2328"/>
                </a:solidFill>
                <a:ea typeface="+mn-lt"/>
                <a:cs typeface="+mn-lt"/>
              </a:rPr>
              <a:t>adevarata</a:t>
            </a:r>
            <a:r>
              <a:rPr lang="ro-RO" sz="1600" dirty="0">
                <a:solidFill>
                  <a:srgbClr val="1F2328"/>
                </a:solidFill>
                <a:ea typeface="+mn-lt"/>
                <a:cs typeface="+mn-lt"/>
              </a:rPr>
              <a:t>, cat si pentru cea falsa.</a:t>
            </a:r>
            <a:endParaRPr lang="ro-RO" sz="1600" dirty="0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FDE9927A-2BDA-1B7E-EB83-D2274E6023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916556"/>
              </p:ext>
            </p:extLst>
          </p:nvPr>
        </p:nvGraphicFramePr>
        <p:xfrm>
          <a:off x="7697304" y="1247912"/>
          <a:ext cx="4489853" cy="4343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3818">
                  <a:extLst>
                    <a:ext uri="{9D8B030D-6E8A-4147-A177-3AD203B41FA5}">
                      <a16:colId xmlns:a16="http://schemas.microsoft.com/office/drawing/2014/main" val="3833150963"/>
                    </a:ext>
                  </a:extLst>
                </a:gridCol>
                <a:gridCol w="4066035">
                  <a:extLst>
                    <a:ext uri="{9D8B030D-6E8A-4147-A177-3AD203B41FA5}">
                      <a16:colId xmlns:a16="http://schemas.microsoft.com/office/drawing/2014/main" val="887698198"/>
                    </a:ext>
                  </a:extLst>
                </a:gridCol>
              </a:tblGrid>
              <a:tr h="537147">
                <a:tc>
                  <a:txBody>
                    <a:bodyPr/>
                    <a:lstStyle/>
                    <a:p>
                      <a:r>
                        <a:rPr lang="ro-RO" sz="1400" b="1" dirty="0">
                          <a:effectLst/>
                        </a:rPr>
                        <a:t>Nr.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400" b="1" dirty="0">
                          <a:effectLst/>
                        </a:rPr>
                        <a:t>Decizie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210847"/>
                  </a:ext>
                </a:extLst>
              </a:tr>
              <a:tr h="323026">
                <a:tc>
                  <a:txBody>
                    <a:bodyPr/>
                    <a:lstStyle/>
                    <a:p>
                      <a:r>
                        <a:rPr lang="ro-RO" sz="1400" dirty="0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400" err="1">
                          <a:effectLst/>
                        </a:rPr>
                        <a:t>if</a:t>
                      </a:r>
                      <a:r>
                        <a:rPr lang="ro-RO" sz="1400" dirty="0">
                          <a:effectLst/>
                        </a:rPr>
                        <a:t> (</a:t>
                      </a:r>
                      <a:r>
                        <a:rPr lang="ro-RO" sz="1400" err="1">
                          <a:effectLst/>
                        </a:rPr>
                        <a:t>distanceInKm</a:t>
                      </a:r>
                      <a:r>
                        <a:rPr lang="ro-RO" sz="1400" dirty="0">
                          <a:effectLst/>
                        </a:rPr>
                        <a:t> &lt; 5.0)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461845"/>
                  </a:ext>
                </a:extLst>
              </a:tr>
              <a:tr h="323026">
                <a:tc>
                  <a:txBody>
                    <a:bodyPr/>
                    <a:lstStyle/>
                    <a:p>
                      <a:r>
                        <a:rPr lang="ro-RO" sz="1400" dirty="0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400" err="1">
                          <a:effectLst/>
                        </a:rPr>
                        <a:t>if</a:t>
                      </a:r>
                      <a:r>
                        <a:rPr lang="ro-RO" sz="1400" dirty="0">
                          <a:effectLst/>
                        </a:rPr>
                        <a:t> (</a:t>
                      </a:r>
                      <a:r>
                        <a:rPr lang="ro-RO" sz="1400" err="1">
                          <a:effectLst/>
                        </a:rPr>
                        <a:t>passengers</a:t>
                      </a:r>
                      <a:r>
                        <a:rPr lang="ro-RO" sz="1400" dirty="0">
                          <a:effectLst/>
                        </a:rPr>
                        <a:t> &lt;= 0)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122702"/>
                  </a:ext>
                </a:extLst>
              </a:tr>
              <a:tr h="323026">
                <a:tc>
                  <a:txBody>
                    <a:bodyPr/>
                    <a:lstStyle/>
                    <a:p>
                      <a:r>
                        <a:rPr lang="ro-RO" sz="1400" dirty="0">
                          <a:effectLst/>
                        </a:rPr>
                        <a:t>3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400" err="1">
                          <a:effectLst/>
                        </a:rPr>
                        <a:t>else</a:t>
                      </a:r>
                      <a:r>
                        <a:rPr lang="ro-RO" sz="1400" dirty="0">
                          <a:effectLst/>
                        </a:rPr>
                        <a:t> </a:t>
                      </a:r>
                      <a:r>
                        <a:rPr lang="ro-RO" sz="1400" err="1">
                          <a:effectLst/>
                        </a:rPr>
                        <a:t>if</a:t>
                      </a:r>
                      <a:r>
                        <a:rPr lang="ro-RO" sz="1400" dirty="0">
                          <a:effectLst/>
                        </a:rPr>
                        <a:t> (</a:t>
                      </a:r>
                      <a:r>
                        <a:rPr lang="ro-RO" sz="1400" err="1">
                          <a:effectLst/>
                        </a:rPr>
                        <a:t>passengers</a:t>
                      </a:r>
                      <a:r>
                        <a:rPr lang="ro-RO" sz="1400" dirty="0">
                          <a:effectLst/>
                        </a:rPr>
                        <a:t> &gt; 25)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469829"/>
                  </a:ext>
                </a:extLst>
              </a:tr>
              <a:tr h="534235">
                <a:tc>
                  <a:txBody>
                    <a:bodyPr/>
                    <a:lstStyle/>
                    <a:p>
                      <a:r>
                        <a:rPr lang="ro-RO" sz="1400" dirty="0">
                          <a:effectLst/>
                        </a:rPr>
                        <a:t>4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400" dirty="0" err="1">
                          <a:effectLst/>
                        </a:rPr>
                        <a:t>if</a:t>
                      </a:r>
                      <a:r>
                        <a:rPr lang="ro-RO" sz="1400" dirty="0">
                          <a:effectLst/>
                        </a:rPr>
                        <a:t> (</a:t>
                      </a:r>
                      <a:r>
                        <a:rPr lang="ro-RO" sz="1400" dirty="0" err="1">
                          <a:effectLst/>
                        </a:rPr>
                        <a:t>passengers</a:t>
                      </a:r>
                      <a:r>
                        <a:rPr lang="ro-RO" sz="1400" dirty="0">
                          <a:effectLst/>
                        </a:rPr>
                        <a:t> &gt; </a:t>
                      </a:r>
                      <a:r>
                        <a:rPr lang="ro-RO" sz="1400" dirty="0" err="1">
                          <a:effectLst/>
                        </a:rPr>
                        <a:t>DistanceService.MinimumPeopleForDiscount</a:t>
                      </a:r>
                      <a:r>
                        <a:rPr lang="ro-RO" sz="1400" dirty="0">
                          <a:effectLst/>
                        </a:rPr>
                        <a:t>)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08148"/>
                  </a:ext>
                </a:extLst>
              </a:tr>
              <a:tr h="534235">
                <a:tc>
                  <a:txBody>
                    <a:bodyPr/>
                    <a:lstStyle/>
                    <a:p>
                      <a:r>
                        <a:rPr lang="ro-RO" sz="1400" dirty="0">
                          <a:effectLst/>
                        </a:rPr>
                        <a:t>5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400" dirty="0" err="1">
                          <a:effectLst/>
                        </a:rPr>
                        <a:t>else</a:t>
                      </a:r>
                      <a:r>
                        <a:rPr lang="ro-RO" sz="1400" dirty="0">
                          <a:effectLst/>
                        </a:rPr>
                        <a:t> </a:t>
                      </a:r>
                      <a:r>
                        <a:rPr lang="ro-RO" sz="1400" dirty="0" err="1">
                          <a:effectLst/>
                        </a:rPr>
                        <a:t>if</a:t>
                      </a:r>
                      <a:r>
                        <a:rPr lang="ro-RO" sz="1400" dirty="0">
                          <a:effectLst/>
                        </a:rPr>
                        <a:t> (</a:t>
                      </a:r>
                      <a:r>
                        <a:rPr lang="ro-RO" sz="1400" dirty="0" err="1">
                          <a:effectLst/>
                        </a:rPr>
                        <a:t>passengers</a:t>
                      </a:r>
                      <a:r>
                        <a:rPr lang="ro-RO" sz="1400" dirty="0">
                          <a:effectLst/>
                        </a:rPr>
                        <a:t> &lt; </a:t>
                      </a:r>
                      <a:r>
                        <a:rPr lang="ro-RO" sz="1400" dirty="0" err="1">
                          <a:effectLst/>
                        </a:rPr>
                        <a:t>DistanceService.MaximumPeopleForBase</a:t>
                      </a:r>
                      <a:r>
                        <a:rPr lang="ro-RO" sz="1400" dirty="0">
                          <a:effectLst/>
                        </a:rPr>
                        <a:t>)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5381347"/>
                  </a:ext>
                </a:extLst>
              </a:tr>
              <a:tr h="323026">
                <a:tc>
                  <a:txBody>
                    <a:bodyPr/>
                    <a:lstStyle/>
                    <a:p>
                      <a:r>
                        <a:rPr lang="ro-RO" sz="1400" dirty="0">
                          <a:effectLst/>
                        </a:rPr>
                        <a:t>6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400" err="1">
                          <a:effectLst/>
                        </a:rPr>
                        <a:t>if</a:t>
                      </a:r>
                      <a:r>
                        <a:rPr lang="ro-RO" sz="1400" dirty="0">
                          <a:effectLst/>
                        </a:rPr>
                        <a:t> (</a:t>
                      </a:r>
                      <a:r>
                        <a:rPr lang="ro-RO" sz="1400" err="1">
                          <a:effectLst/>
                        </a:rPr>
                        <a:t>includeRests</a:t>
                      </a:r>
                      <a:r>
                        <a:rPr lang="ro-RO" sz="1400" dirty="0">
                          <a:effectLst/>
                        </a:rPr>
                        <a:t>)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7968012"/>
                  </a:ext>
                </a:extLst>
              </a:tr>
              <a:tr h="323026">
                <a:tc>
                  <a:txBody>
                    <a:bodyPr/>
                    <a:lstStyle/>
                    <a:p>
                      <a:r>
                        <a:rPr lang="ro-RO" sz="1400" dirty="0">
                          <a:effectLst/>
                        </a:rPr>
                        <a:t>7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400" dirty="0">
                          <a:effectLst/>
                        </a:rPr>
                        <a:t>for (</a:t>
                      </a:r>
                      <a:r>
                        <a:rPr lang="ro-RO" sz="1400" err="1">
                          <a:effectLst/>
                        </a:rPr>
                        <a:t>int</a:t>
                      </a:r>
                      <a:r>
                        <a:rPr lang="ro-RO" sz="1400" dirty="0">
                          <a:effectLst/>
                        </a:rPr>
                        <a:t> i = 0; i &lt; </a:t>
                      </a:r>
                      <a:r>
                        <a:rPr lang="ro-RO" sz="1400" err="1">
                          <a:effectLst/>
                        </a:rPr>
                        <a:t>stops</a:t>
                      </a:r>
                      <a:r>
                        <a:rPr lang="ro-RO" sz="1400" dirty="0">
                          <a:effectLst/>
                        </a:rPr>
                        <a:t>; ++i)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260809"/>
                  </a:ext>
                </a:extLst>
              </a:tr>
              <a:tr h="323026">
                <a:tc>
                  <a:txBody>
                    <a:bodyPr/>
                    <a:lstStyle/>
                    <a:p>
                      <a:r>
                        <a:rPr lang="ro-RO" sz="1400" dirty="0">
                          <a:effectLst/>
                        </a:rPr>
                        <a:t>8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400" err="1">
                          <a:effectLst/>
                        </a:rPr>
                        <a:t>while</a:t>
                      </a:r>
                      <a:r>
                        <a:rPr lang="ro-RO" sz="1400" dirty="0">
                          <a:effectLst/>
                        </a:rPr>
                        <a:t> (</a:t>
                      </a:r>
                      <a:r>
                        <a:rPr lang="ro-RO" sz="1400" err="1">
                          <a:effectLst/>
                        </a:rPr>
                        <a:t>remaining</a:t>
                      </a:r>
                      <a:r>
                        <a:rPr lang="ro-RO" sz="1400" dirty="0">
                          <a:effectLst/>
                        </a:rPr>
                        <a:t> &gt; 0.0)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45627"/>
                  </a:ext>
                </a:extLst>
              </a:tr>
              <a:tr h="745445">
                <a:tc>
                  <a:txBody>
                    <a:bodyPr/>
                    <a:lstStyle/>
                    <a:p>
                      <a:r>
                        <a:rPr lang="ro-RO" sz="1400" dirty="0">
                          <a:effectLst/>
                        </a:rPr>
                        <a:t>9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400" dirty="0" err="1">
                          <a:effectLst/>
                        </a:rPr>
                        <a:t>if</a:t>
                      </a:r>
                      <a:r>
                        <a:rPr lang="ro-RO" sz="1400" dirty="0">
                          <a:effectLst/>
                        </a:rPr>
                        <a:t> ((</a:t>
                      </a:r>
                      <a:r>
                        <a:rPr lang="ro-RO" sz="1400" dirty="0" err="1">
                          <a:effectLst/>
                        </a:rPr>
                        <a:t>passengers</a:t>
                      </a:r>
                      <a:r>
                        <a:rPr lang="ro-RO" sz="1400" dirty="0">
                          <a:effectLst/>
                        </a:rPr>
                        <a:t> &gt; </a:t>
                      </a:r>
                      <a:r>
                        <a:rPr lang="ro-RO" sz="1400" dirty="0" err="1">
                          <a:effectLst/>
                        </a:rPr>
                        <a:t>DistanceService.MinimumPeopleForDiscount</a:t>
                      </a:r>
                      <a:r>
                        <a:rPr lang="ro-RO" sz="1400" dirty="0">
                          <a:effectLst/>
                        </a:rPr>
                        <a:t>) &amp;&amp; (</a:t>
                      </a:r>
                      <a:r>
                        <a:rPr lang="ro-RO" sz="1400" dirty="0" err="1">
                          <a:effectLst/>
                        </a:rPr>
                        <a:t>distanceInKm</a:t>
                      </a:r>
                      <a:r>
                        <a:rPr lang="ro-RO" sz="1400" dirty="0">
                          <a:effectLst/>
                        </a:rPr>
                        <a:t> &gt; 500))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57779"/>
                  </a:ext>
                </a:extLst>
              </a:tr>
            </a:tbl>
          </a:graphicData>
        </a:graphic>
      </p:graphicFrame>
      <p:sp>
        <p:nvSpPr>
          <p:cNvPr id="6" name="CasetăText 5">
            <a:extLst>
              <a:ext uri="{FF2B5EF4-FFF2-40B4-BE49-F238E27FC236}">
                <a16:creationId xmlns:a16="http://schemas.microsoft.com/office/drawing/2014/main" id="{D36B9799-8D68-D39C-C160-68EC0C86CBE5}"/>
              </a:ext>
            </a:extLst>
          </p:cNvPr>
          <p:cNvSpPr txBox="1"/>
          <p:nvPr/>
        </p:nvSpPr>
        <p:spPr>
          <a:xfrm>
            <a:off x="181113" y="1252671"/>
            <a:ext cx="705015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o-RO" sz="1400" dirty="0">
                <a:solidFill>
                  <a:srgbClr val="1F2328"/>
                </a:solidFill>
                <a:ea typeface="+mn-lt"/>
                <a:cs typeface="+mn-lt"/>
              </a:rPr>
              <a:t>Decizia 8 nu poate </a:t>
            </a:r>
            <a:r>
              <a:rPr lang="ro-RO" sz="1400" err="1">
                <a:solidFill>
                  <a:srgbClr val="1F2328"/>
                </a:solidFill>
                <a:ea typeface="+mn-lt"/>
                <a:cs typeface="+mn-lt"/>
              </a:rPr>
              <a:t>vreodata</a:t>
            </a:r>
            <a:r>
              <a:rPr lang="ro-RO" sz="1400" dirty="0">
                <a:solidFill>
                  <a:srgbClr val="1F2328"/>
                </a:solidFill>
                <a:ea typeface="+mn-lt"/>
                <a:cs typeface="+mn-lt"/>
              </a:rPr>
              <a:t> sa fie falsa </a:t>
            </a:r>
            <a:r>
              <a:rPr lang="ro-RO" sz="1400" err="1">
                <a:solidFill>
                  <a:srgbClr val="1F2328"/>
                </a:solidFill>
                <a:ea typeface="+mn-lt"/>
                <a:cs typeface="+mn-lt"/>
              </a:rPr>
              <a:t>intrucat</a:t>
            </a:r>
            <a:r>
              <a:rPr lang="ro-RO" sz="1400" dirty="0">
                <a:solidFill>
                  <a:srgbClr val="1F2328"/>
                </a:solidFill>
                <a:ea typeface="+mn-lt"/>
                <a:cs typeface="+mn-lt"/>
              </a:rPr>
              <a:t> daca folosim o distanta 0, nu va ajunge la Decizia 8 </a:t>
            </a:r>
            <a:r>
              <a:rPr lang="ro-RO" sz="1400" err="1">
                <a:solidFill>
                  <a:srgbClr val="1F2328"/>
                </a:solidFill>
                <a:ea typeface="+mn-lt"/>
                <a:cs typeface="+mn-lt"/>
              </a:rPr>
              <a:t>intrucat</a:t>
            </a:r>
            <a:r>
              <a:rPr lang="ro-RO" sz="1400" dirty="0">
                <a:solidFill>
                  <a:srgbClr val="1F2328"/>
                </a:solidFill>
                <a:ea typeface="+mn-lt"/>
                <a:cs typeface="+mn-lt"/>
              </a:rPr>
              <a:t> va </a:t>
            </a:r>
            <a:r>
              <a:rPr lang="ro-RO" sz="1400" err="1">
                <a:solidFill>
                  <a:srgbClr val="1F2328"/>
                </a:solidFill>
                <a:ea typeface="+mn-lt"/>
                <a:cs typeface="+mn-lt"/>
              </a:rPr>
              <a:t>iesi</a:t>
            </a:r>
            <a:r>
              <a:rPr lang="ro-RO" sz="1400" dirty="0">
                <a:solidFill>
                  <a:srgbClr val="1F2328"/>
                </a:solidFill>
                <a:ea typeface="+mn-lt"/>
                <a:cs typeface="+mn-lt"/>
              </a:rPr>
              <a:t> din program si va arunca </a:t>
            </a:r>
            <a:r>
              <a:rPr lang="ro-RO" sz="1400" err="1">
                <a:solidFill>
                  <a:srgbClr val="1F2328"/>
                </a:solidFill>
                <a:ea typeface="+mn-lt"/>
                <a:cs typeface="+mn-lt"/>
              </a:rPr>
              <a:t>exceptia</a:t>
            </a:r>
            <a:r>
              <a:rPr lang="ro-RO" sz="1400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ro-RO" sz="1400" err="1">
                <a:solidFill>
                  <a:srgbClr val="1F2328"/>
                </a:solidFill>
                <a:ea typeface="+mn-lt"/>
                <a:cs typeface="+mn-lt"/>
              </a:rPr>
              <a:t>cand</a:t>
            </a:r>
            <a:r>
              <a:rPr lang="ro-RO" sz="1400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ro-RO" sz="1400" err="1">
                <a:solidFill>
                  <a:srgbClr val="1F2328"/>
                </a:solidFill>
                <a:ea typeface="+mn-lt"/>
                <a:cs typeface="+mn-lt"/>
              </a:rPr>
              <a:t>testatam</a:t>
            </a:r>
            <a:r>
              <a:rPr lang="ro-RO" sz="1400" dirty="0">
                <a:solidFill>
                  <a:srgbClr val="1F2328"/>
                </a:solidFill>
                <a:ea typeface="+mn-lt"/>
                <a:cs typeface="+mn-lt"/>
              </a:rPr>
              <a:t> prima decizie</a:t>
            </a:r>
            <a:endParaRPr lang="ro-RO" sz="1400" dirty="0">
              <a:ea typeface="+mn-lt"/>
              <a:cs typeface="+mn-lt"/>
            </a:endParaRPr>
          </a:p>
        </p:txBody>
      </p:sp>
      <p:graphicFrame>
        <p:nvGraphicFramePr>
          <p:cNvPr id="9" name="Tabel 8">
            <a:extLst>
              <a:ext uri="{FF2B5EF4-FFF2-40B4-BE49-F238E27FC236}">
                <a16:creationId xmlns:a16="http://schemas.microsoft.com/office/drawing/2014/main" id="{66761997-0DC6-58BA-719F-30D6F5A6FC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546435"/>
              </p:ext>
            </p:extLst>
          </p:nvPr>
        </p:nvGraphicFramePr>
        <p:xfrm>
          <a:off x="33130" y="1888434"/>
          <a:ext cx="7231065" cy="472766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0779">
                  <a:extLst>
                    <a:ext uri="{9D8B030D-6E8A-4147-A177-3AD203B41FA5}">
                      <a16:colId xmlns:a16="http://schemas.microsoft.com/office/drawing/2014/main" val="2902271638"/>
                    </a:ext>
                  </a:extLst>
                </a:gridCol>
                <a:gridCol w="928687">
                  <a:extLst>
                    <a:ext uri="{9D8B030D-6E8A-4147-A177-3AD203B41FA5}">
                      <a16:colId xmlns:a16="http://schemas.microsoft.com/office/drawing/2014/main" val="2731452819"/>
                    </a:ext>
                  </a:extLst>
                </a:gridCol>
                <a:gridCol w="1042998">
                  <a:extLst>
                    <a:ext uri="{9D8B030D-6E8A-4147-A177-3AD203B41FA5}">
                      <a16:colId xmlns:a16="http://schemas.microsoft.com/office/drawing/2014/main" val="3404887479"/>
                    </a:ext>
                  </a:extLst>
                </a:gridCol>
                <a:gridCol w="1113877">
                  <a:extLst>
                    <a:ext uri="{9D8B030D-6E8A-4147-A177-3AD203B41FA5}">
                      <a16:colId xmlns:a16="http://schemas.microsoft.com/office/drawing/2014/main" val="1451888068"/>
                    </a:ext>
                  </a:extLst>
                </a:gridCol>
                <a:gridCol w="2233647">
                  <a:extLst>
                    <a:ext uri="{9D8B030D-6E8A-4147-A177-3AD203B41FA5}">
                      <a16:colId xmlns:a16="http://schemas.microsoft.com/office/drawing/2014/main" val="3982212082"/>
                    </a:ext>
                  </a:extLst>
                </a:gridCol>
                <a:gridCol w="1391077">
                  <a:extLst>
                    <a:ext uri="{9D8B030D-6E8A-4147-A177-3AD203B41FA5}">
                      <a16:colId xmlns:a16="http://schemas.microsoft.com/office/drawing/2014/main" val="56446053"/>
                    </a:ext>
                  </a:extLst>
                </a:gridCol>
              </a:tblGrid>
              <a:tr h="547942">
                <a:tc>
                  <a:txBody>
                    <a:bodyPr/>
                    <a:lstStyle/>
                    <a:p>
                      <a:r>
                        <a:rPr lang="ro-RO" sz="1100" b="1" dirty="0">
                          <a:effectLst/>
                        </a:rPr>
                        <a:t>Test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100" b="1" err="1">
                          <a:effectLst/>
                        </a:rPr>
                        <a:t>distanceInKm</a:t>
                      </a:r>
                      <a:endParaRPr lang="ro-RO" sz="1100" b="1" dirty="0" err="1">
                        <a:effectLst/>
                      </a:endParaRP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100" b="1" err="1">
                          <a:effectLst/>
                        </a:rPr>
                        <a:t>passengers</a:t>
                      </a:r>
                      <a:endParaRPr lang="ro-RO" sz="1100" b="1" dirty="0" err="1">
                        <a:effectLst/>
                      </a:endParaRP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100" b="1" err="1">
                          <a:effectLst/>
                        </a:rPr>
                        <a:t>includeRests</a:t>
                      </a:r>
                      <a:endParaRPr lang="ro-RO" sz="1100" b="1" dirty="0" err="1">
                        <a:effectLst/>
                      </a:endParaRP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100" b="1" dirty="0">
                          <a:effectLst/>
                        </a:rPr>
                        <a:t>Rezultatul afișat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100" b="1" dirty="0">
                          <a:effectLst/>
                        </a:rPr>
                        <a:t>Decizii acoperite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4942400"/>
                  </a:ext>
                </a:extLst>
              </a:tr>
              <a:tr h="526024">
                <a:tc>
                  <a:txBody>
                    <a:bodyPr/>
                    <a:lstStyle/>
                    <a:p>
                      <a:r>
                        <a:rPr lang="ro-RO" sz="1100" dirty="0">
                          <a:effectLst/>
                        </a:rPr>
                        <a:t>T1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100" dirty="0">
                          <a:effectLst/>
                        </a:rPr>
                        <a:t>4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100" dirty="0">
                          <a:effectLst/>
                        </a:rPr>
                        <a:t>5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100" dirty="0">
                          <a:effectLst/>
                        </a:rPr>
                        <a:t>false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100" err="1">
                          <a:effectLst/>
                        </a:rPr>
                        <a:t>Testeaza</a:t>
                      </a:r>
                      <a:r>
                        <a:rPr lang="ro-RO" sz="1100" dirty="0">
                          <a:effectLst/>
                        </a:rPr>
                        <a:t> ramura in care distanta este </a:t>
                      </a:r>
                      <a:r>
                        <a:rPr lang="ro-RO" sz="1100" err="1">
                          <a:effectLst/>
                        </a:rPr>
                        <a:t>macar</a:t>
                      </a:r>
                      <a:r>
                        <a:rPr lang="ro-RO" sz="1100" dirty="0">
                          <a:effectLst/>
                        </a:rPr>
                        <a:t> 5 kilometrii.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100" dirty="0">
                          <a:effectLst/>
                        </a:rPr>
                        <a:t>D1-true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314307"/>
                  </a:ext>
                </a:extLst>
              </a:tr>
              <a:tr h="526024">
                <a:tc>
                  <a:txBody>
                    <a:bodyPr/>
                    <a:lstStyle/>
                    <a:p>
                      <a:r>
                        <a:rPr lang="ro-RO" sz="1100" dirty="0">
                          <a:effectLst/>
                        </a:rPr>
                        <a:t>T2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100" dirty="0">
                          <a:effectLst/>
                        </a:rPr>
                        <a:t>10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100" dirty="0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100" dirty="0">
                          <a:effectLst/>
                        </a:rPr>
                        <a:t>false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100" err="1">
                          <a:effectLst/>
                        </a:rPr>
                        <a:t>Testeaza</a:t>
                      </a:r>
                      <a:r>
                        <a:rPr lang="ro-RO" sz="1100" dirty="0">
                          <a:effectLst/>
                        </a:rPr>
                        <a:t> ramura in care </a:t>
                      </a:r>
                      <a:r>
                        <a:rPr lang="ro-RO" sz="1100" err="1">
                          <a:effectLst/>
                        </a:rPr>
                        <a:t>numarul</a:t>
                      </a:r>
                      <a:r>
                        <a:rPr lang="ro-RO" sz="1100" dirty="0">
                          <a:effectLst/>
                        </a:rPr>
                        <a:t> de persoane este minim 1.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100" dirty="0">
                          <a:effectLst/>
                        </a:rPr>
                        <a:t>D1-false, D2-true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162590"/>
                  </a:ext>
                </a:extLst>
              </a:tr>
              <a:tr h="526024">
                <a:tc>
                  <a:txBody>
                    <a:bodyPr/>
                    <a:lstStyle/>
                    <a:p>
                      <a:r>
                        <a:rPr lang="ro-RO" sz="1100" dirty="0">
                          <a:effectLst/>
                        </a:rPr>
                        <a:t>T3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100" dirty="0">
                          <a:effectLst/>
                        </a:rPr>
                        <a:t>10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100" dirty="0">
                          <a:effectLst/>
                        </a:rPr>
                        <a:t>26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100" dirty="0">
                          <a:effectLst/>
                        </a:rPr>
                        <a:t>false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100" err="1">
                          <a:effectLst/>
                        </a:rPr>
                        <a:t>Testeaza</a:t>
                      </a:r>
                      <a:r>
                        <a:rPr lang="ro-RO" sz="1100" dirty="0">
                          <a:effectLst/>
                        </a:rPr>
                        <a:t> ramura in care </a:t>
                      </a:r>
                      <a:r>
                        <a:rPr lang="ro-RO" sz="1100" err="1">
                          <a:effectLst/>
                        </a:rPr>
                        <a:t>numarul</a:t>
                      </a:r>
                      <a:r>
                        <a:rPr lang="ro-RO" sz="1100" dirty="0">
                          <a:effectLst/>
                        </a:rPr>
                        <a:t> de persoane este maxim 25.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100" dirty="0">
                          <a:effectLst/>
                        </a:rPr>
                        <a:t>D1-false, D2-false, D3-true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341272"/>
                  </a:ext>
                </a:extLst>
              </a:tr>
              <a:tr h="810955">
                <a:tc>
                  <a:txBody>
                    <a:bodyPr/>
                    <a:lstStyle/>
                    <a:p>
                      <a:r>
                        <a:rPr lang="ro-RO" sz="1100" dirty="0">
                          <a:effectLst/>
                        </a:rPr>
                        <a:t>T4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100" dirty="0">
                          <a:effectLst/>
                        </a:rPr>
                        <a:t>10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100" dirty="0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100" dirty="0">
                          <a:effectLst/>
                        </a:rPr>
                        <a:t>false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100" err="1">
                          <a:effectLst/>
                        </a:rPr>
                        <a:t>Testeaza</a:t>
                      </a:r>
                      <a:r>
                        <a:rPr lang="ro-RO" sz="1100" dirty="0">
                          <a:effectLst/>
                        </a:rPr>
                        <a:t> ramura in care </a:t>
                      </a:r>
                      <a:r>
                        <a:rPr lang="ro-RO" sz="1100" err="1">
                          <a:effectLst/>
                        </a:rPr>
                        <a:t>numarul</a:t>
                      </a:r>
                      <a:r>
                        <a:rPr lang="ro-RO" sz="1100" dirty="0">
                          <a:effectLst/>
                        </a:rPr>
                        <a:t> de persoane este mai mic </a:t>
                      </a:r>
                      <a:r>
                        <a:rPr lang="ro-RO" sz="1100" err="1">
                          <a:effectLst/>
                        </a:rPr>
                        <a:t>decat</a:t>
                      </a:r>
                      <a:r>
                        <a:rPr lang="ro-RO" sz="1100" dirty="0">
                          <a:effectLst/>
                        </a:rPr>
                        <a:t> </a:t>
                      </a:r>
                      <a:r>
                        <a:rPr lang="ro-RO" sz="1100" err="1">
                          <a:effectLst/>
                        </a:rPr>
                        <a:t>numarul</a:t>
                      </a:r>
                      <a:r>
                        <a:rPr lang="ro-RO" sz="1100" dirty="0">
                          <a:effectLst/>
                        </a:rPr>
                        <a:t> maxim de persoane de baza si returnează cost = 6.30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100" dirty="0">
                          <a:effectLst/>
                        </a:rPr>
                        <a:t>D5-true, D1-false, D2-false, D3-false, D4-false, D6-false, D9-false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113445"/>
                  </a:ext>
                </a:extLst>
              </a:tr>
              <a:tr h="1665744">
                <a:tc>
                  <a:txBody>
                    <a:bodyPr/>
                    <a:lstStyle/>
                    <a:p>
                      <a:r>
                        <a:rPr lang="ro-RO" sz="1100" dirty="0">
                          <a:effectLst/>
                        </a:rPr>
                        <a:t>T5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100" dirty="0">
                          <a:effectLst/>
                        </a:rPr>
                        <a:t>24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100" dirty="0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100" err="1">
                          <a:effectLst/>
                        </a:rPr>
                        <a:t>true</a:t>
                      </a:r>
                      <a:endParaRPr lang="ro-RO" sz="1100">
                        <a:effectLst/>
                      </a:endParaRP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100" err="1">
                          <a:effectLst/>
                        </a:rPr>
                        <a:t>Testeaza</a:t>
                      </a:r>
                      <a:r>
                        <a:rPr lang="ro-RO" sz="1100" dirty="0">
                          <a:effectLst/>
                        </a:rPr>
                        <a:t> ramura in care </a:t>
                      </a:r>
                      <a:r>
                        <a:rPr lang="ro-RO" sz="1100" err="1">
                          <a:effectLst/>
                        </a:rPr>
                        <a:t>numarul</a:t>
                      </a:r>
                      <a:r>
                        <a:rPr lang="ro-RO" sz="1100" dirty="0">
                          <a:effectLst/>
                        </a:rPr>
                        <a:t> de persoane este mai mare sau egal </a:t>
                      </a:r>
                      <a:r>
                        <a:rPr lang="ro-RO" sz="1100" err="1">
                          <a:effectLst/>
                        </a:rPr>
                        <a:t>decat</a:t>
                      </a:r>
                      <a:r>
                        <a:rPr lang="ro-RO" sz="1100" dirty="0">
                          <a:effectLst/>
                        </a:rPr>
                        <a:t> </a:t>
                      </a:r>
                      <a:r>
                        <a:rPr lang="ro-RO" sz="1100" err="1">
                          <a:effectLst/>
                        </a:rPr>
                        <a:t>numarul</a:t>
                      </a:r>
                      <a:r>
                        <a:rPr lang="ro-RO" sz="1100" dirty="0">
                          <a:effectLst/>
                        </a:rPr>
                        <a:t> maxim de persoane de baza, este mai mic </a:t>
                      </a:r>
                      <a:r>
                        <a:rPr lang="ro-RO" sz="1100" err="1">
                          <a:effectLst/>
                        </a:rPr>
                        <a:t>decat</a:t>
                      </a:r>
                      <a:r>
                        <a:rPr lang="ro-RO" sz="1100" dirty="0">
                          <a:effectLst/>
                        </a:rPr>
                        <a:t> </a:t>
                      </a:r>
                      <a:r>
                        <a:rPr lang="ro-RO" sz="1100" err="1">
                          <a:effectLst/>
                        </a:rPr>
                        <a:t>numarul</a:t>
                      </a:r>
                      <a:r>
                        <a:rPr lang="ro-RO" sz="1100" dirty="0">
                          <a:effectLst/>
                        </a:rPr>
                        <a:t> minim de persoane de baza, ca sunt incluse stopuri ca si posibilitate dar ele nu sunt, ca distanta este mai mica </a:t>
                      </a:r>
                      <a:r>
                        <a:rPr lang="ro-RO" sz="1100" err="1">
                          <a:effectLst/>
                        </a:rPr>
                        <a:t>decat</a:t>
                      </a:r>
                      <a:r>
                        <a:rPr lang="ro-RO" sz="1100" dirty="0">
                          <a:effectLst/>
                        </a:rPr>
                        <a:t> 500 de km si returnează cost = 14.6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100" dirty="0">
                          <a:effectLst/>
                        </a:rPr>
                        <a:t>D6-true, D1-false, D2-false, D3-false, D4-false, D5-false, D7-false, D9-false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827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6540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235E1ED-C64A-4BF3-2FF3-9A91BDD6D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852" y="246408"/>
            <a:ext cx="10515600" cy="57980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o-RO" b="1" dirty="0">
                <a:solidFill>
                  <a:srgbClr val="1F2328"/>
                </a:solidFill>
              </a:rPr>
              <a:t>6. </a:t>
            </a:r>
            <a:r>
              <a:rPr lang="ro-RO" b="1" dirty="0" err="1">
                <a:solidFill>
                  <a:srgbClr val="1F2328"/>
                </a:solidFill>
              </a:rPr>
              <a:t>Condition</a:t>
            </a:r>
            <a:r>
              <a:rPr lang="ro-RO" b="1" dirty="0">
                <a:solidFill>
                  <a:srgbClr val="1F2328"/>
                </a:solidFill>
              </a:rPr>
              <a:t> </a:t>
            </a:r>
            <a:r>
              <a:rPr lang="ro-RO" b="1" dirty="0" err="1">
                <a:solidFill>
                  <a:srgbClr val="1F2328"/>
                </a:solidFill>
              </a:rPr>
              <a:t>Testing</a:t>
            </a:r>
            <a:endParaRPr lang="ro-RO" dirty="0" err="1"/>
          </a:p>
          <a:p>
            <a:pPr marL="0" indent="0">
              <a:buNone/>
            </a:pPr>
            <a:r>
              <a:rPr lang="ro-RO" sz="1600" dirty="0">
                <a:solidFill>
                  <a:srgbClr val="1F2328"/>
                </a:solidFill>
                <a:ea typeface="+mn-lt"/>
                <a:cs typeface="+mn-lt"/>
              </a:rPr>
              <a:t>Se </a:t>
            </a:r>
            <a:r>
              <a:rPr lang="ro-RO" sz="1600" dirty="0" err="1">
                <a:solidFill>
                  <a:srgbClr val="1F2328"/>
                </a:solidFill>
                <a:ea typeface="+mn-lt"/>
                <a:cs typeface="+mn-lt"/>
              </a:rPr>
              <a:t>concentreaza</a:t>
            </a:r>
            <a:r>
              <a:rPr lang="ro-RO" sz="1600" dirty="0">
                <a:solidFill>
                  <a:srgbClr val="1F2328"/>
                </a:solidFill>
                <a:ea typeface="+mn-lt"/>
                <a:cs typeface="+mn-lt"/>
              </a:rPr>
              <a:t> pe evaluarea </a:t>
            </a:r>
            <a:r>
              <a:rPr lang="ro-RO" sz="1600" dirty="0" err="1">
                <a:solidFill>
                  <a:srgbClr val="1F2328"/>
                </a:solidFill>
                <a:ea typeface="+mn-lt"/>
                <a:cs typeface="+mn-lt"/>
              </a:rPr>
              <a:t>fiecarei</a:t>
            </a:r>
            <a:r>
              <a:rPr lang="ro-RO" sz="1600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ro-RO" sz="1600" dirty="0" err="1">
                <a:solidFill>
                  <a:srgbClr val="1F2328"/>
                </a:solidFill>
                <a:ea typeface="+mn-lt"/>
                <a:cs typeface="+mn-lt"/>
              </a:rPr>
              <a:t>conditii</a:t>
            </a:r>
            <a:r>
              <a:rPr lang="ro-RO" sz="1600" dirty="0">
                <a:solidFill>
                  <a:srgbClr val="1F2328"/>
                </a:solidFill>
                <a:ea typeface="+mn-lt"/>
                <a:cs typeface="+mn-lt"/>
              </a:rPr>
              <a:t> individuale din cadrul unei decizii, </a:t>
            </a:r>
            <a:r>
              <a:rPr lang="ro-RO" sz="1600" dirty="0" err="1">
                <a:solidFill>
                  <a:srgbClr val="1F2328"/>
                </a:solidFill>
                <a:ea typeface="+mn-lt"/>
                <a:cs typeface="+mn-lt"/>
              </a:rPr>
              <a:t>asigurandu</a:t>
            </a:r>
            <a:r>
              <a:rPr lang="ro-RO" sz="1600" dirty="0">
                <a:solidFill>
                  <a:srgbClr val="1F2328"/>
                </a:solidFill>
                <a:ea typeface="+mn-lt"/>
                <a:cs typeface="+mn-lt"/>
              </a:rPr>
              <a:t>-se ca fiecare sub-</a:t>
            </a:r>
            <a:r>
              <a:rPr lang="ro-RO" sz="1600" dirty="0" err="1">
                <a:solidFill>
                  <a:srgbClr val="1F2328"/>
                </a:solidFill>
                <a:ea typeface="+mn-lt"/>
                <a:cs typeface="+mn-lt"/>
              </a:rPr>
              <a:t>conditie</a:t>
            </a:r>
            <a:r>
              <a:rPr lang="ro-RO" sz="1600" dirty="0">
                <a:solidFill>
                  <a:srgbClr val="1F2328"/>
                </a:solidFill>
                <a:ea typeface="+mn-lt"/>
                <a:cs typeface="+mn-lt"/>
              </a:rPr>
              <a:t> a fost testata pentru ambele valori logice(</a:t>
            </a:r>
            <a:r>
              <a:rPr lang="ro-RO" sz="1600" dirty="0" err="1">
                <a:solidFill>
                  <a:srgbClr val="1F2328"/>
                </a:solidFill>
                <a:ea typeface="+mn-lt"/>
                <a:cs typeface="+mn-lt"/>
              </a:rPr>
              <a:t>adevarat</a:t>
            </a:r>
            <a:r>
              <a:rPr lang="ro-RO" sz="1600" dirty="0">
                <a:solidFill>
                  <a:srgbClr val="1F2328"/>
                </a:solidFill>
                <a:ea typeface="+mn-lt"/>
                <a:cs typeface="+mn-lt"/>
              </a:rPr>
              <a:t> si fals).</a:t>
            </a:r>
          </a:p>
          <a:p>
            <a:pPr marL="0" indent="0">
              <a:buNone/>
            </a:pPr>
            <a:endParaRPr lang="ro-RO" sz="1600" dirty="0">
              <a:solidFill>
                <a:srgbClr val="1F2328"/>
              </a:solidFill>
            </a:endParaRPr>
          </a:p>
          <a:p>
            <a:pPr marL="0" indent="0">
              <a:buNone/>
            </a:pPr>
            <a:r>
              <a:rPr lang="ro-RO" sz="1400" err="1">
                <a:solidFill>
                  <a:srgbClr val="1F2328"/>
                </a:solidFill>
                <a:ea typeface="+mn-lt"/>
                <a:cs typeface="+mn-lt"/>
              </a:rPr>
              <a:t>Conditia</a:t>
            </a:r>
            <a:r>
              <a:rPr lang="ro-RO" sz="1400" dirty="0">
                <a:solidFill>
                  <a:srgbClr val="1F2328"/>
                </a:solidFill>
                <a:ea typeface="+mn-lt"/>
                <a:cs typeface="+mn-lt"/>
              </a:rPr>
              <a:t> 8 nu poate </a:t>
            </a:r>
            <a:r>
              <a:rPr lang="ro-RO" sz="1400" err="1">
                <a:solidFill>
                  <a:srgbClr val="1F2328"/>
                </a:solidFill>
                <a:ea typeface="+mn-lt"/>
                <a:cs typeface="+mn-lt"/>
              </a:rPr>
              <a:t>vreodata</a:t>
            </a:r>
            <a:r>
              <a:rPr lang="ro-RO" sz="1400" dirty="0">
                <a:solidFill>
                  <a:srgbClr val="1F2328"/>
                </a:solidFill>
                <a:ea typeface="+mn-lt"/>
                <a:cs typeface="+mn-lt"/>
              </a:rPr>
              <a:t> sa fie falsa </a:t>
            </a:r>
            <a:r>
              <a:rPr lang="ro-RO" sz="1400" err="1">
                <a:solidFill>
                  <a:srgbClr val="1F2328"/>
                </a:solidFill>
                <a:ea typeface="+mn-lt"/>
                <a:cs typeface="+mn-lt"/>
              </a:rPr>
              <a:t>intrucat</a:t>
            </a:r>
            <a:r>
              <a:rPr lang="ro-RO" sz="1400" dirty="0">
                <a:solidFill>
                  <a:srgbClr val="1F2328"/>
                </a:solidFill>
                <a:ea typeface="+mn-lt"/>
                <a:cs typeface="+mn-lt"/>
              </a:rPr>
              <a:t> daca folosim o distanta 0, </a:t>
            </a:r>
            <a:endParaRPr lang="ro-RO" sz="14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ro-RO" sz="1400" dirty="0">
                <a:solidFill>
                  <a:srgbClr val="1F2328"/>
                </a:solidFill>
                <a:ea typeface="+mn-lt"/>
                <a:cs typeface="+mn-lt"/>
              </a:rPr>
              <a:t>nu va ajunge  la </a:t>
            </a:r>
            <a:r>
              <a:rPr lang="ro-RO" sz="1400" err="1">
                <a:solidFill>
                  <a:srgbClr val="1F2328"/>
                </a:solidFill>
                <a:ea typeface="+mn-lt"/>
                <a:cs typeface="+mn-lt"/>
              </a:rPr>
              <a:t>Conditia</a:t>
            </a:r>
            <a:r>
              <a:rPr lang="ro-RO" sz="1400" dirty="0">
                <a:solidFill>
                  <a:srgbClr val="1F2328"/>
                </a:solidFill>
                <a:ea typeface="+mn-lt"/>
                <a:cs typeface="+mn-lt"/>
              </a:rPr>
              <a:t> 8 </a:t>
            </a:r>
            <a:r>
              <a:rPr lang="ro-RO" sz="1400" err="1">
                <a:solidFill>
                  <a:srgbClr val="1F2328"/>
                </a:solidFill>
                <a:ea typeface="+mn-lt"/>
                <a:cs typeface="+mn-lt"/>
              </a:rPr>
              <a:t>intrucat</a:t>
            </a:r>
            <a:r>
              <a:rPr lang="ro-RO" sz="1400" dirty="0">
                <a:solidFill>
                  <a:srgbClr val="1F2328"/>
                </a:solidFill>
                <a:ea typeface="+mn-lt"/>
                <a:cs typeface="+mn-lt"/>
              </a:rPr>
              <a:t> va </a:t>
            </a:r>
            <a:r>
              <a:rPr lang="ro-RO" sz="1400" err="1">
                <a:solidFill>
                  <a:srgbClr val="1F2328"/>
                </a:solidFill>
                <a:ea typeface="+mn-lt"/>
                <a:cs typeface="+mn-lt"/>
              </a:rPr>
              <a:t>iesi</a:t>
            </a:r>
            <a:r>
              <a:rPr lang="ro-RO" sz="1400" dirty="0">
                <a:solidFill>
                  <a:srgbClr val="1F2328"/>
                </a:solidFill>
                <a:ea typeface="+mn-lt"/>
                <a:cs typeface="+mn-lt"/>
              </a:rPr>
              <a:t> din program si va arunca </a:t>
            </a:r>
            <a:r>
              <a:rPr lang="ro-RO" sz="1400" err="1">
                <a:solidFill>
                  <a:srgbClr val="1F2328"/>
                </a:solidFill>
                <a:ea typeface="+mn-lt"/>
                <a:cs typeface="+mn-lt"/>
              </a:rPr>
              <a:t>exceptia</a:t>
            </a:r>
            <a:endParaRPr lang="ro-RO" sz="140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ro-RO" sz="1400" dirty="0">
                <a:solidFill>
                  <a:srgbClr val="1F2328"/>
                </a:solidFill>
                <a:ea typeface="+mn-lt"/>
                <a:cs typeface="+mn-lt"/>
              </a:rPr>
              <a:t> </a:t>
            </a:r>
            <a:r>
              <a:rPr lang="ro-RO" sz="1400" err="1">
                <a:solidFill>
                  <a:srgbClr val="1F2328"/>
                </a:solidFill>
                <a:ea typeface="+mn-lt"/>
                <a:cs typeface="+mn-lt"/>
              </a:rPr>
              <a:t>cand</a:t>
            </a:r>
            <a:r>
              <a:rPr lang="ro-RO" sz="1400" dirty="0">
                <a:solidFill>
                  <a:srgbClr val="1F2328"/>
                </a:solidFill>
                <a:ea typeface="+mn-lt"/>
                <a:cs typeface="+mn-lt"/>
              </a:rPr>
              <a:t> </a:t>
            </a:r>
            <a:r>
              <a:rPr lang="ro-RO" sz="1400" err="1">
                <a:solidFill>
                  <a:srgbClr val="1F2328"/>
                </a:solidFill>
                <a:ea typeface="+mn-lt"/>
                <a:cs typeface="+mn-lt"/>
              </a:rPr>
              <a:t>testatam</a:t>
            </a:r>
            <a:r>
              <a:rPr lang="ro-RO" sz="1400" dirty="0">
                <a:solidFill>
                  <a:srgbClr val="1F2328"/>
                </a:solidFill>
                <a:ea typeface="+mn-lt"/>
                <a:cs typeface="+mn-lt"/>
              </a:rPr>
              <a:t> prima </a:t>
            </a:r>
            <a:r>
              <a:rPr lang="ro-RO" sz="1400" err="1">
                <a:solidFill>
                  <a:srgbClr val="1F2328"/>
                </a:solidFill>
                <a:ea typeface="+mn-lt"/>
                <a:cs typeface="+mn-lt"/>
              </a:rPr>
              <a:t>conditie</a:t>
            </a:r>
            <a:r>
              <a:rPr lang="ro-RO" sz="1400" dirty="0">
                <a:solidFill>
                  <a:srgbClr val="1F2328"/>
                </a:solidFill>
                <a:ea typeface="+mn-lt"/>
                <a:cs typeface="+mn-lt"/>
              </a:rPr>
              <a:t>.</a:t>
            </a:r>
            <a:endParaRPr lang="ro-RO" sz="14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ro-RO" sz="1400" dirty="0">
              <a:solidFill>
                <a:srgbClr val="1F2328"/>
              </a:solidFill>
            </a:endParaRPr>
          </a:p>
          <a:p>
            <a:pPr marL="0" indent="0">
              <a:buNone/>
            </a:pPr>
            <a:endParaRPr lang="ro-RO" sz="1400" dirty="0">
              <a:solidFill>
                <a:srgbClr val="1F2328"/>
              </a:solidFill>
            </a:endParaRPr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C528ADB1-A290-E959-7972-60652CF37E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142002"/>
              </p:ext>
            </p:extLst>
          </p:nvPr>
        </p:nvGraphicFramePr>
        <p:xfrm>
          <a:off x="6349999" y="1181652"/>
          <a:ext cx="5837895" cy="509847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3271">
                  <a:extLst>
                    <a:ext uri="{9D8B030D-6E8A-4147-A177-3AD203B41FA5}">
                      <a16:colId xmlns:a16="http://schemas.microsoft.com/office/drawing/2014/main" val="2160690301"/>
                    </a:ext>
                  </a:extLst>
                </a:gridCol>
                <a:gridCol w="2147965">
                  <a:extLst>
                    <a:ext uri="{9D8B030D-6E8A-4147-A177-3AD203B41FA5}">
                      <a16:colId xmlns:a16="http://schemas.microsoft.com/office/drawing/2014/main" val="1541595140"/>
                    </a:ext>
                  </a:extLst>
                </a:gridCol>
                <a:gridCol w="3306659">
                  <a:extLst>
                    <a:ext uri="{9D8B030D-6E8A-4147-A177-3AD203B41FA5}">
                      <a16:colId xmlns:a16="http://schemas.microsoft.com/office/drawing/2014/main" val="928347437"/>
                    </a:ext>
                  </a:extLst>
                </a:gridCol>
              </a:tblGrid>
              <a:tr h="438243">
                <a:tc>
                  <a:txBody>
                    <a:bodyPr/>
                    <a:lstStyle/>
                    <a:p>
                      <a:r>
                        <a:rPr lang="ro-RO" sz="1200" b="1" dirty="0">
                          <a:effectLst/>
                        </a:rPr>
                        <a:t>Nr.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200" b="1" dirty="0">
                          <a:effectLst/>
                        </a:rPr>
                        <a:t>Decizie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200" b="1" dirty="0">
                          <a:effectLst/>
                        </a:rPr>
                        <a:t>Condiții individuale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810652"/>
                  </a:ext>
                </a:extLst>
              </a:tr>
              <a:tr h="348347">
                <a:tc>
                  <a:txBody>
                    <a:bodyPr/>
                    <a:lstStyle/>
                    <a:p>
                      <a:r>
                        <a:rPr lang="ro-RO" sz="1200" dirty="0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200" err="1">
                          <a:effectLst/>
                        </a:rPr>
                        <a:t>if</a:t>
                      </a:r>
                      <a:r>
                        <a:rPr lang="ro-RO" sz="1200" dirty="0">
                          <a:effectLst/>
                        </a:rPr>
                        <a:t> (</a:t>
                      </a:r>
                      <a:r>
                        <a:rPr lang="ro-RO" sz="1200" err="1">
                          <a:effectLst/>
                        </a:rPr>
                        <a:t>distanceInKm</a:t>
                      </a:r>
                      <a:r>
                        <a:rPr lang="ro-RO" sz="1200" dirty="0">
                          <a:effectLst/>
                        </a:rPr>
                        <a:t> &lt; 5.0)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200" err="1">
                          <a:effectLst/>
                        </a:rPr>
                        <a:t>distanceInKm</a:t>
                      </a:r>
                      <a:r>
                        <a:rPr lang="ro-RO" sz="1200" dirty="0">
                          <a:effectLst/>
                        </a:rPr>
                        <a:t> &lt; 5.0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9916959"/>
                  </a:ext>
                </a:extLst>
              </a:tr>
              <a:tr h="348347">
                <a:tc>
                  <a:txBody>
                    <a:bodyPr/>
                    <a:lstStyle/>
                    <a:p>
                      <a:r>
                        <a:rPr lang="ro-RO" sz="1200" dirty="0">
                          <a:effectLst/>
                        </a:rPr>
                        <a:t>2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200" err="1">
                          <a:effectLst/>
                        </a:rPr>
                        <a:t>if</a:t>
                      </a:r>
                      <a:r>
                        <a:rPr lang="ro-RO" sz="1200" dirty="0">
                          <a:effectLst/>
                        </a:rPr>
                        <a:t> (</a:t>
                      </a:r>
                      <a:r>
                        <a:rPr lang="ro-RO" sz="1200" err="1">
                          <a:effectLst/>
                        </a:rPr>
                        <a:t>passengers</a:t>
                      </a:r>
                      <a:r>
                        <a:rPr lang="ro-RO" sz="1200" dirty="0">
                          <a:effectLst/>
                        </a:rPr>
                        <a:t> &lt;= 0)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200" err="1">
                          <a:effectLst/>
                        </a:rPr>
                        <a:t>passengers</a:t>
                      </a:r>
                      <a:r>
                        <a:rPr lang="ro-RO" sz="1200" dirty="0">
                          <a:effectLst/>
                        </a:rPr>
                        <a:t> &lt;= 0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205944"/>
                  </a:ext>
                </a:extLst>
              </a:tr>
              <a:tr h="348347">
                <a:tc>
                  <a:txBody>
                    <a:bodyPr/>
                    <a:lstStyle/>
                    <a:p>
                      <a:r>
                        <a:rPr lang="ro-RO" sz="1200" dirty="0">
                          <a:effectLst/>
                        </a:rPr>
                        <a:t>3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200" err="1">
                          <a:effectLst/>
                        </a:rPr>
                        <a:t>else</a:t>
                      </a:r>
                      <a:r>
                        <a:rPr lang="ro-RO" sz="1200" dirty="0">
                          <a:effectLst/>
                        </a:rPr>
                        <a:t> </a:t>
                      </a:r>
                      <a:r>
                        <a:rPr lang="ro-RO" sz="1200" err="1">
                          <a:effectLst/>
                        </a:rPr>
                        <a:t>if</a:t>
                      </a:r>
                      <a:r>
                        <a:rPr lang="ro-RO" sz="1200" dirty="0">
                          <a:effectLst/>
                        </a:rPr>
                        <a:t> (</a:t>
                      </a:r>
                      <a:r>
                        <a:rPr lang="ro-RO" sz="1200" err="1">
                          <a:effectLst/>
                        </a:rPr>
                        <a:t>passengers</a:t>
                      </a:r>
                      <a:r>
                        <a:rPr lang="ro-RO" sz="1200" dirty="0">
                          <a:effectLst/>
                        </a:rPr>
                        <a:t> &gt; 25)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200" err="1">
                          <a:effectLst/>
                        </a:rPr>
                        <a:t>passengers</a:t>
                      </a:r>
                      <a:r>
                        <a:rPr lang="ro-RO" sz="1200" dirty="0">
                          <a:effectLst/>
                        </a:rPr>
                        <a:t> &gt; 25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135029"/>
                  </a:ext>
                </a:extLst>
              </a:tr>
              <a:tr h="842776">
                <a:tc>
                  <a:txBody>
                    <a:bodyPr/>
                    <a:lstStyle/>
                    <a:p>
                      <a:r>
                        <a:rPr lang="ro-RO" sz="1200" dirty="0">
                          <a:effectLst/>
                        </a:rPr>
                        <a:t>4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200" err="1">
                          <a:effectLst/>
                        </a:rPr>
                        <a:t>if</a:t>
                      </a:r>
                      <a:r>
                        <a:rPr lang="ro-RO" sz="1200" dirty="0">
                          <a:effectLst/>
                        </a:rPr>
                        <a:t> (</a:t>
                      </a:r>
                      <a:r>
                        <a:rPr lang="ro-RO" sz="1200" err="1">
                          <a:effectLst/>
                        </a:rPr>
                        <a:t>passengers</a:t>
                      </a:r>
                      <a:r>
                        <a:rPr lang="ro-RO" sz="1200" dirty="0">
                          <a:effectLst/>
                        </a:rPr>
                        <a:t> &gt; </a:t>
                      </a:r>
                      <a:r>
                        <a:rPr lang="ro-RO" sz="1200" err="1">
                          <a:effectLst/>
                        </a:rPr>
                        <a:t>MinimumPeopleForDiscount</a:t>
                      </a:r>
                      <a:r>
                        <a:rPr lang="ro-RO" sz="1200" dirty="0">
                          <a:effectLst/>
                        </a:rPr>
                        <a:t>)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200" err="1">
                          <a:effectLst/>
                        </a:rPr>
                        <a:t>passengers</a:t>
                      </a:r>
                      <a:r>
                        <a:rPr lang="ro-RO" sz="1200" dirty="0">
                          <a:effectLst/>
                        </a:rPr>
                        <a:t> &gt; </a:t>
                      </a:r>
                      <a:r>
                        <a:rPr lang="ro-RO" sz="1200" err="1">
                          <a:effectLst/>
                        </a:rPr>
                        <a:t>MinimumPeopleForDiscount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96155"/>
                  </a:ext>
                </a:extLst>
              </a:tr>
              <a:tr h="595562">
                <a:tc>
                  <a:txBody>
                    <a:bodyPr/>
                    <a:lstStyle/>
                    <a:p>
                      <a:r>
                        <a:rPr lang="ro-RO" sz="1200" dirty="0">
                          <a:effectLst/>
                        </a:rPr>
                        <a:t>5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200" err="1">
                          <a:effectLst/>
                        </a:rPr>
                        <a:t>else</a:t>
                      </a:r>
                      <a:r>
                        <a:rPr lang="ro-RO" sz="1200" dirty="0">
                          <a:effectLst/>
                        </a:rPr>
                        <a:t> </a:t>
                      </a:r>
                      <a:r>
                        <a:rPr lang="ro-RO" sz="1200" err="1">
                          <a:effectLst/>
                        </a:rPr>
                        <a:t>if</a:t>
                      </a:r>
                      <a:r>
                        <a:rPr lang="ro-RO" sz="1200" dirty="0">
                          <a:effectLst/>
                        </a:rPr>
                        <a:t> (</a:t>
                      </a:r>
                      <a:r>
                        <a:rPr lang="ro-RO" sz="1200" err="1">
                          <a:effectLst/>
                        </a:rPr>
                        <a:t>passengers</a:t>
                      </a:r>
                      <a:r>
                        <a:rPr lang="ro-RO" sz="1200" dirty="0">
                          <a:effectLst/>
                        </a:rPr>
                        <a:t> &lt; </a:t>
                      </a:r>
                      <a:r>
                        <a:rPr lang="ro-RO" sz="1200" err="1">
                          <a:effectLst/>
                        </a:rPr>
                        <a:t>MaximumPeopleForBase</a:t>
                      </a:r>
                      <a:r>
                        <a:rPr lang="ro-RO" sz="1200" dirty="0">
                          <a:effectLst/>
                        </a:rPr>
                        <a:t>)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200" err="1">
                          <a:effectLst/>
                        </a:rPr>
                        <a:t>passengers</a:t>
                      </a:r>
                      <a:r>
                        <a:rPr lang="ro-RO" sz="1200" dirty="0">
                          <a:effectLst/>
                        </a:rPr>
                        <a:t> &lt; </a:t>
                      </a:r>
                      <a:r>
                        <a:rPr lang="ro-RO" sz="1200" err="1">
                          <a:effectLst/>
                        </a:rPr>
                        <a:t>MaximumPeopleForBase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923709"/>
                  </a:ext>
                </a:extLst>
              </a:tr>
              <a:tr h="348347">
                <a:tc>
                  <a:txBody>
                    <a:bodyPr/>
                    <a:lstStyle/>
                    <a:p>
                      <a:r>
                        <a:rPr lang="ro-RO" sz="1200" dirty="0">
                          <a:effectLst/>
                        </a:rPr>
                        <a:t>6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200" err="1">
                          <a:effectLst/>
                        </a:rPr>
                        <a:t>if</a:t>
                      </a:r>
                      <a:r>
                        <a:rPr lang="ro-RO" sz="1200" dirty="0">
                          <a:effectLst/>
                        </a:rPr>
                        <a:t> (</a:t>
                      </a:r>
                      <a:r>
                        <a:rPr lang="ro-RO" sz="1200" err="1">
                          <a:effectLst/>
                        </a:rPr>
                        <a:t>includeRests</a:t>
                      </a:r>
                      <a:r>
                        <a:rPr lang="ro-RO" sz="1200" dirty="0">
                          <a:effectLst/>
                        </a:rPr>
                        <a:t>)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200" err="1">
                          <a:effectLst/>
                        </a:rPr>
                        <a:t>includeRests</a:t>
                      </a:r>
                      <a:r>
                        <a:rPr lang="ro-RO" sz="1200" dirty="0">
                          <a:effectLst/>
                        </a:rPr>
                        <a:t> == </a:t>
                      </a:r>
                      <a:r>
                        <a:rPr lang="ro-RO" sz="1200" err="1">
                          <a:effectLst/>
                        </a:rPr>
                        <a:t>true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412189"/>
                  </a:ext>
                </a:extLst>
              </a:tr>
              <a:tr h="348347">
                <a:tc>
                  <a:txBody>
                    <a:bodyPr/>
                    <a:lstStyle/>
                    <a:p>
                      <a:r>
                        <a:rPr lang="ro-RO" sz="1200" dirty="0">
                          <a:effectLst/>
                        </a:rPr>
                        <a:t>7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200" dirty="0">
                          <a:effectLst/>
                        </a:rPr>
                        <a:t>for (</a:t>
                      </a:r>
                      <a:r>
                        <a:rPr lang="ro-RO" sz="1200" err="1">
                          <a:effectLst/>
                        </a:rPr>
                        <a:t>int</a:t>
                      </a:r>
                      <a:r>
                        <a:rPr lang="ro-RO" sz="1200" dirty="0">
                          <a:effectLst/>
                        </a:rPr>
                        <a:t> i = 0; i &lt; </a:t>
                      </a:r>
                      <a:r>
                        <a:rPr lang="ro-RO" sz="1200" err="1">
                          <a:effectLst/>
                        </a:rPr>
                        <a:t>stops</a:t>
                      </a:r>
                      <a:r>
                        <a:rPr lang="ro-RO" sz="1200" dirty="0">
                          <a:effectLst/>
                        </a:rPr>
                        <a:t>; ++i)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200" dirty="0">
                          <a:effectLst/>
                        </a:rPr>
                        <a:t>i &lt; </a:t>
                      </a:r>
                      <a:r>
                        <a:rPr lang="ro-RO" sz="1200" err="1">
                          <a:effectLst/>
                        </a:rPr>
                        <a:t>stops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471191"/>
                  </a:ext>
                </a:extLst>
              </a:tr>
              <a:tr h="348347">
                <a:tc>
                  <a:txBody>
                    <a:bodyPr/>
                    <a:lstStyle/>
                    <a:p>
                      <a:r>
                        <a:rPr lang="ro-RO" sz="1200" dirty="0">
                          <a:effectLst/>
                        </a:rPr>
                        <a:t>8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200" err="1">
                          <a:effectLst/>
                        </a:rPr>
                        <a:t>while</a:t>
                      </a:r>
                      <a:r>
                        <a:rPr lang="ro-RO" sz="1200" dirty="0">
                          <a:effectLst/>
                        </a:rPr>
                        <a:t> (</a:t>
                      </a:r>
                      <a:r>
                        <a:rPr lang="ro-RO" sz="1200" err="1">
                          <a:effectLst/>
                        </a:rPr>
                        <a:t>remaining</a:t>
                      </a:r>
                      <a:r>
                        <a:rPr lang="ro-RO" sz="1200" dirty="0">
                          <a:effectLst/>
                        </a:rPr>
                        <a:t> &gt; 0.0)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200" dirty="0" err="1">
                          <a:effectLst/>
                        </a:rPr>
                        <a:t>remaining</a:t>
                      </a:r>
                      <a:r>
                        <a:rPr lang="ro-RO" sz="1200" dirty="0">
                          <a:effectLst/>
                        </a:rPr>
                        <a:t> &gt; 0.0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07746"/>
                  </a:ext>
                </a:extLst>
              </a:tr>
              <a:tr h="1089992">
                <a:tc>
                  <a:txBody>
                    <a:bodyPr/>
                    <a:lstStyle/>
                    <a:p>
                      <a:r>
                        <a:rPr lang="ro-RO" sz="1200" dirty="0">
                          <a:effectLst/>
                        </a:rPr>
                        <a:t>9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200" dirty="0" err="1">
                          <a:effectLst/>
                        </a:rPr>
                        <a:t>if</a:t>
                      </a:r>
                      <a:r>
                        <a:rPr lang="ro-RO" sz="1200" dirty="0">
                          <a:effectLst/>
                        </a:rPr>
                        <a:t> ((</a:t>
                      </a:r>
                      <a:r>
                        <a:rPr lang="ro-RO" sz="1200" dirty="0" err="1">
                          <a:effectLst/>
                        </a:rPr>
                        <a:t>passengers</a:t>
                      </a:r>
                      <a:r>
                        <a:rPr lang="ro-RO" sz="1200" dirty="0">
                          <a:effectLst/>
                        </a:rPr>
                        <a:t> &gt; </a:t>
                      </a:r>
                      <a:r>
                        <a:rPr lang="ro-RO" sz="1200" dirty="0" err="1">
                          <a:effectLst/>
                        </a:rPr>
                        <a:t>MinimumPeopleForDiscount</a:t>
                      </a:r>
                      <a:r>
                        <a:rPr lang="ro-RO" sz="1200" dirty="0">
                          <a:effectLst/>
                        </a:rPr>
                        <a:t>) &amp;&amp; (</a:t>
                      </a:r>
                      <a:r>
                        <a:rPr lang="ro-RO" sz="1200" dirty="0" err="1">
                          <a:effectLst/>
                        </a:rPr>
                        <a:t>distanceInKm</a:t>
                      </a:r>
                      <a:r>
                        <a:rPr lang="ro-RO" sz="1200" dirty="0">
                          <a:effectLst/>
                        </a:rPr>
                        <a:t> &gt; 500))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200" dirty="0" err="1">
                          <a:effectLst/>
                        </a:rPr>
                        <a:t>passengers</a:t>
                      </a:r>
                      <a:r>
                        <a:rPr lang="ro-RO" sz="1200" dirty="0">
                          <a:effectLst/>
                        </a:rPr>
                        <a:t> &gt; </a:t>
                      </a:r>
                      <a:r>
                        <a:rPr lang="ro-RO" sz="1200" dirty="0" err="1">
                          <a:effectLst/>
                        </a:rPr>
                        <a:t>MinimumPeopleForDiscount</a:t>
                      </a:r>
                      <a:br>
                        <a:rPr lang="ro-RO" sz="1200" dirty="0">
                          <a:effectLst/>
                        </a:rPr>
                      </a:br>
                      <a:r>
                        <a:rPr lang="ro-RO" sz="1200" dirty="0" err="1">
                          <a:effectLst/>
                        </a:rPr>
                        <a:t>distanceInKm</a:t>
                      </a:r>
                      <a:r>
                        <a:rPr lang="ro-RO" sz="1200" dirty="0">
                          <a:effectLst/>
                        </a:rPr>
                        <a:t> &gt; 500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621237"/>
                  </a:ext>
                </a:extLst>
              </a:tr>
            </a:tbl>
          </a:graphicData>
        </a:graphic>
      </p:graphicFrame>
      <p:graphicFrame>
        <p:nvGraphicFramePr>
          <p:cNvPr id="7" name="Tabel 6">
            <a:extLst>
              <a:ext uri="{FF2B5EF4-FFF2-40B4-BE49-F238E27FC236}">
                <a16:creationId xmlns:a16="http://schemas.microsoft.com/office/drawing/2014/main" id="{2AF74EB1-252D-EDCA-27AA-8EFA5D552D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632952"/>
              </p:ext>
            </p:extLst>
          </p:nvPr>
        </p:nvGraphicFramePr>
        <p:xfrm>
          <a:off x="253999" y="2672522"/>
          <a:ext cx="5841071" cy="404368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49573">
                  <a:extLst>
                    <a:ext uri="{9D8B030D-6E8A-4147-A177-3AD203B41FA5}">
                      <a16:colId xmlns:a16="http://schemas.microsoft.com/office/drawing/2014/main" val="3350998132"/>
                    </a:ext>
                  </a:extLst>
                </a:gridCol>
                <a:gridCol w="874426">
                  <a:extLst>
                    <a:ext uri="{9D8B030D-6E8A-4147-A177-3AD203B41FA5}">
                      <a16:colId xmlns:a16="http://schemas.microsoft.com/office/drawing/2014/main" val="678634441"/>
                    </a:ext>
                  </a:extLst>
                </a:gridCol>
                <a:gridCol w="924393">
                  <a:extLst>
                    <a:ext uri="{9D8B030D-6E8A-4147-A177-3AD203B41FA5}">
                      <a16:colId xmlns:a16="http://schemas.microsoft.com/office/drawing/2014/main" val="916702090"/>
                    </a:ext>
                  </a:extLst>
                </a:gridCol>
                <a:gridCol w="749508">
                  <a:extLst>
                    <a:ext uri="{9D8B030D-6E8A-4147-A177-3AD203B41FA5}">
                      <a16:colId xmlns:a16="http://schemas.microsoft.com/office/drawing/2014/main" val="68421440"/>
                    </a:ext>
                  </a:extLst>
                </a:gridCol>
                <a:gridCol w="1668993">
                  <a:extLst>
                    <a:ext uri="{9D8B030D-6E8A-4147-A177-3AD203B41FA5}">
                      <a16:colId xmlns:a16="http://schemas.microsoft.com/office/drawing/2014/main" val="3175482300"/>
                    </a:ext>
                  </a:extLst>
                </a:gridCol>
                <a:gridCol w="974178">
                  <a:extLst>
                    <a:ext uri="{9D8B030D-6E8A-4147-A177-3AD203B41FA5}">
                      <a16:colId xmlns:a16="http://schemas.microsoft.com/office/drawing/2014/main" val="1522653537"/>
                    </a:ext>
                  </a:extLst>
                </a:gridCol>
              </a:tblGrid>
              <a:tr h="701824">
                <a:tc>
                  <a:txBody>
                    <a:bodyPr/>
                    <a:lstStyle/>
                    <a:p>
                      <a:r>
                        <a:rPr lang="ro-RO" sz="1000" b="1" dirty="0">
                          <a:effectLst/>
                        </a:rPr>
                        <a:t>Test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000" b="1" err="1">
                          <a:effectLst/>
                        </a:rPr>
                        <a:t>distanceInKm</a:t>
                      </a:r>
                      <a:endParaRPr lang="ro-RO" sz="1000" b="1">
                        <a:effectLst/>
                      </a:endParaRP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000" b="1" err="1">
                          <a:effectLst/>
                        </a:rPr>
                        <a:t>passengers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000" b="1" err="1">
                          <a:effectLst/>
                        </a:rPr>
                        <a:t>includeRests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000" b="1" dirty="0">
                          <a:effectLst/>
                        </a:rPr>
                        <a:t>Rezultatul afișat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000" b="1" dirty="0">
                          <a:effectLst/>
                        </a:rPr>
                        <a:t>Condiții acoperite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915046"/>
                  </a:ext>
                </a:extLst>
              </a:tr>
              <a:tr h="554072">
                <a:tc>
                  <a:txBody>
                    <a:bodyPr/>
                    <a:lstStyle/>
                    <a:p>
                      <a:r>
                        <a:rPr lang="ro-RO" sz="1000" dirty="0">
                          <a:effectLst/>
                        </a:rPr>
                        <a:t>T1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000" dirty="0">
                          <a:effectLst/>
                        </a:rPr>
                        <a:t>4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000" dirty="0">
                          <a:effectLst/>
                        </a:rPr>
                        <a:t>5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000" dirty="0">
                          <a:effectLst/>
                        </a:rPr>
                        <a:t>false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000" dirty="0">
                          <a:effectLst/>
                        </a:rPr>
                        <a:t>Testează ramura în care distanța este mai mică decât 5 kilometri.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000" dirty="0">
                          <a:effectLst/>
                        </a:rPr>
                        <a:t>C1-true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776435"/>
                  </a:ext>
                </a:extLst>
              </a:tr>
              <a:tr h="627947">
                <a:tc>
                  <a:txBody>
                    <a:bodyPr/>
                    <a:lstStyle/>
                    <a:p>
                      <a:r>
                        <a:rPr lang="ro-RO" sz="1000" dirty="0">
                          <a:effectLst/>
                        </a:rPr>
                        <a:t>T2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000" dirty="0">
                          <a:effectLst/>
                        </a:rPr>
                        <a:t>10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000" dirty="0">
                          <a:effectLst/>
                        </a:rPr>
                        <a:t>0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000" dirty="0">
                          <a:effectLst/>
                        </a:rPr>
                        <a:t>false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000" dirty="0">
                          <a:effectLst/>
                        </a:rPr>
                        <a:t>Testează ramura în care numărul de persoane este minim 1.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000" dirty="0">
                          <a:effectLst/>
                        </a:rPr>
                        <a:t>C1-false, C2-true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14511"/>
                  </a:ext>
                </a:extLst>
              </a:tr>
              <a:tr h="701824">
                <a:tc>
                  <a:txBody>
                    <a:bodyPr/>
                    <a:lstStyle/>
                    <a:p>
                      <a:r>
                        <a:rPr lang="ro-RO" sz="1000" dirty="0">
                          <a:effectLst/>
                        </a:rPr>
                        <a:t>T3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000" dirty="0">
                          <a:effectLst/>
                        </a:rPr>
                        <a:t>10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000" dirty="0">
                          <a:effectLst/>
                        </a:rPr>
                        <a:t>26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000" dirty="0">
                          <a:effectLst/>
                        </a:rPr>
                        <a:t>false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000" dirty="0">
                          <a:effectLst/>
                        </a:rPr>
                        <a:t>Testează ramura în care numărul de persoane este maxim 25.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000" dirty="0">
                          <a:effectLst/>
                        </a:rPr>
                        <a:t>C1-false,C2-false C3-true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984591"/>
                  </a:ext>
                </a:extLst>
              </a:tr>
              <a:tr h="1440592">
                <a:tc>
                  <a:txBody>
                    <a:bodyPr/>
                    <a:lstStyle/>
                    <a:p>
                      <a:r>
                        <a:rPr lang="ro-RO" sz="1000" dirty="0">
                          <a:effectLst/>
                        </a:rPr>
                        <a:t>T4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000" dirty="0">
                          <a:effectLst/>
                        </a:rPr>
                        <a:t>10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000" dirty="0">
                          <a:effectLst/>
                        </a:rPr>
                        <a:t>1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000" dirty="0">
                          <a:effectLst/>
                        </a:rPr>
                        <a:t>false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000" dirty="0">
                          <a:effectLst/>
                        </a:rPr>
                        <a:t>Testează ramura în care numărul de persoane este mai mic decât numărul maxim de persoane de bază și returnează cost = 6.30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1000" dirty="0">
                          <a:effectLst/>
                        </a:rPr>
                        <a:t>C1-false,C2-false,C3-false, C4-false, C5-true, C6-false, C9.1-false, C9.2-false</a:t>
                      </a:r>
                    </a:p>
                  </a:txBody>
                  <a:tcPr marL="123825" marR="123825" marT="57150" marB="57150" anchor="ctr">
                    <a:lnL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458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072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0095942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Ecran lat</PresentationFormat>
  <Paragraphs>0</Paragraphs>
  <Slides>12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12</vt:i4>
      </vt:variant>
    </vt:vector>
  </HeadingPairs>
  <TitlesOfParts>
    <vt:vector size="13" baseType="lpstr">
      <vt:lpstr>Temă Office</vt:lpstr>
      <vt:lpstr>Testare Unitara in C# </vt:lpstr>
      <vt:lpstr>Specificație     Serviciul ar trebui: </vt:lpstr>
      <vt:lpstr>Configuratie Hardware</vt:lpstr>
      <vt:lpstr>Functional Testing   -&gt; metoda de testare software care se concentreaza pe validarea functionalitatilor unui sistem, asigurandu-se ca acestea corespund specificatiilor si cerintelor definite. </vt:lpstr>
      <vt:lpstr>Prezentare PowerPoint</vt:lpstr>
      <vt:lpstr>Prezentare PowerPoint</vt:lpstr>
      <vt:lpstr>Structural Testing    -&gt; cunoscuta si ca white-box testing, se concentreaza pe verificarea interna a codului sursa. Practic, se testeaza structura logica a programului si se asigura ca toate partile acestuia functioneaza conform asteptarilor.</vt:lpstr>
      <vt:lpstr>Prezentare PowerPoint</vt:lpstr>
      <vt:lpstr>Prezentare PowerPoint</vt:lpstr>
      <vt:lpstr>Prezentare PowerPoint</vt:lpstr>
      <vt:lpstr>Mutation Testing -&gt; Pentru testarea folosind mutanti, proiectul foloseste framework-ul Stryker ce genereaza diferite tipuri de mutanti pe sursa noastra. 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441</cp:revision>
  <dcterms:created xsi:type="dcterms:W3CDTF">2025-05-13T12:10:06Z</dcterms:created>
  <dcterms:modified xsi:type="dcterms:W3CDTF">2025-05-14T08:31:14Z</dcterms:modified>
</cp:coreProperties>
</file>