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60" r:id="rId4"/>
    <p:sldId id="257" r:id="rId5"/>
    <p:sldId id="261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68" r:id="rId16"/>
    <p:sldId id="270" r:id="rId17"/>
    <p:sldId id="271" r:id="rId18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_ac ExtraBold" panose="020B0600000101010101" pitchFamily="50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A5D5E9"/>
    <a:srgbClr val="127CEA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6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0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2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BF97-65C3-4C16-810A-69B64FAA6B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7B96-B381-4791-9A24-79B790AA4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1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1816929" y="2517824"/>
            <a:ext cx="8558142" cy="1822353"/>
            <a:chOff x="2234279" y="2199476"/>
            <a:chExt cx="5842966" cy="1244189"/>
          </a:xfrm>
        </p:grpSpPr>
        <p:grpSp>
          <p:nvGrpSpPr>
            <p:cNvPr id="30" name="그룹 29"/>
            <p:cNvGrpSpPr/>
            <p:nvPr/>
          </p:nvGrpSpPr>
          <p:grpSpPr>
            <a:xfrm flipV="1">
              <a:off x="7459138" y="2365194"/>
              <a:ext cx="618107" cy="968556"/>
              <a:chOff x="-81618" y="5531880"/>
              <a:chExt cx="638149" cy="1010809"/>
            </a:xfrm>
          </p:grpSpPr>
          <p:sp>
            <p:nvSpPr>
              <p:cNvPr id="28" name="원호 27"/>
              <p:cNvSpPr/>
              <p:nvPr/>
            </p:nvSpPr>
            <p:spPr>
              <a:xfrm flipV="1">
                <a:off x="-12247" y="6228191"/>
                <a:ext cx="568778" cy="314498"/>
              </a:xfrm>
              <a:prstGeom prst="arc">
                <a:avLst>
                  <a:gd name="adj1" fmla="val 16197341"/>
                  <a:gd name="adj2" fmla="val 1114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556531" y="5531880"/>
                <a:ext cx="0" cy="853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원호 32"/>
              <p:cNvSpPr/>
              <p:nvPr/>
            </p:nvSpPr>
            <p:spPr>
              <a:xfrm flipV="1">
                <a:off x="-81618" y="6171269"/>
                <a:ext cx="568778" cy="314498"/>
              </a:xfrm>
              <a:prstGeom prst="arc">
                <a:avLst>
                  <a:gd name="adj1" fmla="val 18392697"/>
                  <a:gd name="adj2" fmla="val 1114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" name="직선 연결선 30"/>
            <p:cNvCxnSpPr>
              <a:endCxn id="28" idx="0"/>
            </p:cNvCxnSpPr>
            <p:nvPr/>
          </p:nvCxnSpPr>
          <p:spPr>
            <a:xfrm>
              <a:off x="5172075" y="2365194"/>
              <a:ext cx="26295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/>
            <p:cNvSpPr/>
            <p:nvPr/>
          </p:nvSpPr>
          <p:spPr>
            <a:xfrm>
              <a:off x="2273202" y="2210102"/>
              <a:ext cx="2769004" cy="428213"/>
            </a:xfrm>
            <a:prstGeom prst="roundRect">
              <a:avLst>
                <a:gd name="adj" fmla="val 50000"/>
              </a:avLst>
            </a:prstGeom>
            <a:solidFill>
              <a:srgbClr val="127C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i="1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AI</a:t>
              </a:r>
              <a:r>
                <a:rPr lang="ko-KR" altLang="en-US" sz="2000" b="1" i="1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플랫폼운영실무 과목</a:t>
              </a:r>
              <a:endParaRPr lang="ko-KR" altLang="en-US" sz="20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234279" y="2199476"/>
              <a:ext cx="465129" cy="428213"/>
            </a:xfrm>
            <a:prstGeom prst="roundRect">
              <a:avLst>
                <a:gd name="adj" fmla="val 50000"/>
              </a:avLst>
            </a:prstGeom>
            <a:solidFill>
              <a:srgbClr val="A5D5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64869" y="2708805"/>
              <a:ext cx="5760207" cy="493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100" b="1" dirty="0" err="1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홍게</a:t>
              </a:r>
              <a:r>
                <a:rPr lang="en-US" altLang="ko-KR" sz="41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41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대게</a:t>
              </a:r>
              <a:r>
                <a:rPr lang="en-US" altLang="ko-KR" sz="41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4100" b="1" dirty="0" err="1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킹크랩</a:t>
              </a:r>
              <a:r>
                <a:rPr lang="ko-KR" altLang="en-US" sz="41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분류 </a:t>
              </a:r>
              <a:r>
                <a:rPr lang="ko-KR" altLang="en-US" sz="4100" b="1" dirty="0" err="1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딥러닝</a:t>
              </a:r>
              <a:r>
                <a:rPr lang="ko-KR" altLang="en-US" sz="4100" b="1" dirty="0" smtClean="0">
                  <a:solidFill>
                    <a:srgbClr val="127CE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프로젝트</a:t>
              </a:r>
              <a:endParaRPr lang="ko-KR" altLang="en-US" sz="4100" b="1" dirty="0">
                <a:solidFill>
                  <a:srgbClr val="127C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05635" y="3212521"/>
              <a:ext cx="1954872" cy="231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이연준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 김성학 </a:t>
              </a:r>
              <a:r>
                <a:rPr lang="ko-KR" altLang="en-U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권지혁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정시현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1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72048" y="1101763"/>
            <a:ext cx="4940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모델 선정 및 데이터 폴더 생성 및 저장 설정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637314"/>
            <a:ext cx="7400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1779" y="1582120"/>
            <a:ext cx="7067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정확도가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번 반복 할 동안 증가를 하지 않으면 조기 종료 설정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302905"/>
            <a:ext cx="7734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93278" y="1866043"/>
            <a:ext cx="7005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그래프 생성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구분 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분포 설정 및  테스트 정확도 오차 값 표시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623466"/>
            <a:ext cx="6648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 결과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95652"/>
              </p:ext>
            </p:extLst>
          </p:nvPr>
        </p:nvGraphicFramePr>
        <p:xfrm>
          <a:off x="1428723" y="1415000"/>
          <a:ext cx="933455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9">
                  <a:extLst>
                    <a:ext uri="{9D8B030D-6E8A-4147-A177-3AD203B41FA5}">
                      <a16:colId xmlns:a16="http://schemas.microsoft.com/office/drawing/2014/main" val="74216199"/>
                    </a:ext>
                  </a:extLst>
                </a:gridCol>
                <a:gridCol w="1555759">
                  <a:extLst>
                    <a:ext uri="{9D8B030D-6E8A-4147-A177-3AD203B41FA5}">
                      <a16:colId xmlns:a16="http://schemas.microsoft.com/office/drawing/2014/main" val="147218641"/>
                    </a:ext>
                  </a:extLst>
                </a:gridCol>
                <a:gridCol w="1555759">
                  <a:extLst>
                    <a:ext uri="{9D8B030D-6E8A-4147-A177-3AD203B41FA5}">
                      <a16:colId xmlns:a16="http://schemas.microsoft.com/office/drawing/2014/main" val="286249326"/>
                    </a:ext>
                  </a:extLst>
                </a:gridCol>
                <a:gridCol w="1555759">
                  <a:extLst>
                    <a:ext uri="{9D8B030D-6E8A-4147-A177-3AD203B41FA5}">
                      <a16:colId xmlns:a16="http://schemas.microsoft.com/office/drawing/2014/main" val="428878815"/>
                    </a:ext>
                  </a:extLst>
                </a:gridCol>
                <a:gridCol w="1555759">
                  <a:extLst>
                    <a:ext uri="{9D8B030D-6E8A-4147-A177-3AD203B41FA5}">
                      <a16:colId xmlns:a16="http://schemas.microsoft.com/office/drawing/2014/main" val="1912865423"/>
                    </a:ext>
                  </a:extLst>
                </a:gridCol>
                <a:gridCol w="1555759">
                  <a:extLst>
                    <a:ext uri="{9D8B030D-6E8A-4147-A177-3AD203B41FA5}">
                      <a16:colId xmlns:a16="http://schemas.microsoft.com/office/drawing/2014/main" val="334046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레이어 개수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Dense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에포치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배치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오차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97974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sz="1600" dirty="0" smtClean="0">
                          <a:latin typeface="Consolas" panose="020B0609020204030204" pitchFamily="49" charset="0"/>
                        </a:rPr>
                        <a:t>줄 </a:t>
                      </a:r>
                      <a:endParaRPr lang="en-US" altLang="ko-KR" sz="1600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altLang="ko-KR" sz="1600" baseline="0" dirty="0" smtClean="0"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0.0059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4788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0.0074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01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0.0107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33888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r>
                        <a:rPr lang="en-US" altLang="ko-KR" sz="1600" baseline="0" dirty="0" smtClean="0"/>
                        <a:t> / 6 /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142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0.0057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4569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86664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12/8/6/3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082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0.0079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3865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0.0326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47132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12/10/8/6/3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0.0013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7245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5434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98707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14/12/10/8/6/3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6947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3779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0.0018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081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15705" y="975120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스탠다드로 </a:t>
            </a:r>
            <a:r>
              <a:rPr lang="ko-KR" altLang="en-US" dirty="0" err="1" smtClean="0"/>
              <a:t>구동시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값 변환 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57" y="919157"/>
            <a:ext cx="2009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 결과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30302"/>
              </p:ext>
            </p:extLst>
          </p:nvPr>
        </p:nvGraphicFramePr>
        <p:xfrm>
          <a:off x="1508868" y="1433830"/>
          <a:ext cx="917426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044">
                  <a:extLst>
                    <a:ext uri="{9D8B030D-6E8A-4147-A177-3AD203B41FA5}">
                      <a16:colId xmlns:a16="http://schemas.microsoft.com/office/drawing/2014/main" val="74216199"/>
                    </a:ext>
                  </a:extLst>
                </a:gridCol>
                <a:gridCol w="1529044">
                  <a:extLst>
                    <a:ext uri="{9D8B030D-6E8A-4147-A177-3AD203B41FA5}">
                      <a16:colId xmlns:a16="http://schemas.microsoft.com/office/drawing/2014/main" val="1900774687"/>
                    </a:ext>
                  </a:extLst>
                </a:gridCol>
                <a:gridCol w="1529044">
                  <a:extLst>
                    <a:ext uri="{9D8B030D-6E8A-4147-A177-3AD203B41FA5}">
                      <a16:colId xmlns:a16="http://schemas.microsoft.com/office/drawing/2014/main" val="286249326"/>
                    </a:ext>
                  </a:extLst>
                </a:gridCol>
                <a:gridCol w="1529044">
                  <a:extLst>
                    <a:ext uri="{9D8B030D-6E8A-4147-A177-3AD203B41FA5}">
                      <a16:colId xmlns:a16="http://schemas.microsoft.com/office/drawing/2014/main" val="428878815"/>
                    </a:ext>
                  </a:extLst>
                </a:gridCol>
                <a:gridCol w="1529044">
                  <a:extLst>
                    <a:ext uri="{9D8B030D-6E8A-4147-A177-3AD203B41FA5}">
                      <a16:colId xmlns:a16="http://schemas.microsoft.com/office/drawing/2014/main" val="1912865423"/>
                    </a:ext>
                  </a:extLst>
                </a:gridCol>
                <a:gridCol w="1529044">
                  <a:extLst>
                    <a:ext uri="{9D8B030D-6E8A-4147-A177-3AD203B41FA5}">
                      <a16:colId xmlns:a16="http://schemas.microsoft.com/office/drawing/2014/main" val="334046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레이어 개수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Dense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에포치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배치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오차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97974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sz="1600" dirty="0" smtClean="0">
                          <a:latin typeface="Consolas" panose="020B0609020204030204" pitchFamily="49" charset="0"/>
                        </a:rPr>
                        <a:t>줄 </a:t>
                      </a:r>
                      <a:endParaRPr lang="en-US" altLang="ko-KR" sz="1600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altLang="ko-KR" sz="1600" baseline="0" dirty="0" smtClean="0"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0.7500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0.4655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4788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0.7500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0.5183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01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0.6444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0.8899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33888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r>
                        <a:rPr lang="en-US" altLang="ko-KR" sz="1600" baseline="0" dirty="0" smtClean="0"/>
                        <a:t> / </a:t>
                      </a:r>
                      <a:r>
                        <a:rPr lang="en-US" altLang="ko-KR" sz="1600" dirty="0" smtClean="0"/>
                        <a:t>6</a:t>
                      </a:r>
                      <a:r>
                        <a:rPr lang="en-US" altLang="ko-KR" sz="1600" baseline="0" dirty="0" smtClean="0"/>
                        <a:t> /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0.7583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0.4419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142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0.7611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0.6075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4569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0.7472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0.6616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86664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12/8/6/3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0.9889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0.0501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082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0.7556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0.4436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3865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0.7500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0.4946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47132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12/10/8/6/3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0.7583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0.4798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7245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0.7528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0.6058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5434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0.7611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0.6528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98707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줄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12/14/10/8/6/3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0.7556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0.4123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694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0.7556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0.4092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3779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0.7500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0.6280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0813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916569" y="975120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노멀리제이션</a:t>
            </a:r>
            <a:r>
              <a:rPr lang="ko-KR" altLang="en-US" dirty="0" smtClean="0"/>
              <a:t> 사용하여 구동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55990" y="3680340"/>
            <a:ext cx="6127142" cy="224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508868" y="3680340"/>
            <a:ext cx="3047122" cy="83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57" y="919157"/>
            <a:ext cx="2009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 결과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104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그래프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612190" y="3556082"/>
            <a:ext cx="18517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그래프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X 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학습 횟수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Y -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학습률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빨간색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오차율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파란색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학습률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https://cdn.discordapp.com/attachments/969151416054718499/974224451468140574/8c44a785e2e67e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72" y="2222356"/>
            <a:ext cx="5878372" cy="391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07" y="1658900"/>
            <a:ext cx="6534150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482" y="1251456"/>
            <a:ext cx="8153400" cy="381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007" y="1668425"/>
            <a:ext cx="1621701" cy="285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9349" y="16218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71121" y="863309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노멀리제이션</a:t>
            </a:r>
            <a:r>
              <a:rPr lang="ko-KR" altLang="en-US" dirty="0" smtClean="0"/>
              <a:t> 사용하여 구동한 것 중 가장 적합한 </a:t>
            </a:r>
            <a:r>
              <a:rPr lang="ko-KR" altLang="en-US" dirty="0" err="1" smtClean="0"/>
              <a:t>설정값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05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질의응답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41122" y="2907060"/>
            <a:ext cx="8257266" cy="1276946"/>
          </a:xfrm>
          <a:prstGeom prst="roundRect">
            <a:avLst/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  <a:endParaRPr lang="ko-KR" altLang="en-US" sz="72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1924" y="513191"/>
            <a:ext cx="112680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41122" y="2907060"/>
            <a:ext cx="8257266" cy="1276946"/>
          </a:xfrm>
          <a:prstGeom prst="roundRect">
            <a:avLst/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72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72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3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4317719" y="444445"/>
            <a:ext cx="4055736" cy="627200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  <a:endParaRPr lang="ko-KR" altLang="en-US" sz="3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818545" y="1426574"/>
            <a:ext cx="0" cy="47837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317719" y="1442138"/>
            <a:ext cx="4055736" cy="627200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선정 이유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60709" y="1426574"/>
            <a:ext cx="681270" cy="62720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17719" y="2439831"/>
            <a:ext cx="4055736" cy="627200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60709" y="2424267"/>
            <a:ext cx="681270" cy="62720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ysClr val="windowText" lastClr="000000"/>
                </a:solidFill>
              </a:rPr>
              <a:t>2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17719" y="3453088"/>
            <a:ext cx="4055736" cy="627200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20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학습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0709" y="3437524"/>
            <a:ext cx="681270" cy="62720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17719" y="4466345"/>
            <a:ext cx="4055736" cy="627200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20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학습 결과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60709" y="4450781"/>
            <a:ext cx="681270" cy="62720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ysClr val="windowText" lastClr="000000"/>
                </a:solidFill>
              </a:rPr>
              <a:t>4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17719" y="5479602"/>
            <a:ext cx="4055736" cy="627200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Q&amp;A</a:t>
            </a:r>
            <a:endParaRPr lang="ko-KR" altLang="en-US" sz="20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60709" y="5464038"/>
            <a:ext cx="681270" cy="627200"/>
          </a:xfrm>
          <a:prstGeom prst="roundRect">
            <a:avLst>
              <a:gd name="adj" fmla="val 50000"/>
            </a:avLst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ysClr val="windowText" lastClr="000000"/>
                </a:solidFill>
              </a:rPr>
              <a:t>5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선정 이유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67803" y="2667544"/>
            <a:ext cx="89900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홍게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대게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킹크랩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종류별 외형적인 특징만으로 구분을 하였는지 궁금하였고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이에 기준을 세워 외형적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환경적 복합적인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데이터셋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기준을 만들었음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분석한 내용을 바탕으로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데이터셋을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만들고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딥러닝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학습을 시켰음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0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317876" y="1486848"/>
            <a:ext cx="3687318" cy="551820"/>
            <a:chOff x="1312113" y="2086495"/>
            <a:chExt cx="3687318" cy="551820"/>
          </a:xfrm>
        </p:grpSpPr>
        <p:grpSp>
          <p:nvGrpSpPr>
            <p:cNvPr id="2" name="그룹 1"/>
            <p:cNvGrpSpPr/>
            <p:nvPr/>
          </p:nvGrpSpPr>
          <p:grpSpPr>
            <a:xfrm>
              <a:off x="1312113" y="2086495"/>
              <a:ext cx="3687318" cy="551820"/>
              <a:chOff x="1312113" y="2210101"/>
              <a:chExt cx="3687318" cy="42821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312113" y="2210102"/>
                <a:ext cx="3687318" cy="428213"/>
              </a:xfrm>
              <a:prstGeom prst="roundRect">
                <a:avLst/>
              </a:prstGeom>
              <a:solidFill>
                <a:srgbClr val="A5D5E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312113" y="2210101"/>
                <a:ext cx="2769004" cy="428213"/>
              </a:xfrm>
              <a:prstGeom prst="roundRect">
                <a:avLst/>
              </a:prstGeom>
              <a:solidFill>
                <a:srgbClr val="127C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 smtClean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홍게</a:t>
                </a:r>
                <a:endParaRPr lang="ko-KR" altLang="en-US" sz="1600" b="1" i="1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409669" y="2169622"/>
              <a:ext cx="1543922" cy="411827"/>
              <a:chOff x="1407096" y="3385359"/>
              <a:chExt cx="1543922" cy="66294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625149" y="4048299"/>
                <a:ext cx="1325869" cy="0"/>
                <a:chOff x="1666713" y="3092335"/>
                <a:chExt cx="1325869" cy="0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666713" y="3092335"/>
                  <a:ext cx="11180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2872059" y="3092335"/>
                  <a:ext cx="1205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왼쪽 대괄호 13"/>
              <p:cNvSpPr/>
              <p:nvPr/>
            </p:nvSpPr>
            <p:spPr>
              <a:xfrm>
                <a:off x="1407096" y="3385359"/>
                <a:ext cx="153829" cy="662940"/>
              </a:xfrm>
              <a:prstGeom prst="leftBracket">
                <a:avLst>
                  <a:gd name="adj" fmla="val 331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3317876" y="3429192"/>
            <a:ext cx="3687318" cy="551820"/>
            <a:chOff x="1312113" y="2086495"/>
            <a:chExt cx="3687318" cy="551820"/>
          </a:xfrm>
        </p:grpSpPr>
        <p:grpSp>
          <p:nvGrpSpPr>
            <p:cNvPr id="42" name="그룹 41"/>
            <p:cNvGrpSpPr/>
            <p:nvPr/>
          </p:nvGrpSpPr>
          <p:grpSpPr>
            <a:xfrm>
              <a:off x="1312113" y="2086495"/>
              <a:ext cx="3687318" cy="551820"/>
              <a:chOff x="1312113" y="2210101"/>
              <a:chExt cx="3687318" cy="428214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1312113" y="2210102"/>
                <a:ext cx="3687318" cy="428213"/>
              </a:xfrm>
              <a:prstGeom prst="roundRect">
                <a:avLst/>
              </a:prstGeom>
              <a:solidFill>
                <a:srgbClr val="A5D5E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1312113" y="2210101"/>
                <a:ext cx="2769004" cy="428213"/>
              </a:xfrm>
              <a:prstGeom prst="roundRect">
                <a:avLst/>
              </a:prstGeom>
              <a:solidFill>
                <a:srgbClr val="127C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대</a:t>
                </a:r>
                <a:r>
                  <a:rPr lang="ko-KR" altLang="en-US" sz="1600" b="1" i="1" dirty="0" smtClean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게</a:t>
                </a:r>
                <a:endParaRPr lang="ko-KR" altLang="en-US" sz="1600" b="1" i="1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409669" y="2169622"/>
              <a:ext cx="1543922" cy="411827"/>
              <a:chOff x="1407096" y="3385359"/>
              <a:chExt cx="1543922" cy="66294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625149" y="4048299"/>
                <a:ext cx="1325869" cy="0"/>
                <a:chOff x="1666713" y="3092335"/>
                <a:chExt cx="1325869" cy="0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666713" y="3092335"/>
                  <a:ext cx="11180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2872059" y="3092335"/>
                  <a:ext cx="1205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왼쪽 대괄호 44"/>
              <p:cNvSpPr/>
              <p:nvPr/>
            </p:nvSpPr>
            <p:spPr>
              <a:xfrm>
                <a:off x="1407096" y="3385359"/>
                <a:ext cx="153829" cy="662940"/>
              </a:xfrm>
              <a:prstGeom prst="leftBracket">
                <a:avLst>
                  <a:gd name="adj" fmla="val 331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3317876" y="5255970"/>
            <a:ext cx="3687318" cy="551820"/>
            <a:chOff x="1312113" y="2086495"/>
            <a:chExt cx="3687318" cy="551820"/>
          </a:xfrm>
        </p:grpSpPr>
        <p:grpSp>
          <p:nvGrpSpPr>
            <p:cNvPr id="51" name="그룹 50"/>
            <p:cNvGrpSpPr/>
            <p:nvPr/>
          </p:nvGrpSpPr>
          <p:grpSpPr>
            <a:xfrm>
              <a:off x="1312113" y="2086495"/>
              <a:ext cx="3687318" cy="551820"/>
              <a:chOff x="1312113" y="2210101"/>
              <a:chExt cx="3687318" cy="42821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1312113" y="2210102"/>
                <a:ext cx="3687318" cy="428213"/>
              </a:xfrm>
              <a:prstGeom prst="roundRect">
                <a:avLst/>
              </a:prstGeom>
              <a:solidFill>
                <a:srgbClr val="A5D5E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1312113" y="2210101"/>
                <a:ext cx="2769004" cy="428213"/>
              </a:xfrm>
              <a:prstGeom prst="roundRect">
                <a:avLst/>
              </a:prstGeom>
              <a:solidFill>
                <a:srgbClr val="127C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 smtClean="0">
                    <a:solidFill>
                      <a:schemeClr val="bg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킹크랩</a:t>
                </a:r>
                <a:endParaRPr lang="ko-KR" altLang="en-US" sz="1600" b="1" i="1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1409669" y="2169622"/>
              <a:ext cx="1543922" cy="411827"/>
              <a:chOff x="1407096" y="3385359"/>
              <a:chExt cx="1543922" cy="662940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625149" y="4048299"/>
                <a:ext cx="1325869" cy="0"/>
                <a:chOff x="1666713" y="3092335"/>
                <a:chExt cx="1325869" cy="0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1666713" y="3092335"/>
                  <a:ext cx="11180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2872059" y="3092335"/>
                  <a:ext cx="1205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왼쪽 대괄호 53"/>
              <p:cNvSpPr/>
              <p:nvPr/>
            </p:nvSpPr>
            <p:spPr>
              <a:xfrm>
                <a:off x="1407096" y="3385359"/>
                <a:ext cx="153829" cy="662940"/>
              </a:xfrm>
              <a:prstGeom prst="leftBracket">
                <a:avLst>
                  <a:gd name="adj" fmla="val 331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053" y="4623771"/>
            <a:ext cx="2374253" cy="201422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425" y1="61140" x2="50575" y2="67358"/>
                        <a14:backgroundMark x1="68582" y1="64767" x2="69732" y2="67358"/>
                        <a14:backgroundMark x1="71648" y1="77202" x2="75479" y2="76166"/>
                        <a14:backgroundMark x1="80843" y1="49741" x2="82375" y2="51813"/>
                        <a14:backgroundMark x1="26437" y1="24352" x2="27969" y2="25907"/>
                        <a14:backgroundMark x1="41379" y1="23316" x2="42529" y2="25389"/>
                        <a14:backgroundMark x1="49425" y1="18135" x2="51341" y2="22798"/>
                        <a14:backgroundMark x1="80843" y1="64249" x2="78927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573" y="2798218"/>
            <a:ext cx="2391776" cy="176863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8574" flipH="1">
            <a:off x="892759" y="1369424"/>
            <a:ext cx="2103637" cy="126691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271030" y="3150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외형적 기준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279530" y="38064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환경적 기준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073914" y="2100911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색깔</a:t>
            </a:r>
            <a:endParaRPr lang="en-US" altLang="ko-KR" dirty="0" smtClean="0"/>
          </a:p>
          <a:p>
            <a:r>
              <a:rPr lang="ko-KR" altLang="en-US" dirty="0" smtClean="0"/>
              <a:t>가시 비율</a:t>
            </a:r>
            <a:endParaRPr lang="en-US" altLang="ko-KR" dirty="0" smtClean="0"/>
          </a:p>
          <a:p>
            <a:r>
              <a:rPr lang="ko-KR" altLang="en-US" dirty="0" smtClean="0"/>
              <a:t>집게발 크기</a:t>
            </a:r>
            <a:endParaRPr lang="en-US" altLang="ko-KR" dirty="0" smtClean="0"/>
          </a:p>
          <a:p>
            <a:r>
              <a:rPr lang="ko-KR" altLang="en-US" dirty="0" smtClean="0"/>
              <a:t>무게</a:t>
            </a:r>
            <a:endParaRPr lang="en-US" altLang="ko-KR" dirty="0" smtClean="0"/>
          </a:p>
          <a:p>
            <a:r>
              <a:rPr lang="ko-KR" altLang="en-US" dirty="0" smtClean="0"/>
              <a:t>길이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너비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186339" y="380641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수심</a:t>
            </a:r>
            <a:endParaRPr lang="en-US" altLang="ko-KR" dirty="0" smtClean="0"/>
          </a:p>
          <a:p>
            <a:r>
              <a:rPr lang="ko-KR" altLang="en-US" dirty="0" smtClean="0"/>
              <a:t>제철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8952388" y="1869190"/>
            <a:ext cx="0" cy="3703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7317877" y="3669903"/>
            <a:ext cx="3515191" cy="32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08730"/>
              </p:ext>
            </p:extLst>
          </p:nvPr>
        </p:nvGraphicFramePr>
        <p:xfrm>
          <a:off x="727648" y="1456108"/>
          <a:ext cx="10859753" cy="2292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1393">
                  <a:extLst>
                    <a:ext uri="{9D8B030D-6E8A-4147-A177-3AD203B41FA5}">
                      <a16:colId xmlns:a16="http://schemas.microsoft.com/office/drawing/2014/main" val="452267925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1182180749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910348326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348945280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416671200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1609568682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1973110666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570289546"/>
                    </a:ext>
                  </a:extLst>
                </a:gridCol>
                <a:gridCol w="1163545">
                  <a:extLst>
                    <a:ext uri="{9D8B030D-6E8A-4147-A177-3AD203B41FA5}">
                      <a16:colId xmlns:a16="http://schemas.microsoft.com/office/drawing/2014/main" val="3894675800"/>
                    </a:ext>
                  </a:extLst>
                </a:gridCol>
              </a:tblGrid>
              <a:tr h="27455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err="1" smtClean="0">
                          <a:effectLst/>
                        </a:rPr>
                        <a:t>데이터셋</a:t>
                      </a:r>
                      <a:r>
                        <a:rPr lang="ko-KR" altLang="en-US" sz="2000" b="1" u="none" strike="noStrike" dirty="0" smtClean="0">
                          <a:effectLst/>
                        </a:rPr>
                        <a:t> 기준</a:t>
                      </a:r>
                      <a:endParaRPr lang="en-US" altLang="ko-KR" sz="2000" b="1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46022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1.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색깔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가시 비율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3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집게발</a:t>
                      </a:r>
                      <a:endParaRPr lang="en-US" altLang="ko-KR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크기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4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무게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(g)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effectLst/>
                        </a:rPr>
                        <a:t>5.</a:t>
                      </a:r>
                      <a:r>
                        <a:rPr lang="ko-KR" altLang="en-US" sz="1600" b="1" u="none" strike="noStrike" dirty="0" smtClean="0">
                          <a:effectLst/>
                        </a:rPr>
                        <a:t>수심</a:t>
                      </a:r>
                      <a:r>
                        <a:rPr lang="en-US" altLang="ko-KR" sz="1600" b="1" u="none" strike="noStrike" dirty="0" smtClean="0">
                          <a:effectLst/>
                        </a:rPr>
                        <a:t>(m)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너비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제철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8683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대게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4~9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3~4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1~5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300~500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30~1800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7~12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8~13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 ~ 5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700898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킹크랩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7~10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5~10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5~10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1400~3470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30~300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18~22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21~25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1~12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925595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홍게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1~5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1~2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1~4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320~450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400~2300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7~15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8~17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1~6</a:t>
                      </a:r>
                      <a:endParaRPr lang="ko-KR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7528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79565" y="3949674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종류당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개씩 추출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9565" y="4519812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색깔은 밝은 붉은색일수록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어두운 갈색 일수록 </a:t>
            </a:r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가시 비율이 많을수록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집게발 크기는 클 수록 </a:t>
            </a:r>
            <a:r>
              <a:rPr lang="en-US" altLang="ko-KR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36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 분류 기준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데이터셋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예시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82114"/>
              </p:ext>
            </p:extLst>
          </p:nvPr>
        </p:nvGraphicFramePr>
        <p:xfrm>
          <a:off x="1125644" y="1339034"/>
          <a:ext cx="7277099" cy="2205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8601">
                  <a:extLst>
                    <a:ext uri="{9D8B030D-6E8A-4147-A177-3AD203B41FA5}">
                      <a16:colId xmlns:a16="http://schemas.microsoft.com/office/drawing/2014/main" val="984233321"/>
                    </a:ext>
                  </a:extLst>
                </a:gridCol>
                <a:gridCol w="706700">
                  <a:extLst>
                    <a:ext uri="{9D8B030D-6E8A-4147-A177-3AD203B41FA5}">
                      <a16:colId xmlns:a16="http://schemas.microsoft.com/office/drawing/2014/main" val="3765408573"/>
                    </a:ext>
                  </a:extLst>
                </a:gridCol>
                <a:gridCol w="1165100">
                  <a:extLst>
                    <a:ext uri="{9D8B030D-6E8A-4147-A177-3AD203B41FA5}">
                      <a16:colId xmlns:a16="http://schemas.microsoft.com/office/drawing/2014/main" val="3322442334"/>
                    </a:ext>
                  </a:extLst>
                </a:gridCol>
                <a:gridCol w="1308350">
                  <a:extLst>
                    <a:ext uri="{9D8B030D-6E8A-4147-A177-3AD203B41FA5}">
                      <a16:colId xmlns:a16="http://schemas.microsoft.com/office/drawing/2014/main" val="4263964859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3028279513"/>
                    </a:ext>
                  </a:extLst>
                </a:gridCol>
                <a:gridCol w="697150">
                  <a:extLst>
                    <a:ext uri="{9D8B030D-6E8A-4147-A177-3AD203B41FA5}">
                      <a16:colId xmlns:a16="http://schemas.microsoft.com/office/drawing/2014/main" val="814307289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1102455461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881464087"/>
                    </a:ext>
                  </a:extLst>
                </a:gridCol>
                <a:gridCol w="717948">
                  <a:extLst>
                    <a:ext uri="{9D8B030D-6E8A-4147-A177-3AD203B41FA5}">
                      <a16:colId xmlns:a16="http://schemas.microsoft.com/office/drawing/2014/main" val="3551218484"/>
                    </a:ext>
                  </a:extLst>
                </a:gridCol>
              </a:tblGrid>
              <a:tr h="220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1.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색깔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가시 비율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spc="-150" dirty="0">
                          <a:effectLst/>
                        </a:rPr>
                        <a:t>3</a:t>
                      </a:r>
                      <a:r>
                        <a:rPr lang="en-US" altLang="ko-KR" sz="1000" b="1" u="none" strike="noStrike" spc="-150" dirty="0" smtClean="0">
                          <a:effectLst/>
                        </a:rPr>
                        <a:t>.</a:t>
                      </a:r>
                      <a:r>
                        <a:rPr lang="ko-KR" altLang="en-US" sz="1000" b="1" u="none" strike="noStrike" spc="-150" dirty="0" smtClean="0">
                          <a:effectLst/>
                        </a:rPr>
                        <a:t>집게발</a:t>
                      </a:r>
                      <a:r>
                        <a:rPr lang="en-US" altLang="ko-KR" sz="1000" b="1" u="none" strike="noStrike" spc="-15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1" u="none" strike="noStrike" spc="-150" dirty="0" smtClean="0">
                          <a:effectLst/>
                        </a:rPr>
                        <a:t>크기</a:t>
                      </a:r>
                      <a:endParaRPr lang="ko-KR" altLang="en-US" sz="1000" b="1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무게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(g)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5.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수심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(m)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너비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제철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A5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7924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18" y="1559581"/>
            <a:ext cx="7286625" cy="21157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32" y="2618084"/>
            <a:ext cx="7305675" cy="2114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982" y="3949476"/>
            <a:ext cx="7296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전체 코드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62308" y="3596999"/>
            <a:ext cx="2802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주석 포함 총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80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줄 사용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29" y="959841"/>
            <a:ext cx="4833179" cy="57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5059" y="1488945"/>
            <a:ext cx="4152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케라스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함수 및 라이브러리 불러오기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157412"/>
            <a:ext cx="5572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79565" y="299085"/>
            <a:ext cx="465129" cy="428213"/>
          </a:xfrm>
          <a:prstGeom prst="roundRect">
            <a:avLst/>
          </a:prstGeom>
          <a:solidFill>
            <a:srgbClr val="A5D5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03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36272" y="299085"/>
            <a:ext cx="2769004" cy="428213"/>
          </a:xfrm>
          <a:prstGeom prst="roundRect">
            <a:avLst/>
          </a:prstGeom>
          <a:solidFill>
            <a:srgbClr val="127C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</a:t>
            </a:r>
            <a:endParaRPr lang="ko-KR" altLang="en-US" sz="1600" b="1" i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042206" y="513191"/>
            <a:ext cx="6587724" cy="1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11296650" y="513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865428" y="670440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867019" y="444234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flipV="1">
            <a:off x="11295059" y="6228191"/>
            <a:ext cx="568778" cy="314498"/>
          </a:xfrm>
          <a:prstGeom prst="arc">
            <a:avLst>
              <a:gd name="adj1" fmla="val 16197341"/>
              <a:gd name="adj2" fmla="val 111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1863837" y="5531880"/>
            <a:ext cx="0" cy="853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2553" y="1175265"/>
            <a:ext cx="0" cy="350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 flipH="1">
            <a:off x="292553" y="5531880"/>
            <a:ext cx="638149" cy="1010809"/>
            <a:chOff x="-81618" y="5531880"/>
            <a:chExt cx="638149" cy="1010809"/>
          </a:xfrm>
        </p:grpSpPr>
        <p:sp>
          <p:nvSpPr>
            <p:cNvPr id="28" name="원호 27"/>
            <p:cNvSpPr/>
            <p:nvPr/>
          </p:nvSpPr>
          <p:spPr>
            <a:xfrm flipV="1">
              <a:off x="-12247" y="6228191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556531" y="5531880"/>
              <a:ext cx="0" cy="853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/>
            <p:cNvSpPr/>
            <p:nvPr/>
          </p:nvSpPr>
          <p:spPr>
            <a:xfrm flipV="1">
              <a:off x="-81618" y="6171269"/>
              <a:ext cx="568778" cy="314498"/>
            </a:xfrm>
            <a:prstGeom prst="arc">
              <a:avLst>
                <a:gd name="adj1" fmla="val 18392697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564485" y="6542689"/>
            <a:ext cx="1160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0026725" y="419946"/>
            <a:ext cx="1902928" cy="831510"/>
            <a:chOff x="10049585" y="307197"/>
            <a:chExt cx="1902928" cy="8315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49585" y="307197"/>
              <a:ext cx="1902928" cy="831510"/>
              <a:chOff x="4294366" y="-182227"/>
              <a:chExt cx="7745233" cy="415941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V="1">
                <a:off x="4294366" y="-182227"/>
                <a:ext cx="6587722" cy="10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12039599" y="469649"/>
                <a:ext cx="0" cy="3507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원호 37"/>
            <p:cNvSpPr/>
            <p:nvPr/>
          </p:nvSpPr>
          <p:spPr>
            <a:xfrm>
              <a:off x="11383735" y="308259"/>
              <a:ext cx="568778" cy="314498"/>
            </a:xfrm>
            <a:prstGeom prst="arc">
              <a:avLst>
                <a:gd name="adj1" fmla="val 16197341"/>
                <a:gd name="adj2" fmla="val 111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6942" y="727298"/>
            <a:ext cx="899005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코드 리뷰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66091" y="1787795"/>
            <a:ext cx="2141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기본 데이터 설정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3945"/>
          <a:stretch/>
        </p:blipFill>
        <p:spPr>
          <a:xfrm>
            <a:off x="2967037" y="2346991"/>
            <a:ext cx="6257925" cy="281240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296206" y="4248149"/>
            <a:ext cx="4352369" cy="91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580</Words>
  <Application>Microsoft Office PowerPoint</Application>
  <PresentationFormat>와이드스크린</PresentationFormat>
  <Paragraphs>284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Consolas</vt:lpstr>
      <vt:lpstr>맑은 고딕</vt:lpstr>
      <vt:lpstr>나눔스퀘어_ac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user8</dc:creator>
  <cp:lastModifiedBy>user8</cp:lastModifiedBy>
  <cp:revision>27</cp:revision>
  <dcterms:created xsi:type="dcterms:W3CDTF">2022-05-02T00:26:15Z</dcterms:created>
  <dcterms:modified xsi:type="dcterms:W3CDTF">2022-07-04T02:18:29Z</dcterms:modified>
</cp:coreProperties>
</file>