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D54-FD8D-398A-96A6-95149EB56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D93423D-A1B4-36D8-CE9B-BFCAEE666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EDA9BFA-51FF-8A9F-0CFB-57055AF48095}"/>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5" name="Footer Placeholder 4">
            <a:extLst>
              <a:ext uri="{FF2B5EF4-FFF2-40B4-BE49-F238E27FC236}">
                <a16:creationId xmlns:a16="http://schemas.microsoft.com/office/drawing/2014/main" id="{FA597C9B-21C8-58AC-3346-D9D2BBE86E8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67F4D0E-7E73-A807-C9F6-3FE75D7CDA07}"/>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415775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D860-422A-B52D-638D-2031DE15B27E}"/>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89F3E6E-467A-43BE-61CD-34F5731DC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A2481CA-53F6-AAE8-1D6F-4BCD083E558D}"/>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5" name="Footer Placeholder 4">
            <a:extLst>
              <a:ext uri="{FF2B5EF4-FFF2-40B4-BE49-F238E27FC236}">
                <a16:creationId xmlns:a16="http://schemas.microsoft.com/office/drawing/2014/main" id="{0D53A560-BF38-1FF0-E774-9A84453C759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C2CC21E-CEDF-7B15-F1F0-3133DD2D9D2D}"/>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15424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E2DA5-B5AB-D904-A67B-25A05C25D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5BE7703-F1C8-6111-547A-737A806A6A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9A4DAFE-64A7-FA62-CBC1-C3776267824A}"/>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5" name="Footer Placeholder 4">
            <a:extLst>
              <a:ext uri="{FF2B5EF4-FFF2-40B4-BE49-F238E27FC236}">
                <a16:creationId xmlns:a16="http://schemas.microsoft.com/office/drawing/2014/main" id="{345370DE-59E4-8AC9-64F8-C265D8AD2B8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347BE05-0DD5-8A0E-63E5-356FF3F5045D}"/>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412802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CB79-FDCF-2491-B41D-A7F6BCBDF2F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BDDD32E-8A5F-E40A-1FFD-FB76E4EFE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0CF4BC5-7D0A-3D00-507F-9ABCC7438A71}"/>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5" name="Footer Placeholder 4">
            <a:extLst>
              <a:ext uri="{FF2B5EF4-FFF2-40B4-BE49-F238E27FC236}">
                <a16:creationId xmlns:a16="http://schemas.microsoft.com/office/drawing/2014/main" id="{69CDFC7A-ADFB-A15D-C90C-1CADFCFC998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8629675-1936-3016-EE99-96958364D479}"/>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380726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1715-7C85-7E5E-926F-377034BEA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B9D30F5C-5782-0F79-FE08-D018FA989A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7D1E90-5C04-7D67-D213-E73BEDED685D}"/>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5" name="Footer Placeholder 4">
            <a:extLst>
              <a:ext uri="{FF2B5EF4-FFF2-40B4-BE49-F238E27FC236}">
                <a16:creationId xmlns:a16="http://schemas.microsoft.com/office/drawing/2014/main" id="{018E8C1A-3F7D-6A50-4EAC-FCF60D35543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D894023-B594-721D-37CC-D766C1F09A31}"/>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340514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F1A7-64B8-DBA2-E20A-5562F48AF01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A17E59B-2025-4FB8-2BFE-6D425A9B9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1B440405-964B-BED3-6333-1C37941F3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5FF0D513-4D9F-3086-C319-AC84A3439A4A}"/>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6" name="Footer Placeholder 5">
            <a:extLst>
              <a:ext uri="{FF2B5EF4-FFF2-40B4-BE49-F238E27FC236}">
                <a16:creationId xmlns:a16="http://schemas.microsoft.com/office/drawing/2014/main" id="{DCA6A3D2-E4B2-91C7-75BB-5AD8048CA31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D207C1A-3E78-87A6-DCD0-DC60F75D3E26}"/>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408499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CD13-7AA3-0D34-C40F-F263645F449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661F380-28DF-EDD5-39A6-29EB9BF5A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81A73-4413-DE82-6944-C74D347DFF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31AC17D7-FB48-E1EE-C27F-8AABB30B3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35A7D-90DF-34CB-3847-D505B4210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5DF4C96-1A97-6F29-2E42-3106A4A8AA44}"/>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8" name="Footer Placeholder 7">
            <a:extLst>
              <a:ext uri="{FF2B5EF4-FFF2-40B4-BE49-F238E27FC236}">
                <a16:creationId xmlns:a16="http://schemas.microsoft.com/office/drawing/2014/main" id="{9898AAC2-85B0-0CEF-A54A-E168191D5BA4}"/>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177DE5B3-809B-CE58-6580-24877C712148}"/>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228745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7E38-1AA3-0735-3020-0F59DFB55FF5}"/>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935D74C5-9D2A-3D9E-0CAE-2520D06B8C82}"/>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4" name="Footer Placeholder 3">
            <a:extLst>
              <a:ext uri="{FF2B5EF4-FFF2-40B4-BE49-F238E27FC236}">
                <a16:creationId xmlns:a16="http://schemas.microsoft.com/office/drawing/2014/main" id="{285D211A-06AA-A80E-9F2C-19C43986A29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826DDBF-C8AA-5371-BD2D-6209449C3BF4}"/>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282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D94E1-7413-EB6F-F997-745B2D33C5A2}"/>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3" name="Footer Placeholder 2">
            <a:extLst>
              <a:ext uri="{FF2B5EF4-FFF2-40B4-BE49-F238E27FC236}">
                <a16:creationId xmlns:a16="http://schemas.microsoft.com/office/drawing/2014/main" id="{C0B0F3EF-EF14-EFA6-9BE6-BECE6C33946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8864CD57-1EC1-1797-EB7B-39D0378139B1}"/>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190992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203A-4068-E691-834F-7E3FB9388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DDEE506F-F967-A7AD-631A-16DA9C22B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FE8DDCB4-ADF1-02C8-376F-87CD4C418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96B75-F46F-E8EE-FCAD-07F2B3294047}"/>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6" name="Footer Placeholder 5">
            <a:extLst>
              <a:ext uri="{FF2B5EF4-FFF2-40B4-BE49-F238E27FC236}">
                <a16:creationId xmlns:a16="http://schemas.microsoft.com/office/drawing/2014/main" id="{69E2F82E-91DB-B863-5F2E-30F5A41E167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2628D16-26DB-03F1-A3F4-201C39C210B6}"/>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18679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40C8-49A6-A67D-BE9D-B91A3FF51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8FB221D7-4554-304B-1F1B-A792A19DF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2CE7027-1892-3731-28BD-5E92877D6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4E634-B5AE-05A5-AFDD-7A0242F8394B}"/>
              </a:ext>
            </a:extLst>
          </p:cNvPr>
          <p:cNvSpPr>
            <a:spLocks noGrp="1"/>
          </p:cNvSpPr>
          <p:nvPr>
            <p:ph type="dt" sz="half" idx="10"/>
          </p:nvPr>
        </p:nvSpPr>
        <p:spPr/>
        <p:txBody>
          <a:bodyPr/>
          <a:lstStyle/>
          <a:p>
            <a:fld id="{78C4D062-5FC1-4175-ABC2-8F4A549FB44E}" type="datetimeFigureOut">
              <a:rPr lang="en-IE" smtClean="0"/>
              <a:t>21/04/2025</a:t>
            </a:fld>
            <a:endParaRPr lang="en-IE"/>
          </a:p>
        </p:txBody>
      </p:sp>
      <p:sp>
        <p:nvSpPr>
          <p:cNvPr id="6" name="Footer Placeholder 5">
            <a:extLst>
              <a:ext uri="{FF2B5EF4-FFF2-40B4-BE49-F238E27FC236}">
                <a16:creationId xmlns:a16="http://schemas.microsoft.com/office/drawing/2014/main" id="{1273B89F-0A3D-2161-DFE4-4DF480262D6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FCA6683-36C9-6EEC-4C09-7980D6D9A456}"/>
              </a:ext>
            </a:extLst>
          </p:cNvPr>
          <p:cNvSpPr>
            <a:spLocks noGrp="1"/>
          </p:cNvSpPr>
          <p:nvPr>
            <p:ph type="sldNum" sz="quarter" idx="12"/>
          </p:nvPr>
        </p:nvSpPr>
        <p:spPr/>
        <p:txBody>
          <a:bodyPr/>
          <a:lstStyle/>
          <a:p>
            <a:fld id="{76336796-A44E-4A25-934D-9AD9E81AD31C}" type="slidenum">
              <a:rPr lang="en-IE" smtClean="0"/>
              <a:t>‹#›</a:t>
            </a:fld>
            <a:endParaRPr lang="en-IE"/>
          </a:p>
        </p:txBody>
      </p:sp>
    </p:spTree>
    <p:extLst>
      <p:ext uri="{BB962C8B-B14F-4D97-AF65-F5344CB8AC3E}">
        <p14:creationId xmlns:p14="http://schemas.microsoft.com/office/powerpoint/2010/main" val="36626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6C55D-45EE-9C11-A493-12D4E387D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A9DBDD1-B0A8-FE6D-FE3B-2A3FC2475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0E0BB36-4A40-BE1C-A24B-E71E172D7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C4D062-5FC1-4175-ABC2-8F4A549FB44E}" type="datetimeFigureOut">
              <a:rPr lang="en-IE" smtClean="0"/>
              <a:t>21/04/2025</a:t>
            </a:fld>
            <a:endParaRPr lang="en-IE"/>
          </a:p>
        </p:txBody>
      </p:sp>
      <p:sp>
        <p:nvSpPr>
          <p:cNvPr id="5" name="Footer Placeholder 4">
            <a:extLst>
              <a:ext uri="{FF2B5EF4-FFF2-40B4-BE49-F238E27FC236}">
                <a16:creationId xmlns:a16="http://schemas.microsoft.com/office/drawing/2014/main" id="{FC4E0699-2E67-918C-F383-25B3F5C45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E"/>
          </a:p>
        </p:txBody>
      </p:sp>
      <p:sp>
        <p:nvSpPr>
          <p:cNvPr id="6" name="Slide Number Placeholder 5">
            <a:extLst>
              <a:ext uri="{FF2B5EF4-FFF2-40B4-BE49-F238E27FC236}">
                <a16:creationId xmlns:a16="http://schemas.microsoft.com/office/drawing/2014/main" id="{66C2181A-67C8-93B3-511E-3F87A1B27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336796-A44E-4A25-934D-9AD9E81AD31C}" type="slidenum">
              <a:rPr lang="en-IE" smtClean="0"/>
              <a:t>‹#›</a:t>
            </a:fld>
            <a:endParaRPr lang="en-IE"/>
          </a:p>
        </p:txBody>
      </p:sp>
    </p:spTree>
    <p:extLst>
      <p:ext uri="{BB962C8B-B14F-4D97-AF65-F5344CB8AC3E}">
        <p14:creationId xmlns:p14="http://schemas.microsoft.com/office/powerpoint/2010/main" val="377846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AB989F6-9E11-5B0B-EE24-4AF09B4862DB}"/>
              </a:ext>
            </a:extLst>
          </p:cNvPr>
          <p:cNvSpPr/>
          <p:nvPr/>
        </p:nvSpPr>
        <p:spPr>
          <a:xfrm>
            <a:off x="3859718" y="4974450"/>
            <a:ext cx="1110539" cy="894401"/>
          </a:xfrm>
          <a:prstGeom prst="rect">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Arrow: Right 28">
            <a:extLst>
              <a:ext uri="{FF2B5EF4-FFF2-40B4-BE49-F238E27FC236}">
                <a16:creationId xmlns:a16="http://schemas.microsoft.com/office/drawing/2014/main" id="{4366DDDA-0A99-AD24-1D22-399B4482C469}"/>
              </a:ext>
            </a:extLst>
          </p:cNvPr>
          <p:cNvSpPr/>
          <p:nvPr/>
        </p:nvSpPr>
        <p:spPr>
          <a:xfrm rot="10800000">
            <a:off x="4040039" y="5005946"/>
            <a:ext cx="735542" cy="158996"/>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Arrow: Right 29">
            <a:extLst>
              <a:ext uri="{FF2B5EF4-FFF2-40B4-BE49-F238E27FC236}">
                <a16:creationId xmlns:a16="http://schemas.microsoft.com/office/drawing/2014/main" id="{30ED1402-005D-74D3-56CE-9222074489D6}"/>
              </a:ext>
            </a:extLst>
          </p:cNvPr>
          <p:cNvSpPr/>
          <p:nvPr/>
        </p:nvSpPr>
        <p:spPr>
          <a:xfrm>
            <a:off x="4040038" y="5544186"/>
            <a:ext cx="735541" cy="142788"/>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TextBox 52">
            <a:extLst>
              <a:ext uri="{FF2B5EF4-FFF2-40B4-BE49-F238E27FC236}">
                <a16:creationId xmlns:a16="http://schemas.microsoft.com/office/drawing/2014/main" id="{386623A0-C81E-8923-FACA-3AAAE5F7C84C}"/>
              </a:ext>
            </a:extLst>
          </p:cNvPr>
          <p:cNvSpPr txBox="1"/>
          <p:nvPr/>
        </p:nvSpPr>
        <p:spPr>
          <a:xfrm>
            <a:off x="5639440" y="5078493"/>
            <a:ext cx="1618873" cy="307777"/>
          </a:xfrm>
          <a:prstGeom prst="rect">
            <a:avLst/>
          </a:prstGeom>
          <a:noFill/>
        </p:spPr>
        <p:txBody>
          <a:bodyPr wrap="square" rtlCol="0">
            <a:spAutoFit/>
          </a:bodyPr>
          <a:lstStyle/>
          <a:p>
            <a:r>
              <a:rPr lang="en-IE" sz="1400" dirty="0"/>
              <a:t>DataCenter1</a:t>
            </a:r>
          </a:p>
        </p:txBody>
      </p:sp>
      <p:sp>
        <p:nvSpPr>
          <p:cNvPr id="54" name="TextBox 53">
            <a:extLst>
              <a:ext uri="{FF2B5EF4-FFF2-40B4-BE49-F238E27FC236}">
                <a16:creationId xmlns:a16="http://schemas.microsoft.com/office/drawing/2014/main" id="{11082E3A-C706-A25B-FB1A-8E9570E064CB}"/>
              </a:ext>
            </a:extLst>
          </p:cNvPr>
          <p:cNvSpPr txBox="1"/>
          <p:nvPr/>
        </p:nvSpPr>
        <p:spPr>
          <a:xfrm>
            <a:off x="5736520" y="2615172"/>
            <a:ext cx="1110538" cy="369332"/>
          </a:xfrm>
          <a:prstGeom prst="rect">
            <a:avLst/>
          </a:prstGeom>
          <a:noFill/>
        </p:spPr>
        <p:txBody>
          <a:bodyPr wrap="square" rtlCol="0">
            <a:spAutoFit/>
          </a:bodyPr>
          <a:lstStyle/>
          <a:p>
            <a:r>
              <a:rPr lang="en-IE" dirty="0"/>
              <a:t>Cloud</a:t>
            </a:r>
          </a:p>
        </p:txBody>
      </p:sp>
      <p:cxnSp>
        <p:nvCxnSpPr>
          <p:cNvPr id="60" name="Connector: Elbow 59">
            <a:extLst>
              <a:ext uri="{FF2B5EF4-FFF2-40B4-BE49-F238E27FC236}">
                <a16:creationId xmlns:a16="http://schemas.microsoft.com/office/drawing/2014/main" id="{3B1169B5-A3D7-642B-EB15-080E68498C22}"/>
              </a:ext>
            </a:extLst>
          </p:cNvPr>
          <p:cNvCxnSpPr>
            <a:cxnSpLocks/>
            <a:stCxn id="9" idx="3"/>
          </p:cNvCxnSpPr>
          <p:nvPr/>
        </p:nvCxnSpPr>
        <p:spPr>
          <a:xfrm flipV="1">
            <a:off x="1305018" y="2447798"/>
            <a:ext cx="1521553" cy="58353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62" name="Connector: Elbow 61">
            <a:extLst>
              <a:ext uri="{FF2B5EF4-FFF2-40B4-BE49-F238E27FC236}">
                <a16:creationId xmlns:a16="http://schemas.microsoft.com/office/drawing/2014/main" id="{D5BAA649-4092-1BAD-F316-9F5EF69CA133}"/>
              </a:ext>
            </a:extLst>
          </p:cNvPr>
          <p:cNvCxnSpPr>
            <a:cxnSpLocks/>
            <a:stCxn id="9" idx="2"/>
          </p:cNvCxnSpPr>
          <p:nvPr/>
        </p:nvCxnSpPr>
        <p:spPr>
          <a:xfrm rot="16200000" flipH="1">
            <a:off x="398910" y="3829374"/>
            <a:ext cx="732724" cy="3104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B5F104DC-65FB-4264-2C97-3C8138B44B6A}"/>
              </a:ext>
            </a:extLst>
          </p:cNvPr>
          <p:cNvCxnSpPr>
            <a:cxnSpLocks/>
            <a:endCxn id="28" idx="3"/>
          </p:cNvCxnSpPr>
          <p:nvPr/>
        </p:nvCxnSpPr>
        <p:spPr>
          <a:xfrm rot="10800000" flipV="1">
            <a:off x="4970257" y="4915583"/>
            <a:ext cx="1190476" cy="50606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22B52809-F85A-D3E7-23E0-C638389810F3}"/>
              </a:ext>
            </a:extLst>
          </p:cNvPr>
          <p:cNvCxnSpPr>
            <a:cxnSpLocks/>
          </p:cNvCxnSpPr>
          <p:nvPr/>
        </p:nvCxnSpPr>
        <p:spPr>
          <a:xfrm>
            <a:off x="3637056" y="2443176"/>
            <a:ext cx="1864550" cy="388217"/>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CE0E6C53-0EC9-D1F3-0C5E-F25C05ED2800}"/>
              </a:ext>
            </a:extLst>
          </p:cNvPr>
          <p:cNvSpPr txBox="1"/>
          <p:nvPr/>
        </p:nvSpPr>
        <p:spPr>
          <a:xfrm>
            <a:off x="3690305" y="2173758"/>
            <a:ext cx="566073" cy="261610"/>
          </a:xfrm>
          <a:prstGeom prst="rect">
            <a:avLst/>
          </a:prstGeom>
          <a:noFill/>
        </p:spPr>
        <p:txBody>
          <a:bodyPr wrap="square" rtlCol="0">
            <a:spAutoFit/>
          </a:bodyPr>
          <a:lstStyle/>
          <a:p>
            <a:r>
              <a:rPr lang="en-IE" sz="1100" dirty="0"/>
              <a:t>WAN1</a:t>
            </a:r>
          </a:p>
        </p:txBody>
      </p:sp>
      <p:sp>
        <p:nvSpPr>
          <p:cNvPr id="76" name="TextBox 75">
            <a:extLst>
              <a:ext uri="{FF2B5EF4-FFF2-40B4-BE49-F238E27FC236}">
                <a16:creationId xmlns:a16="http://schemas.microsoft.com/office/drawing/2014/main" id="{44EB6710-93B2-1972-541B-E9A65A1953AC}"/>
              </a:ext>
            </a:extLst>
          </p:cNvPr>
          <p:cNvSpPr txBox="1"/>
          <p:nvPr/>
        </p:nvSpPr>
        <p:spPr>
          <a:xfrm>
            <a:off x="6099323" y="3917294"/>
            <a:ext cx="1110538" cy="261610"/>
          </a:xfrm>
          <a:prstGeom prst="rect">
            <a:avLst/>
          </a:prstGeom>
          <a:noFill/>
        </p:spPr>
        <p:txBody>
          <a:bodyPr wrap="square" rtlCol="0">
            <a:spAutoFit/>
          </a:bodyPr>
          <a:lstStyle/>
          <a:p>
            <a:r>
              <a:rPr lang="en-IE" sz="1100" dirty="0"/>
              <a:t>WAN1</a:t>
            </a:r>
            <a:endParaRPr lang="en-IE" sz="1400" dirty="0"/>
          </a:p>
        </p:txBody>
      </p:sp>
      <p:sp>
        <p:nvSpPr>
          <p:cNvPr id="78" name="TextBox 77">
            <a:extLst>
              <a:ext uri="{FF2B5EF4-FFF2-40B4-BE49-F238E27FC236}">
                <a16:creationId xmlns:a16="http://schemas.microsoft.com/office/drawing/2014/main" id="{77D4F90A-43B2-1BF0-3054-312F76B10C58}"/>
              </a:ext>
            </a:extLst>
          </p:cNvPr>
          <p:cNvSpPr txBox="1"/>
          <p:nvPr/>
        </p:nvSpPr>
        <p:spPr>
          <a:xfrm>
            <a:off x="4066082" y="4665983"/>
            <a:ext cx="1022292" cy="369332"/>
          </a:xfrm>
          <a:prstGeom prst="rect">
            <a:avLst/>
          </a:prstGeom>
          <a:noFill/>
        </p:spPr>
        <p:txBody>
          <a:bodyPr wrap="square" rtlCol="0">
            <a:spAutoFit/>
          </a:bodyPr>
          <a:lstStyle/>
          <a:p>
            <a:r>
              <a:rPr lang="en-IE" sz="1800" dirty="0"/>
              <a:t>Switch</a:t>
            </a:r>
            <a:endParaRPr lang="en-IE" dirty="0"/>
          </a:p>
        </p:txBody>
      </p:sp>
      <p:sp>
        <p:nvSpPr>
          <p:cNvPr id="81" name="TextBox 80">
            <a:extLst>
              <a:ext uri="{FF2B5EF4-FFF2-40B4-BE49-F238E27FC236}">
                <a16:creationId xmlns:a16="http://schemas.microsoft.com/office/drawing/2014/main" id="{64DD4471-5D34-D5AC-F0BF-FCA9E0B1A7CB}"/>
              </a:ext>
            </a:extLst>
          </p:cNvPr>
          <p:cNvSpPr txBox="1"/>
          <p:nvPr/>
        </p:nvSpPr>
        <p:spPr>
          <a:xfrm>
            <a:off x="2713708" y="1965396"/>
            <a:ext cx="1753752" cy="307777"/>
          </a:xfrm>
          <a:prstGeom prst="rect">
            <a:avLst/>
          </a:prstGeom>
          <a:noFill/>
        </p:spPr>
        <p:txBody>
          <a:bodyPr wrap="square" rtlCol="0">
            <a:spAutoFit/>
          </a:bodyPr>
          <a:lstStyle/>
          <a:p>
            <a:r>
              <a:rPr lang="en-IE" sz="1400" dirty="0"/>
              <a:t>DataCenter2</a:t>
            </a:r>
            <a:endParaRPr lang="en-IE" dirty="0"/>
          </a:p>
        </p:txBody>
      </p:sp>
      <p:sp>
        <p:nvSpPr>
          <p:cNvPr id="9" name="Rectangle 8">
            <a:extLst>
              <a:ext uri="{FF2B5EF4-FFF2-40B4-BE49-F238E27FC236}">
                <a16:creationId xmlns:a16="http://schemas.microsoft.com/office/drawing/2014/main" id="{7EBD1890-5361-C3E6-1D48-D1D9078A447A}"/>
              </a:ext>
            </a:extLst>
          </p:cNvPr>
          <p:cNvSpPr/>
          <p:nvPr/>
        </p:nvSpPr>
        <p:spPr>
          <a:xfrm>
            <a:off x="194479" y="2584135"/>
            <a:ext cx="1110539" cy="894401"/>
          </a:xfrm>
          <a:prstGeom prst="rect">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Arrow: Right 9">
            <a:extLst>
              <a:ext uri="{FF2B5EF4-FFF2-40B4-BE49-F238E27FC236}">
                <a16:creationId xmlns:a16="http://schemas.microsoft.com/office/drawing/2014/main" id="{559F0446-CFE1-203F-FD64-85943F718735}"/>
              </a:ext>
            </a:extLst>
          </p:cNvPr>
          <p:cNvSpPr/>
          <p:nvPr/>
        </p:nvSpPr>
        <p:spPr>
          <a:xfrm rot="10800000">
            <a:off x="374800" y="2615631"/>
            <a:ext cx="735542" cy="158996"/>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Arrow: Right 11">
            <a:extLst>
              <a:ext uri="{FF2B5EF4-FFF2-40B4-BE49-F238E27FC236}">
                <a16:creationId xmlns:a16="http://schemas.microsoft.com/office/drawing/2014/main" id="{B7300773-3F2C-3E53-F3F4-F59B4FE5EDD4}"/>
              </a:ext>
            </a:extLst>
          </p:cNvPr>
          <p:cNvSpPr/>
          <p:nvPr/>
        </p:nvSpPr>
        <p:spPr>
          <a:xfrm>
            <a:off x="382004" y="3253423"/>
            <a:ext cx="735541" cy="142788"/>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TextBox 58">
            <a:extLst>
              <a:ext uri="{FF2B5EF4-FFF2-40B4-BE49-F238E27FC236}">
                <a16:creationId xmlns:a16="http://schemas.microsoft.com/office/drawing/2014/main" id="{62C00124-F102-B785-C6D4-FA1476010F6E}"/>
              </a:ext>
            </a:extLst>
          </p:cNvPr>
          <p:cNvSpPr txBox="1"/>
          <p:nvPr/>
        </p:nvSpPr>
        <p:spPr>
          <a:xfrm>
            <a:off x="397643" y="2263131"/>
            <a:ext cx="1022292" cy="369332"/>
          </a:xfrm>
          <a:prstGeom prst="rect">
            <a:avLst/>
          </a:prstGeom>
          <a:noFill/>
        </p:spPr>
        <p:txBody>
          <a:bodyPr wrap="square" rtlCol="0">
            <a:spAutoFit/>
          </a:bodyPr>
          <a:lstStyle/>
          <a:p>
            <a:r>
              <a:rPr lang="en-IE" sz="1800" dirty="0"/>
              <a:t>Switch</a:t>
            </a:r>
            <a:endParaRPr lang="en-IE" dirty="0"/>
          </a:p>
        </p:txBody>
      </p:sp>
      <p:cxnSp>
        <p:nvCxnSpPr>
          <p:cNvPr id="80" name="Connector: Elbow 79">
            <a:extLst>
              <a:ext uri="{FF2B5EF4-FFF2-40B4-BE49-F238E27FC236}">
                <a16:creationId xmlns:a16="http://schemas.microsoft.com/office/drawing/2014/main" id="{5F06C9B3-D922-D147-A73E-791A62A70EE5}"/>
              </a:ext>
            </a:extLst>
          </p:cNvPr>
          <p:cNvCxnSpPr>
            <a:cxnSpLocks/>
            <a:stCxn id="28" idx="2"/>
          </p:cNvCxnSpPr>
          <p:nvPr/>
        </p:nvCxnSpPr>
        <p:spPr>
          <a:xfrm rot="5400000" flipH="1">
            <a:off x="3875232" y="5329095"/>
            <a:ext cx="53260" cy="1026252"/>
          </a:xfrm>
          <a:prstGeom prst="bentConnector4">
            <a:avLst>
              <a:gd name="adj1" fmla="val -429215"/>
              <a:gd name="adj2" fmla="val 77053"/>
            </a:avLst>
          </a:prstGeom>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49FDADEB-EAF9-BBD4-95F3-F4E551FCFBCB}"/>
              </a:ext>
            </a:extLst>
          </p:cNvPr>
          <p:cNvCxnSpPr>
            <a:cxnSpLocks/>
            <a:stCxn id="63" idx="1"/>
          </p:cNvCxnSpPr>
          <p:nvPr/>
        </p:nvCxnSpPr>
        <p:spPr>
          <a:xfrm rot="16200000" flipH="1">
            <a:off x="5636417" y="3666744"/>
            <a:ext cx="983410" cy="65216"/>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997EEA8B-BC0E-EFDD-160B-86F744E099DC}"/>
              </a:ext>
            </a:extLst>
          </p:cNvPr>
          <p:cNvSpPr/>
          <p:nvPr/>
        </p:nvSpPr>
        <p:spPr>
          <a:xfrm>
            <a:off x="10720868" y="2608419"/>
            <a:ext cx="1110539" cy="894401"/>
          </a:xfrm>
          <a:prstGeom prst="rect">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5" name="Arrow: Right 94">
            <a:extLst>
              <a:ext uri="{FF2B5EF4-FFF2-40B4-BE49-F238E27FC236}">
                <a16:creationId xmlns:a16="http://schemas.microsoft.com/office/drawing/2014/main" id="{4DE4784A-C1B6-1F24-AE78-DD7499A3435A}"/>
              </a:ext>
            </a:extLst>
          </p:cNvPr>
          <p:cNvSpPr/>
          <p:nvPr/>
        </p:nvSpPr>
        <p:spPr>
          <a:xfrm rot="10800000">
            <a:off x="10901189" y="2639915"/>
            <a:ext cx="735542" cy="158996"/>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6" name="Arrow: Right 95">
            <a:extLst>
              <a:ext uri="{FF2B5EF4-FFF2-40B4-BE49-F238E27FC236}">
                <a16:creationId xmlns:a16="http://schemas.microsoft.com/office/drawing/2014/main" id="{34D57B42-6984-4C4E-1482-6EC199000276}"/>
              </a:ext>
            </a:extLst>
          </p:cNvPr>
          <p:cNvSpPr/>
          <p:nvPr/>
        </p:nvSpPr>
        <p:spPr>
          <a:xfrm>
            <a:off x="10908366" y="3162591"/>
            <a:ext cx="735541" cy="142788"/>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1" name="TextBox 100">
            <a:extLst>
              <a:ext uri="{FF2B5EF4-FFF2-40B4-BE49-F238E27FC236}">
                <a16:creationId xmlns:a16="http://schemas.microsoft.com/office/drawing/2014/main" id="{643E4E00-964C-5E94-2B78-B94659F73A4C}"/>
              </a:ext>
            </a:extLst>
          </p:cNvPr>
          <p:cNvSpPr txBox="1"/>
          <p:nvPr/>
        </p:nvSpPr>
        <p:spPr>
          <a:xfrm>
            <a:off x="10896644" y="2276358"/>
            <a:ext cx="1022292" cy="646331"/>
          </a:xfrm>
          <a:prstGeom prst="rect">
            <a:avLst/>
          </a:prstGeom>
          <a:noFill/>
        </p:spPr>
        <p:txBody>
          <a:bodyPr wrap="square" rtlCol="0">
            <a:spAutoFit/>
          </a:bodyPr>
          <a:lstStyle/>
          <a:p>
            <a:r>
              <a:rPr lang="en-IE" sz="1800" dirty="0"/>
              <a:t>Switch</a:t>
            </a:r>
            <a:endParaRPr lang="en-IE" dirty="0"/>
          </a:p>
          <a:p>
            <a:endParaRPr lang="en-IE" dirty="0"/>
          </a:p>
        </p:txBody>
      </p:sp>
      <p:sp>
        <p:nvSpPr>
          <p:cNvPr id="114" name="Rectangle 113">
            <a:extLst>
              <a:ext uri="{FF2B5EF4-FFF2-40B4-BE49-F238E27FC236}">
                <a16:creationId xmlns:a16="http://schemas.microsoft.com/office/drawing/2014/main" id="{00FE0C48-8E30-4B1B-8796-903459888720}"/>
              </a:ext>
            </a:extLst>
          </p:cNvPr>
          <p:cNvSpPr/>
          <p:nvPr/>
        </p:nvSpPr>
        <p:spPr>
          <a:xfrm>
            <a:off x="7865244" y="444846"/>
            <a:ext cx="1110539" cy="894401"/>
          </a:xfrm>
          <a:prstGeom prst="rect">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5" name="Arrow: Right 114">
            <a:extLst>
              <a:ext uri="{FF2B5EF4-FFF2-40B4-BE49-F238E27FC236}">
                <a16:creationId xmlns:a16="http://schemas.microsoft.com/office/drawing/2014/main" id="{CF212C85-E502-C965-EB57-832C17642E9F}"/>
              </a:ext>
            </a:extLst>
          </p:cNvPr>
          <p:cNvSpPr/>
          <p:nvPr/>
        </p:nvSpPr>
        <p:spPr>
          <a:xfrm rot="10800000">
            <a:off x="8045565" y="476342"/>
            <a:ext cx="735542" cy="158996"/>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6" name="Arrow: Right 115">
            <a:extLst>
              <a:ext uri="{FF2B5EF4-FFF2-40B4-BE49-F238E27FC236}">
                <a16:creationId xmlns:a16="http://schemas.microsoft.com/office/drawing/2014/main" id="{DB4DDF1B-6283-E9D2-3DFE-6305A7C7CBD5}"/>
              </a:ext>
            </a:extLst>
          </p:cNvPr>
          <p:cNvSpPr/>
          <p:nvPr/>
        </p:nvSpPr>
        <p:spPr>
          <a:xfrm>
            <a:off x="8085187" y="1097059"/>
            <a:ext cx="735541" cy="142788"/>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1" name="TextBox 120">
            <a:extLst>
              <a:ext uri="{FF2B5EF4-FFF2-40B4-BE49-F238E27FC236}">
                <a16:creationId xmlns:a16="http://schemas.microsoft.com/office/drawing/2014/main" id="{D7E9623C-BCF6-0FF4-2ED6-F0A70A807E85}"/>
              </a:ext>
            </a:extLst>
          </p:cNvPr>
          <p:cNvSpPr txBox="1"/>
          <p:nvPr/>
        </p:nvSpPr>
        <p:spPr>
          <a:xfrm>
            <a:off x="8017745" y="130734"/>
            <a:ext cx="1022292" cy="307777"/>
          </a:xfrm>
          <a:prstGeom prst="rect">
            <a:avLst/>
          </a:prstGeom>
          <a:noFill/>
        </p:spPr>
        <p:txBody>
          <a:bodyPr wrap="square" rtlCol="0">
            <a:spAutoFit/>
          </a:bodyPr>
          <a:lstStyle/>
          <a:p>
            <a:r>
              <a:rPr lang="en-IE" sz="1400" dirty="0"/>
              <a:t>Switch</a:t>
            </a:r>
            <a:endParaRPr lang="en-IE" dirty="0"/>
          </a:p>
        </p:txBody>
      </p:sp>
      <p:sp>
        <p:nvSpPr>
          <p:cNvPr id="126" name="TextBox 125">
            <a:extLst>
              <a:ext uri="{FF2B5EF4-FFF2-40B4-BE49-F238E27FC236}">
                <a16:creationId xmlns:a16="http://schemas.microsoft.com/office/drawing/2014/main" id="{B23512F6-5C47-BA49-5011-4963F9C96733}"/>
              </a:ext>
            </a:extLst>
          </p:cNvPr>
          <p:cNvSpPr txBox="1"/>
          <p:nvPr/>
        </p:nvSpPr>
        <p:spPr>
          <a:xfrm>
            <a:off x="7309454" y="2734661"/>
            <a:ext cx="566073" cy="261610"/>
          </a:xfrm>
          <a:prstGeom prst="rect">
            <a:avLst/>
          </a:prstGeom>
          <a:noFill/>
        </p:spPr>
        <p:txBody>
          <a:bodyPr wrap="square" rtlCol="0">
            <a:spAutoFit/>
          </a:bodyPr>
          <a:lstStyle/>
          <a:p>
            <a:r>
              <a:rPr lang="en-IE" sz="1100" dirty="0"/>
              <a:t>WAN1</a:t>
            </a:r>
          </a:p>
        </p:txBody>
      </p:sp>
      <p:sp>
        <p:nvSpPr>
          <p:cNvPr id="127" name="TextBox 126">
            <a:extLst>
              <a:ext uri="{FF2B5EF4-FFF2-40B4-BE49-F238E27FC236}">
                <a16:creationId xmlns:a16="http://schemas.microsoft.com/office/drawing/2014/main" id="{700A9563-303B-AD9D-4FE8-61A21BAB71CC}"/>
              </a:ext>
            </a:extLst>
          </p:cNvPr>
          <p:cNvSpPr txBox="1"/>
          <p:nvPr/>
        </p:nvSpPr>
        <p:spPr>
          <a:xfrm>
            <a:off x="5784828" y="1714435"/>
            <a:ext cx="824473" cy="261610"/>
          </a:xfrm>
          <a:prstGeom prst="rect">
            <a:avLst/>
          </a:prstGeom>
          <a:noFill/>
        </p:spPr>
        <p:txBody>
          <a:bodyPr wrap="square" rtlCol="0">
            <a:spAutoFit/>
          </a:bodyPr>
          <a:lstStyle/>
          <a:p>
            <a:r>
              <a:rPr lang="en-IE" sz="1100" dirty="0"/>
              <a:t>WAN1</a:t>
            </a:r>
            <a:endParaRPr lang="en-IE" sz="1400" dirty="0"/>
          </a:p>
        </p:txBody>
      </p:sp>
      <p:sp>
        <p:nvSpPr>
          <p:cNvPr id="134" name="TextBox 133">
            <a:extLst>
              <a:ext uri="{FF2B5EF4-FFF2-40B4-BE49-F238E27FC236}">
                <a16:creationId xmlns:a16="http://schemas.microsoft.com/office/drawing/2014/main" id="{22976D8C-30B3-4A7C-F27F-509D3E566E93}"/>
              </a:ext>
            </a:extLst>
          </p:cNvPr>
          <p:cNvSpPr txBox="1"/>
          <p:nvPr/>
        </p:nvSpPr>
        <p:spPr>
          <a:xfrm>
            <a:off x="7740139" y="3336533"/>
            <a:ext cx="1105004" cy="307777"/>
          </a:xfrm>
          <a:prstGeom prst="rect">
            <a:avLst/>
          </a:prstGeom>
          <a:noFill/>
        </p:spPr>
        <p:txBody>
          <a:bodyPr wrap="square">
            <a:spAutoFit/>
          </a:bodyPr>
          <a:lstStyle/>
          <a:p>
            <a:r>
              <a:rPr lang="en-IE" sz="1400" dirty="0"/>
              <a:t>Middleton</a:t>
            </a:r>
          </a:p>
        </p:txBody>
      </p:sp>
      <p:sp>
        <p:nvSpPr>
          <p:cNvPr id="135" name="TextBox 134">
            <a:extLst>
              <a:ext uri="{FF2B5EF4-FFF2-40B4-BE49-F238E27FC236}">
                <a16:creationId xmlns:a16="http://schemas.microsoft.com/office/drawing/2014/main" id="{D1E4FD81-82D1-159D-662B-EDF9230F8AB7}"/>
              </a:ext>
            </a:extLst>
          </p:cNvPr>
          <p:cNvSpPr txBox="1"/>
          <p:nvPr/>
        </p:nvSpPr>
        <p:spPr>
          <a:xfrm>
            <a:off x="5540495" y="794413"/>
            <a:ext cx="1602920" cy="307777"/>
          </a:xfrm>
          <a:prstGeom prst="rect">
            <a:avLst/>
          </a:prstGeom>
          <a:noFill/>
        </p:spPr>
        <p:txBody>
          <a:bodyPr wrap="square">
            <a:spAutoFit/>
          </a:bodyPr>
          <a:lstStyle/>
          <a:p>
            <a:pPr algn="ctr"/>
            <a:r>
              <a:rPr lang="en-IE" sz="1400" dirty="0" err="1"/>
              <a:t>HeadOffice</a:t>
            </a:r>
            <a:endParaRPr lang="en-IE" sz="1400" dirty="0"/>
          </a:p>
        </p:txBody>
      </p:sp>
      <p:cxnSp>
        <p:nvCxnSpPr>
          <p:cNvPr id="137" name="Connector: Elbow 136">
            <a:extLst>
              <a:ext uri="{FF2B5EF4-FFF2-40B4-BE49-F238E27FC236}">
                <a16:creationId xmlns:a16="http://schemas.microsoft.com/office/drawing/2014/main" id="{71154E76-4DE0-1C42-021B-C9A1AA7A7023}"/>
              </a:ext>
            </a:extLst>
          </p:cNvPr>
          <p:cNvCxnSpPr>
            <a:cxnSpLocks/>
          </p:cNvCxnSpPr>
          <p:nvPr/>
        </p:nvCxnSpPr>
        <p:spPr>
          <a:xfrm rot="16200000" flipH="1">
            <a:off x="11405815" y="3733739"/>
            <a:ext cx="562862" cy="10102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45" name="Connector: Elbow 144">
            <a:extLst>
              <a:ext uri="{FF2B5EF4-FFF2-40B4-BE49-F238E27FC236}">
                <a16:creationId xmlns:a16="http://schemas.microsoft.com/office/drawing/2014/main" id="{F1AA26C2-46FF-06CB-7658-7C8FA9158303}"/>
              </a:ext>
            </a:extLst>
          </p:cNvPr>
          <p:cNvCxnSpPr>
            <a:cxnSpLocks/>
            <a:endCxn id="140" idx="2"/>
          </p:cNvCxnSpPr>
          <p:nvPr/>
        </p:nvCxnSpPr>
        <p:spPr>
          <a:xfrm>
            <a:off x="6706266" y="2817119"/>
            <a:ext cx="1061614" cy="20913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46" name="Connector: Elbow 145">
            <a:extLst>
              <a:ext uri="{FF2B5EF4-FFF2-40B4-BE49-F238E27FC236}">
                <a16:creationId xmlns:a16="http://schemas.microsoft.com/office/drawing/2014/main" id="{AF17E18B-AAF7-CEE1-CCD2-3E72C1674045}"/>
              </a:ext>
            </a:extLst>
          </p:cNvPr>
          <p:cNvCxnSpPr>
            <a:cxnSpLocks/>
            <a:endCxn id="94" idx="2"/>
          </p:cNvCxnSpPr>
          <p:nvPr/>
        </p:nvCxnSpPr>
        <p:spPr>
          <a:xfrm>
            <a:off x="8541691" y="2965150"/>
            <a:ext cx="2734447" cy="537670"/>
          </a:xfrm>
          <a:prstGeom prst="bentConnector4">
            <a:avLst>
              <a:gd name="adj1" fmla="val 39847"/>
              <a:gd name="adj2" fmla="val 142517"/>
            </a:avLst>
          </a:prstGeom>
        </p:spPr>
        <p:style>
          <a:lnRef idx="2">
            <a:schemeClr val="accent1"/>
          </a:lnRef>
          <a:fillRef idx="0">
            <a:schemeClr val="accent1"/>
          </a:fillRef>
          <a:effectRef idx="1">
            <a:schemeClr val="accent1"/>
          </a:effectRef>
          <a:fontRef idx="minor">
            <a:schemeClr val="tx1"/>
          </a:fontRef>
        </p:style>
      </p:cxnSp>
      <p:cxnSp>
        <p:nvCxnSpPr>
          <p:cNvPr id="154" name="Connector: Elbow 153">
            <a:extLst>
              <a:ext uri="{FF2B5EF4-FFF2-40B4-BE49-F238E27FC236}">
                <a16:creationId xmlns:a16="http://schemas.microsoft.com/office/drawing/2014/main" id="{95D1A6A0-4A3B-BEC3-0317-42FD82A38713}"/>
              </a:ext>
            </a:extLst>
          </p:cNvPr>
          <p:cNvCxnSpPr>
            <a:cxnSpLocks/>
          </p:cNvCxnSpPr>
          <p:nvPr/>
        </p:nvCxnSpPr>
        <p:spPr>
          <a:xfrm rot="5400000">
            <a:off x="5936747" y="1956988"/>
            <a:ext cx="590361" cy="220056"/>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58" name="Connector: Elbow 157">
            <a:extLst>
              <a:ext uri="{FF2B5EF4-FFF2-40B4-BE49-F238E27FC236}">
                <a16:creationId xmlns:a16="http://schemas.microsoft.com/office/drawing/2014/main" id="{E8DDA5F3-95BD-CA30-61DA-70DAF56807F9}"/>
              </a:ext>
            </a:extLst>
          </p:cNvPr>
          <p:cNvCxnSpPr>
            <a:cxnSpLocks/>
            <a:endCxn id="114" idx="2"/>
          </p:cNvCxnSpPr>
          <p:nvPr/>
        </p:nvCxnSpPr>
        <p:spPr>
          <a:xfrm flipV="1">
            <a:off x="6775110" y="1339247"/>
            <a:ext cx="1645404" cy="70326"/>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5AAFDA66-E46A-079F-091F-D09CDF4A459D}"/>
              </a:ext>
            </a:extLst>
          </p:cNvPr>
          <p:cNvCxnSpPr>
            <a:cxnSpLocks/>
            <a:stCxn id="114" idx="2"/>
          </p:cNvCxnSpPr>
          <p:nvPr/>
        </p:nvCxnSpPr>
        <p:spPr>
          <a:xfrm rot="5400000" flipH="1" flipV="1">
            <a:off x="9107443" y="247160"/>
            <a:ext cx="405158" cy="1779016"/>
          </a:xfrm>
          <a:prstGeom prst="bentConnector4">
            <a:avLst>
              <a:gd name="adj1" fmla="val -56422"/>
              <a:gd name="adj2" fmla="val 65606"/>
            </a:avLst>
          </a:prstGeom>
        </p:spPr>
        <p:style>
          <a:lnRef idx="2">
            <a:schemeClr val="accent1"/>
          </a:lnRef>
          <a:fillRef idx="0">
            <a:schemeClr val="accent1"/>
          </a:fillRef>
          <a:effectRef idx="1">
            <a:schemeClr val="accent1"/>
          </a:effectRef>
          <a:fontRef idx="minor">
            <a:schemeClr val="tx1"/>
          </a:fontRef>
        </p:style>
      </p:cxnSp>
      <p:sp>
        <p:nvSpPr>
          <p:cNvPr id="168" name="Rectangle 167">
            <a:extLst>
              <a:ext uri="{FF2B5EF4-FFF2-40B4-BE49-F238E27FC236}">
                <a16:creationId xmlns:a16="http://schemas.microsoft.com/office/drawing/2014/main" id="{9E7E7B78-2BC0-5CE1-D70F-3A883DF2F640}"/>
              </a:ext>
            </a:extLst>
          </p:cNvPr>
          <p:cNvSpPr/>
          <p:nvPr/>
        </p:nvSpPr>
        <p:spPr>
          <a:xfrm>
            <a:off x="7722167" y="4665546"/>
            <a:ext cx="1110539" cy="894401"/>
          </a:xfrm>
          <a:prstGeom prst="rect">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9" name="Arrow: Right 168">
            <a:extLst>
              <a:ext uri="{FF2B5EF4-FFF2-40B4-BE49-F238E27FC236}">
                <a16:creationId xmlns:a16="http://schemas.microsoft.com/office/drawing/2014/main" id="{D655A546-FDC9-0538-6648-8CEAC3F13AD7}"/>
              </a:ext>
            </a:extLst>
          </p:cNvPr>
          <p:cNvSpPr/>
          <p:nvPr/>
        </p:nvSpPr>
        <p:spPr>
          <a:xfrm rot="10800000">
            <a:off x="7902488" y="4697042"/>
            <a:ext cx="735542" cy="158996"/>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0" name="Arrow: Right 169">
            <a:extLst>
              <a:ext uri="{FF2B5EF4-FFF2-40B4-BE49-F238E27FC236}">
                <a16:creationId xmlns:a16="http://schemas.microsoft.com/office/drawing/2014/main" id="{3EEBD03A-E9C5-DF56-03DE-B01970FE910E}"/>
              </a:ext>
            </a:extLst>
          </p:cNvPr>
          <p:cNvSpPr/>
          <p:nvPr/>
        </p:nvSpPr>
        <p:spPr>
          <a:xfrm>
            <a:off x="7902488" y="5314876"/>
            <a:ext cx="735541" cy="142788"/>
          </a:xfrm>
          <a:prstGeom prst="rightArrow">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5" name="TextBox 174">
            <a:extLst>
              <a:ext uri="{FF2B5EF4-FFF2-40B4-BE49-F238E27FC236}">
                <a16:creationId xmlns:a16="http://schemas.microsoft.com/office/drawing/2014/main" id="{1FE71287-EFB2-B434-0104-C0C6E790DF75}"/>
              </a:ext>
            </a:extLst>
          </p:cNvPr>
          <p:cNvSpPr txBox="1"/>
          <p:nvPr/>
        </p:nvSpPr>
        <p:spPr>
          <a:xfrm>
            <a:off x="7897943" y="4333485"/>
            <a:ext cx="1022292" cy="307777"/>
          </a:xfrm>
          <a:prstGeom prst="rect">
            <a:avLst/>
          </a:prstGeom>
          <a:noFill/>
        </p:spPr>
        <p:txBody>
          <a:bodyPr wrap="square" rtlCol="0">
            <a:spAutoFit/>
          </a:bodyPr>
          <a:lstStyle/>
          <a:p>
            <a:r>
              <a:rPr lang="en-IE" sz="1400" dirty="0"/>
              <a:t>DMZ</a:t>
            </a:r>
            <a:endParaRPr lang="en-IE" dirty="0"/>
          </a:p>
        </p:txBody>
      </p:sp>
      <p:cxnSp>
        <p:nvCxnSpPr>
          <p:cNvPr id="178" name="Connector: Elbow 177">
            <a:extLst>
              <a:ext uri="{FF2B5EF4-FFF2-40B4-BE49-F238E27FC236}">
                <a16:creationId xmlns:a16="http://schemas.microsoft.com/office/drawing/2014/main" id="{1FF5E9CC-B23D-D8B7-8374-15D7C89A0531}"/>
              </a:ext>
            </a:extLst>
          </p:cNvPr>
          <p:cNvCxnSpPr>
            <a:cxnSpLocks/>
            <a:endCxn id="168" idx="2"/>
          </p:cNvCxnSpPr>
          <p:nvPr/>
        </p:nvCxnSpPr>
        <p:spPr>
          <a:xfrm>
            <a:off x="6593886" y="4553321"/>
            <a:ext cx="1683551" cy="1006626"/>
          </a:xfrm>
          <a:prstGeom prst="bentConnector4">
            <a:avLst>
              <a:gd name="adj1" fmla="val 33509"/>
              <a:gd name="adj2" fmla="val 122710"/>
            </a:avLst>
          </a:prstGeom>
        </p:spPr>
        <p:style>
          <a:lnRef idx="2">
            <a:schemeClr val="accent1"/>
          </a:lnRef>
          <a:fillRef idx="0">
            <a:schemeClr val="accent1"/>
          </a:fillRef>
          <a:effectRef idx="1">
            <a:schemeClr val="accent1"/>
          </a:effectRef>
          <a:fontRef idx="minor">
            <a:schemeClr val="tx1"/>
          </a:fontRef>
        </p:style>
      </p:cxnSp>
      <p:cxnSp>
        <p:nvCxnSpPr>
          <p:cNvPr id="180" name="Connector: Elbow 179">
            <a:extLst>
              <a:ext uri="{FF2B5EF4-FFF2-40B4-BE49-F238E27FC236}">
                <a16:creationId xmlns:a16="http://schemas.microsoft.com/office/drawing/2014/main" id="{02FBCC47-D1A3-C225-86FC-CB93E960C748}"/>
              </a:ext>
            </a:extLst>
          </p:cNvPr>
          <p:cNvCxnSpPr>
            <a:cxnSpLocks/>
            <a:stCxn id="168" idx="3"/>
          </p:cNvCxnSpPr>
          <p:nvPr/>
        </p:nvCxnSpPr>
        <p:spPr>
          <a:xfrm>
            <a:off x="8832706" y="5112747"/>
            <a:ext cx="620823" cy="106941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184" name="Arrow: Left-Right 183">
            <a:extLst>
              <a:ext uri="{FF2B5EF4-FFF2-40B4-BE49-F238E27FC236}">
                <a16:creationId xmlns:a16="http://schemas.microsoft.com/office/drawing/2014/main" id="{1815BF57-600E-0A67-9597-F4A80A0606DF}"/>
              </a:ext>
            </a:extLst>
          </p:cNvPr>
          <p:cNvSpPr/>
          <p:nvPr/>
        </p:nvSpPr>
        <p:spPr>
          <a:xfrm rot="2118005">
            <a:off x="6613407" y="2068541"/>
            <a:ext cx="1440624" cy="2278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IPsec Tunnel</a:t>
            </a:r>
            <a:endParaRPr lang="en-IE" sz="1200" dirty="0"/>
          </a:p>
        </p:txBody>
      </p:sp>
      <p:sp>
        <p:nvSpPr>
          <p:cNvPr id="186" name="Arrow: Left-Right 185">
            <a:extLst>
              <a:ext uri="{FF2B5EF4-FFF2-40B4-BE49-F238E27FC236}">
                <a16:creationId xmlns:a16="http://schemas.microsoft.com/office/drawing/2014/main" id="{7A9637B5-2E14-140B-51EC-CE770670EB7D}"/>
              </a:ext>
            </a:extLst>
          </p:cNvPr>
          <p:cNvSpPr/>
          <p:nvPr/>
        </p:nvSpPr>
        <p:spPr>
          <a:xfrm rot="2118005">
            <a:off x="3590978" y="3454708"/>
            <a:ext cx="2044951" cy="27695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IPsec Tunnel</a:t>
            </a:r>
            <a:endParaRPr lang="en-IE" sz="1200" dirty="0"/>
          </a:p>
        </p:txBody>
      </p:sp>
      <p:sp>
        <p:nvSpPr>
          <p:cNvPr id="189" name="Content Placeholder 2">
            <a:extLst>
              <a:ext uri="{FF2B5EF4-FFF2-40B4-BE49-F238E27FC236}">
                <a16:creationId xmlns:a16="http://schemas.microsoft.com/office/drawing/2014/main" id="{DEA51FB4-3332-A90E-B03E-2039131A5BC7}"/>
              </a:ext>
            </a:extLst>
          </p:cNvPr>
          <p:cNvSpPr txBox="1">
            <a:spLocks/>
          </p:cNvSpPr>
          <p:nvPr/>
        </p:nvSpPr>
        <p:spPr>
          <a:xfrm>
            <a:off x="143496" y="144258"/>
            <a:ext cx="4701950" cy="1544701"/>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50000"/>
              </a:lnSpc>
              <a:spcBef>
                <a:spcPts val="600"/>
              </a:spcBef>
            </a:pPr>
            <a:r>
              <a:rPr lang="en-US" sz="1000" b="1" dirty="0">
                <a:solidFill>
                  <a:srgbClr val="000000"/>
                </a:solidFill>
                <a:latin typeface="Open Sans" panose="020B0606030504020204" pitchFamily="34" charset="0"/>
              </a:rPr>
              <a:t>Successful Test’s Carried Out:</a:t>
            </a:r>
          </a:p>
          <a:p>
            <a:pPr algn="l">
              <a:lnSpc>
                <a:spcPct val="120000"/>
              </a:lnSpc>
              <a:spcBef>
                <a:spcPts val="800"/>
              </a:spcBef>
            </a:pPr>
            <a:r>
              <a:rPr lang="en-US" sz="1300" dirty="0">
                <a:solidFill>
                  <a:srgbClr val="000000"/>
                </a:solidFill>
              </a:rPr>
              <a:t>Ping Test from each of the Firewall Sites.</a:t>
            </a:r>
          </a:p>
          <a:p>
            <a:pPr algn="l">
              <a:lnSpc>
                <a:spcPct val="120000"/>
              </a:lnSpc>
              <a:spcBef>
                <a:spcPts val="800"/>
              </a:spcBef>
            </a:pPr>
            <a:r>
              <a:rPr lang="en-US" sz="1300" dirty="0">
                <a:solidFill>
                  <a:srgbClr val="000000"/>
                </a:solidFill>
              </a:rPr>
              <a:t>Ping Test from Middleton VPC to </a:t>
            </a:r>
            <a:r>
              <a:rPr lang="en-US" sz="1300" dirty="0" err="1">
                <a:solidFill>
                  <a:srgbClr val="000000"/>
                </a:solidFill>
              </a:rPr>
              <a:t>Headoffice</a:t>
            </a:r>
            <a:r>
              <a:rPr lang="en-US" sz="1300" dirty="0">
                <a:solidFill>
                  <a:srgbClr val="000000"/>
                </a:solidFill>
              </a:rPr>
              <a:t> VPC verifying IPSec functionality.</a:t>
            </a:r>
          </a:p>
          <a:p>
            <a:pPr algn="l">
              <a:lnSpc>
                <a:spcPct val="120000"/>
              </a:lnSpc>
              <a:spcBef>
                <a:spcPts val="800"/>
              </a:spcBef>
            </a:pPr>
            <a:r>
              <a:rPr lang="en-US" sz="1300" dirty="0">
                <a:solidFill>
                  <a:srgbClr val="000000"/>
                </a:solidFill>
              </a:rPr>
              <a:t>Ping Test from DataCenter1 VPC to DataCenter2 VPC verifying IPSec functionality.</a:t>
            </a:r>
          </a:p>
          <a:p>
            <a:pPr algn="l">
              <a:lnSpc>
                <a:spcPct val="120000"/>
              </a:lnSpc>
              <a:spcBef>
                <a:spcPts val="800"/>
              </a:spcBef>
            </a:pPr>
            <a:r>
              <a:rPr lang="en-IE" sz="1300" dirty="0"/>
              <a:t>DMZ_PC to Internet ping test.</a:t>
            </a:r>
          </a:p>
          <a:p>
            <a:pPr algn="l">
              <a:lnSpc>
                <a:spcPct val="120000"/>
              </a:lnSpc>
              <a:spcBef>
                <a:spcPts val="800"/>
              </a:spcBef>
            </a:pPr>
            <a:r>
              <a:rPr lang="en-IE" sz="1300" dirty="0"/>
              <a:t>DC1_PC to DMZ_PC ping test.</a:t>
            </a:r>
          </a:p>
          <a:p>
            <a:pPr algn="l">
              <a:lnSpc>
                <a:spcPct val="120000"/>
              </a:lnSpc>
              <a:spcBef>
                <a:spcPts val="800"/>
              </a:spcBef>
            </a:pPr>
            <a:r>
              <a:rPr lang="en-IE" sz="1300" dirty="0"/>
              <a:t>Each VPCS ping to the internet.</a:t>
            </a:r>
          </a:p>
          <a:p>
            <a:pPr algn="l">
              <a:lnSpc>
                <a:spcPct val="120000"/>
              </a:lnSpc>
              <a:spcBef>
                <a:spcPts val="800"/>
              </a:spcBef>
            </a:pPr>
            <a:endParaRPr lang="en-IE" sz="1300" dirty="0"/>
          </a:p>
          <a:p>
            <a:pPr algn="l">
              <a:lnSpc>
                <a:spcPct val="120000"/>
              </a:lnSpc>
              <a:spcBef>
                <a:spcPts val="800"/>
              </a:spcBef>
            </a:pPr>
            <a:endParaRPr lang="en-IE" sz="1300" dirty="0"/>
          </a:p>
          <a:p>
            <a:pPr algn="l">
              <a:lnSpc>
                <a:spcPct val="120000"/>
              </a:lnSpc>
              <a:spcBef>
                <a:spcPts val="800"/>
              </a:spcBef>
            </a:pPr>
            <a:endParaRPr lang="en-US" sz="1000" dirty="0">
              <a:solidFill>
                <a:srgbClr val="000000"/>
              </a:solidFill>
              <a:latin typeface="Open Sans" panose="020B0606030504020204" pitchFamily="34" charset="0"/>
            </a:endParaRPr>
          </a:p>
          <a:p>
            <a:pPr algn="l">
              <a:lnSpc>
                <a:spcPct val="50000"/>
              </a:lnSpc>
              <a:spcBef>
                <a:spcPts val="600"/>
              </a:spcBef>
            </a:pPr>
            <a:endParaRPr lang="en-US" sz="1000" dirty="0">
              <a:solidFill>
                <a:srgbClr val="000000"/>
              </a:solidFill>
              <a:latin typeface="Open Sans" panose="020B0606030504020204" pitchFamily="34" charset="0"/>
            </a:endParaRPr>
          </a:p>
          <a:p>
            <a:pPr algn="l">
              <a:lnSpc>
                <a:spcPct val="50000"/>
              </a:lnSpc>
              <a:spcBef>
                <a:spcPts val="600"/>
              </a:spcBef>
            </a:pPr>
            <a:endParaRPr lang="en-IE" sz="1400" dirty="0"/>
          </a:p>
        </p:txBody>
      </p:sp>
      <p:sp>
        <p:nvSpPr>
          <p:cNvPr id="191" name="TextBox 190">
            <a:extLst>
              <a:ext uri="{FF2B5EF4-FFF2-40B4-BE49-F238E27FC236}">
                <a16:creationId xmlns:a16="http://schemas.microsoft.com/office/drawing/2014/main" id="{683B2864-D5FA-FB8A-A91F-FE6B288FD904}"/>
              </a:ext>
            </a:extLst>
          </p:cNvPr>
          <p:cNvSpPr txBox="1"/>
          <p:nvPr/>
        </p:nvSpPr>
        <p:spPr>
          <a:xfrm>
            <a:off x="3833921" y="2465403"/>
            <a:ext cx="1329156" cy="253916"/>
          </a:xfrm>
          <a:prstGeom prst="rect">
            <a:avLst/>
          </a:prstGeom>
          <a:noFill/>
        </p:spPr>
        <p:txBody>
          <a:bodyPr wrap="square">
            <a:spAutoFit/>
          </a:bodyPr>
          <a:lstStyle/>
          <a:p>
            <a:r>
              <a:rPr lang="en-IE" sz="1050" dirty="0"/>
              <a:t>172.16.0.3</a:t>
            </a:r>
          </a:p>
        </p:txBody>
      </p:sp>
      <p:sp>
        <p:nvSpPr>
          <p:cNvPr id="192" name="TextBox 191">
            <a:extLst>
              <a:ext uri="{FF2B5EF4-FFF2-40B4-BE49-F238E27FC236}">
                <a16:creationId xmlns:a16="http://schemas.microsoft.com/office/drawing/2014/main" id="{68738AA7-2017-5020-4700-E1D1C92C9C57}"/>
              </a:ext>
            </a:extLst>
          </p:cNvPr>
          <p:cNvSpPr txBox="1"/>
          <p:nvPr/>
        </p:nvSpPr>
        <p:spPr>
          <a:xfrm>
            <a:off x="7076271" y="2965150"/>
            <a:ext cx="1329156" cy="253916"/>
          </a:xfrm>
          <a:prstGeom prst="rect">
            <a:avLst/>
          </a:prstGeom>
          <a:noFill/>
        </p:spPr>
        <p:txBody>
          <a:bodyPr wrap="square">
            <a:spAutoFit/>
          </a:bodyPr>
          <a:lstStyle/>
          <a:p>
            <a:r>
              <a:rPr lang="en-IE" sz="1050" dirty="0"/>
              <a:t>172.16.0.1</a:t>
            </a:r>
          </a:p>
        </p:txBody>
      </p:sp>
      <p:sp>
        <p:nvSpPr>
          <p:cNvPr id="193" name="TextBox 192">
            <a:extLst>
              <a:ext uri="{FF2B5EF4-FFF2-40B4-BE49-F238E27FC236}">
                <a16:creationId xmlns:a16="http://schemas.microsoft.com/office/drawing/2014/main" id="{E3376007-85EF-A3D3-486E-50C53EDFC6DC}"/>
              </a:ext>
            </a:extLst>
          </p:cNvPr>
          <p:cNvSpPr txBox="1"/>
          <p:nvPr/>
        </p:nvSpPr>
        <p:spPr>
          <a:xfrm>
            <a:off x="6530392" y="3979205"/>
            <a:ext cx="1329156" cy="253916"/>
          </a:xfrm>
          <a:prstGeom prst="rect">
            <a:avLst/>
          </a:prstGeom>
          <a:noFill/>
        </p:spPr>
        <p:txBody>
          <a:bodyPr wrap="square">
            <a:spAutoFit/>
          </a:bodyPr>
          <a:lstStyle/>
          <a:p>
            <a:r>
              <a:rPr lang="en-IE" sz="1050" dirty="0"/>
              <a:t>172.16.0.4</a:t>
            </a:r>
          </a:p>
        </p:txBody>
      </p:sp>
      <p:sp>
        <p:nvSpPr>
          <p:cNvPr id="194" name="TextBox 193">
            <a:extLst>
              <a:ext uri="{FF2B5EF4-FFF2-40B4-BE49-F238E27FC236}">
                <a16:creationId xmlns:a16="http://schemas.microsoft.com/office/drawing/2014/main" id="{680804C6-3885-C05D-5701-551E74A30E4C}"/>
              </a:ext>
            </a:extLst>
          </p:cNvPr>
          <p:cNvSpPr txBox="1"/>
          <p:nvPr/>
        </p:nvSpPr>
        <p:spPr>
          <a:xfrm>
            <a:off x="5501606" y="1868462"/>
            <a:ext cx="1329156" cy="253916"/>
          </a:xfrm>
          <a:prstGeom prst="rect">
            <a:avLst/>
          </a:prstGeom>
          <a:noFill/>
        </p:spPr>
        <p:txBody>
          <a:bodyPr wrap="square">
            <a:spAutoFit/>
          </a:bodyPr>
          <a:lstStyle/>
          <a:p>
            <a:r>
              <a:rPr lang="en-IE" sz="1050" dirty="0"/>
              <a:t>172.16.0.2</a:t>
            </a:r>
          </a:p>
        </p:txBody>
      </p:sp>
      <p:sp>
        <p:nvSpPr>
          <p:cNvPr id="2" name="Frame 1">
            <a:extLst>
              <a:ext uri="{FF2B5EF4-FFF2-40B4-BE49-F238E27FC236}">
                <a16:creationId xmlns:a16="http://schemas.microsoft.com/office/drawing/2014/main" id="{F2C0E099-91EA-4CFB-90B4-669FB7B67F88}"/>
              </a:ext>
            </a:extLst>
          </p:cNvPr>
          <p:cNvSpPr/>
          <p:nvPr/>
        </p:nvSpPr>
        <p:spPr>
          <a:xfrm>
            <a:off x="347639" y="4233121"/>
            <a:ext cx="866311" cy="7245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7" name="Action Button: Go Home 26">
            <a:hlinkClick r:id="" action="ppaction://hlinkshowjump?jump=firstslide" highlightClick="1"/>
            <a:extLst>
              <a:ext uri="{FF2B5EF4-FFF2-40B4-BE49-F238E27FC236}">
                <a16:creationId xmlns:a16="http://schemas.microsoft.com/office/drawing/2014/main" id="{1DE01BF7-9A1F-4683-B8C3-67FFC4B09993}"/>
              </a:ext>
            </a:extLst>
          </p:cNvPr>
          <p:cNvSpPr/>
          <p:nvPr/>
        </p:nvSpPr>
        <p:spPr>
          <a:xfrm>
            <a:off x="2655670" y="2278743"/>
            <a:ext cx="1102287" cy="82585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0" name="Frame 129">
            <a:extLst>
              <a:ext uri="{FF2B5EF4-FFF2-40B4-BE49-F238E27FC236}">
                <a16:creationId xmlns:a16="http://schemas.microsoft.com/office/drawing/2014/main" id="{393B927B-730D-43E6-AB2C-3BC5ED21E931}"/>
              </a:ext>
            </a:extLst>
          </p:cNvPr>
          <p:cNvSpPr/>
          <p:nvPr/>
        </p:nvSpPr>
        <p:spPr>
          <a:xfrm>
            <a:off x="9730057" y="959407"/>
            <a:ext cx="866311" cy="7245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31" name="Frame 130">
            <a:extLst>
              <a:ext uri="{FF2B5EF4-FFF2-40B4-BE49-F238E27FC236}">
                <a16:creationId xmlns:a16="http://schemas.microsoft.com/office/drawing/2014/main" id="{CF64C8A6-DB22-45A3-8E01-EEC4AAAA65AC}"/>
              </a:ext>
            </a:extLst>
          </p:cNvPr>
          <p:cNvSpPr/>
          <p:nvPr/>
        </p:nvSpPr>
        <p:spPr>
          <a:xfrm>
            <a:off x="9453529" y="5830846"/>
            <a:ext cx="866311" cy="7245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32" name="Frame 131">
            <a:extLst>
              <a:ext uri="{FF2B5EF4-FFF2-40B4-BE49-F238E27FC236}">
                <a16:creationId xmlns:a16="http://schemas.microsoft.com/office/drawing/2014/main" id="{85C43B62-B983-4BFD-8C1A-4E660827F9DB}"/>
              </a:ext>
            </a:extLst>
          </p:cNvPr>
          <p:cNvSpPr/>
          <p:nvPr/>
        </p:nvSpPr>
        <p:spPr>
          <a:xfrm>
            <a:off x="11257783" y="4052013"/>
            <a:ext cx="866311" cy="7245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33" name="Frame 132">
            <a:extLst>
              <a:ext uri="{FF2B5EF4-FFF2-40B4-BE49-F238E27FC236}">
                <a16:creationId xmlns:a16="http://schemas.microsoft.com/office/drawing/2014/main" id="{44716981-8C0E-46FE-A854-7822C42180ED}"/>
              </a:ext>
            </a:extLst>
          </p:cNvPr>
          <p:cNvSpPr/>
          <p:nvPr/>
        </p:nvSpPr>
        <p:spPr>
          <a:xfrm>
            <a:off x="2493284" y="5457636"/>
            <a:ext cx="866311" cy="7245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38" name="Action Button: Go Home 137">
            <a:hlinkClick r:id="" action="ppaction://hlinkshowjump?jump=firstslide" highlightClick="1"/>
            <a:extLst>
              <a:ext uri="{FF2B5EF4-FFF2-40B4-BE49-F238E27FC236}">
                <a16:creationId xmlns:a16="http://schemas.microsoft.com/office/drawing/2014/main" id="{ADC17FE8-482F-4F95-B80E-1F0375527ACE}"/>
              </a:ext>
            </a:extLst>
          </p:cNvPr>
          <p:cNvSpPr/>
          <p:nvPr/>
        </p:nvSpPr>
        <p:spPr>
          <a:xfrm>
            <a:off x="5839465" y="1082080"/>
            <a:ext cx="960452" cy="66375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9" name="Action Button: Go Home 138">
            <a:hlinkClick r:id="" action="ppaction://hlinkshowjump?jump=firstslide" highlightClick="1"/>
            <a:extLst>
              <a:ext uri="{FF2B5EF4-FFF2-40B4-BE49-F238E27FC236}">
                <a16:creationId xmlns:a16="http://schemas.microsoft.com/office/drawing/2014/main" id="{ECE46257-E6EF-4D74-9AAD-B0D268B4C471}"/>
              </a:ext>
            </a:extLst>
          </p:cNvPr>
          <p:cNvSpPr/>
          <p:nvPr/>
        </p:nvSpPr>
        <p:spPr>
          <a:xfrm>
            <a:off x="5665511" y="4180096"/>
            <a:ext cx="1102287" cy="82585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0" name="Action Button: Go Home 139">
            <a:hlinkClick r:id="" action="ppaction://hlinkshowjump?jump=firstslide" highlightClick="1"/>
            <a:extLst>
              <a:ext uri="{FF2B5EF4-FFF2-40B4-BE49-F238E27FC236}">
                <a16:creationId xmlns:a16="http://schemas.microsoft.com/office/drawing/2014/main" id="{F664FD70-79AF-4728-99D0-BEF62328D83E}"/>
              </a:ext>
            </a:extLst>
          </p:cNvPr>
          <p:cNvSpPr/>
          <p:nvPr/>
        </p:nvSpPr>
        <p:spPr>
          <a:xfrm>
            <a:off x="7767880" y="2671655"/>
            <a:ext cx="851808" cy="70918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a:extLst>
              <a:ext uri="{FF2B5EF4-FFF2-40B4-BE49-F238E27FC236}">
                <a16:creationId xmlns:a16="http://schemas.microsoft.com/office/drawing/2014/main" id="{7481B21D-52D2-4E73-A384-F080AD0F30D0}"/>
              </a:ext>
            </a:extLst>
          </p:cNvPr>
          <p:cNvSpPr txBox="1"/>
          <p:nvPr/>
        </p:nvSpPr>
        <p:spPr>
          <a:xfrm>
            <a:off x="11299644" y="4295578"/>
            <a:ext cx="782587" cy="215444"/>
          </a:xfrm>
          <a:prstGeom prst="rect">
            <a:avLst/>
          </a:prstGeom>
          <a:noFill/>
        </p:spPr>
        <p:txBody>
          <a:bodyPr wrap="none" rtlCol="0">
            <a:spAutoFit/>
          </a:bodyPr>
          <a:lstStyle/>
          <a:p>
            <a:r>
              <a:rPr lang="en-IE" sz="800" dirty="0" err="1"/>
              <a:t>Middleton_PC</a:t>
            </a:r>
            <a:endParaRPr lang="en-IE" sz="800" dirty="0"/>
          </a:p>
        </p:txBody>
      </p:sp>
      <p:sp>
        <p:nvSpPr>
          <p:cNvPr id="142" name="TextBox 141">
            <a:extLst>
              <a:ext uri="{FF2B5EF4-FFF2-40B4-BE49-F238E27FC236}">
                <a16:creationId xmlns:a16="http://schemas.microsoft.com/office/drawing/2014/main" id="{D0FEE8E0-5933-4AAB-9221-BFF19BCE13EA}"/>
              </a:ext>
            </a:extLst>
          </p:cNvPr>
          <p:cNvSpPr txBox="1"/>
          <p:nvPr/>
        </p:nvSpPr>
        <p:spPr>
          <a:xfrm>
            <a:off x="9771918" y="1171527"/>
            <a:ext cx="813043" cy="215444"/>
          </a:xfrm>
          <a:prstGeom prst="rect">
            <a:avLst/>
          </a:prstGeom>
          <a:noFill/>
        </p:spPr>
        <p:txBody>
          <a:bodyPr wrap="none" rtlCol="0">
            <a:spAutoFit/>
          </a:bodyPr>
          <a:lstStyle/>
          <a:p>
            <a:r>
              <a:rPr lang="en-IE" sz="800" dirty="0" err="1"/>
              <a:t>HeadOffice_PC</a:t>
            </a:r>
            <a:endParaRPr lang="en-IE" sz="800" dirty="0"/>
          </a:p>
        </p:txBody>
      </p:sp>
      <p:sp>
        <p:nvSpPr>
          <p:cNvPr id="143" name="TextBox 142">
            <a:extLst>
              <a:ext uri="{FF2B5EF4-FFF2-40B4-BE49-F238E27FC236}">
                <a16:creationId xmlns:a16="http://schemas.microsoft.com/office/drawing/2014/main" id="{882146EB-B4B2-4674-ABB9-26436A20F90C}"/>
              </a:ext>
            </a:extLst>
          </p:cNvPr>
          <p:cNvSpPr txBox="1"/>
          <p:nvPr/>
        </p:nvSpPr>
        <p:spPr>
          <a:xfrm>
            <a:off x="9482670" y="6085387"/>
            <a:ext cx="542136" cy="215444"/>
          </a:xfrm>
          <a:prstGeom prst="rect">
            <a:avLst/>
          </a:prstGeom>
          <a:noFill/>
        </p:spPr>
        <p:txBody>
          <a:bodyPr wrap="none" rtlCol="0">
            <a:spAutoFit/>
          </a:bodyPr>
          <a:lstStyle/>
          <a:p>
            <a:r>
              <a:rPr lang="en-IE" sz="800" dirty="0"/>
              <a:t>DMZ_PC</a:t>
            </a:r>
          </a:p>
        </p:txBody>
      </p:sp>
      <p:sp>
        <p:nvSpPr>
          <p:cNvPr id="147" name="TextBox 146">
            <a:extLst>
              <a:ext uri="{FF2B5EF4-FFF2-40B4-BE49-F238E27FC236}">
                <a16:creationId xmlns:a16="http://schemas.microsoft.com/office/drawing/2014/main" id="{45089F87-44C7-440B-AC2F-EB13A9B5A452}"/>
              </a:ext>
            </a:extLst>
          </p:cNvPr>
          <p:cNvSpPr txBox="1"/>
          <p:nvPr/>
        </p:nvSpPr>
        <p:spPr>
          <a:xfrm>
            <a:off x="2669243" y="5707867"/>
            <a:ext cx="511679" cy="215444"/>
          </a:xfrm>
          <a:prstGeom prst="rect">
            <a:avLst/>
          </a:prstGeom>
          <a:noFill/>
        </p:spPr>
        <p:txBody>
          <a:bodyPr wrap="none" rtlCol="0">
            <a:spAutoFit/>
          </a:bodyPr>
          <a:lstStyle/>
          <a:p>
            <a:r>
              <a:rPr lang="en-IE" sz="800" dirty="0"/>
              <a:t>DC1_PC</a:t>
            </a:r>
          </a:p>
        </p:txBody>
      </p:sp>
      <p:sp>
        <p:nvSpPr>
          <p:cNvPr id="148" name="TextBox 147">
            <a:extLst>
              <a:ext uri="{FF2B5EF4-FFF2-40B4-BE49-F238E27FC236}">
                <a16:creationId xmlns:a16="http://schemas.microsoft.com/office/drawing/2014/main" id="{ED88AFB7-0457-4DB7-8749-7AAC989E5D07}"/>
              </a:ext>
            </a:extLst>
          </p:cNvPr>
          <p:cNvSpPr txBox="1"/>
          <p:nvPr/>
        </p:nvSpPr>
        <p:spPr>
          <a:xfrm>
            <a:off x="524954" y="4481598"/>
            <a:ext cx="511679" cy="215444"/>
          </a:xfrm>
          <a:prstGeom prst="rect">
            <a:avLst/>
          </a:prstGeom>
          <a:noFill/>
        </p:spPr>
        <p:txBody>
          <a:bodyPr wrap="none" rtlCol="0">
            <a:spAutoFit/>
          </a:bodyPr>
          <a:lstStyle/>
          <a:p>
            <a:r>
              <a:rPr lang="en-IE" sz="800" dirty="0"/>
              <a:t>DC2_PC</a:t>
            </a:r>
          </a:p>
        </p:txBody>
      </p:sp>
      <p:sp>
        <p:nvSpPr>
          <p:cNvPr id="63" name="Cloud 62">
            <a:extLst>
              <a:ext uri="{FF2B5EF4-FFF2-40B4-BE49-F238E27FC236}">
                <a16:creationId xmlns:a16="http://schemas.microsoft.com/office/drawing/2014/main" id="{22483096-1256-44C8-9726-CC043818F877}"/>
              </a:ext>
            </a:extLst>
          </p:cNvPr>
          <p:cNvSpPr/>
          <p:nvPr/>
        </p:nvSpPr>
        <p:spPr>
          <a:xfrm>
            <a:off x="5540714" y="2427511"/>
            <a:ext cx="1109599" cy="780968"/>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E"/>
          </a:p>
        </p:txBody>
      </p:sp>
    </p:spTree>
    <p:extLst>
      <p:ext uri="{BB962C8B-B14F-4D97-AF65-F5344CB8AC3E}">
        <p14:creationId xmlns:p14="http://schemas.microsoft.com/office/powerpoint/2010/main" val="98613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244B307-7274-E422-DFB9-CE37A41C5C1D}"/>
              </a:ext>
            </a:extLst>
          </p:cNvPr>
          <p:cNvSpPr txBox="1"/>
          <p:nvPr/>
        </p:nvSpPr>
        <p:spPr>
          <a:xfrm>
            <a:off x="97536" y="456247"/>
            <a:ext cx="11704320" cy="6401753"/>
          </a:xfrm>
          <a:prstGeom prst="rect">
            <a:avLst/>
          </a:prstGeom>
          <a:noFill/>
        </p:spPr>
        <p:txBody>
          <a:bodyPr wrap="square">
            <a:spAutoFit/>
          </a:bodyPr>
          <a:lstStyle/>
          <a:p>
            <a:pPr eaLnBrk="0" fontAlgn="base" hangingPunct="0">
              <a:lnSpc>
                <a:spcPct val="100000"/>
              </a:lnSpc>
              <a:spcBef>
                <a:spcPct val="0"/>
              </a:spcBef>
              <a:spcAft>
                <a:spcPct val="0"/>
              </a:spcAft>
            </a:pPr>
            <a:r>
              <a:rPr kumimoji="0" lang="en-US" altLang="en-US" sz="1000" b="1" i="0" u="none" strike="noStrike" cap="none" normalizeH="0" baseline="0" dirty="0">
                <a:ln>
                  <a:noFill/>
                </a:ln>
                <a:solidFill>
                  <a:schemeClr val="tx1"/>
                </a:solidFill>
                <a:effectLst/>
                <a:latin typeface="Arial" panose="020B0604020202020204" pitchFamily="34" charset="0"/>
              </a:rPr>
              <a:t>Remote Staff Access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Purpose:</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Remote staff need secure access to internal applications such as email, databases, or business tools while working remotely.</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VPN Setup:</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At the </a:t>
            </a:r>
            <a:r>
              <a:rPr kumimoji="0" lang="en-US" altLang="en-US" sz="1000" b="0" i="0" u="none" strike="noStrike" cap="none" normalizeH="0" baseline="0" dirty="0" err="1">
                <a:ln>
                  <a:noFill/>
                </a:ln>
                <a:solidFill>
                  <a:schemeClr val="tx1"/>
                </a:solidFill>
                <a:effectLst/>
                <a:latin typeface="Arial" panose="020B0604020202020204" pitchFamily="34" charset="0"/>
              </a:rPr>
              <a:t>HeadOffice</a:t>
            </a:r>
            <a:r>
              <a:rPr kumimoji="0" lang="en-US" altLang="en-US" sz="1000" b="0" i="0" u="none" strike="noStrike" cap="none" normalizeH="0" baseline="0" dirty="0">
                <a:ln>
                  <a:noFill/>
                </a:ln>
                <a:solidFill>
                  <a:schemeClr val="tx1"/>
                </a:solidFill>
                <a:effectLst/>
                <a:latin typeface="Arial" panose="020B0604020202020204" pitchFamily="34" charset="0"/>
              </a:rPr>
              <a:t>, an SSL VPN portal is configured on the FortiGate firewall. Mobile users connect using a VPN client like FortiClient and authenticate with their credentials. Upon successful login, they receive an IP address from a designated VPN pool.</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Access:</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Once connected, users can access applications on LAN1 (</a:t>
            </a:r>
            <a:r>
              <a:rPr kumimoji="0" lang="en-US" altLang="en-US" sz="1000" b="0" i="0" u="none" strike="noStrike" cap="none" normalizeH="0" baseline="0" dirty="0" err="1">
                <a:ln>
                  <a:noFill/>
                </a:ln>
                <a:solidFill>
                  <a:schemeClr val="tx1"/>
                </a:solidFill>
                <a:effectLst/>
                <a:latin typeface="Arial" panose="020B0604020202020204" pitchFamily="34" charset="0"/>
              </a:rPr>
              <a:t>HeadOffice</a:t>
            </a:r>
            <a:r>
              <a:rPr kumimoji="0" lang="en-US" altLang="en-US" sz="1000" b="0" i="0" u="none" strike="noStrike" cap="none" normalizeH="0" baseline="0" dirty="0">
                <a:ln>
                  <a:noFill/>
                </a:ln>
                <a:solidFill>
                  <a:schemeClr val="tx1"/>
                </a:solidFill>
                <a:effectLst/>
                <a:latin typeface="Arial" panose="020B0604020202020204" pitchFamily="34" charset="0"/>
              </a:rPr>
              <a:t>) and, through the IPsec tunnel, resources on LAN2 (Middleton) — such as </a:t>
            </a:r>
            <a:r>
              <a:rPr kumimoji="0" lang="en-US" altLang="en-US" sz="1000" b="0" i="0" u="none" strike="noStrike" cap="none" normalizeH="0" baseline="0" dirty="0" err="1">
                <a:ln>
                  <a:noFill/>
                </a:ln>
                <a:solidFill>
                  <a:schemeClr val="tx1"/>
                </a:solidFill>
                <a:effectLst/>
                <a:latin typeface="Arial" panose="020B0604020202020204" pitchFamily="34" charset="0"/>
              </a:rPr>
              <a:t>HeadOffice_PC</a:t>
            </a:r>
            <a:r>
              <a:rPr kumimoji="0" lang="en-US" altLang="en-US" sz="1000" b="0" i="0" u="none" strike="noStrike" cap="none" normalizeH="0" baseline="0" dirty="0">
                <a:ln>
                  <a:noFill/>
                </a:ln>
                <a:solidFill>
                  <a:schemeClr val="tx1"/>
                </a:solidFill>
                <a:effectLst/>
                <a:latin typeface="Arial" panose="020B0604020202020204" pitchFamily="34" charset="0"/>
              </a:rPr>
              <a:t> or </a:t>
            </a:r>
            <a:r>
              <a:rPr kumimoji="0" lang="en-US" altLang="en-US" sz="1000" b="0" i="0" u="none" strike="noStrike" cap="none" normalizeH="0" baseline="0" dirty="0" err="1">
                <a:ln>
                  <a:noFill/>
                </a:ln>
                <a:solidFill>
                  <a:schemeClr val="tx1"/>
                </a:solidFill>
                <a:effectLst/>
                <a:latin typeface="Arial" panose="020B0604020202020204" pitchFamily="34" charset="0"/>
              </a:rPr>
              <a:t>Middleton_PC</a:t>
            </a:r>
            <a:r>
              <a:rPr kumimoji="0" lang="en-US" altLang="en-US" sz="1000" b="0" i="0" u="none" strike="noStrike" cap="none" normalizeH="0" baseline="0" dirty="0">
                <a:ln>
                  <a:noFill/>
                </a:ln>
                <a:solidFill>
                  <a:schemeClr val="tx1"/>
                </a:solidFill>
                <a:effectLst/>
                <a:latin typeface="Arial" panose="020B0604020202020204" pitchFamily="34" charset="0"/>
              </a:rPr>
              <a:t>, depending on defined firewall policies.</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Security:</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Firewall rules on the FortiGate strictly control access, allowing VPN users only to necessary resources. For instance, access to LAN1 may be allowed, while access to the DMZ is blocked unless explicitly required.</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1" i="0" u="none" strike="noStrike" cap="none" normalizeH="0" baseline="0" dirty="0">
                <a:ln>
                  <a:noFill/>
                </a:ln>
                <a:solidFill>
                  <a:schemeClr val="tx1"/>
                </a:solidFill>
                <a:effectLst/>
                <a:latin typeface="Arial" panose="020B0604020202020204" pitchFamily="34" charset="0"/>
              </a:rPr>
              <a:t>Maintenance Access for Contractors</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Purpose:</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External contractors are granted limited VPN access for maintenance tasks on specific systems.</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VPN Setup:</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A separate VPN profile is created on the FortiGate at DataCenter1, assigning IP addresses from a different VPN pool. Contractors connect via a VPN client using dedicated credentials.</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Access:</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Firewall policies permit contractor VPN IPs to access only specified systems, such as a server in LAN4 (DataCenter1) or, through an IPsec tunnel, a server in LAN3 (DataCenter2).</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For example, contractors might access DCL_PC using SSH (port 22).</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Security:</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Access is restricted to essential systems and services only. It can also be time-bound, active only during scheduled maintenance windows. All contractor activities are logged by FortiGate for auditing purposes.</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1" i="0" u="none" strike="noStrike" cap="none" normalizeH="0" baseline="0" dirty="0">
                <a:ln>
                  <a:noFill/>
                </a:ln>
                <a:solidFill>
                  <a:schemeClr val="tx1"/>
                </a:solidFill>
                <a:effectLst/>
                <a:latin typeface="Arial" panose="020B0604020202020204" pitchFamily="34" charset="0"/>
              </a:rPr>
              <a:t>Internet Access</a:t>
            </a: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Devices in the LANs and DMZ access the internet through their respective FortiGate firewalls. These firewalls perform NAT (Network Address Translation) and route outbound traffic via the internet router to Cloud1.</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    Outbound traffic is translated to the FortiGate’s public IP.</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    Inbound traffic to DMZ services (e.g., a web server on DCL_DMZ_PC) is handled via VIP (Virtual IP) mappings.</a:t>
            </a:r>
          </a:p>
          <a:p>
            <a:pPr eaLnBrk="0" fontAlgn="base" hangingPunct="0">
              <a:lnSpc>
                <a:spcPct val="100000"/>
              </a:lnSpc>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000" b="0" i="0" u="none" strike="noStrike" cap="none" normalizeH="0" baseline="0" dirty="0">
                <a:ln>
                  <a:noFill/>
                </a:ln>
                <a:solidFill>
                  <a:schemeClr val="tx1"/>
                </a:solidFill>
                <a:effectLst/>
                <a:latin typeface="Arial" panose="020B0604020202020204" pitchFamily="34" charset="0"/>
              </a:rPr>
              <a:t>    IPsec tunnels are used to secure communication between sites over the simulated internet.</a:t>
            </a:r>
          </a:p>
        </p:txBody>
      </p:sp>
      <p:sp>
        <p:nvSpPr>
          <p:cNvPr id="15" name="TextBox 14">
            <a:extLst>
              <a:ext uri="{FF2B5EF4-FFF2-40B4-BE49-F238E27FC236}">
                <a16:creationId xmlns:a16="http://schemas.microsoft.com/office/drawing/2014/main" id="{08189000-21E0-FCEC-9408-155FA05A713B}"/>
              </a:ext>
            </a:extLst>
          </p:cNvPr>
          <p:cNvSpPr txBox="1"/>
          <p:nvPr/>
        </p:nvSpPr>
        <p:spPr>
          <a:xfrm>
            <a:off x="97536" y="155803"/>
            <a:ext cx="9116568" cy="369332"/>
          </a:xfrm>
          <a:prstGeom prst="rect">
            <a:avLst/>
          </a:prstGeom>
          <a:noFill/>
        </p:spPr>
        <p:txBody>
          <a:bodyPr wrap="square" rtlCol="0">
            <a:spAutoFit/>
          </a:bodyPr>
          <a:lstStyle/>
          <a:p>
            <a:r>
              <a:rPr lang="en-US" dirty="0"/>
              <a:t>NOTES:</a:t>
            </a:r>
            <a:endParaRPr lang="en-IE" dirty="0"/>
          </a:p>
        </p:txBody>
      </p:sp>
    </p:spTree>
    <p:extLst>
      <p:ext uri="{BB962C8B-B14F-4D97-AF65-F5344CB8AC3E}">
        <p14:creationId xmlns:p14="http://schemas.microsoft.com/office/powerpoint/2010/main" val="718618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279</TotalTime>
  <Words>496</Words>
  <Application>Microsoft Office PowerPoint</Application>
  <PresentationFormat>Widescreen</PresentationFormat>
  <Paragraphs>71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Open Sans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Nemanja Marjanovic - STUDENT</dc:creator>
  <cp:lastModifiedBy>Ika Lomidze</cp:lastModifiedBy>
  <cp:revision>15</cp:revision>
  <dcterms:created xsi:type="dcterms:W3CDTF">2025-03-23T14:32:50Z</dcterms:created>
  <dcterms:modified xsi:type="dcterms:W3CDTF">2025-04-21T17:57:55Z</dcterms:modified>
</cp:coreProperties>
</file>