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2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6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36631-82E4-42C4-8A10-26EB959573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B3590D-D952-42F6-B4DF-FB51DEE011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A34E9-A6A4-4E91-8D97-E7FA0F252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F297-A89D-4298-82FE-263B368A126C}" type="datetimeFigureOut">
              <a:rPr lang="en-IE" smtClean="0"/>
              <a:t>03/02/2025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93B65-2BC3-4C6A-A658-1ED57424F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FB13A-5BD2-4DEC-AE98-75E129BF7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A718D-D048-4B54-9B95-5D267ABFF6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52024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C5417-A305-4DEB-BF31-F20D51232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3DDD65-8FC1-4208-A411-F297B9493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3D317-5CAC-4CD5-9056-6461BBFD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F297-A89D-4298-82FE-263B368A126C}" type="datetimeFigureOut">
              <a:rPr lang="en-IE" smtClean="0"/>
              <a:t>03/02/2025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D6575-CAAE-4C0F-B631-7CEFEA902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70B39-7CC5-4854-9CC6-3C4C09BFB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A718D-D048-4B54-9B95-5D267ABFF6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62896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0F4DBA-E118-4982-82A4-760499F3E8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353450-83B2-4474-BC06-DA4085EA15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3FD3A-D456-4A2D-8904-4D7AF9CC9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F297-A89D-4298-82FE-263B368A126C}" type="datetimeFigureOut">
              <a:rPr lang="en-IE" smtClean="0"/>
              <a:t>03/02/2025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0B6CE-5794-4163-A7B8-078BB7423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EEF6F-DD3B-47FA-977D-A745ED42E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A718D-D048-4B54-9B95-5D267ABFF6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04582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F37A8-3A37-4C26-8566-CBAAF9F19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D773E-E9B3-46E3-9672-A887E7825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818B6-D0D4-4DEB-8463-FEACA0497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F297-A89D-4298-82FE-263B368A126C}" type="datetimeFigureOut">
              <a:rPr lang="en-IE" smtClean="0"/>
              <a:t>03/02/2025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4BDB0-2E0F-4C27-ABE1-DF7B324EB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E4D2D-1FD0-44B9-8FE1-88A7807E5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A718D-D048-4B54-9B95-5D267ABFF6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9294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1B643-65D7-4FBD-9B60-6F3541FB4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B6A28-CAA3-4860-BBC0-EE553E129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B718E-F401-4277-BDC5-1F48A121F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F297-A89D-4298-82FE-263B368A126C}" type="datetimeFigureOut">
              <a:rPr lang="en-IE" smtClean="0"/>
              <a:t>03/02/2025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DB04B-53A2-4AF7-BBE3-D279A0D80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D7488-41DB-4FFE-B1BD-38A010760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A718D-D048-4B54-9B95-5D267ABFF6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66358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FD4FA-42C6-4C96-B55A-5B63D2490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EE278-56B4-4261-BCC8-C8D16EB8E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A09077-8B5B-4B48-B8E2-20B7955CA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BC41C8-E60D-4A9C-981E-3D5791B63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F297-A89D-4298-82FE-263B368A126C}" type="datetimeFigureOut">
              <a:rPr lang="en-IE" smtClean="0"/>
              <a:t>03/02/2025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4FDF8-26E4-443A-997B-B90D80D3F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1CDFFE-20BE-4E23-8433-81680B469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A718D-D048-4B54-9B95-5D267ABFF6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86982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5CB73-3190-415E-A7E0-D3E2FEC02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666C6-8912-4FCD-8183-700F5BF41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4DE240-91D5-4348-8039-EC6FC5235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5C4714-800C-46B4-BA3D-CDB4B2A5C4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E47DAD-1652-41DB-880F-2F64D9F728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92FAB0-6B9B-4C53-AABF-64E4E8DD4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F297-A89D-4298-82FE-263B368A126C}" type="datetimeFigureOut">
              <a:rPr lang="en-IE" smtClean="0"/>
              <a:t>03/02/2025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57507C-770A-4C1F-8768-E07F29F70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028732-125E-46C1-9656-9DC8D687F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A718D-D048-4B54-9B95-5D267ABFF6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39039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02FF5-B3B7-4AC5-857F-75BCEEC7C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1EF777-0415-42CF-80CF-4D269FA49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F297-A89D-4298-82FE-263B368A126C}" type="datetimeFigureOut">
              <a:rPr lang="en-IE" smtClean="0"/>
              <a:t>03/02/2025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C58C6B-0A16-4D5A-B555-3C74AC474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600591-EB8F-468A-88FC-43EA58303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A718D-D048-4B54-9B95-5D267ABFF6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0797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07EA3E-5539-49AD-BE43-5955AB17B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F297-A89D-4298-82FE-263B368A126C}" type="datetimeFigureOut">
              <a:rPr lang="en-IE" smtClean="0"/>
              <a:t>03/02/2025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76557A-B3D6-4C04-BDBF-7C4A97C2A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38D297-CDF3-4741-A302-601FB375C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A718D-D048-4B54-9B95-5D267ABFF6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37273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9FC89-3ED6-4163-A0A5-C25B559EB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F9E7E-7D4B-41C8-997D-8B90C6F40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AFD5D0-0C3A-4C36-852F-D5255B6C5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F7B57-4368-459D-8AF2-780648210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F297-A89D-4298-82FE-263B368A126C}" type="datetimeFigureOut">
              <a:rPr lang="en-IE" smtClean="0"/>
              <a:t>03/02/2025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6A75E-09DB-4E40-9BC5-C0DCFD85A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44FC93-AD8C-4B18-BFF0-E4D7EF824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A718D-D048-4B54-9B95-5D267ABFF6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49235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65376-F811-4343-B6BF-FE7803018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830309-65AC-4D98-B1E5-61F52F4ABA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DF2A9-AD1C-46E7-A87D-3989FE71C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4074F6-48DF-4F41-9CF7-5CB50EA4E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F297-A89D-4298-82FE-263B368A126C}" type="datetimeFigureOut">
              <a:rPr lang="en-IE" smtClean="0"/>
              <a:t>03/02/2025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6CA6B-53E5-4548-884F-FAA605F0A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394992-14C9-48C4-BDFE-B2E1B547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A718D-D048-4B54-9B95-5D267ABFF6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2934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380028-6E6B-44D6-87F3-845877D9D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791E6-D4C3-409D-BE45-A8658A8C7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B8D8B-F3C4-4288-9646-19F7475307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EF297-A89D-4298-82FE-263B368A126C}" type="datetimeFigureOut">
              <a:rPr lang="en-IE" smtClean="0"/>
              <a:t>03/02/2025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B63CB-F0AE-41EF-A1EF-B5C1B4F535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7E278-03DD-4164-BB16-27272C734B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A718D-D048-4B54-9B95-5D267ABFF6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6143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Rectangle 186">
            <a:extLst>
              <a:ext uri="{FF2B5EF4-FFF2-40B4-BE49-F238E27FC236}">
                <a16:creationId xmlns:a16="http://schemas.microsoft.com/office/drawing/2014/main" id="{436C95B9-BD13-BEAE-0335-CBE8DE424A5F}"/>
              </a:ext>
            </a:extLst>
          </p:cNvPr>
          <p:cNvSpPr/>
          <p:nvPr/>
        </p:nvSpPr>
        <p:spPr>
          <a:xfrm>
            <a:off x="5379264" y="3784126"/>
            <a:ext cx="5040000" cy="28831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200" dirty="0">
                <a:solidFill>
                  <a:schemeClr val="tx1"/>
                </a:solidFill>
              </a:rPr>
              <a:t>Ground Floor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D464B9E7-4F57-C48F-A671-9EFD4FDE484E}"/>
              </a:ext>
            </a:extLst>
          </p:cNvPr>
          <p:cNvSpPr/>
          <p:nvPr/>
        </p:nvSpPr>
        <p:spPr>
          <a:xfrm>
            <a:off x="5377466" y="549000"/>
            <a:ext cx="5040000" cy="28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200" dirty="0">
                <a:solidFill>
                  <a:schemeClr val="tx1"/>
                </a:solidFill>
              </a:rPr>
              <a:t>First Floor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305FB894-EE40-40A8-C168-01C42AA74112}"/>
              </a:ext>
            </a:extLst>
          </p:cNvPr>
          <p:cNvSpPr/>
          <p:nvPr/>
        </p:nvSpPr>
        <p:spPr>
          <a:xfrm>
            <a:off x="5386215" y="5763396"/>
            <a:ext cx="2873050" cy="180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Counter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A379F4A6-DB56-0537-FC8E-2B9909074970}"/>
              </a:ext>
            </a:extLst>
          </p:cNvPr>
          <p:cNvSpPr/>
          <p:nvPr/>
        </p:nvSpPr>
        <p:spPr>
          <a:xfrm>
            <a:off x="5375401" y="3793717"/>
            <a:ext cx="14406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WC1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9C414DDE-2F3B-1077-0BDE-2C107E8A1FA5}"/>
              </a:ext>
            </a:extLst>
          </p:cNvPr>
          <p:cNvSpPr/>
          <p:nvPr/>
        </p:nvSpPr>
        <p:spPr>
          <a:xfrm>
            <a:off x="6816267" y="3789000"/>
            <a:ext cx="1441199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WC2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2699E6A6-0880-9791-A6B5-E7C583CA97EB}"/>
              </a:ext>
            </a:extLst>
          </p:cNvPr>
          <p:cNvSpPr/>
          <p:nvPr/>
        </p:nvSpPr>
        <p:spPr>
          <a:xfrm>
            <a:off x="8256000" y="3789000"/>
            <a:ext cx="359999" cy="72000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IE" dirty="0"/>
              <a:t>Duct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8814B184-E113-C151-0EDC-788AB67BCDA4}"/>
              </a:ext>
            </a:extLst>
          </p:cNvPr>
          <p:cNvSpPr/>
          <p:nvPr/>
        </p:nvSpPr>
        <p:spPr>
          <a:xfrm>
            <a:off x="9336000" y="3789000"/>
            <a:ext cx="1080000" cy="724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Store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4BF14D48-C1D0-0743-D77E-178D0F67CAA8}"/>
              </a:ext>
            </a:extLst>
          </p:cNvPr>
          <p:cNvSpPr txBox="1"/>
          <p:nvPr/>
        </p:nvSpPr>
        <p:spPr>
          <a:xfrm>
            <a:off x="360626" y="224135"/>
            <a:ext cx="29992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1200" dirty="0"/>
              <a:t>Notes:</a:t>
            </a:r>
          </a:p>
          <a:p>
            <a:pPr marL="228600" indent="-228600">
              <a:buAutoNum type="arabicPeriod"/>
            </a:pPr>
            <a:r>
              <a:rPr lang="en-IE" sz="1200" dirty="0"/>
              <a:t>Buildings are 40m x 70m</a:t>
            </a:r>
          </a:p>
          <a:p>
            <a:pPr marL="228600" indent="-228600">
              <a:buAutoNum type="arabicPeriod"/>
            </a:pPr>
            <a:r>
              <a:rPr lang="en-IE" sz="1200" dirty="0"/>
              <a:t>Grid is 10m x 10m</a:t>
            </a:r>
          </a:p>
          <a:p>
            <a:pPr marL="228600" indent="-228600">
              <a:buAutoNum type="arabicPeriod"/>
            </a:pPr>
            <a:endParaRPr lang="en-IE" sz="12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CD2A52FE-2FA7-020E-D645-DCF2831B3211}"/>
              </a:ext>
            </a:extLst>
          </p:cNvPr>
          <p:cNvSpPr/>
          <p:nvPr/>
        </p:nvSpPr>
        <p:spPr>
          <a:xfrm>
            <a:off x="5376000" y="4477012"/>
            <a:ext cx="5040000" cy="3776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Circulation Space / Corridor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78FFD829-85C2-F427-C30E-4F746CBDEE40}"/>
              </a:ext>
            </a:extLst>
          </p:cNvPr>
          <p:cNvSpPr/>
          <p:nvPr/>
        </p:nvSpPr>
        <p:spPr>
          <a:xfrm>
            <a:off x="9336000" y="4843408"/>
            <a:ext cx="1077256" cy="1140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Office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FF620FC9-99FA-AB30-62B2-AECFFBBA8F6B}"/>
              </a:ext>
            </a:extLst>
          </p:cNvPr>
          <p:cNvSpPr/>
          <p:nvPr/>
        </p:nvSpPr>
        <p:spPr>
          <a:xfrm>
            <a:off x="5376000" y="1989000"/>
            <a:ext cx="1440000" cy="14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1400" dirty="0"/>
              <a:t>Coffee Area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600C5418-5B5F-DB7A-B6DB-D88D21B4B4E0}"/>
              </a:ext>
            </a:extLst>
          </p:cNvPr>
          <p:cNvSpPr/>
          <p:nvPr/>
        </p:nvSpPr>
        <p:spPr>
          <a:xfrm>
            <a:off x="5016000" y="1260000"/>
            <a:ext cx="360000" cy="21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IE" sz="1400" dirty="0"/>
              <a:t>External Stairs / Fire Escape</a:t>
            </a: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20C9390E-6DAB-DF7A-5F98-BC078C8067CD}"/>
              </a:ext>
            </a:extLst>
          </p:cNvPr>
          <p:cNvSpPr/>
          <p:nvPr/>
        </p:nvSpPr>
        <p:spPr>
          <a:xfrm>
            <a:off x="5373934" y="549000"/>
            <a:ext cx="14406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WC1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293AE1CD-DB03-DFDD-290C-1E9FE0B787FC}"/>
              </a:ext>
            </a:extLst>
          </p:cNvPr>
          <p:cNvSpPr/>
          <p:nvPr/>
        </p:nvSpPr>
        <p:spPr>
          <a:xfrm>
            <a:off x="6814800" y="549155"/>
            <a:ext cx="1441199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WC2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6579649E-A2AD-423B-A4D0-DACBD4285E02}"/>
              </a:ext>
            </a:extLst>
          </p:cNvPr>
          <p:cNvSpPr/>
          <p:nvPr/>
        </p:nvSpPr>
        <p:spPr>
          <a:xfrm>
            <a:off x="8254533" y="549156"/>
            <a:ext cx="359999" cy="72000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IE" dirty="0"/>
              <a:t>Duct</a:t>
            </a: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B872838C-2759-2B5B-A092-B124A2DE3B4D}"/>
              </a:ext>
            </a:extLst>
          </p:cNvPr>
          <p:cNvSpPr/>
          <p:nvPr/>
        </p:nvSpPr>
        <p:spPr>
          <a:xfrm>
            <a:off x="9334533" y="549001"/>
            <a:ext cx="1080000" cy="720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Store</a:t>
            </a: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2F461D28-C20D-C8B1-7AFF-8E76A1908D2B}"/>
              </a:ext>
            </a:extLst>
          </p:cNvPr>
          <p:cNvSpPr/>
          <p:nvPr/>
        </p:nvSpPr>
        <p:spPr>
          <a:xfrm>
            <a:off x="8624483" y="549157"/>
            <a:ext cx="720000" cy="720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Lift</a:t>
            </a: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015FAB14-11ED-03C9-6337-A1A0C6D59E6E}"/>
              </a:ext>
            </a:extLst>
          </p:cNvPr>
          <p:cNvSpPr/>
          <p:nvPr/>
        </p:nvSpPr>
        <p:spPr>
          <a:xfrm>
            <a:off x="8624483" y="3784126"/>
            <a:ext cx="720000" cy="69288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Lift</a:t>
            </a:r>
          </a:p>
        </p:txBody>
      </p: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B7F08336-6777-0D69-4C02-7B8319D5C7A9}"/>
              </a:ext>
            </a:extLst>
          </p:cNvPr>
          <p:cNvCxnSpPr/>
          <p:nvPr/>
        </p:nvCxnSpPr>
        <p:spPr>
          <a:xfrm>
            <a:off x="9696000" y="224135"/>
            <a:ext cx="0" cy="6443137"/>
          </a:xfrm>
          <a:prstGeom prst="line">
            <a:avLst/>
          </a:prstGeom>
          <a:ln>
            <a:solidFill>
              <a:schemeClr val="accent3">
                <a:alpha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C145D750-1B0A-5311-FB35-5B94CDB0B6AD}"/>
              </a:ext>
            </a:extLst>
          </p:cNvPr>
          <p:cNvCxnSpPr/>
          <p:nvPr/>
        </p:nvCxnSpPr>
        <p:spPr>
          <a:xfrm>
            <a:off x="8976000" y="189000"/>
            <a:ext cx="0" cy="6443137"/>
          </a:xfrm>
          <a:prstGeom prst="line">
            <a:avLst/>
          </a:prstGeom>
          <a:ln>
            <a:solidFill>
              <a:schemeClr val="accent3">
                <a:alpha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1D54CB01-818F-14F0-40F9-584E5251F3B8}"/>
              </a:ext>
            </a:extLst>
          </p:cNvPr>
          <p:cNvCxnSpPr/>
          <p:nvPr/>
        </p:nvCxnSpPr>
        <p:spPr>
          <a:xfrm>
            <a:off x="7536000" y="189000"/>
            <a:ext cx="0" cy="6443137"/>
          </a:xfrm>
          <a:prstGeom prst="line">
            <a:avLst/>
          </a:prstGeom>
          <a:ln>
            <a:solidFill>
              <a:schemeClr val="accent3">
                <a:alpha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C4B75E70-B029-2AB3-FB6F-B89729E18C98}"/>
              </a:ext>
            </a:extLst>
          </p:cNvPr>
          <p:cNvCxnSpPr/>
          <p:nvPr/>
        </p:nvCxnSpPr>
        <p:spPr>
          <a:xfrm>
            <a:off x="6811033" y="224135"/>
            <a:ext cx="0" cy="6443137"/>
          </a:xfrm>
          <a:prstGeom prst="line">
            <a:avLst/>
          </a:prstGeom>
          <a:ln>
            <a:solidFill>
              <a:schemeClr val="accent3">
                <a:alpha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E947FB0C-48E5-8374-A1BE-0E81DFF8CDB1}"/>
              </a:ext>
            </a:extLst>
          </p:cNvPr>
          <p:cNvCxnSpPr/>
          <p:nvPr/>
        </p:nvCxnSpPr>
        <p:spPr>
          <a:xfrm>
            <a:off x="6091033" y="189000"/>
            <a:ext cx="0" cy="6443137"/>
          </a:xfrm>
          <a:prstGeom prst="line">
            <a:avLst/>
          </a:prstGeom>
          <a:ln>
            <a:solidFill>
              <a:schemeClr val="accent3">
                <a:alpha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7857E3E3-6925-49E6-48E1-46B686BF16AE}"/>
              </a:ext>
            </a:extLst>
          </p:cNvPr>
          <p:cNvCxnSpPr>
            <a:cxnSpLocks/>
          </p:cNvCxnSpPr>
          <p:nvPr/>
        </p:nvCxnSpPr>
        <p:spPr>
          <a:xfrm flipH="1">
            <a:off x="4656000" y="1269000"/>
            <a:ext cx="6480000" cy="0"/>
          </a:xfrm>
          <a:prstGeom prst="line">
            <a:avLst/>
          </a:prstGeom>
          <a:ln>
            <a:solidFill>
              <a:schemeClr val="accent3">
                <a:alpha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0E1782B7-A1D9-E5B7-3599-529677E5D7B8}"/>
              </a:ext>
            </a:extLst>
          </p:cNvPr>
          <p:cNvCxnSpPr>
            <a:cxnSpLocks/>
          </p:cNvCxnSpPr>
          <p:nvPr/>
        </p:nvCxnSpPr>
        <p:spPr>
          <a:xfrm flipH="1">
            <a:off x="4656000" y="549000"/>
            <a:ext cx="6480000" cy="0"/>
          </a:xfrm>
          <a:prstGeom prst="line">
            <a:avLst/>
          </a:prstGeom>
          <a:ln>
            <a:solidFill>
              <a:schemeClr val="accent3">
                <a:alpha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3A76FC56-5441-983B-7D98-59E12785B5CE}"/>
              </a:ext>
            </a:extLst>
          </p:cNvPr>
          <p:cNvCxnSpPr>
            <a:cxnSpLocks/>
          </p:cNvCxnSpPr>
          <p:nvPr/>
        </p:nvCxnSpPr>
        <p:spPr>
          <a:xfrm flipH="1">
            <a:off x="4656000" y="2709000"/>
            <a:ext cx="6480000" cy="0"/>
          </a:xfrm>
          <a:prstGeom prst="line">
            <a:avLst/>
          </a:prstGeom>
          <a:ln>
            <a:solidFill>
              <a:schemeClr val="accent3">
                <a:alpha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35EC8BA3-03D6-3EE0-7694-5B69343D9701}"/>
              </a:ext>
            </a:extLst>
          </p:cNvPr>
          <p:cNvCxnSpPr>
            <a:cxnSpLocks/>
          </p:cNvCxnSpPr>
          <p:nvPr/>
        </p:nvCxnSpPr>
        <p:spPr>
          <a:xfrm flipH="1">
            <a:off x="4656000" y="1989000"/>
            <a:ext cx="6480000" cy="0"/>
          </a:xfrm>
          <a:prstGeom prst="line">
            <a:avLst/>
          </a:prstGeom>
          <a:ln>
            <a:solidFill>
              <a:schemeClr val="accent3">
                <a:alpha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91619B0E-26B9-B5C4-0C29-FBE82270707B}"/>
              </a:ext>
            </a:extLst>
          </p:cNvPr>
          <p:cNvCxnSpPr>
            <a:cxnSpLocks/>
          </p:cNvCxnSpPr>
          <p:nvPr/>
        </p:nvCxnSpPr>
        <p:spPr>
          <a:xfrm flipH="1">
            <a:off x="4656000" y="4509000"/>
            <a:ext cx="6480000" cy="0"/>
          </a:xfrm>
          <a:prstGeom prst="line">
            <a:avLst/>
          </a:prstGeom>
          <a:ln>
            <a:solidFill>
              <a:schemeClr val="accent3">
                <a:alpha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A8422C7B-22D1-C513-E08F-B52C808C7671}"/>
              </a:ext>
            </a:extLst>
          </p:cNvPr>
          <p:cNvCxnSpPr>
            <a:cxnSpLocks/>
          </p:cNvCxnSpPr>
          <p:nvPr/>
        </p:nvCxnSpPr>
        <p:spPr>
          <a:xfrm flipH="1">
            <a:off x="5099361" y="3784126"/>
            <a:ext cx="6480000" cy="0"/>
          </a:xfrm>
          <a:prstGeom prst="line">
            <a:avLst/>
          </a:prstGeom>
          <a:ln>
            <a:solidFill>
              <a:schemeClr val="accent3">
                <a:alpha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A3B46172-F8B9-A9BF-BCFB-E300BCE30B7B}"/>
              </a:ext>
            </a:extLst>
          </p:cNvPr>
          <p:cNvCxnSpPr>
            <a:cxnSpLocks/>
          </p:cNvCxnSpPr>
          <p:nvPr/>
        </p:nvCxnSpPr>
        <p:spPr>
          <a:xfrm flipH="1">
            <a:off x="4656000" y="5949000"/>
            <a:ext cx="6480000" cy="0"/>
          </a:xfrm>
          <a:prstGeom prst="line">
            <a:avLst/>
          </a:prstGeom>
          <a:ln>
            <a:solidFill>
              <a:schemeClr val="accent3">
                <a:alpha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E198D36D-0FB1-EFBB-98DF-34D184EA9BF4}"/>
              </a:ext>
            </a:extLst>
          </p:cNvPr>
          <p:cNvCxnSpPr>
            <a:cxnSpLocks/>
          </p:cNvCxnSpPr>
          <p:nvPr/>
        </p:nvCxnSpPr>
        <p:spPr>
          <a:xfrm flipH="1">
            <a:off x="5082843" y="5229000"/>
            <a:ext cx="6480000" cy="0"/>
          </a:xfrm>
          <a:prstGeom prst="line">
            <a:avLst/>
          </a:prstGeom>
          <a:ln>
            <a:solidFill>
              <a:schemeClr val="accent3">
                <a:alpha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A496EDAC-8CEA-B2FD-D2E2-7B836210198C}"/>
              </a:ext>
            </a:extLst>
          </p:cNvPr>
          <p:cNvCxnSpPr>
            <a:cxnSpLocks/>
          </p:cNvCxnSpPr>
          <p:nvPr/>
        </p:nvCxnSpPr>
        <p:spPr>
          <a:xfrm flipH="1">
            <a:off x="4656000" y="3420000"/>
            <a:ext cx="6480000" cy="0"/>
          </a:xfrm>
          <a:prstGeom prst="line">
            <a:avLst/>
          </a:prstGeom>
          <a:ln>
            <a:solidFill>
              <a:schemeClr val="accent3">
                <a:alpha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B6D9364F-02EB-EDD5-97E2-39632025E2DE}"/>
              </a:ext>
            </a:extLst>
          </p:cNvPr>
          <p:cNvCxnSpPr>
            <a:cxnSpLocks/>
          </p:cNvCxnSpPr>
          <p:nvPr/>
        </p:nvCxnSpPr>
        <p:spPr>
          <a:xfrm flipH="1">
            <a:off x="4656000" y="6667272"/>
            <a:ext cx="6480000" cy="0"/>
          </a:xfrm>
          <a:prstGeom prst="line">
            <a:avLst/>
          </a:prstGeom>
          <a:ln>
            <a:solidFill>
              <a:schemeClr val="accent3">
                <a:alpha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52C5889F-FA46-4B7B-B996-BA39EE28B941}"/>
              </a:ext>
            </a:extLst>
          </p:cNvPr>
          <p:cNvSpPr/>
          <p:nvPr/>
        </p:nvSpPr>
        <p:spPr>
          <a:xfrm>
            <a:off x="6996134" y="2884127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9EB3DBF-8156-4A0D-9A20-A34050C581AA}"/>
              </a:ext>
            </a:extLst>
          </p:cNvPr>
          <p:cNvSpPr/>
          <p:nvPr/>
        </p:nvSpPr>
        <p:spPr>
          <a:xfrm>
            <a:off x="6997633" y="2149818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F38187F-5998-429C-9F34-4F64AEAEA8F6}"/>
              </a:ext>
            </a:extLst>
          </p:cNvPr>
          <p:cNvSpPr/>
          <p:nvPr/>
        </p:nvSpPr>
        <p:spPr>
          <a:xfrm>
            <a:off x="7719601" y="2891655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6F71B3C-54DE-48F1-AE7F-4DE5DAA051C6}"/>
              </a:ext>
            </a:extLst>
          </p:cNvPr>
          <p:cNvSpPr/>
          <p:nvPr/>
        </p:nvSpPr>
        <p:spPr>
          <a:xfrm>
            <a:off x="7721100" y="2157346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A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4029C50-F493-4C09-BBBF-79444C12DE1A}"/>
              </a:ext>
            </a:extLst>
          </p:cNvPr>
          <p:cNvSpPr/>
          <p:nvPr/>
        </p:nvSpPr>
        <p:spPr>
          <a:xfrm>
            <a:off x="8442984" y="2883391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A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D9192F0-1D27-4C30-898D-E9C6C1F36CAF}"/>
              </a:ext>
            </a:extLst>
          </p:cNvPr>
          <p:cNvSpPr/>
          <p:nvPr/>
        </p:nvSpPr>
        <p:spPr>
          <a:xfrm>
            <a:off x="8444483" y="2149082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2E6255B-8818-44FF-9ACE-03EC552391E8}"/>
              </a:ext>
            </a:extLst>
          </p:cNvPr>
          <p:cNvSpPr/>
          <p:nvPr/>
        </p:nvSpPr>
        <p:spPr>
          <a:xfrm>
            <a:off x="9166451" y="2890919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37E1583-7CBD-464B-B37C-07F9CC6F9042}"/>
              </a:ext>
            </a:extLst>
          </p:cNvPr>
          <p:cNvSpPr/>
          <p:nvPr/>
        </p:nvSpPr>
        <p:spPr>
          <a:xfrm>
            <a:off x="9167950" y="215661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B27EC42-F3AE-42F0-B2BE-51D9C2979300}"/>
              </a:ext>
            </a:extLst>
          </p:cNvPr>
          <p:cNvSpPr/>
          <p:nvPr/>
        </p:nvSpPr>
        <p:spPr>
          <a:xfrm>
            <a:off x="9882983" y="289784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7A643C8-1D03-42D1-9960-C9A631F8ABB5}"/>
              </a:ext>
            </a:extLst>
          </p:cNvPr>
          <p:cNvSpPr/>
          <p:nvPr/>
        </p:nvSpPr>
        <p:spPr>
          <a:xfrm>
            <a:off x="9884482" y="2163531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2B78B27-5C9C-4CCC-B229-BF95D0CAFB86}"/>
              </a:ext>
            </a:extLst>
          </p:cNvPr>
          <p:cNvSpPr/>
          <p:nvPr/>
        </p:nvSpPr>
        <p:spPr>
          <a:xfrm>
            <a:off x="360626" y="1285469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A6A8D2-8A37-41C2-A2C3-3B25408E0446}"/>
              </a:ext>
            </a:extLst>
          </p:cNvPr>
          <p:cNvSpPr txBox="1"/>
          <p:nvPr/>
        </p:nvSpPr>
        <p:spPr>
          <a:xfrm>
            <a:off x="858889" y="1188470"/>
            <a:ext cx="9749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000" dirty="0"/>
              <a:t>8 seated</a:t>
            </a:r>
          </a:p>
          <a:p>
            <a:r>
              <a:rPr lang="en-IE" sz="1000" dirty="0"/>
              <a:t>40 13A Sockets</a:t>
            </a:r>
          </a:p>
          <a:p>
            <a:r>
              <a:rPr lang="en-IE" sz="1000" dirty="0"/>
              <a:t>20 TO CAT6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E2698D-E975-42CC-8D44-2DBA9E3D725D}"/>
              </a:ext>
            </a:extLst>
          </p:cNvPr>
          <p:cNvSpPr/>
          <p:nvPr/>
        </p:nvSpPr>
        <p:spPr>
          <a:xfrm>
            <a:off x="360623" y="1976240"/>
            <a:ext cx="300855" cy="24204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800" dirty="0"/>
              <a:t>FD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79C138-2265-46B7-A52F-0B104DE40399}"/>
              </a:ext>
            </a:extLst>
          </p:cNvPr>
          <p:cNvSpPr txBox="1"/>
          <p:nvPr/>
        </p:nvSpPr>
        <p:spPr>
          <a:xfrm>
            <a:off x="606052" y="1967568"/>
            <a:ext cx="33473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100" dirty="0"/>
              <a:t>FD Rack:</a:t>
            </a:r>
            <a:r>
              <a:rPr lang="en-US" sz="1100" dirty="0"/>
              <a:t>Distributes network resources across the floor.</a:t>
            </a:r>
            <a:endParaRPr lang="en-IE" sz="11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92C2735-F32B-427F-BEFB-3CE90225DCB7}"/>
              </a:ext>
            </a:extLst>
          </p:cNvPr>
          <p:cNvSpPr/>
          <p:nvPr/>
        </p:nvSpPr>
        <p:spPr>
          <a:xfrm>
            <a:off x="360623" y="2316321"/>
            <a:ext cx="300855" cy="22413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800" dirty="0"/>
              <a:t>BD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43F5B24-AEEC-432E-90D6-CE5DFB38D68F}"/>
              </a:ext>
            </a:extLst>
          </p:cNvPr>
          <p:cNvSpPr/>
          <p:nvPr/>
        </p:nvSpPr>
        <p:spPr>
          <a:xfrm>
            <a:off x="360624" y="2646617"/>
            <a:ext cx="300854" cy="1830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800" dirty="0"/>
              <a:t>CD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77C7738-C51C-405F-B43C-1829653B680A}"/>
              </a:ext>
            </a:extLst>
          </p:cNvPr>
          <p:cNvSpPr txBox="1"/>
          <p:nvPr/>
        </p:nvSpPr>
        <p:spPr>
          <a:xfrm>
            <a:off x="611074" y="2301596"/>
            <a:ext cx="33515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1100" dirty="0"/>
              <a:t>BD Rack: </a:t>
            </a:r>
            <a:r>
              <a:rPr lang="en-US" sz="1100" dirty="0"/>
              <a:t>Central point for the building's network.</a:t>
            </a:r>
            <a:endParaRPr lang="en-IE" sz="11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6DB0364-AF56-4D70-BB72-A71B4727B7A2}"/>
              </a:ext>
            </a:extLst>
          </p:cNvPr>
          <p:cNvSpPr txBox="1"/>
          <p:nvPr/>
        </p:nvSpPr>
        <p:spPr>
          <a:xfrm>
            <a:off x="594196" y="2601423"/>
            <a:ext cx="342904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1100" dirty="0"/>
              <a:t>CD Rack: </a:t>
            </a:r>
            <a:r>
              <a:rPr lang="en-US" sz="1100" dirty="0"/>
              <a:t>Interconnects multiple buildings or networks.</a:t>
            </a:r>
            <a:endParaRPr lang="en-IE" sz="11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61CA8EB-7A06-4778-8686-445C3E73F44F}"/>
              </a:ext>
            </a:extLst>
          </p:cNvPr>
          <p:cNvSpPr/>
          <p:nvPr/>
        </p:nvSpPr>
        <p:spPr>
          <a:xfrm>
            <a:off x="341545" y="3000549"/>
            <a:ext cx="319933" cy="22413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C277AC-625E-40CE-BF1D-3A6A3C54BC56}"/>
              </a:ext>
            </a:extLst>
          </p:cNvPr>
          <p:cNvSpPr txBox="1"/>
          <p:nvPr/>
        </p:nvSpPr>
        <p:spPr>
          <a:xfrm>
            <a:off x="594196" y="2976220"/>
            <a:ext cx="48287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00" dirty="0"/>
              <a:t>Cable Tray: </a:t>
            </a:r>
            <a:r>
              <a:rPr lang="en-US" sz="1000" dirty="0"/>
              <a:t>Indicates the routing system for cables, possibly for power and data.</a:t>
            </a:r>
            <a:endParaRPr lang="en-IE" sz="1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D8F104-CA36-45E5-900C-7D32B23D4C96}"/>
              </a:ext>
            </a:extLst>
          </p:cNvPr>
          <p:cNvSpPr/>
          <p:nvPr/>
        </p:nvSpPr>
        <p:spPr>
          <a:xfrm>
            <a:off x="8363317" y="709082"/>
            <a:ext cx="137657" cy="113069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B1E943-300D-48E3-AF8C-C4EFFBBB0609}"/>
              </a:ext>
            </a:extLst>
          </p:cNvPr>
          <p:cNvSpPr/>
          <p:nvPr/>
        </p:nvSpPr>
        <p:spPr>
          <a:xfrm>
            <a:off x="5385951" y="1820655"/>
            <a:ext cx="5027305" cy="1360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091298-3152-4952-8B21-436B6A4DBEC9}"/>
              </a:ext>
            </a:extLst>
          </p:cNvPr>
          <p:cNvSpPr/>
          <p:nvPr/>
        </p:nvSpPr>
        <p:spPr>
          <a:xfrm>
            <a:off x="6848686" y="1956687"/>
            <a:ext cx="80605" cy="114917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205FD1A-B772-4918-BEE7-68C2B197C384}"/>
              </a:ext>
            </a:extLst>
          </p:cNvPr>
          <p:cNvSpPr/>
          <p:nvPr/>
        </p:nvSpPr>
        <p:spPr>
          <a:xfrm>
            <a:off x="7513591" y="1956687"/>
            <a:ext cx="80605" cy="114917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A435B66-948A-4F2D-A01F-5A5B50A7C400}"/>
              </a:ext>
            </a:extLst>
          </p:cNvPr>
          <p:cNvSpPr/>
          <p:nvPr/>
        </p:nvSpPr>
        <p:spPr>
          <a:xfrm>
            <a:off x="8224253" y="1954484"/>
            <a:ext cx="80605" cy="114917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DE95415-7CDC-4D6B-A4D8-A44B83B56AB5}"/>
              </a:ext>
            </a:extLst>
          </p:cNvPr>
          <p:cNvSpPr/>
          <p:nvPr/>
        </p:nvSpPr>
        <p:spPr>
          <a:xfrm>
            <a:off x="8947302" y="1963444"/>
            <a:ext cx="80605" cy="114917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21D7B34-474B-429D-9472-0FE8BA742CEC}"/>
              </a:ext>
            </a:extLst>
          </p:cNvPr>
          <p:cNvSpPr/>
          <p:nvPr/>
        </p:nvSpPr>
        <p:spPr>
          <a:xfrm>
            <a:off x="9660664" y="1963845"/>
            <a:ext cx="80605" cy="114917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C67097B-8434-47B7-872B-F11B71704EFD}"/>
              </a:ext>
            </a:extLst>
          </p:cNvPr>
          <p:cNvSpPr/>
          <p:nvPr/>
        </p:nvSpPr>
        <p:spPr>
          <a:xfrm>
            <a:off x="303290" y="3697591"/>
            <a:ext cx="224063" cy="2536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B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CBCD070-6341-49B6-9108-C9FDF4FA8EC0}"/>
              </a:ext>
            </a:extLst>
          </p:cNvPr>
          <p:cNvSpPr/>
          <p:nvPr/>
        </p:nvSpPr>
        <p:spPr>
          <a:xfrm>
            <a:off x="302137" y="4177287"/>
            <a:ext cx="224063" cy="2536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C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156082B-D4C9-4D90-8428-2DC1B94682E3}"/>
              </a:ext>
            </a:extLst>
          </p:cNvPr>
          <p:cNvSpPr/>
          <p:nvPr/>
        </p:nvSpPr>
        <p:spPr>
          <a:xfrm>
            <a:off x="299831" y="4656983"/>
            <a:ext cx="224063" cy="2536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EABE7A-0DE3-4729-9A06-F51453E57E3E}"/>
              </a:ext>
            </a:extLst>
          </p:cNvPr>
          <p:cNvSpPr txBox="1"/>
          <p:nvPr/>
        </p:nvSpPr>
        <p:spPr>
          <a:xfrm>
            <a:off x="671353" y="3598939"/>
            <a:ext cx="11450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00" dirty="0"/>
              <a:t>1 persons seated</a:t>
            </a:r>
          </a:p>
          <a:p>
            <a:r>
              <a:rPr lang="en-IE" sz="1000" dirty="0"/>
              <a:t>4 13A sockets</a:t>
            </a:r>
          </a:p>
          <a:p>
            <a:r>
              <a:rPr lang="en-IE" sz="1000" dirty="0"/>
              <a:t>2 TO CAT6</a:t>
            </a:r>
          </a:p>
          <a:p>
            <a:endParaRPr lang="en-I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6F3F9B-848E-46B5-9415-D391DA220587}"/>
              </a:ext>
            </a:extLst>
          </p:cNvPr>
          <p:cNvSpPr txBox="1"/>
          <p:nvPr/>
        </p:nvSpPr>
        <p:spPr>
          <a:xfrm>
            <a:off x="666704" y="4143668"/>
            <a:ext cx="708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000" dirty="0"/>
              <a:t>Wi-Fi</a:t>
            </a:r>
          </a:p>
          <a:p>
            <a:r>
              <a:rPr lang="en-IE" sz="1000" dirty="0"/>
              <a:t>1 To CAT6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9C9281-3B02-4ECE-BBA1-57A3993117FE}"/>
              </a:ext>
            </a:extLst>
          </p:cNvPr>
          <p:cNvSpPr txBox="1"/>
          <p:nvPr/>
        </p:nvSpPr>
        <p:spPr>
          <a:xfrm>
            <a:off x="661479" y="4583740"/>
            <a:ext cx="1085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000" dirty="0"/>
              <a:t>Security Cameras</a:t>
            </a:r>
          </a:p>
          <a:p>
            <a:r>
              <a:rPr lang="en-IE" sz="1000" dirty="0"/>
              <a:t>1 To CAT6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CBB90B3-9062-4282-A24D-0A31788547E0}"/>
              </a:ext>
            </a:extLst>
          </p:cNvPr>
          <p:cNvSpPr/>
          <p:nvPr/>
        </p:nvSpPr>
        <p:spPr>
          <a:xfrm>
            <a:off x="5443822" y="5460820"/>
            <a:ext cx="224063" cy="2536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B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FDE2722-70F3-4BFC-B1E0-A82C80290E85}"/>
              </a:ext>
            </a:extLst>
          </p:cNvPr>
          <p:cNvSpPr/>
          <p:nvPr/>
        </p:nvSpPr>
        <p:spPr>
          <a:xfrm>
            <a:off x="6781029" y="5461324"/>
            <a:ext cx="224063" cy="2536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B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5B58349-032A-4A8B-9A41-F0BC171AE719}"/>
              </a:ext>
            </a:extLst>
          </p:cNvPr>
          <p:cNvSpPr/>
          <p:nvPr/>
        </p:nvSpPr>
        <p:spPr>
          <a:xfrm>
            <a:off x="7497765" y="5454522"/>
            <a:ext cx="224063" cy="2536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B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1CE7955-F0EA-42AA-B2AE-3F347055FD6D}"/>
              </a:ext>
            </a:extLst>
          </p:cNvPr>
          <p:cNvSpPr/>
          <p:nvPr/>
        </p:nvSpPr>
        <p:spPr>
          <a:xfrm>
            <a:off x="6535064" y="5714948"/>
            <a:ext cx="224063" cy="2536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C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7A0FAE2-2CC4-40FC-9427-8CBCA3AD2E3F}"/>
              </a:ext>
            </a:extLst>
          </p:cNvPr>
          <p:cNvSpPr/>
          <p:nvPr/>
        </p:nvSpPr>
        <p:spPr>
          <a:xfrm>
            <a:off x="5443821" y="6327764"/>
            <a:ext cx="224063" cy="2536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D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BB3BFCD-15D4-40D7-B236-8D3269D1E1D1}"/>
              </a:ext>
            </a:extLst>
          </p:cNvPr>
          <p:cNvSpPr/>
          <p:nvPr/>
        </p:nvSpPr>
        <p:spPr>
          <a:xfrm>
            <a:off x="10127423" y="6333744"/>
            <a:ext cx="224063" cy="2536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D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E000166-14BA-4DFC-A9B5-D4E68D3D1E12}"/>
              </a:ext>
            </a:extLst>
          </p:cNvPr>
          <p:cNvSpPr/>
          <p:nvPr/>
        </p:nvSpPr>
        <p:spPr>
          <a:xfrm>
            <a:off x="10153563" y="1545782"/>
            <a:ext cx="224063" cy="2536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D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A6F7D1B-47EF-4346-A4E1-900846020648}"/>
              </a:ext>
            </a:extLst>
          </p:cNvPr>
          <p:cNvSpPr/>
          <p:nvPr/>
        </p:nvSpPr>
        <p:spPr>
          <a:xfrm>
            <a:off x="5409408" y="1538745"/>
            <a:ext cx="224063" cy="2536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D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2EDF620-6B8E-43CB-8DB0-37A432DB7113}"/>
              </a:ext>
            </a:extLst>
          </p:cNvPr>
          <p:cNvSpPr/>
          <p:nvPr/>
        </p:nvSpPr>
        <p:spPr>
          <a:xfrm>
            <a:off x="5409408" y="3138751"/>
            <a:ext cx="224063" cy="2536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D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C6B5752-F75E-469C-8850-02CECB47603D}"/>
              </a:ext>
            </a:extLst>
          </p:cNvPr>
          <p:cNvSpPr/>
          <p:nvPr/>
        </p:nvSpPr>
        <p:spPr>
          <a:xfrm>
            <a:off x="10141379" y="3138242"/>
            <a:ext cx="224063" cy="2536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D6857CF-6AC5-46C8-9BBB-AB63C0EDD18B}"/>
              </a:ext>
            </a:extLst>
          </p:cNvPr>
          <p:cNvSpPr/>
          <p:nvPr/>
        </p:nvSpPr>
        <p:spPr>
          <a:xfrm>
            <a:off x="5887230" y="2381948"/>
            <a:ext cx="224063" cy="2536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C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95F9E6E-C81D-4623-AE89-2595143DAAF0}"/>
              </a:ext>
            </a:extLst>
          </p:cNvPr>
          <p:cNvSpPr/>
          <p:nvPr/>
        </p:nvSpPr>
        <p:spPr>
          <a:xfrm>
            <a:off x="6100788" y="5469855"/>
            <a:ext cx="224063" cy="2536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B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AD81C56-2E57-4F71-ADD7-996098898D15}"/>
              </a:ext>
            </a:extLst>
          </p:cNvPr>
          <p:cNvSpPr/>
          <p:nvPr/>
        </p:nvSpPr>
        <p:spPr>
          <a:xfrm>
            <a:off x="8355671" y="4476260"/>
            <a:ext cx="69879" cy="520922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B636A6A-B48C-421F-9488-C2825DD8AA13}"/>
              </a:ext>
            </a:extLst>
          </p:cNvPr>
          <p:cNvSpPr/>
          <p:nvPr/>
        </p:nvSpPr>
        <p:spPr>
          <a:xfrm>
            <a:off x="5385951" y="5001672"/>
            <a:ext cx="3932381" cy="17173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598D14-BA1E-4B88-A110-B30C1A9B3D9A}"/>
              </a:ext>
            </a:extLst>
          </p:cNvPr>
          <p:cNvSpPr/>
          <p:nvPr/>
        </p:nvSpPr>
        <p:spPr>
          <a:xfrm>
            <a:off x="5771626" y="5180048"/>
            <a:ext cx="142170" cy="5280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C6F2089-E326-4D3A-BAFF-8551C37BFD8B}"/>
              </a:ext>
            </a:extLst>
          </p:cNvPr>
          <p:cNvSpPr/>
          <p:nvPr/>
        </p:nvSpPr>
        <p:spPr>
          <a:xfrm>
            <a:off x="6470137" y="5173407"/>
            <a:ext cx="142170" cy="5280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30A1D4D-7E82-4664-A725-2C82BE065EDF}"/>
              </a:ext>
            </a:extLst>
          </p:cNvPr>
          <p:cNvSpPr/>
          <p:nvPr/>
        </p:nvSpPr>
        <p:spPr>
          <a:xfrm>
            <a:off x="7156317" y="5173407"/>
            <a:ext cx="142170" cy="5280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0D9AEB4-2CBB-44DC-850F-0081C73F3828}"/>
              </a:ext>
            </a:extLst>
          </p:cNvPr>
          <p:cNvSpPr/>
          <p:nvPr/>
        </p:nvSpPr>
        <p:spPr>
          <a:xfrm>
            <a:off x="7827066" y="5174421"/>
            <a:ext cx="142170" cy="5280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75C4FCB-2AAD-4807-BB81-4CAF23B1D56C}"/>
              </a:ext>
            </a:extLst>
          </p:cNvPr>
          <p:cNvCxnSpPr>
            <a:cxnSpLocks/>
          </p:cNvCxnSpPr>
          <p:nvPr/>
        </p:nvCxnSpPr>
        <p:spPr>
          <a:xfrm>
            <a:off x="8441870" y="632217"/>
            <a:ext cx="2878542" cy="987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FDFA4BB-4A6F-4062-9799-B19A3B1347D8}"/>
              </a:ext>
            </a:extLst>
          </p:cNvPr>
          <p:cNvCxnSpPr/>
          <p:nvPr/>
        </p:nvCxnSpPr>
        <p:spPr>
          <a:xfrm>
            <a:off x="11316749" y="638484"/>
            <a:ext cx="0" cy="321907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8E754B3-A2A0-4A3B-A336-22D460274CEE}"/>
              </a:ext>
            </a:extLst>
          </p:cNvPr>
          <p:cNvCxnSpPr>
            <a:cxnSpLocks/>
          </p:cNvCxnSpPr>
          <p:nvPr/>
        </p:nvCxnSpPr>
        <p:spPr>
          <a:xfrm flipH="1">
            <a:off x="8363317" y="3857555"/>
            <a:ext cx="295343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096D3DB-6521-4C44-8DB9-F0AD0A6794C7}"/>
              </a:ext>
            </a:extLst>
          </p:cNvPr>
          <p:cNvSpPr txBox="1"/>
          <p:nvPr/>
        </p:nvSpPr>
        <p:spPr>
          <a:xfrm>
            <a:off x="10933894" y="1995268"/>
            <a:ext cx="987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00" dirty="0"/>
              <a:t>Copper Cable</a:t>
            </a:r>
          </a:p>
          <a:p>
            <a:r>
              <a:rPr lang="en-IE" sz="1000" dirty="0"/>
              <a:t>CAT6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99AD7B0-4012-43B0-A888-D4FB56E59BB3}"/>
              </a:ext>
            </a:extLst>
          </p:cNvPr>
          <p:cNvCxnSpPr>
            <a:cxnSpLocks/>
          </p:cNvCxnSpPr>
          <p:nvPr/>
        </p:nvCxnSpPr>
        <p:spPr>
          <a:xfrm>
            <a:off x="8433857" y="548129"/>
            <a:ext cx="3363947" cy="5362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76C9B3C-523A-4C23-A766-234F4F5666FF}"/>
              </a:ext>
            </a:extLst>
          </p:cNvPr>
          <p:cNvCxnSpPr>
            <a:cxnSpLocks/>
          </p:cNvCxnSpPr>
          <p:nvPr/>
        </p:nvCxnSpPr>
        <p:spPr>
          <a:xfrm>
            <a:off x="11797803" y="546555"/>
            <a:ext cx="26449" cy="3628038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5014A17-B8A8-4B53-8788-C5FD0147919B}"/>
              </a:ext>
            </a:extLst>
          </p:cNvPr>
          <p:cNvCxnSpPr>
            <a:cxnSpLocks/>
          </p:cNvCxnSpPr>
          <p:nvPr/>
        </p:nvCxnSpPr>
        <p:spPr>
          <a:xfrm>
            <a:off x="8500974" y="4133006"/>
            <a:ext cx="3323278" cy="2086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0358DCE5-6BE1-4604-AE59-4112BA03BF92}"/>
              </a:ext>
            </a:extLst>
          </p:cNvPr>
          <p:cNvSpPr txBox="1"/>
          <p:nvPr/>
        </p:nvSpPr>
        <p:spPr>
          <a:xfrm>
            <a:off x="11005314" y="3952116"/>
            <a:ext cx="912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000" dirty="0"/>
              <a:t>Copper Cable </a:t>
            </a:r>
          </a:p>
          <a:p>
            <a:r>
              <a:rPr lang="en-IE" sz="1000" dirty="0"/>
              <a:t>CAT6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1096BDE2-5C5A-4D5A-91BB-DCCA73BE4098}"/>
              </a:ext>
            </a:extLst>
          </p:cNvPr>
          <p:cNvSpPr/>
          <p:nvPr/>
        </p:nvSpPr>
        <p:spPr>
          <a:xfrm>
            <a:off x="9661220" y="5658514"/>
            <a:ext cx="224063" cy="2536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C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CA693725-9BF3-44F6-A8DD-4E223C5BC45A}"/>
              </a:ext>
            </a:extLst>
          </p:cNvPr>
          <p:cNvSpPr/>
          <p:nvPr/>
        </p:nvSpPr>
        <p:spPr>
          <a:xfrm>
            <a:off x="8856998" y="2532239"/>
            <a:ext cx="224063" cy="2536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C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A170AB6-45A7-4C6B-8F72-F545186A4805}"/>
              </a:ext>
            </a:extLst>
          </p:cNvPr>
          <p:cNvSpPr/>
          <p:nvPr/>
        </p:nvSpPr>
        <p:spPr>
          <a:xfrm>
            <a:off x="8281159" y="562621"/>
            <a:ext cx="300855" cy="24204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800" dirty="0"/>
              <a:t>FD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E1F2DEA-50AE-4135-A582-304B8BB422A0}"/>
              </a:ext>
            </a:extLst>
          </p:cNvPr>
          <p:cNvSpPr/>
          <p:nvPr/>
        </p:nvSpPr>
        <p:spPr>
          <a:xfrm>
            <a:off x="8291278" y="3786791"/>
            <a:ext cx="300855" cy="1221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800" dirty="0"/>
              <a:t>FD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2AAF2D8-F5BF-473E-BDD1-57C1768FB32D}"/>
              </a:ext>
            </a:extLst>
          </p:cNvPr>
          <p:cNvSpPr/>
          <p:nvPr/>
        </p:nvSpPr>
        <p:spPr>
          <a:xfrm>
            <a:off x="8292186" y="4074727"/>
            <a:ext cx="300855" cy="11306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800" dirty="0"/>
              <a:t>BD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A8437194-1171-4042-83AB-BE48170B787D}"/>
              </a:ext>
            </a:extLst>
          </p:cNvPr>
          <p:cNvSpPr/>
          <p:nvPr/>
        </p:nvSpPr>
        <p:spPr>
          <a:xfrm>
            <a:off x="8282418" y="4337019"/>
            <a:ext cx="300854" cy="923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800" dirty="0"/>
              <a:t>CD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170C9CBA-F029-4A85-BBFB-73DC040E4197}"/>
              </a:ext>
            </a:extLst>
          </p:cNvPr>
          <p:cNvSpPr/>
          <p:nvPr/>
        </p:nvSpPr>
        <p:spPr>
          <a:xfrm>
            <a:off x="6037803" y="1273489"/>
            <a:ext cx="102937" cy="55094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F40622FC-A4B0-4E22-A2CB-70F70AB0F86C}"/>
              </a:ext>
            </a:extLst>
          </p:cNvPr>
          <p:cNvSpPr/>
          <p:nvPr/>
        </p:nvSpPr>
        <p:spPr>
          <a:xfrm>
            <a:off x="7481920" y="1266339"/>
            <a:ext cx="102937" cy="55094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9F80A8E5-1F8B-4533-B48E-297298FC595B}"/>
              </a:ext>
            </a:extLst>
          </p:cNvPr>
          <p:cNvSpPr/>
          <p:nvPr/>
        </p:nvSpPr>
        <p:spPr>
          <a:xfrm>
            <a:off x="8916159" y="1266336"/>
            <a:ext cx="102937" cy="55094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65A9956D-59D4-4A17-BBA9-11CFF2DF57E2}"/>
              </a:ext>
            </a:extLst>
          </p:cNvPr>
          <p:cNvSpPr/>
          <p:nvPr/>
        </p:nvSpPr>
        <p:spPr>
          <a:xfrm>
            <a:off x="9697467" y="1258621"/>
            <a:ext cx="68509" cy="55094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A30EA7D3-A624-4678-8287-E4959E57D4CC}"/>
              </a:ext>
            </a:extLst>
          </p:cNvPr>
          <p:cNvSpPr/>
          <p:nvPr/>
        </p:nvSpPr>
        <p:spPr>
          <a:xfrm>
            <a:off x="6037803" y="4467264"/>
            <a:ext cx="95903" cy="5277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84455AE0-CDF5-4546-A30D-876A7D1A6EED}"/>
              </a:ext>
            </a:extLst>
          </p:cNvPr>
          <p:cNvSpPr/>
          <p:nvPr/>
        </p:nvSpPr>
        <p:spPr>
          <a:xfrm>
            <a:off x="7490708" y="4468288"/>
            <a:ext cx="95903" cy="5277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AC3C65E9-E745-4695-9C54-88236DD329C2}"/>
              </a:ext>
            </a:extLst>
          </p:cNvPr>
          <p:cNvSpPr/>
          <p:nvPr/>
        </p:nvSpPr>
        <p:spPr>
          <a:xfrm>
            <a:off x="8915437" y="4477765"/>
            <a:ext cx="95903" cy="5277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7994FE8A-0A83-4730-B1D9-AA0DBE55F191}"/>
              </a:ext>
            </a:extLst>
          </p:cNvPr>
          <p:cNvSpPr/>
          <p:nvPr/>
        </p:nvSpPr>
        <p:spPr>
          <a:xfrm>
            <a:off x="9754376" y="4467264"/>
            <a:ext cx="153359" cy="38297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7D292A-CEA9-45AB-A3EE-FAD6F8357790}"/>
              </a:ext>
            </a:extLst>
          </p:cNvPr>
          <p:cNvCxnSpPr>
            <a:cxnSpLocks/>
            <a:stCxn id="143" idx="3"/>
          </p:cNvCxnSpPr>
          <p:nvPr/>
        </p:nvCxnSpPr>
        <p:spPr>
          <a:xfrm>
            <a:off x="8583272" y="4383190"/>
            <a:ext cx="23506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595BC35-6B29-4F0C-AD21-17143915E4D2}"/>
              </a:ext>
            </a:extLst>
          </p:cNvPr>
          <p:cNvSpPr txBox="1"/>
          <p:nvPr/>
        </p:nvSpPr>
        <p:spPr>
          <a:xfrm>
            <a:off x="10512508" y="4332393"/>
            <a:ext cx="81304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900" dirty="0"/>
              <a:t>Copper Cable</a:t>
            </a:r>
          </a:p>
          <a:p>
            <a:r>
              <a:rPr lang="en-IE" sz="900" dirty="0"/>
              <a:t>CAT6</a:t>
            </a:r>
          </a:p>
          <a:p>
            <a:r>
              <a:rPr lang="en-IE" sz="900" dirty="0"/>
              <a:t>MMF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C895CFB-47B5-41E4-AB98-3EE4F9382CED}"/>
              </a:ext>
            </a:extLst>
          </p:cNvPr>
          <p:cNvSpPr/>
          <p:nvPr/>
        </p:nvSpPr>
        <p:spPr>
          <a:xfrm>
            <a:off x="10161207" y="4881652"/>
            <a:ext cx="224063" cy="2536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B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1D05474E-44BA-44CC-A299-3858E7901E49}"/>
              </a:ext>
            </a:extLst>
          </p:cNvPr>
          <p:cNvSpPr/>
          <p:nvPr/>
        </p:nvSpPr>
        <p:spPr>
          <a:xfrm>
            <a:off x="5396682" y="2036864"/>
            <a:ext cx="224063" cy="2536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B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96FDA0-2C6C-4796-823F-C24B409ED876}"/>
              </a:ext>
            </a:extLst>
          </p:cNvPr>
          <p:cNvSpPr/>
          <p:nvPr/>
        </p:nvSpPr>
        <p:spPr>
          <a:xfrm>
            <a:off x="9543265" y="4895435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882036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66B286-4238-4E6F-B006-A2D1CFC8A587}"/>
              </a:ext>
            </a:extLst>
          </p:cNvPr>
          <p:cNvSpPr txBox="1"/>
          <p:nvPr/>
        </p:nvSpPr>
        <p:spPr>
          <a:xfrm>
            <a:off x="4640103" y="159391"/>
            <a:ext cx="744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b="1" dirty="0"/>
              <a:t>Notes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031835-4AB9-4B65-AD40-55AE0670DD08}"/>
              </a:ext>
            </a:extLst>
          </p:cNvPr>
          <p:cNvSpPr txBox="1"/>
          <p:nvPr/>
        </p:nvSpPr>
        <p:spPr>
          <a:xfrm>
            <a:off x="360727" y="528723"/>
            <a:ext cx="8558753" cy="63555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100" b="1" dirty="0"/>
              <a:t>1. Cabling and Connectivity</a:t>
            </a:r>
          </a:p>
          <a:p>
            <a:endParaRPr lang="en-US" sz="1100" b="1" dirty="0"/>
          </a:p>
          <a:p>
            <a:r>
              <a:rPr lang="en-US" sz="1100" b="1" dirty="0"/>
              <a:t>CAT6 Cabling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b="1" dirty="0"/>
              <a:t>Purpose</a:t>
            </a:r>
            <a:r>
              <a:rPr lang="en-US" sz="11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CAT6 cables are capable of handling data rates up to 1 Gbps (or higher for shorter distances) with reduced crosstalk and interference.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They are suited for supporting modern network needs, including: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100" dirty="0"/>
              <a:t>Internet access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100" dirty="0"/>
              <a:t>Security cameras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100" dirty="0"/>
              <a:t>Wi-Fi access points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100" dirty="0"/>
              <a:t>General office devices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b="1" dirty="0"/>
              <a:t>Specific Use Cases</a:t>
            </a:r>
            <a:r>
              <a:rPr lang="en-US" sz="11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b="1" dirty="0"/>
              <a:t>Wi-Fi Access Points</a:t>
            </a:r>
            <a:r>
              <a:rPr lang="en-US" sz="1100" dirty="0"/>
              <a:t>: 1 CAT6 points designated, ensuring connectivity for wireless devices.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b="1" dirty="0"/>
              <a:t>Security Cameras</a:t>
            </a:r>
            <a:r>
              <a:rPr lang="en-US" sz="1100" dirty="0"/>
              <a:t>: 1 CAT6 points allocated, supporting wired camera systems for surveillance.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b="1" dirty="0"/>
              <a:t>Seating Areas</a:t>
            </a:r>
            <a:r>
              <a:rPr lang="en-US" sz="1100" dirty="0"/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100" b="1" dirty="0"/>
              <a:t>8-Seater Configuration</a:t>
            </a:r>
            <a:r>
              <a:rPr lang="en-US" sz="1100" dirty="0"/>
              <a:t>: 20 CAT6 points per area.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100" b="1" dirty="0"/>
              <a:t>1-Seater Configuration</a:t>
            </a:r>
            <a:r>
              <a:rPr lang="en-US" sz="1100" dirty="0"/>
              <a:t>: 2 CAT6 points per area.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b="1" dirty="0"/>
              <a:t>Scalability</a:t>
            </a:r>
            <a:r>
              <a:rPr lang="en-US" sz="1100" dirty="0"/>
              <a:t>: This design provides flexibility for future network expansion or additional devices.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100" dirty="0"/>
          </a:p>
          <a:p>
            <a:r>
              <a:rPr lang="en-US" sz="1100" b="1" dirty="0"/>
              <a:t>2. </a:t>
            </a:r>
            <a:r>
              <a:rPr lang="en-IE" sz="1100" b="1" dirty="0"/>
              <a:t>Power and Data Access</a:t>
            </a:r>
          </a:p>
          <a:p>
            <a:endParaRPr lang="en-IE" sz="11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100" b="1" dirty="0"/>
              <a:t>Sockets and Points</a:t>
            </a:r>
            <a:r>
              <a:rPr lang="en-US" sz="11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Well-distributed power (13A sockets) and data points (CAT6) for individual and group seating arrangements.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Supports wired connections for high-bandwidth applications, such as: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100" dirty="0"/>
              <a:t>Workstations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100" dirty="0"/>
              <a:t>High-definition video conferencing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100" dirty="0"/>
              <a:t>Large file transfers</a:t>
            </a:r>
          </a:p>
          <a:p>
            <a:pPr lvl="2"/>
            <a:endParaRPr lang="en-US" sz="1100" dirty="0"/>
          </a:p>
          <a:p>
            <a:r>
              <a:rPr lang="en-US" sz="1100" b="1" dirty="0"/>
              <a:t>3. Equipment</a:t>
            </a:r>
          </a:p>
          <a:p>
            <a:endParaRPr lang="en-US" sz="11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100" b="1" dirty="0"/>
              <a:t>Wi-Fi Coverage</a:t>
            </a:r>
            <a:r>
              <a:rPr lang="en-US" sz="11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The inclusion of Wi-Fi points ensures connectivity for mobile devices and laptops.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Placement and quantity designed to eliminate dead zones.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b="1" dirty="0"/>
              <a:t>Security System</a:t>
            </a:r>
            <a:r>
              <a:rPr lang="en-US" sz="11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Cameras integrated into the network ensure efficient monitoring and remote access capabilities.</a:t>
            </a:r>
          </a:p>
          <a:p>
            <a:pPr lvl="2"/>
            <a:endParaRPr lang="en-US" sz="1100" dirty="0"/>
          </a:p>
          <a:p>
            <a:endParaRPr lang="en-IE" sz="1100" b="1" dirty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96677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</TotalTime>
  <Words>373</Words>
  <Application>Microsoft Office PowerPoint</Application>
  <PresentationFormat>Widescreen</PresentationFormat>
  <Paragraphs>115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ORaw</dc:creator>
  <cp:lastModifiedBy>Ika Lomidze</cp:lastModifiedBy>
  <cp:revision>35</cp:revision>
  <dcterms:created xsi:type="dcterms:W3CDTF">2018-09-24T14:35:27Z</dcterms:created>
  <dcterms:modified xsi:type="dcterms:W3CDTF">2025-02-03T14:11:52Z</dcterms:modified>
</cp:coreProperties>
</file>