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2" r:id="rId5"/>
    <p:sldId id="264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83" r:id="rId14"/>
    <p:sldId id="289" r:id="rId15"/>
    <p:sldId id="301" r:id="rId16"/>
    <p:sldId id="302" r:id="rId17"/>
    <p:sldId id="290" r:id="rId18"/>
    <p:sldId id="307" r:id="rId19"/>
    <p:sldId id="273" r:id="rId20"/>
    <p:sldId id="297" r:id="rId21"/>
    <p:sldId id="298" r:id="rId22"/>
    <p:sldId id="284" r:id="rId23"/>
    <p:sldId id="296" r:id="rId24"/>
    <p:sldId id="303" r:id="rId25"/>
    <p:sldId id="288" r:id="rId26"/>
    <p:sldId id="286" r:id="rId27"/>
    <p:sldId id="295" r:id="rId28"/>
    <p:sldId id="304" r:id="rId29"/>
    <p:sldId id="292" r:id="rId30"/>
    <p:sldId id="294" r:id="rId31"/>
    <p:sldId id="293" r:id="rId32"/>
    <p:sldId id="312" r:id="rId33"/>
    <p:sldId id="313" r:id="rId34"/>
    <p:sldId id="311" r:id="rId35"/>
    <p:sldId id="314" r:id="rId36"/>
    <p:sldId id="315" r:id="rId37"/>
    <p:sldId id="316" r:id="rId38"/>
    <p:sldId id="310" r:id="rId39"/>
    <p:sldId id="309" r:id="rId40"/>
    <p:sldId id="319" r:id="rId41"/>
    <p:sldId id="320" r:id="rId42"/>
    <p:sldId id="321" r:id="rId43"/>
    <p:sldId id="322" r:id="rId44"/>
    <p:sldId id="318" r:id="rId45"/>
    <p:sldId id="317" r:id="rId46"/>
  </p:sldIdLst>
  <p:sldSz cx="12192000" cy="6858000"/>
  <p:notesSz cx="6858000" cy="9144000"/>
  <p:embeddedFontLst>
    <p:embeddedFont>
      <p:font typeface="HY목각파임B" panose="02030600000101010101" pitchFamily="18" charset="-127"/>
      <p:regular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DD"/>
    <a:srgbClr val="D82626"/>
    <a:srgbClr val="EE6872"/>
    <a:srgbClr val="4472C4"/>
    <a:srgbClr val="1E1E1E"/>
    <a:srgbClr val="969696"/>
    <a:srgbClr val="FFFFCC"/>
    <a:srgbClr val="996633"/>
    <a:srgbClr val="FFFF00"/>
    <a:srgbClr val="99A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272E3-EE98-4409-B7FB-3501D6EB4690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38A4-CD3D-49F4-9310-BB1A6A12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93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CC383-0836-4CCB-ADDA-E3F370C2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C6C7AF-D43B-4273-B25E-B84D2862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BA26-9F57-46B5-A809-3239E875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6A97-8AB0-433A-A6D4-349AC48F2225}" type="datetime1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82CD3-CB93-404F-AAED-549EE72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0443F-0D00-4D95-856C-3FBDA94E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59BA-8327-43BB-AF90-C9B54FEB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8C475D-0762-4190-A82B-2053CEE1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C3BC-6C63-4006-B883-F57C68986950}" type="datetime1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65421C-7199-4E69-9D50-3D0A8081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14ABD-2E78-41F0-9220-6233C28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BB2D07-4A8A-4F4A-B554-9C0E131EB955}"/>
              </a:ext>
            </a:extLst>
          </p:cNvPr>
          <p:cNvCxnSpPr>
            <a:cxnSpLocks/>
          </p:cNvCxnSpPr>
          <p:nvPr userDrawn="1"/>
        </p:nvCxnSpPr>
        <p:spPr>
          <a:xfrm>
            <a:off x="-206829" y="1101011"/>
            <a:ext cx="12605658" cy="0"/>
          </a:xfrm>
          <a:prstGeom prst="line">
            <a:avLst/>
          </a:prstGeom>
          <a:ln w="31750" cmpd="dbl">
            <a:solidFill>
              <a:srgbClr val="969696">
                <a:alpha val="56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36F014-C7EE-47C7-9588-FF5213816E10}"/>
              </a:ext>
            </a:extLst>
          </p:cNvPr>
          <p:cNvSpPr/>
          <p:nvPr userDrawn="1"/>
        </p:nvSpPr>
        <p:spPr>
          <a:xfrm>
            <a:off x="11118112" y="220595"/>
            <a:ext cx="715925" cy="647057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957E3-64D7-43F4-8EA5-67D417D1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F409E-DA6D-42E8-AAA6-82ED4163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6EBD7-B253-42A4-8335-CCA809AA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E7EE9-3105-49EF-81B1-17B742E7058A}" type="datetime1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0BD66-4F73-415D-AD57-34CCCF93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-</a:t>
            </a:r>
            <a:fld id="{89CD3222-79B6-443D-98D6-073E6FB9B4BF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88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D7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69C048-BAB5-4F1F-B974-EF9109C4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90" b="88918" l="30378" r="690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7818" r="30764" b="10980"/>
          <a:stretch/>
        </p:blipFill>
        <p:spPr>
          <a:xfrm>
            <a:off x="2052730" y="1614195"/>
            <a:ext cx="1996751" cy="2363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8DF63F-00C6-4390-9D86-31D066521016}"/>
              </a:ext>
            </a:extLst>
          </p:cNvPr>
          <p:cNvSpPr txBox="1"/>
          <p:nvPr/>
        </p:nvSpPr>
        <p:spPr>
          <a:xfrm>
            <a:off x="4372945" y="2248677"/>
            <a:ext cx="683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sz="6600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61D5E-373B-419E-989B-E47EA96F6087}"/>
              </a:ext>
            </a:extLst>
          </p:cNvPr>
          <p:cNvSpPr txBox="1"/>
          <p:nvPr/>
        </p:nvSpPr>
        <p:spPr>
          <a:xfrm>
            <a:off x="6938868" y="4870580"/>
            <a:ext cx="426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20131041  </a:t>
            </a:r>
            <a:r>
              <a:rPr lang="ko-KR" altLang="en-US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이철우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20131085  </a:t>
            </a:r>
            <a:r>
              <a:rPr lang="ko-KR" altLang="en-US" sz="2000" b="1" dirty="0" err="1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임석호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 algn="r"/>
            <a:r>
              <a:rPr lang="en-US" altLang="ko-KR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20131403  </a:t>
            </a:r>
            <a:r>
              <a:rPr lang="ko-KR" altLang="en-US" sz="2000" b="1" dirty="0">
                <a:solidFill>
                  <a:srgbClr val="777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현병록</a:t>
            </a:r>
            <a:endParaRPr lang="en-US" altLang="ko-KR" sz="2000" b="1" dirty="0">
              <a:solidFill>
                <a:srgbClr val="777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43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91665" y="1192903"/>
            <a:ext cx="760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03978-DB6A-4ED8-92BE-84BEDF60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30" y="1734304"/>
            <a:ext cx="6243646" cy="4908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AE0DF4-0BE6-46CA-8BA9-C24A5CA80363}"/>
              </a:ext>
            </a:extLst>
          </p:cNvPr>
          <p:cNvSpPr txBox="1"/>
          <p:nvPr/>
        </p:nvSpPr>
        <p:spPr>
          <a:xfrm>
            <a:off x="195663" y="5213975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간단한 설문 작성 후 진행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5FB95E-9C5F-45F1-B44A-9AD39267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09" y="1712063"/>
            <a:ext cx="2971800" cy="146685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F03914-1B0A-4F45-B780-9431DA4BDADC}"/>
              </a:ext>
            </a:extLst>
          </p:cNvPr>
          <p:cNvCxnSpPr>
            <a:cxnSpLocks/>
          </p:cNvCxnSpPr>
          <p:nvPr/>
        </p:nvCxnSpPr>
        <p:spPr>
          <a:xfrm>
            <a:off x="2660983" y="2573079"/>
            <a:ext cx="2995538" cy="4560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A4BEF-6DF6-4E8E-970D-FAC9188D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2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72000" y="119290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67C8D-4F15-4E84-B28D-7935196C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04346"/>
            <a:ext cx="11296650" cy="4152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6A42C5-B824-4574-809C-1BBB1C66FFEE}"/>
              </a:ext>
            </a:extLst>
          </p:cNvPr>
          <p:cNvSpPr/>
          <p:nvPr/>
        </p:nvSpPr>
        <p:spPr>
          <a:xfrm>
            <a:off x="3460693" y="6352142"/>
            <a:ext cx="735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https://developer.nvidia.com/rdp/cudnn-download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A77BF7-D154-4954-9156-ED01C326604C}"/>
              </a:ext>
            </a:extLst>
          </p:cNvPr>
          <p:cNvCxnSpPr>
            <a:cxnSpLocks/>
          </p:cNvCxnSpPr>
          <p:nvPr/>
        </p:nvCxnSpPr>
        <p:spPr>
          <a:xfrm flipH="1">
            <a:off x="4274289" y="3593805"/>
            <a:ext cx="1584251" cy="10419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805EBA-78E8-4C0C-B2AD-A0F79A25E0BB}"/>
              </a:ext>
            </a:extLst>
          </p:cNvPr>
          <p:cNvSpPr txBox="1"/>
          <p:nvPr/>
        </p:nvSpPr>
        <p:spPr>
          <a:xfrm>
            <a:off x="5858540" y="32244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E71A8-F4FB-4B8C-B4B4-4E2EA244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7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43607" y="1192903"/>
            <a:ext cx="7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C93AA-F253-405A-9C01-808C81F556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" t="137" r="8091" b="23478"/>
          <a:stretch/>
        </p:blipFill>
        <p:spPr>
          <a:xfrm>
            <a:off x="461802" y="2280470"/>
            <a:ext cx="10883869" cy="4395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1E5B87-9AC0-4243-B141-73E7EB4D8CD6}"/>
              </a:ext>
            </a:extLst>
          </p:cNvPr>
          <p:cNvSpPr/>
          <p:nvPr/>
        </p:nvSpPr>
        <p:spPr>
          <a:xfrm>
            <a:off x="2433453" y="3806055"/>
            <a:ext cx="2110154" cy="8440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7597EF-FB51-4EB9-BCCA-91F6E6B50E4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43607" y="4228086"/>
            <a:ext cx="926015" cy="360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BEFAEC-0DCF-4C60-A12C-12290DB57843}"/>
              </a:ext>
            </a:extLst>
          </p:cNvPr>
          <p:cNvSpPr txBox="1"/>
          <p:nvPr/>
        </p:nvSpPr>
        <p:spPr>
          <a:xfrm>
            <a:off x="2622971" y="48051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붙여넣기</a:t>
            </a:r>
            <a:endParaRPr lang="en-US" altLang="ko-KR" sz="32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94123-736B-401F-B4AE-5068FDBA549C}"/>
              </a:ext>
            </a:extLst>
          </p:cNvPr>
          <p:cNvSpPr txBox="1"/>
          <p:nvPr/>
        </p:nvSpPr>
        <p:spPr>
          <a:xfrm>
            <a:off x="461802" y="1669957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1)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CUDA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폴더로 옮기기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83380-433A-4454-818D-E0C50B94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7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72000" y="1192903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D94D64-D20C-4357-B623-D142F65D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0" y="2246065"/>
            <a:ext cx="10868025" cy="436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A23E12-0226-4432-A03F-38799D7E553E}"/>
              </a:ext>
            </a:extLst>
          </p:cNvPr>
          <p:cNvSpPr txBox="1"/>
          <p:nvPr/>
        </p:nvSpPr>
        <p:spPr>
          <a:xfrm>
            <a:off x="445024" y="169848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2) PATH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BCA726-88B5-4A69-838D-93BF1B6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5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22840" y="1192903"/>
            <a:ext cx="766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25AD-AAD1-4E7F-A580-EC2F31B8F142}"/>
              </a:ext>
            </a:extLst>
          </p:cNvPr>
          <p:cNvSpPr txBox="1"/>
          <p:nvPr/>
        </p:nvSpPr>
        <p:spPr>
          <a:xfrm>
            <a:off x="878870" y="3136612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4. TensorFlow- </a:t>
            </a:r>
            <a:r>
              <a:rPr lang="en-US" altLang="ko-KR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gpu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6AD89-F078-4F82-8EA5-9EE5A454B104}"/>
              </a:ext>
            </a:extLst>
          </p:cNvPr>
          <p:cNvSpPr txBox="1"/>
          <p:nvPr/>
        </p:nvSpPr>
        <p:spPr>
          <a:xfrm>
            <a:off x="1373703" y="38156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9A65A-93AF-472D-AE43-E159F30526CA}"/>
              </a:ext>
            </a:extLst>
          </p:cNvPr>
          <p:cNvSpPr txBox="1"/>
          <p:nvPr/>
        </p:nvSpPr>
        <p:spPr>
          <a:xfrm>
            <a:off x="3601981" y="3780133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pip3 install --upgrade 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tensorflow-gpu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20CEB-9284-4F44-BCD3-B28DF9FA60B1}"/>
              </a:ext>
            </a:extLst>
          </p:cNvPr>
          <p:cNvSpPr txBox="1"/>
          <p:nvPr/>
        </p:nvSpPr>
        <p:spPr>
          <a:xfrm>
            <a:off x="4038385" y="6047940"/>
            <a:ext cx="4147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en-US" altLang="ko-KR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Gpu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설치 끝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C7A98-EA73-4FF5-AEBD-63AD01B8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Tensor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란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BE59B-48F1-4901-BFD6-F9C0AD951023}"/>
              </a:ext>
            </a:extLst>
          </p:cNvPr>
          <p:cNvSpPr txBox="1"/>
          <p:nvPr/>
        </p:nvSpPr>
        <p:spPr>
          <a:xfrm>
            <a:off x="1983305" y="2021405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들을 노드로 하는 그래프가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BC8684-9021-4FD3-9453-9E143C012DCB}"/>
              </a:ext>
            </a:extLst>
          </p:cNvPr>
          <p:cNvSpPr/>
          <p:nvPr/>
        </p:nvSpPr>
        <p:spPr>
          <a:xfrm>
            <a:off x="2861146" y="2650336"/>
            <a:ext cx="5904266" cy="3019498"/>
          </a:xfrm>
          <a:prstGeom prst="roundRect">
            <a:avLst/>
          </a:prstGeom>
          <a:solidFill>
            <a:schemeClr val="bg1">
              <a:lumMod val="65000"/>
              <a:alpha val="81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AAF42D7-DC37-4711-BE56-3BB10EA8E735}"/>
              </a:ext>
            </a:extLst>
          </p:cNvPr>
          <p:cNvSpPr/>
          <p:nvPr/>
        </p:nvSpPr>
        <p:spPr>
          <a:xfrm>
            <a:off x="5166856" y="3234224"/>
            <a:ext cx="1003356" cy="997630"/>
          </a:xfrm>
          <a:prstGeom prst="ellipse">
            <a:avLst/>
          </a:prstGeom>
          <a:solidFill>
            <a:srgbClr val="C00000">
              <a:alpha val="81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7BDC71-1E34-429D-9C7E-404C7CD4D56B}"/>
              </a:ext>
            </a:extLst>
          </p:cNvPr>
          <p:cNvSpPr/>
          <p:nvPr/>
        </p:nvSpPr>
        <p:spPr>
          <a:xfrm>
            <a:off x="6989977" y="3536866"/>
            <a:ext cx="1434292" cy="1169700"/>
          </a:xfrm>
          <a:prstGeom prst="ellipse">
            <a:avLst/>
          </a:prstGeom>
          <a:solidFill>
            <a:srgbClr val="FFFF00">
              <a:alpha val="34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subtract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B830491-FE25-4F5A-8374-27E42BACE179}"/>
              </a:ext>
            </a:extLst>
          </p:cNvPr>
          <p:cNvCxnSpPr>
            <a:cxnSpLocks/>
            <a:stCxn id="55" idx="6"/>
            <a:endCxn id="35" idx="2"/>
          </p:cNvCxnSpPr>
          <p:nvPr/>
        </p:nvCxnSpPr>
        <p:spPr>
          <a:xfrm flipV="1">
            <a:off x="4356376" y="4121716"/>
            <a:ext cx="2633601" cy="1025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E02DBB-14AA-4E9D-93D1-D71E958393A3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170212" y="3733039"/>
            <a:ext cx="819765" cy="38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3652EB-BF2F-4858-B1A5-62F0C45986E8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>
            <a:off x="4347090" y="3166030"/>
            <a:ext cx="819766" cy="5670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116CF7-391F-4D32-A626-C3BF60B5AD01}"/>
              </a:ext>
            </a:extLst>
          </p:cNvPr>
          <p:cNvCxnSpPr>
            <a:cxnSpLocks/>
            <a:stCxn id="54" idx="6"/>
            <a:endCxn id="34" idx="2"/>
          </p:cNvCxnSpPr>
          <p:nvPr/>
        </p:nvCxnSpPr>
        <p:spPr>
          <a:xfrm flipV="1">
            <a:off x="4363768" y="3733039"/>
            <a:ext cx="803088" cy="423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8CA1B1-AB2E-45E9-AE5A-F840FCEAD18D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424269" y="4121716"/>
            <a:ext cx="15031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AE1F129-2A38-4492-A401-B5F2AEAB0C3D}"/>
              </a:ext>
            </a:extLst>
          </p:cNvPr>
          <p:cNvSpPr txBox="1"/>
          <p:nvPr/>
        </p:nvSpPr>
        <p:spPr>
          <a:xfrm>
            <a:off x="3355444" y="5724570"/>
            <a:ext cx="99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input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C19C255-2035-49ED-B378-5B893E4A801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1983305" y="4156757"/>
            <a:ext cx="1407390" cy="18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8F9E4A-B0F1-4967-B4A4-85155CC71F8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966627" y="3166030"/>
            <a:ext cx="1407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22E842-9253-48EA-9911-44309B594CDD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966627" y="5147484"/>
            <a:ext cx="1416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A860F67-7AB9-447D-B2D3-6139AC3399E8}"/>
              </a:ext>
            </a:extLst>
          </p:cNvPr>
          <p:cNvSpPr txBox="1"/>
          <p:nvPr/>
        </p:nvSpPr>
        <p:spPr>
          <a:xfrm>
            <a:off x="1983305" y="1468674"/>
            <a:ext cx="725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선언은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Tensor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정의 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F91C822-E376-4CE8-9093-C7866E2ACF5C}"/>
              </a:ext>
            </a:extLst>
          </p:cNvPr>
          <p:cNvSpPr/>
          <p:nvPr/>
        </p:nvSpPr>
        <p:spPr>
          <a:xfrm>
            <a:off x="3374017" y="2716551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A88B425-2681-4F13-B2BD-11EC6B5D3BF7}"/>
              </a:ext>
            </a:extLst>
          </p:cNvPr>
          <p:cNvSpPr/>
          <p:nvPr/>
        </p:nvSpPr>
        <p:spPr>
          <a:xfrm>
            <a:off x="3390695" y="3707278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y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1CDE9AC-3810-40A3-A0C5-4E45773339AE}"/>
              </a:ext>
            </a:extLst>
          </p:cNvPr>
          <p:cNvSpPr/>
          <p:nvPr/>
        </p:nvSpPr>
        <p:spPr>
          <a:xfrm>
            <a:off x="3383303" y="4698005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A65A9D-A40E-4CC9-8508-586D91513B79}"/>
              </a:ext>
            </a:extLst>
          </p:cNvPr>
          <p:cNvSpPr txBox="1"/>
          <p:nvPr/>
        </p:nvSpPr>
        <p:spPr>
          <a:xfrm>
            <a:off x="5162626" y="28544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addxy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DFB2A0-FEEB-4B0C-BCA4-5DD864033CC1}"/>
              </a:ext>
            </a:extLst>
          </p:cNvPr>
          <p:cNvSpPr txBox="1"/>
          <p:nvPr/>
        </p:nvSpPr>
        <p:spPr>
          <a:xfrm>
            <a:off x="7210833" y="31675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9E0D4A-C6E6-44D8-AEB1-3D0DA7095CF7}"/>
              </a:ext>
            </a:extLst>
          </p:cNvPr>
          <p:cNvSpPr txBox="1"/>
          <p:nvPr/>
        </p:nvSpPr>
        <p:spPr>
          <a:xfrm>
            <a:off x="1706392" y="6157109"/>
            <a:ext cx="852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X,Y,Z,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addXY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모두 그래프를 구성하는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1" name="슬라이드 번호 개체 틀 90">
            <a:extLst>
              <a:ext uri="{FF2B5EF4-FFF2-40B4-BE49-F238E27FC236}">
                <a16:creationId xmlns:a16="http://schemas.microsoft.com/office/drawing/2014/main" id="{24B18D5F-216A-43B6-AF64-3C7EEDC9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5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Tensor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란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56426-9C25-4057-A488-770CEFE0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59" y="3218757"/>
            <a:ext cx="11191875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3C8B82-775A-4E0F-8E0E-0D0D5D16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36256" y="4884550"/>
            <a:ext cx="10391585" cy="1574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7D5C4E-65F4-4C23-A8E2-46D595AB8209}"/>
              </a:ext>
            </a:extLst>
          </p:cNvPr>
          <p:cNvSpPr txBox="1"/>
          <p:nvPr/>
        </p:nvSpPr>
        <p:spPr>
          <a:xfrm>
            <a:off x="1727570" y="1651633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이름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형태로 구성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155BE-A69E-4CB3-8C9E-B5C0701AACFD}"/>
              </a:ext>
            </a:extLst>
          </p:cNvPr>
          <p:cNvSpPr txBox="1"/>
          <p:nvPr/>
        </p:nvSpPr>
        <p:spPr>
          <a:xfrm>
            <a:off x="1727570" y="2346575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연산의 경우 이름만 입력가능 이외에는 자동 할당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53C027-FE7F-4EBA-AD65-513BBB59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3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CAFE20-1B8E-4186-8797-9F33704C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35" y="1174283"/>
            <a:ext cx="6371816" cy="44368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8E745-BD4A-4405-A3CE-C27A30AF88B9}"/>
              </a:ext>
            </a:extLst>
          </p:cNvPr>
          <p:cNvSpPr txBox="1"/>
          <p:nvPr/>
        </p:nvSpPr>
        <p:spPr>
          <a:xfrm>
            <a:off x="630457" y="2459351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구성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1AC8DCCE-0606-4BC9-AC11-9E28D7BCD6A0}"/>
              </a:ext>
            </a:extLst>
          </p:cNvPr>
          <p:cNvSpPr/>
          <p:nvPr/>
        </p:nvSpPr>
        <p:spPr>
          <a:xfrm flipH="1">
            <a:off x="3802104" y="2029769"/>
            <a:ext cx="531231" cy="1664267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819AAB-8E0F-4AE5-A1F8-0D79C3DAA658}"/>
              </a:ext>
            </a:extLst>
          </p:cNvPr>
          <p:cNvCxnSpPr>
            <a:cxnSpLocks/>
            <a:stCxn id="17" idx="2"/>
            <a:endCxn id="5" idx="3"/>
          </p:cNvCxnSpPr>
          <p:nvPr/>
        </p:nvCxnSpPr>
        <p:spPr>
          <a:xfrm flipH="1">
            <a:off x="3110623" y="2861903"/>
            <a:ext cx="691481" cy="1294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대괄호 22">
            <a:extLst>
              <a:ext uri="{FF2B5EF4-FFF2-40B4-BE49-F238E27FC236}">
                <a16:creationId xmlns:a16="http://schemas.microsoft.com/office/drawing/2014/main" id="{06074502-1EF6-4934-9ABF-A1EC8E3293DD}"/>
              </a:ext>
            </a:extLst>
          </p:cNvPr>
          <p:cNvSpPr/>
          <p:nvPr/>
        </p:nvSpPr>
        <p:spPr>
          <a:xfrm flipH="1">
            <a:off x="3802104" y="4341419"/>
            <a:ext cx="553837" cy="1034501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C431C7-E6B9-4276-9F94-132E0EFAC8B1}"/>
              </a:ext>
            </a:extLst>
          </p:cNvPr>
          <p:cNvCxnSpPr>
            <a:cxnSpLocks/>
            <a:stCxn id="23" idx="2"/>
            <a:endCxn id="40" idx="3"/>
          </p:cNvCxnSpPr>
          <p:nvPr/>
        </p:nvCxnSpPr>
        <p:spPr>
          <a:xfrm flipH="1" flipV="1">
            <a:off x="2719115" y="4858669"/>
            <a:ext cx="1082989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FEA6E8-228C-421E-BB49-D4EE05EFDAB3}"/>
              </a:ext>
            </a:extLst>
          </p:cNvPr>
          <p:cNvSpPr txBox="1"/>
          <p:nvPr/>
        </p:nvSpPr>
        <p:spPr>
          <a:xfrm>
            <a:off x="886562" y="462783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실행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A75185-9749-4FF2-B18F-B85FF1C59175}"/>
              </a:ext>
            </a:extLst>
          </p:cNvPr>
          <p:cNvSpPr txBox="1"/>
          <p:nvPr/>
        </p:nvSpPr>
        <p:spPr>
          <a:xfrm>
            <a:off x="2241319" y="6195809"/>
            <a:ext cx="676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Session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이용한 그래프의 실행이 필요하다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61E94E-CA1F-4F26-A668-DF1273BC3BBA}"/>
              </a:ext>
            </a:extLst>
          </p:cNvPr>
          <p:cNvSpPr txBox="1"/>
          <p:nvPr/>
        </p:nvSpPr>
        <p:spPr>
          <a:xfrm>
            <a:off x="2241320" y="5619620"/>
            <a:ext cx="720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구성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자체로는 어떠한 동작도 하지 않는다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DC974-E610-414C-B310-B011C385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6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96349E9-DB99-4A33-9733-B5398B4D37E9}"/>
              </a:ext>
            </a:extLst>
          </p:cNvPr>
          <p:cNvSpPr/>
          <p:nvPr/>
        </p:nvSpPr>
        <p:spPr>
          <a:xfrm>
            <a:off x="2587803" y="2609618"/>
            <a:ext cx="6279311" cy="3019498"/>
          </a:xfrm>
          <a:prstGeom prst="roundRect">
            <a:avLst/>
          </a:prstGeom>
          <a:solidFill>
            <a:schemeClr val="bg1">
              <a:lumMod val="65000"/>
              <a:alpha val="81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C66E118-4839-4EBE-9587-BC2D8E3839AC}"/>
              </a:ext>
            </a:extLst>
          </p:cNvPr>
          <p:cNvSpPr/>
          <p:nvPr/>
        </p:nvSpPr>
        <p:spPr>
          <a:xfrm>
            <a:off x="5268558" y="3193506"/>
            <a:ext cx="1003356" cy="997630"/>
          </a:xfrm>
          <a:prstGeom prst="ellipse">
            <a:avLst/>
          </a:prstGeom>
          <a:solidFill>
            <a:srgbClr val="C00000">
              <a:alpha val="81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add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25A4667-C634-438B-85C5-8C377012541B}"/>
              </a:ext>
            </a:extLst>
          </p:cNvPr>
          <p:cNvSpPr/>
          <p:nvPr/>
        </p:nvSpPr>
        <p:spPr>
          <a:xfrm>
            <a:off x="7244894" y="3496148"/>
            <a:ext cx="1434292" cy="1169700"/>
          </a:xfrm>
          <a:prstGeom prst="ellipse">
            <a:avLst/>
          </a:prstGeom>
          <a:solidFill>
            <a:srgbClr val="FFFF00">
              <a:alpha val="34000"/>
            </a:srgbClr>
          </a:solidFill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subtract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4C48FC9-C28B-4A00-8837-09DA96018FA0}"/>
              </a:ext>
            </a:extLst>
          </p:cNvPr>
          <p:cNvCxnSpPr>
            <a:cxnSpLocks/>
            <a:stCxn id="80" idx="6"/>
            <a:endCxn id="66" idx="2"/>
          </p:cNvCxnSpPr>
          <p:nvPr/>
        </p:nvCxnSpPr>
        <p:spPr>
          <a:xfrm flipV="1">
            <a:off x="3885597" y="4080998"/>
            <a:ext cx="3359297" cy="1035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232DA8-21BF-43E3-ACBA-87C90335EEDF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6271914" y="3692321"/>
            <a:ext cx="972980" cy="38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83E702E-CCDD-4925-96B1-D9AD9AF0FD0A}"/>
              </a:ext>
            </a:extLst>
          </p:cNvPr>
          <p:cNvCxnSpPr>
            <a:cxnSpLocks/>
            <a:stCxn id="78" idx="6"/>
            <a:endCxn id="65" idx="2"/>
          </p:cNvCxnSpPr>
          <p:nvPr/>
        </p:nvCxnSpPr>
        <p:spPr>
          <a:xfrm>
            <a:off x="3876311" y="3135535"/>
            <a:ext cx="1392247" cy="556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9B27146-3FC0-44DD-9C2D-76658AD891DB}"/>
              </a:ext>
            </a:extLst>
          </p:cNvPr>
          <p:cNvCxnSpPr>
            <a:cxnSpLocks/>
            <a:stCxn id="79" idx="6"/>
            <a:endCxn id="65" idx="2"/>
          </p:cNvCxnSpPr>
          <p:nvPr/>
        </p:nvCxnSpPr>
        <p:spPr>
          <a:xfrm flipV="1">
            <a:off x="3892989" y="3692321"/>
            <a:ext cx="1375569" cy="43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EF4A679-6E86-4AF1-92CB-12E818A01F0F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8679186" y="4080998"/>
            <a:ext cx="15031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5A971ED-EEFE-4D4E-99EE-D8DDC0C27069}"/>
              </a:ext>
            </a:extLst>
          </p:cNvPr>
          <p:cNvSpPr txBox="1"/>
          <p:nvPr/>
        </p:nvSpPr>
        <p:spPr>
          <a:xfrm>
            <a:off x="2919916" y="5669189"/>
            <a:ext cx="9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input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9365A89-6410-4908-BE09-40C94836C3AA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1512526" y="4126262"/>
            <a:ext cx="1407390" cy="188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F9FFDFB-0D7B-429A-93D4-87BB51DCA7E4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1495848" y="3135535"/>
            <a:ext cx="1407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8A9BBFD-4E0C-4945-B6D9-887320D537C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1495848" y="5116989"/>
            <a:ext cx="1416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0F1635D-4F7B-4462-B210-E6441CBD5894}"/>
              </a:ext>
            </a:extLst>
          </p:cNvPr>
          <p:cNvSpPr/>
          <p:nvPr/>
        </p:nvSpPr>
        <p:spPr>
          <a:xfrm>
            <a:off x="2903238" y="2686056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EB3E3D4-2C65-4826-93DD-6C052F52EB9A}"/>
              </a:ext>
            </a:extLst>
          </p:cNvPr>
          <p:cNvSpPr/>
          <p:nvPr/>
        </p:nvSpPr>
        <p:spPr>
          <a:xfrm>
            <a:off x="2919916" y="3676783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y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2879A8C-BAE8-464A-9872-8C050C861127}"/>
              </a:ext>
            </a:extLst>
          </p:cNvPr>
          <p:cNvSpPr/>
          <p:nvPr/>
        </p:nvSpPr>
        <p:spPr>
          <a:xfrm>
            <a:off x="2912524" y="4667510"/>
            <a:ext cx="973073" cy="898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mpd="dbl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z</a:t>
            </a:r>
            <a:endParaRPr lang="ko-KR" altLang="en-US" dirty="0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13FA6-BF9B-4893-BD40-99E6BE6F0A00}"/>
              </a:ext>
            </a:extLst>
          </p:cNvPr>
          <p:cNvSpPr txBox="1"/>
          <p:nvPr/>
        </p:nvSpPr>
        <p:spPr>
          <a:xfrm>
            <a:off x="5264328" y="28137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addxy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31C3BC-D971-4107-AA86-BF43A4EED930}"/>
              </a:ext>
            </a:extLst>
          </p:cNvPr>
          <p:cNvSpPr txBox="1"/>
          <p:nvPr/>
        </p:nvSpPr>
        <p:spPr>
          <a:xfrm>
            <a:off x="7446158" y="30873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54A371-6843-42CD-9DC5-1A10A532070F}"/>
              </a:ext>
            </a:extLst>
          </p:cNvPr>
          <p:cNvSpPr txBox="1"/>
          <p:nvPr/>
        </p:nvSpPr>
        <p:spPr>
          <a:xfrm>
            <a:off x="1135957" y="3940615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484159-7982-42A1-BDC0-8B025F1800F4}"/>
              </a:ext>
            </a:extLst>
          </p:cNvPr>
          <p:cNvSpPr txBox="1"/>
          <p:nvPr/>
        </p:nvSpPr>
        <p:spPr>
          <a:xfrm>
            <a:off x="1144395" y="2950868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62D802-FA47-4ECB-BADD-6A43F220373A}"/>
              </a:ext>
            </a:extLst>
          </p:cNvPr>
          <p:cNvSpPr txBox="1"/>
          <p:nvPr/>
        </p:nvSpPr>
        <p:spPr>
          <a:xfrm>
            <a:off x="1129173" y="4927676"/>
            <a:ext cx="2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5922FA-060E-415B-852F-5C0CA4AAF9F6}"/>
              </a:ext>
            </a:extLst>
          </p:cNvPr>
          <p:cNvSpPr txBox="1"/>
          <p:nvPr/>
        </p:nvSpPr>
        <p:spPr>
          <a:xfrm>
            <a:off x="4724046" y="2799164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777ED-5BA8-4315-8F37-F951A0EEE594}"/>
              </a:ext>
            </a:extLst>
          </p:cNvPr>
          <p:cNvSpPr txBox="1"/>
          <p:nvPr/>
        </p:nvSpPr>
        <p:spPr>
          <a:xfrm>
            <a:off x="4484950" y="4099109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82DD43-8C36-4D0C-B004-E7FAB3051205}"/>
              </a:ext>
            </a:extLst>
          </p:cNvPr>
          <p:cNvSpPr txBox="1"/>
          <p:nvPr/>
        </p:nvSpPr>
        <p:spPr>
          <a:xfrm>
            <a:off x="5544504" y="4764966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7AACDE0-E108-4A36-BEF0-F0620238F549}"/>
              </a:ext>
            </a:extLst>
          </p:cNvPr>
          <p:cNvSpPr txBox="1"/>
          <p:nvPr/>
        </p:nvSpPr>
        <p:spPr>
          <a:xfrm>
            <a:off x="6738520" y="3156845"/>
            <a:ext cx="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7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4AB298-8AFF-4E9B-BBB1-254B305665DB}"/>
              </a:ext>
            </a:extLst>
          </p:cNvPr>
          <p:cNvCxnSpPr>
            <a:cxnSpLocks/>
          </p:cNvCxnSpPr>
          <p:nvPr/>
        </p:nvCxnSpPr>
        <p:spPr>
          <a:xfrm flipH="1">
            <a:off x="8706977" y="3856198"/>
            <a:ext cx="1521550" cy="1766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8266B5-23CC-43A5-8806-45BBED7B16AF}"/>
              </a:ext>
            </a:extLst>
          </p:cNvPr>
          <p:cNvSpPr txBox="1"/>
          <p:nvPr/>
        </p:nvSpPr>
        <p:spPr>
          <a:xfrm>
            <a:off x="1514008" y="1721001"/>
            <a:ext cx="829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계산에 필요한 노드들을 역순으로 찾아가 결과를 도출한다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FE419-BF73-438D-BCC9-ADC3F14A21EB}"/>
              </a:ext>
            </a:extLst>
          </p:cNvPr>
          <p:cNvSpPr txBox="1"/>
          <p:nvPr/>
        </p:nvSpPr>
        <p:spPr>
          <a:xfrm>
            <a:off x="10276768" y="362648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subxy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B31C8E-D39E-4D75-8457-F390222E89BE}"/>
              </a:ext>
            </a:extLst>
          </p:cNvPr>
          <p:cNvCxnSpPr>
            <a:cxnSpLocks/>
          </p:cNvCxnSpPr>
          <p:nvPr/>
        </p:nvCxnSpPr>
        <p:spPr>
          <a:xfrm flipH="1" flipV="1">
            <a:off x="6428919" y="3599053"/>
            <a:ext cx="553247" cy="246594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45549-E974-455D-BE9B-281A9E6DF729}"/>
              </a:ext>
            </a:extLst>
          </p:cNvPr>
          <p:cNvCxnSpPr>
            <a:cxnSpLocks/>
          </p:cNvCxnSpPr>
          <p:nvPr/>
        </p:nvCxnSpPr>
        <p:spPr>
          <a:xfrm flipH="1" flipV="1">
            <a:off x="4106548" y="3080105"/>
            <a:ext cx="1041989" cy="39851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EDB431-621D-49B9-AD50-4CDF8A0189D7}"/>
              </a:ext>
            </a:extLst>
          </p:cNvPr>
          <p:cNvCxnSpPr>
            <a:cxnSpLocks/>
          </p:cNvCxnSpPr>
          <p:nvPr/>
        </p:nvCxnSpPr>
        <p:spPr>
          <a:xfrm flipH="1">
            <a:off x="3947836" y="3669522"/>
            <a:ext cx="908041" cy="28994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F289A27-BCCD-44A0-9DD5-006FC505E7B4}"/>
              </a:ext>
            </a:extLst>
          </p:cNvPr>
          <p:cNvCxnSpPr>
            <a:cxnSpLocks/>
          </p:cNvCxnSpPr>
          <p:nvPr/>
        </p:nvCxnSpPr>
        <p:spPr>
          <a:xfrm flipH="1">
            <a:off x="4037155" y="4076185"/>
            <a:ext cx="2607101" cy="80205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7E50880-2253-4D76-97E6-9A8C8B4B7992}"/>
              </a:ext>
            </a:extLst>
          </p:cNvPr>
          <p:cNvCxnSpPr>
            <a:cxnSpLocks/>
          </p:cNvCxnSpPr>
          <p:nvPr/>
        </p:nvCxnSpPr>
        <p:spPr>
          <a:xfrm>
            <a:off x="4409495" y="2994752"/>
            <a:ext cx="922110" cy="361047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15FDD7-523C-421C-9719-838AF97BA3F0}"/>
              </a:ext>
            </a:extLst>
          </p:cNvPr>
          <p:cNvCxnSpPr>
            <a:cxnSpLocks/>
          </p:cNvCxnSpPr>
          <p:nvPr/>
        </p:nvCxnSpPr>
        <p:spPr>
          <a:xfrm flipV="1">
            <a:off x="4043544" y="3918672"/>
            <a:ext cx="1030979" cy="346609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7429F9-E106-4D5B-B33C-E56D6F74C5FF}"/>
              </a:ext>
            </a:extLst>
          </p:cNvPr>
          <p:cNvCxnSpPr>
            <a:cxnSpLocks/>
          </p:cNvCxnSpPr>
          <p:nvPr/>
        </p:nvCxnSpPr>
        <p:spPr>
          <a:xfrm flipV="1">
            <a:off x="4152544" y="4302318"/>
            <a:ext cx="2811707" cy="901454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1562FCA-34D1-47E1-9C69-AA143FDB3506}"/>
              </a:ext>
            </a:extLst>
          </p:cNvPr>
          <p:cNvCxnSpPr>
            <a:cxnSpLocks/>
          </p:cNvCxnSpPr>
          <p:nvPr/>
        </p:nvCxnSpPr>
        <p:spPr>
          <a:xfrm>
            <a:off x="6627870" y="3454080"/>
            <a:ext cx="562177" cy="249712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83582BB-31C2-4319-AFB9-239C56D6FAED}"/>
              </a:ext>
            </a:extLst>
          </p:cNvPr>
          <p:cNvCxnSpPr>
            <a:cxnSpLocks/>
          </p:cNvCxnSpPr>
          <p:nvPr/>
        </p:nvCxnSpPr>
        <p:spPr>
          <a:xfrm flipV="1">
            <a:off x="8731248" y="4262369"/>
            <a:ext cx="1706025" cy="1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88CBC4-7F6C-4F76-B4CC-5F5EF35FCAA4}"/>
              </a:ext>
            </a:extLst>
          </p:cNvPr>
          <p:cNvSpPr txBox="1"/>
          <p:nvPr/>
        </p:nvSpPr>
        <p:spPr>
          <a:xfrm>
            <a:off x="10464146" y="411031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ECFFEFD-AA58-4695-890E-8B7EBE130666}"/>
              </a:ext>
            </a:extLst>
          </p:cNvPr>
          <p:cNvCxnSpPr>
            <a:cxnSpLocks/>
          </p:cNvCxnSpPr>
          <p:nvPr/>
        </p:nvCxnSpPr>
        <p:spPr>
          <a:xfrm>
            <a:off x="9349021" y="2744581"/>
            <a:ext cx="859087" cy="8873"/>
          </a:xfrm>
          <a:prstGeom prst="straightConnector1">
            <a:avLst/>
          </a:prstGeom>
          <a:ln w="44450">
            <a:solidFill>
              <a:schemeClr val="accent1">
                <a:lumMod val="75000"/>
                <a:alpha val="6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3C86B3E-33CB-47A3-A62E-AC182596B80D}"/>
              </a:ext>
            </a:extLst>
          </p:cNvPr>
          <p:cNvCxnSpPr>
            <a:cxnSpLocks/>
          </p:cNvCxnSpPr>
          <p:nvPr/>
        </p:nvCxnSpPr>
        <p:spPr>
          <a:xfrm flipV="1">
            <a:off x="9384717" y="3044922"/>
            <a:ext cx="823391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59B0CF-28F3-4934-B0A9-A1C161BDB39E}"/>
              </a:ext>
            </a:extLst>
          </p:cNvPr>
          <p:cNvSpPr txBox="1"/>
          <p:nvPr/>
        </p:nvSpPr>
        <p:spPr>
          <a:xfrm>
            <a:off x="10252037" y="2586154"/>
            <a:ext cx="132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결과값</a:t>
            </a:r>
            <a:endParaRPr lang="en-US" altLang="ko-KR" dirty="0"/>
          </a:p>
          <a:p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88" name="슬라이드 번호 개체 틀 87">
            <a:extLst>
              <a:ext uri="{FF2B5EF4-FFF2-40B4-BE49-F238E27FC236}">
                <a16:creationId xmlns:a16="http://schemas.microsoft.com/office/drawing/2014/main" id="{13776AEF-8918-473C-993E-A957C278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8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B2D0BD-FB01-4AF9-BF30-9C6183D07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02"/>
          <a:stretch/>
        </p:blipFill>
        <p:spPr>
          <a:xfrm>
            <a:off x="97226" y="2082446"/>
            <a:ext cx="4965023" cy="237573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14CE45-33BE-40CC-92AC-B124BC58F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05"/>
          <a:stretch/>
        </p:blipFill>
        <p:spPr>
          <a:xfrm>
            <a:off x="4692877" y="2073042"/>
            <a:ext cx="4965023" cy="2375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4DAF6A-A0EA-4B81-AE11-C09FE263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326" y="2085294"/>
            <a:ext cx="4048329" cy="23634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35897D-77E5-469D-84E6-402C8696D313}"/>
              </a:ext>
            </a:extLst>
          </p:cNvPr>
          <p:cNvSpPr txBox="1"/>
          <p:nvPr/>
        </p:nvSpPr>
        <p:spPr>
          <a:xfrm>
            <a:off x="3274961" y="5701219"/>
            <a:ext cx="578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Dtype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클래스를 통해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type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확인 가능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A4E191-03C1-424E-8023-D7A343BB9E18}"/>
              </a:ext>
            </a:extLst>
          </p:cNvPr>
          <p:cNvSpPr txBox="1"/>
          <p:nvPr/>
        </p:nvSpPr>
        <p:spPr>
          <a:xfrm>
            <a:off x="4618278" y="495958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 자동 할당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4EC98-C5A4-4CFA-B279-54F03BBC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DD61DB-3E44-4320-96D9-D9FE36ABD671}"/>
              </a:ext>
            </a:extLst>
          </p:cNvPr>
          <p:cNvSpPr/>
          <p:nvPr/>
        </p:nvSpPr>
        <p:spPr>
          <a:xfrm>
            <a:off x="1169368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9A14B-B5E5-4E85-B794-980D3D1D3AA9}"/>
              </a:ext>
            </a:extLst>
          </p:cNvPr>
          <p:cNvSpPr/>
          <p:nvPr/>
        </p:nvSpPr>
        <p:spPr>
          <a:xfrm>
            <a:off x="4672396" y="2292051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5C6522-CBC9-4B92-94B4-3B0FBAE11533}"/>
              </a:ext>
            </a:extLst>
          </p:cNvPr>
          <p:cNvSpPr/>
          <p:nvPr/>
        </p:nvSpPr>
        <p:spPr>
          <a:xfrm>
            <a:off x="8151305" y="2300183"/>
            <a:ext cx="2633843" cy="3967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228600" dir="2700000" algn="tl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I N D E X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DC9C9-09F5-4F7A-BBD8-F91E56F37191}"/>
              </a:ext>
            </a:extLst>
          </p:cNvPr>
          <p:cNvSpPr txBox="1"/>
          <p:nvPr/>
        </p:nvSpPr>
        <p:spPr>
          <a:xfrm>
            <a:off x="1259830" y="3484606"/>
            <a:ext cx="245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59229-D8D0-4211-8F3C-09DC2EB87A96}"/>
              </a:ext>
            </a:extLst>
          </p:cNvPr>
          <p:cNvSpPr txBox="1"/>
          <p:nvPr/>
        </p:nvSpPr>
        <p:spPr>
          <a:xfrm>
            <a:off x="2137474" y="45189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A81EC-042D-4C8F-89EF-073323B3602F}"/>
              </a:ext>
            </a:extLst>
          </p:cNvPr>
          <p:cNvSpPr txBox="1"/>
          <p:nvPr/>
        </p:nvSpPr>
        <p:spPr>
          <a:xfrm>
            <a:off x="5640503" y="35984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702E6-ABD1-4581-8E7B-0683AC68979B}"/>
              </a:ext>
            </a:extLst>
          </p:cNvPr>
          <p:cNvSpPr txBox="1"/>
          <p:nvPr/>
        </p:nvSpPr>
        <p:spPr>
          <a:xfrm>
            <a:off x="9126066" y="258593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C6F98-9301-42DC-9855-6E8449182A4F}"/>
              </a:ext>
            </a:extLst>
          </p:cNvPr>
          <p:cNvSpPr txBox="1"/>
          <p:nvPr/>
        </p:nvSpPr>
        <p:spPr>
          <a:xfrm>
            <a:off x="5517462" y="43891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69E59-BE14-41EF-AD07-86378AD076BB}"/>
              </a:ext>
            </a:extLst>
          </p:cNvPr>
          <p:cNvSpPr txBox="1"/>
          <p:nvPr/>
        </p:nvSpPr>
        <p:spPr>
          <a:xfrm>
            <a:off x="9126066" y="3068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87C29-5D73-4582-A3F5-3ABE4392EB54}"/>
              </a:ext>
            </a:extLst>
          </p:cNvPr>
          <p:cNvSpPr txBox="1"/>
          <p:nvPr/>
        </p:nvSpPr>
        <p:spPr>
          <a:xfrm>
            <a:off x="9126066" y="35451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5BBD3-B76A-4416-8577-D011FA04D627}"/>
              </a:ext>
            </a:extLst>
          </p:cNvPr>
          <p:cNvSpPr txBox="1"/>
          <p:nvPr/>
        </p:nvSpPr>
        <p:spPr>
          <a:xfrm>
            <a:off x="8861000" y="401663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E848E-25DD-4991-9BD3-186AF3ECA522}"/>
              </a:ext>
            </a:extLst>
          </p:cNvPr>
          <p:cNvSpPr txBox="1"/>
          <p:nvPr/>
        </p:nvSpPr>
        <p:spPr>
          <a:xfrm>
            <a:off x="8716728" y="4945649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9B2C-148C-447A-BD58-62733043CDA7}"/>
              </a:ext>
            </a:extLst>
          </p:cNvPr>
          <p:cNvSpPr txBox="1"/>
          <p:nvPr/>
        </p:nvSpPr>
        <p:spPr>
          <a:xfrm>
            <a:off x="8391318" y="4481140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 관련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4D312-8192-4EAE-B41F-2D9E488A93E9}"/>
              </a:ext>
            </a:extLst>
          </p:cNvPr>
          <p:cNvSpPr txBox="1"/>
          <p:nvPr/>
        </p:nvSpPr>
        <p:spPr>
          <a:xfrm>
            <a:off x="1932290" y="1653852"/>
            <a:ext cx="110799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09B23-3B3F-4B82-842D-3185FC074443}"/>
              </a:ext>
            </a:extLst>
          </p:cNvPr>
          <p:cNvSpPr txBox="1"/>
          <p:nvPr/>
        </p:nvSpPr>
        <p:spPr>
          <a:xfrm>
            <a:off x="4896710" y="1653852"/>
            <a:ext cx="21852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9E2A5-B146-48CE-9EA7-ABBF35C7C3DA}"/>
              </a:ext>
            </a:extLst>
          </p:cNvPr>
          <p:cNvSpPr txBox="1"/>
          <p:nvPr/>
        </p:nvSpPr>
        <p:spPr>
          <a:xfrm>
            <a:off x="8690050" y="1645720"/>
            <a:ext cx="15696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2C174-F67F-44D8-9E99-FA6FFFCD5105}"/>
              </a:ext>
            </a:extLst>
          </p:cNvPr>
          <p:cNvSpPr txBox="1"/>
          <p:nvPr/>
        </p:nvSpPr>
        <p:spPr>
          <a:xfrm>
            <a:off x="5082836" y="2840658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376CA4-A5F8-4E25-A564-DF6FFA027E2C}"/>
              </a:ext>
            </a:extLst>
          </p:cNvPr>
          <p:cNvSpPr txBox="1"/>
          <p:nvPr/>
        </p:nvSpPr>
        <p:spPr>
          <a:xfrm>
            <a:off x="5645701" y="50901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54ABD-14FB-4FDE-A81D-F70AC610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EB3FF-14B0-40C5-844A-4C1F36E413D1}"/>
              </a:ext>
            </a:extLst>
          </p:cNvPr>
          <p:cNvSpPr txBox="1"/>
          <p:nvPr/>
        </p:nvSpPr>
        <p:spPr>
          <a:xfrm>
            <a:off x="8634957" y="5410158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HY목각파임B" panose="02030600000101010101" pitchFamily="18" charset="-127"/>
                <a:ea typeface="HY목각파임B" panose="02030600000101010101" pitchFamily="18" charset="-127"/>
              </a:rPr>
              <a:t>MNIST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878770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4A41E-5216-490E-98E7-F9C0464EC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" b="-451"/>
          <a:stretch/>
        </p:blipFill>
        <p:spPr>
          <a:xfrm>
            <a:off x="572278" y="2440504"/>
            <a:ext cx="5523722" cy="2576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67FC59-1C81-4495-A8ED-FC4D13923488}"/>
              </a:ext>
            </a:extLst>
          </p:cNvPr>
          <p:cNvSpPr txBox="1"/>
          <p:nvPr/>
        </p:nvSpPr>
        <p:spPr>
          <a:xfrm>
            <a:off x="6308282" y="3151081"/>
            <a:ext cx="577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tensorflow.Session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()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으로 생성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13DE2-E600-4B1C-9559-5049EA9A1207}"/>
              </a:ext>
            </a:extLst>
          </p:cNvPr>
          <p:cNvSpPr txBox="1"/>
          <p:nvPr/>
        </p:nvSpPr>
        <p:spPr>
          <a:xfrm>
            <a:off x="6308282" y="3717372"/>
            <a:ext cx="551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Close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통해 자원을 반환해야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3028A-92CB-480C-B3A3-3B28BD92557A}"/>
              </a:ext>
            </a:extLst>
          </p:cNvPr>
          <p:cNvSpPr txBox="1"/>
          <p:nvPr/>
        </p:nvSpPr>
        <p:spPr>
          <a:xfrm>
            <a:off x="6308282" y="4283663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사용시 자동으로 반환 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2941-24B5-4E8C-A57D-2A3B120733F4}"/>
              </a:ext>
            </a:extLst>
          </p:cNvPr>
          <p:cNvSpPr txBox="1"/>
          <p:nvPr/>
        </p:nvSpPr>
        <p:spPr>
          <a:xfrm>
            <a:off x="6308282" y="2584790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실행은 세션을 통해서 이루어 진다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6D3FB-ABE3-491B-92F0-5B3BC1334133}"/>
              </a:ext>
            </a:extLst>
          </p:cNvPr>
          <p:cNvSpPr txBox="1"/>
          <p:nvPr/>
        </p:nvSpPr>
        <p:spPr>
          <a:xfrm>
            <a:off x="1750047" y="5385772"/>
            <a:ext cx="863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Github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등에 올라온 소스들은 대부분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방식을 사용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6DA0B-C382-47F8-BFDA-1E1F0C10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8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세션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61686" y="1192903"/>
            <a:ext cx="673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51894-C470-4B85-B989-DD1291B87D34}"/>
              </a:ext>
            </a:extLst>
          </p:cNvPr>
          <p:cNvSpPr txBox="1"/>
          <p:nvPr/>
        </p:nvSpPr>
        <p:spPr>
          <a:xfrm>
            <a:off x="764071" y="1753001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Interactive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Session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C979D-737B-4219-8130-487B33050CC9}"/>
              </a:ext>
            </a:extLst>
          </p:cNvPr>
          <p:cNvSpPr txBox="1"/>
          <p:nvPr/>
        </p:nvSpPr>
        <p:spPr>
          <a:xfrm>
            <a:off x="7140732" y="3113318"/>
            <a:ext cx="419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-&gt; eval()</a:t>
            </a: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Operation -&gt; run()</a:t>
            </a:r>
          </a:p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각각 실행할 수 있게 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FA4C8-DD3D-4A03-89E6-3FA5143BE9FA}"/>
              </a:ext>
            </a:extLst>
          </p:cNvPr>
          <p:cNvSpPr txBox="1"/>
          <p:nvPr/>
        </p:nvSpPr>
        <p:spPr>
          <a:xfrm>
            <a:off x="7140732" y="4557102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With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내에서도 사용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C2678D-2CB1-4640-9FED-986DC652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1" y="2626807"/>
            <a:ext cx="5878151" cy="300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FD9F0C-640B-4A45-A6D9-F909644079DE}"/>
              </a:ext>
            </a:extLst>
          </p:cNvPr>
          <p:cNvSpPr txBox="1"/>
          <p:nvPr/>
        </p:nvSpPr>
        <p:spPr>
          <a:xfrm>
            <a:off x="2004412" y="5958850"/>
            <a:ext cx="784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operation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차이는 결과 값 반환 여부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60B19-189A-4AD7-8B33-944B1013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2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5A2C0-466A-46CA-B994-2E3267B7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29" y="2933565"/>
            <a:ext cx="9240621" cy="37022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502876" y="1192903"/>
            <a:ext cx="66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492C4-68F8-4EAB-AAD1-D6B6DF7BEF2D}"/>
              </a:ext>
            </a:extLst>
          </p:cNvPr>
          <p:cNvSpPr txBox="1"/>
          <p:nvPr/>
        </p:nvSpPr>
        <p:spPr>
          <a:xfrm>
            <a:off x="7123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상수 선언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D8A43-C62F-4B45-A04E-3B357E9669CF}"/>
              </a:ext>
            </a:extLst>
          </p:cNvPr>
          <p:cNvSpPr txBox="1"/>
          <p:nvPr/>
        </p:nvSpPr>
        <p:spPr>
          <a:xfrm>
            <a:off x="1255929" y="2308237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Constant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사용하여 선언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2C40AD-DC6C-47E0-B7BE-19869E6E1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70" r="47941"/>
          <a:stretch/>
        </p:blipFill>
        <p:spPr>
          <a:xfrm>
            <a:off x="6096000" y="5007205"/>
            <a:ext cx="5544292" cy="1315784"/>
          </a:xfrm>
          <a:prstGeom prst="round2DiagRect">
            <a:avLst>
              <a:gd name="adj1" fmla="val 16667"/>
              <a:gd name="adj2" fmla="val 1737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1FC88-B878-4E7A-B61F-B5BF242D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1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1A2C5F-0630-480E-89B8-9E75DE9F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06" y="2702772"/>
            <a:ext cx="7407718" cy="40164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53449" y="1192903"/>
            <a:ext cx="67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5CF84-1A3E-4210-9FC0-D43AB06634A4}"/>
              </a:ext>
            </a:extLst>
          </p:cNvPr>
          <p:cNvSpPr txBox="1"/>
          <p:nvPr/>
        </p:nvSpPr>
        <p:spPr>
          <a:xfrm>
            <a:off x="7250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상수 선언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83020B-2090-4E20-A786-982E69254CF9}"/>
              </a:ext>
            </a:extLst>
          </p:cNvPr>
          <p:cNvCxnSpPr>
            <a:cxnSpLocks/>
          </p:cNvCxnSpPr>
          <p:nvPr/>
        </p:nvCxnSpPr>
        <p:spPr>
          <a:xfrm flipV="1">
            <a:off x="5262255" y="3974729"/>
            <a:ext cx="807308" cy="626075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983E71-66B1-436C-8AC2-54E2E695FE31}"/>
              </a:ext>
            </a:extLst>
          </p:cNvPr>
          <p:cNvSpPr txBox="1"/>
          <p:nvPr/>
        </p:nvSpPr>
        <p:spPr>
          <a:xfrm>
            <a:off x="8095934" y="4943329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seed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 설정가능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03ABD-D39C-49A5-94C5-704AD178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439" y="3632205"/>
            <a:ext cx="5952087" cy="13111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021529-CA23-48F0-B79B-83F0E7DC9F64}"/>
              </a:ext>
            </a:extLst>
          </p:cNvPr>
          <p:cNvSpPr txBox="1"/>
          <p:nvPr/>
        </p:nvSpPr>
        <p:spPr>
          <a:xfrm>
            <a:off x="1288881" y="2182412"/>
            <a:ext cx="6162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다양하게 초기화된 값 사용 가능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961BB40-82E9-4D88-A082-43F28A17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10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8702C7-F8C6-4001-8230-64A2E488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3" y="2447742"/>
            <a:ext cx="7128502" cy="3986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10200" y="119290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5CF84-1A3E-4210-9FC0-D43AB06634A4}"/>
              </a:ext>
            </a:extLst>
          </p:cNvPr>
          <p:cNvSpPr txBox="1"/>
          <p:nvPr/>
        </p:nvSpPr>
        <p:spPr>
          <a:xfrm>
            <a:off x="725065" y="15622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변수 선언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C5A74-DC65-4B7F-A735-F3EC01063EF7}"/>
              </a:ext>
            </a:extLst>
          </p:cNvPr>
          <p:cNvSpPr txBox="1"/>
          <p:nvPr/>
        </p:nvSpPr>
        <p:spPr>
          <a:xfrm>
            <a:off x="8079102" y="2920821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전체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특정 변수 초기화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D7862EE-DDAA-49A9-B33B-109D3471994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410200" y="3151654"/>
            <a:ext cx="2668902" cy="978392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F90813-4FE2-408E-914E-1FBD23FD78DA}"/>
              </a:ext>
            </a:extLst>
          </p:cNvPr>
          <p:cNvSpPr txBox="1"/>
          <p:nvPr/>
        </p:nvSpPr>
        <p:spPr>
          <a:xfrm>
            <a:off x="8772694" y="244774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초기화 필수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5EE31E-9E51-4799-9C8A-B26F9167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85" y="5141353"/>
            <a:ext cx="8604232" cy="1455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8FE17-D752-442B-B785-1E76ACC9F940}"/>
              </a:ext>
            </a:extLst>
          </p:cNvPr>
          <p:cNvSpPr txBox="1"/>
          <p:nvPr/>
        </p:nvSpPr>
        <p:spPr>
          <a:xfrm>
            <a:off x="7853079" y="4137464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모든 변수는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reference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10DDB4-5A84-4181-94D3-0CFA60B0C552}"/>
              </a:ext>
            </a:extLst>
          </p:cNvPr>
          <p:cNvCxnSpPr>
            <a:cxnSpLocks/>
          </p:cNvCxnSpPr>
          <p:nvPr/>
        </p:nvCxnSpPr>
        <p:spPr>
          <a:xfrm flipV="1">
            <a:off x="9753599" y="4674870"/>
            <a:ext cx="0" cy="501214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6495C-7FC4-40B1-B357-152697D7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90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027F08-139D-4EA9-8BCF-91FDC278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7" y="4001229"/>
            <a:ext cx="10226698" cy="20031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선언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A5998-52DF-488B-9A82-F31496E7930E}"/>
              </a:ext>
            </a:extLst>
          </p:cNvPr>
          <p:cNvSpPr txBox="1"/>
          <p:nvPr/>
        </p:nvSpPr>
        <p:spPr>
          <a:xfrm>
            <a:off x="717823" y="1567117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플레이스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홀더 선언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290C4-7920-476B-92AF-DE23C76684A0}"/>
              </a:ext>
            </a:extLst>
          </p:cNvPr>
          <p:cNvSpPr txBox="1"/>
          <p:nvPr/>
        </p:nvSpPr>
        <p:spPr>
          <a:xfrm>
            <a:off x="1214507" y="224256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값을 입력하기 위한 공간을 선언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feed_dict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값을 입력해야만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FD6E43-2128-409A-B85E-1A0DFBFE9E9B}"/>
              </a:ext>
            </a:extLst>
          </p:cNvPr>
          <p:cNvCxnSpPr>
            <a:cxnSpLocks/>
          </p:cNvCxnSpPr>
          <p:nvPr/>
        </p:nvCxnSpPr>
        <p:spPr>
          <a:xfrm flipH="1">
            <a:off x="3689499" y="5666050"/>
            <a:ext cx="116958" cy="66985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949E9B-2C40-40A7-9A8C-AB3DD75F4D2C}"/>
              </a:ext>
            </a:extLst>
          </p:cNvPr>
          <p:cNvSpPr txBox="1"/>
          <p:nvPr/>
        </p:nvSpPr>
        <p:spPr>
          <a:xfrm>
            <a:off x="1514033" y="6310239"/>
            <a:ext cx="446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a, b, c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에게 각각의 값을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BE291F-E47C-4CDC-9137-2B935238D739}"/>
              </a:ext>
            </a:extLst>
          </p:cNvPr>
          <p:cNvSpPr txBox="1"/>
          <p:nvPr/>
        </p:nvSpPr>
        <p:spPr>
          <a:xfrm>
            <a:off x="1963169" y="3172624"/>
            <a:ext cx="644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None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넣으면 크기가 입력에 따라 동적으로 변한다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6B74C0-986F-4FC1-8E35-519DBA42174D}"/>
              </a:ext>
            </a:extLst>
          </p:cNvPr>
          <p:cNvCxnSpPr>
            <a:cxnSpLocks/>
          </p:cNvCxnSpPr>
          <p:nvPr/>
        </p:nvCxnSpPr>
        <p:spPr>
          <a:xfrm flipV="1">
            <a:off x="4719076" y="3609729"/>
            <a:ext cx="212321" cy="69178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BAB01F1-0F2C-4156-B44A-EE4EF286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562" y="2972104"/>
            <a:ext cx="3348000" cy="2114527"/>
          </a:xfrm>
          <a:prstGeom prst="round2DiagRect">
            <a:avLst>
              <a:gd name="adj1" fmla="val 7207"/>
              <a:gd name="adj2" fmla="val 0"/>
            </a:avLst>
          </a:prstGeom>
          <a:ln w="88900" cap="sq" cmpd="sng">
            <a:solidFill>
              <a:srgbClr val="FFFFFF"/>
            </a:solidFill>
            <a:rou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88BA4-8E9F-472C-A1EF-7015D8A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5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69924" y="1192903"/>
            <a:ext cx="67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75A39-8B66-48AB-B238-0391E6C4F1E6}"/>
              </a:ext>
            </a:extLst>
          </p:cNvPr>
          <p:cNvSpPr txBox="1"/>
          <p:nvPr/>
        </p:nvSpPr>
        <p:spPr>
          <a:xfrm>
            <a:off x="720908" y="16805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22784-D359-420A-B55D-9ED2F0854555}"/>
              </a:ext>
            </a:extLst>
          </p:cNvPr>
          <p:cNvSpPr txBox="1"/>
          <p:nvPr/>
        </p:nvSpPr>
        <p:spPr>
          <a:xfrm>
            <a:off x="2243516" y="231268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X, Y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=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5, 4 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33C6C-D81D-463D-BDCC-C86F7F3FE719}"/>
              </a:ext>
            </a:extLst>
          </p:cNvPr>
          <p:cNvSpPr txBox="1"/>
          <p:nvPr/>
        </p:nvSpPr>
        <p:spPr>
          <a:xfrm>
            <a:off x="1103870" y="5177481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대상 중 하나라도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객체일 시 기본적인 연산에 대해 단순 기호로 사용 가능하다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950D3-4FF5-4C9F-8586-D7DF36DB0138}"/>
              </a:ext>
            </a:extLst>
          </p:cNvPr>
          <p:cNvSpPr txBox="1"/>
          <p:nvPr/>
        </p:nvSpPr>
        <p:spPr>
          <a:xfrm>
            <a:off x="1103870" y="5739743"/>
            <a:ext cx="859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전체 평균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부분 합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최댓값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평균 등 다양한 연산을 지원한다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https://www.tensorflow.org/api_guides/python/math_ops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3E4930-5CC6-409F-9533-03D18BE713DA}"/>
              </a:ext>
            </a:extLst>
          </p:cNvPr>
          <p:cNvGrpSpPr/>
          <p:nvPr/>
        </p:nvGrpSpPr>
        <p:grpSpPr>
          <a:xfrm>
            <a:off x="1013253" y="2786969"/>
            <a:ext cx="9203130" cy="2156800"/>
            <a:chOff x="1013253" y="2786969"/>
            <a:chExt cx="9203130" cy="21568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B5C4CA3-4AD0-4E7D-93C4-D5882A895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253" y="2786969"/>
              <a:ext cx="4843849" cy="2156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E94583-E198-498E-B129-C12D0562A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900" y="2786969"/>
              <a:ext cx="5323483" cy="21568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79685BF-D35D-417C-9EAC-CA93A2988121}"/>
                </a:ext>
              </a:extLst>
            </p:cNvPr>
            <p:cNvSpPr/>
            <p:nvPr/>
          </p:nvSpPr>
          <p:spPr>
            <a:xfrm>
              <a:off x="1013253" y="4407243"/>
              <a:ext cx="5758250" cy="247135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14F60-1682-4EBB-B99C-435A40B5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F81F0-3903-4896-A047-C36A5AB34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641" y="3679464"/>
            <a:ext cx="4092575" cy="6949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27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45211" y="1192903"/>
            <a:ext cx="67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56548-DDA0-4BA1-9C8F-5C02B6D5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8" y="2586550"/>
            <a:ext cx="2492764" cy="1155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93F87-71CF-43AB-B997-20425662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31" y="2566672"/>
            <a:ext cx="2542289" cy="1122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1E7B5F-2ACE-4027-A3DD-64B195EE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0" y="2574925"/>
            <a:ext cx="2740390" cy="11060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A89656-885F-4323-8507-BB153D4AA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824" y="2586550"/>
            <a:ext cx="2476256" cy="1106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4F3797-16DA-4781-BD27-48570C9FD140}"/>
              </a:ext>
            </a:extLst>
          </p:cNvPr>
          <p:cNvSpPr txBox="1"/>
          <p:nvPr/>
        </p:nvSpPr>
        <p:spPr>
          <a:xfrm>
            <a:off x="1554756" y="3742093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6CB44-2CA1-47EC-B848-4B10762AF216}"/>
              </a:ext>
            </a:extLst>
          </p:cNvPr>
          <p:cNvSpPr txBox="1"/>
          <p:nvPr/>
        </p:nvSpPr>
        <p:spPr>
          <a:xfrm>
            <a:off x="4469431" y="3742093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3CA2E-16D5-44AD-BFAC-CD40E3E21E5B}"/>
              </a:ext>
            </a:extLst>
          </p:cNvPr>
          <p:cNvSpPr txBox="1"/>
          <p:nvPr/>
        </p:nvSpPr>
        <p:spPr>
          <a:xfrm>
            <a:off x="7345634" y="374213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097D-FC86-4FF9-AAFB-75F889C438B2}"/>
              </a:ext>
            </a:extLst>
          </p:cNvPr>
          <p:cNvSpPr txBox="1"/>
          <p:nvPr/>
        </p:nvSpPr>
        <p:spPr>
          <a:xfrm>
            <a:off x="10235618" y="36892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</a:t>
            </a:r>
            <a:endParaRPr lang="ko-KR" altLang="en-US" sz="24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22172-FD42-4B02-9F0C-7257E60E0385}"/>
              </a:ext>
            </a:extLst>
          </p:cNvPr>
          <p:cNvSpPr txBox="1"/>
          <p:nvPr/>
        </p:nvSpPr>
        <p:spPr>
          <a:xfrm>
            <a:off x="1128721" y="4264908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자동 형 변환이 안된다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타입이 다르면 에러가 발생한다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B38BA3-F022-43A6-B715-D4BECC0224C8}"/>
              </a:ext>
            </a:extLst>
          </p:cNvPr>
          <p:cNvCxnSpPr>
            <a:cxnSpLocks/>
          </p:cNvCxnSpPr>
          <p:nvPr/>
        </p:nvCxnSpPr>
        <p:spPr>
          <a:xfrm>
            <a:off x="4959179" y="4556043"/>
            <a:ext cx="1977081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5F81DF-4A3A-4478-BD91-189A83A73B52}"/>
              </a:ext>
            </a:extLst>
          </p:cNvPr>
          <p:cNvSpPr txBox="1"/>
          <p:nvPr/>
        </p:nvSpPr>
        <p:spPr>
          <a:xfrm>
            <a:off x="7166920" y="436314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변환을 명시해야 한다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5344C4-59B3-4CD1-B309-51BBD2C43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196" y="5067190"/>
            <a:ext cx="5376086" cy="14033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2B3C8C-15AF-4FA3-B65D-87FBD0A4BC10}"/>
              </a:ext>
            </a:extLst>
          </p:cNvPr>
          <p:cNvSpPr txBox="1"/>
          <p:nvPr/>
        </p:nvSpPr>
        <p:spPr>
          <a:xfrm>
            <a:off x="720908" y="168051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형 변환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60758-ED94-48D6-9B5C-8416B11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C94442D6-3874-490D-9267-447F438C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7" y="2024854"/>
            <a:ext cx="5410632" cy="24782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786CC4F-43BD-4DA1-8E4C-1D8A3071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37" y="2019510"/>
            <a:ext cx="5742574" cy="24835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7" y="1192903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3CEEE-08EB-4805-88BF-6977CBEF3DFF}"/>
              </a:ext>
            </a:extLst>
          </p:cNvPr>
          <p:cNvSpPr txBox="1"/>
          <p:nvPr/>
        </p:nvSpPr>
        <p:spPr>
          <a:xfrm>
            <a:off x="1867748" y="5548728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계산에 대한 반복작업을 하려면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assign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이용해야 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6C0BE01-DF1B-418D-875E-836313D88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192" y="3692494"/>
            <a:ext cx="856092" cy="13232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380B315-6B44-4F92-9C7B-ADF0B85FF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97" y="3692494"/>
            <a:ext cx="901143" cy="11934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56A46-6588-49E5-9F9B-6A1A3EBEA313}"/>
              </a:ext>
            </a:extLst>
          </p:cNvPr>
          <p:cNvSpPr txBox="1"/>
          <p:nvPr/>
        </p:nvSpPr>
        <p:spPr>
          <a:xfrm>
            <a:off x="745622" y="1301579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반복 계산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B3FA8-7D8A-44A4-BAEF-F4E306A897A6}"/>
              </a:ext>
            </a:extLst>
          </p:cNvPr>
          <p:cNvSpPr txBox="1"/>
          <p:nvPr/>
        </p:nvSpPr>
        <p:spPr>
          <a:xfrm>
            <a:off x="2175524" y="6138073"/>
            <a:ext cx="767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Variable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개체만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assign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함수들을 사용가능 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2C68B3-BC63-463F-A268-83011141881D}"/>
              </a:ext>
            </a:extLst>
          </p:cNvPr>
          <p:cNvCxnSpPr>
            <a:cxnSpLocks/>
          </p:cNvCxnSpPr>
          <p:nvPr/>
        </p:nvCxnSpPr>
        <p:spPr>
          <a:xfrm>
            <a:off x="1499287" y="2476942"/>
            <a:ext cx="782595" cy="235275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797AC-46B8-448B-8650-99F6CC2E6E74}"/>
              </a:ext>
            </a:extLst>
          </p:cNvPr>
          <p:cNvSpPr txBox="1"/>
          <p:nvPr/>
        </p:nvSpPr>
        <p:spPr>
          <a:xfrm>
            <a:off x="745622" y="4943992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결과값이 출력 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 = 6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8DCC34-AA63-4BD7-861A-37F91FBA3561}"/>
              </a:ext>
            </a:extLst>
          </p:cNvPr>
          <p:cNvCxnSpPr>
            <a:cxnSpLocks/>
          </p:cNvCxnSpPr>
          <p:nvPr/>
        </p:nvCxnSpPr>
        <p:spPr>
          <a:xfrm>
            <a:off x="7858898" y="2480338"/>
            <a:ext cx="333632" cy="223146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7BBC66-0F5D-46B2-A767-07C4D323FE0B}"/>
              </a:ext>
            </a:extLst>
          </p:cNvPr>
          <p:cNvSpPr txBox="1"/>
          <p:nvPr/>
        </p:nvSpPr>
        <p:spPr>
          <a:xfrm>
            <a:off x="6248104" y="4711799"/>
            <a:ext cx="456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첫번째 인자를 출력  </a:t>
            </a:r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x = </a:t>
            </a:r>
            <a:r>
              <a:rPr lang="en-US" altLang="ko-KR" sz="20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tf.assign_add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(x, 1)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 유지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71AEE-CF0E-4F2E-8344-86802E7A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8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5F7218D-A2AC-4991-9C1C-8FD1865E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2673301"/>
            <a:ext cx="6363561" cy="36678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35379" y="1192903"/>
            <a:ext cx="675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배열 연산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B83A39-A32A-4C22-8ECF-C1469B0AE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73"/>
          <a:stretch/>
        </p:blipFill>
        <p:spPr>
          <a:xfrm>
            <a:off x="6260757" y="4507241"/>
            <a:ext cx="5295889" cy="20526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176659-E269-4E54-AFBF-41598AE17C30}"/>
              </a:ext>
            </a:extLst>
          </p:cNvPr>
          <p:cNvCxnSpPr>
            <a:cxnSpLocks/>
          </p:cNvCxnSpPr>
          <p:nvPr/>
        </p:nvCxnSpPr>
        <p:spPr>
          <a:xfrm flipV="1">
            <a:off x="4872800" y="2959100"/>
            <a:ext cx="1835506" cy="2732094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B77361-E9C2-4177-8C5D-C1DD8CF97F10}"/>
              </a:ext>
            </a:extLst>
          </p:cNvPr>
          <p:cNvSpPr txBox="1"/>
          <p:nvPr/>
        </p:nvSpPr>
        <p:spPr>
          <a:xfrm>
            <a:off x="6708306" y="2440432"/>
            <a:ext cx="54809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+,-,*,/,%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에 대해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브로드캐스팅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지원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B1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2*2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행렬로 자동으로 바꿔 계산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정수배로 키우는 것만 가능하다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줄이는 것은 안된다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87105-E013-4037-BF06-23E0C5B8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8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777317" y="1176125"/>
            <a:ext cx="44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BDA8C-A29E-40CD-A7F1-968C23B63286}"/>
              </a:ext>
            </a:extLst>
          </p:cNvPr>
          <p:cNvSpPr txBox="1"/>
          <p:nvPr/>
        </p:nvSpPr>
        <p:spPr>
          <a:xfrm>
            <a:off x="1455664" y="2557209"/>
            <a:ext cx="7226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Google Brain Team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만들기 시작한 </a:t>
            </a:r>
            <a:endParaRPr lang="en-US" altLang="ko-KR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8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딥러닝을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위한 오픈소스 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AC9CF-0809-47E1-A375-A628D33370CD}"/>
              </a:ext>
            </a:extLst>
          </p:cNvPr>
          <p:cNvSpPr txBox="1"/>
          <p:nvPr/>
        </p:nvSpPr>
        <p:spPr>
          <a:xfrm>
            <a:off x="1455665" y="4275894"/>
            <a:ext cx="935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Python, C++, C, Java, Swift, Go, C#, Ruby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등 </a:t>
            </a:r>
            <a:endParaRPr lang="en-US" altLang="ko-KR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다양한 언어로 지원 중이거나 개발 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A22C1-A67A-4D54-83D3-E7600772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9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600AE2E-0FB7-438A-9C44-534AF686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0" y="2529564"/>
            <a:ext cx="6294953" cy="3207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비교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5213E-994C-4DF8-A59A-390258EB01B0}"/>
              </a:ext>
            </a:extLst>
          </p:cNvPr>
          <p:cNvSpPr txBox="1"/>
          <p:nvPr/>
        </p:nvSpPr>
        <p:spPr>
          <a:xfrm>
            <a:off x="7810751" y="398982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Bool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대해 비교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602ED6-0B53-4C67-AF7D-A9433B38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70" y="5737337"/>
            <a:ext cx="6929613" cy="6063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29D849-5E08-40C8-AE38-3F1573EF24C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527799" y="4216820"/>
            <a:ext cx="1308101" cy="23467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AD5BF7-FA69-465E-A199-0F12C25A665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924300" y="5402279"/>
            <a:ext cx="3698196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D5B8C0-E46D-416B-85B7-FD5657254608}"/>
              </a:ext>
            </a:extLst>
          </p:cNvPr>
          <p:cNvSpPr txBox="1"/>
          <p:nvPr/>
        </p:nvSpPr>
        <p:spPr>
          <a:xfrm>
            <a:off x="7622496" y="517144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Bool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값에 대해 비교 가능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2A51485-715C-4D3F-81A3-754285C0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39E4D7-4D83-44F4-B64F-EB2F80E2D83E}"/>
              </a:ext>
            </a:extLst>
          </p:cNvPr>
          <p:cNvSpPr/>
          <p:nvPr/>
        </p:nvSpPr>
        <p:spPr>
          <a:xfrm>
            <a:off x="764070" y="3712324"/>
            <a:ext cx="5763729" cy="1478334"/>
          </a:xfrm>
          <a:prstGeom prst="rect">
            <a:avLst/>
          </a:prstGeom>
          <a:noFill/>
          <a:ln w="53975">
            <a:solidFill>
              <a:srgbClr val="C0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F63AE3-32A4-4BBE-A9EB-25EFE8CC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7" y="2394830"/>
            <a:ext cx="4862513" cy="43266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321643" y="1192903"/>
            <a:ext cx="68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B62A7-482B-40B8-B48A-D1BA96D06841}"/>
              </a:ext>
            </a:extLst>
          </p:cNvPr>
          <p:cNvSpPr txBox="1"/>
          <p:nvPr/>
        </p:nvSpPr>
        <p:spPr>
          <a:xfrm>
            <a:off x="764071" y="1713307"/>
            <a:ext cx="547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AND, OR, XOR, NOT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75126-9504-4383-A6D4-BD632C400C61}"/>
              </a:ext>
            </a:extLst>
          </p:cNvPr>
          <p:cNvSpPr txBox="1"/>
          <p:nvPr/>
        </p:nvSpPr>
        <p:spPr>
          <a:xfrm>
            <a:off x="5939481" y="3583459"/>
            <a:ext cx="5480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Bitwise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를 통해 비트연산 수행 가능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 shift, invert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도 지원해준다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4EFCC-1954-42E4-AE5C-F3BEF954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43" y="5052538"/>
            <a:ext cx="6360792" cy="12945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7202B9-E9B7-4826-8438-FCBF6FEF30A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10150" y="3998958"/>
            <a:ext cx="929331" cy="594016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E926C-52D7-4340-9764-F09F30A3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4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952E40F4-F8DF-441B-8E97-EC173BB7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1" y="3301653"/>
            <a:ext cx="7843118" cy="18337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12908" y="1192903"/>
            <a:ext cx="467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20E8C5-A7B3-466F-8566-14C2F6DA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99" y="3257484"/>
            <a:ext cx="1736992" cy="2048452"/>
          </a:xfrm>
          <a:prstGeom prst="round2DiagRect">
            <a:avLst>
              <a:gd name="adj1" fmla="val 789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315632-CDC9-428A-9EAC-7D5DB7AB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920" y="3862768"/>
            <a:ext cx="1806925" cy="2048452"/>
          </a:xfrm>
          <a:prstGeom prst="round2DiagRect">
            <a:avLst>
              <a:gd name="adj1" fmla="val 963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557C7B-9A00-4473-9891-FCBE31E7AB95}"/>
              </a:ext>
            </a:extLst>
          </p:cNvPr>
          <p:cNvSpPr txBox="1"/>
          <p:nvPr/>
        </p:nvSpPr>
        <p:spPr>
          <a:xfrm>
            <a:off x="1543965" y="2080627"/>
            <a:ext cx="522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txt, csv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파일에서 읽어올 수 있다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C1D31D-9BF7-40B2-B667-CFEDB4A5AE65}"/>
              </a:ext>
            </a:extLst>
          </p:cNvPr>
          <p:cNvCxnSpPr>
            <a:cxnSpLocks/>
          </p:cNvCxnSpPr>
          <p:nvPr/>
        </p:nvCxnSpPr>
        <p:spPr>
          <a:xfrm>
            <a:off x="6069563" y="5069769"/>
            <a:ext cx="0" cy="775625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6D3EEB-7225-4484-A644-D26CEB457610}"/>
              </a:ext>
            </a:extLst>
          </p:cNvPr>
          <p:cNvSpPr txBox="1"/>
          <p:nvPr/>
        </p:nvSpPr>
        <p:spPr>
          <a:xfrm>
            <a:off x="1543965" y="2691140"/>
            <a:ext cx="840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파일을 끝까지 읽으면 첫번째 파일부터 반복해서 읽어준다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CC2482-11D4-4387-8398-F23E0383E21C}"/>
              </a:ext>
            </a:extLst>
          </p:cNvPr>
          <p:cNvSpPr txBox="1"/>
          <p:nvPr/>
        </p:nvSpPr>
        <p:spPr>
          <a:xfrm>
            <a:off x="719466" y="1423376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File Queue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433FAC-76CD-4AF8-A923-635AC36C0F52}"/>
              </a:ext>
            </a:extLst>
          </p:cNvPr>
          <p:cNvSpPr txBox="1"/>
          <p:nvPr/>
        </p:nvSpPr>
        <p:spPr>
          <a:xfrm>
            <a:off x="3974306" y="584539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내용에 맞게 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15A27-6725-475A-8430-C4ED31D9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861F4B-1E7E-4690-9AF3-6552B242A816}"/>
              </a:ext>
            </a:extLst>
          </p:cNvPr>
          <p:cNvCxnSpPr>
            <a:cxnSpLocks/>
          </p:cNvCxnSpPr>
          <p:nvPr/>
        </p:nvCxnSpPr>
        <p:spPr>
          <a:xfrm flipH="1" flipV="1">
            <a:off x="7512908" y="3862768"/>
            <a:ext cx="1160191" cy="163132"/>
          </a:xfrm>
          <a:prstGeom prst="straightConnector1">
            <a:avLst/>
          </a:prstGeom>
          <a:ln w="44450">
            <a:solidFill>
              <a:srgbClr val="C00000">
                <a:alpha val="80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5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62336" y="1192903"/>
            <a:ext cx="46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CC2482-11D4-4387-8398-F23E0383E21C}"/>
              </a:ext>
            </a:extLst>
          </p:cNvPr>
          <p:cNvSpPr txBox="1"/>
          <p:nvPr/>
        </p:nvSpPr>
        <p:spPr>
          <a:xfrm>
            <a:off x="719466" y="1423376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File Queue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9732A7-D7DD-4940-B492-B83E9128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12" y="2170750"/>
            <a:ext cx="5402743" cy="29284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03FDB5-C693-47D6-80EF-A8311F7849CF}"/>
              </a:ext>
            </a:extLst>
          </p:cNvPr>
          <p:cNvSpPr txBox="1"/>
          <p:nvPr/>
        </p:nvSpPr>
        <p:spPr>
          <a:xfrm>
            <a:off x="1964099" y="5723485"/>
            <a:ext cx="932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Coordinator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thread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 예외처리를 감지 및 처리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Thread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종료 처리를 위해 사용된다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없으면 종료가 안된다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1E16D-2CBB-4696-8A84-6E0B89262819}"/>
              </a:ext>
            </a:extLst>
          </p:cNvPr>
          <p:cNvSpPr txBox="1"/>
          <p:nvPr/>
        </p:nvSpPr>
        <p:spPr>
          <a:xfrm>
            <a:off x="1975737" y="5261820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마다 다음 값을 읽어 들인다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57D6E0-61D2-4775-A2EB-E24445817845}"/>
              </a:ext>
            </a:extLst>
          </p:cNvPr>
          <p:cNvCxnSpPr>
            <a:cxnSpLocks/>
          </p:cNvCxnSpPr>
          <p:nvPr/>
        </p:nvCxnSpPr>
        <p:spPr>
          <a:xfrm>
            <a:off x="4481383" y="4185107"/>
            <a:ext cx="0" cy="115329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76DEF6D-D0FC-40C4-86F4-7A240242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7E094-C113-4B6E-8F3A-2EC909B5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55" y="1803416"/>
            <a:ext cx="3054338" cy="3790649"/>
          </a:xfrm>
          <a:prstGeom prst="round2DiagRect">
            <a:avLst>
              <a:gd name="adj1" fmla="val 0"/>
              <a:gd name="adj2" fmla="val 1040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81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545860" y="1192903"/>
            <a:ext cx="464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90BC2-6B0D-460A-B341-66B854084740}"/>
              </a:ext>
            </a:extLst>
          </p:cNvPr>
          <p:cNvSpPr txBox="1"/>
          <p:nvPr/>
        </p:nvSpPr>
        <p:spPr>
          <a:xfrm>
            <a:off x="719466" y="1423376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4BA4E4-AA72-4FF6-B7CC-5CDCDCF1EF18}"/>
              </a:ext>
            </a:extLst>
          </p:cNvPr>
          <p:cNvSpPr txBox="1"/>
          <p:nvPr/>
        </p:nvSpPr>
        <p:spPr>
          <a:xfrm>
            <a:off x="1631350" y="2071997"/>
            <a:ext cx="5301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한번에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크기 만큼 읽어 온다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13B7180-FDFA-4141-8506-B0472D16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4" y="2776545"/>
            <a:ext cx="7135623" cy="2579981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2A7A8C-E87E-413B-99DC-648BC14E3DEB}"/>
              </a:ext>
            </a:extLst>
          </p:cNvPr>
          <p:cNvCxnSpPr>
            <a:cxnSpLocks/>
          </p:cNvCxnSpPr>
          <p:nvPr/>
        </p:nvCxnSpPr>
        <p:spPr>
          <a:xfrm>
            <a:off x="7048781" y="5305936"/>
            <a:ext cx="0" cy="544787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919690-FB09-41C1-B2C9-ECACCC535EE1}"/>
              </a:ext>
            </a:extLst>
          </p:cNvPr>
          <p:cNvSpPr txBox="1"/>
          <p:nvPr/>
        </p:nvSpPr>
        <p:spPr>
          <a:xfrm>
            <a:off x="1762312" y="5850723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내용 보다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size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크면 중복된 값도 나올 수 있다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DA599-2145-4DF0-A294-4B37F71F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38C871-61A0-44F6-8392-2A066808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99" y="3257484"/>
            <a:ext cx="1736992" cy="2048452"/>
          </a:xfrm>
          <a:prstGeom prst="round2DiagRect">
            <a:avLst>
              <a:gd name="adj1" fmla="val 789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5D616C-7A7D-4AE4-ACA5-53368F9DD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920" y="3862768"/>
            <a:ext cx="1806925" cy="2048452"/>
          </a:xfrm>
          <a:prstGeom prst="round2DiagRect">
            <a:avLst>
              <a:gd name="adj1" fmla="val 963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B08144-9720-4898-80EE-89CC258FFAB3}"/>
              </a:ext>
            </a:extLst>
          </p:cNvPr>
          <p:cNvCxnSpPr>
            <a:cxnSpLocks/>
          </p:cNvCxnSpPr>
          <p:nvPr/>
        </p:nvCxnSpPr>
        <p:spPr>
          <a:xfrm flipH="1" flipV="1">
            <a:off x="7545860" y="3257484"/>
            <a:ext cx="1057306" cy="368400"/>
          </a:xfrm>
          <a:prstGeom prst="straightConnector1">
            <a:avLst/>
          </a:prstGeom>
          <a:ln w="44450">
            <a:solidFill>
              <a:srgbClr val="C00000">
                <a:alpha val="80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10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파일 읽기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7603524" y="1192903"/>
            <a:ext cx="458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http://doorbw.tistory.com/104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90BC2-6B0D-460A-B341-66B854084740}"/>
              </a:ext>
            </a:extLst>
          </p:cNvPr>
          <p:cNvSpPr txBox="1"/>
          <p:nvPr/>
        </p:nvSpPr>
        <p:spPr>
          <a:xfrm>
            <a:off x="719466" y="1423376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Batch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C7B03-804D-4320-A7B2-4C202EF0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87" y="3352800"/>
            <a:ext cx="7124700" cy="3105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1037C1-745E-4DCF-B851-417F9198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58" y="2378210"/>
            <a:ext cx="2731171" cy="4210555"/>
          </a:xfrm>
          <a:prstGeom prst="round2DiagRect">
            <a:avLst>
              <a:gd name="adj1" fmla="val 0"/>
              <a:gd name="adj2" fmla="val 790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2A392E-7338-4A47-A7BD-B15288E432EB}"/>
              </a:ext>
            </a:extLst>
          </p:cNvPr>
          <p:cNvSpPr txBox="1"/>
          <p:nvPr/>
        </p:nvSpPr>
        <p:spPr>
          <a:xfrm>
            <a:off x="1125826" y="2667125"/>
            <a:ext cx="785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읽어 들이는 값이 </a:t>
            </a:r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batch_size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크기의 배열로 나온다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167AC-A129-4D39-9B8B-BC855E5F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D7770-B435-450D-9B1E-E9408B8E28A8}"/>
              </a:ext>
            </a:extLst>
          </p:cNvPr>
          <p:cNvSpPr txBox="1"/>
          <p:nvPr/>
        </p:nvSpPr>
        <p:spPr>
          <a:xfrm>
            <a:off x="1125826" y="2169081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실행 마다 다음 값을 읽어 들인다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70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47D5AF7-D0BD-4061-81FD-516D9D4E1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0"/>
          <a:stretch/>
        </p:blipFill>
        <p:spPr>
          <a:xfrm>
            <a:off x="685800" y="2088346"/>
            <a:ext cx="8221135" cy="4003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8" y="1192903"/>
            <a:ext cx="67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D8D8-E28F-4654-889D-CA4CF3C83D2F}"/>
              </a:ext>
            </a:extLst>
          </p:cNvPr>
          <p:cNvSpPr txBox="1"/>
          <p:nvPr/>
        </p:nvSpPr>
        <p:spPr>
          <a:xfrm>
            <a:off x="441230" y="150952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다양한 함수 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5E340-E757-43E7-BEF1-1301D5E7C94D}"/>
              </a:ext>
            </a:extLst>
          </p:cNvPr>
          <p:cNvSpPr txBox="1"/>
          <p:nvPr/>
        </p:nvSpPr>
        <p:spPr>
          <a:xfrm>
            <a:off x="1273874" y="6163772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tf.losses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-&gt;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손실 함수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F951A-2499-4A02-A1AD-14EC5A7C4A82}"/>
              </a:ext>
            </a:extLst>
          </p:cNvPr>
          <p:cNvSpPr txBox="1"/>
          <p:nvPr/>
        </p:nvSpPr>
        <p:spPr>
          <a:xfrm>
            <a:off x="6083300" y="6163771"/>
            <a:ext cx="462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tf.train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-&gt;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최적화 함수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C91368-A455-4705-9382-33F7F3CCA573}"/>
              </a:ext>
            </a:extLst>
          </p:cNvPr>
          <p:cNvSpPr txBox="1"/>
          <p:nvPr/>
        </p:nvSpPr>
        <p:spPr>
          <a:xfrm>
            <a:off x="6718300" y="3733149"/>
            <a:ext cx="5461000" cy="830997"/>
          </a:xfrm>
          <a:prstGeom prst="rect">
            <a:avLst/>
          </a:prstGeom>
          <a:solidFill>
            <a:srgbClr val="F1F1DD"/>
          </a:solidFill>
          <a:ln>
            <a:noFill/>
          </a:ln>
          <a:effectLst>
            <a:softEdge rad="254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손실 함수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실제 값과 계산 값의 차이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임의로 작성하여 사용 가능하다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DB9799-A186-46AD-B4E6-C2FBBCB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30B786C-C70B-4EFD-998E-689B165E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3324410"/>
            <a:ext cx="6107145" cy="458517"/>
          </a:xfrm>
          <a:prstGeom prst="round2DiagRect">
            <a:avLst>
              <a:gd name="adj1" fmla="val 16667"/>
              <a:gd name="adj2" fmla="val 50000"/>
            </a:avLst>
          </a:prstGeom>
          <a:ln w="1905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26A5CC-36B6-4C86-B7CE-20BB12E8C1A3}"/>
              </a:ext>
            </a:extLst>
          </p:cNvPr>
          <p:cNvCxnSpPr>
            <a:cxnSpLocks/>
          </p:cNvCxnSpPr>
          <p:nvPr/>
        </p:nvCxnSpPr>
        <p:spPr>
          <a:xfrm flipV="1">
            <a:off x="5834738" y="3619500"/>
            <a:ext cx="566062" cy="137160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58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1F4224-BC24-4C13-9381-F04DF40E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7" y="2120038"/>
            <a:ext cx="8124825" cy="37477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딥 러닝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8" y="1192903"/>
            <a:ext cx="677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E45EA5-230E-4B7D-8089-721B701A2A1D}"/>
              </a:ext>
            </a:extLst>
          </p:cNvPr>
          <p:cNvCxnSpPr>
            <a:cxnSpLocks/>
          </p:cNvCxnSpPr>
          <p:nvPr/>
        </p:nvCxnSpPr>
        <p:spPr>
          <a:xfrm flipH="1">
            <a:off x="2946400" y="4140200"/>
            <a:ext cx="355600" cy="1814908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03A6D6-949C-49E9-88D3-EA1422968ABE}"/>
              </a:ext>
            </a:extLst>
          </p:cNvPr>
          <p:cNvSpPr txBox="1"/>
          <p:nvPr/>
        </p:nvSpPr>
        <p:spPr>
          <a:xfrm>
            <a:off x="1854581" y="5890477"/>
            <a:ext cx="582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매 실행 마다 손실이 작아지는 방향으로 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Optimizer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알아서 교육시켜준다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CCD292-70D8-43B9-A246-8E2E56E1A3A7}"/>
              </a:ext>
            </a:extLst>
          </p:cNvPr>
          <p:cNvCxnSpPr>
            <a:cxnSpLocks/>
          </p:cNvCxnSpPr>
          <p:nvPr/>
        </p:nvCxnSpPr>
        <p:spPr>
          <a:xfrm>
            <a:off x="3302000" y="2489200"/>
            <a:ext cx="609600" cy="135890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523188-81A9-44E4-BDEF-C6ABE31E4F35}"/>
              </a:ext>
            </a:extLst>
          </p:cNvPr>
          <p:cNvSpPr txBox="1"/>
          <p:nvPr/>
        </p:nvSpPr>
        <p:spPr>
          <a:xfrm>
            <a:off x="441230" y="1509525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교육 진행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F718B-42F8-4A17-8574-AFC0B62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88BCF8-4896-4355-BFF1-60295AEE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56"/>
          <a:stretch/>
        </p:blipFill>
        <p:spPr>
          <a:xfrm>
            <a:off x="7668665" y="4286524"/>
            <a:ext cx="4221215" cy="16685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299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8735" y="1192903"/>
            <a:ext cx="67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7D474-21FC-4982-B97F-A770E1CB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62"/>
          <a:stretch/>
        </p:blipFill>
        <p:spPr>
          <a:xfrm>
            <a:off x="7930277" y="1948453"/>
            <a:ext cx="3338984" cy="4692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96B9C1-425B-47FC-94C4-9474AACB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52" y="2474222"/>
            <a:ext cx="6372225" cy="3190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963A68-850F-42A5-98DB-52E90EFF25B1}"/>
              </a:ext>
            </a:extLst>
          </p:cNvPr>
          <p:cNvSpPr txBox="1"/>
          <p:nvPr/>
        </p:nvSpPr>
        <p:spPr>
          <a:xfrm>
            <a:off x="1802552" y="5934149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최대 저장 개수 설정 가능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기본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5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F9F61-2193-49A7-A5CD-27B58B2E3109}"/>
              </a:ext>
            </a:extLst>
          </p:cNvPr>
          <p:cNvSpPr txBox="1"/>
          <p:nvPr/>
        </p:nvSpPr>
        <p:spPr>
          <a:xfrm>
            <a:off x="691078" y="1535681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save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7BE809-AF35-4609-8963-5D6977CC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94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저장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&amp;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복구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420497" y="1192903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https://www.tensorflow.org/api_docs/python/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16F1D-8EF7-4833-839D-016E53C4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8" y="2455088"/>
            <a:ext cx="5895975" cy="3686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630CE4-5A64-4386-BC41-54F0AE16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256" y="2507755"/>
            <a:ext cx="1934380" cy="16737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683FAE-711F-4321-BB3C-42CB6AF52056}"/>
              </a:ext>
            </a:extLst>
          </p:cNvPr>
          <p:cNvSpPr txBox="1"/>
          <p:nvPr/>
        </p:nvSpPr>
        <p:spPr>
          <a:xfrm>
            <a:off x="8166898" y="443167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원하는 구간 복구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B96CA-B5A3-48D2-9187-06C776C0CE56}"/>
              </a:ext>
            </a:extLst>
          </p:cNvPr>
          <p:cNvSpPr txBox="1"/>
          <p:nvPr/>
        </p:nvSpPr>
        <p:spPr>
          <a:xfrm>
            <a:off x="8166898" y="5454020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최신 구간 복구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C900E6-AE1E-43AD-94BE-60225F8C654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23615" y="4662503"/>
            <a:ext cx="1343283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094BA5-2D9E-452C-BFC1-E7AD1C8839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18200" y="5684853"/>
            <a:ext cx="2248698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30F5D6-8D20-47F8-8A9F-B9E9430A7CEE}"/>
              </a:ext>
            </a:extLst>
          </p:cNvPr>
          <p:cNvSpPr txBox="1"/>
          <p:nvPr/>
        </p:nvSpPr>
        <p:spPr>
          <a:xfrm>
            <a:off x="632240" y="1518109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restore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31918-37C3-4DB1-AAC0-2A97D11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6577781" y="1192903"/>
            <a:ext cx="561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C2C01F-10DC-4080-B3D1-ECB203C0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2" y="2013356"/>
            <a:ext cx="11431408" cy="3498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6E4E8-83EA-42A9-AF3A-BD7809CC4BA3}"/>
              </a:ext>
            </a:extLst>
          </p:cNvPr>
          <p:cNvSpPr txBox="1"/>
          <p:nvPr/>
        </p:nvSpPr>
        <p:spPr>
          <a:xfrm>
            <a:off x="1430167" y="5665097"/>
            <a:ext cx="88136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Python, C++, Java, Go, JavaScript, Swift </a:t>
            </a:r>
          </a:p>
          <a:p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공식 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Reference API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제공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84A0C-BF10-4AF0-A61C-52C9B694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30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MNIST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1787979" y="1218754"/>
            <a:ext cx="1040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https://codeonweb.com/entry/f50e23df-0f23-4e56-95a6-efb9981716f7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31918-37C3-4DB1-AAC0-2A97D11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47204-17A9-4042-A968-F35F452ECBD2}"/>
              </a:ext>
            </a:extLst>
          </p:cNvPr>
          <p:cNvSpPr txBox="1"/>
          <p:nvPr/>
        </p:nvSpPr>
        <p:spPr>
          <a:xfrm>
            <a:off x="624076" y="1950241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MNIST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137B3-AC03-4548-B30F-85E0CDCAF56D}"/>
              </a:ext>
            </a:extLst>
          </p:cNvPr>
          <p:cNvSpPr txBox="1"/>
          <p:nvPr/>
        </p:nvSpPr>
        <p:spPr>
          <a:xfrm>
            <a:off x="1196966" y="296733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MNIST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소스제공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003C2-43BB-4F63-A27B-54A55EFDA980}"/>
              </a:ext>
            </a:extLst>
          </p:cNvPr>
          <p:cNvSpPr txBox="1"/>
          <p:nvPr/>
        </p:nvSpPr>
        <p:spPr>
          <a:xfrm>
            <a:off x="1196966" y="3981489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교육용 데이터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테스트 데이터 제공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B069A-BC3B-4E4F-991C-48E9717B3C89}"/>
              </a:ext>
            </a:extLst>
          </p:cNvPr>
          <p:cNvSpPr txBox="1"/>
          <p:nvPr/>
        </p:nvSpPr>
        <p:spPr>
          <a:xfrm>
            <a:off x="1196966" y="4995643"/>
            <a:ext cx="903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CodeOnWeb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에서 위의 소스에 대한 설명과 실행용 웹을 제공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3507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MNIST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1787979" y="1218754"/>
            <a:ext cx="1040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https://codeonweb.com/entry/f50e23df-0f23-4e56-95a6-efb9981716f7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31918-37C3-4DB1-AAC0-2A97D11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49"/>
            <a:ext cx="2743200" cy="365125"/>
          </a:xfrm>
        </p:spPr>
        <p:txBody>
          <a:bodyPr/>
          <a:lstStyle/>
          <a:p>
            <a:fld id="{89CD3222-79B6-443D-98D6-073E6FB9B4B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47204-17A9-4042-A968-F35F452ECBD2}"/>
              </a:ext>
            </a:extLst>
          </p:cNvPr>
          <p:cNvSpPr txBox="1"/>
          <p:nvPr/>
        </p:nvSpPr>
        <p:spPr>
          <a:xfrm>
            <a:off x="429738" y="1706192"/>
            <a:ext cx="3610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MNIST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초기 선언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12C65A-A547-4864-A113-33384E86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9" y="2615632"/>
            <a:ext cx="7720807" cy="3585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FA5D90-8C38-4ADA-9282-8C0FC580A130}"/>
              </a:ext>
            </a:extLst>
          </p:cNvPr>
          <p:cNvSpPr txBox="1"/>
          <p:nvPr/>
        </p:nvSpPr>
        <p:spPr>
          <a:xfrm>
            <a:off x="8262719" y="2615632"/>
            <a:ext cx="3929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가 제공하는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MNIST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42AC24A-E6CD-4823-9E48-2040A74FB476}"/>
              </a:ext>
            </a:extLst>
          </p:cNvPr>
          <p:cNvCxnSpPr>
            <a:cxnSpLocks/>
          </p:cNvCxnSpPr>
          <p:nvPr/>
        </p:nvCxnSpPr>
        <p:spPr>
          <a:xfrm flipV="1">
            <a:off x="7489417" y="2911021"/>
            <a:ext cx="669472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2534B7-3C7E-4D7A-B321-CD08922CB4C7}"/>
              </a:ext>
            </a:extLst>
          </p:cNvPr>
          <p:cNvSpPr txBox="1"/>
          <p:nvPr/>
        </p:nvSpPr>
        <p:spPr>
          <a:xfrm>
            <a:off x="8158889" y="3946979"/>
            <a:ext cx="39292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28*28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크기의 이미지를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차원으로 입력할 공간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각 이미지별 정답 </a:t>
            </a:r>
            <a:endParaRPr lang="en-US" altLang="ko-KR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(Ex 1-&gt;[1,0,..,0] </a:t>
            </a:r>
            <a:r>
              <a:rPr lang="ko-KR" altLang="en-US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식으로 구분된 배열</a:t>
            </a:r>
            <a:r>
              <a:rPr lang="en-US" altLang="ko-KR" sz="16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을 입력할 공간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EACEF7-F289-44D7-A9E4-98A5822822C5}"/>
              </a:ext>
            </a:extLst>
          </p:cNvPr>
          <p:cNvCxnSpPr>
            <a:cxnSpLocks/>
          </p:cNvCxnSpPr>
          <p:nvPr/>
        </p:nvCxnSpPr>
        <p:spPr>
          <a:xfrm>
            <a:off x="5290457" y="4630948"/>
            <a:ext cx="2764602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392A6A-CD38-4D2B-86FC-7AD22F6ED157}"/>
              </a:ext>
            </a:extLst>
          </p:cNvPr>
          <p:cNvSpPr txBox="1"/>
          <p:nvPr/>
        </p:nvSpPr>
        <p:spPr>
          <a:xfrm>
            <a:off x="3720054" y="6265783"/>
            <a:ext cx="392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훈련시켜야 하는 변수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8DE0089-2AEF-4CED-8745-B246B16A8362}"/>
              </a:ext>
            </a:extLst>
          </p:cNvPr>
          <p:cNvCxnSpPr>
            <a:cxnSpLocks/>
          </p:cNvCxnSpPr>
          <p:nvPr/>
        </p:nvCxnSpPr>
        <p:spPr>
          <a:xfrm>
            <a:off x="3469821" y="5429250"/>
            <a:ext cx="1396093" cy="86560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113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6C274641-1805-42B2-B234-C4C31667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13" y="2518828"/>
            <a:ext cx="4848225" cy="42486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MNIST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1787979" y="1218754"/>
            <a:ext cx="1040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https://codeonweb.com/entry/f50e23df-0f23-4e56-95a6-efb9981716f7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31918-37C3-4DB1-AAC0-2A97D11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7950"/>
            <a:ext cx="2743200" cy="365125"/>
          </a:xfrm>
        </p:spPr>
        <p:txBody>
          <a:bodyPr/>
          <a:lstStyle/>
          <a:p>
            <a:fld id="{89CD3222-79B6-443D-98D6-073E6FB9B4B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47204-17A9-4042-A968-F35F452ECBD2}"/>
              </a:ext>
            </a:extLst>
          </p:cNvPr>
          <p:cNvSpPr txBox="1"/>
          <p:nvPr/>
        </p:nvSpPr>
        <p:spPr>
          <a:xfrm>
            <a:off x="477118" y="166661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MNIST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그래프 선언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DE64A-1ADD-4F54-A0DD-92959CDE496A}"/>
              </a:ext>
            </a:extLst>
          </p:cNvPr>
          <p:cNvSpPr txBox="1"/>
          <p:nvPr/>
        </p:nvSpPr>
        <p:spPr>
          <a:xfrm>
            <a:off x="7077684" y="2914693"/>
            <a:ext cx="450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첫번째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컨볼루션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풀링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레이어</a:t>
            </a:r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885FA6DB-689B-4FEC-873E-A00E492B4120}"/>
              </a:ext>
            </a:extLst>
          </p:cNvPr>
          <p:cNvSpPr/>
          <p:nvPr/>
        </p:nvSpPr>
        <p:spPr>
          <a:xfrm>
            <a:off x="5657848" y="2677206"/>
            <a:ext cx="568779" cy="936640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70DD01-AE8D-447C-8BFA-E986B22BE8A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>
            <a:off x="6226627" y="3145526"/>
            <a:ext cx="851057" cy="0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C91443-27E9-4346-8436-CF3E64F56F58}"/>
              </a:ext>
            </a:extLst>
          </p:cNvPr>
          <p:cNvSpPr txBox="1"/>
          <p:nvPr/>
        </p:nvSpPr>
        <p:spPr>
          <a:xfrm>
            <a:off x="7077684" y="3927337"/>
            <a:ext cx="450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두번째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컨볼루션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풀링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레이어</a:t>
            </a:r>
          </a:p>
        </p:txBody>
      </p: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2A533AB9-F127-4107-A9EE-AAD54556DCE6}"/>
              </a:ext>
            </a:extLst>
          </p:cNvPr>
          <p:cNvSpPr/>
          <p:nvPr/>
        </p:nvSpPr>
        <p:spPr>
          <a:xfrm>
            <a:off x="5657848" y="3788427"/>
            <a:ext cx="568779" cy="747983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713F74-529F-4E56-9BED-5F4690924D87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flipV="1">
            <a:off x="6226627" y="4158170"/>
            <a:ext cx="851057" cy="424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BD145E-BBC1-4C5D-8666-9D4CD5956C34}"/>
              </a:ext>
            </a:extLst>
          </p:cNvPr>
          <p:cNvSpPr txBox="1"/>
          <p:nvPr/>
        </p:nvSpPr>
        <p:spPr>
          <a:xfrm>
            <a:off x="7058635" y="4887573"/>
            <a:ext cx="254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풀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커넥트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레이어</a:t>
            </a:r>
          </a:p>
        </p:txBody>
      </p:sp>
      <p:sp>
        <p:nvSpPr>
          <p:cNvPr id="25" name="오른쪽 대괄호 24">
            <a:extLst>
              <a:ext uri="{FF2B5EF4-FFF2-40B4-BE49-F238E27FC236}">
                <a16:creationId xmlns:a16="http://schemas.microsoft.com/office/drawing/2014/main" id="{3F9F39B2-FCD0-4776-A896-8A05C94FAF44}"/>
              </a:ext>
            </a:extLst>
          </p:cNvPr>
          <p:cNvSpPr/>
          <p:nvPr/>
        </p:nvSpPr>
        <p:spPr>
          <a:xfrm>
            <a:off x="5736771" y="4748663"/>
            <a:ext cx="470807" cy="747983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75BE96-8D2D-4F24-8E7C-0AF8D1A7F4DC}"/>
              </a:ext>
            </a:extLst>
          </p:cNvPr>
          <p:cNvCxnSpPr>
            <a:cxnSpLocks/>
            <a:stCxn id="25" idx="2"/>
            <a:endCxn id="24" idx="1"/>
          </p:cNvCxnSpPr>
          <p:nvPr/>
        </p:nvCxnSpPr>
        <p:spPr>
          <a:xfrm flipV="1">
            <a:off x="6207578" y="5118406"/>
            <a:ext cx="851057" cy="4249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A74C6FD-8293-4CD8-BD12-75E299D52D9C}"/>
              </a:ext>
            </a:extLst>
          </p:cNvPr>
          <p:cNvSpPr txBox="1"/>
          <p:nvPr/>
        </p:nvSpPr>
        <p:spPr>
          <a:xfrm>
            <a:off x="7077684" y="5515674"/>
            <a:ext cx="151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드랍 아웃</a:t>
            </a: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0C335347-E6D1-4614-BBCD-FAC75297D0B2}"/>
              </a:ext>
            </a:extLst>
          </p:cNvPr>
          <p:cNvSpPr/>
          <p:nvPr/>
        </p:nvSpPr>
        <p:spPr>
          <a:xfrm>
            <a:off x="5736771" y="5626626"/>
            <a:ext cx="470807" cy="239763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8B261A-4B52-45F5-8A3D-25C6EE2571E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flipV="1">
            <a:off x="6207578" y="5746507"/>
            <a:ext cx="870106" cy="1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EF5E69-0DD0-460C-9820-161672A89CD2}"/>
              </a:ext>
            </a:extLst>
          </p:cNvPr>
          <p:cNvSpPr txBox="1"/>
          <p:nvPr/>
        </p:nvSpPr>
        <p:spPr>
          <a:xfrm>
            <a:off x="7077684" y="6143775"/>
            <a:ext cx="189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판독 레이어</a:t>
            </a:r>
          </a:p>
        </p:txBody>
      </p:sp>
      <p:sp>
        <p:nvSpPr>
          <p:cNvPr id="39" name="오른쪽 대괄호 38">
            <a:extLst>
              <a:ext uri="{FF2B5EF4-FFF2-40B4-BE49-F238E27FC236}">
                <a16:creationId xmlns:a16="http://schemas.microsoft.com/office/drawing/2014/main" id="{6074D207-1F79-4811-854E-B818C3331CE9}"/>
              </a:ext>
            </a:extLst>
          </p:cNvPr>
          <p:cNvSpPr/>
          <p:nvPr/>
        </p:nvSpPr>
        <p:spPr>
          <a:xfrm>
            <a:off x="5736771" y="6143777"/>
            <a:ext cx="470807" cy="461665"/>
          </a:xfrm>
          <a:prstGeom prst="rightBracket">
            <a:avLst/>
          </a:prstGeom>
          <a:ln w="34925">
            <a:solidFill>
              <a:srgbClr val="D82626">
                <a:alpha val="6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A2FCE6-BE1B-4D91-A1B1-FD1185214C1B}"/>
              </a:ext>
            </a:extLst>
          </p:cNvPr>
          <p:cNvCxnSpPr>
            <a:cxnSpLocks/>
            <a:stCxn id="39" idx="2"/>
            <a:endCxn id="38" idx="1"/>
          </p:cNvCxnSpPr>
          <p:nvPr/>
        </p:nvCxnSpPr>
        <p:spPr>
          <a:xfrm flipV="1">
            <a:off x="6207578" y="6374608"/>
            <a:ext cx="870106" cy="2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B3ED62-D305-4BEE-80F3-22DA3446A8E4}"/>
              </a:ext>
            </a:extLst>
          </p:cNvPr>
          <p:cNvSpPr txBox="1"/>
          <p:nvPr/>
        </p:nvSpPr>
        <p:spPr>
          <a:xfrm>
            <a:off x="4333438" y="205663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각 부분의 설명 및 함수는 위의 링크에서 참고 가능</a:t>
            </a:r>
          </a:p>
        </p:txBody>
      </p:sp>
    </p:spTree>
    <p:extLst>
      <p:ext uri="{BB962C8B-B14F-4D97-AF65-F5344CB8AC3E}">
        <p14:creationId xmlns:p14="http://schemas.microsoft.com/office/powerpoint/2010/main" val="2124615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사용법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MNIST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1787979" y="1218754"/>
            <a:ext cx="1040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https://codeonweb.com/entry/29e412c1-0c22-4526-9e41-c2e1e6528378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47204-17A9-4042-A968-F35F452ECBD2}"/>
              </a:ext>
            </a:extLst>
          </p:cNvPr>
          <p:cNvSpPr txBox="1"/>
          <p:nvPr/>
        </p:nvSpPr>
        <p:spPr>
          <a:xfrm>
            <a:off x="477118" y="1666614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MNIST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훈련 및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7AF0DB-794C-4275-99CB-A8BFA5AE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2" y="2457441"/>
            <a:ext cx="7331144" cy="4264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CD218-DC97-4C3D-91BB-4B7B7CF3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247" y="2251389"/>
            <a:ext cx="2707212" cy="24698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52F6DE9-98E0-4EC9-AE04-19B0409178E3}"/>
              </a:ext>
            </a:extLst>
          </p:cNvPr>
          <p:cNvCxnSpPr>
            <a:cxnSpLocks/>
          </p:cNvCxnSpPr>
          <p:nvPr/>
        </p:nvCxnSpPr>
        <p:spPr>
          <a:xfrm flipV="1">
            <a:off x="9111344" y="1588085"/>
            <a:ext cx="0" cy="583613"/>
          </a:xfrm>
          <a:prstGeom prst="straightConnector1">
            <a:avLst/>
          </a:prstGeom>
          <a:ln w="44450">
            <a:solidFill>
              <a:srgbClr val="C00000">
                <a:alpha val="64000"/>
              </a:srgb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1D2525-A865-4AC1-9B81-A0AC4CEB4E02}"/>
              </a:ext>
            </a:extLst>
          </p:cNvPr>
          <p:cNvSpPr txBox="1"/>
          <p:nvPr/>
        </p:nvSpPr>
        <p:spPr>
          <a:xfrm>
            <a:off x="7942676" y="4990402"/>
            <a:ext cx="448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위의 링크에서 웹을 통해 실행할 수 있도록 제공 중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99.21%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의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적중률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931510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기타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93A95-7B6E-406A-8E3B-80F98D7F1744}"/>
              </a:ext>
            </a:extLst>
          </p:cNvPr>
          <p:cNvSpPr txBox="1"/>
          <p:nvPr/>
        </p:nvSpPr>
        <p:spPr>
          <a:xfrm>
            <a:off x="1392194" y="2351650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서적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[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홍룡과학출판사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]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엣지있게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설명한 </a:t>
            </a:r>
            <a:r>
              <a:rPr lang="ko-KR" altLang="en-US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텐서플로우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F78C1-95CE-4932-A496-D7ED74F31C27}"/>
              </a:ext>
            </a:extLst>
          </p:cNvPr>
          <p:cNvSpPr txBox="1"/>
          <p:nvPr/>
        </p:nvSpPr>
        <p:spPr>
          <a:xfrm>
            <a:off x="1028152" y="1616093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참고 자료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48CF0-DFF7-4E9D-B1DC-7B2D78546038}"/>
              </a:ext>
            </a:extLst>
          </p:cNvPr>
          <p:cNvSpPr/>
          <p:nvPr/>
        </p:nvSpPr>
        <p:spPr>
          <a:xfrm>
            <a:off x="1392194" y="3087207"/>
            <a:ext cx="948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TigerCow.Door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블로그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http://doorbw.tistory.com/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AB073-2780-4455-B7C3-2A7F911D5209}"/>
              </a:ext>
            </a:extLst>
          </p:cNvPr>
          <p:cNvSpPr txBox="1"/>
          <p:nvPr/>
        </p:nvSpPr>
        <p:spPr>
          <a:xfrm>
            <a:off x="1152160" y="45063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8DF9-E070-4A1A-9EBB-05377114BA01}"/>
              </a:ext>
            </a:extLst>
          </p:cNvPr>
          <p:cNvSpPr txBox="1"/>
          <p:nvPr/>
        </p:nvSpPr>
        <p:spPr>
          <a:xfrm>
            <a:off x="1552269" y="5241907"/>
            <a:ext cx="839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https://github.com/L00G/TensorFlow-guide</a:t>
            </a:r>
            <a:endParaRPr lang="ko-KR" altLang="en-US" sz="24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217840-9C3F-4CC9-B921-4643420B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E21D7F-4A79-41BF-9932-F6F6BAAF288B}"/>
              </a:ext>
            </a:extLst>
          </p:cNvPr>
          <p:cNvSpPr/>
          <p:nvPr/>
        </p:nvSpPr>
        <p:spPr>
          <a:xfrm>
            <a:off x="1392193" y="3770794"/>
            <a:ext cx="10413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코딩교육 사이트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 https://codeonweb.com</a:t>
            </a:r>
          </a:p>
        </p:txBody>
      </p:sp>
    </p:spTree>
    <p:extLst>
      <p:ext uri="{BB962C8B-B14F-4D97-AF65-F5344CB8AC3E}">
        <p14:creationId xmlns:p14="http://schemas.microsoft.com/office/powerpoint/2010/main" val="390590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마무리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9CE73-B74D-43AE-BAD7-5C4A71A5964B}"/>
              </a:ext>
            </a:extLst>
          </p:cNvPr>
          <p:cNvSpPr txBox="1"/>
          <p:nvPr/>
        </p:nvSpPr>
        <p:spPr>
          <a:xfrm>
            <a:off x="2764512" y="2578444"/>
            <a:ext cx="645401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Q&amp;A</a:t>
            </a:r>
            <a:endParaRPr lang="ko-KR" altLang="en-US" sz="199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29484-35A7-42D7-8F68-5FF867DD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1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TensorFlow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dirty="0">
              <a:solidFill>
                <a:srgbClr val="969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6499123" y="1192903"/>
            <a:ext cx="56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https://www.tensorflow.org/api_docs/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293BA-BF3B-40EF-9D89-3C257E5D5706}"/>
              </a:ext>
            </a:extLst>
          </p:cNvPr>
          <p:cNvSpPr txBox="1"/>
          <p:nvPr/>
        </p:nvSpPr>
        <p:spPr>
          <a:xfrm>
            <a:off x="748634" y="1908771"/>
            <a:ext cx="779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는 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CPU, GPU </a:t>
            </a:r>
            <a:r>
              <a:rPr lang="ko-KR" altLang="en-US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버전이 존재한다</a:t>
            </a:r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36D71-3B3F-417A-943D-5D0BBE8E86FB}"/>
              </a:ext>
            </a:extLst>
          </p:cNvPr>
          <p:cNvSpPr txBox="1"/>
          <p:nvPr/>
        </p:nvSpPr>
        <p:spPr>
          <a:xfrm>
            <a:off x="1333849" y="280536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 SUPPORT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7A60B-5D7C-4CB9-9FA2-02D128658AA5}"/>
              </a:ext>
            </a:extLst>
          </p:cNvPr>
          <p:cNvSpPr txBox="1"/>
          <p:nvPr/>
        </p:nvSpPr>
        <p:spPr>
          <a:xfrm>
            <a:off x="1333849" y="41370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5458E-3EEB-49B4-B921-88526433173E}"/>
              </a:ext>
            </a:extLst>
          </p:cNvPr>
          <p:cNvSpPr txBox="1"/>
          <p:nvPr/>
        </p:nvSpPr>
        <p:spPr>
          <a:xfrm>
            <a:off x="1778466" y="3429000"/>
            <a:ext cx="420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에 상관없이 설치가 가능하다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8C0B1-22CE-440E-8EFC-8B2B4D0ABB9D}"/>
              </a:ext>
            </a:extLst>
          </p:cNvPr>
          <p:cNvSpPr txBox="1"/>
          <p:nvPr/>
        </p:nvSpPr>
        <p:spPr>
          <a:xfrm>
            <a:off x="1778466" y="4826119"/>
            <a:ext cx="8888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보다 월등히 빠른 속도를 가진다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 ( CPU 1h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= GPU 2m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endParaRPr lang="en-US" altLang="ko-KR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사용자의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모델에 따라 지원 여부가 다르다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NVIDIA GPU </a:t>
            </a:r>
            <a:r>
              <a:rPr lang="ko-KR" altLang="en-US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만 가능 </a:t>
            </a:r>
            <a:r>
              <a:rPr lang="en-US" altLang="ko-KR" sz="20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20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A744D-FABC-4454-BA84-100AF80D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91666" y="1192903"/>
            <a:ext cx="760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7343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Python 3.5X or 3.6X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설치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819D15-2618-46C4-9BC7-E2D9EBFA9DC3}"/>
              </a:ext>
            </a:extLst>
          </p:cNvPr>
          <p:cNvSpPr/>
          <p:nvPr/>
        </p:nvSpPr>
        <p:spPr>
          <a:xfrm>
            <a:off x="2866773" y="2850052"/>
            <a:ext cx="831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https://www.python.org/downloads/release/python-365/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C4B9E-4000-4330-9A2F-5D880B17E37B}"/>
              </a:ext>
            </a:extLst>
          </p:cNvPr>
          <p:cNvSpPr txBox="1"/>
          <p:nvPr/>
        </p:nvSpPr>
        <p:spPr>
          <a:xfrm>
            <a:off x="1208947" y="285005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3.65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Link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BA19E-1F05-44A1-A5A6-491F6CD9FB42}"/>
              </a:ext>
            </a:extLst>
          </p:cNvPr>
          <p:cNvSpPr txBox="1"/>
          <p:nvPr/>
        </p:nvSpPr>
        <p:spPr>
          <a:xfrm>
            <a:off x="714113" y="3429000"/>
            <a:ext cx="8985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업데이트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(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버전이 최신이 아닐 시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  <a:endParaRPr lang="ko-KR" altLang="en-US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1135F-D9F6-4F82-A6A6-087DFC2B447D}"/>
              </a:ext>
            </a:extLst>
          </p:cNvPr>
          <p:cNvSpPr txBox="1"/>
          <p:nvPr/>
        </p:nvSpPr>
        <p:spPr>
          <a:xfrm>
            <a:off x="3437224" y="4040198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 –version (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확인 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 –m pip install –upgrade pip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AB3E7-69D1-4CB9-9110-D5B74D73C081}"/>
              </a:ext>
            </a:extLst>
          </p:cNvPr>
          <p:cNvSpPr txBox="1"/>
          <p:nvPr/>
        </p:nvSpPr>
        <p:spPr>
          <a:xfrm>
            <a:off x="1208947" y="40969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D25AD-AAD1-4E7F-A580-EC2F31B8F142}"/>
              </a:ext>
            </a:extLst>
          </p:cNvPr>
          <p:cNvSpPr txBox="1"/>
          <p:nvPr/>
        </p:nvSpPr>
        <p:spPr>
          <a:xfrm>
            <a:off x="714113" y="4831435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TensorFlow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endParaRPr lang="en-US" altLang="ko-KR" sz="32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6AD89-F078-4F82-8EA5-9EE5A454B104}"/>
              </a:ext>
            </a:extLst>
          </p:cNvPr>
          <p:cNvSpPr txBox="1"/>
          <p:nvPr/>
        </p:nvSpPr>
        <p:spPr>
          <a:xfrm>
            <a:off x="1208946" y="5510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cmd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창에서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9A65A-93AF-472D-AE43-E159F30526CA}"/>
              </a:ext>
            </a:extLst>
          </p:cNvPr>
          <p:cNvSpPr txBox="1"/>
          <p:nvPr/>
        </p:nvSpPr>
        <p:spPr>
          <a:xfrm>
            <a:off x="3437224" y="5474956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pip3 install --upgrade </a:t>
            </a:r>
            <a:r>
              <a:rPr lang="en-US" altLang="ko-KR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tensorflow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28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CPU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F802-3512-461A-8775-ACB06472C7EE}"/>
              </a:ext>
            </a:extLst>
          </p:cNvPr>
          <p:cNvSpPr txBox="1"/>
          <p:nvPr/>
        </p:nvSpPr>
        <p:spPr>
          <a:xfrm>
            <a:off x="4038385" y="6047940"/>
            <a:ext cx="4115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  <a:r>
              <a:rPr lang="en-US" altLang="ko-KR" sz="3200" b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Cpu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버전 설치 끝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-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538F9-5763-49B8-898C-2CF54351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5672061" y="2165407"/>
            <a:ext cx="615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https://developer.nvidia.com/cuda-gpus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6" y="1441790"/>
            <a:ext cx="3295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 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80160A-0045-4A06-918D-7DB734599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t="16392" r="26572" b="428"/>
          <a:stretch/>
        </p:blipFill>
        <p:spPr>
          <a:xfrm>
            <a:off x="1242523" y="2642803"/>
            <a:ext cx="4949504" cy="3894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6A46B8-3E47-47E9-BB9D-4D755B444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99" y="2634196"/>
            <a:ext cx="4949504" cy="389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72589-3C61-4B25-8E89-EF95501F5611}"/>
              </a:ext>
            </a:extLst>
          </p:cNvPr>
          <p:cNvSpPr txBox="1"/>
          <p:nvPr/>
        </p:nvSpPr>
        <p:spPr>
          <a:xfrm>
            <a:off x="931957" y="1965010"/>
            <a:ext cx="4403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지원 하는 </a:t>
            </a:r>
            <a:r>
              <a:rPr lang="en-US" altLang="ko-KR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</a:t>
            </a:r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확인하는 방법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2E1F6A-3442-4CEC-9B24-4796A1E6D905}"/>
              </a:ext>
            </a:extLst>
          </p:cNvPr>
          <p:cNvSpPr/>
          <p:nvPr/>
        </p:nvSpPr>
        <p:spPr>
          <a:xfrm>
            <a:off x="1417680" y="5220118"/>
            <a:ext cx="4362276" cy="713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46B6726-1957-4627-9EA1-29C7F755593B}"/>
              </a:ext>
            </a:extLst>
          </p:cNvPr>
          <p:cNvCxnSpPr/>
          <p:nvPr/>
        </p:nvCxnSpPr>
        <p:spPr>
          <a:xfrm flipV="1">
            <a:off x="5805377" y="3349256"/>
            <a:ext cx="1456660" cy="222220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F20F3E-0BE7-46E8-B5EB-A3C25C00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6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670323" y="1192903"/>
            <a:ext cx="752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9592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1. CPU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와 같이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Python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PIP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업데이트 진행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25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A6E23-B475-489A-B658-FD53D6D09804}"/>
              </a:ext>
            </a:extLst>
          </p:cNvPr>
          <p:cNvSpPr txBox="1"/>
          <p:nvPr/>
        </p:nvSpPr>
        <p:spPr>
          <a:xfrm>
            <a:off x="714113" y="3096918"/>
            <a:ext cx="5075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2. CUDA TOOLKIT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CC1C2-5103-4F39-AF72-41E7309E398E}"/>
              </a:ext>
            </a:extLst>
          </p:cNvPr>
          <p:cNvSpPr/>
          <p:nvPr/>
        </p:nvSpPr>
        <p:spPr>
          <a:xfrm>
            <a:off x="177282" y="5910503"/>
            <a:ext cx="11896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https://developer.nvidia.com/cuda-downloads?target_os=Windows&amp;target_arch=x86_64&amp;target_version=10&amp;target_type=exelocal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6200A5-E75B-44B9-A272-A7287326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41" y="2765901"/>
            <a:ext cx="5895101" cy="340341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888207-2735-4ACF-ACEE-53703D22B28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067555" y="4467607"/>
            <a:ext cx="1721986" cy="144289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FB1D3A2-DAE1-4C82-8B49-CECEEB31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9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1139-C033-4A4E-8EBD-E0E2E9C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2" y="136526"/>
            <a:ext cx="11784563" cy="815196"/>
          </a:xfrm>
        </p:spPr>
        <p:txBody>
          <a:bodyPr/>
          <a:lstStyle/>
          <a:p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시작 </a:t>
            </a:r>
            <a:r>
              <a:rPr lang="en-US" altLang="ko-KR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– </a:t>
            </a:r>
            <a:r>
              <a:rPr lang="ko-KR" altLang="en-US" dirty="0">
                <a:solidFill>
                  <a:srgbClr val="969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FF0F9-3BC7-4394-B18D-770F37DBF77F}"/>
              </a:ext>
            </a:extLst>
          </p:cNvPr>
          <p:cNvSpPr txBox="1"/>
          <p:nvPr/>
        </p:nvSpPr>
        <p:spPr>
          <a:xfrm>
            <a:off x="4542503" y="1192903"/>
            <a:ext cx="764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https://www.tensorflow.org/install/install_windows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93F75-9B6D-49D8-9C90-27B3936E2529}"/>
              </a:ext>
            </a:extLst>
          </p:cNvPr>
          <p:cNvSpPr txBox="1"/>
          <p:nvPr/>
        </p:nvSpPr>
        <p:spPr>
          <a:xfrm>
            <a:off x="714113" y="2155388"/>
            <a:ext cx="7172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3. CUDNN 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설치 </a:t>
            </a:r>
            <a:r>
              <a:rPr lang="en-US" altLang="ko-KR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– NVIDIA</a:t>
            </a:r>
            <a:r>
              <a:rPr lang="ko-KR" altLang="en-US" sz="32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가입 필요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1895-F904-4291-BC89-B4CCDB3986A5}"/>
              </a:ext>
            </a:extLst>
          </p:cNvPr>
          <p:cNvSpPr txBox="1"/>
          <p:nvPr/>
        </p:nvSpPr>
        <p:spPr>
          <a:xfrm>
            <a:off x="519267" y="1441790"/>
            <a:ext cx="33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GPU SUPPORT</a:t>
            </a:r>
            <a:endParaRPr lang="ko-KR" altLang="en-US" sz="2800" b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D6FA6-8BA3-4BCB-97D4-57477DF3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78" y="3656172"/>
            <a:ext cx="4460287" cy="2910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65EA0E-9378-49A9-BC65-A46214A2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79" y="3656172"/>
            <a:ext cx="3919600" cy="29057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8D2A26-F7A9-4ED3-A3FF-EE8A9A390DA4}"/>
              </a:ext>
            </a:extLst>
          </p:cNvPr>
          <p:cNvSpPr/>
          <p:nvPr/>
        </p:nvSpPr>
        <p:spPr>
          <a:xfrm>
            <a:off x="6698866" y="267632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https://developer.nvidia.com/cudnn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D95F8-94E1-4AEE-AA1F-DDF479D69374}"/>
              </a:ext>
            </a:extLst>
          </p:cNvPr>
          <p:cNvSpPr txBox="1"/>
          <p:nvPr/>
        </p:nvSpPr>
        <p:spPr>
          <a:xfrm>
            <a:off x="1483636" y="2967335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간단한 양식 작성 후 가입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3EC51-EAE9-4C31-9652-3AE4B80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3222-79B6-443D-98D6-073E6FB9B4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1704</Words>
  <Application>Microsoft Office PowerPoint</Application>
  <PresentationFormat>와이드스크린</PresentationFormat>
  <Paragraphs>340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Arial</vt:lpstr>
      <vt:lpstr>HY목각파임B</vt:lpstr>
      <vt:lpstr>맑은 고딕</vt:lpstr>
      <vt:lpstr>Office 테마</vt:lpstr>
      <vt:lpstr>PowerPoint 프레젠테이션</vt:lpstr>
      <vt:lpstr>I N D E X</vt:lpstr>
      <vt:lpstr>시작 – TensorFlow 란?</vt:lpstr>
      <vt:lpstr>시작 – TensorFlow 란?</vt:lpstr>
      <vt:lpstr>시작 – TensorFlow 란?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시작 – 설치</vt:lpstr>
      <vt:lpstr>기본 설명 – Tensor 란 ?</vt:lpstr>
      <vt:lpstr>기본 설명 – Tensor 란 ?</vt:lpstr>
      <vt:lpstr>기본 설명 – 구조</vt:lpstr>
      <vt:lpstr>기본 설명 - 실행</vt:lpstr>
      <vt:lpstr>기본 설명 – 자료형</vt:lpstr>
      <vt:lpstr>사용법 - 세션</vt:lpstr>
      <vt:lpstr>사용법 - 세션</vt:lpstr>
      <vt:lpstr>사용법 – 선언</vt:lpstr>
      <vt:lpstr>사용법 – 선언</vt:lpstr>
      <vt:lpstr>사용법 – 선언</vt:lpstr>
      <vt:lpstr>사용법 – 선언</vt:lpstr>
      <vt:lpstr>사용법 – 연산</vt:lpstr>
      <vt:lpstr>사용법 – 연산</vt:lpstr>
      <vt:lpstr>사용법 – 연산</vt:lpstr>
      <vt:lpstr>사용법 – 연산</vt:lpstr>
      <vt:lpstr>사용법 – 연산</vt:lpstr>
      <vt:lpstr>사용법 – 연산</vt:lpstr>
      <vt:lpstr>사용법 – 파일 읽기</vt:lpstr>
      <vt:lpstr>사용법 – 파일 읽기</vt:lpstr>
      <vt:lpstr>사용법 – 파일 읽기</vt:lpstr>
      <vt:lpstr>사용법 – 파일 읽기</vt:lpstr>
      <vt:lpstr>사용법 – 딥 러닝</vt:lpstr>
      <vt:lpstr>사용법 – 딥 러닝</vt:lpstr>
      <vt:lpstr>사용법 – 저장 &amp; 복구</vt:lpstr>
      <vt:lpstr>사용법 – 저장 &amp; 복구</vt:lpstr>
      <vt:lpstr>사용법 – MNIST 예제</vt:lpstr>
      <vt:lpstr>사용법 – MNIST 예제</vt:lpstr>
      <vt:lpstr>사용법 – MNIST 예제</vt:lpstr>
      <vt:lpstr>사용법 – MNIST 예제</vt:lpstr>
      <vt:lpstr>기타</vt:lpstr>
      <vt:lpstr>마무리.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 병록</dc:creator>
  <cp:lastModifiedBy>임석호</cp:lastModifiedBy>
  <cp:revision>136</cp:revision>
  <dcterms:created xsi:type="dcterms:W3CDTF">2018-05-10T06:32:09Z</dcterms:created>
  <dcterms:modified xsi:type="dcterms:W3CDTF">2018-06-03T10:08:29Z</dcterms:modified>
</cp:coreProperties>
</file>