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4" r:id="rId6"/>
    <p:sldId id="263" r:id="rId7"/>
    <p:sldId id="266" r:id="rId8"/>
    <p:sldId id="265" r:id="rId9"/>
    <p:sldId id="267" r:id="rId10"/>
    <p:sldId id="268" r:id="rId11"/>
    <p:sldId id="269" r:id="rId12"/>
    <p:sldId id="270" r:id="rId13"/>
    <p:sldId id="283" r:id="rId14"/>
    <p:sldId id="289" r:id="rId15"/>
    <p:sldId id="290" r:id="rId16"/>
    <p:sldId id="301" r:id="rId17"/>
    <p:sldId id="302" r:id="rId18"/>
    <p:sldId id="273" r:id="rId19"/>
    <p:sldId id="307" r:id="rId20"/>
    <p:sldId id="297" r:id="rId21"/>
    <p:sldId id="298" r:id="rId22"/>
    <p:sldId id="284" r:id="rId23"/>
    <p:sldId id="296" r:id="rId24"/>
    <p:sldId id="303" r:id="rId25"/>
    <p:sldId id="288" r:id="rId26"/>
    <p:sldId id="286" r:id="rId27"/>
    <p:sldId id="295" r:id="rId28"/>
    <p:sldId id="304" r:id="rId29"/>
    <p:sldId id="292" r:id="rId30"/>
    <p:sldId id="294" r:id="rId31"/>
    <p:sldId id="293" r:id="rId32"/>
    <p:sldId id="312" r:id="rId33"/>
    <p:sldId id="313" r:id="rId34"/>
    <p:sldId id="311" r:id="rId35"/>
    <p:sldId id="314" r:id="rId36"/>
    <p:sldId id="315" r:id="rId37"/>
    <p:sldId id="316" r:id="rId38"/>
    <p:sldId id="310" r:id="rId39"/>
    <p:sldId id="309" r:id="rId40"/>
    <p:sldId id="318" r:id="rId41"/>
    <p:sldId id="317" r:id="rId42"/>
  </p:sldIdLst>
  <p:sldSz cx="12192000" cy="6858000"/>
  <p:notesSz cx="6858000" cy="9144000"/>
  <p:embeddedFontLst>
    <p:embeddedFont>
      <p:font typeface="HY목각파임B" panose="02030600000101010101" pitchFamily="18" charset="-127"/>
      <p:regular r:id="rId43"/>
    </p:embeddedFont>
    <p:embeddedFont>
      <p:font typeface="맑은 고딕" panose="020B0503020000020004" pitchFamily="50" charset="-127"/>
      <p:regular r:id="rId44"/>
      <p:bold r:id="rId4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2626"/>
    <a:srgbClr val="EE6872"/>
    <a:srgbClr val="F1F1DD"/>
    <a:srgbClr val="4472C4"/>
    <a:srgbClr val="1E1E1E"/>
    <a:srgbClr val="969696"/>
    <a:srgbClr val="FFFFCC"/>
    <a:srgbClr val="996633"/>
    <a:srgbClr val="FFFF00"/>
    <a:srgbClr val="99A3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0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F9F9D7">
            <a:alpha val="6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CC383-0836-4CCB-ADDA-E3F370C25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C6C7AF-D43B-4273-B25E-B84D28622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D0BA26-9F57-46B5-A809-3239E8757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1C23-C262-4F94-AEED-7BBD0E2B42DD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E82CD3-CB93-404F-AAED-549EE72FF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A0443F-0D00-4D95-856C-3FBDA94EC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3222-79B6-443D-98D6-073E6FB9B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71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959BA-8327-43BB-AF90-C9B54FEB8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8C475D-0762-4190-A82B-2053CEE1F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1C23-C262-4F94-AEED-7BBD0E2B42DD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65421C-7199-4E69-9D50-3D0A80817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214ABD-2E78-41F0-9220-6233C287E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3222-79B6-443D-98D6-073E6FB9B4B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FBB2D07-4A8A-4F4A-B554-9C0E131EB955}"/>
              </a:ext>
            </a:extLst>
          </p:cNvPr>
          <p:cNvCxnSpPr>
            <a:cxnSpLocks/>
          </p:cNvCxnSpPr>
          <p:nvPr userDrawn="1"/>
        </p:nvCxnSpPr>
        <p:spPr>
          <a:xfrm>
            <a:off x="-206829" y="1101011"/>
            <a:ext cx="12605658" cy="0"/>
          </a:xfrm>
          <a:prstGeom prst="line">
            <a:avLst/>
          </a:prstGeom>
          <a:ln w="31750" cmpd="dbl">
            <a:solidFill>
              <a:srgbClr val="969696">
                <a:alpha val="56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EF36F014-C7EE-47C7-9588-FF5213816E10}"/>
              </a:ext>
            </a:extLst>
          </p:cNvPr>
          <p:cNvSpPr/>
          <p:nvPr userDrawn="1"/>
        </p:nvSpPr>
        <p:spPr>
          <a:xfrm>
            <a:off x="11118112" y="220595"/>
            <a:ext cx="715925" cy="647057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007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D7">
            <a:alpha val="6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F957E3-64D7-43F4-8EA5-67D417D14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2F409E-DA6D-42E8-AAA6-82ED4163C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16EBD7-B253-42A4-8335-CCA809AA0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C1C23-C262-4F94-AEED-7BBD0E2B42DD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14D60A-9270-4547-9AFF-49287CF25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D0BD66-4F73-415D-AD57-34CCCF9389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D3222-79B6-443D-98D6-073E6FB9B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88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D7">
            <a:alpha val="6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3C69C048-BAB5-4F1F-B974-EF9109C43F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990" b="88918" l="30378" r="6904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508" t="7818" r="30764" b="10980"/>
          <a:stretch/>
        </p:blipFill>
        <p:spPr>
          <a:xfrm>
            <a:off x="2052730" y="1614195"/>
            <a:ext cx="1996751" cy="23638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A8DF63F-00C6-4390-9D86-31D066521016}"/>
              </a:ext>
            </a:extLst>
          </p:cNvPr>
          <p:cNvSpPr txBox="1"/>
          <p:nvPr/>
        </p:nvSpPr>
        <p:spPr>
          <a:xfrm>
            <a:off x="4372945" y="2248677"/>
            <a:ext cx="68300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rgbClr val="77777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TensorFlow</a:t>
            </a:r>
            <a:endParaRPr lang="ko-KR" altLang="en-US" sz="6600" dirty="0">
              <a:solidFill>
                <a:srgbClr val="77777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A61D5E-373B-419E-989B-E47EA96F6087}"/>
              </a:ext>
            </a:extLst>
          </p:cNvPr>
          <p:cNvSpPr txBox="1"/>
          <p:nvPr/>
        </p:nvSpPr>
        <p:spPr>
          <a:xfrm>
            <a:off x="6938868" y="4870580"/>
            <a:ext cx="42640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en-US" altLang="ko-KR" sz="2000" b="1" dirty="0">
                <a:solidFill>
                  <a:srgbClr val="77777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20131041  </a:t>
            </a:r>
            <a:r>
              <a:rPr lang="ko-KR" altLang="en-US" sz="2000" b="1" dirty="0">
                <a:solidFill>
                  <a:srgbClr val="77777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이철우</a:t>
            </a:r>
            <a:endParaRPr lang="en-US" altLang="ko-KR" sz="2000" b="1" dirty="0">
              <a:solidFill>
                <a:srgbClr val="77777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lvl="1" algn="r"/>
            <a:r>
              <a:rPr lang="en-US" altLang="ko-KR" sz="2000" b="1" dirty="0">
                <a:solidFill>
                  <a:srgbClr val="77777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20131085  </a:t>
            </a:r>
            <a:r>
              <a:rPr lang="ko-KR" altLang="en-US" sz="2000" b="1" dirty="0" err="1">
                <a:solidFill>
                  <a:srgbClr val="77777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임석호</a:t>
            </a:r>
            <a:endParaRPr lang="en-US" altLang="ko-KR" sz="2000" b="1" dirty="0">
              <a:solidFill>
                <a:srgbClr val="77777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lvl="1" algn="r"/>
            <a:r>
              <a:rPr lang="en-US" altLang="ko-KR" sz="2000" b="1" dirty="0">
                <a:solidFill>
                  <a:srgbClr val="77777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20131403  </a:t>
            </a:r>
            <a:r>
              <a:rPr lang="ko-KR" altLang="en-US" sz="2000" b="1" dirty="0">
                <a:solidFill>
                  <a:srgbClr val="77777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현병록</a:t>
            </a:r>
            <a:endParaRPr lang="en-US" altLang="ko-KR" sz="2000" b="1" dirty="0">
              <a:solidFill>
                <a:srgbClr val="77777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3431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/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시작 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–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설치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F0F9-3BC7-4394-B18D-770F37DBF77F}"/>
              </a:ext>
            </a:extLst>
          </p:cNvPr>
          <p:cNvSpPr txBox="1"/>
          <p:nvPr/>
        </p:nvSpPr>
        <p:spPr>
          <a:xfrm>
            <a:off x="4591665" y="1192903"/>
            <a:ext cx="760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https://www.tensorflow.org/install/install_windows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103978-DB6A-4ED8-92BE-84BEDF60B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530" y="1734304"/>
            <a:ext cx="6243646" cy="49085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6AE0DF4-0BE6-46CA-8BA9-C24A5CA80363}"/>
              </a:ext>
            </a:extLst>
          </p:cNvPr>
          <p:cNvSpPr txBox="1"/>
          <p:nvPr/>
        </p:nvSpPr>
        <p:spPr>
          <a:xfrm>
            <a:off x="195663" y="5213975"/>
            <a:ext cx="4865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간단한 설문 작성 후 진행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75FB95E-9C5F-45F1-B44A-9AD392671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309" y="1712063"/>
            <a:ext cx="2971800" cy="1466850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CF03914-1B0A-4F45-B780-9431DA4BDADC}"/>
              </a:ext>
            </a:extLst>
          </p:cNvPr>
          <p:cNvCxnSpPr>
            <a:cxnSpLocks/>
          </p:cNvCxnSpPr>
          <p:nvPr/>
        </p:nvCxnSpPr>
        <p:spPr>
          <a:xfrm>
            <a:off x="2660983" y="2573079"/>
            <a:ext cx="2995538" cy="456006"/>
          </a:xfrm>
          <a:prstGeom prst="line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228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/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시작 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–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설치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F0F9-3BC7-4394-B18D-770F37DBF77F}"/>
              </a:ext>
            </a:extLst>
          </p:cNvPr>
          <p:cNvSpPr txBox="1"/>
          <p:nvPr/>
        </p:nvSpPr>
        <p:spPr>
          <a:xfrm>
            <a:off x="4572000" y="1192903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https://www.tensorflow.org/install/install_windows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D67C8D-4F15-4E84-B28D-7935196C8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2104346"/>
            <a:ext cx="11296650" cy="41529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6A42C5-B824-4574-809C-1BBB1C66FFEE}"/>
              </a:ext>
            </a:extLst>
          </p:cNvPr>
          <p:cNvSpPr/>
          <p:nvPr/>
        </p:nvSpPr>
        <p:spPr>
          <a:xfrm>
            <a:off x="4832293" y="6352142"/>
            <a:ext cx="7359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https://developer.nvidia.com/rdp/cudnn-download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7A77BF7-D154-4954-9156-ED01C326604C}"/>
              </a:ext>
            </a:extLst>
          </p:cNvPr>
          <p:cNvCxnSpPr>
            <a:cxnSpLocks/>
          </p:cNvCxnSpPr>
          <p:nvPr/>
        </p:nvCxnSpPr>
        <p:spPr>
          <a:xfrm flipH="1">
            <a:off x="4274289" y="3593805"/>
            <a:ext cx="1584251" cy="10419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7805EBA-78E8-4C0C-B2AD-A0F79A25E0BB}"/>
              </a:ext>
            </a:extLst>
          </p:cNvPr>
          <p:cNvSpPr txBox="1"/>
          <p:nvPr/>
        </p:nvSpPr>
        <p:spPr>
          <a:xfrm>
            <a:off x="5858540" y="322447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선택</a:t>
            </a:r>
          </a:p>
        </p:txBody>
      </p:sp>
    </p:spTree>
    <p:extLst>
      <p:ext uri="{BB962C8B-B14F-4D97-AF65-F5344CB8AC3E}">
        <p14:creationId xmlns:p14="http://schemas.microsoft.com/office/powerpoint/2010/main" val="1463070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/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시작 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–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설치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F0F9-3BC7-4394-B18D-770F37DBF77F}"/>
              </a:ext>
            </a:extLst>
          </p:cNvPr>
          <p:cNvSpPr txBox="1"/>
          <p:nvPr/>
        </p:nvSpPr>
        <p:spPr>
          <a:xfrm>
            <a:off x="4543607" y="1192903"/>
            <a:ext cx="764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https://www.tensorflow.org/install/install_windows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AC93AA-F253-405A-9C01-808C81F556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2" t="137" r="8091" b="23478"/>
          <a:stretch/>
        </p:blipFill>
        <p:spPr>
          <a:xfrm>
            <a:off x="461802" y="2280470"/>
            <a:ext cx="10883869" cy="439509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F1E5B87-9AC0-4243-B141-73E7EB4D8CD6}"/>
              </a:ext>
            </a:extLst>
          </p:cNvPr>
          <p:cNvSpPr/>
          <p:nvPr/>
        </p:nvSpPr>
        <p:spPr>
          <a:xfrm>
            <a:off x="2433453" y="3806055"/>
            <a:ext cx="2110154" cy="844062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87597EF-FB51-4EB9-BCCA-91F6E6B50E4D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543607" y="4228086"/>
            <a:ext cx="926015" cy="36069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BEFAEC-0DCF-4C60-A12C-12290DB57843}"/>
              </a:ext>
            </a:extLst>
          </p:cNvPr>
          <p:cNvSpPr txBox="1"/>
          <p:nvPr/>
        </p:nvSpPr>
        <p:spPr>
          <a:xfrm>
            <a:off x="2622971" y="480515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붙여넣기</a:t>
            </a:r>
            <a:endParaRPr lang="en-US" altLang="ko-KR" sz="32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C94123-736B-401F-B4AE-5068FDBA549C}"/>
              </a:ext>
            </a:extLst>
          </p:cNvPr>
          <p:cNvSpPr txBox="1"/>
          <p:nvPr/>
        </p:nvSpPr>
        <p:spPr>
          <a:xfrm>
            <a:off x="461802" y="1669957"/>
            <a:ext cx="4390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1)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파일 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CUDA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폴더로 옮기기</a:t>
            </a:r>
          </a:p>
        </p:txBody>
      </p:sp>
    </p:spTree>
    <p:extLst>
      <p:ext uri="{BB962C8B-B14F-4D97-AF65-F5344CB8AC3E}">
        <p14:creationId xmlns:p14="http://schemas.microsoft.com/office/powerpoint/2010/main" val="2137177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/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시작 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–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설치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F0F9-3BC7-4394-B18D-770F37DBF77F}"/>
              </a:ext>
            </a:extLst>
          </p:cNvPr>
          <p:cNvSpPr txBox="1"/>
          <p:nvPr/>
        </p:nvSpPr>
        <p:spPr>
          <a:xfrm>
            <a:off x="4572000" y="1192903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https://www.tensorflow.org/install/install_windows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4D94D64-D20C-4357-B623-D142F65D7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50" y="2246065"/>
            <a:ext cx="10868025" cy="43624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A23E12-0226-4432-A03F-38799D7E553E}"/>
              </a:ext>
            </a:extLst>
          </p:cNvPr>
          <p:cNvSpPr txBox="1"/>
          <p:nvPr/>
        </p:nvSpPr>
        <p:spPr>
          <a:xfrm>
            <a:off x="445024" y="1698485"/>
            <a:ext cx="2300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2) PATH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지정</a:t>
            </a:r>
          </a:p>
        </p:txBody>
      </p:sp>
    </p:spTree>
    <p:extLst>
      <p:ext uri="{BB962C8B-B14F-4D97-AF65-F5344CB8AC3E}">
        <p14:creationId xmlns:p14="http://schemas.microsoft.com/office/powerpoint/2010/main" val="2877952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/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시작 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–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설치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F0F9-3BC7-4394-B18D-770F37DBF77F}"/>
              </a:ext>
            </a:extLst>
          </p:cNvPr>
          <p:cNvSpPr txBox="1"/>
          <p:nvPr/>
        </p:nvSpPr>
        <p:spPr>
          <a:xfrm>
            <a:off x="4522840" y="1192903"/>
            <a:ext cx="766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https://www.tensorflow.org/install/install_windows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CD25AD-AAD1-4E7F-A580-EC2F31B8F142}"/>
              </a:ext>
            </a:extLst>
          </p:cNvPr>
          <p:cNvSpPr txBox="1"/>
          <p:nvPr/>
        </p:nvSpPr>
        <p:spPr>
          <a:xfrm>
            <a:off x="878870" y="3136612"/>
            <a:ext cx="5801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4. TensorFlow- </a:t>
            </a:r>
            <a:r>
              <a:rPr lang="en-US" altLang="ko-KR" sz="3200" b="1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gpu</a:t>
            </a:r>
            <a:r>
              <a:rPr lang="en-US" altLang="ko-KR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설치</a:t>
            </a:r>
            <a:endParaRPr lang="en-US" altLang="ko-KR" sz="3200" b="1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96AD89-F078-4F82-8EA5-9EE5A454B104}"/>
              </a:ext>
            </a:extLst>
          </p:cNvPr>
          <p:cNvSpPr txBox="1"/>
          <p:nvPr/>
        </p:nvSpPr>
        <p:spPr>
          <a:xfrm>
            <a:off x="1373703" y="381565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cmd</a:t>
            </a:r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창에서 입력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29A65A-93AF-472D-AE43-E159F30526CA}"/>
              </a:ext>
            </a:extLst>
          </p:cNvPr>
          <p:cNvSpPr txBox="1"/>
          <p:nvPr/>
        </p:nvSpPr>
        <p:spPr>
          <a:xfrm>
            <a:off x="3601981" y="3780133"/>
            <a:ext cx="568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pip3 install --upgrade </a:t>
            </a:r>
            <a:r>
              <a:rPr lang="en-US" altLang="ko-KR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tensorflow-gpu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38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8F0DB4D-55B2-4413-B0D8-90ADD28A92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9938" t="-103" r="9938" b="-1939"/>
          <a:stretch/>
        </p:blipFill>
        <p:spPr>
          <a:xfrm>
            <a:off x="3468676" y="1370320"/>
            <a:ext cx="7652149" cy="398822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/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기본 설명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 –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구조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18E745-BD4A-4405-A3CE-C27A30AF88B9}"/>
              </a:ext>
            </a:extLst>
          </p:cNvPr>
          <p:cNvSpPr txBox="1"/>
          <p:nvPr/>
        </p:nvSpPr>
        <p:spPr>
          <a:xfrm>
            <a:off x="630457" y="2057785"/>
            <a:ext cx="24801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그래프 구성</a:t>
            </a:r>
            <a:endParaRPr lang="en-US" altLang="ko-KR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(Tensor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구성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)</a:t>
            </a:r>
            <a:endParaRPr lang="ko-KR" altLang="en-US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7" name="오른쪽 대괄호 16">
            <a:extLst>
              <a:ext uri="{FF2B5EF4-FFF2-40B4-BE49-F238E27FC236}">
                <a16:creationId xmlns:a16="http://schemas.microsoft.com/office/drawing/2014/main" id="{1AC8DCCE-0606-4BC9-AC11-9E28D7BCD6A0}"/>
              </a:ext>
            </a:extLst>
          </p:cNvPr>
          <p:cNvSpPr/>
          <p:nvPr/>
        </p:nvSpPr>
        <p:spPr>
          <a:xfrm flipH="1">
            <a:off x="3802104" y="1641151"/>
            <a:ext cx="531231" cy="1664267"/>
          </a:xfrm>
          <a:prstGeom prst="rightBracket">
            <a:avLst/>
          </a:prstGeom>
          <a:ln w="34925">
            <a:solidFill>
              <a:srgbClr val="D82626">
                <a:alpha val="6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E819AAB-8E0F-4AE5-A1F8-0D79C3DAA658}"/>
              </a:ext>
            </a:extLst>
          </p:cNvPr>
          <p:cNvCxnSpPr>
            <a:cxnSpLocks/>
            <a:stCxn id="17" idx="2"/>
            <a:endCxn id="5" idx="3"/>
          </p:cNvCxnSpPr>
          <p:nvPr/>
        </p:nvCxnSpPr>
        <p:spPr>
          <a:xfrm flipH="1" flipV="1">
            <a:off x="3110623" y="2473284"/>
            <a:ext cx="691481" cy="1"/>
          </a:xfrm>
          <a:prstGeom prst="straightConnector1">
            <a:avLst/>
          </a:prstGeom>
          <a:ln w="44450">
            <a:solidFill>
              <a:srgbClr val="C00000">
                <a:alpha val="64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오른쪽 대괄호 22">
            <a:extLst>
              <a:ext uri="{FF2B5EF4-FFF2-40B4-BE49-F238E27FC236}">
                <a16:creationId xmlns:a16="http://schemas.microsoft.com/office/drawing/2014/main" id="{06074502-1EF6-4934-9ABF-A1EC8E3293DD}"/>
              </a:ext>
            </a:extLst>
          </p:cNvPr>
          <p:cNvSpPr/>
          <p:nvPr/>
        </p:nvSpPr>
        <p:spPr>
          <a:xfrm flipH="1">
            <a:off x="3802103" y="3996097"/>
            <a:ext cx="553837" cy="1034501"/>
          </a:xfrm>
          <a:prstGeom prst="rightBracket">
            <a:avLst/>
          </a:prstGeom>
          <a:ln w="34925">
            <a:solidFill>
              <a:srgbClr val="D82626">
                <a:alpha val="6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EC431C7-E6B9-4276-9F94-132E0EFAC8B1}"/>
              </a:ext>
            </a:extLst>
          </p:cNvPr>
          <p:cNvCxnSpPr>
            <a:cxnSpLocks/>
            <a:stCxn id="23" idx="2"/>
            <a:endCxn id="40" idx="3"/>
          </p:cNvCxnSpPr>
          <p:nvPr/>
        </p:nvCxnSpPr>
        <p:spPr>
          <a:xfrm flipH="1" flipV="1">
            <a:off x="2719114" y="4513347"/>
            <a:ext cx="1082989" cy="1"/>
          </a:xfrm>
          <a:prstGeom prst="straightConnector1">
            <a:avLst/>
          </a:prstGeom>
          <a:ln w="44450">
            <a:solidFill>
              <a:srgbClr val="C00000">
                <a:alpha val="64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5FEA6E8-228C-421E-BB49-D4EE05EFDAB3}"/>
              </a:ext>
            </a:extLst>
          </p:cNvPr>
          <p:cNvSpPr txBox="1"/>
          <p:nvPr/>
        </p:nvSpPr>
        <p:spPr>
          <a:xfrm>
            <a:off x="886561" y="4282514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그래프 실행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8A75185-9749-4FF2-B18F-B85FF1C59175}"/>
              </a:ext>
            </a:extLst>
          </p:cNvPr>
          <p:cNvSpPr txBox="1"/>
          <p:nvPr/>
        </p:nvSpPr>
        <p:spPr>
          <a:xfrm>
            <a:off x="2249558" y="6066633"/>
            <a:ext cx="6763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Session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을 이용한 그래프의 실행이 필요하다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  <a:endParaRPr lang="ko-KR" altLang="en-US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B61E94E-CA1F-4F26-A668-DF1273BC3BBA}"/>
              </a:ext>
            </a:extLst>
          </p:cNvPr>
          <p:cNvSpPr txBox="1"/>
          <p:nvPr/>
        </p:nvSpPr>
        <p:spPr>
          <a:xfrm>
            <a:off x="2249559" y="5490444"/>
            <a:ext cx="7207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그래프 구성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자체로는 어떠한 동작도 하지 않는다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1166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/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기본 설명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 – Tenser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 란 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?</a:t>
            </a:r>
            <a:endParaRPr lang="ko-KR" altLang="en-US" dirty="0">
              <a:solidFill>
                <a:srgbClr val="96969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5BE59B-48F1-4901-BFD6-F9C0AD951023}"/>
              </a:ext>
            </a:extLst>
          </p:cNvPr>
          <p:cNvSpPr txBox="1"/>
          <p:nvPr/>
        </p:nvSpPr>
        <p:spPr>
          <a:xfrm>
            <a:off x="1850412" y="2349494"/>
            <a:ext cx="7353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Tensor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들을 노드로 하는 그래프가 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TensorFlow</a:t>
            </a:r>
            <a:endParaRPr lang="ko-KR" altLang="en-US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D1BC8684-9021-4FD3-9453-9E143C012DCB}"/>
              </a:ext>
            </a:extLst>
          </p:cNvPr>
          <p:cNvSpPr/>
          <p:nvPr/>
        </p:nvSpPr>
        <p:spPr>
          <a:xfrm>
            <a:off x="2877824" y="3224101"/>
            <a:ext cx="5904266" cy="2750944"/>
          </a:xfrm>
          <a:prstGeom prst="roundRect">
            <a:avLst/>
          </a:prstGeom>
          <a:solidFill>
            <a:schemeClr val="bg1">
              <a:lumMod val="65000"/>
              <a:alpha val="81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C27CC57-9185-4B1D-A270-A734AF4272C5}"/>
              </a:ext>
            </a:extLst>
          </p:cNvPr>
          <p:cNvSpPr/>
          <p:nvPr/>
        </p:nvSpPr>
        <p:spPr>
          <a:xfrm>
            <a:off x="3473235" y="3365490"/>
            <a:ext cx="794653" cy="80412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22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x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A5F318B-8A22-40BB-B900-93E3948BB476}"/>
              </a:ext>
            </a:extLst>
          </p:cNvPr>
          <p:cNvSpPr/>
          <p:nvPr/>
        </p:nvSpPr>
        <p:spPr>
          <a:xfrm>
            <a:off x="3473235" y="4212443"/>
            <a:ext cx="794653" cy="80412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22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y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EAAF42D7-DC37-4711-BE56-3BB10EA8E735}"/>
              </a:ext>
            </a:extLst>
          </p:cNvPr>
          <p:cNvSpPr/>
          <p:nvPr/>
        </p:nvSpPr>
        <p:spPr>
          <a:xfrm>
            <a:off x="5594322" y="3710116"/>
            <a:ext cx="1003356" cy="997630"/>
          </a:xfrm>
          <a:prstGeom prst="ellipse">
            <a:avLst/>
          </a:prstGeom>
          <a:solidFill>
            <a:srgbClr val="C00000">
              <a:alpha val="81000"/>
            </a:srgbClr>
          </a:solid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add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97BDC71-1E34-429D-9C7E-404C7CD4D56B}"/>
              </a:ext>
            </a:extLst>
          </p:cNvPr>
          <p:cNvSpPr/>
          <p:nvPr/>
        </p:nvSpPr>
        <p:spPr>
          <a:xfrm>
            <a:off x="7545502" y="4169615"/>
            <a:ext cx="1003356" cy="997630"/>
          </a:xfrm>
          <a:prstGeom prst="ellipse">
            <a:avLst/>
          </a:prstGeom>
          <a:solidFill>
            <a:srgbClr val="FFFF00">
              <a:alpha val="34000"/>
            </a:srgbClr>
          </a:solid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sub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FD08F502-8DF4-4A81-AFD1-71D915A1EF90}"/>
              </a:ext>
            </a:extLst>
          </p:cNvPr>
          <p:cNvSpPr/>
          <p:nvPr/>
        </p:nvSpPr>
        <p:spPr>
          <a:xfrm>
            <a:off x="3473234" y="5073779"/>
            <a:ext cx="794653" cy="80412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22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z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B830491-FE25-4F5A-8374-27E42BACE179}"/>
              </a:ext>
            </a:extLst>
          </p:cNvPr>
          <p:cNvCxnSpPr>
            <a:cxnSpLocks/>
            <a:stCxn id="36" idx="3"/>
            <a:endCxn id="35" idx="2"/>
          </p:cNvCxnSpPr>
          <p:nvPr/>
        </p:nvCxnSpPr>
        <p:spPr>
          <a:xfrm flipV="1">
            <a:off x="4267887" y="4668430"/>
            <a:ext cx="3277615" cy="8074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5E02DBB-14AA-4E9D-93D1-D71E958393A3}"/>
              </a:ext>
            </a:extLst>
          </p:cNvPr>
          <p:cNvCxnSpPr>
            <a:cxnSpLocks/>
            <a:stCxn id="34" idx="6"/>
            <a:endCxn id="35" idx="2"/>
          </p:cNvCxnSpPr>
          <p:nvPr/>
        </p:nvCxnSpPr>
        <p:spPr>
          <a:xfrm>
            <a:off x="6597678" y="4208931"/>
            <a:ext cx="947824" cy="4594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B3652EB-BF2F-4858-B1A5-62F0C45986E8}"/>
              </a:ext>
            </a:extLst>
          </p:cNvPr>
          <p:cNvCxnSpPr>
            <a:cxnSpLocks/>
            <a:stCxn id="32" idx="3"/>
            <a:endCxn id="34" idx="2"/>
          </p:cNvCxnSpPr>
          <p:nvPr/>
        </p:nvCxnSpPr>
        <p:spPr>
          <a:xfrm>
            <a:off x="4267888" y="3767553"/>
            <a:ext cx="1326434" cy="4413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A116CF7-391F-4D32-A626-C3BF60B5AD01}"/>
              </a:ext>
            </a:extLst>
          </p:cNvPr>
          <p:cNvCxnSpPr>
            <a:cxnSpLocks/>
            <a:stCxn id="33" idx="3"/>
            <a:endCxn id="34" idx="2"/>
          </p:cNvCxnSpPr>
          <p:nvPr/>
        </p:nvCxnSpPr>
        <p:spPr>
          <a:xfrm flipV="1">
            <a:off x="4267888" y="4208931"/>
            <a:ext cx="1326434" cy="4055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B8CA1B1-AB2E-45E9-AE5A-F840FCEAD18D}"/>
              </a:ext>
            </a:extLst>
          </p:cNvPr>
          <p:cNvCxnSpPr>
            <a:cxnSpLocks/>
            <a:stCxn id="35" idx="6"/>
          </p:cNvCxnSpPr>
          <p:nvPr/>
        </p:nvCxnSpPr>
        <p:spPr>
          <a:xfrm>
            <a:off x="8548858" y="4668430"/>
            <a:ext cx="11444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AE1F129-2A38-4492-A401-B5F2AEAB0C3D}"/>
              </a:ext>
            </a:extLst>
          </p:cNvPr>
          <p:cNvSpPr txBox="1"/>
          <p:nvPr/>
        </p:nvSpPr>
        <p:spPr>
          <a:xfrm>
            <a:off x="3383272" y="6032256"/>
            <a:ext cx="99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input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C19C255-2035-49ED-B378-5B893E4A8015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1940026" y="4609029"/>
            <a:ext cx="1533209" cy="54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38F9E4A-B0F1-4967-B4A4-85155CC71F82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966627" y="3753478"/>
            <a:ext cx="1506608" cy="140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B22E842-9253-48EA-9911-44309B594CDD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940025" y="5475842"/>
            <a:ext cx="153320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3A28CF0A-4C26-44AA-A308-1D8F5050D508}"/>
              </a:ext>
            </a:extLst>
          </p:cNvPr>
          <p:cNvSpPr txBox="1"/>
          <p:nvPr/>
        </p:nvSpPr>
        <p:spPr>
          <a:xfrm>
            <a:off x="5938159" y="337100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a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4F3FE7B-F03E-432C-90C0-9A4981644948}"/>
              </a:ext>
            </a:extLst>
          </p:cNvPr>
          <p:cNvSpPr txBox="1"/>
          <p:nvPr/>
        </p:nvSpPr>
        <p:spPr>
          <a:xfrm>
            <a:off x="7887362" y="381432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b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A860F67-7AB9-447D-B2D3-6139AC3399E8}"/>
              </a:ext>
            </a:extLst>
          </p:cNvPr>
          <p:cNvSpPr txBox="1"/>
          <p:nvPr/>
        </p:nvSpPr>
        <p:spPr>
          <a:xfrm>
            <a:off x="1850412" y="1796763"/>
            <a:ext cx="7250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모든 선언은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Tensor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로 구성</a:t>
            </a:r>
          </a:p>
        </p:txBody>
      </p:sp>
    </p:spTree>
    <p:extLst>
      <p:ext uri="{BB962C8B-B14F-4D97-AF65-F5344CB8AC3E}">
        <p14:creationId xmlns:p14="http://schemas.microsoft.com/office/powerpoint/2010/main" val="4181754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/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기본 설명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 – Tenser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 란 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?</a:t>
            </a:r>
            <a:endParaRPr lang="ko-KR" altLang="en-US" dirty="0">
              <a:solidFill>
                <a:srgbClr val="96969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B56426-9C25-4057-A488-770CEFE0D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59" y="3218757"/>
            <a:ext cx="11191875" cy="16668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D3C8B82-775A-4E0F-8E0E-0D0D5D16E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59" y="4885632"/>
            <a:ext cx="9301143" cy="140926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0B7D5C4E-65F4-4C23-A8E2-46D595AB8209}"/>
              </a:ext>
            </a:extLst>
          </p:cNvPr>
          <p:cNvSpPr txBox="1"/>
          <p:nvPr/>
        </p:nvSpPr>
        <p:spPr>
          <a:xfrm>
            <a:off x="1727570" y="1651633"/>
            <a:ext cx="5686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Tensor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는 이름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,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자료형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,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형태로 구성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5155BE-A69E-4CB3-8C9E-B5C0701AACFD}"/>
              </a:ext>
            </a:extLst>
          </p:cNvPr>
          <p:cNvSpPr txBox="1"/>
          <p:nvPr/>
        </p:nvSpPr>
        <p:spPr>
          <a:xfrm>
            <a:off x="1727570" y="2346575"/>
            <a:ext cx="6994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연산의 경우 이름만 입력가능 이외에는 자동 할당</a:t>
            </a:r>
            <a:endParaRPr lang="en-US" altLang="ko-KR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4933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/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기본 설명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 –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자료형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F0F9-3BC7-4394-B18D-770F37DBF77F}"/>
              </a:ext>
            </a:extLst>
          </p:cNvPr>
          <p:cNvSpPr txBox="1"/>
          <p:nvPr/>
        </p:nvSpPr>
        <p:spPr>
          <a:xfrm>
            <a:off x="5428735" y="1192903"/>
            <a:ext cx="676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https://www.tensorflow.org/api_docs/python/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6B2D0BD-FB01-4AF9-BF30-9C6183D074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902"/>
          <a:stretch/>
        </p:blipFill>
        <p:spPr>
          <a:xfrm>
            <a:off x="97226" y="2082446"/>
            <a:ext cx="4965023" cy="237573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C14CE45-33BE-40CC-92AC-B124BC58F5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905"/>
          <a:stretch/>
        </p:blipFill>
        <p:spPr>
          <a:xfrm>
            <a:off x="4692877" y="2073042"/>
            <a:ext cx="4965023" cy="237573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A4DAF6A-A0EA-4B81-AE11-C09FE2639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2326" y="2085294"/>
            <a:ext cx="4048329" cy="236348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D35897D-77E5-469D-84E6-402C8696D313}"/>
              </a:ext>
            </a:extLst>
          </p:cNvPr>
          <p:cNvSpPr txBox="1"/>
          <p:nvPr/>
        </p:nvSpPr>
        <p:spPr>
          <a:xfrm>
            <a:off x="3274961" y="5701219"/>
            <a:ext cx="5788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Dtype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클래스를 통해 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type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확인 가능</a:t>
            </a:r>
            <a:endParaRPr lang="en-US" altLang="ko-KR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A4E191-03C1-424E-8023-D7A343BB9E18}"/>
              </a:ext>
            </a:extLst>
          </p:cNvPr>
          <p:cNvSpPr txBox="1"/>
          <p:nvPr/>
        </p:nvSpPr>
        <p:spPr>
          <a:xfrm>
            <a:off x="4618278" y="4959580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자료형 자동 할당</a:t>
            </a:r>
          </a:p>
        </p:txBody>
      </p:sp>
    </p:spTree>
    <p:extLst>
      <p:ext uri="{BB962C8B-B14F-4D97-AF65-F5344CB8AC3E}">
        <p14:creationId xmlns:p14="http://schemas.microsoft.com/office/powerpoint/2010/main" val="2557580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/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기본 설명 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-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실행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D1BC8684-9021-4FD3-9453-9E143C012DCB}"/>
              </a:ext>
            </a:extLst>
          </p:cNvPr>
          <p:cNvSpPr/>
          <p:nvPr/>
        </p:nvSpPr>
        <p:spPr>
          <a:xfrm>
            <a:off x="2655403" y="3092372"/>
            <a:ext cx="5904266" cy="2750944"/>
          </a:xfrm>
          <a:prstGeom prst="roundRect">
            <a:avLst/>
          </a:prstGeom>
          <a:solidFill>
            <a:schemeClr val="bg1">
              <a:lumMod val="65000"/>
              <a:alpha val="81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C27CC57-9185-4B1D-A270-A734AF4272C5}"/>
              </a:ext>
            </a:extLst>
          </p:cNvPr>
          <p:cNvSpPr/>
          <p:nvPr/>
        </p:nvSpPr>
        <p:spPr>
          <a:xfrm>
            <a:off x="3250814" y="3233761"/>
            <a:ext cx="794653" cy="80412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22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x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A5F318B-8A22-40BB-B900-93E3948BB476}"/>
              </a:ext>
            </a:extLst>
          </p:cNvPr>
          <p:cNvSpPr/>
          <p:nvPr/>
        </p:nvSpPr>
        <p:spPr>
          <a:xfrm>
            <a:off x="3250814" y="4080714"/>
            <a:ext cx="794653" cy="80412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22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y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EAAF42D7-DC37-4711-BE56-3BB10EA8E735}"/>
              </a:ext>
            </a:extLst>
          </p:cNvPr>
          <p:cNvSpPr/>
          <p:nvPr/>
        </p:nvSpPr>
        <p:spPr>
          <a:xfrm>
            <a:off x="5392923" y="3606548"/>
            <a:ext cx="1000956" cy="910567"/>
          </a:xfrm>
          <a:prstGeom prst="ellipse">
            <a:avLst/>
          </a:prstGeom>
          <a:solidFill>
            <a:srgbClr val="C00000">
              <a:alpha val="81000"/>
            </a:srgbClr>
          </a:solid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add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97BDC71-1E34-429D-9C7E-404C7CD4D56B}"/>
              </a:ext>
            </a:extLst>
          </p:cNvPr>
          <p:cNvSpPr/>
          <p:nvPr/>
        </p:nvSpPr>
        <p:spPr>
          <a:xfrm>
            <a:off x="7346134" y="3989176"/>
            <a:ext cx="961287" cy="910567"/>
          </a:xfrm>
          <a:prstGeom prst="ellipse">
            <a:avLst/>
          </a:prstGeom>
          <a:solidFill>
            <a:srgbClr val="FFFF00">
              <a:alpha val="34000"/>
            </a:srgbClr>
          </a:solid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sub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FD08F502-8DF4-4A81-AFD1-71D915A1EF90}"/>
              </a:ext>
            </a:extLst>
          </p:cNvPr>
          <p:cNvSpPr/>
          <p:nvPr/>
        </p:nvSpPr>
        <p:spPr>
          <a:xfrm>
            <a:off x="3250813" y="4942050"/>
            <a:ext cx="794653" cy="80412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22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z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B830491-FE25-4F5A-8374-27E42BACE179}"/>
              </a:ext>
            </a:extLst>
          </p:cNvPr>
          <p:cNvCxnSpPr>
            <a:cxnSpLocks/>
            <a:stCxn id="36" idx="3"/>
            <a:endCxn id="35" idx="2"/>
          </p:cNvCxnSpPr>
          <p:nvPr/>
        </p:nvCxnSpPr>
        <p:spPr>
          <a:xfrm flipV="1">
            <a:off x="4045466" y="4444460"/>
            <a:ext cx="3300668" cy="8996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5E02DBB-14AA-4E9D-93D1-D71E958393A3}"/>
              </a:ext>
            </a:extLst>
          </p:cNvPr>
          <p:cNvCxnSpPr>
            <a:cxnSpLocks/>
            <a:stCxn id="34" idx="6"/>
            <a:endCxn id="35" idx="2"/>
          </p:cNvCxnSpPr>
          <p:nvPr/>
        </p:nvCxnSpPr>
        <p:spPr>
          <a:xfrm>
            <a:off x="6393879" y="4061832"/>
            <a:ext cx="952255" cy="3826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B3652EB-BF2F-4858-B1A5-62F0C45986E8}"/>
              </a:ext>
            </a:extLst>
          </p:cNvPr>
          <p:cNvCxnSpPr>
            <a:cxnSpLocks/>
            <a:stCxn id="32" idx="3"/>
            <a:endCxn id="34" idx="2"/>
          </p:cNvCxnSpPr>
          <p:nvPr/>
        </p:nvCxnSpPr>
        <p:spPr>
          <a:xfrm>
            <a:off x="4045467" y="3635824"/>
            <a:ext cx="1347456" cy="426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A116CF7-391F-4D32-A626-C3BF60B5AD01}"/>
              </a:ext>
            </a:extLst>
          </p:cNvPr>
          <p:cNvCxnSpPr>
            <a:cxnSpLocks/>
            <a:stCxn id="33" idx="3"/>
            <a:endCxn id="34" idx="2"/>
          </p:cNvCxnSpPr>
          <p:nvPr/>
        </p:nvCxnSpPr>
        <p:spPr>
          <a:xfrm flipV="1">
            <a:off x="4045467" y="4061832"/>
            <a:ext cx="1347456" cy="4209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B8CA1B1-AB2E-45E9-AE5A-F840FCEAD18D}"/>
              </a:ext>
            </a:extLst>
          </p:cNvPr>
          <p:cNvCxnSpPr>
            <a:cxnSpLocks/>
            <a:stCxn id="35" idx="6"/>
            <a:endCxn id="56" idx="1"/>
          </p:cNvCxnSpPr>
          <p:nvPr/>
        </p:nvCxnSpPr>
        <p:spPr>
          <a:xfrm>
            <a:off x="8307421" y="4444460"/>
            <a:ext cx="1204683" cy="233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AE1F129-2A38-4492-A401-B5F2AEAB0C3D}"/>
              </a:ext>
            </a:extLst>
          </p:cNvPr>
          <p:cNvSpPr txBox="1"/>
          <p:nvPr/>
        </p:nvSpPr>
        <p:spPr>
          <a:xfrm>
            <a:off x="3160512" y="5900527"/>
            <a:ext cx="105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input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C19C255-2035-49ED-B378-5B893E4A8015}"/>
              </a:ext>
            </a:extLst>
          </p:cNvPr>
          <p:cNvCxnSpPr>
            <a:cxnSpLocks/>
            <a:stCxn id="45" idx="3"/>
            <a:endCxn id="33" idx="1"/>
          </p:cNvCxnSpPr>
          <p:nvPr/>
        </p:nvCxnSpPr>
        <p:spPr>
          <a:xfrm>
            <a:off x="1717605" y="4477300"/>
            <a:ext cx="1533209" cy="54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054A371-6843-42CD-9DC5-1A10A532070F}"/>
              </a:ext>
            </a:extLst>
          </p:cNvPr>
          <p:cNvSpPr txBox="1"/>
          <p:nvPr/>
        </p:nvSpPr>
        <p:spPr>
          <a:xfrm>
            <a:off x="1444363" y="4292634"/>
            <a:ext cx="27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3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38F9E4A-B0F1-4967-B4A4-85155CC71F82}"/>
              </a:ext>
            </a:extLst>
          </p:cNvPr>
          <p:cNvCxnSpPr>
            <a:cxnSpLocks/>
            <a:stCxn id="47" idx="3"/>
            <a:endCxn id="32" idx="1"/>
          </p:cNvCxnSpPr>
          <p:nvPr/>
        </p:nvCxnSpPr>
        <p:spPr>
          <a:xfrm>
            <a:off x="1744206" y="3621749"/>
            <a:ext cx="1506608" cy="140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D484159-7982-42A1-BDC0-8B025F1800F4}"/>
              </a:ext>
            </a:extLst>
          </p:cNvPr>
          <p:cNvSpPr txBox="1"/>
          <p:nvPr/>
        </p:nvSpPr>
        <p:spPr>
          <a:xfrm>
            <a:off x="1470964" y="3437083"/>
            <a:ext cx="27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4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B22E842-9253-48EA-9911-44309B594CDD}"/>
              </a:ext>
            </a:extLst>
          </p:cNvPr>
          <p:cNvCxnSpPr>
            <a:cxnSpLocks/>
            <a:stCxn id="49" idx="3"/>
            <a:endCxn id="36" idx="1"/>
          </p:cNvCxnSpPr>
          <p:nvPr/>
        </p:nvCxnSpPr>
        <p:spPr>
          <a:xfrm>
            <a:off x="1717604" y="5344113"/>
            <a:ext cx="153320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B62D802-FA47-4ECB-BADD-6A43F220373A}"/>
              </a:ext>
            </a:extLst>
          </p:cNvPr>
          <p:cNvSpPr txBox="1"/>
          <p:nvPr/>
        </p:nvSpPr>
        <p:spPr>
          <a:xfrm>
            <a:off x="1444362" y="5159447"/>
            <a:ext cx="27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2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E5922FA-060E-415B-852F-5C0CA4AAF9F6}"/>
              </a:ext>
            </a:extLst>
          </p:cNvPr>
          <p:cNvSpPr txBox="1"/>
          <p:nvPr/>
        </p:nvSpPr>
        <p:spPr>
          <a:xfrm>
            <a:off x="4503861" y="3465013"/>
            <a:ext cx="225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4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BA777ED-5BA8-4315-8F37-F951A0EEE594}"/>
              </a:ext>
            </a:extLst>
          </p:cNvPr>
          <p:cNvSpPr txBox="1"/>
          <p:nvPr/>
        </p:nvSpPr>
        <p:spPr>
          <a:xfrm>
            <a:off x="4508081" y="3942008"/>
            <a:ext cx="225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3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D82DD43-8C36-4D0C-B004-E7FAB3051205}"/>
              </a:ext>
            </a:extLst>
          </p:cNvPr>
          <p:cNvSpPr txBox="1"/>
          <p:nvPr/>
        </p:nvSpPr>
        <p:spPr>
          <a:xfrm>
            <a:off x="5322663" y="4610926"/>
            <a:ext cx="225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2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7AACDE0-E108-4A36-BEF0-F0620238F549}"/>
              </a:ext>
            </a:extLst>
          </p:cNvPr>
          <p:cNvSpPr txBox="1"/>
          <p:nvPr/>
        </p:nvSpPr>
        <p:spPr>
          <a:xfrm>
            <a:off x="6757683" y="3884014"/>
            <a:ext cx="225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7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9BF24A2-2B3B-4BB1-B75D-3947B18C28C1}"/>
              </a:ext>
            </a:extLst>
          </p:cNvPr>
          <p:cNvSpPr txBox="1"/>
          <p:nvPr/>
        </p:nvSpPr>
        <p:spPr>
          <a:xfrm>
            <a:off x="9512104" y="4283178"/>
            <a:ext cx="31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5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A28CF0A-4C26-44AA-A308-1D8F5050D508}"/>
              </a:ext>
            </a:extLst>
          </p:cNvPr>
          <p:cNvSpPr txBox="1"/>
          <p:nvPr/>
        </p:nvSpPr>
        <p:spPr>
          <a:xfrm>
            <a:off x="5715738" y="323927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a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4F3FE7B-F03E-432C-90C0-9A4981644948}"/>
              </a:ext>
            </a:extLst>
          </p:cNvPr>
          <p:cNvSpPr txBox="1"/>
          <p:nvPr/>
        </p:nvSpPr>
        <p:spPr>
          <a:xfrm>
            <a:off x="7664941" y="368259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b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04AB298-8AFF-4E9B-BBB1-254B305665DB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8263607" y="4242115"/>
            <a:ext cx="1649304" cy="15016"/>
          </a:xfrm>
          <a:prstGeom prst="straightConnector1">
            <a:avLst/>
          </a:prstGeom>
          <a:ln w="44450">
            <a:solidFill>
              <a:srgbClr val="C00000">
                <a:alpha val="64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88266B5-23CC-43A5-8806-45BBED7B16AF}"/>
              </a:ext>
            </a:extLst>
          </p:cNvPr>
          <p:cNvSpPr txBox="1"/>
          <p:nvPr/>
        </p:nvSpPr>
        <p:spPr>
          <a:xfrm>
            <a:off x="1700594" y="2063901"/>
            <a:ext cx="8292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계산에 필요한 노드들을 역순으로 찾아가 결과를 도출한다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  <a:endParaRPr lang="ko-KR" altLang="en-US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FFE419-BF73-438D-BCC9-ADC3F14A21EB}"/>
              </a:ext>
            </a:extLst>
          </p:cNvPr>
          <p:cNvSpPr txBox="1"/>
          <p:nvPr/>
        </p:nvSpPr>
        <p:spPr>
          <a:xfrm>
            <a:off x="9912911" y="4057449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Sub </a:t>
            </a:r>
            <a:r>
              <a: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실행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AB31C8E-D39E-4D75-8457-F390222E89BE}"/>
              </a:ext>
            </a:extLst>
          </p:cNvPr>
          <p:cNvCxnSpPr>
            <a:cxnSpLocks/>
          </p:cNvCxnSpPr>
          <p:nvPr/>
        </p:nvCxnSpPr>
        <p:spPr>
          <a:xfrm flipH="1" flipV="1">
            <a:off x="6376135" y="3884015"/>
            <a:ext cx="977544" cy="379849"/>
          </a:xfrm>
          <a:prstGeom prst="straightConnector1">
            <a:avLst/>
          </a:prstGeom>
          <a:ln w="44450">
            <a:solidFill>
              <a:srgbClr val="C00000">
                <a:alpha val="64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2245549-E974-455D-BE9B-281A9E6DF729}"/>
              </a:ext>
            </a:extLst>
          </p:cNvPr>
          <p:cNvCxnSpPr>
            <a:cxnSpLocks/>
          </p:cNvCxnSpPr>
          <p:nvPr/>
        </p:nvCxnSpPr>
        <p:spPr>
          <a:xfrm flipH="1" flipV="1">
            <a:off x="4121597" y="3493797"/>
            <a:ext cx="1125242" cy="366251"/>
          </a:xfrm>
          <a:prstGeom prst="straightConnector1">
            <a:avLst/>
          </a:prstGeom>
          <a:ln w="44450">
            <a:solidFill>
              <a:srgbClr val="C00000">
                <a:alpha val="64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AEDB431-621D-49B9-AD50-4CDF8A0189D7}"/>
              </a:ext>
            </a:extLst>
          </p:cNvPr>
          <p:cNvCxnSpPr>
            <a:cxnSpLocks/>
          </p:cNvCxnSpPr>
          <p:nvPr/>
        </p:nvCxnSpPr>
        <p:spPr>
          <a:xfrm flipH="1">
            <a:off x="4126533" y="4247502"/>
            <a:ext cx="1196130" cy="421551"/>
          </a:xfrm>
          <a:prstGeom prst="straightConnector1">
            <a:avLst/>
          </a:prstGeom>
          <a:ln w="44450">
            <a:solidFill>
              <a:srgbClr val="C00000">
                <a:alpha val="64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F289A27-BCCD-44A0-9DD5-006FC505E7B4}"/>
              </a:ext>
            </a:extLst>
          </p:cNvPr>
          <p:cNvCxnSpPr>
            <a:cxnSpLocks/>
          </p:cNvCxnSpPr>
          <p:nvPr/>
        </p:nvCxnSpPr>
        <p:spPr>
          <a:xfrm flipH="1">
            <a:off x="4123725" y="4434787"/>
            <a:ext cx="2820884" cy="734353"/>
          </a:xfrm>
          <a:prstGeom prst="straightConnector1">
            <a:avLst/>
          </a:prstGeom>
          <a:ln w="44450">
            <a:solidFill>
              <a:srgbClr val="C00000">
                <a:alpha val="64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77E50880-2253-4D76-97E6-9A8C8B4B7992}"/>
              </a:ext>
            </a:extLst>
          </p:cNvPr>
          <p:cNvCxnSpPr>
            <a:cxnSpLocks/>
          </p:cNvCxnSpPr>
          <p:nvPr/>
        </p:nvCxnSpPr>
        <p:spPr>
          <a:xfrm>
            <a:off x="4450624" y="3449548"/>
            <a:ext cx="878847" cy="261950"/>
          </a:xfrm>
          <a:prstGeom prst="straightConnector1">
            <a:avLst/>
          </a:prstGeom>
          <a:ln w="44450">
            <a:solidFill>
              <a:schemeClr val="accent1">
                <a:lumMod val="75000"/>
                <a:alpha val="64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C15FDD7-523C-421C-9719-838AF97BA3F0}"/>
              </a:ext>
            </a:extLst>
          </p:cNvPr>
          <p:cNvCxnSpPr>
            <a:cxnSpLocks/>
          </p:cNvCxnSpPr>
          <p:nvPr/>
        </p:nvCxnSpPr>
        <p:spPr>
          <a:xfrm flipV="1">
            <a:off x="4341431" y="4410059"/>
            <a:ext cx="1030979" cy="346609"/>
          </a:xfrm>
          <a:prstGeom prst="straightConnector1">
            <a:avLst/>
          </a:prstGeom>
          <a:ln w="44450">
            <a:solidFill>
              <a:schemeClr val="accent1">
                <a:lumMod val="75000"/>
                <a:alpha val="64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DB7429F9-E106-4D5B-B33C-E56D6F74C5FF}"/>
              </a:ext>
            </a:extLst>
          </p:cNvPr>
          <p:cNvCxnSpPr>
            <a:cxnSpLocks/>
          </p:cNvCxnSpPr>
          <p:nvPr/>
        </p:nvCxnSpPr>
        <p:spPr>
          <a:xfrm flipV="1">
            <a:off x="4206598" y="4644437"/>
            <a:ext cx="3101815" cy="827825"/>
          </a:xfrm>
          <a:prstGeom prst="straightConnector1">
            <a:avLst/>
          </a:prstGeom>
          <a:ln w="44450">
            <a:solidFill>
              <a:schemeClr val="accent1">
                <a:lumMod val="75000"/>
                <a:alpha val="64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F1562FCA-34D1-47E1-9C69-AA143FDB3506}"/>
              </a:ext>
            </a:extLst>
          </p:cNvPr>
          <p:cNvCxnSpPr>
            <a:cxnSpLocks/>
          </p:cNvCxnSpPr>
          <p:nvPr/>
        </p:nvCxnSpPr>
        <p:spPr>
          <a:xfrm>
            <a:off x="6572891" y="3718531"/>
            <a:ext cx="879138" cy="340090"/>
          </a:xfrm>
          <a:prstGeom prst="straightConnector1">
            <a:avLst/>
          </a:prstGeom>
          <a:ln w="44450">
            <a:solidFill>
              <a:schemeClr val="accent1">
                <a:lumMod val="75000"/>
                <a:alpha val="64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83582BB-31C2-4319-AFB9-239C56D6FAED}"/>
              </a:ext>
            </a:extLst>
          </p:cNvPr>
          <p:cNvCxnSpPr>
            <a:cxnSpLocks/>
            <a:endCxn id="70" idx="1"/>
          </p:cNvCxnSpPr>
          <p:nvPr/>
        </p:nvCxnSpPr>
        <p:spPr>
          <a:xfrm flipV="1">
            <a:off x="8263607" y="4632514"/>
            <a:ext cx="2055665" cy="11924"/>
          </a:xfrm>
          <a:prstGeom prst="straightConnector1">
            <a:avLst/>
          </a:prstGeom>
          <a:ln w="44450">
            <a:solidFill>
              <a:schemeClr val="accent1">
                <a:lumMod val="75000"/>
                <a:alpha val="64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588CBC4-7F6C-4F76-B4CC-5F5EF35FCAA4}"/>
              </a:ext>
            </a:extLst>
          </p:cNvPr>
          <p:cNvSpPr txBox="1"/>
          <p:nvPr/>
        </p:nvSpPr>
        <p:spPr>
          <a:xfrm>
            <a:off x="10319272" y="4447848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5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0089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B9DD61DB-3E44-4320-96D9-D9FE36ABD671}"/>
              </a:ext>
            </a:extLst>
          </p:cNvPr>
          <p:cNvSpPr/>
          <p:nvPr/>
        </p:nvSpPr>
        <p:spPr>
          <a:xfrm>
            <a:off x="1169368" y="2292051"/>
            <a:ext cx="2633843" cy="39673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228600" dir="2700000" algn="tl" rotWithShape="0">
              <a:prstClr val="black">
                <a:alpha val="40000"/>
              </a:prstClr>
            </a:outerShdw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669A14B-B5E5-4E85-B794-980D3D1D3AA9}"/>
              </a:ext>
            </a:extLst>
          </p:cNvPr>
          <p:cNvSpPr/>
          <p:nvPr/>
        </p:nvSpPr>
        <p:spPr>
          <a:xfrm>
            <a:off x="4672396" y="2292051"/>
            <a:ext cx="2633843" cy="39673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228600" dir="2700000" algn="tl" rotWithShape="0">
              <a:prstClr val="black">
                <a:alpha val="40000"/>
              </a:prstClr>
            </a:outerShdw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55C6522-CBC9-4B92-94B4-3B0FBAE11533}"/>
              </a:ext>
            </a:extLst>
          </p:cNvPr>
          <p:cNvSpPr/>
          <p:nvPr/>
        </p:nvSpPr>
        <p:spPr>
          <a:xfrm>
            <a:off x="8151305" y="2292051"/>
            <a:ext cx="2633843" cy="39673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228600" dir="2700000" algn="tl" rotWithShape="0">
              <a:prstClr val="black">
                <a:alpha val="40000"/>
              </a:prstClr>
            </a:outerShdw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I N D E X</a:t>
            </a:r>
            <a:endParaRPr lang="ko-KR" altLang="en-US" dirty="0">
              <a:solidFill>
                <a:srgbClr val="96969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0DC9C9-09F5-4F7A-BBD8-F91E56F37191}"/>
              </a:ext>
            </a:extLst>
          </p:cNvPr>
          <p:cNvSpPr txBox="1"/>
          <p:nvPr/>
        </p:nvSpPr>
        <p:spPr>
          <a:xfrm>
            <a:off x="1259830" y="3484606"/>
            <a:ext cx="2452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TensorFlow </a:t>
            </a:r>
            <a:r>
              <a:rPr lang="ko-KR" altLang="en-US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란</a:t>
            </a:r>
            <a:r>
              <a:rPr lang="en-US" altLang="ko-KR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759229-D8D0-4211-8F3C-09DC2EB87A96}"/>
              </a:ext>
            </a:extLst>
          </p:cNvPr>
          <p:cNvSpPr txBox="1"/>
          <p:nvPr/>
        </p:nvSpPr>
        <p:spPr>
          <a:xfrm>
            <a:off x="2137474" y="451893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설치</a:t>
            </a:r>
            <a:endParaRPr lang="en-US" altLang="ko-KR" sz="20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BA81EC-042D-4C8F-89EF-073323B3602F}"/>
              </a:ext>
            </a:extLst>
          </p:cNvPr>
          <p:cNvSpPr txBox="1"/>
          <p:nvPr/>
        </p:nvSpPr>
        <p:spPr>
          <a:xfrm>
            <a:off x="5640503" y="298714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구조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7702E6-ABD1-4581-8E7B-0683AC68979B}"/>
              </a:ext>
            </a:extLst>
          </p:cNvPr>
          <p:cNvSpPr txBox="1"/>
          <p:nvPr/>
        </p:nvSpPr>
        <p:spPr>
          <a:xfrm>
            <a:off x="9143530" y="250818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세션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9C6F98-9301-42DC-9855-6E8449182A4F}"/>
              </a:ext>
            </a:extLst>
          </p:cNvPr>
          <p:cNvSpPr txBox="1"/>
          <p:nvPr/>
        </p:nvSpPr>
        <p:spPr>
          <a:xfrm>
            <a:off x="5517462" y="438917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자료형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E69E59-BE14-41EF-AD07-86378AD076BB}"/>
              </a:ext>
            </a:extLst>
          </p:cNvPr>
          <p:cNvSpPr txBox="1"/>
          <p:nvPr/>
        </p:nvSpPr>
        <p:spPr>
          <a:xfrm>
            <a:off x="9143530" y="31234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선언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287C29-5D73-4582-A3F5-3ABE4392EB54}"/>
              </a:ext>
            </a:extLst>
          </p:cNvPr>
          <p:cNvSpPr txBox="1"/>
          <p:nvPr/>
        </p:nvSpPr>
        <p:spPr>
          <a:xfrm>
            <a:off x="9163194" y="375335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연산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15BBD3-B76A-4416-8577-D011FA04D627}"/>
              </a:ext>
            </a:extLst>
          </p:cNvPr>
          <p:cNvSpPr txBox="1"/>
          <p:nvPr/>
        </p:nvSpPr>
        <p:spPr>
          <a:xfrm>
            <a:off x="8878467" y="4383286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파일 읽기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2E848E-25DD-4991-9BD3-186AF3ECA522}"/>
              </a:ext>
            </a:extLst>
          </p:cNvPr>
          <p:cNvSpPr txBox="1"/>
          <p:nvPr/>
        </p:nvSpPr>
        <p:spPr>
          <a:xfrm>
            <a:off x="8734195" y="5614773"/>
            <a:ext cx="1584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저장 </a:t>
            </a:r>
            <a:r>
              <a:rPr lang="en-US" altLang="ko-KR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&amp; </a:t>
            </a:r>
            <a:r>
              <a:rPr lang="ko-KR" altLang="en-US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복구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829B2C-148C-447A-BD58-62733043CDA7}"/>
              </a:ext>
            </a:extLst>
          </p:cNvPr>
          <p:cNvSpPr txBox="1"/>
          <p:nvPr/>
        </p:nvSpPr>
        <p:spPr>
          <a:xfrm>
            <a:off x="9006705" y="5013215"/>
            <a:ext cx="1039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딥 러닝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84D312-8192-4EAE-B41F-2D9E488A93E9}"/>
              </a:ext>
            </a:extLst>
          </p:cNvPr>
          <p:cNvSpPr txBox="1"/>
          <p:nvPr/>
        </p:nvSpPr>
        <p:spPr>
          <a:xfrm>
            <a:off x="1932290" y="1653852"/>
            <a:ext cx="1107996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36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시작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B09B23-3B3F-4B82-842D-3185FC074443}"/>
              </a:ext>
            </a:extLst>
          </p:cNvPr>
          <p:cNvSpPr txBox="1"/>
          <p:nvPr/>
        </p:nvSpPr>
        <p:spPr>
          <a:xfrm>
            <a:off x="4896710" y="1653852"/>
            <a:ext cx="2185214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36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기본 설명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F9E2A5-B146-48CE-9EA7-ABBF35C7C3DA}"/>
              </a:ext>
            </a:extLst>
          </p:cNvPr>
          <p:cNvSpPr txBox="1"/>
          <p:nvPr/>
        </p:nvSpPr>
        <p:spPr>
          <a:xfrm>
            <a:off x="8690050" y="1645720"/>
            <a:ext cx="1569660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36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사용법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22C174-F67F-44D8-9E99-FA6FFFCD5105}"/>
              </a:ext>
            </a:extLst>
          </p:cNvPr>
          <p:cNvSpPr txBox="1"/>
          <p:nvPr/>
        </p:nvSpPr>
        <p:spPr>
          <a:xfrm>
            <a:off x="5115912" y="3688160"/>
            <a:ext cx="1757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Tensor </a:t>
            </a:r>
            <a:r>
              <a:rPr lang="ko-KR" altLang="en-US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란</a:t>
            </a:r>
            <a:r>
              <a:rPr lang="en-US" altLang="ko-KR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?</a:t>
            </a:r>
            <a:endParaRPr lang="ko-KR" altLang="en-US" sz="20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376CA4-A5F8-4E25-A564-DF6FFA027E2C}"/>
              </a:ext>
            </a:extLst>
          </p:cNvPr>
          <p:cNvSpPr txBox="1"/>
          <p:nvPr/>
        </p:nvSpPr>
        <p:spPr>
          <a:xfrm>
            <a:off x="5645701" y="509018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2878770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/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사용법 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-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세션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F0F9-3BC7-4394-B18D-770F37DBF77F}"/>
              </a:ext>
            </a:extLst>
          </p:cNvPr>
          <p:cNvSpPr txBox="1"/>
          <p:nvPr/>
        </p:nvSpPr>
        <p:spPr>
          <a:xfrm>
            <a:off x="5445211" y="1192903"/>
            <a:ext cx="6746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https://www.tensorflow.org/api_docs/python/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74A41E-5216-490E-98E7-F9C0464EC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78" y="2902169"/>
            <a:ext cx="5523722" cy="25769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67FC59-1C81-4495-A8ED-FC4D13923488}"/>
              </a:ext>
            </a:extLst>
          </p:cNvPr>
          <p:cNvSpPr txBox="1"/>
          <p:nvPr/>
        </p:nvSpPr>
        <p:spPr>
          <a:xfrm>
            <a:off x="6308282" y="3612746"/>
            <a:ext cx="5775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tensorflow.Session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()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으로 생성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,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A13DE2-E600-4B1C-9559-5049EA9A1207}"/>
              </a:ext>
            </a:extLst>
          </p:cNvPr>
          <p:cNvSpPr txBox="1"/>
          <p:nvPr/>
        </p:nvSpPr>
        <p:spPr>
          <a:xfrm>
            <a:off x="6308282" y="4179037"/>
            <a:ext cx="5519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Close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를 통해 자원을 반환해야 한다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  <a:endParaRPr lang="ko-KR" altLang="en-US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C3028A-92CB-480C-B3A3-3B28BD92557A}"/>
              </a:ext>
            </a:extLst>
          </p:cNvPr>
          <p:cNvSpPr txBox="1"/>
          <p:nvPr/>
        </p:nvSpPr>
        <p:spPr>
          <a:xfrm>
            <a:off x="6308282" y="4745328"/>
            <a:ext cx="5250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With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사용시 자동으로 반환 해준다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  <a:endParaRPr lang="ko-KR" altLang="en-US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182941-24B5-4E8C-A57D-2A3B120733F4}"/>
              </a:ext>
            </a:extLst>
          </p:cNvPr>
          <p:cNvSpPr txBox="1"/>
          <p:nvPr/>
        </p:nvSpPr>
        <p:spPr>
          <a:xfrm>
            <a:off x="6308282" y="3046455"/>
            <a:ext cx="5737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모든 실행은 세션을 통해서 이루어 진다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  <a:endParaRPr lang="ko-KR" altLang="en-US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1188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/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사용법 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-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세션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F0F9-3BC7-4394-B18D-770F37DBF77F}"/>
              </a:ext>
            </a:extLst>
          </p:cNvPr>
          <p:cNvSpPr txBox="1"/>
          <p:nvPr/>
        </p:nvSpPr>
        <p:spPr>
          <a:xfrm>
            <a:off x="5461686" y="1192903"/>
            <a:ext cx="6730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https://www.tensorflow.org/api_docs/python/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351894-C470-4B85-B989-DD1291B87D34}"/>
              </a:ext>
            </a:extLst>
          </p:cNvPr>
          <p:cNvSpPr txBox="1"/>
          <p:nvPr/>
        </p:nvSpPr>
        <p:spPr>
          <a:xfrm>
            <a:off x="764071" y="1753001"/>
            <a:ext cx="50161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Interactive</a:t>
            </a:r>
            <a:r>
              <a:rPr lang="ko-KR" altLang="en-US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Session</a:t>
            </a:r>
            <a:endParaRPr lang="ko-KR" altLang="en-US" sz="3200" b="1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9C979D-737B-4219-8130-487B33050CC9}"/>
              </a:ext>
            </a:extLst>
          </p:cNvPr>
          <p:cNvSpPr txBox="1"/>
          <p:nvPr/>
        </p:nvSpPr>
        <p:spPr>
          <a:xfrm>
            <a:off x="7140732" y="3113318"/>
            <a:ext cx="41985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Tensor -&gt; eval()</a:t>
            </a:r>
          </a:p>
          <a:p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Operation -&gt; run()</a:t>
            </a:r>
          </a:p>
          <a:p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로 각각 실행할 수 있게 된다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  <a:endParaRPr lang="ko-KR" altLang="en-US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7FA4C8-DD3D-4A03-89E6-3FA5143BE9FA}"/>
              </a:ext>
            </a:extLst>
          </p:cNvPr>
          <p:cNvSpPr txBox="1"/>
          <p:nvPr/>
        </p:nvSpPr>
        <p:spPr>
          <a:xfrm>
            <a:off x="7140732" y="4557102"/>
            <a:ext cx="3801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With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내에서도 사용 가능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3C2678D-2CB1-4640-9FED-986DC652D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71" y="2626807"/>
            <a:ext cx="5878151" cy="30033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FD9F0C-640B-4A45-A6D9-F909644079DE}"/>
              </a:ext>
            </a:extLst>
          </p:cNvPr>
          <p:cNvSpPr txBox="1"/>
          <p:nvPr/>
        </p:nvSpPr>
        <p:spPr>
          <a:xfrm>
            <a:off x="2004412" y="5958850"/>
            <a:ext cx="784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Tensor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와 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operation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의 차이는 결과 값 반환 여부</a:t>
            </a:r>
          </a:p>
        </p:txBody>
      </p:sp>
    </p:spTree>
    <p:extLst>
      <p:ext uri="{BB962C8B-B14F-4D97-AF65-F5344CB8AC3E}">
        <p14:creationId xmlns:p14="http://schemas.microsoft.com/office/powerpoint/2010/main" val="1540726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755A2C0-466A-46CA-B994-2E3267B7D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929" y="2933565"/>
            <a:ext cx="9240621" cy="370222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/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사용법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 –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선언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F0F9-3BC7-4394-B18D-770F37DBF77F}"/>
              </a:ext>
            </a:extLst>
          </p:cNvPr>
          <p:cNvSpPr txBox="1"/>
          <p:nvPr/>
        </p:nvSpPr>
        <p:spPr>
          <a:xfrm>
            <a:off x="5502876" y="1192903"/>
            <a:ext cx="668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https://www.tensorflow.org/api_docs/python/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F492C4-68F8-4EAB-AAD1-D6B6DF7BEF2D}"/>
              </a:ext>
            </a:extLst>
          </p:cNvPr>
          <p:cNvSpPr txBox="1"/>
          <p:nvPr/>
        </p:nvSpPr>
        <p:spPr>
          <a:xfrm>
            <a:off x="712365" y="1562235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상수 선언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CD8A43-C62F-4B45-A04E-3B357E9669CF}"/>
              </a:ext>
            </a:extLst>
          </p:cNvPr>
          <p:cNvSpPr txBox="1"/>
          <p:nvPr/>
        </p:nvSpPr>
        <p:spPr>
          <a:xfrm>
            <a:off x="1255929" y="2308237"/>
            <a:ext cx="6162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Constant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를 사용하여 선언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2C40AD-DC6C-47E0-B7BE-19869E6E1E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970" r="47941"/>
          <a:stretch/>
        </p:blipFill>
        <p:spPr>
          <a:xfrm>
            <a:off x="6096000" y="5230701"/>
            <a:ext cx="5544292" cy="131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615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E1A2C5F-0630-480E-89B8-9E75DE9FE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06" y="2702772"/>
            <a:ext cx="7407718" cy="401643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/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사용법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 –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선언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F0F9-3BC7-4394-B18D-770F37DBF77F}"/>
              </a:ext>
            </a:extLst>
          </p:cNvPr>
          <p:cNvSpPr txBox="1"/>
          <p:nvPr/>
        </p:nvSpPr>
        <p:spPr>
          <a:xfrm>
            <a:off x="5453449" y="1192903"/>
            <a:ext cx="673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https://www.tensorflow.org/api_docs/python/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65CF84-1A3E-4210-9FC0-D43AB06634A4}"/>
              </a:ext>
            </a:extLst>
          </p:cNvPr>
          <p:cNvSpPr txBox="1"/>
          <p:nvPr/>
        </p:nvSpPr>
        <p:spPr>
          <a:xfrm>
            <a:off x="725065" y="1562235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상수 선언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683020B-2090-4E20-A786-982E69254CF9}"/>
              </a:ext>
            </a:extLst>
          </p:cNvPr>
          <p:cNvCxnSpPr>
            <a:cxnSpLocks/>
          </p:cNvCxnSpPr>
          <p:nvPr/>
        </p:nvCxnSpPr>
        <p:spPr>
          <a:xfrm flipV="1">
            <a:off x="5346357" y="3929449"/>
            <a:ext cx="807308" cy="626075"/>
          </a:xfrm>
          <a:prstGeom prst="straightConnector1">
            <a:avLst/>
          </a:prstGeom>
          <a:ln w="44450">
            <a:solidFill>
              <a:srgbClr val="C00000">
                <a:alpha val="64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D983E71-66B1-436C-8AC2-54E2E695FE31}"/>
              </a:ext>
            </a:extLst>
          </p:cNvPr>
          <p:cNvSpPr txBox="1"/>
          <p:nvPr/>
        </p:nvSpPr>
        <p:spPr>
          <a:xfrm>
            <a:off x="8095934" y="4943329"/>
            <a:ext cx="3544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모든 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seed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값 설정가능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6803ABD-D39C-49A5-94C5-704AD1780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32205"/>
            <a:ext cx="5952087" cy="13111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B021529-CA23-48F0-B79B-83F0E7DC9F64}"/>
              </a:ext>
            </a:extLst>
          </p:cNvPr>
          <p:cNvSpPr txBox="1"/>
          <p:nvPr/>
        </p:nvSpPr>
        <p:spPr>
          <a:xfrm>
            <a:off x="1288881" y="2182412"/>
            <a:ext cx="6162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다양하게 초기화된 값 사용 가능</a:t>
            </a:r>
          </a:p>
        </p:txBody>
      </p:sp>
    </p:spTree>
    <p:extLst>
      <p:ext uri="{BB962C8B-B14F-4D97-AF65-F5344CB8AC3E}">
        <p14:creationId xmlns:p14="http://schemas.microsoft.com/office/powerpoint/2010/main" val="3883810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B8702C7-F8C6-4001-8230-64A2E488D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23" y="2447742"/>
            <a:ext cx="7128502" cy="39865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/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사용법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 –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선언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F0F9-3BC7-4394-B18D-770F37DBF77F}"/>
              </a:ext>
            </a:extLst>
          </p:cNvPr>
          <p:cNvSpPr txBox="1"/>
          <p:nvPr/>
        </p:nvSpPr>
        <p:spPr>
          <a:xfrm>
            <a:off x="5410200" y="1192903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https://www.tensorflow.org/api_docs/python/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65CF84-1A3E-4210-9FC0-D43AB06634A4}"/>
              </a:ext>
            </a:extLst>
          </p:cNvPr>
          <p:cNvSpPr txBox="1"/>
          <p:nvPr/>
        </p:nvSpPr>
        <p:spPr>
          <a:xfrm>
            <a:off x="725065" y="1562235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변수 선언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7C5A74-DC65-4B7F-A735-F3EC01063EF7}"/>
              </a:ext>
            </a:extLst>
          </p:cNvPr>
          <p:cNvSpPr txBox="1"/>
          <p:nvPr/>
        </p:nvSpPr>
        <p:spPr>
          <a:xfrm>
            <a:off x="8079102" y="3209316"/>
            <a:ext cx="3348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전체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,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특정 변수 초기화</a:t>
            </a:r>
            <a:endParaRPr lang="en-US" altLang="ko-KR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D7862EE-DDAA-49A9-B33B-109D34719940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5410200" y="3440149"/>
            <a:ext cx="2668902" cy="978392"/>
          </a:xfrm>
          <a:prstGeom prst="straightConnector1">
            <a:avLst/>
          </a:prstGeom>
          <a:ln w="44450">
            <a:solidFill>
              <a:srgbClr val="C00000">
                <a:alpha val="64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FF90813-4FE2-408E-914E-1FBD23FD78DA}"/>
              </a:ext>
            </a:extLst>
          </p:cNvPr>
          <p:cNvSpPr txBox="1"/>
          <p:nvPr/>
        </p:nvSpPr>
        <p:spPr>
          <a:xfrm>
            <a:off x="8714725" y="2585690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초기화 필수</a:t>
            </a:r>
            <a:endParaRPr lang="en-US" altLang="ko-KR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C5EE31E-9E51-4799-9C8A-B26F91670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685" y="5141353"/>
            <a:ext cx="8604232" cy="14555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38FE17-D752-442B-B785-1E76ACC9F940}"/>
              </a:ext>
            </a:extLst>
          </p:cNvPr>
          <p:cNvSpPr txBox="1"/>
          <p:nvPr/>
        </p:nvSpPr>
        <p:spPr>
          <a:xfrm>
            <a:off x="7853079" y="4002742"/>
            <a:ext cx="3801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모든 변수는 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reference</a:t>
            </a:r>
            <a:endParaRPr lang="ko-KR" altLang="en-US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110DDB4-5A84-4181-94D3-0CFA60B0C552}"/>
              </a:ext>
            </a:extLst>
          </p:cNvPr>
          <p:cNvCxnSpPr>
            <a:cxnSpLocks/>
          </p:cNvCxnSpPr>
          <p:nvPr/>
        </p:nvCxnSpPr>
        <p:spPr>
          <a:xfrm flipV="1">
            <a:off x="9753599" y="4488472"/>
            <a:ext cx="1" cy="687612"/>
          </a:xfrm>
          <a:prstGeom prst="straightConnector1">
            <a:avLst/>
          </a:prstGeom>
          <a:ln w="44450">
            <a:solidFill>
              <a:srgbClr val="C00000">
                <a:alpha val="64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090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D027F08-139D-4EA9-8BCF-91FDC278C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77" y="4001229"/>
            <a:ext cx="10226698" cy="200316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/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사용법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 –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선언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F0F9-3BC7-4394-B18D-770F37DBF77F}"/>
              </a:ext>
            </a:extLst>
          </p:cNvPr>
          <p:cNvSpPr txBox="1"/>
          <p:nvPr/>
        </p:nvSpPr>
        <p:spPr>
          <a:xfrm>
            <a:off x="5445211" y="1192903"/>
            <a:ext cx="6746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https://www.tensorflow.org/api_docs/python/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BA5998-52DF-488B-9A82-F31496E7930E}"/>
              </a:ext>
            </a:extLst>
          </p:cNvPr>
          <p:cNvSpPr txBox="1"/>
          <p:nvPr/>
        </p:nvSpPr>
        <p:spPr>
          <a:xfrm>
            <a:off x="717823" y="1567117"/>
            <a:ext cx="3756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플레이스</a:t>
            </a:r>
            <a:r>
              <a:rPr lang="ko-KR" altLang="en-US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홀더 선언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7290C4-7920-476B-92AF-DE23C76684A0}"/>
              </a:ext>
            </a:extLst>
          </p:cNvPr>
          <p:cNvSpPr txBox="1"/>
          <p:nvPr/>
        </p:nvSpPr>
        <p:spPr>
          <a:xfrm>
            <a:off x="1214507" y="2242563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값을 입력하기 위한 공간을 선언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</a:p>
          <a:p>
            <a:r>
              <a:rPr lang="en-US" altLang="ko-KR" sz="24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feed_dict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로 값을 입력해야만 한다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  <a:endParaRPr lang="ko-KR" altLang="en-US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BFD6E43-2128-409A-B85E-1A0DFBFE9E9B}"/>
              </a:ext>
            </a:extLst>
          </p:cNvPr>
          <p:cNvCxnSpPr>
            <a:cxnSpLocks/>
          </p:cNvCxnSpPr>
          <p:nvPr/>
        </p:nvCxnSpPr>
        <p:spPr>
          <a:xfrm flipH="1">
            <a:off x="3689499" y="5666050"/>
            <a:ext cx="116958" cy="669850"/>
          </a:xfrm>
          <a:prstGeom prst="straightConnector1">
            <a:avLst/>
          </a:prstGeom>
          <a:ln w="44450">
            <a:solidFill>
              <a:srgbClr val="C00000">
                <a:alpha val="64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7949E9B-2C40-40A7-9A8C-AB3DD75F4D2C}"/>
              </a:ext>
            </a:extLst>
          </p:cNvPr>
          <p:cNvSpPr txBox="1"/>
          <p:nvPr/>
        </p:nvSpPr>
        <p:spPr>
          <a:xfrm>
            <a:off x="1514033" y="6310239"/>
            <a:ext cx="4467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a, b, c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에게 각각의 값을 입력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BE291F-E47C-4CDC-9137-2B935238D739}"/>
              </a:ext>
            </a:extLst>
          </p:cNvPr>
          <p:cNvSpPr txBox="1"/>
          <p:nvPr/>
        </p:nvSpPr>
        <p:spPr>
          <a:xfrm>
            <a:off x="1963169" y="3172624"/>
            <a:ext cx="6444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None</a:t>
            </a:r>
            <a:r>
              <a:rPr lang="ko-KR" altLang="en-US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을 넣으면 크기가 입력에 따라 동적으로 변한다</a:t>
            </a:r>
            <a:r>
              <a:rPr lang="en-US" altLang="ko-KR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  <a:endParaRPr lang="ko-KR" altLang="en-US" sz="20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C6B74C0-986F-4FC1-8E35-519DBA42174D}"/>
              </a:ext>
            </a:extLst>
          </p:cNvPr>
          <p:cNvCxnSpPr>
            <a:cxnSpLocks/>
          </p:cNvCxnSpPr>
          <p:nvPr/>
        </p:nvCxnSpPr>
        <p:spPr>
          <a:xfrm flipV="1">
            <a:off x="4719076" y="3609729"/>
            <a:ext cx="212321" cy="691789"/>
          </a:xfrm>
          <a:prstGeom prst="straightConnector1">
            <a:avLst/>
          </a:prstGeom>
          <a:ln w="44450">
            <a:solidFill>
              <a:srgbClr val="C00000">
                <a:alpha val="64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8BAB01F1-0F2C-4156-B44A-EE4EF286A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7562" y="2972104"/>
            <a:ext cx="3345828" cy="211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654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/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사용법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 –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연산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F0F9-3BC7-4394-B18D-770F37DBF77F}"/>
              </a:ext>
            </a:extLst>
          </p:cNvPr>
          <p:cNvSpPr txBox="1"/>
          <p:nvPr/>
        </p:nvSpPr>
        <p:spPr>
          <a:xfrm>
            <a:off x="5469924" y="1192903"/>
            <a:ext cx="672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https://www.tensorflow.org/api_docs/python/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E75A39-8B66-48AB-B238-0391E6C4F1E6}"/>
              </a:ext>
            </a:extLst>
          </p:cNvPr>
          <p:cNvSpPr txBox="1"/>
          <p:nvPr/>
        </p:nvSpPr>
        <p:spPr>
          <a:xfrm>
            <a:off x="720908" y="168051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계산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622784-D359-420A-B55D-9ED2F0854555}"/>
              </a:ext>
            </a:extLst>
          </p:cNvPr>
          <p:cNvSpPr txBox="1"/>
          <p:nvPr/>
        </p:nvSpPr>
        <p:spPr>
          <a:xfrm>
            <a:off x="2243516" y="2312682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X, Y</a:t>
            </a:r>
            <a:r>
              <a: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 </a:t>
            </a:r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=</a:t>
            </a:r>
            <a:r>
              <a: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 </a:t>
            </a:r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5, 4 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C33C6C-D81D-463D-BDCC-C86F7F3FE719}"/>
              </a:ext>
            </a:extLst>
          </p:cNvPr>
          <p:cNvSpPr txBox="1"/>
          <p:nvPr/>
        </p:nvSpPr>
        <p:spPr>
          <a:xfrm>
            <a:off x="1103870" y="5177481"/>
            <a:ext cx="930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대상 중 하나라도 </a:t>
            </a:r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tensor</a:t>
            </a:r>
            <a:r>
              <a: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객체일 시 기본적인 연산에 대해 단순 기호로 사용 가능하다</a:t>
            </a:r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C950D3-4FF5-4C9F-8586-D7DF36DB0138}"/>
              </a:ext>
            </a:extLst>
          </p:cNvPr>
          <p:cNvSpPr txBox="1"/>
          <p:nvPr/>
        </p:nvSpPr>
        <p:spPr>
          <a:xfrm>
            <a:off x="1103870" y="5739743"/>
            <a:ext cx="8590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전체 평균</a:t>
            </a:r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, </a:t>
            </a:r>
            <a:r>
              <a: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부분 합</a:t>
            </a:r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, </a:t>
            </a:r>
            <a:r>
              <a: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최댓값</a:t>
            </a:r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, </a:t>
            </a:r>
            <a:r>
              <a: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평균 등 다양한 연산을 지원한다</a:t>
            </a:r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- https://www.tensorflow.org/api_guides/python/math_ops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23E4930-5CC6-409F-9533-03D18BE713DA}"/>
              </a:ext>
            </a:extLst>
          </p:cNvPr>
          <p:cNvGrpSpPr/>
          <p:nvPr/>
        </p:nvGrpSpPr>
        <p:grpSpPr>
          <a:xfrm>
            <a:off x="1013253" y="2786969"/>
            <a:ext cx="10747608" cy="2156800"/>
            <a:chOff x="1013253" y="2786969"/>
            <a:chExt cx="10747608" cy="215680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B5C4CA3-4AD0-4E7D-93C4-D5882A895C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3253" y="2786969"/>
              <a:ext cx="4843849" cy="215680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7E94583-E198-498E-B129-C12D0562A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92900" y="2786969"/>
              <a:ext cx="5323483" cy="215680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A863BA8-AD7A-469F-8B60-28980A82F1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22801" y="3788720"/>
              <a:ext cx="3838060" cy="767071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79685BF-D35D-417C-9EAC-CA93A2988121}"/>
                </a:ext>
              </a:extLst>
            </p:cNvPr>
            <p:cNvSpPr/>
            <p:nvPr/>
          </p:nvSpPr>
          <p:spPr>
            <a:xfrm>
              <a:off x="1013253" y="4407243"/>
              <a:ext cx="5758250" cy="247135"/>
            </a:xfrm>
            <a:prstGeom prst="rect">
              <a:avLst/>
            </a:prstGeom>
            <a:solidFill>
              <a:srgbClr val="1E1E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72747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/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사용법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 –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연산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F0F9-3BC7-4394-B18D-770F37DBF77F}"/>
              </a:ext>
            </a:extLst>
          </p:cNvPr>
          <p:cNvSpPr txBox="1"/>
          <p:nvPr/>
        </p:nvSpPr>
        <p:spPr>
          <a:xfrm>
            <a:off x="5445211" y="1192903"/>
            <a:ext cx="6746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https://www.tensorflow.org/api_docs/python/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E56548-DDA0-4BA1-9C8F-5C02B6D58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28" y="2586550"/>
            <a:ext cx="2492764" cy="11555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FC93F87-71CF-43AB-B997-20425662A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6231" y="2566672"/>
            <a:ext cx="2542289" cy="112256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E1E7B5F-2ACE-4027-A3DD-64B195EEB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960" y="2574925"/>
            <a:ext cx="2740390" cy="110606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CA89656-885F-4323-8507-BB153D4AA3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3824" y="2586550"/>
            <a:ext cx="2476256" cy="110606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64F3797-16DA-4781-BD27-48570C9FD140}"/>
              </a:ext>
            </a:extLst>
          </p:cNvPr>
          <p:cNvSpPr txBox="1"/>
          <p:nvPr/>
        </p:nvSpPr>
        <p:spPr>
          <a:xfrm>
            <a:off x="1554756" y="3742093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O</a:t>
            </a:r>
            <a:endParaRPr lang="ko-KR" altLang="en-US" sz="2400" b="1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56CB44-2CA1-47EC-B848-4B10762AF216}"/>
              </a:ext>
            </a:extLst>
          </p:cNvPr>
          <p:cNvSpPr txBox="1"/>
          <p:nvPr/>
        </p:nvSpPr>
        <p:spPr>
          <a:xfrm>
            <a:off x="4469431" y="3742093"/>
            <a:ext cx="399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X</a:t>
            </a:r>
            <a:endParaRPr lang="ko-KR" altLang="en-US" sz="2400" b="1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A3CA2E-16D5-44AD-BFAC-CD40E3E21E5B}"/>
              </a:ext>
            </a:extLst>
          </p:cNvPr>
          <p:cNvSpPr txBox="1"/>
          <p:nvPr/>
        </p:nvSpPr>
        <p:spPr>
          <a:xfrm>
            <a:off x="7345634" y="3742136"/>
            <a:ext cx="399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X</a:t>
            </a:r>
            <a:endParaRPr lang="ko-KR" altLang="en-US" sz="2400" b="1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1C097D-FC86-4FF9-AAFB-75F889C438B2}"/>
              </a:ext>
            </a:extLst>
          </p:cNvPr>
          <p:cNvSpPr txBox="1"/>
          <p:nvPr/>
        </p:nvSpPr>
        <p:spPr>
          <a:xfrm>
            <a:off x="10235618" y="36892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O</a:t>
            </a:r>
            <a:endParaRPr lang="ko-KR" altLang="en-US" sz="2400" b="1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E22172-FD42-4B02-9F0C-7257E60E0385}"/>
              </a:ext>
            </a:extLst>
          </p:cNvPr>
          <p:cNvSpPr txBox="1"/>
          <p:nvPr/>
        </p:nvSpPr>
        <p:spPr>
          <a:xfrm>
            <a:off x="1128721" y="4264908"/>
            <a:ext cx="3752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자동 형 변환이 안된다</a:t>
            </a:r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- </a:t>
            </a:r>
            <a:r>
              <a: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타입이 다르면 에러가 발생한다</a:t>
            </a:r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EB38BA3-F022-43A6-B715-D4BECC0224C8}"/>
              </a:ext>
            </a:extLst>
          </p:cNvPr>
          <p:cNvCxnSpPr>
            <a:cxnSpLocks/>
          </p:cNvCxnSpPr>
          <p:nvPr/>
        </p:nvCxnSpPr>
        <p:spPr>
          <a:xfrm>
            <a:off x="4959179" y="4556043"/>
            <a:ext cx="1977081" cy="0"/>
          </a:xfrm>
          <a:prstGeom prst="straightConnector1">
            <a:avLst/>
          </a:prstGeom>
          <a:ln w="44450">
            <a:solidFill>
              <a:srgbClr val="C00000">
                <a:alpha val="64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55F81DF-4A3A-4478-BD91-189A83A73B52}"/>
              </a:ext>
            </a:extLst>
          </p:cNvPr>
          <p:cNvSpPr txBox="1"/>
          <p:nvPr/>
        </p:nvSpPr>
        <p:spPr>
          <a:xfrm>
            <a:off x="7166920" y="4363140"/>
            <a:ext cx="278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형 변환을 명시해야 한다</a:t>
            </a:r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25344C4-59B3-4CD1-B309-51BBD2C435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5196" y="5067190"/>
            <a:ext cx="5376086" cy="140331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52B3C8C-15AF-4FA3-B65D-87FBD0A4BC10}"/>
              </a:ext>
            </a:extLst>
          </p:cNvPr>
          <p:cNvSpPr txBox="1"/>
          <p:nvPr/>
        </p:nvSpPr>
        <p:spPr>
          <a:xfrm>
            <a:off x="720908" y="1680519"/>
            <a:ext cx="15263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형 변환</a:t>
            </a:r>
          </a:p>
        </p:txBody>
      </p:sp>
    </p:spTree>
    <p:extLst>
      <p:ext uri="{BB962C8B-B14F-4D97-AF65-F5344CB8AC3E}">
        <p14:creationId xmlns:p14="http://schemas.microsoft.com/office/powerpoint/2010/main" val="34039201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>
            <a:extLst>
              <a:ext uri="{FF2B5EF4-FFF2-40B4-BE49-F238E27FC236}">
                <a16:creationId xmlns:a16="http://schemas.microsoft.com/office/drawing/2014/main" id="{C94442D6-3874-490D-9267-447F438C7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57" y="2024854"/>
            <a:ext cx="5410632" cy="2478235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E786CC4F-43BD-4DA1-8E4C-1D8A30714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937" y="2019510"/>
            <a:ext cx="5742574" cy="248357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/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사용법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 –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연산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F0F9-3BC7-4394-B18D-770F37DBF77F}"/>
              </a:ext>
            </a:extLst>
          </p:cNvPr>
          <p:cNvSpPr txBox="1"/>
          <p:nvPr/>
        </p:nvSpPr>
        <p:spPr>
          <a:xfrm>
            <a:off x="5420497" y="1192903"/>
            <a:ext cx="6771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https://www.tensorflow.org/api_docs/python/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43CEEE-08EB-4805-88BF-6977CBEF3DFF}"/>
              </a:ext>
            </a:extLst>
          </p:cNvPr>
          <p:cNvSpPr txBox="1"/>
          <p:nvPr/>
        </p:nvSpPr>
        <p:spPr>
          <a:xfrm>
            <a:off x="1867748" y="5548728"/>
            <a:ext cx="8289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계산에 대한 반복작업을 하려면 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assign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을 이용해야 한다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  <a:endParaRPr lang="ko-KR" altLang="en-US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36C0BE01-DF1B-418D-875E-836313D88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2192" y="3607357"/>
            <a:ext cx="856092" cy="1408409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F380B315-6B44-4F92-9C7B-ADF0B85FFF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5697" y="3692494"/>
            <a:ext cx="901143" cy="11934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6C56A46-6588-49E5-9F9B-6A1A3EBEA313}"/>
              </a:ext>
            </a:extLst>
          </p:cNvPr>
          <p:cNvSpPr txBox="1"/>
          <p:nvPr/>
        </p:nvSpPr>
        <p:spPr>
          <a:xfrm>
            <a:off x="745622" y="1301579"/>
            <a:ext cx="19287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반복 계산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2B3FA8-7D8A-44A4-BAEF-F4E306A897A6}"/>
              </a:ext>
            </a:extLst>
          </p:cNvPr>
          <p:cNvSpPr txBox="1"/>
          <p:nvPr/>
        </p:nvSpPr>
        <p:spPr>
          <a:xfrm>
            <a:off x="2175524" y="6138073"/>
            <a:ext cx="7673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Variable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개체만 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assign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함수들을 사용가능 하다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32C68B3-BC63-463F-A268-83011141881D}"/>
              </a:ext>
            </a:extLst>
          </p:cNvPr>
          <p:cNvCxnSpPr>
            <a:cxnSpLocks/>
          </p:cNvCxnSpPr>
          <p:nvPr/>
        </p:nvCxnSpPr>
        <p:spPr>
          <a:xfrm>
            <a:off x="1499287" y="2476942"/>
            <a:ext cx="782595" cy="2352757"/>
          </a:xfrm>
          <a:prstGeom prst="straightConnector1">
            <a:avLst/>
          </a:prstGeom>
          <a:ln w="44450">
            <a:solidFill>
              <a:srgbClr val="C00000">
                <a:alpha val="64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CE797AC-46B8-448B-8650-99F6CC2E6E74}"/>
              </a:ext>
            </a:extLst>
          </p:cNvPr>
          <p:cNvSpPr txBox="1"/>
          <p:nvPr/>
        </p:nvSpPr>
        <p:spPr>
          <a:xfrm>
            <a:off x="745622" y="4943992"/>
            <a:ext cx="3365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결과값이 출력  </a:t>
            </a:r>
            <a:r>
              <a:rPr lang="en-US" altLang="ko-KR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x = 6 </a:t>
            </a:r>
            <a:r>
              <a:rPr lang="ko-KR" altLang="en-US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이 됨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D8DCC34-AA63-4BD7-861A-37F91FBA3561}"/>
              </a:ext>
            </a:extLst>
          </p:cNvPr>
          <p:cNvCxnSpPr>
            <a:cxnSpLocks/>
          </p:cNvCxnSpPr>
          <p:nvPr/>
        </p:nvCxnSpPr>
        <p:spPr>
          <a:xfrm>
            <a:off x="7858898" y="2480338"/>
            <a:ext cx="333632" cy="2231461"/>
          </a:xfrm>
          <a:prstGeom prst="straightConnector1">
            <a:avLst/>
          </a:prstGeom>
          <a:ln w="44450">
            <a:solidFill>
              <a:srgbClr val="C00000">
                <a:alpha val="64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37BBC66-0F5D-46B2-A767-07C4D323FE0B}"/>
              </a:ext>
            </a:extLst>
          </p:cNvPr>
          <p:cNvSpPr txBox="1"/>
          <p:nvPr/>
        </p:nvSpPr>
        <p:spPr>
          <a:xfrm>
            <a:off x="6248104" y="4711799"/>
            <a:ext cx="45640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첫번째 인자를 출력  </a:t>
            </a:r>
            <a:endParaRPr lang="en-US" altLang="ko-KR" sz="20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x = </a:t>
            </a:r>
            <a:r>
              <a:rPr lang="en-US" altLang="ko-KR" sz="20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tf.assign_add</a:t>
            </a:r>
            <a:r>
              <a:rPr lang="en-US" altLang="ko-KR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(x, 1) </a:t>
            </a:r>
            <a:r>
              <a:rPr lang="ko-KR" altLang="en-US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이 유지</a:t>
            </a:r>
          </a:p>
        </p:txBody>
      </p:sp>
    </p:spTree>
    <p:extLst>
      <p:ext uri="{BB962C8B-B14F-4D97-AF65-F5344CB8AC3E}">
        <p14:creationId xmlns:p14="http://schemas.microsoft.com/office/powerpoint/2010/main" val="39326823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F5F7218D-A2AC-4991-9C1C-8FD1865E7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2" y="2673301"/>
            <a:ext cx="6363561" cy="366788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/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사용법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 –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연산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F0F9-3BC7-4394-B18D-770F37DBF77F}"/>
              </a:ext>
            </a:extLst>
          </p:cNvPr>
          <p:cNvSpPr txBox="1"/>
          <p:nvPr/>
        </p:nvSpPr>
        <p:spPr>
          <a:xfrm>
            <a:off x="5435379" y="1192903"/>
            <a:ext cx="675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https://www.tensorflow.org/api_docs/python/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5B62A7-482B-40B8-B48A-D1BA96D06841}"/>
              </a:ext>
            </a:extLst>
          </p:cNvPr>
          <p:cNvSpPr txBox="1"/>
          <p:nvPr/>
        </p:nvSpPr>
        <p:spPr>
          <a:xfrm>
            <a:off x="764071" y="1713307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배열 연산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1B83A39-A32A-4C22-8ECF-C1469B0AEC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473"/>
          <a:stretch/>
        </p:blipFill>
        <p:spPr>
          <a:xfrm>
            <a:off x="6260757" y="4507241"/>
            <a:ext cx="5295889" cy="2052643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2176659-E269-4E54-AFBF-41598AE17C30}"/>
              </a:ext>
            </a:extLst>
          </p:cNvPr>
          <p:cNvCxnSpPr>
            <a:cxnSpLocks/>
          </p:cNvCxnSpPr>
          <p:nvPr/>
        </p:nvCxnSpPr>
        <p:spPr>
          <a:xfrm flipV="1">
            <a:off x="4872800" y="2840306"/>
            <a:ext cx="1838212" cy="2850888"/>
          </a:xfrm>
          <a:prstGeom prst="straightConnector1">
            <a:avLst/>
          </a:prstGeom>
          <a:ln w="44450">
            <a:solidFill>
              <a:srgbClr val="C00000">
                <a:alpha val="64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0B77361-E9C2-4177-8C5D-C1DD8CF97F10}"/>
              </a:ext>
            </a:extLst>
          </p:cNvPr>
          <p:cNvSpPr txBox="1"/>
          <p:nvPr/>
        </p:nvSpPr>
        <p:spPr>
          <a:xfrm>
            <a:off x="6711012" y="2454598"/>
            <a:ext cx="54809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+,-,*,/,%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에 대해 </a:t>
            </a:r>
            <a:r>
              <a:rPr lang="ko-KR" altLang="en-US" sz="24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브로드캐스팅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지원</a:t>
            </a:r>
            <a:endParaRPr lang="en-US" altLang="ko-KR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B1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을 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2*2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행렬로 자동으로 바꿔 계산</a:t>
            </a:r>
            <a:endParaRPr lang="en-US" altLang="ko-KR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정수배로 키우는 것만 가능하다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줄이는 것은 안된다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6682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/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시작 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– TensorFlow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란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?</a:t>
            </a:r>
            <a:endParaRPr lang="ko-KR" altLang="en-US" dirty="0">
              <a:solidFill>
                <a:srgbClr val="96969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F0F9-3BC7-4394-B18D-770F37DBF77F}"/>
              </a:ext>
            </a:extLst>
          </p:cNvPr>
          <p:cNvSpPr txBox="1"/>
          <p:nvPr/>
        </p:nvSpPr>
        <p:spPr>
          <a:xfrm>
            <a:off x="7777317" y="1176125"/>
            <a:ext cx="441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https://www.tensorflow.org/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CBDA8C-A29E-40CD-A7F1-968C23B63286}"/>
              </a:ext>
            </a:extLst>
          </p:cNvPr>
          <p:cNvSpPr txBox="1"/>
          <p:nvPr/>
        </p:nvSpPr>
        <p:spPr>
          <a:xfrm>
            <a:off x="1455664" y="2557209"/>
            <a:ext cx="72262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Google Brain Team</a:t>
            </a:r>
            <a:r>
              <a:rPr lang="ko-KR" altLang="en-US" sz="28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에서 만들기 시작한 </a:t>
            </a:r>
            <a:endParaRPr lang="en-US" altLang="ko-KR" sz="2800" b="1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ko-KR" altLang="en-US" sz="2800" b="1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딥러닝을</a:t>
            </a:r>
            <a:r>
              <a:rPr lang="ko-KR" altLang="en-US" sz="28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위한 오픈소스 라이브러리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9AC9CF-0809-47E1-A375-A628D33370CD}"/>
              </a:ext>
            </a:extLst>
          </p:cNvPr>
          <p:cNvSpPr txBox="1"/>
          <p:nvPr/>
        </p:nvSpPr>
        <p:spPr>
          <a:xfrm>
            <a:off x="1455665" y="4275894"/>
            <a:ext cx="93554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Python, C++, C, Java, Swift, Go, C#, Ruby </a:t>
            </a:r>
            <a:r>
              <a:rPr lang="ko-KR" altLang="en-US" sz="28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등 </a:t>
            </a:r>
            <a:endParaRPr lang="en-US" altLang="ko-KR" sz="2800" b="1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ko-KR" altLang="en-US" sz="28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다양한 언어로 지원 중이거나 개발 중</a:t>
            </a:r>
          </a:p>
        </p:txBody>
      </p:sp>
    </p:spTree>
    <p:extLst>
      <p:ext uri="{BB962C8B-B14F-4D97-AF65-F5344CB8AC3E}">
        <p14:creationId xmlns:p14="http://schemas.microsoft.com/office/powerpoint/2010/main" val="27512974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8600AE2E-0FB7-438A-9C44-534AF686C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70" y="2529564"/>
            <a:ext cx="6294953" cy="320777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/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사용법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 –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연산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F0F9-3BC7-4394-B18D-770F37DBF77F}"/>
              </a:ext>
            </a:extLst>
          </p:cNvPr>
          <p:cNvSpPr txBox="1"/>
          <p:nvPr/>
        </p:nvSpPr>
        <p:spPr>
          <a:xfrm>
            <a:off x="5428735" y="1192903"/>
            <a:ext cx="676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https://www.tensorflow.org/api_docs/python/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5B62A7-482B-40B8-B48A-D1BA96D06841}"/>
              </a:ext>
            </a:extLst>
          </p:cNvPr>
          <p:cNvSpPr txBox="1"/>
          <p:nvPr/>
        </p:nvSpPr>
        <p:spPr>
          <a:xfrm>
            <a:off x="764071" y="1713307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비교 연산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F5213E-994C-4DF8-A59A-390258EB01B0}"/>
              </a:ext>
            </a:extLst>
          </p:cNvPr>
          <p:cNvSpPr txBox="1"/>
          <p:nvPr/>
        </p:nvSpPr>
        <p:spPr>
          <a:xfrm>
            <a:off x="7921360" y="3527658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Bool </a:t>
            </a:r>
            <a:r>
              <a: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값에 대해 비교 불가능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602ED6-0B53-4C67-AF7D-A9433B385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970" y="5754355"/>
            <a:ext cx="6929613" cy="606341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8A1D7970-6F45-45E2-B262-98A67080E71F}"/>
              </a:ext>
            </a:extLst>
          </p:cNvPr>
          <p:cNvSpPr/>
          <p:nvPr/>
        </p:nvSpPr>
        <p:spPr>
          <a:xfrm>
            <a:off x="339484" y="3755207"/>
            <a:ext cx="5635592" cy="1388635"/>
          </a:xfrm>
          <a:prstGeom prst="ellipse">
            <a:avLst/>
          </a:prstGeom>
          <a:noFill/>
          <a:ln w="31750">
            <a:solidFill>
              <a:srgbClr val="C00000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729D849-5E08-40C8-AE38-3F1573EF24C3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5149763" y="3712324"/>
            <a:ext cx="2683296" cy="246244"/>
          </a:xfrm>
          <a:prstGeom prst="straightConnector1">
            <a:avLst/>
          </a:prstGeom>
          <a:ln w="44450">
            <a:solidFill>
              <a:srgbClr val="C00000">
                <a:alpha val="64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8AD5BF7-FA69-465E-A199-0F12C25A6657}"/>
              </a:ext>
            </a:extLst>
          </p:cNvPr>
          <p:cNvCxnSpPr>
            <a:cxnSpLocks/>
          </p:cNvCxnSpPr>
          <p:nvPr/>
        </p:nvCxnSpPr>
        <p:spPr>
          <a:xfrm>
            <a:off x="3876675" y="5375324"/>
            <a:ext cx="3574712" cy="22157"/>
          </a:xfrm>
          <a:prstGeom prst="straightConnector1">
            <a:avLst/>
          </a:prstGeom>
          <a:ln w="44450">
            <a:solidFill>
              <a:srgbClr val="C00000">
                <a:alpha val="64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7D5B8C0-E46D-416B-85B7-FD5657254608}"/>
              </a:ext>
            </a:extLst>
          </p:cNvPr>
          <p:cNvSpPr txBox="1"/>
          <p:nvPr/>
        </p:nvSpPr>
        <p:spPr>
          <a:xfrm>
            <a:off x="7558257" y="5212815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Bool </a:t>
            </a:r>
            <a:r>
              <a: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값에 대해 비교 가능</a:t>
            </a:r>
          </a:p>
        </p:txBody>
      </p:sp>
    </p:spTree>
    <p:extLst>
      <p:ext uri="{BB962C8B-B14F-4D97-AF65-F5344CB8AC3E}">
        <p14:creationId xmlns:p14="http://schemas.microsoft.com/office/powerpoint/2010/main" val="117105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4F63AE3-32A4-4BBE-A9EB-25EFE8CC8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77" y="2394830"/>
            <a:ext cx="4862513" cy="432664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/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사용법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 –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연산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F0F9-3BC7-4394-B18D-770F37DBF77F}"/>
              </a:ext>
            </a:extLst>
          </p:cNvPr>
          <p:cNvSpPr txBox="1"/>
          <p:nvPr/>
        </p:nvSpPr>
        <p:spPr>
          <a:xfrm>
            <a:off x="5321643" y="1192903"/>
            <a:ext cx="6870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https://www.tensorflow.org/api_docs/python/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5B62A7-482B-40B8-B48A-D1BA96D06841}"/>
              </a:ext>
            </a:extLst>
          </p:cNvPr>
          <p:cNvSpPr txBox="1"/>
          <p:nvPr/>
        </p:nvSpPr>
        <p:spPr>
          <a:xfrm>
            <a:off x="764071" y="1713307"/>
            <a:ext cx="54793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AND, OR, XOR, NOT</a:t>
            </a:r>
            <a:r>
              <a:rPr lang="ko-KR" altLang="en-US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연산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975126-9504-4383-A6D4-BD632C400C61}"/>
              </a:ext>
            </a:extLst>
          </p:cNvPr>
          <p:cNvSpPr txBox="1"/>
          <p:nvPr/>
        </p:nvSpPr>
        <p:spPr>
          <a:xfrm>
            <a:off x="5939481" y="3583459"/>
            <a:ext cx="54809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Bitwise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를 통해 비트연산 수행 가능</a:t>
            </a:r>
            <a:endParaRPr lang="en-US" altLang="ko-KR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- shift, invert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도 지원해준다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 </a:t>
            </a:r>
            <a:endParaRPr lang="ko-KR" altLang="en-US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9F4EFCC-1954-42E4-AE5C-F3BEF954F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925" y="5203486"/>
            <a:ext cx="6360792" cy="1294589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07202B9-E9B7-4826-8438-FCBF6FEF30A8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5010150" y="3998958"/>
            <a:ext cx="929331" cy="594016"/>
          </a:xfrm>
          <a:prstGeom prst="straightConnector1">
            <a:avLst/>
          </a:prstGeom>
          <a:ln w="44450">
            <a:solidFill>
              <a:srgbClr val="C00000">
                <a:alpha val="64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3465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>
            <a:extLst>
              <a:ext uri="{FF2B5EF4-FFF2-40B4-BE49-F238E27FC236}">
                <a16:creationId xmlns:a16="http://schemas.microsoft.com/office/drawing/2014/main" id="{952E40F4-F8DF-441B-8E97-EC173BB76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012" y="3309722"/>
            <a:ext cx="6529198" cy="152657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사용법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 –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파일 읽기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F0F9-3BC7-4394-B18D-770F37DBF77F}"/>
              </a:ext>
            </a:extLst>
          </p:cNvPr>
          <p:cNvSpPr txBox="1"/>
          <p:nvPr/>
        </p:nvSpPr>
        <p:spPr>
          <a:xfrm>
            <a:off x="7512908" y="1192903"/>
            <a:ext cx="467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http://doorbw.tistory.com/104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920E8C5-A7B3-466F-8566-14C2F6DA4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5956" y="4978734"/>
            <a:ext cx="1410841" cy="166381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2315632-CDC9-428A-9EAC-7D5DB7ABA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1803" y="4968852"/>
            <a:ext cx="1467643" cy="166381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A557C7B-9A00-4473-9891-FCBE31E7AB95}"/>
              </a:ext>
            </a:extLst>
          </p:cNvPr>
          <p:cNvSpPr txBox="1"/>
          <p:nvPr/>
        </p:nvSpPr>
        <p:spPr>
          <a:xfrm>
            <a:off x="1543965" y="2080627"/>
            <a:ext cx="5224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txt, csv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파일에서 읽어올 수 있다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  <a:endParaRPr lang="ko-KR" altLang="en-US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BC1D31D-9BF7-40B2-B667-CFEDB4A5AE65}"/>
              </a:ext>
            </a:extLst>
          </p:cNvPr>
          <p:cNvCxnSpPr>
            <a:cxnSpLocks/>
          </p:cNvCxnSpPr>
          <p:nvPr/>
        </p:nvCxnSpPr>
        <p:spPr>
          <a:xfrm>
            <a:off x="6101430" y="4794303"/>
            <a:ext cx="0" cy="775625"/>
          </a:xfrm>
          <a:prstGeom prst="straightConnector1">
            <a:avLst/>
          </a:prstGeom>
          <a:ln w="44450">
            <a:solidFill>
              <a:srgbClr val="C00000">
                <a:alpha val="64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C6D3EEB-7225-4484-A644-D26CEB457610}"/>
              </a:ext>
            </a:extLst>
          </p:cNvPr>
          <p:cNvSpPr txBox="1"/>
          <p:nvPr/>
        </p:nvSpPr>
        <p:spPr>
          <a:xfrm>
            <a:off x="1543965" y="2691140"/>
            <a:ext cx="8401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파일을 끝까지 읽으면 첫번째 파일부터 반복해서 읽어준다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  <a:endParaRPr lang="ko-KR" altLang="en-US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5CC2482-11D4-4387-8398-F23E0383E21C}"/>
              </a:ext>
            </a:extLst>
          </p:cNvPr>
          <p:cNvSpPr txBox="1"/>
          <p:nvPr/>
        </p:nvSpPr>
        <p:spPr>
          <a:xfrm>
            <a:off x="719466" y="1423376"/>
            <a:ext cx="27606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File Queue</a:t>
            </a:r>
            <a:endParaRPr lang="ko-KR" altLang="en-US" sz="3200" b="1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1433FAC-76CD-4AF8-A923-635AC36C0F52}"/>
              </a:ext>
            </a:extLst>
          </p:cNvPr>
          <p:cNvSpPr txBox="1"/>
          <p:nvPr/>
        </p:nvSpPr>
        <p:spPr>
          <a:xfrm>
            <a:off x="3909292" y="5579810"/>
            <a:ext cx="3281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파일 내용에 맞게 작성</a:t>
            </a:r>
          </a:p>
        </p:txBody>
      </p:sp>
    </p:spTree>
    <p:extLst>
      <p:ext uri="{BB962C8B-B14F-4D97-AF65-F5344CB8AC3E}">
        <p14:creationId xmlns:p14="http://schemas.microsoft.com/office/powerpoint/2010/main" val="13810597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사용법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 –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파일 읽기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F0F9-3BC7-4394-B18D-770F37DBF77F}"/>
              </a:ext>
            </a:extLst>
          </p:cNvPr>
          <p:cNvSpPr txBox="1"/>
          <p:nvPr/>
        </p:nvSpPr>
        <p:spPr>
          <a:xfrm>
            <a:off x="7562336" y="1192903"/>
            <a:ext cx="4629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http://doorbw.tistory.com/104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5CC2482-11D4-4387-8398-F23E0383E21C}"/>
              </a:ext>
            </a:extLst>
          </p:cNvPr>
          <p:cNvSpPr txBox="1"/>
          <p:nvPr/>
        </p:nvSpPr>
        <p:spPr>
          <a:xfrm>
            <a:off x="719466" y="1423376"/>
            <a:ext cx="27606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File Queue</a:t>
            </a:r>
            <a:endParaRPr lang="ko-KR" altLang="en-US" sz="3200" b="1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47E094-C113-4B6E-8F3A-2EC909B5F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908" y="2170750"/>
            <a:ext cx="2356666" cy="292847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79732A7-D7DD-4940-B492-B83E91282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012" y="2170750"/>
            <a:ext cx="4770407" cy="292847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C03FDB5-C693-47D6-80EF-A8311F7849CF}"/>
              </a:ext>
            </a:extLst>
          </p:cNvPr>
          <p:cNvSpPr txBox="1"/>
          <p:nvPr/>
        </p:nvSpPr>
        <p:spPr>
          <a:xfrm>
            <a:off x="1964099" y="5723485"/>
            <a:ext cx="93281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Coordinator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는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thread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의 예외처리를 감지 및 처리</a:t>
            </a:r>
            <a:endParaRPr lang="en-US" altLang="ko-KR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- Thread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종료 처리를 위해 사용된다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(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없으면 종료가 안된다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.)</a:t>
            </a:r>
            <a:endParaRPr lang="ko-KR" altLang="en-US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91E16D-2CBB-4696-8A84-6E0B89262819}"/>
              </a:ext>
            </a:extLst>
          </p:cNvPr>
          <p:cNvSpPr txBox="1"/>
          <p:nvPr/>
        </p:nvSpPr>
        <p:spPr>
          <a:xfrm>
            <a:off x="1975737" y="5261820"/>
            <a:ext cx="4798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실행 마다 다음 값을 읽어 들인다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  <a:endParaRPr lang="ko-KR" altLang="en-US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957D6E0-61D2-4775-A2EB-E24445817845}"/>
              </a:ext>
            </a:extLst>
          </p:cNvPr>
          <p:cNvCxnSpPr>
            <a:cxnSpLocks/>
          </p:cNvCxnSpPr>
          <p:nvPr/>
        </p:nvCxnSpPr>
        <p:spPr>
          <a:xfrm>
            <a:off x="4481383" y="4185107"/>
            <a:ext cx="0" cy="1153297"/>
          </a:xfrm>
          <a:prstGeom prst="straightConnector1">
            <a:avLst/>
          </a:prstGeom>
          <a:ln w="44450">
            <a:solidFill>
              <a:srgbClr val="C00000">
                <a:alpha val="64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8192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사용법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 –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파일 읽기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F0F9-3BC7-4394-B18D-770F37DBF77F}"/>
              </a:ext>
            </a:extLst>
          </p:cNvPr>
          <p:cNvSpPr txBox="1"/>
          <p:nvPr/>
        </p:nvSpPr>
        <p:spPr>
          <a:xfrm>
            <a:off x="7545860" y="1192903"/>
            <a:ext cx="4646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http://doorbw.tistory.com/104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6E90BC2-6B0D-460A-B341-66B854084740}"/>
              </a:ext>
            </a:extLst>
          </p:cNvPr>
          <p:cNvSpPr txBox="1"/>
          <p:nvPr/>
        </p:nvSpPr>
        <p:spPr>
          <a:xfrm>
            <a:off x="719466" y="1423376"/>
            <a:ext cx="16482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Batch</a:t>
            </a:r>
            <a:endParaRPr lang="ko-KR" altLang="en-US" sz="3200" b="1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14BA4E4-AA72-4FF6-B7CC-5CDCDCF1EF18}"/>
              </a:ext>
            </a:extLst>
          </p:cNvPr>
          <p:cNvSpPr txBox="1"/>
          <p:nvPr/>
        </p:nvSpPr>
        <p:spPr>
          <a:xfrm>
            <a:off x="1631350" y="2071997"/>
            <a:ext cx="5301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한번에 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batch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크기 만큼 읽어 온다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  <a:endParaRPr lang="ko-KR" altLang="en-US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413B7180-FDFA-4141-8506-B0472D16A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504" y="2768063"/>
            <a:ext cx="7135623" cy="2579981"/>
          </a:xfrm>
          <a:prstGeom prst="rect">
            <a:avLst/>
          </a:prstGeom>
        </p:spPr>
      </p:pic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42A7A8C-E87E-413B-99DC-648BC14E3DEB}"/>
              </a:ext>
            </a:extLst>
          </p:cNvPr>
          <p:cNvCxnSpPr>
            <a:cxnSpLocks/>
          </p:cNvCxnSpPr>
          <p:nvPr/>
        </p:nvCxnSpPr>
        <p:spPr>
          <a:xfrm>
            <a:off x="7048781" y="5348044"/>
            <a:ext cx="0" cy="502679"/>
          </a:xfrm>
          <a:prstGeom prst="straightConnector1">
            <a:avLst/>
          </a:prstGeom>
          <a:ln w="44450">
            <a:solidFill>
              <a:srgbClr val="C00000">
                <a:alpha val="64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0919690-FB09-41C1-B2C9-ECACCC535EE1}"/>
              </a:ext>
            </a:extLst>
          </p:cNvPr>
          <p:cNvSpPr txBox="1"/>
          <p:nvPr/>
        </p:nvSpPr>
        <p:spPr>
          <a:xfrm>
            <a:off x="1762312" y="5850723"/>
            <a:ext cx="7212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내용 보다 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size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가 크면 중복된 값도 나올 수 있다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  <a:endParaRPr lang="ko-KR" altLang="en-US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77108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사용법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 –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파일 읽기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F0F9-3BC7-4394-B18D-770F37DBF77F}"/>
              </a:ext>
            </a:extLst>
          </p:cNvPr>
          <p:cNvSpPr txBox="1"/>
          <p:nvPr/>
        </p:nvSpPr>
        <p:spPr>
          <a:xfrm>
            <a:off x="7603524" y="1192903"/>
            <a:ext cx="458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http://doorbw.tistory.com/104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6E90BC2-6B0D-460A-B341-66B854084740}"/>
              </a:ext>
            </a:extLst>
          </p:cNvPr>
          <p:cNvSpPr txBox="1"/>
          <p:nvPr/>
        </p:nvSpPr>
        <p:spPr>
          <a:xfrm>
            <a:off x="719466" y="1423376"/>
            <a:ext cx="16482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Batch</a:t>
            </a:r>
            <a:endParaRPr lang="ko-KR" altLang="en-US" sz="3200" b="1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6C7B03-804D-4320-A7B2-4C202EF04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961" y="3251355"/>
            <a:ext cx="7124700" cy="31051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41037C1-745E-4DCF-B851-417F9198C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758" y="2290665"/>
            <a:ext cx="2731171" cy="42105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A56A85-58B0-4018-B54E-F019DDB9C870}"/>
              </a:ext>
            </a:extLst>
          </p:cNvPr>
          <p:cNvSpPr txBox="1"/>
          <p:nvPr/>
        </p:nvSpPr>
        <p:spPr>
          <a:xfrm>
            <a:off x="1434960" y="2052181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사용법은 동일하다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  <a:endParaRPr lang="ko-KR" altLang="en-US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2A392E-7338-4A47-A7BD-B15288E432EB}"/>
              </a:ext>
            </a:extLst>
          </p:cNvPr>
          <p:cNvSpPr txBox="1"/>
          <p:nvPr/>
        </p:nvSpPr>
        <p:spPr>
          <a:xfrm>
            <a:off x="1434960" y="2557876"/>
            <a:ext cx="6827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결과 값이 </a:t>
            </a:r>
            <a:r>
              <a:rPr lang="en-US" altLang="ko-KR" sz="24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batch_size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크기의 배열로 나온다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  <a:endParaRPr lang="ko-KR" altLang="en-US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50707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사용법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 –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딥 러닝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F0F9-3BC7-4394-B18D-770F37DBF77F}"/>
              </a:ext>
            </a:extLst>
          </p:cNvPr>
          <p:cNvSpPr txBox="1"/>
          <p:nvPr/>
        </p:nvSpPr>
        <p:spPr>
          <a:xfrm>
            <a:off x="5420498" y="1192903"/>
            <a:ext cx="677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https://www.tensorflow.org/api_docs/python/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0DE1C67-35C8-415D-BB62-AC1FA62BAA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02" r="13203" b="34523"/>
          <a:stretch/>
        </p:blipFill>
        <p:spPr>
          <a:xfrm>
            <a:off x="835706" y="2225779"/>
            <a:ext cx="7052113" cy="31604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00ED8D8-E28F-4654-889D-CA4CF3C83D2F}"/>
              </a:ext>
            </a:extLst>
          </p:cNvPr>
          <p:cNvSpPr txBox="1"/>
          <p:nvPr/>
        </p:nvSpPr>
        <p:spPr>
          <a:xfrm>
            <a:off x="441230" y="1509525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다양한 함수 지원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35E340-E757-43E7-BEF1-1301D5E7C94D}"/>
              </a:ext>
            </a:extLst>
          </p:cNvPr>
          <p:cNvSpPr txBox="1"/>
          <p:nvPr/>
        </p:nvSpPr>
        <p:spPr>
          <a:xfrm>
            <a:off x="2372659" y="5434264"/>
            <a:ext cx="6253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tensorflow.losses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-&gt;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손실 함수 제공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3F951A-2499-4A02-A1AD-14EC5A7C4A82}"/>
              </a:ext>
            </a:extLst>
          </p:cNvPr>
          <p:cNvSpPr txBox="1"/>
          <p:nvPr/>
        </p:nvSpPr>
        <p:spPr>
          <a:xfrm>
            <a:off x="2372659" y="5992067"/>
            <a:ext cx="6317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tensorflow.train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-&gt;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최적화 함수 제공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026A5CC-36B6-4C86-B7CE-20BB12E8C1A3}"/>
              </a:ext>
            </a:extLst>
          </p:cNvPr>
          <p:cNvCxnSpPr>
            <a:cxnSpLocks/>
          </p:cNvCxnSpPr>
          <p:nvPr/>
        </p:nvCxnSpPr>
        <p:spPr>
          <a:xfrm>
            <a:off x="5593492" y="4743103"/>
            <a:ext cx="2578443" cy="1"/>
          </a:xfrm>
          <a:prstGeom prst="straightConnector1">
            <a:avLst/>
          </a:prstGeom>
          <a:ln w="44450">
            <a:solidFill>
              <a:srgbClr val="C00000">
                <a:alpha val="64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8C91368-A455-4705-9382-33F7F3CCA573}"/>
              </a:ext>
            </a:extLst>
          </p:cNvPr>
          <p:cNvSpPr txBox="1"/>
          <p:nvPr/>
        </p:nvSpPr>
        <p:spPr>
          <a:xfrm>
            <a:off x="8299783" y="4327605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손실 함수는 사용자가 </a:t>
            </a:r>
            <a:endParaRPr lang="en-US" altLang="ko-KR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임의로 정의 가능하다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  <a:endParaRPr lang="ko-KR" altLang="en-US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89582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사용법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 –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딥 러닝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F0F9-3BC7-4394-B18D-770F37DBF77F}"/>
              </a:ext>
            </a:extLst>
          </p:cNvPr>
          <p:cNvSpPr txBox="1"/>
          <p:nvPr/>
        </p:nvSpPr>
        <p:spPr>
          <a:xfrm>
            <a:off x="5420498" y="1192903"/>
            <a:ext cx="677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https://www.tensorflow.org/api_docs/python/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C4C312-2BC7-4162-8206-617652DE4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131" y="2120038"/>
            <a:ext cx="8115300" cy="3419475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0E45EA5-230E-4B7D-8089-721B701A2A1D}"/>
              </a:ext>
            </a:extLst>
          </p:cNvPr>
          <p:cNvCxnSpPr>
            <a:cxnSpLocks/>
          </p:cNvCxnSpPr>
          <p:nvPr/>
        </p:nvCxnSpPr>
        <p:spPr>
          <a:xfrm flipH="1">
            <a:off x="4258962" y="3896020"/>
            <a:ext cx="700216" cy="1917015"/>
          </a:xfrm>
          <a:prstGeom prst="straightConnector1">
            <a:avLst/>
          </a:prstGeom>
          <a:ln w="44450">
            <a:solidFill>
              <a:srgbClr val="C00000">
                <a:alpha val="64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103A6D6-949C-49E9-88D3-EA1422968ABE}"/>
              </a:ext>
            </a:extLst>
          </p:cNvPr>
          <p:cNvSpPr txBox="1"/>
          <p:nvPr/>
        </p:nvSpPr>
        <p:spPr>
          <a:xfrm>
            <a:off x="2645588" y="5823240"/>
            <a:ext cx="61606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실행 </a:t>
            </a:r>
            <a:r>
              <a:rPr lang="ko-KR" altLang="en-US" sz="24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할때마다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cost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가 작아지는 방향으로 </a:t>
            </a:r>
            <a:endParaRPr lang="en-US" altLang="ko-KR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Optimizer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가 알아서 교육시켜준다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  <a:endParaRPr lang="ko-KR" altLang="en-US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9CCD292-70D8-43B9-A246-8E2E56E1A3A7}"/>
              </a:ext>
            </a:extLst>
          </p:cNvPr>
          <p:cNvCxnSpPr>
            <a:cxnSpLocks/>
          </p:cNvCxnSpPr>
          <p:nvPr/>
        </p:nvCxnSpPr>
        <p:spPr>
          <a:xfrm>
            <a:off x="4440194" y="2393560"/>
            <a:ext cx="518984" cy="1260389"/>
          </a:xfrm>
          <a:prstGeom prst="straightConnector1">
            <a:avLst/>
          </a:prstGeom>
          <a:ln w="44450">
            <a:solidFill>
              <a:srgbClr val="C00000">
                <a:alpha val="64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1523188-81A9-44E4-BDEF-C6ABE31E4F35}"/>
              </a:ext>
            </a:extLst>
          </p:cNvPr>
          <p:cNvSpPr txBox="1"/>
          <p:nvPr/>
        </p:nvSpPr>
        <p:spPr>
          <a:xfrm>
            <a:off x="441230" y="1509525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교육 진행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BE353655-51BA-44D7-B5E8-E9F4E875D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862" y="4982558"/>
            <a:ext cx="4216268" cy="83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991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사용법 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–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저장 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&amp;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복구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F0F9-3BC7-4394-B18D-770F37DBF77F}"/>
              </a:ext>
            </a:extLst>
          </p:cNvPr>
          <p:cNvSpPr txBox="1"/>
          <p:nvPr/>
        </p:nvSpPr>
        <p:spPr>
          <a:xfrm>
            <a:off x="5428735" y="1192903"/>
            <a:ext cx="676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https://www.tensorflow.org/api_docs/python/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E7D474-21FC-4982-B97F-A770E1CB06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262"/>
          <a:stretch/>
        </p:blipFill>
        <p:spPr>
          <a:xfrm>
            <a:off x="8384306" y="1954677"/>
            <a:ext cx="3019178" cy="47667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D96B9C1-425B-47FC-94C4-9474AACBE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752" y="2474222"/>
            <a:ext cx="6372225" cy="31908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8963A68-850F-42A5-98DB-52E90EFF25B1}"/>
              </a:ext>
            </a:extLst>
          </p:cNvPr>
          <p:cNvSpPr txBox="1"/>
          <p:nvPr/>
        </p:nvSpPr>
        <p:spPr>
          <a:xfrm>
            <a:off x="1802552" y="5934149"/>
            <a:ext cx="5532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최대 저장 개수 설정 가능 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(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기본 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5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개 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)</a:t>
            </a:r>
            <a:endParaRPr lang="ko-KR" altLang="en-US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BF9F61-2193-49A7-A5CD-27B58B2E3109}"/>
              </a:ext>
            </a:extLst>
          </p:cNvPr>
          <p:cNvSpPr txBox="1"/>
          <p:nvPr/>
        </p:nvSpPr>
        <p:spPr>
          <a:xfrm>
            <a:off x="691078" y="1535681"/>
            <a:ext cx="1329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save</a:t>
            </a:r>
            <a:endParaRPr lang="ko-KR" altLang="en-US" sz="3200" b="1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88943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사용법 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–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저장 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&amp;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복구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F0F9-3BC7-4394-B18D-770F37DBF77F}"/>
              </a:ext>
            </a:extLst>
          </p:cNvPr>
          <p:cNvSpPr txBox="1"/>
          <p:nvPr/>
        </p:nvSpPr>
        <p:spPr>
          <a:xfrm>
            <a:off x="5420497" y="1192903"/>
            <a:ext cx="6771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https://www.tensorflow.org/api_docs/python/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B16F1D-8EF7-4833-839D-016E53C4E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78" y="2455088"/>
            <a:ext cx="5895975" cy="36861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E630CE4-5A64-4386-BC41-54F0AE16F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185" y="2455150"/>
            <a:ext cx="1191251" cy="10307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683FAE-711F-4321-BB3C-42CB6AF52056}"/>
              </a:ext>
            </a:extLst>
          </p:cNvPr>
          <p:cNvSpPr txBox="1"/>
          <p:nvPr/>
        </p:nvSpPr>
        <p:spPr>
          <a:xfrm>
            <a:off x="8134749" y="3898049"/>
            <a:ext cx="3281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원하는 구간 복구 가능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4B96CA-B5A3-48D2-9187-06C776C0CE56}"/>
              </a:ext>
            </a:extLst>
          </p:cNvPr>
          <p:cNvSpPr txBox="1"/>
          <p:nvPr/>
        </p:nvSpPr>
        <p:spPr>
          <a:xfrm>
            <a:off x="8250079" y="5414873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최신 구간 복구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5C900E6-AE1E-43AD-94BE-60225F8C654C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6738551" y="4128882"/>
            <a:ext cx="1396198" cy="515368"/>
          </a:xfrm>
          <a:prstGeom prst="straightConnector1">
            <a:avLst/>
          </a:prstGeom>
          <a:ln w="44450">
            <a:solidFill>
              <a:srgbClr val="C00000">
                <a:alpha val="64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8094BA5-2D9E-452C-BFC1-E7AD1C8839C0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898292" y="5645706"/>
            <a:ext cx="2351787" cy="53703"/>
          </a:xfrm>
          <a:prstGeom prst="straightConnector1">
            <a:avLst/>
          </a:prstGeom>
          <a:ln w="44450">
            <a:solidFill>
              <a:srgbClr val="C00000">
                <a:alpha val="64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530F5D6-8D20-47F8-8A9F-B9E9430A7CEE}"/>
              </a:ext>
            </a:extLst>
          </p:cNvPr>
          <p:cNvSpPr txBox="1"/>
          <p:nvPr/>
        </p:nvSpPr>
        <p:spPr>
          <a:xfrm>
            <a:off x="632240" y="1518109"/>
            <a:ext cx="20681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restore</a:t>
            </a:r>
            <a:endParaRPr lang="ko-KR" altLang="en-US" sz="3200" b="1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9608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/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시작 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– TensorFlow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란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?</a:t>
            </a:r>
            <a:endParaRPr lang="ko-KR" altLang="en-US" dirty="0">
              <a:solidFill>
                <a:srgbClr val="96969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F0F9-3BC7-4394-B18D-770F37DBF77F}"/>
              </a:ext>
            </a:extLst>
          </p:cNvPr>
          <p:cNvSpPr txBox="1"/>
          <p:nvPr/>
        </p:nvSpPr>
        <p:spPr>
          <a:xfrm>
            <a:off x="6577781" y="1192903"/>
            <a:ext cx="5614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https://www.tensorflow.org/api_docs/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C2C01F-10DC-4080-B3D1-ECB203C07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12" y="2013356"/>
            <a:ext cx="11431408" cy="34982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C6E4E8-83EA-42A9-AF3A-BD7809CC4BA3}"/>
              </a:ext>
            </a:extLst>
          </p:cNvPr>
          <p:cNvSpPr txBox="1"/>
          <p:nvPr/>
        </p:nvSpPr>
        <p:spPr>
          <a:xfrm>
            <a:off x="1430167" y="5665097"/>
            <a:ext cx="88136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Python, C++, Java, Go, JavaScript, Swift </a:t>
            </a:r>
          </a:p>
          <a:p>
            <a:r>
              <a:rPr lang="ko-KR" altLang="en-US" sz="28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공식 </a:t>
            </a:r>
            <a:r>
              <a:rPr lang="en-US" altLang="ko-KR" sz="28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Reference API </a:t>
            </a:r>
            <a:r>
              <a:rPr lang="ko-KR" altLang="en-US" sz="28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제공</a:t>
            </a:r>
          </a:p>
        </p:txBody>
      </p:sp>
    </p:spTree>
    <p:extLst>
      <p:ext uri="{BB962C8B-B14F-4D97-AF65-F5344CB8AC3E}">
        <p14:creationId xmlns:p14="http://schemas.microsoft.com/office/powerpoint/2010/main" val="21635304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기타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593A95-7B6E-406A-8E3B-80F98D7F1744}"/>
              </a:ext>
            </a:extLst>
          </p:cNvPr>
          <p:cNvSpPr txBox="1"/>
          <p:nvPr/>
        </p:nvSpPr>
        <p:spPr>
          <a:xfrm>
            <a:off x="1392194" y="2351650"/>
            <a:ext cx="769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서적 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- [</a:t>
            </a:r>
            <a:r>
              <a:rPr lang="ko-KR" altLang="en-US" sz="24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홍룡과학출판사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] </a:t>
            </a:r>
            <a:r>
              <a:rPr lang="ko-KR" altLang="en-US" sz="24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엣지있게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설명한 </a:t>
            </a:r>
            <a:r>
              <a:rPr lang="ko-KR" altLang="en-US" sz="24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텐서플로우</a:t>
            </a:r>
            <a:endParaRPr lang="ko-KR" altLang="en-US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7F78C1-95CE-4932-A496-D7ED74F31C27}"/>
              </a:ext>
            </a:extLst>
          </p:cNvPr>
          <p:cNvSpPr txBox="1"/>
          <p:nvPr/>
        </p:nvSpPr>
        <p:spPr>
          <a:xfrm>
            <a:off x="1028152" y="1616093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참고 자료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6448CF0-DFF7-4E9D-B1DC-7B2D78546038}"/>
              </a:ext>
            </a:extLst>
          </p:cNvPr>
          <p:cNvSpPr/>
          <p:nvPr/>
        </p:nvSpPr>
        <p:spPr>
          <a:xfrm>
            <a:off x="1392194" y="3087207"/>
            <a:ext cx="9482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TigerCow.Door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블로그 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-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http://doorbw.tistory.com/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DAB073-2780-4455-B7C3-2A7F911D5209}"/>
              </a:ext>
            </a:extLst>
          </p:cNvPr>
          <p:cNvSpPr txBox="1"/>
          <p:nvPr/>
        </p:nvSpPr>
        <p:spPr>
          <a:xfrm>
            <a:off x="1028152" y="404468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코드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2F8DF9-E070-4A1A-9EBB-05377114BA01}"/>
              </a:ext>
            </a:extLst>
          </p:cNvPr>
          <p:cNvSpPr txBox="1"/>
          <p:nvPr/>
        </p:nvSpPr>
        <p:spPr>
          <a:xfrm>
            <a:off x="1428261" y="4780243"/>
            <a:ext cx="8392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https://github.com/L00G/TensorFlow-guide</a:t>
            </a:r>
            <a:endParaRPr lang="ko-KR" altLang="en-US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5907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마무리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  <a:endParaRPr lang="ko-KR" altLang="en-US" dirty="0">
              <a:solidFill>
                <a:srgbClr val="96969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F9CE73-B74D-43AE-BAD7-5C4A71A5964B}"/>
              </a:ext>
            </a:extLst>
          </p:cNvPr>
          <p:cNvSpPr txBox="1"/>
          <p:nvPr/>
        </p:nvSpPr>
        <p:spPr>
          <a:xfrm>
            <a:off x="2764512" y="2578444"/>
            <a:ext cx="6454011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9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Q&amp;A</a:t>
            </a:r>
            <a:endParaRPr lang="ko-KR" altLang="en-US" sz="199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6016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/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시작 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– TensorFlow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란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?</a:t>
            </a:r>
            <a:endParaRPr lang="ko-KR" altLang="en-US" dirty="0">
              <a:solidFill>
                <a:srgbClr val="96969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F0F9-3BC7-4394-B18D-770F37DBF77F}"/>
              </a:ext>
            </a:extLst>
          </p:cNvPr>
          <p:cNvSpPr txBox="1"/>
          <p:nvPr/>
        </p:nvSpPr>
        <p:spPr>
          <a:xfrm>
            <a:off x="6499123" y="1192903"/>
            <a:ext cx="569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https://www.tensorflow.org/api_docs/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7293BA-BF3B-40EF-9D89-3C257E5D5706}"/>
              </a:ext>
            </a:extLst>
          </p:cNvPr>
          <p:cNvSpPr txBox="1"/>
          <p:nvPr/>
        </p:nvSpPr>
        <p:spPr>
          <a:xfrm>
            <a:off x="748634" y="1908771"/>
            <a:ext cx="7795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TensorFlow</a:t>
            </a:r>
            <a:r>
              <a:rPr lang="ko-KR" altLang="en-US" sz="28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는 </a:t>
            </a:r>
            <a:r>
              <a:rPr lang="en-US" altLang="ko-KR" sz="28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CPU, GPU </a:t>
            </a:r>
            <a:r>
              <a:rPr lang="ko-KR" altLang="en-US" sz="28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버전이 존재한다</a:t>
            </a:r>
            <a:r>
              <a:rPr lang="en-US" altLang="ko-KR" sz="28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D36D71-3B3F-417A-943D-5D0BBE8E86FB}"/>
              </a:ext>
            </a:extLst>
          </p:cNvPr>
          <p:cNvSpPr txBox="1"/>
          <p:nvPr/>
        </p:nvSpPr>
        <p:spPr>
          <a:xfrm>
            <a:off x="1333849" y="2805364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CPU SUPPORT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17A60B-5D7C-4CB9-9FA2-02D128658AA5}"/>
              </a:ext>
            </a:extLst>
          </p:cNvPr>
          <p:cNvSpPr txBox="1"/>
          <p:nvPr/>
        </p:nvSpPr>
        <p:spPr>
          <a:xfrm>
            <a:off x="1333849" y="4137008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GPU SUPPORT</a:t>
            </a:r>
            <a:endParaRPr lang="ko-KR" altLang="en-US" sz="20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A5458E-3EEB-49B4-B921-88526433173E}"/>
              </a:ext>
            </a:extLst>
          </p:cNvPr>
          <p:cNvSpPr txBox="1"/>
          <p:nvPr/>
        </p:nvSpPr>
        <p:spPr>
          <a:xfrm>
            <a:off x="1778466" y="3429000"/>
            <a:ext cx="4201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CPU</a:t>
            </a:r>
            <a:r>
              <a:rPr lang="ko-KR" altLang="en-US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에 상관없이 설치가 가능하다</a:t>
            </a:r>
            <a:r>
              <a:rPr lang="en-US" altLang="ko-KR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  <a:endParaRPr lang="ko-KR" altLang="en-US" sz="20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28C0B1-22CE-440E-8EFC-8B2B4D0ABB9D}"/>
              </a:ext>
            </a:extLst>
          </p:cNvPr>
          <p:cNvSpPr txBox="1"/>
          <p:nvPr/>
        </p:nvSpPr>
        <p:spPr>
          <a:xfrm>
            <a:off x="1778466" y="4826119"/>
            <a:ext cx="88889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CPU</a:t>
            </a:r>
            <a:r>
              <a:rPr lang="ko-KR" altLang="en-US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보다 월등히 빠른 속도를 가진다</a:t>
            </a:r>
            <a:r>
              <a:rPr lang="en-US" altLang="ko-KR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 ( CPU 1h</a:t>
            </a:r>
            <a:r>
              <a:rPr lang="ko-KR" altLang="en-US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= GPU 2m</a:t>
            </a:r>
            <a:r>
              <a:rPr lang="ko-KR" altLang="en-US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)</a:t>
            </a:r>
          </a:p>
          <a:p>
            <a:endParaRPr lang="en-US" altLang="ko-KR" sz="20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ko-KR" altLang="en-US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사용자의 </a:t>
            </a:r>
            <a:r>
              <a:rPr lang="en-US" altLang="ko-KR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GPU </a:t>
            </a:r>
            <a:r>
              <a:rPr lang="ko-KR" altLang="en-US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모델에 따라 지원 여부가 다르다</a:t>
            </a:r>
            <a:r>
              <a:rPr lang="en-US" altLang="ko-KR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  <a:r>
              <a:rPr lang="ko-KR" altLang="en-US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( NVIDIA GPU </a:t>
            </a:r>
            <a:r>
              <a:rPr lang="ko-KR" altLang="en-US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만 가능 </a:t>
            </a:r>
            <a:r>
              <a:rPr lang="en-US" altLang="ko-KR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)</a:t>
            </a:r>
            <a:endParaRPr lang="ko-KR" altLang="en-US" sz="20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3860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/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시작 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–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설치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F0F9-3BC7-4394-B18D-770F37DBF77F}"/>
              </a:ext>
            </a:extLst>
          </p:cNvPr>
          <p:cNvSpPr txBox="1"/>
          <p:nvPr/>
        </p:nvSpPr>
        <p:spPr>
          <a:xfrm>
            <a:off x="4591666" y="1192903"/>
            <a:ext cx="7600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https://www.tensorflow.org/install/install_windows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193F75-9B6D-49D8-9C90-27B3936E2529}"/>
              </a:ext>
            </a:extLst>
          </p:cNvPr>
          <p:cNvSpPr txBox="1"/>
          <p:nvPr/>
        </p:nvSpPr>
        <p:spPr>
          <a:xfrm>
            <a:off x="714113" y="2155388"/>
            <a:ext cx="73436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1. Python 3.5X or 3.6X </a:t>
            </a:r>
            <a:r>
              <a:rPr lang="ko-KR" altLang="en-US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버전 설치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3819D15-2618-46C4-9BC7-E2D9EBFA9DC3}"/>
              </a:ext>
            </a:extLst>
          </p:cNvPr>
          <p:cNvSpPr/>
          <p:nvPr/>
        </p:nvSpPr>
        <p:spPr>
          <a:xfrm>
            <a:off x="2866773" y="2850052"/>
            <a:ext cx="8311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https://www.python.org/downloads/release/python-365/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FC4B9E-4000-4330-9A2F-5D880B17E37B}"/>
              </a:ext>
            </a:extLst>
          </p:cNvPr>
          <p:cNvSpPr txBox="1"/>
          <p:nvPr/>
        </p:nvSpPr>
        <p:spPr>
          <a:xfrm>
            <a:off x="1208947" y="2850052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3.65 </a:t>
            </a:r>
            <a:r>
              <a: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버전 </a:t>
            </a:r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Link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BBA19E-1F05-44A1-A5A6-491F6CD9FB42}"/>
              </a:ext>
            </a:extLst>
          </p:cNvPr>
          <p:cNvSpPr txBox="1"/>
          <p:nvPr/>
        </p:nvSpPr>
        <p:spPr>
          <a:xfrm>
            <a:off x="714113" y="3600141"/>
            <a:ext cx="8985152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2. PIP </a:t>
            </a:r>
            <a:r>
              <a:rPr lang="ko-KR" altLang="en-US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업데이트 </a:t>
            </a:r>
            <a:r>
              <a:rPr lang="en-US" altLang="ko-KR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( PIP </a:t>
            </a:r>
            <a:r>
              <a:rPr lang="ko-KR" altLang="en-US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버전이 최신이 아닐 시 </a:t>
            </a:r>
            <a:r>
              <a:rPr lang="en-US" altLang="ko-KR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)</a:t>
            </a:r>
            <a:endParaRPr lang="ko-KR" altLang="en-US" sz="3200" b="1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11135F-D9F6-4F82-A6A6-087DFC2B447D}"/>
              </a:ext>
            </a:extLst>
          </p:cNvPr>
          <p:cNvSpPr txBox="1"/>
          <p:nvPr/>
        </p:nvSpPr>
        <p:spPr>
          <a:xfrm>
            <a:off x="3437224" y="4211339"/>
            <a:ext cx="4964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pip –version ( </a:t>
            </a:r>
            <a:r>
              <a: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버전 확인 </a:t>
            </a:r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)</a:t>
            </a:r>
          </a:p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Python –m pip install –upgrade pip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9AB3E7-69D1-4CB9-9110-D5B74D73C081}"/>
              </a:ext>
            </a:extLst>
          </p:cNvPr>
          <p:cNvSpPr txBox="1"/>
          <p:nvPr/>
        </p:nvSpPr>
        <p:spPr>
          <a:xfrm>
            <a:off x="1208947" y="426811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cmd</a:t>
            </a:r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창에서 입력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CD25AD-AAD1-4E7F-A580-EC2F31B8F142}"/>
              </a:ext>
            </a:extLst>
          </p:cNvPr>
          <p:cNvSpPr txBox="1"/>
          <p:nvPr/>
        </p:nvSpPr>
        <p:spPr>
          <a:xfrm>
            <a:off x="714113" y="5210208"/>
            <a:ext cx="4455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3. TensorFlow </a:t>
            </a:r>
            <a:r>
              <a:rPr lang="ko-KR" altLang="en-US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설치</a:t>
            </a:r>
            <a:endParaRPr lang="en-US" altLang="ko-KR" sz="3200" b="1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96AD89-F078-4F82-8EA5-9EE5A454B104}"/>
              </a:ext>
            </a:extLst>
          </p:cNvPr>
          <p:cNvSpPr txBox="1"/>
          <p:nvPr/>
        </p:nvSpPr>
        <p:spPr>
          <a:xfrm>
            <a:off x="1208946" y="588924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cmd</a:t>
            </a:r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창에서 입력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29A65A-93AF-472D-AE43-E159F30526CA}"/>
              </a:ext>
            </a:extLst>
          </p:cNvPr>
          <p:cNvSpPr txBox="1"/>
          <p:nvPr/>
        </p:nvSpPr>
        <p:spPr>
          <a:xfrm>
            <a:off x="3437224" y="5853729"/>
            <a:ext cx="4993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pip3 install --upgrade </a:t>
            </a:r>
            <a:r>
              <a:rPr lang="en-US" altLang="ko-KR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tensorflow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A61895-F904-4291-BC89-B4CCDB3986A5}"/>
              </a:ext>
            </a:extLst>
          </p:cNvPr>
          <p:cNvSpPr txBox="1"/>
          <p:nvPr/>
        </p:nvSpPr>
        <p:spPr>
          <a:xfrm>
            <a:off x="519267" y="1441790"/>
            <a:ext cx="3285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CPU SUPPORT</a:t>
            </a:r>
            <a:endParaRPr lang="ko-KR" altLang="en-US" sz="2800" b="1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5450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/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시작 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–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설치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F0F9-3BC7-4394-B18D-770F37DBF77F}"/>
              </a:ext>
            </a:extLst>
          </p:cNvPr>
          <p:cNvSpPr txBox="1"/>
          <p:nvPr/>
        </p:nvSpPr>
        <p:spPr>
          <a:xfrm>
            <a:off x="5621261" y="2291187"/>
            <a:ext cx="615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https://developer.nvidia.com/cuda-gpus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A61895-F904-4291-BC89-B4CCDB3986A5}"/>
              </a:ext>
            </a:extLst>
          </p:cNvPr>
          <p:cNvSpPr txBox="1"/>
          <p:nvPr/>
        </p:nvSpPr>
        <p:spPr>
          <a:xfrm>
            <a:off x="519266" y="1441790"/>
            <a:ext cx="3295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GPU SUPPORT </a:t>
            </a:r>
            <a:endParaRPr lang="ko-KR" altLang="en-US" sz="2800" b="1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B80160A-0045-4A06-918D-7DB7345994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1" t="16392" r="26572" b="428"/>
          <a:stretch/>
        </p:blipFill>
        <p:spPr>
          <a:xfrm>
            <a:off x="1191723" y="2768583"/>
            <a:ext cx="4949504" cy="389437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06A46B8-3E47-47E9-BB9D-4D755B4442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999" y="2759976"/>
            <a:ext cx="4949504" cy="38943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A72589-3C61-4B25-8E89-EF95501F5611}"/>
              </a:ext>
            </a:extLst>
          </p:cNvPr>
          <p:cNvSpPr txBox="1"/>
          <p:nvPr/>
        </p:nvSpPr>
        <p:spPr>
          <a:xfrm>
            <a:off x="881157" y="2090790"/>
            <a:ext cx="4403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지원 하는 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GPU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확인하는 방법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2E1F6A-3442-4CEC-9B24-4796A1E6D905}"/>
              </a:ext>
            </a:extLst>
          </p:cNvPr>
          <p:cNvSpPr/>
          <p:nvPr/>
        </p:nvSpPr>
        <p:spPr>
          <a:xfrm>
            <a:off x="1417680" y="5220118"/>
            <a:ext cx="4362276" cy="713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46B6726-1957-4627-9EA1-29C7F755593B}"/>
              </a:ext>
            </a:extLst>
          </p:cNvPr>
          <p:cNvCxnSpPr/>
          <p:nvPr/>
        </p:nvCxnSpPr>
        <p:spPr>
          <a:xfrm flipV="1">
            <a:off x="5805377" y="3349256"/>
            <a:ext cx="1456660" cy="222220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060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/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시작 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–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설치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F0F9-3BC7-4394-B18D-770F37DBF77F}"/>
              </a:ext>
            </a:extLst>
          </p:cNvPr>
          <p:cNvSpPr txBox="1"/>
          <p:nvPr/>
        </p:nvSpPr>
        <p:spPr>
          <a:xfrm>
            <a:off x="4670323" y="1192903"/>
            <a:ext cx="7521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https://www.tensorflow.org/install/install_windows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193F75-9B6D-49D8-9C90-27B3936E2529}"/>
              </a:ext>
            </a:extLst>
          </p:cNvPr>
          <p:cNvSpPr txBox="1"/>
          <p:nvPr/>
        </p:nvSpPr>
        <p:spPr>
          <a:xfrm>
            <a:off x="714113" y="2155388"/>
            <a:ext cx="95926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1. CPU</a:t>
            </a:r>
            <a:r>
              <a:rPr lang="ko-KR" altLang="en-US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와 같이 </a:t>
            </a:r>
            <a:r>
              <a:rPr lang="en-US" altLang="ko-KR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Python </a:t>
            </a:r>
            <a:r>
              <a:rPr lang="ko-KR" altLang="en-US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설치</a:t>
            </a:r>
            <a:r>
              <a:rPr lang="en-US" altLang="ko-KR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, PIP </a:t>
            </a:r>
            <a:r>
              <a:rPr lang="ko-KR" altLang="en-US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업데이트 진행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A61895-F904-4291-BC89-B4CCDB3986A5}"/>
              </a:ext>
            </a:extLst>
          </p:cNvPr>
          <p:cNvSpPr txBox="1"/>
          <p:nvPr/>
        </p:nvSpPr>
        <p:spPr>
          <a:xfrm>
            <a:off x="519267" y="1441790"/>
            <a:ext cx="3256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GPU SUPPORT</a:t>
            </a:r>
            <a:endParaRPr lang="ko-KR" altLang="en-US" sz="2800" b="1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AA6E23-B475-489A-B658-FD53D6D09804}"/>
              </a:ext>
            </a:extLst>
          </p:cNvPr>
          <p:cNvSpPr txBox="1"/>
          <p:nvPr/>
        </p:nvSpPr>
        <p:spPr>
          <a:xfrm>
            <a:off x="714113" y="3096918"/>
            <a:ext cx="50754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2. CUDA TOOLKIT </a:t>
            </a:r>
            <a:r>
              <a:rPr lang="ko-KR" altLang="en-US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설치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57CC1C2-5103-4F39-AF72-41E7309E398E}"/>
              </a:ext>
            </a:extLst>
          </p:cNvPr>
          <p:cNvSpPr/>
          <p:nvPr/>
        </p:nvSpPr>
        <p:spPr>
          <a:xfrm>
            <a:off x="177282" y="5910503"/>
            <a:ext cx="118967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https://developer.nvidia.com/cuda-downloads?target_os=Windows&amp;target_arch=x86_64&amp;target_version=10&amp;target_type=exelocal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76200A5-E75B-44B9-A272-A7287326C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541" y="2765901"/>
            <a:ext cx="5895101" cy="3403411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B888207-2735-4ACF-ACEE-53703D22B28F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4067555" y="4467607"/>
            <a:ext cx="1721986" cy="144289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397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/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시작 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–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설치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F0F9-3BC7-4394-B18D-770F37DBF77F}"/>
              </a:ext>
            </a:extLst>
          </p:cNvPr>
          <p:cNvSpPr txBox="1"/>
          <p:nvPr/>
        </p:nvSpPr>
        <p:spPr>
          <a:xfrm>
            <a:off x="4542503" y="1192903"/>
            <a:ext cx="764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https://www.tensorflow.org/install/install_windows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193F75-9B6D-49D8-9C90-27B3936E2529}"/>
              </a:ext>
            </a:extLst>
          </p:cNvPr>
          <p:cNvSpPr txBox="1"/>
          <p:nvPr/>
        </p:nvSpPr>
        <p:spPr>
          <a:xfrm>
            <a:off x="714113" y="2155388"/>
            <a:ext cx="7172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3. CUDNN </a:t>
            </a:r>
            <a:r>
              <a:rPr lang="ko-KR" altLang="en-US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설치 </a:t>
            </a:r>
            <a:r>
              <a:rPr lang="en-US" altLang="ko-KR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– NVIDIA</a:t>
            </a:r>
            <a:r>
              <a:rPr lang="ko-KR" altLang="en-US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가입 필요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A61895-F904-4291-BC89-B4CCDB3986A5}"/>
              </a:ext>
            </a:extLst>
          </p:cNvPr>
          <p:cNvSpPr txBox="1"/>
          <p:nvPr/>
        </p:nvSpPr>
        <p:spPr>
          <a:xfrm>
            <a:off x="519267" y="1441790"/>
            <a:ext cx="3350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GPU SUPPORT</a:t>
            </a:r>
            <a:endParaRPr lang="ko-KR" altLang="en-US" sz="2800" b="1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22D6FA6-8BA3-4BCB-97D4-57477DF32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078" y="3656172"/>
            <a:ext cx="4460287" cy="29103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265EA0E-9378-49A9-BC65-A46214A28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779" y="3656172"/>
            <a:ext cx="3919600" cy="290572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B8D2A26-F7A9-4ED3-A3FF-EE8A9A390DA4}"/>
              </a:ext>
            </a:extLst>
          </p:cNvPr>
          <p:cNvSpPr/>
          <p:nvPr/>
        </p:nvSpPr>
        <p:spPr>
          <a:xfrm>
            <a:off x="6698866" y="2676327"/>
            <a:ext cx="5262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https://developer.nvidia.com/cudnn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BD95F8-94E1-4AEE-AA1F-DDF479D69374}"/>
              </a:ext>
            </a:extLst>
          </p:cNvPr>
          <p:cNvSpPr txBox="1"/>
          <p:nvPr/>
        </p:nvSpPr>
        <p:spPr>
          <a:xfrm>
            <a:off x="1483636" y="2967335"/>
            <a:ext cx="3698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간단한 양식 작성 후 가입</a:t>
            </a:r>
          </a:p>
        </p:txBody>
      </p:sp>
    </p:spTree>
    <p:extLst>
      <p:ext uri="{BB962C8B-B14F-4D97-AF65-F5344CB8AC3E}">
        <p14:creationId xmlns:p14="http://schemas.microsoft.com/office/powerpoint/2010/main" val="1585658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</TotalTime>
  <Words>1441</Words>
  <Application>Microsoft Office PowerPoint</Application>
  <PresentationFormat>와이드스크린</PresentationFormat>
  <Paragraphs>260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5" baseType="lpstr">
      <vt:lpstr>HY목각파임B</vt:lpstr>
      <vt:lpstr>Arial</vt:lpstr>
      <vt:lpstr>맑은 고딕</vt:lpstr>
      <vt:lpstr>Office 테마</vt:lpstr>
      <vt:lpstr>PowerPoint 프레젠테이션</vt:lpstr>
      <vt:lpstr>I N D E X</vt:lpstr>
      <vt:lpstr>시작 – TensorFlow 란?</vt:lpstr>
      <vt:lpstr>시작 – TensorFlow 란?</vt:lpstr>
      <vt:lpstr>시작 – TensorFlow 란?</vt:lpstr>
      <vt:lpstr>시작 – 설치</vt:lpstr>
      <vt:lpstr>시작 – 설치</vt:lpstr>
      <vt:lpstr>시작 – 설치</vt:lpstr>
      <vt:lpstr>시작 – 설치</vt:lpstr>
      <vt:lpstr>시작 – 설치</vt:lpstr>
      <vt:lpstr>시작 – 설치</vt:lpstr>
      <vt:lpstr>시작 – 설치</vt:lpstr>
      <vt:lpstr>시작 – 설치</vt:lpstr>
      <vt:lpstr>시작 – 설치</vt:lpstr>
      <vt:lpstr>기본 설명 – 구조</vt:lpstr>
      <vt:lpstr>기본 설명 – Tenser 란 ?</vt:lpstr>
      <vt:lpstr>기본 설명 – Tenser 란 ?</vt:lpstr>
      <vt:lpstr>기본 설명 – 자료형</vt:lpstr>
      <vt:lpstr>기본 설명 - 실행</vt:lpstr>
      <vt:lpstr>사용법 - 세션</vt:lpstr>
      <vt:lpstr>사용법 - 세션</vt:lpstr>
      <vt:lpstr>사용법 – 선언</vt:lpstr>
      <vt:lpstr>사용법 – 선언</vt:lpstr>
      <vt:lpstr>사용법 – 선언</vt:lpstr>
      <vt:lpstr>사용법 – 선언</vt:lpstr>
      <vt:lpstr>사용법 – 연산</vt:lpstr>
      <vt:lpstr>사용법 – 연산</vt:lpstr>
      <vt:lpstr>사용법 – 연산</vt:lpstr>
      <vt:lpstr>사용법 – 연산</vt:lpstr>
      <vt:lpstr>사용법 – 연산</vt:lpstr>
      <vt:lpstr>사용법 – 연산</vt:lpstr>
      <vt:lpstr>사용법 – 파일 읽기</vt:lpstr>
      <vt:lpstr>사용법 – 파일 읽기</vt:lpstr>
      <vt:lpstr>사용법 – 파일 읽기</vt:lpstr>
      <vt:lpstr>사용법 – 파일 읽기</vt:lpstr>
      <vt:lpstr>사용법 – 딥 러닝</vt:lpstr>
      <vt:lpstr>사용법 – 딥 러닝</vt:lpstr>
      <vt:lpstr>사용법 – 저장 &amp; 복구</vt:lpstr>
      <vt:lpstr>사용법 – 저장 &amp; 복구</vt:lpstr>
      <vt:lpstr>기타</vt:lpstr>
      <vt:lpstr>마무리.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 병록</dc:creator>
  <cp:lastModifiedBy>임석호</cp:lastModifiedBy>
  <cp:revision>116</cp:revision>
  <dcterms:created xsi:type="dcterms:W3CDTF">2018-05-10T06:32:09Z</dcterms:created>
  <dcterms:modified xsi:type="dcterms:W3CDTF">2018-05-27T16:44:39Z</dcterms:modified>
</cp:coreProperties>
</file>