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9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83" r:id="rId21"/>
    <p:sldId id="284" r:id="rId22"/>
    <p:sldId id="285" r:id="rId23"/>
    <p:sldId id="286" r:id="rId24"/>
    <p:sldId id="287" r:id="rId25"/>
    <p:sldId id="288" r:id="rId26"/>
    <p:sldId id="303" r:id="rId27"/>
    <p:sldId id="274" r:id="rId28"/>
    <p:sldId id="275" r:id="rId29"/>
    <p:sldId id="290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304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5" r:id="rId46"/>
    <p:sldId id="298" r:id="rId47"/>
    <p:sldId id="299" r:id="rId48"/>
    <p:sldId id="300" r:id="rId49"/>
    <p:sldId id="301" r:id="rId50"/>
    <p:sldId id="30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13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7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CEE854-ACA4-4A7F-BF43-B6DA1668531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8A4A-A6A0-4722-910F-B47E573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7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נוסחאות מתמטיות מורכבות על לוח כיתה">
            <a:extLst>
              <a:ext uri="{FF2B5EF4-FFF2-40B4-BE49-F238E27FC236}">
                <a16:creationId xmlns:a16="http://schemas.microsoft.com/office/drawing/2014/main" id="{B4BC3446-52E2-6CE6-5519-19A765985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2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82343-E997-445E-F9CE-CB28054C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שיעור 2 - משתנים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C852-F253-C125-A484-7CBC007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סיכום משתנים בסיסים</a:t>
            </a:r>
            <a:endParaRPr lang="en-US" dirty="0"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92C7A-A57C-4074-05C0-2905D23C4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86348"/>
              </p:ext>
            </p:extLst>
          </p:nvPr>
        </p:nvGraphicFramePr>
        <p:xfrm>
          <a:off x="417250" y="1574799"/>
          <a:ext cx="10936552" cy="39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138">
                  <a:extLst>
                    <a:ext uri="{9D8B030D-6E8A-4147-A177-3AD203B41FA5}">
                      <a16:colId xmlns:a16="http://schemas.microsoft.com/office/drawing/2014/main" val="438731577"/>
                    </a:ext>
                  </a:extLst>
                </a:gridCol>
                <a:gridCol w="2734138">
                  <a:extLst>
                    <a:ext uri="{9D8B030D-6E8A-4147-A177-3AD203B41FA5}">
                      <a16:colId xmlns:a16="http://schemas.microsoft.com/office/drawing/2014/main" val="2519122398"/>
                    </a:ext>
                  </a:extLst>
                </a:gridCol>
                <a:gridCol w="2734138">
                  <a:extLst>
                    <a:ext uri="{9D8B030D-6E8A-4147-A177-3AD203B41FA5}">
                      <a16:colId xmlns:a16="http://schemas.microsoft.com/office/drawing/2014/main" val="2392515628"/>
                    </a:ext>
                  </a:extLst>
                </a:gridCol>
                <a:gridCol w="2734138">
                  <a:extLst>
                    <a:ext uri="{9D8B030D-6E8A-4147-A177-3AD203B41FA5}">
                      <a16:colId xmlns:a16="http://schemas.microsoft.com/office/drawing/2014/main" val="1753989582"/>
                    </a:ext>
                  </a:extLst>
                </a:gridCol>
              </a:tblGrid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משתנה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סוג מידע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גודל בזיכרון בבתים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ערכים לדוגמה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332814"/>
                  </a:ext>
                </a:extLst>
              </a:tr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מספרים שלמים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61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11154"/>
                  </a:ext>
                </a:extLst>
              </a:tr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מספרים עשרוניים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1.5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889332"/>
                  </a:ext>
                </a:extLst>
              </a:tr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מספרים עשרוניים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3.14159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48790"/>
                  </a:ext>
                </a:extLst>
              </a:tr>
              <a:tr h="78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תווים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25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5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0716-8A6E-C2BF-C0C0-D3FD407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452718"/>
            <a:ext cx="9596761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איזה סוג משתנה נשתמש כדי לשמור את הערך 5?</a:t>
            </a:r>
            <a:endParaRPr lang="en-US" dirty="0"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61930F-555A-C1E6-0209-57003D535F8E}"/>
              </a:ext>
            </a:extLst>
          </p:cNvPr>
          <p:cNvSpPr/>
          <p:nvPr/>
        </p:nvSpPr>
        <p:spPr>
          <a:xfrm>
            <a:off x="541538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27D487-D774-D240-6CF3-EA4BE9DB8F5F}"/>
              </a:ext>
            </a:extLst>
          </p:cNvPr>
          <p:cNvSpPr/>
          <p:nvPr/>
        </p:nvSpPr>
        <p:spPr>
          <a:xfrm>
            <a:off x="3539232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D8F04F-4579-68B7-A9F0-6A0E9D1837CD}"/>
              </a:ext>
            </a:extLst>
          </p:cNvPr>
          <p:cNvSpPr/>
          <p:nvPr/>
        </p:nvSpPr>
        <p:spPr>
          <a:xfrm>
            <a:off x="6536926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D150EA-A29F-9984-3B52-BAEB50AE3AA8}"/>
              </a:ext>
            </a:extLst>
          </p:cNvPr>
          <p:cNvSpPr/>
          <p:nvPr/>
        </p:nvSpPr>
        <p:spPr>
          <a:xfrm>
            <a:off x="9534620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111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8FA1-165F-CF72-4277-46655B75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איזה סוג משתנה נשתמש כדי לשמור את הערך 3.1415?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81F16F-724E-C1E2-6F5E-16E036506B0C}"/>
              </a:ext>
            </a:extLst>
          </p:cNvPr>
          <p:cNvSpPr/>
          <p:nvPr/>
        </p:nvSpPr>
        <p:spPr>
          <a:xfrm>
            <a:off x="541538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369C1-9A71-C0B8-A4FA-66BB967AB224}"/>
              </a:ext>
            </a:extLst>
          </p:cNvPr>
          <p:cNvSpPr/>
          <p:nvPr/>
        </p:nvSpPr>
        <p:spPr>
          <a:xfrm>
            <a:off x="3539232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32C9DD-6B23-EE1A-4AD5-29407B80DE8D}"/>
              </a:ext>
            </a:extLst>
          </p:cNvPr>
          <p:cNvSpPr/>
          <p:nvPr/>
        </p:nvSpPr>
        <p:spPr>
          <a:xfrm>
            <a:off x="6536926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D66AB5-FC25-C427-5268-8B8FA9582C1A}"/>
              </a:ext>
            </a:extLst>
          </p:cNvPr>
          <p:cNvSpPr/>
          <p:nvPr/>
        </p:nvSpPr>
        <p:spPr>
          <a:xfrm>
            <a:off x="9534620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562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8C6-899B-6D48-06F5-1B9F211F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סדר את המשתנים לפי הגודל שלהם בזיכרון</a:t>
            </a:r>
            <a:endParaRPr lang="en-US" dirty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4FF3F-9157-9368-8CBB-7C9A0A2AF904}"/>
              </a:ext>
            </a:extLst>
          </p:cNvPr>
          <p:cNvSpPr/>
          <p:nvPr/>
        </p:nvSpPr>
        <p:spPr>
          <a:xfrm>
            <a:off x="9605639" y="4154748"/>
            <a:ext cx="2041864" cy="1207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4D32A-55C2-949D-4734-D100816E7275}"/>
              </a:ext>
            </a:extLst>
          </p:cNvPr>
          <p:cNvSpPr/>
          <p:nvPr/>
        </p:nvSpPr>
        <p:spPr>
          <a:xfrm>
            <a:off x="4990730" y="4154747"/>
            <a:ext cx="2041864" cy="1207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FB9AA-F303-7D3B-D97C-172600C86B87}"/>
              </a:ext>
            </a:extLst>
          </p:cNvPr>
          <p:cNvSpPr/>
          <p:nvPr/>
        </p:nvSpPr>
        <p:spPr>
          <a:xfrm>
            <a:off x="375821" y="4172505"/>
            <a:ext cx="2041864" cy="1207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BF7D64-747A-F75B-1BE2-2482926ED983}"/>
              </a:ext>
            </a:extLst>
          </p:cNvPr>
          <p:cNvCxnSpPr/>
          <p:nvPr/>
        </p:nvCxnSpPr>
        <p:spPr>
          <a:xfrm>
            <a:off x="375821" y="5584054"/>
            <a:ext cx="11271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C149F-1D9B-56C4-273E-0C5CADA0322D}"/>
              </a:ext>
            </a:extLst>
          </p:cNvPr>
          <p:cNvSpPr txBox="1"/>
          <p:nvPr/>
        </p:nvSpPr>
        <p:spPr>
          <a:xfrm>
            <a:off x="-180513" y="5621332"/>
            <a:ext cx="11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הכי קטן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AC973-E940-DFF9-9EE5-DECCB7B95C86}"/>
              </a:ext>
            </a:extLst>
          </p:cNvPr>
          <p:cNvSpPr txBox="1"/>
          <p:nvPr/>
        </p:nvSpPr>
        <p:spPr>
          <a:xfrm>
            <a:off x="11079332" y="5621332"/>
            <a:ext cx="11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הכי גדול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81696-1654-ED8A-7EC7-A987C80C54E5}"/>
              </a:ext>
            </a:extLst>
          </p:cNvPr>
          <p:cNvSpPr txBox="1"/>
          <p:nvPr/>
        </p:nvSpPr>
        <p:spPr>
          <a:xfrm>
            <a:off x="272248" y="2069403"/>
            <a:ext cx="9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05E34-00FE-0A95-CFFC-3398089D3BD6}"/>
              </a:ext>
            </a:extLst>
          </p:cNvPr>
          <p:cNvSpPr txBox="1"/>
          <p:nvPr/>
        </p:nvSpPr>
        <p:spPr>
          <a:xfrm>
            <a:off x="3471169" y="2069403"/>
            <a:ext cx="12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double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E943C-1490-7A8F-341C-BAE0899A1CF1}"/>
              </a:ext>
            </a:extLst>
          </p:cNvPr>
          <p:cNvSpPr txBox="1"/>
          <p:nvPr/>
        </p:nvSpPr>
        <p:spPr>
          <a:xfrm>
            <a:off x="7032594" y="2069403"/>
            <a:ext cx="9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float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6DBB1-38F5-CE7D-273F-83AC52BDA248}"/>
              </a:ext>
            </a:extLst>
          </p:cNvPr>
          <p:cNvSpPr txBox="1"/>
          <p:nvPr/>
        </p:nvSpPr>
        <p:spPr>
          <a:xfrm>
            <a:off x="10412767" y="2069403"/>
            <a:ext cx="9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43919 0.4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20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53958 0.358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17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11536 0.318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1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-0.78268 0.359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41" y="1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E870-DED3-5701-8CB3-6BD3542E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איזה סוג משתנה יכול לקבל את הערך </a:t>
            </a:r>
            <a:r>
              <a:rPr lang="en-US" dirty="0">
                <a:cs typeface="+mn-cs"/>
              </a:rPr>
              <a:t>‘C’</a:t>
            </a:r>
            <a:r>
              <a:rPr lang="he-IL" dirty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7BC56-D1F2-0C1A-9B32-05608A301259}"/>
              </a:ext>
            </a:extLst>
          </p:cNvPr>
          <p:cNvSpPr/>
          <p:nvPr/>
        </p:nvSpPr>
        <p:spPr>
          <a:xfrm>
            <a:off x="541538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D54A67-79E0-ACA6-1CD0-92668F20C46E}"/>
              </a:ext>
            </a:extLst>
          </p:cNvPr>
          <p:cNvSpPr/>
          <p:nvPr/>
        </p:nvSpPr>
        <p:spPr>
          <a:xfrm>
            <a:off x="3539232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395D29-9775-5220-BBA9-20AAFB4CCA7C}"/>
              </a:ext>
            </a:extLst>
          </p:cNvPr>
          <p:cNvSpPr/>
          <p:nvPr/>
        </p:nvSpPr>
        <p:spPr>
          <a:xfrm>
            <a:off x="6536926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33CD82-ACA9-7ACF-4C13-4088113B68E2}"/>
              </a:ext>
            </a:extLst>
          </p:cNvPr>
          <p:cNvSpPr/>
          <p:nvPr/>
        </p:nvSpPr>
        <p:spPr>
          <a:xfrm>
            <a:off x="9534620" y="3429000"/>
            <a:ext cx="2148396" cy="2148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11255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EDC9-B04F-897E-455E-7AE15640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sz="4800" dirty="0">
                <a:cs typeface="+mn-cs"/>
              </a:rPr>
              <a:t>טבלת </a:t>
            </a:r>
            <a:r>
              <a:rPr lang="en-US" sz="4800" dirty="0">
                <a:cs typeface="+mn-cs"/>
              </a:rPr>
              <a:t>ASCII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5BDB5-7918-0423-F5B1-A79C1287BE66}"/>
              </a:ext>
            </a:extLst>
          </p:cNvPr>
          <p:cNvSpPr txBox="1"/>
          <p:nvPr/>
        </p:nvSpPr>
        <p:spPr>
          <a:xfrm>
            <a:off x="838200" y="15060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בשביל לשמור ערכים מסוג תו, המחשב שומר טבלה שממיינת לכל מספר בטווח 0 עד </a:t>
            </a:r>
            <a:r>
              <a:rPr lang="en-US" dirty="0"/>
              <a:t>127</a:t>
            </a:r>
            <a:r>
              <a:rPr lang="he-IL" dirty="0"/>
              <a:t> תו ייחודי לו.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94428-C4F1-C994-E297-4AA6B0ED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51" y="1995389"/>
            <a:ext cx="6962698" cy="4631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6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8587-0E18-350F-16BE-1F37A22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2381"/>
            <a:ext cx="12192000" cy="4345619"/>
          </a:xfrm>
        </p:spPr>
        <p:txBody>
          <a:bodyPr/>
          <a:lstStyle/>
          <a:p>
            <a:pPr algn="ctr" rtl="1"/>
            <a:r>
              <a:rPr lang="he-IL" sz="7200" dirty="0">
                <a:latin typeface="Arial" panose="020B0604020202020204" pitchFamily="34" charset="0"/>
                <a:cs typeface="Arial" panose="020B0604020202020204" pitchFamily="34" charset="0"/>
              </a:rPr>
              <a:t>אופרטורים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5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29C2-450E-E2D9-C5F9-1B2D4C81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he-IL" dirty="0">
                <a:cs typeface="+mn-cs"/>
              </a:rPr>
              <a:t>מהם האופרטורים?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111AC-2E1C-6C07-9819-41900E6BBE96}"/>
              </a:ext>
            </a:extLst>
          </p:cNvPr>
          <p:cNvSpPr txBox="1"/>
          <p:nvPr/>
        </p:nvSpPr>
        <p:spPr>
          <a:xfrm>
            <a:off x="316637" y="1526958"/>
            <a:ext cx="1155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אופרטורים הם פעולות שאפשר לבצע על משתנים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יש כמה סוגים של אופרטורים כמו אופרטורים בינאריים, בוליאניים או אריתמטיים.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כרגע אנחנו נשתמש רק באופרטורים אריתמטיים.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130-D316-9BA8-44A2-2C6F2AC9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אופרטורים אריתמטיים</a:t>
            </a:r>
            <a:endParaRPr lang="en-US" dirty="0"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D86CAE-7509-14D3-F6D4-43328D62D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12426"/>
              </p:ext>
            </p:extLst>
          </p:nvPr>
        </p:nvGraphicFramePr>
        <p:xfrm>
          <a:off x="602695" y="1429879"/>
          <a:ext cx="10751106" cy="464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702">
                  <a:extLst>
                    <a:ext uri="{9D8B030D-6E8A-4147-A177-3AD203B41FA5}">
                      <a16:colId xmlns:a16="http://schemas.microsoft.com/office/drawing/2014/main" val="1809595166"/>
                    </a:ext>
                  </a:extLst>
                </a:gridCol>
                <a:gridCol w="3583702">
                  <a:extLst>
                    <a:ext uri="{9D8B030D-6E8A-4147-A177-3AD203B41FA5}">
                      <a16:colId xmlns:a16="http://schemas.microsoft.com/office/drawing/2014/main" val="2303811603"/>
                    </a:ext>
                  </a:extLst>
                </a:gridCol>
                <a:gridCol w="3583702">
                  <a:extLst>
                    <a:ext uri="{9D8B030D-6E8A-4147-A177-3AD203B41FA5}">
                      <a16:colId xmlns:a16="http://schemas.microsoft.com/office/drawing/2014/main" val="455547999"/>
                    </a:ext>
                  </a:extLst>
                </a:gridCol>
              </a:tblGrid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סימן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פעולה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דוגמה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409207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חיבור בין שני מספרים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 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881812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חיסור בין שני משתנים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– 2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002957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כפל בין שני משתנים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* 7 = 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131285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חילוק בין שני משתנים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121/11 = 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00590"/>
                  </a:ext>
                </a:extLst>
              </a:tr>
              <a:tr h="77374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מבצע פעולת חילוק, ומחזיר את השארית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58%5 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19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4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6E666-5A5B-B358-5130-56CBC1ADBDA7}"/>
              </a:ext>
            </a:extLst>
          </p:cNvPr>
          <p:cNvSpPr/>
          <p:nvPr/>
        </p:nvSpPr>
        <p:spPr>
          <a:xfrm>
            <a:off x="319595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47C2B-6A0C-48EA-670D-B4DB915C681C}"/>
              </a:ext>
            </a:extLst>
          </p:cNvPr>
          <p:cNvSpPr/>
          <p:nvPr/>
        </p:nvSpPr>
        <p:spPr>
          <a:xfrm>
            <a:off x="2644806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C10BC-E2CB-A92E-E7AB-47120ADD02B7}"/>
              </a:ext>
            </a:extLst>
          </p:cNvPr>
          <p:cNvSpPr/>
          <p:nvPr/>
        </p:nvSpPr>
        <p:spPr>
          <a:xfrm>
            <a:off x="5152749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0976F-14CB-1DA6-1215-0E07D7401E7E}"/>
              </a:ext>
            </a:extLst>
          </p:cNvPr>
          <p:cNvSpPr/>
          <p:nvPr/>
        </p:nvSpPr>
        <p:spPr>
          <a:xfrm>
            <a:off x="7524568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6E3E2-6B30-3AF4-651B-1B2F4CD3C507}"/>
              </a:ext>
            </a:extLst>
          </p:cNvPr>
          <p:cNvSpPr/>
          <p:nvPr/>
        </p:nvSpPr>
        <p:spPr>
          <a:xfrm>
            <a:off x="9964449" y="5015883"/>
            <a:ext cx="1420428" cy="852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4A03D-CCE2-770A-D255-ACBB1C82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תרגול שימוש באופרטור %, סדר את תוצאות החישובים מהקטן לגדול ביותר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58B41-7FB7-FD8C-9C94-2E0A6CFB411D}"/>
              </a:ext>
            </a:extLst>
          </p:cNvPr>
          <p:cNvSpPr txBox="1"/>
          <p:nvPr/>
        </p:nvSpPr>
        <p:spPr>
          <a:xfrm>
            <a:off x="648070" y="1690688"/>
            <a:ext cx="2183907" cy="68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A69FD-FF11-20C0-FFA3-52203430EA56}"/>
              </a:ext>
            </a:extLst>
          </p:cNvPr>
          <p:cNvSpPr txBox="1"/>
          <p:nvPr/>
        </p:nvSpPr>
        <p:spPr>
          <a:xfrm>
            <a:off x="648070" y="2130641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9%10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E209A-EC14-BF44-81A7-2A9529CA0C69}"/>
              </a:ext>
            </a:extLst>
          </p:cNvPr>
          <p:cNvSpPr txBox="1"/>
          <p:nvPr/>
        </p:nvSpPr>
        <p:spPr>
          <a:xfrm>
            <a:off x="2831977" y="2130641"/>
            <a:ext cx="10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128%5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E9C1D-C562-1E4C-68E4-D17F468B25C5}"/>
              </a:ext>
            </a:extLst>
          </p:cNvPr>
          <p:cNvSpPr txBox="1"/>
          <p:nvPr/>
        </p:nvSpPr>
        <p:spPr>
          <a:xfrm>
            <a:off x="5339920" y="2130641"/>
            <a:ext cx="10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1949%2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D1152-0B37-83CD-1C6C-CA5D50A8382B}"/>
              </a:ext>
            </a:extLst>
          </p:cNvPr>
          <p:cNvSpPr txBox="1"/>
          <p:nvPr/>
        </p:nvSpPr>
        <p:spPr>
          <a:xfrm>
            <a:off x="7711739" y="2130641"/>
            <a:ext cx="10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15%3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9137C-8BAC-FD63-12A0-3815548A2D43}"/>
              </a:ext>
            </a:extLst>
          </p:cNvPr>
          <p:cNvSpPr txBox="1"/>
          <p:nvPr/>
        </p:nvSpPr>
        <p:spPr>
          <a:xfrm>
            <a:off x="10151620" y="2130641"/>
            <a:ext cx="10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12%10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EE8EB-7254-5A30-6AAF-FBCD65015C62}"/>
              </a:ext>
            </a:extLst>
          </p:cNvPr>
          <p:cNvCxnSpPr/>
          <p:nvPr/>
        </p:nvCxnSpPr>
        <p:spPr>
          <a:xfrm>
            <a:off x="319595" y="6178858"/>
            <a:ext cx="11319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302865-67C3-1A69-A3B2-D5E28F9C159D}"/>
              </a:ext>
            </a:extLst>
          </p:cNvPr>
          <p:cNvSpPr txBox="1"/>
          <p:nvPr/>
        </p:nvSpPr>
        <p:spPr>
          <a:xfrm>
            <a:off x="-53266" y="629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הכי קטן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DC33A5-8AF2-27AB-932C-7ACDE69ABC36}"/>
              </a:ext>
            </a:extLst>
          </p:cNvPr>
          <p:cNvSpPr txBox="1"/>
          <p:nvPr/>
        </p:nvSpPr>
        <p:spPr>
          <a:xfrm>
            <a:off x="11108924" y="6294268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הכי גדול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5.55112E-17 L 0.78893 0.45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40" y="2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0.40677 0.458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39" y="2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5.55112E-17 L -0.20417 0.45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228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5.55112E-17 L -0.57995 0.459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7" y="229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5.55112E-17 L -0.39206 0.4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9" y="2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7651-7BF8-4E18-5882-2E656E19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sz="5400" dirty="0">
                <a:cs typeface="+mn-cs"/>
              </a:rPr>
              <a:t>תוכן</a:t>
            </a:r>
            <a:endParaRPr lang="en-US" sz="5400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D7252-826B-E33E-D4A7-0BDED38A2C50}"/>
              </a:ext>
            </a:extLst>
          </p:cNvPr>
          <p:cNvSpPr txBox="1"/>
          <p:nvPr/>
        </p:nvSpPr>
        <p:spPr>
          <a:xfrm>
            <a:off x="856063" y="1585207"/>
            <a:ext cx="103247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משתנים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פלט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קלט</a:t>
            </a:r>
            <a:endParaRPr lang="en-US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תרגול קוד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E430-4C3C-1776-2E6D-60324213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1359"/>
            <a:ext cx="12192000" cy="4416641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המרות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47D66-5DC0-513F-9694-39598D63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" y="4542503"/>
            <a:ext cx="9537437" cy="11798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rtl="1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מה </a:t>
            </a:r>
            <a:r>
              <a:rPr lang="he-IL" sz="6000" dirty="0">
                <a:latin typeface="Arial" panose="020B0604020202020204" pitchFamily="34" charset="0"/>
                <a:cs typeface="Arial" panose="020B0604020202020204" pitchFamily="34" charset="0"/>
              </a:rPr>
              <a:t>יהיה הערך של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myIntHeight</a:t>
            </a:r>
            <a:r>
              <a:rPr lang="he-IL" sz="6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3E9213F-564B-761C-1C44-19F02DF009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814" r="145" b="50380"/>
          <a:stretch/>
        </p:blipFill>
        <p:spPr>
          <a:xfrm>
            <a:off x="635458" y="1534058"/>
            <a:ext cx="9405187" cy="8937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31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2643-E51D-1958-7DE1-0DF8E5CC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זה המרה?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7129-69FC-6FC5-5606-0DDDF2FB90D6}"/>
              </a:ext>
            </a:extLst>
          </p:cNvPr>
          <p:cNvSpPr txBox="1"/>
          <p:nvPr/>
        </p:nvSpPr>
        <p:spPr>
          <a:xfrm>
            <a:off x="710214" y="1571348"/>
            <a:ext cx="10431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כאשר אנחנו מכניסים ערך של משתנה מסוג אחד לתוך משתנה מסוג אחר, אנחנו מבצעים המרה בין משתנים.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הקומפיילר לא תמיד ייתן לנו להמיר משתנים מכוון שחלק מהמרות עלולות לגרום לאיבוד מידע</a:t>
            </a:r>
            <a:r>
              <a:rPr lang="en-US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פעמים שאף על פי שהקומפיילר מזהיר אותנו, עדיין נרצה לבצע את ההמרה ולכן נצטרך להכריח את הקומפיילר לבצע את ההמרה בכל זאת.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איך עושים זאת?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1CE2B-465A-B781-15A9-2E470841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6" y="1898547"/>
            <a:ext cx="3419952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2B1B34-D07E-2D6C-0E06-55D3F6FE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06" y="3747774"/>
            <a:ext cx="429637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F69F-38AA-1121-53E4-FC95D506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סווג את </a:t>
            </a:r>
            <a:r>
              <a:rPr lang="he-IL" dirty="0" err="1">
                <a:cs typeface="+mn-cs"/>
              </a:rPr>
              <a:t>ההמרות</a:t>
            </a:r>
            <a:r>
              <a:rPr lang="he-IL" dirty="0">
                <a:cs typeface="+mn-cs"/>
              </a:rPr>
              <a:t> הבאות</a:t>
            </a:r>
            <a:endParaRPr lang="en-US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B4FDF-EAAE-2608-B3CD-50B9EDC8C53F}"/>
              </a:ext>
            </a:extLst>
          </p:cNvPr>
          <p:cNvSpPr/>
          <p:nvPr/>
        </p:nvSpPr>
        <p:spPr>
          <a:xfrm>
            <a:off x="763480" y="1424358"/>
            <a:ext cx="3213716" cy="5145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A1A21-8DD4-EA16-3531-06955B37F136}"/>
              </a:ext>
            </a:extLst>
          </p:cNvPr>
          <p:cNvSpPr txBox="1"/>
          <p:nvPr/>
        </p:nvSpPr>
        <p:spPr>
          <a:xfrm>
            <a:off x="1380478" y="1055026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עלולות לאבד מידע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2661F-D5FB-8730-25A2-7D37CD3918C7}"/>
              </a:ext>
            </a:extLst>
          </p:cNvPr>
          <p:cNvSpPr txBox="1"/>
          <p:nvPr/>
        </p:nvSpPr>
        <p:spPr>
          <a:xfrm>
            <a:off x="9291961" y="1055026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בטוחות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DBD18-EAAD-7D28-26B4-9BE678D79560}"/>
              </a:ext>
            </a:extLst>
          </p:cNvPr>
          <p:cNvSpPr/>
          <p:nvPr/>
        </p:nvSpPr>
        <p:spPr>
          <a:xfrm>
            <a:off x="8682362" y="1424358"/>
            <a:ext cx="3213716" cy="5145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16A0E-CDA5-7836-7EB8-6DC24415C32E}"/>
              </a:ext>
            </a:extLst>
          </p:cNvPr>
          <p:cNvSpPr txBox="1"/>
          <p:nvPr/>
        </p:nvSpPr>
        <p:spPr>
          <a:xfrm>
            <a:off x="4973712" y="5064359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 -&gt;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BEF3B-9EFF-11A1-BBF8-B4BDE7778D02}"/>
              </a:ext>
            </a:extLst>
          </p:cNvPr>
          <p:cNvSpPr txBox="1"/>
          <p:nvPr/>
        </p:nvSpPr>
        <p:spPr>
          <a:xfrm>
            <a:off x="4973712" y="1847058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-&gt;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7E985-F505-57D5-CA61-D771DFB96CEE}"/>
              </a:ext>
            </a:extLst>
          </p:cNvPr>
          <p:cNvSpPr txBox="1"/>
          <p:nvPr/>
        </p:nvSpPr>
        <p:spPr>
          <a:xfrm>
            <a:off x="4973712" y="2163022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 -&gt; char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F7F6F-FA31-F8E8-6A95-08EB69CE5C71}"/>
              </a:ext>
            </a:extLst>
          </p:cNvPr>
          <p:cNvSpPr txBox="1"/>
          <p:nvPr/>
        </p:nvSpPr>
        <p:spPr>
          <a:xfrm>
            <a:off x="4973712" y="253235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 -&gt; 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6FF61-348F-AF53-4569-20785F05CA39}"/>
              </a:ext>
            </a:extLst>
          </p:cNvPr>
          <p:cNvSpPr txBox="1"/>
          <p:nvPr/>
        </p:nvSpPr>
        <p:spPr>
          <a:xfrm>
            <a:off x="4973712" y="2901686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-&gt; double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FAE91-2E9E-3C20-8241-5D7CE506D31A}"/>
              </a:ext>
            </a:extLst>
          </p:cNvPr>
          <p:cNvSpPr txBox="1"/>
          <p:nvPr/>
        </p:nvSpPr>
        <p:spPr>
          <a:xfrm>
            <a:off x="4973712" y="324433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-&gt; float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B4A6C-C001-85A6-EDEC-C5E404B52B1F}"/>
              </a:ext>
            </a:extLst>
          </p:cNvPr>
          <p:cNvSpPr txBox="1"/>
          <p:nvPr/>
        </p:nvSpPr>
        <p:spPr>
          <a:xfrm>
            <a:off x="4973712" y="3627585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-&gt; float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78ED8-BC84-7CFC-B6A5-EA08D0638BE5}"/>
              </a:ext>
            </a:extLst>
          </p:cNvPr>
          <p:cNvSpPr txBox="1"/>
          <p:nvPr/>
        </p:nvSpPr>
        <p:spPr>
          <a:xfrm>
            <a:off x="4973712" y="397023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-&gt; char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65D-A7DF-3008-7F78-CB6411596F3D}"/>
              </a:ext>
            </a:extLst>
          </p:cNvPr>
          <p:cNvSpPr txBox="1"/>
          <p:nvPr/>
        </p:nvSpPr>
        <p:spPr>
          <a:xfrm>
            <a:off x="4973712" y="4312881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 -&gt; float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22105F-6C92-6D7B-1A0A-5EA0523589A4}"/>
              </a:ext>
            </a:extLst>
          </p:cNvPr>
          <p:cNvSpPr txBox="1"/>
          <p:nvPr/>
        </p:nvSpPr>
        <p:spPr>
          <a:xfrm>
            <a:off x="4973712" y="4637919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 -&gt; 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CBF9B-B7D5-36B5-4BA6-9A5A1D9E3072}"/>
              </a:ext>
            </a:extLst>
          </p:cNvPr>
          <p:cNvSpPr txBox="1"/>
          <p:nvPr/>
        </p:nvSpPr>
        <p:spPr>
          <a:xfrm>
            <a:off x="4973712" y="1559148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-&gt; double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7BB9C-569F-B06D-B22D-7ECF77B816E9}"/>
              </a:ext>
            </a:extLst>
          </p:cNvPr>
          <p:cNvSpPr txBox="1"/>
          <p:nvPr/>
        </p:nvSpPr>
        <p:spPr>
          <a:xfrm>
            <a:off x="4973712" y="5426459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 -&gt; char</a:t>
            </a:r>
          </a:p>
        </p:txBody>
      </p:sp>
    </p:spTree>
    <p:extLst>
      <p:ext uri="{BB962C8B-B14F-4D97-AF65-F5344CB8AC3E}">
        <p14:creationId xmlns:p14="http://schemas.microsoft.com/office/powerpoint/2010/main" val="24859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32929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33229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32526 -0.088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3" y="-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32929 -0.030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32929 -0.022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11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32786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32565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-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31875 -0.304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15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31589 -0.28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-14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31146 -0.278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73" y="-139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-0.31953 -0.26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7" y="-132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31511 -0.233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7C7A-3D4A-A7A6-154F-7016FBDC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59114"/>
            <a:ext cx="12192000" cy="4398885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קבועים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7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9EE-6690-1F1D-6351-465FA9C4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מהם משתנים קבועים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0D584-325E-C915-7E99-0D82F63C7B06}"/>
              </a:ext>
            </a:extLst>
          </p:cNvPr>
          <p:cNvSpPr txBox="1"/>
          <p:nvPr/>
        </p:nvSpPr>
        <p:spPr>
          <a:xfrm>
            <a:off x="648070" y="1526959"/>
            <a:ext cx="10705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משתנים שהערך שלהם לא יכול להשתנות הם משתנים קבועים.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אנחנו נכריז על משתנה בתור קבוע בעזרת הפקודה </a:t>
            </a:r>
            <a:r>
              <a:rPr lang="en-US" dirty="0"/>
              <a:t>const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ננסה לשנות את הערך של משתנה קבוע, נקבל שגיאה מן הקומפיילר שאומרת שאי אפשר לשנות את ערכו.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FA51C-2E5A-4420-3F67-79D6C9C2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59" y="2169285"/>
            <a:ext cx="4782217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5C2-538D-8788-7E6A-DDC488A5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85748"/>
            <a:ext cx="11107924" cy="3533312"/>
          </a:xfrm>
        </p:spPr>
        <p:txBody>
          <a:bodyPr/>
          <a:lstStyle/>
          <a:p>
            <a:pPr algn="ctr" rtl="1"/>
            <a:r>
              <a:rPr lang="he-IL" sz="7200" dirty="0">
                <a:latin typeface="Arial" panose="020B0604020202020204" pitchFamily="34" charset="0"/>
                <a:cs typeface="Arial" panose="020B0604020202020204" pitchFamily="34" charset="0"/>
              </a:rPr>
              <a:t>סיימנו משתנים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3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3ED-9755-CAA6-0813-AE1F3A08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2370337"/>
            <a:ext cx="11567604" cy="4110361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פלט – הפקודה </a:t>
            </a:r>
            <a:r>
              <a:rPr lang="en-US" sz="7200" dirty="0" err="1">
                <a:cs typeface="+mn-cs"/>
              </a:rPr>
              <a:t>printf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348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7467-84D4-46E7-E926-E23FB6CB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מהי הפקודה </a:t>
            </a:r>
            <a:r>
              <a:rPr lang="en-US" dirty="0">
                <a:cs typeface="+mn-cs"/>
              </a:rPr>
              <a:t>printf</a:t>
            </a:r>
            <a:r>
              <a:rPr lang="he-IL" dirty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58863-971F-D074-3C31-D57A3436945C}"/>
              </a:ext>
            </a:extLst>
          </p:cNvPr>
          <p:cNvSpPr txBox="1"/>
          <p:nvPr/>
        </p:nvSpPr>
        <p:spPr>
          <a:xfrm>
            <a:off x="497150" y="1562470"/>
            <a:ext cx="1065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printf</a:t>
            </a:r>
            <a:r>
              <a:rPr lang="he-IL" dirty="0"/>
              <a:t> רושמת (או בשפה המקצועית "מדפיסה") למסך טקסט מסוים שהמתכנת בוחר להציג.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לדוגמה: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B8A95-9EC8-4EED-AFC5-3BEA125D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29" y="2132109"/>
            <a:ext cx="4749913" cy="2736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1FD8C-B7FB-3ABF-B7FD-A9853320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728" y="4974702"/>
            <a:ext cx="474991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50B1-47C2-6FCF-D129-5A9934A8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הספרייה </a:t>
            </a:r>
            <a:r>
              <a:rPr lang="en-US" dirty="0" err="1">
                <a:cs typeface="+mn-cs"/>
              </a:rPr>
              <a:t>stdio.h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21EC2-E280-1DD6-2F4D-C6D7560176B4}"/>
              </a:ext>
            </a:extLst>
          </p:cNvPr>
          <p:cNvSpPr txBox="1"/>
          <p:nvPr/>
        </p:nvSpPr>
        <p:spPr>
          <a:xfrm>
            <a:off x="568171" y="1571348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ראשי תיבות של </a:t>
            </a:r>
            <a:r>
              <a:rPr lang="en-US" dirty="0"/>
              <a:t>standard input output</a:t>
            </a:r>
            <a:r>
              <a:rPr lang="he-IL" dirty="0"/>
              <a:t>, הספרייה </a:t>
            </a:r>
            <a:r>
              <a:rPr lang="en-US" dirty="0" err="1"/>
              <a:t>stdio.h</a:t>
            </a:r>
            <a:r>
              <a:rPr lang="he-IL" dirty="0"/>
              <a:t> כוללת בתוכה הרבה פקודות מובנות של שפת </a:t>
            </a:r>
            <a:r>
              <a:rPr lang="en-US" dirty="0"/>
              <a:t>C</a:t>
            </a:r>
            <a:r>
              <a:rPr lang="he-IL" dirty="0"/>
              <a:t>. הפקודה </a:t>
            </a:r>
            <a:r>
              <a:rPr lang="en-US" dirty="0" err="1"/>
              <a:t>printf</a:t>
            </a:r>
            <a:r>
              <a:rPr lang="he-IL" dirty="0"/>
              <a:t> גם נכללת בתוך </a:t>
            </a:r>
            <a:r>
              <a:rPr lang="en-US" dirty="0" err="1"/>
              <a:t>stdio.h</a:t>
            </a:r>
            <a:r>
              <a:rPr lang="he-IL" dirty="0"/>
              <a:t> ולכן כל פעם שנרצה להשתמש בה נצטרך להוסיף את הספרייה לקוד שלנו.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בשביל להוסיף את הספרייה, נוסיף את השורה </a:t>
            </a: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r>
              <a:rPr lang="he-IL" dirty="0"/>
              <a:t> בתחילת הקוד.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BEE4E-8E98-2353-D09A-47550CD4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591"/>
            <a:ext cx="4749913" cy="27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9E266-8DB8-7C06-9772-5917076C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EBEBEB"/>
                </a:solidFill>
              </a:rPr>
              <a:t>משתנים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מספרי צעצוע מפלסטיק">
            <a:extLst>
              <a:ext uri="{FF2B5EF4-FFF2-40B4-BE49-F238E27FC236}">
                <a16:creationId xmlns:a16="http://schemas.microsoft.com/office/drawing/2014/main" id="{4A42A4AC-0075-9F45-7E34-49CD6F7A82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409" r="28966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8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C9BD-C431-F633-0BD5-5610CF54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האם אפשר להדפיס משתנים?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D4101-455A-9470-D3B5-6DB75FB73E79}"/>
              </a:ext>
            </a:extLst>
          </p:cNvPr>
          <p:cNvSpPr txBox="1"/>
          <p:nvPr/>
        </p:nvSpPr>
        <p:spPr>
          <a:xfrm>
            <a:off x="585926" y="1544715"/>
            <a:ext cx="1064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כן!</a:t>
            </a:r>
            <a:r>
              <a:rPr lang="en-US" dirty="0"/>
              <a:t> 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לדוגמה: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9111F-1C98-C996-1366-E50A4066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2352759"/>
            <a:ext cx="4029637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169E6-9E91-222B-ED2D-32F017EE4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2991296"/>
            <a:ext cx="1943371" cy="48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2FFCFF-3453-A214-4D83-99B74BBF3177}"/>
              </a:ext>
            </a:extLst>
          </p:cNvPr>
          <p:cNvSpPr txBox="1"/>
          <p:nvPr/>
        </p:nvSpPr>
        <p:spPr>
          <a:xfrm>
            <a:off x="585926" y="3622089"/>
            <a:ext cx="1076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בשביל לציין שאנחנו רוצים להדפיס משתנה, נרשום % ואז אות שנועדה לציין את סוג המשתנה. לאחר מכן, נוסיף פסיק ונרשום את שם המשתנה בתוך הסוגריים כדי לציין לפקודה שאנחנו רוצים להדפיס את המשתנה הזה.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66B-C59D-D312-7D89-B41EA3F3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1117446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הדפסות של סוגי משתנים שונים</a:t>
            </a:r>
            <a:endParaRPr lang="en-US" dirty="0"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051B51-5909-5B59-293A-106DE473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12343"/>
              </p:ext>
            </p:extLst>
          </p:nvPr>
        </p:nvGraphicFramePr>
        <p:xfrm>
          <a:off x="655960" y="1574800"/>
          <a:ext cx="10902766" cy="446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383">
                  <a:extLst>
                    <a:ext uri="{9D8B030D-6E8A-4147-A177-3AD203B41FA5}">
                      <a16:colId xmlns:a16="http://schemas.microsoft.com/office/drawing/2014/main" val="2069879333"/>
                    </a:ext>
                  </a:extLst>
                </a:gridCol>
                <a:gridCol w="5451383">
                  <a:extLst>
                    <a:ext uri="{9D8B030D-6E8A-4147-A177-3AD203B41FA5}">
                      <a16:colId xmlns:a16="http://schemas.microsoft.com/office/drawing/2014/main" val="3739869014"/>
                    </a:ext>
                  </a:extLst>
                </a:gridCol>
              </a:tblGrid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משתנה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איך להדפיס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576023"/>
                  </a:ext>
                </a:extLst>
              </a:tr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207604"/>
                  </a:ext>
                </a:extLst>
              </a:tr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64094"/>
                  </a:ext>
                </a:extLst>
              </a:tr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lf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99538"/>
                  </a:ext>
                </a:extLst>
              </a:tr>
              <a:tr h="892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90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05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8DC5F-B5AC-429E-9E24-F9AB17DA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7" y="598859"/>
            <a:ext cx="6662491" cy="32385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207C35-7FF0-ACAC-CE0D-66AFCE04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367161"/>
            <a:ext cx="4482482" cy="2707689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הבא?</a:t>
            </a:r>
            <a:endParaRPr lang="en-US" dirty="0"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0626D7-BAB9-6596-5DC8-FA75BCC8F4F6}"/>
              </a:ext>
            </a:extLst>
          </p:cNvPr>
          <p:cNvSpPr/>
          <p:nvPr/>
        </p:nvSpPr>
        <p:spPr>
          <a:xfrm>
            <a:off x="452761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 have 10$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507839-86B2-615A-33A8-CB8456895D6B}"/>
              </a:ext>
            </a:extLst>
          </p:cNvPr>
          <p:cNvSpPr/>
          <p:nvPr/>
        </p:nvSpPr>
        <p:spPr>
          <a:xfrm>
            <a:off x="3450455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 Have 10$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40BC8B-019E-1CB3-0D80-2F989D14A4DC}"/>
              </a:ext>
            </a:extLst>
          </p:cNvPr>
          <p:cNvSpPr/>
          <p:nvPr/>
        </p:nvSpPr>
        <p:spPr>
          <a:xfrm>
            <a:off x="6448149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9688F4-47D1-A5FC-32A6-3A29DEC11399}"/>
              </a:ext>
            </a:extLst>
          </p:cNvPr>
          <p:cNvSpPr/>
          <p:nvPr/>
        </p:nvSpPr>
        <p:spPr>
          <a:xfrm>
            <a:off x="9235737" y="4017839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 Have 20$</a:t>
            </a:r>
          </a:p>
        </p:txBody>
      </p:sp>
    </p:spTree>
    <p:extLst>
      <p:ext uri="{BB962C8B-B14F-4D97-AF65-F5344CB8AC3E}">
        <p14:creationId xmlns:p14="http://schemas.microsoft.com/office/powerpoint/2010/main" val="4093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F008D9-4E32-24D5-7CF5-865D9435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8" y="529803"/>
            <a:ext cx="6663600" cy="3368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3E9CBC-2224-AA6C-1EFD-FC76EA60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305017"/>
            <a:ext cx="4482482" cy="2769833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הבא?</a:t>
            </a:r>
            <a:endParaRPr lang="en-US" dirty="0"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044A3C-DCE8-D222-CAF4-9D7C7497F59F}"/>
              </a:ext>
            </a:extLst>
          </p:cNvPr>
          <p:cNvSpPr/>
          <p:nvPr/>
        </p:nvSpPr>
        <p:spPr>
          <a:xfrm>
            <a:off x="452761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29D75-970E-762A-AF1C-8DC436AF8E1C}"/>
              </a:ext>
            </a:extLst>
          </p:cNvPr>
          <p:cNvSpPr/>
          <p:nvPr/>
        </p:nvSpPr>
        <p:spPr>
          <a:xfrm>
            <a:off x="3450455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VOLED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F7F09F-C539-8DC6-62AC-C28C3776D23F}"/>
              </a:ext>
            </a:extLst>
          </p:cNvPr>
          <p:cNvSpPr/>
          <p:nvPr/>
        </p:nvSpPr>
        <p:spPr>
          <a:xfrm>
            <a:off x="6448149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D70B89-F4CE-4DFB-C112-DA5A6B60FE3F}"/>
              </a:ext>
            </a:extLst>
          </p:cNvPr>
          <p:cNvSpPr/>
          <p:nvPr/>
        </p:nvSpPr>
        <p:spPr>
          <a:xfrm>
            <a:off x="9235737" y="4017839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DOLEV</a:t>
            </a:r>
          </a:p>
        </p:txBody>
      </p:sp>
    </p:spTree>
    <p:extLst>
      <p:ext uri="{BB962C8B-B14F-4D97-AF65-F5344CB8AC3E}">
        <p14:creationId xmlns:p14="http://schemas.microsoft.com/office/powerpoint/2010/main" val="36559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BD57-2E0C-4D60-227A-85149929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127464"/>
            <a:ext cx="4482482" cy="2947386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הבא?</a:t>
            </a:r>
            <a:endParaRPr lang="en-US" dirty="0"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1FD44-78BC-5BBE-A86C-E84EC52C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7" y="704235"/>
            <a:ext cx="7030431" cy="24072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A5BAEE8-C383-5605-0390-362FC5904232}"/>
              </a:ext>
            </a:extLst>
          </p:cNvPr>
          <p:cNvSpPr/>
          <p:nvPr/>
        </p:nvSpPr>
        <p:spPr>
          <a:xfrm>
            <a:off x="426128" y="3577701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8DFB51-C0DB-C303-C689-BF81104780AC}"/>
              </a:ext>
            </a:extLst>
          </p:cNvPr>
          <p:cNvSpPr/>
          <p:nvPr/>
        </p:nvSpPr>
        <p:spPr>
          <a:xfrm>
            <a:off x="3423822" y="3577701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15D76-22E1-2624-239A-FA6F782BF986}"/>
              </a:ext>
            </a:extLst>
          </p:cNvPr>
          <p:cNvSpPr/>
          <p:nvPr/>
        </p:nvSpPr>
        <p:spPr>
          <a:xfrm>
            <a:off x="6421516" y="3577701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07DC3B-0715-D201-4875-F27C34839800}"/>
              </a:ext>
            </a:extLst>
          </p:cNvPr>
          <p:cNvSpPr/>
          <p:nvPr/>
        </p:nvSpPr>
        <p:spPr>
          <a:xfrm>
            <a:off x="9209104" y="3577700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E3431-24AD-58B5-E303-CD45075C2B90}"/>
              </a:ext>
            </a:extLst>
          </p:cNvPr>
          <p:cNvSpPr txBox="1"/>
          <p:nvPr/>
        </p:nvSpPr>
        <p:spPr>
          <a:xfrm>
            <a:off x="-62882" y="4611992"/>
            <a:ext cx="35436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 height is: 1.73My name starts with the letter: H</a:t>
            </a:r>
          </a:p>
          <a:p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C8710-BC85-4481-02BF-F1EAF3DF3A30}"/>
              </a:ext>
            </a:extLst>
          </p:cNvPr>
          <p:cNvSpPr txBox="1"/>
          <p:nvPr/>
        </p:nvSpPr>
        <p:spPr>
          <a:xfrm>
            <a:off x="3431219" y="4505448"/>
            <a:ext cx="260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 height is: 1.73</a:t>
            </a:r>
          </a:p>
          <a:p>
            <a:r>
              <a:rPr lang="en-US" sz="1200" dirty="0"/>
              <a:t>My name starts with the letter: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95EE3-62C1-7169-84DC-5A4506AAE4AD}"/>
              </a:ext>
            </a:extLst>
          </p:cNvPr>
          <p:cNvSpPr txBox="1"/>
          <p:nvPr/>
        </p:nvSpPr>
        <p:spPr>
          <a:xfrm>
            <a:off x="9209104" y="4505447"/>
            <a:ext cx="260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 height is: 1.74</a:t>
            </a:r>
          </a:p>
          <a:p>
            <a:r>
              <a:rPr lang="en-US" sz="1200" dirty="0"/>
              <a:t>My name starts with the letter: A</a:t>
            </a:r>
          </a:p>
        </p:txBody>
      </p:sp>
    </p:spTree>
    <p:extLst>
      <p:ext uri="{BB962C8B-B14F-4D97-AF65-F5344CB8AC3E}">
        <p14:creationId xmlns:p14="http://schemas.microsoft.com/office/powerpoint/2010/main" val="39697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778-8DCA-4B08-283B-BF075131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הורדת שורה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232AE-A87B-C7C5-FD72-4DB7C2807BFC}"/>
              </a:ext>
            </a:extLst>
          </p:cNvPr>
          <p:cNvSpPr txBox="1"/>
          <p:nvPr/>
        </p:nvSpPr>
        <p:spPr>
          <a:xfrm>
            <a:off x="661386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לפעמים נרצה להדפיס טקסט בשורה חדשה, בשביל זה יש את התו המיוחד </a:t>
            </a:r>
            <a:r>
              <a:rPr lang="en-US" dirty="0"/>
              <a:t>‘\n’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התו </a:t>
            </a:r>
            <a:r>
              <a:rPr lang="en-US" dirty="0"/>
              <a:t>‘\n’</a:t>
            </a:r>
            <a:r>
              <a:rPr lang="he-IL" dirty="0"/>
              <a:t> יורד שורה.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FEC4E-36EB-0E51-0976-4A82E54D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2" y="2783842"/>
            <a:ext cx="4887007" cy="2000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39F02C-6498-FA47-9CF8-FFA20B70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2" y="4784371"/>
            <a:ext cx="281026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D8F-BD5B-B3F1-B4F0-BFB890A8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תווים מיוחדים בהדפסה</a:t>
            </a:r>
            <a:endParaRPr lang="en-US" dirty="0"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92E9C-FDA7-3322-8C7F-AA47D2BA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0636"/>
              </p:ext>
            </p:extLst>
          </p:nvPr>
        </p:nvGraphicFramePr>
        <p:xfrm>
          <a:off x="838200" y="1574799"/>
          <a:ext cx="10515600" cy="441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68961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54922601"/>
                    </a:ext>
                  </a:extLst>
                </a:gridCol>
              </a:tblGrid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תו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מטרה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78193"/>
                  </a:ext>
                </a:extLst>
              </a:tr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הורדת שורה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009957"/>
                  </a:ext>
                </a:extLst>
              </a:tr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4 רווחים (כמו </a:t>
                      </a:r>
                      <a:r>
                        <a:rPr lang="he-IL" dirty="0" err="1"/>
                        <a:t>טאב</a:t>
                      </a:r>
                      <a:r>
                        <a:rPr lang="he-IL" dirty="0"/>
                        <a:t> במקלדת)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901775"/>
                  </a:ext>
                </a:extLst>
              </a:tr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מדפיס \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863037"/>
                  </a:ext>
                </a:extLst>
              </a:tr>
              <a:tr h="883525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%%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מדפיס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74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8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E7F9-7220-5B36-4CA6-FA57F368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23604"/>
            <a:ext cx="12192000" cy="4434396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 פלט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800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D331-D7A7-44AB-14A8-ECBBB94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5231"/>
            <a:ext cx="12192000" cy="4842770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קלט – הפקודות </a:t>
            </a:r>
            <a:r>
              <a:rPr lang="en-US" sz="7200" dirty="0">
                <a:cs typeface="+mn-cs"/>
              </a:rPr>
              <a:t>scanf</a:t>
            </a:r>
            <a:r>
              <a:rPr lang="he-IL" sz="7200" dirty="0">
                <a:cs typeface="+mn-cs"/>
              </a:rPr>
              <a:t> ו</a:t>
            </a:r>
            <a:r>
              <a:rPr lang="en-US" sz="7200" dirty="0">
                <a:cs typeface="+mn-cs"/>
              </a:rPr>
              <a:t>getchar</a:t>
            </a:r>
          </a:p>
        </p:txBody>
      </p:sp>
    </p:spTree>
    <p:extLst>
      <p:ext uri="{BB962C8B-B14F-4D97-AF65-F5344CB8AC3E}">
        <p14:creationId xmlns:p14="http://schemas.microsoft.com/office/powerpoint/2010/main" val="1989498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92F6-3C2F-C501-3C8D-57B360F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09D82-9419-EBD1-D7D8-01D0932910B9}"/>
              </a:ext>
            </a:extLst>
          </p:cNvPr>
          <p:cNvSpPr txBox="1"/>
          <p:nvPr/>
        </p:nvSpPr>
        <p:spPr>
          <a:xfrm>
            <a:off x="497150" y="1482571"/>
            <a:ext cx="10679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scanf</a:t>
            </a:r>
            <a:r>
              <a:rPr lang="he-IL" dirty="0"/>
              <a:t> נועדה לאפשר לנו לקלוט מידע מן המשתמש, המידע שנקלוט ישמר בתוך משתנה שאנו הגדרנו.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scanf</a:t>
            </a:r>
            <a:r>
              <a:rPr lang="he-IL" dirty="0"/>
              <a:t> נמצאת בספרייה </a:t>
            </a:r>
            <a:r>
              <a:rPr lang="en-US" dirty="0" err="1"/>
              <a:t>stdio.h</a:t>
            </a:r>
            <a:r>
              <a:rPr lang="he-IL" dirty="0"/>
              <a:t> ולכן אם נרצה להשתמש בה נצטרך להוסיף אותה בתחילת הקוד.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E6616-5422-6EEA-896D-AA696F75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92" y="1961944"/>
            <a:ext cx="5315692" cy="2934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BD32F-E556-9D26-DA8A-A13D58A9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92" y="4896053"/>
            <a:ext cx="531569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600-27A7-D2CC-46EA-C2E0CD2A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he-IL" sz="4800" dirty="0">
                <a:cs typeface="+mn-cs"/>
              </a:rPr>
              <a:t>משתנים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848ED-EDFF-486D-14CE-E5383328592C}"/>
              </a:ext>
            </a:extLst>
          </p:cNvPr>
          <p:cNvSpPr txBox="1"/>
          <p:nvPr/>
        </p:nvSpPr>
        <p:spPr>
          <a:xfrm>
            <a:off x="292960" y="1375130"/>
            <a:ext cx="11060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משתנים הם מקום אחסון זמני.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איך יוצרים משתנים בקוד?</a:t>
            </a:r>
          </a:p>
          <a:p>
            <a:pPr algn="r"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4248C-9D0F-B820-5AA4-26FDCCEE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9" y="2800263"/>
            <a:ext cx="10874283" cy="157910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CA2E85D-37DA-5A70-6E2E-F31672FDB4D5}"/>
              </a:ext>
            </a:extLst>
          </p:cNvPr>
          <p:cNvSpPr/>
          <p:nvPr/>
        </p:nvSpPr>
        <p:spPr>
          <a:xfrm rot="10800000">
            <a:off x="1384917" y="4145872"/>
            <a:ext cx="736846" cy="8345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3783B-3DB8-E0E6-272E-021BB51C4F5E}"/>
              </a:ext>
            </a:extLst>
          </p:cNvPr>
          <p:cNvSpPr txBox="1"/>
          <p:nvPr/>
        </p:nvSpPr>
        <p:spPr>
          <a:xfrm>
            <a:off x="1012054" y="511353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סוג המשתנה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714C08-B377-2B33-11F2-A129DCD000B3}"/>
              </a:ext>
            </a:extLst>
          </p:cNvPr>
          <p:cNvSpPr/>
          <p:nvPr/>
        </p:nvSpPr>
        <p:spPr>
          <a:xfrm rot="10800000">
            <a:off x="5454958" y="4145871"/>
            <a:ext cx="736846" cy="8345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D5F42-6F5A-6CB6-40FE-0A60A7CCB29A}"/>
              </a:ext>
            </a:extLst>
          </p:cNvPr>
          <p:cNvSpPr txBox="1"/>
          <p:nvPr/>
        </p:nvSpPr>
        <p:spPr>
          <a:xfrm>
            <a:off x="5108727" y="511353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שם המשתנה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61633B2-089F-1139-7C38-E9DBE95DEB3E}"/>
              </a:ext>
            </a:extLst>
          </p:cNvPr>
          <p:cNvSpPr/>
          <p:nvPr/>
        </p:nvSpPr>
        <p:spPr>
          <a:xfrm rot="10800000">
            <a:off x="9908960" y="4145872"/>
            <a:ext cx="736846" cy="8345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59099-00FA-BCA0-9066-14A4A4085EBA}"/>
              </a:ext>
            </a:extLst>
          </p:cNvPr>
          <p:cNvSpPr txBox="1"/>
          <p:nvPr/>
        </p:nvSpPr>
        <p:spPr>
          <a:xfrm>
            <a:off x="9536097" y="511353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ערך המשתנה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8777A-1C18-2BE9-3599-552F71A170DE}"/>
              </a:ext>
            </a:extLst>
          </p:cNvPr>
          <p:cNvSpPr txBox="1"/>
          <p:nvPr/>
        </p:nvSpPr>
        <p:spPr>
          <a:xfrm>
            <a:off x="479514" y="5894773"/>
            <a:ext cx="1087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בשפה המקצועית אומרים "הכרזתי" על משתנה.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5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DAAE-27DF-C0E7-BA22-CB566D1B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51878-4D8B-9DB9-3493-12C711484320}"/>
              </a:ext>
            </a:extLst>
          </p:cNvPr>
          <p:cNvSpPr txBox="1"/>
          <p:nvPr/>
        </p:nvSpPr>
        <p:spPr>
          <a:xfrm>
            <a:off x="985421" y="1553592"/>
            <a:ext cx="102093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getchar</a:t>
            </a:r>
            <a:r>
              <a:rPr lang="he-IL" dirty="0"/>
              <a:t> קולטת תו אחד מהמשתמש.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getchar</a:t>
            </a:r>
            <a:r>
              <a:rPr lang="he-IL" dirty="0"/>
              <a:t> נמצאת בתוך הספרייה </a:t>
            </a:r>
            <a:r>
              <a:rPr lang="en-US" dirty="0" err="1"/>
              <a:t>stdio.h</a:t>
            </a:r>
            <a:r>
              <a:rPr lang="he-IL" dirty="0"/>
              <a:t>, ולכן אם נרצה להשתמש בה נצטרך להוסיף את הספרייה בתחילת הקוד.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DE320-EA51-2C2E-7071-43EB5E8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25" y="1904969"/>
            <a:ext cx="7211431" cy="275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BF4DA-001A-B4A2-F50D-3D1B5ABF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4" y="4658078"/>
            <a:ext cx="721143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52DA-09DE-3A20-D09A-0C5848C2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getchar vs scanf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68E91-E443-0D29-30A9-ED6CF3CAEA0C}"/>
              </a:ext>
            </a:extLst>
          </p:cNvPr>
          <p:cNvSpPr txBox="1"/>
          <p:nvPr/>
        </p:nvSpPr>
        <p:spPr>
          <a:xfrm>
            <a:off x="648070" y="1464816"/>
            <a:ext cx="1042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שני הפקודות יכולות לקלוט תו אחד מן המשתמש, אז למה צריך את שניהם?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בעיקרון, שניהם מביאים תוצאות דומות אבל איך שהם פועלים מאחורי הקלעים זה מה ששונה, אפשר להגיד ש</a:t>
            </a:r>
            <a:r>
              <a:rPr lang="en-US" dirty="0"/>
              <a:t>getchar</a:t>
            </a:r>
            <a:r>
              <a:rPr lang="he-IL" dirty="0"/>
              <a:t> מהיר יותר שמדובר בקליטה של תו אחד, ונוח יותר לשימוש.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F5B8F7-E3FF-3B7C-7EC1-5A7026ED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411550"/>
            <a:ext cx="4482482" cy="266330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 אם נכניס 2025?</a:t>
            </a:r>
            <a:endParaRPr lang="en-US" dirty="0"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357808-91A1-CDF8-EACE-EB82CD2D9274}"/>
              </a:ext>
            </a:extLst>
          </p:cNvPr>
          <p:cNvSpPr/>
          <p:nvPr/>
        </p:nvSpPr>
        <p:spPr>
          <a:xfrm>
            <a:off x="452761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age is: 19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8367CA-0134-6156-7F13-3B29F08C9973}"/>
              </a:ext>
            </a:extLst>
          </p:cNvPr>
          <p:cNvSpPr/>
          <p:nvPr/>
        </p:nvSpPr>
        <p:spPr>
          <a:xfrm>
            <a:off x="3450455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age is: 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E9EFA2-FC6A-F353-0FB6-8BEFD83FE59F}"/>
              </a:ext>
            </a:extLst>
          </p:cNvPr>
          <p:cNvSpPr/>
          <p:nvPr/>
        </p:nvSpPr>
        <p:spPr>
          <a:xfrm>
            <a:off x="6448149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age is: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FA7A1E-8767-A223-D8CC-46C3CA61CCA8}"/>
              </a:ext>
            </a:extLst>
          </p:cNvPr>
          <p:cNvSpPr/>
          <p:nvPr/>
        </p:nvSpPr>
        <p:spPr>
          <a:xfrm>
            <a:off x="9235737" y="4017839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תהיה שגיאה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8BA031-4E6C-A139-3626-E932671C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365125"/>
            <a:ext cx="551878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0A5C98-61FC-5D3E-1D65-155580EA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318" y="1420427"/>
            <a:ext cx="4482482" cy="2654423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יודפס בקוד הבא אם נכניס 2025?</a:t>
            </a:r>
            <a:endParaRPr lang="en-US" dirty="0"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CE541C-B01E-E79D-967B-4BEABFEE8B22}"/>
              </a:ext>
            </a:extLst>
          </p:cNvPr>
          <p:cNvSpPr/>
          <p:nvPr/>
        </p:nvSpPr>
        <p:spPr>
          <a:xfrm>
            <a:off x="452761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age is: 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3B2C04-CBC0-DF07-60D6-2C85CF7F7969}"/>
              </a:ext>
            </a:extLst>
          </p:cNvPr>
          <p:cNvSpPr/>
          <p:nvPr/>
        </p:nvSpPr>
        <p:spPr>
          <a:xfrm>
            <a:off x="3450455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Your age is: 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2B6554-3AE8-EAD1-298C-BAD3543BBECF}"/>
              </a:ext>
            </a:extLst>
          </p:cNvPr>
          <p:cNvSpPr/>
          <p:nvPr/>
        </p:nvSpPr>
        <p:spPr>
          <a:xfrm>
            <a:off x="6448149" y="4017840"/>
            <a:ext cx="2337786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age is: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1C63BF-C126-99AB-EEAC-B97BD976B89F}"/>
              </a:ext>
            </a:extLst>
          </p:cNvPr>
          <p:cNvSpPr/>
          <p:nvPr/>
        </p:nvSpPr>
        <p:spPr>
          <a:xfrm>
            <a:off x="9235737" y="4017839"/>
            <a:ext cx="2337785" cy="23171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תהיה שגיאה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D1175-245D-C355-8991-0E7631D0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0" y="365125"/>
            <a:ext cx="5706737" cy="3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9F3A3A-1DF1-D225-5DE0-08DC20EF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1999" cy="106418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מה הקוד הבא עושה?</a:t>
            </a:r>
            <a:endParaRPr lang="en-US" dirty="0"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E53CBF-99BD-2F70-1C04-2F5D05DC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43" y="1593000"/>
            <a:ext cx="7131911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2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B6DD-8431-F940-A835-99C940B1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69833"/>
            <a:ext cx="12192000" cy="3462291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 קלט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20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DF7-6973-BF2F-2B2C-B8C342ED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6870"/>
            <a:ext cx="12192000" cy="4381130"/>
          </a:xfrm>
        </p:spPr>
        <p:txBody>
          <a:bodyPr/>
          <a:lstStyle/>
          <a:p>
            <a:pPr algn="ctr" rtl="1"/>
            <a:r>
              <a:rPr lang="he-IL" sz="7200" dirty="0">
                <a:latin typeface="Arial" panose="020B0604020202020204" pitchFamily="34" charset="0"/>
                <a:cs typeface="Arial" panose="020B0604020202020204" pitchFamily="34" charset="0"/>
              </a:rPr>
              <a:t>תרגול קוד – הצפנת קיסר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28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1DF4-37D1-5AAF-A7C6-AA574346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524"/>
            <a:ext cx="12192000" cy="4283475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מה זה הצפנה?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632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E1F0-11E6-D6D3-D607-CDC1854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הצפנת קיסר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צופן קיסר – ויקיפדיה">
            <a:extLst>
              <a:ext uri="{FF2B5EF4-FFF2-40B4-BE49-F238E27FC236}">
                <a16:creationId xmlns:a16="http://schemas.microsoft.com/office/drawing/2014/main" id="{29B0BDCE-9304-C50A-6BBC-9728A846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2958"/>
            <a:ext cx="1143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49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B66-2DB2-5C3F-1924-EE81119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תרגול קוד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CC5FB-ADAA-EA72-0486-1739A7BD9A1E}"/>
              </a:ext>
            </a:extLst>
          </p:cNvPr>
          <p:cNvSpPr txBox="1"/>
          <p:nvPr/>
        </p:nvSpPr>
        <p:spPr>
          <a:xfrm>
            <a:off x="514905" y="1690688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כתבי קטע קוד שמקבל מהמשתמש את המפתח של הצפנת הקיסר ו4 תווים להצפין, הקוד ידפיס את הטקסט המוצפן.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5D5FB-C376-C70D-84FB-FF741B9A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7" y="2863312"/>
            <a:ext cx="7129713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0BEC-DE85-E2CB-DBA7-CCDABB00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he-IL" dirty="0">
                <a:cs typeface="+mn-cs"/>
              </a:rPr>
              <a:t>סוגי המשתנים</a:t>
            </a:r>
            <a:endParaRPr lang="en-US" dirty="0"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D9B8C-A00D-1F7B-9B69-4A63E822B344}"/>
              </a:ext>
            </a:extLst>
          </p:cNvPr>
          <p:cNvSpPr txBox="1"/>
          <p:nvPr/>
        </p:nvSpPr>
        <p:spPr>
          <a:xfrm>
            <a:off x="319596" y="1509204"/>
            <a:ext cx="10963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יש 4 סוגים בסיסיים בשפת </a:t>
            </a:r>
            <a:r>
              <a:rPr lang="en-US" dirty="0"/>
              <a:t>C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Char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ישנם עוד סוגים של משתנים, אבל אלה הם הבסיסיים שבאים עם שפת 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F77B-9D2A-5E44-DED2-E43E5879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9216"/>
            <a:ext cx="12192000" cy="4478783"/>
          </a:xfrm>
        </p:spPr>
        <p:txBody>
          <a:bodyPr/>
          <a:lstStyle/>
          <a:p>
            <a:pPr algn="ctr" rtl="1"/>
            <a:r>
              <a:rPr lang="he-IL" sz="7200" dirty="0">
                <a:cs typeface="+mn-cs"/>
              </a:rPr>
              <a:t>סיימנו</a:t>
            </a:r>
            <a:endParaRPr lang="en-US" sz="7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53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BC5F-0577-D54E-76FC-1FB876B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A9CBD-E0ED-82F3-B07F-6019B5259BBF}"/>
              </a:ext>
            </a:extLst>
          </p:cNvPr>
          <p:cNvSpPr txBox="1"/>
          <p:nvPr/>
        </p:nvSpPr>
        <p:spPr>
          <a:xfrm>
            <a:off x="838200" y="1587031"/>
            <a:ext cx="10250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קיצור של </a:t>
            </a:r>
            <a:r>
              <a:rPr lang="en-US" dirty="0"/>
              <a:t>integer</a:t>
            </a:r>
            <a:r>
              <a:rPr lang="he-IL" dirty="0"/>
              <a:t>, משתנה שיכול לשמור רק מספרים שלמים.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 לערכים אפשריים: 1, 3, 54</a:t>
            </a:r>
            <a:r>
              <a:rPr lang="en-US" dirty="0"/>
              <a:t>-</a:t>
            </a:r>
            <a:r>
              <a:rPr lang="he-IL" dirty="0"/>
              <a:t> ,1232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גודלו בזיכרון: </a:t>
            </a:r>
            <a:r>
              <a:rPr lang="en-US" dirty="0"/>
              <a:t>bytes</a:t>
            </a:r>
            <a:r>
              <a:rPr lang="he-IL" dirty="0"/>
              <a:t> </a:t>
            </a:r>
            <a:r>
              <a:rPr lang="en-US" dirty="0"/>
              <a:t>4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טווח ערכים: </a:t>
            </a:r>
            <a:r>
              <a:rPr lang="en-US" dirty="0"/>
              <a:t>-2,147,483,647 </a:t>
            </a:r>
            <a:r>
              <a:rPr lang="he-IL" dirty="0"/>
              <a:t> עד </a:t>
            </a:r>
            <a:r>
              <a:rPr lang="en-US" dirty="0"/>
              <a:t> 2,147,483,647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 להכרזה: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8B040-71E4-29F1-CAD0-0A84406C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8" y="2724514"/>
            <a:ext cx="2618911" cy="3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33B-B2EE-0A6C-2D02-BF517ACB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/>
              <a:t>float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152DB-0E8F-80A6-7607-6659ECA580FE}"/>
                  </a:ext>
                </a:extLst>
              </p:cNvPr>
              <p:cNvSpPr txBox="1"/>
              <p:nvPr/>
            </p:nvSpPr>
            <p:spPr>
              <a:xfrm>
                <a:off x="838200" y="1589103"/>
                <a:ext cx="102500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משתנה שיכול לשמור מספרים עם נקודה עשרונית.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דוגמה לערכים אפשריים: 1.5, 3.23, 54.60 ,1232.0</a:t>
                </a:r>
                <a:r>
                  <a:rPr lang="en-US" dirty="0"/>
                  <a:t>-</a:t>
                </a:r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גודלו בזיכרון: </a:t>
                </a:r>
                <a:r>
                  <a:rPr lang="en-US" dirty="0"/>
                  <a:t>bytes</a:t>
                </a:r>
                <a:r>
                  <a:rPr lang="he-IL" dirty="0"/>
                  <a:t> </a:t>
                </a:r>
                <a:r>
                  <a:rPr lang="en-US" dirty="0"/>
                  <a:t>4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טווח ערכים:</a:t>
                </a:r>
                <a:r>
                  <a:rPr lang="en-US" dirty="0"/>
                  <a:t> 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175494351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r>
                  <a:rPr lang="he-IL" dirty="0"/>
                  <a:t> עד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402823466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דוגמה להכרזה: </a:t>
                </a: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152DB-0E8F-80A6-7607-6659ECA5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9103"/>
                <a:ext cx="10250010" cy="1477328"/>
              </a:xfrm>
              <a:prstGeom prst="rect">
                <a:avLst/>
              </a:prstGeom>
              <a:blipFill>
                <a:blip r:embed="rId2"/>
                <a:stretch>
                  <a:fillRect t="-2479" r="-416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0792D5-6236-9191-7526-E668182C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05" y="2752062"/>
            <a:ext cx="324847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6FFE-2500-4B8C-BA77-9849A6D5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 rtl="1"/>
            <a:r>
              <a:rPr lang="en-US" dirty="0"/>
              <a:t>double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BD3E21-BF1F-58B4-7E33-D014083B1C1C}"/>
                  </a:ext>
                </a:extLst>
              </p:cNvPr>
              <p:cNvSpPr txBox="1"/>
              <p:nvPr/>
            </p:nvSpPr>
            <p:spPr>
              <a:xfrm>
                <a:off x="838200" y="1589103"/>
                <a:ext cx="102500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משתנה שיכול לשמור מספרים עם נקודה עשרונית.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דוגמה לערכים אפשריים: 1.5, 3.23, 54.60 ,1232.0</a:t>
                </a:r>
                <a:r>
                  <a:rPr lang="en-US" dirty="0"/>
                  <a:t>-</a:t>
                </a:r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גודלו בזיכרון: </a:t>
                </a:r>
                <a:r>
                  <a:rPr lang="en-US" dirty="0"/>
                  <a:t>bytes</a:t>
                </a:r>
                <a:r>
                  <a:rPr lang="he-IL" dirty="0"/>
                  <a:t> </a:t>
                </a:r>
                <a:r>
                  <a:rPr lang="en-US" dirty="0"/>
                  <a:t>8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טווח ערכים:</a:t>
                </a:r>
                <a:r>
                  <a:rPr lang="en-US" dirty="0"/>
                  <a:t> 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2250738585072014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308</m:t>
                        </m:r>
                      </m:sup>
                    </m:sSup>
                  </m:oMath>
                </a14:m>
                <a:r>
                  <a:rPr lang="he-IL" dirty="0"/>
                  <a:t> עד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7976931348623158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he-IL" dirty="0"/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דוגמה להכרזה: 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BD3E21-BF1F-58B4-7E33-D014083B1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9103"/>
                <a:ext cx="10250010" cy="1477328"/>
              </a:xfrm>
              <a:prstGeom prst="rect">
                <a:avLst/>
              </a:prstGeom>
              <a:blipFill>
                <a:blip r:embed="rId2"/>
                <a:stretch>
                  <a:fillRect t="-2479" r="-416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2EB5485-C73E-460A-9C65-9D614B55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05" y="2747955"/>
            <a:ext cx="325800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EA79-73BC-1282-1003-02A6C672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B76CA-3E37-29C0-1156-815F26AC1C64}"/>
              </a:ext>
            </a:extLst>
          </p:cNvPr>
          <p:cNvSpPr txBox="1"/>
          <p:nvPr/>
        </p:nvSpPr>
        <p:spPr>
          <a:xfrm>
            <a:off x="962117" y="1518081"/>
            <a:ext cx="10250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קיצור ל</a:t>
            </a:r>
            <a:r>
              <a:rPr lang="en-US" dirty="0"/>
              <a:t>character</a:t>
            </a:r>
            <a:r>
              <a:rPr lang="he-IL" dirty="0"/>
              <a:t>, משתנה שיכול</a:t>
            </a:r>
            <a:r>
              <a:rPr lang="en-US" dirty="0"/>
              <a:t> </a:t>
            </a:r>
            <a:r>
              <a:rPr lang="he-IL" dirty="0"/>
              <a:t>לשמור תווים.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 לערכים אפשריים: </a:t>
            </a:r>
            <a:r>
              <a:rPr lang="en-US" dirty="0"/>
              <a:t>'A', '1', 'S', '{'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גודלו בזיכרון: </a:t>
            </a:r>
            <a:r>
              <a:rPr lang="en-US" dirty="0"/>
              <a:t>byte</a:t>
            </a:r>
            <a:r>
              <a:rPr lang="he-IL" dirty="0"/>
              <a:t> 1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דוגמה להכרזה: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B82C1-1F0E-823A-6E76-BAC16E9D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86" y="2451673"/>
            <a:ext cx="3010320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2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492</TotalTime>
  <Words>1108</Words>
  <Application>Microsoft Office PowerPoint</Application>
  <PresentationFormat>Widescreen</PresentationFormat>
  <Paragraphs>266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Cambria Math</vt:lpstr>
      <vt:lpstr>Century Gothic</vt:lpstr>
      <vt:lpstr>Wingdings 3</vt:lpstr>
      <vt:lpstr>Ion</vt:lpstr>
      <vt:lpstr>שיעור 2 - משתנים</vt:lpstr>
      <vt:lpstr>תוכן</vt:lpstr>
      <vt:lpstr>משתנים</vt:lpstr>
      <vt:lpstr>משתנים</vt:lpstr>
      <vt:lpstr>סוגי המשתנים</vt:lpstr>
      <vt:lpstr>int</vt:lpstr>
      <vt:lpstr>float</vt:lpstr>
      <vt:lpstr>double</vt:lpstr>
      <vt:lpstr>char</vt:lpstr>
      <vt:lpstr>סיכום משתנים בסיסים</vt:lpstr>
      <vt:lpstr>איזה סוג משתנה נשתמש כדי לשמור את הערך 5?</vt:lpstr>
      <vt:lpstr>איזה סוג משתנה נשתמש כדי לשמור את הערך 3.1415?</vt:lpstr>
      <vt:lpstr>סדר את המשתנים לפי הגודל שלהם בזיכרון</vt:lpstr>
      <vt:lpstr>איזה סוג משתנה יכול לקבל את הערך ‘C’?</vt:lpstr>
      <vt:lpstr>טבלת ASCII</vt:lpstr>
      <vt:lpstr>אופרטורים</vt:lpstr>
      <vt:lpstr>מהם האופרטורים?</vt:lpstr>
      <vt:lpstr>אופרטורים אריתמטיים</vt:lpstr>
      <vt:lpstr>תרגול שימוש באופרטור %, סדר את תוצאות החישובים מהקטן לגדול ביותר</vt:lpstr>
      <vt:lpstr>המרות </vt:lpstr>
      <vt:lpstr>מה יהיה הערך של myIntHeight?</vt:lpstr>
      <vt:lpstr>מה זה המרה?</vt:lpstr>
      <vt:lpstr>סווג את ההמרות הבאות</vt:lpstr>
      <vt:lpstr>קבועים</vt:lpstr>
      <vt:lpstr>מהם משתנים קבועים</vt:lpstr>
      <vt:lpstr>סיימנו משתנים</vt:lpstr>
      <vt:lpstr>פלט – הפקודה printf</vt:lpstr>
      <vt:lpstr>מהי הפקודה printf?</vt:lpstr>
      <vt:lpstr>הספרייה stdio.h</vt:lpstr>
      <vt:lpstr>האם אפשר להדפיס משתנים?</vt:lpstr>
      <vt:lpstr>הדפסות של סוגי משתנים שונים</vt:lpstr>
      <vt:lpstr>מה יודפס בקוד הבא?</vt:lpstr>
      <vt:lpstr>מה יודפס בקוד הבא?</vt:lpstr>
      <vt:lpstr>מה יודפס בקוד הבא?</vt:lpstr>
      <vt:lpstr>הורדת שורה</vt:lpstr>
      <vt:lpstr>תווים מיוחדים בהדפסה</vt:lpstr>
      <vt:lpstr>סיימנו פלט</vt:lpstr>
      <vt:lpstr>קלט – הפקודות scanf וgetchar</vt:lpstr>
      <vt:lpstr>scanf</vt:lpstr>
      <vt:lpstr>getchar</vt:lpstr>
      <vt:lpstr>getchar vs scanf</vt:lpstr>
      <vt:lpstr>מה יודפס בקוד הבא אם נכניס 2025?</vt:lpstr>
      <vt:lpstr>מה יודפס בקוד הבא אם נכניס 2025?</vt:lpstr>
      <vt:lpstr>מה הקוד הבא עושה?</vt:lpstr>
      <vt:lpstr>סיימנו קלט</vt:lpstr>
      <vt:lpstr>תרגול קוד – הצפנת קיסר</vt:lpstr>
      <vt:lpstr>מה זה הצפנה?</vt:lpstr>
      <vt:lpstr>הצפנת קיסר</vt:lpstr>
      <vt:lpstr>תרגול קוד</vt:lpstr>
      <vt:lpstr>סיימנו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שיעור 2 - משתנים</dc:title>
  <dc:creator>הראל כהן</dc:creator>
  <cp:lastModifiedBy>הראל כהן</cp:lastModifiedBy>
  <cp:revision>13</cp:revision>
  <dcterms:created xsi:type="dcterms:W3CDTF">2024-02-16T14:48:29Z</dcterms:created>
  <dcterms:modified xsi:type="dcterms:W3CDTF">2024-02-17T21:42:14Z</dcterms:modified>
</cp:coreProperties>
</file>