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62" r:id="rId15"/>
    <p:sldId id="272" r:id="rId16"/>
    <p:sldId id="269" r:id="rId17"/>
    <p:sldId id="270" r:id="rId18"/>
    <p:sldId id="271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292" r:id="rId31"/>
    <p:sldId id="284" r:id="rId32"/>
    <p:sldId id="285" r:id="rId33"/>
    <p:sldId id="286" r:id="rId34"/>
    <p:sldId id="287" r:id="rId35"/>
    <p:sldId id="288" r:id="rId36"/>
    <p:sldId id="289" r:id="rId37"/>
    <p:sldId id="293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77DB2-3561-4EEA-B2DC-8A3A4DC7D61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B04A5-3B02-4C88-AC23-0683E224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לתת דוגמה עם תפריט של מסעדה, שהתוצאה של התוכנית משתנה לפי הבחירה שלך.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04A5-3B02-4C88-AC23-0683E2242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9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לעבור בעל פה על התחביר של הפקודה </a:t>
            </a:r>
            <a:r>
              <a:rPr lang="en-US" dirty="0"/>
              <a:t>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04A5-3B02-4C88-AC23-0683E2242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5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להדגיש שהמטרה של </a:t>
            </a:r>
            <a:r>
              <a:rPr lang="en-US" dirty="0"/>
              <a:t>else </a:t>
            </a:r>
            <a:r>
              <a:rPr lang="he-IL" dirty="0"/>
              <a:t>זה רק </a:t>
            </a:r>
            <a:r>
              <a:rPr lang="he-IL" dirty="0" err="1"/>
              <a:t>ליפייף</a:t>
            </a:r>
            <a:r>
              <a:rPr lang="he-IL" dirty="0"/>
              <a:t> את הקוד</a:t>
            </a:r>
          </a:p>
          <a:p>
            <a:r>
              <a:rPr lang="he-IL" dirty="0"/>
              <a:t>בנוסף על כך הפקודה "אחרת" לא יכולה לבוא בלי הפקודה "אם".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B04A5-3B02-4C88-AC23-0683E22425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0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84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7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0B2F51-12B8-49AD-BDFC-EACD294AAB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62EC-1545-4B81-8988-0CC73F92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8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10AA-4201-55D8-A274-877BCC6F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144" y="1447801"/>
            <a:ext cx="12254143" cy="2360719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שיעור 3 - תנאים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7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56262-C376-D5A6-7020-9D8545A9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95" y="621394"/>
            <a:ext cx="4580878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E97947-F3AC-4371-70A7-FB829DB0C827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Hey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5D0657-201D-340B-2DC4-545C2C450EA8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AAAHey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E302D3-1596-3194-9761-C298F1A4B268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6F4F2-223D-CDBE-875D-F6985789AAFC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</a:t>
            </a:r>
          </a:p>
          <a:p>
            <a:pPr algn="ctr"/>
            <a:r>
              <a:rPr lang="en-US" dirty="0"/>
              <a:t>Hey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855DB7-DEDE-3276-6D1E-35E407E03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233157"/>
            <a:ext cx="5812492" cy="36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04FA7B-B8F8-4ADF-891C-817EF0C6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95" y="621394"/>
            <a:ext cx="4580878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F162AD-051F-404D-7333-B45EABC81598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Hey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1E3ACE-E6C0-F1E9-388D-BE5DC85BD147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B6989A-B20B-D855-8001-E2DEF4D9D835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6A00DD-AE5C-A50C-5706-F3865EA0AD66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7CB05E-E941-4487-828B-FFB50AD6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218385"/>
            <a:ext cx="5050926" cy="37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EBD64B-7FB9-FFC1-F640-8241D2D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95" y="621394"/>
            <a:ext cx="4580878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8E576A-9828-D734-444D-8D27D9EED8C0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5F8824-3087-A082-61C6-877655F05473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08713A-4129-9235-4C6A-53CECEC6E357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1A5625-CC83-AA6E-55B4-185EDFDFD0F3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C4A8F4-6065-C5DB-C43B-46D8452F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232672"/>
            <a:ext cx="5326133" cy="35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0726F-0D5E-8342-04AF-FBF4F8E3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95" y="621394"/>
            <a:ext cx="4580878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261AE0-2B05-A3D3-B135-FE11D61A4BF0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107059-B751-5BB3-70B6-3E71B6FA82C4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4AD95A-4788-C661-9A0D-C57D1E5C67BD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A7D864-E35D-A430-F04B-DAF36A249FA8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E6325-1CA2-72CD-584C-751E46E9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206423"/>
            <a:ext cx="5616138" cy="35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4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B445-0421-6F99-EE2C-5209AEE7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52718"/>
            <a:ext cx="12192001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תרגול</a:t>
            </a:r>
            <a:r>
              <a:rPr lang="he-IL" dirty="0"/>
              <a:t> </a:t>
            </a:r>
            <a:r>
              <a:rPr lang="he-IL" dirty="0">
                <a:cs typeface="+mn-cs"/>
              </a:rPr>
              <a:t>קוד</a:t>
            </a:r>
            <a:endParaRPr lang="en-US" dirty="0"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85B6E-FB39-24C1-7043-AD2CE9DDA3E1}"/>
              </a:ext>
            </a:extLst>
          </p:cNvPr>
          <p:cNvSpPr txBox="1"/>
          <p:nvPr/>
        </p:nvSpPr>
        <p:spPr>
          <a:xfrm>
            <a:off x="878889" y="1740023"/>
            <a:ext cx="10493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u="sng" dirty="0"/>
              <a:t>סעיף א':</a:t>
            </a:r>
            <a:r>
              <a:rPr lang="he-IL" sz="2400" dirty="0"/>
              <a:t> כתבי קוד שמקבל מן המשתמש את התקציב שלו בדולרים, אם התקציב שלו הוא מעל 1000$ תדפיסי לו הודעה שממליצה לו לקנות </a:t>
            </a:r>
            <a:r>
              <a:rPr lang="he-IL" sz="2400" dirty="0" err="1"/>
              <a:t>אייפון</a:t>
            </a:r>
            <a:r>
              <a:rPr lang="he-IL" sz="2400" dirty="0"/>
              <a:t>, אם התקציב שלו הוא מתחת ל1000$, תדפיסי לו הודעה שממליצה לו לקנות סמסונג.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u="sng" dirty="0"/>
              <a:t>סעיף ב':</a:t>
            </a:r>
            <a:r>
              <a:rPr lang="he-IL" sz="2400" dirty="0"/>
              <a:t> לקוד שכבר כתבת, תוסיפי עכשיו תנאי שבודק אם התקציב שלו הוא מתחת ל500$, אם כן תדפיסי לו הודעה שתמליץ לו לקנות </a:t>
            </a:r>
            <a:r>
              <a:rPr lang="he-IL" sz="2400" dirty="0" err="1"/>
              <a:t>שיאומי</a:t>
            </a:r>
            <a:r>
              <a:rPr lang="he-IL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36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60CB-619B-E7FF-8A7E-234AFFCC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85748"/>
            <a:ext cx="12192000" cy="3808520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קיצורי דרך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81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EF3E-70AB-03A8-36DB-EE0374B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הפקודה </a:t>
            </a:r>
            <a:r>
              <a:rPr lang="en-US" dirty="0">
                <a:cs typeface="+mn-cs"/>
              </a:rPr>
              <a:t>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6104-CFED-2B27-DE0F-DBEB61EC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46" y="2899434"/>
            <a:ext cx="4191585" cy="2105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8FAC0-07B0-D3A4-5860-94744D3E197A}"/>
              </a:ext>
            </a:extLst>
          </p:cNvPr>
          <p:cNvSpPr txBox="1"/>
          <p:nvPr/>
        </p:nvSpPr>
        <p:spPr>
          <a:xfrm>
            <a:off x="5291091" y="3429000"/>
            <a:ext cx="1926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A18F8-ECAC-2D12-0CEC-ED7F3EB6E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452" y="2889906"/>
            <a:ext cx="416300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7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EA29-F736-80AB-89B9-6AE3EBF1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הפקודה </a:t>
            </a:r>
            <a:r>
              <a:rPr lang="en-US" dirty="0">
                <a:cs typeface="+mn-cs"/>
              </a:rPr>
              <a:t>else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3C1F9-E64A-6C54-7582-66B57B1E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27" y="2199271"/>
            <a:ext cx="4734586" cy="3134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4F976-AECB-64F4-E55C-39B528B29B30}"/>
              </a:ext>
            </a:extLst>
          </p:cNvPr>
          <p:cNvSpPr txBox="1"/>
          <p:nvPr/>
        </p:nvSpPr>
        <p:spPr>
          <a:xfrm>
            <a:off x="5132772" y="3212354"/>
            <a:ext cx="1926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600" dirty="0"/>
              <a:t>="</a:t>
            </a:r>
            <a:r>
              <a:rPr lang="en-US" sz="6600" dirty="0"/>
              <a:t>=</a:t>
            </a:r>
            <a:r>
              <a:rPr lang="he-IL" sz="6600" dirty="0"/>
              <a:t>"</a:t>
            </a:r>
            <a:endParaRPr lang="en-US" sz="6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48F0E9-E9B5-2B04-A94F-B3E2AACB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15" y="2284979"/>
            <a:ext cx="4734585" cy="3115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A806C-95D5-B522-F862-9665703D0B7E}"/>
              </a:ext>
            </a:extLst>
          </p:cNvPr>
          <p:cNvSpPr txBox="1"/>
          <p:nvPr/>
        </p:nvSpPr>
        <p:spPr>
          <a:xfrm>
            <a:off x="1385834" y="5832628"/>
            <a:ext cx="103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זה אומנם שווה בתוצאה של הקוד, אבל הקוד השמאלי מהיר יותר.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3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51F7-70D1-EBF0-B6BD-43036835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האופרטור הלוגי &amp;&amp;</a:t>
            </a:r>
            <a:endParaRPr lang="en-US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8058C-B66F-30D8-9EAF-1A083D66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23" y="1268130"/>
            <a:ext cx="6106377" cy="1914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8F97A-9112-83BE-A1C1-A37633CA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14" y="4871582"/>
            <a:ext cx="5954598" cy="1237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A1CB72-3C22-AC9B-A3BA-4642532998EF}"/>
              </a:ext>
            </a:extLst>
          </p:cNvPr>
          <p:cNvSpPr txBox="1"/>
          <p:nvPr/>
        </p:nvSpPr>
        <p:spPr>
          <a:xfrm rot="5400000">
            <a:off x="4984485" y="3736097"/>
            <a:ext cx="1926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4702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A593-4697-7542-0C2B-0E16AC0E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האופרטור הלוגי ||</a:t>
            </a:r>
            <a:endParaRPr lang="en-US" dirty="0"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BBF12-E1C8-AD48-7AB9-DD9214CE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5415906"/>
            <a:ext cx="6068272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90887-C448-E941-E604-AFF6116A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979" y="1414941"/>
            <a:ext cx="6049219" cy="2219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17435-2B81-9F93-92CE-DB74C097E142}"/>
              </a:ext>
            </a:extLst>
          </p:cNvPr>
          <p:cNvSpPr txBox="1"/>
          <p:nvPr/>
        </p:nvSpPr>
        <p:spPr>
          <a:xfrm rot="5400000">
            <a:off x="4993362" y="4264960"/>
            <a:ext cx="1926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548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B9C1-D4D7-D4EA-7D5A-C9EBF47F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תוכן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5759-D361-514F-32E4-CA4322DA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 err="1">
                <a:cs typeface="+mn-cs"/>
              </a:rPr>
              <a:t>רענון</a:t>
            </a:r>
            <a:endParaRPr lang="he-IL" sz="2400" dirty="0">
              <a:cs typeface="+mn-cs"/>
            </a:endParaRPr>
          </a:p>
          <a:p>
            <a:pPr algn="r" rtl="1"/>
            <a:r>
              <a:rPr lang="he-IL" sz="2400" dirty="0">
                <a:cs typeface="+mn-cs"/>
              </a:rPr>
              <a:t>תנאים</a:t>
            </a:r>
          </a:p>
          <a:p>
            <a:pPr algn="r" rtl="1"/>
            <a:r>
              <a:rPr lang="he-IL" sz="2400" dirty="0">
                <a:cs typeface="+mn-cs"/>
              </a:rPr>
              <a:t>אופרטורים לוגיים</a:t>
            </a:r>
          </a:p>
          <a:p>
            <a:pPr algn="r" rtl="1"/>
            <a:r>
              <a:rPr lang="he-IL" sz="2400" dirty="0">
                <a:cs typeface="+mn-cs"/>
              </a:rPr>
              <a:t>משתנה מסוג </a:t>
            </a:r>
            <a:r>
              <a:rPr lang="he-IL" sz="2400" dirty="0" err="1">
                <a:cs typeface="+mn-cs"/>
              </a:rPr>
              <a:t>בוליאן</a:t>
            </a:r>
            <a:endParaRPr lang="he-IL" sz="2400" dirty="0">
              <a:cs typeface="+mn-cs"/>
            </a:endParaRPr>
          </a:p>
          <a:p>
            <a:pPr algn="r" rtl="1"/>
            <a:r>
              <a:rPr lang="he-IL" sz="2400" dirty="0">
                <a:cs typeface="+mn-cs"/>
              </a:rPr>
              <a:t>תרגול קוד</a:t>
            </a:r>
          </a:p>
        </p:txBody>
      </p:sp>
    </p:spTree>
    <p:extLst>
      <p:ext uri="{BB962C8B-B14F-4D97-AF65-F5344CB8AC3E}">
        <p14:creationId xmlns:p14="http://schemas.microsoft.com/office/powerpoint/2010/main" val="153408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AC4C-D8B9-0F1C-5AC7-90DDAAC7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32482"/>
            <a:ext cx="12192000" cy="4425518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סיימנו תנאים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8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12C4-A539-6A28-F000-5461DB67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01157"/>
            <a:ext cx="12192000" cy="4256843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משתנים בוליאניים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0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A7B0-9C67-51FC-5850-F07303DC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זה משתנה בוליאני?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5C008-2EF0-BFA1-FE5D-24A350EB2AAF}"/>
              </a:ext>
            </a:extLst>
          </p:cNvPr>
          <p:cNvSpPr txBox="1"/>
          <p:nvPr/>
        </p:nvSpPr>
        <p:spPr>
          <a:xfrm>
            <a:off x="928885" y="1447060"/>
            <a:ext cx="94047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משתנה בוליאני הוא משתנה ששומר סוגים מערך "אמת" או "שקר".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לא כמו משתנים אחרים, המשתנה </a:t>
            </a:r>
            <a:r>
              <a:rPr lang="he-IL" sz="2400" dirty="0" err="1"/>
              <a:t>בוליאן</a:t>
            </a:r>
            <a:r>
              <a:rPr lang="he-IL" sz="2400" dirty="0"/>
              <a:t> לא מובנה בתוך שפת </a:t>
            </a:r>
            <a:r>
              <a:rPr lang="en-US" sz="2400" dirty="0"/>
              <a:t>C</a:t>
            </a:r>
            <a:r>
              <a:rPr lang="he-IL" sz="2400" dirty="0"/>
              <a:t> ולכן כדי להשתמש בו נצטרך להוסיף את הספרייה </a:t>
            </a:r>
            <a:r>
              <a:rPr lang="en-US" sz="2400" dirty="0" err="1"/>
              <a:t>stdbool.h</a:t>
            </a:r>
            <a:r>
              <a:rPr lang="he-IL" sz="2400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דוגמה בקוד:</a:t>
            </a: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בדוגמה של הקוד הזה יצרנו משתנה מסוג </a:t>
            </a:r>
            <a:r>
              <a:rPr lang="he-IL" sz="2400" dirty="0" err="1"/>
              <a:t>בוליאן</a:t>
            </a:r>
            <a:r>
              <a:rPr lang="he-IL" sz="2400" dirty="0"/>
              <a:t> והכנסו לו את הערך "אמת".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למה שנרצה משתנה מסוג </a:t>
            </a:r>
            <a:r>
              <a:rPr lang="he-IL" sz="2400" dirty="0" err="1"/>
              <a:t>בוליאן</a:t>
            </a:r>
            <a:r>
              <a:rPr lang="he-IL" sz="2400" dirty="0"/>
              <a:t>? מכוון שזה עוזר לנו להפוך את התנאים ליותר קריאים וברורים.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79DC0-49F8-4A8D-7E99-95A0769A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9" y="2671705"/>
            <a:ext cx="5419507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0972-4A64-718A-9E29-289B2073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52718"/>
            <a:ext cx="12192001" cy="1400530"/>
          </a:xfrm>
        </p:spPr>
        <p:txBody>
          <a:bodyPr/>
          <a:lstStyle/>
          <a:p>
            <a:pPr algn="ctr" rtl="1"/>
            <a:r>
              <a:rPr lang="he-IL" sz="4400" dirty="0">
                <a:cs typeface="+mn-cs"/>
              </a:rPr>
              <a:t>דוגמה </a:t>
            </a:r>
            <a:r>
              <a:rPr lang="he-IL" sz="4400" dirty="0" err="1">
                <a:cs typeface="+mn-cs"/>
              </a:rPr>
              <a:t>לבוליאן</a:t>
            </a:r>
            <a:r>
              <a:rPr lang="he-IL" sz="4400" dirty="0">
                <a:cs typeface="+mn-cs"/>
              </a:rPr>
              <a:t> בקוד</a:t>
            </a:r>
            <a:endParaRPr lang="en-US" sz="4400" dirty="0"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B2BB2C-5477-380D-D183-7460FD67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53" y="2214667"/>
            <a:ext cx="2581559" cy="2591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AA3813-1FAA-20CD-CEBF-68273EDC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38" y="2214667"/>
            <a:ext cx="3562904" cy="25911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327101-33A2-ADFD-4593-AECA4F129334}"/>
              </a:ext>
            </a:extLst>
          </p:cNvPr>
          <p:cNvSpPr txBox="1"/>
          <p:nvPr/>
        </p:nvSpPr>
        <p:spPr>
          <a:xfrm>
            <a:off x="5570691" y="3105832"/>
            <a:ext cx="78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6646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62A319-E597-D981-2EBC-9D3B9582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95" y="621394"/>
            <a:ext cx="4580878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AB4354-7386-F44D-3DE9-3A2EDA7359DF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703057-28A2-1A79-BC25-F779FD69986B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E9E686-EC28-F035-674D-8C86836822FE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D71DA-3D5A-132D-7B67-572EA99B1D72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9D53E1-0F36-4514-A3DF-12EFEFA2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7" y="481247"/>
            <a:ext cx="5262649" cy="31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E6D1F2-87A7-31CB-35C3-44F35B09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95" y="621394"/>
            <a:ext cx="4580878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3FDAA8-9717-7BB6-57C8-A9ACCA26E94D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A4C8F-2A9F-77FB-7F20-22A0D10AF0AE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473FA0-B3CC-81C0-8A76-10658B70E52D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95C60-21F3-FDC9-1594-62B1466C6636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00F92-C111-5AAB-17DF-25DAFCC3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1" y="932113"/>
            <a:ext cx="6780946" cy="21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5D355A-9108-0310-C6B1-BDDB7738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95" y="621394"/>
            <a:ext cx="4580878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0D7758-9314-85B2-D767-6E6FA402170E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8E1BA0-97DE-053D-F64F-2FF057DF1396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0EEDC7-B3CA-406F-6D13-7068F92E72BD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01D4E8-A091-2E3B-6745-CDFAA602CCE0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EF5298-3BC7-1FFE-E85B-5FD6FFB8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0" y="621393"/>
            <a:ext cx="6601407" cy="28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0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552B7-2117-EAB4-955C-C4A648D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" y="209247"/>
            <a:ext cx="5926007" cy="34675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C248B3-C59D-E2EF-1AE4-E136AE4A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95" y="621394"/>
            <a:ext cx="4580878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A7BD25-33E2-55C0-E8CB-CF72920A4A4A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F90147-2640-ABDE-A3B1-F99AC2A18E97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48284-53D7-B8C3-AF44-0EBCA8DCF9E2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88CA79-FB84-4795-77DD-21D9AD36B1BD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7C9CFD-568D-9E62-4131-25F20C7F07B8}"/>
              </a:ext>
            </a:extLst>
          </p:cNvPr>
          <p:cNvSpPr txBox="1">
            <a:spLocks/>
          </p:cNvSpPr>
          <p:nvPr/>
        </p:nvSpPr>
        <p:spPr>
          <a:xfrm>
            <a:off x="5805995" y="621394"/>
            <a:ext cx="4580878" cy="3098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816728-C5FF-2A3B-C66E-E2D94E4663E2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B6427-3988-D538-701C-8C11CE437A15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782988-114B-9CA0-4AF9-E03186210A65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26A98C-4F9E-11C2-FE57-222B4FF452F6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83F425-F64B-3C47-0CC3-CB9A13AB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85" y="214844"/>
            <a:ext cx="6149203" cy="35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A3F4-5012-ADCF-870B-579B16EE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בקטע קוד הבא?</a:t>
            </a:r>
            <a:endParaRPr lang="en-US" dirty="0"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DFAD3-9DD7-0053-D473-1AAD2F75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1" y="2090550"/>
            <a:ext cx="366763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3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096F-7E1F-46F7-80BE-BF41AC66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err="1">
                <a:cs typeface="+mn-cs"/>
              </a:rPr>
              <a:t>רענון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42DD0-FF5C-F60F-8EC6-472A01067ED6}"/>
              </a:ext>
            </a:extLst>
          </p:cNvPr>
          <p:cNvSpPr txBox="1"/>
          <p:nvPr/>
        </p:nvSpPr>
        <p:spPr>
          <a:xfrm>
            <a:off x="8052048" y="1552304"/>
            <a:ext cx="26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משתנים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2AC23-A121-B840-DE93-09DCC1F9FA52}"/>
              </a:ext>
            </a:extLst>
          </p:cNvPr>
          <p:cNvSpPr txBox="1"/>
          <p:nvPr/>
        </p:nvSpPr>
        <p:spPr>
          <a:xfrm>
            <a:off x="8052048" y="2651890"/>
            <a:ext cx="26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פלט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FC13C-54E7-0B0F-9F7C-1F9F2DB8C754}"/>
              </a:ext>
            </a:extLst>
          </p:cNvPr>
          <p:cNvSpPr txBox="1"/>
          <p:nvPr/>
        </p:nvSpPr>
        <p:spPr>
          <a:xfrm>
            <a:off x="8052048" y="3751476"/>
            <a:ext cx="26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קלט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3C6A3-9FFC-AC50-E5AC-C329F942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50649"/>
            <a:ext cx="5830114" cy="3380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C3892-054A-CEB0-E8D6-1A696368B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750649"/>
            <a:ext cx="5830114" cy="3380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5E6B8E-1BFB-F029-F524-D91231E7E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750650"/>
            <a:ext cx="5830114" cy="33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0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5102-EEFC-4F7C-2227-98E3E8E8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משתנים בוליאניים כמספרים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D2361-0E03-BB2E-FBFC-363B5D082377}"/>
              </a:ext>
            </a:extLst>
          </p:cNvPr>
          <p:cNvSpPr txBox="1"/>
          <p:nvPr/>
        </p:nvSpPr>
        <p:spPr>
          <a:xfrm>
            <a:off x="1195526" y="1668582"/>
            <a:ext cx="9800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כל מספר שהוא שונה מ0 נחשב בתור הערך "אמת", והמספר 0 נחשב "שקר".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מה יודפס בקוד הבא?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התשובה היא </a:t>
            </a:r>
            <a:r>
              <a:rPr lang="en-US" dirty="0"/>
              <a:t>B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27E06-225D-5052-2F0C-D2C60792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6" y="2512450"/>
            <a:ext cx="3391373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45630-E94D-41D9-CCCD-97EE6B27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00" y="2512450"/>
            <a:ext cx="3600953" cy="323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B23D95-C9F4-7B1C-2C2F-2969186BB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800" y="3033882"/>
            <a:ext cx="3600953" cy="32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0E9EA0-28F8-E564-C501-A50B53BC7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14" y="3035006"/>
            <a:ext cx="3362795" cy="322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9081C2-3D33-5329-8256-A9E646ED5F72}"/>
              </a:ext>
            </a:extLst>
          </p:cNvPr>
          <p:cNvSpPr txBox="1"/>
          <p:nvPr/>
        </p:nvSpPr>
        <p:spPr>
          <a:xfrm>
            <a:off x="4296792" y="2512450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3286C1-C56B-6A14-1F5F-400AAC41ED8F}"/>
              </a:ext>
            </a:extLst>
          </p:cNvPr>
          <p:cNvSpPr txBox="1"/>
          <p:nvPr/>
        </p:nvSpPr>
        <p:spPr>
          <a:xfrm>
            <a:off x="4309898" y="3017676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==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7D0926-3680-631A-9276-03F7A28E1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541" y="4021656"/>
            <a:ext cx="2772594" cy="14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5714-CDCB-8F47-3DA7-2ECC1182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890"/>
            <a:ext cx="12191999" cy="4234649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סיימנו בוליאניים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973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A14F-9031-0537-5D01-89F74006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67992"/>
            <a:ext cx="12192000" cy="4390008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תרגול קוד – מחשבון קלוריות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884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1CC5-194F-B979-FE7A-9059BF6C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איך מחשבים כמה קלוריות אדם צריך לאכול?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B649D-C092-89E0-9ED0-95F2CC87181C}"/>
              </a:ext>
            </a:extLst>
          </p:cNvPr>
          <p:cNvSpPr txBox="1"/>
          <p:nvPr/>
        </p:nvSpPr>
        <p:spPr>
          <a:xfrm>
            <a:off x="1376039" y="1695635"/>
            <a:ext cx="92238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כמות הקלוריות שבן אדם צריך לאכול תלויה ב5 משתנים: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גובה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משקל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מין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גיל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כמות אקטיביות בשבוע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שלב ראשון יהיה לחשב את ה</a:t>
            </a:r>
            <a:r>
              <a:rPr lang="en-US" sz="2400" dirty="0"/>
              <a:t>B.M.R</a:t>
            </a:r>
            <a:r>
              <a:rPr lang="he-IL" sz="2400" dirty="0"/>
              <a:t> של הבן אדם, ה</a:t>
            </a:r>
            <a:r>
              <a:rPr lang="en-US" sz="2400" dirty="0"/>
              <a:t>B.M.R</a:t>
            </a:r>
            <a:r>
              <a:rPr lang="he-IL" sz="2400" dirty="0"/>
              <a:t> זה כמות הקלוריות שבן אדם שורף מבלי לעשות שום דבר.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שלב שני יהיה להכפיל את ה</a:t>
            </a:r>
            <a:r>
              <a:rPr lang="en-US" sz="2400" dirty="0"/>
              <a:t>B.M.R</a:t>
            </a:r>
            <a:r>
              <a:rPr lang="he-IL" sz="2400" dirty="0"/>
              <a:t> שלך במקדם כלשהו לפי כמות האקטיביות שלך בשבוע.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התוצאה הסופית תהיה כמות הקלוריות שאתה צריך לאכול בשביל להישאר באותו משקל. </a:t>
            </a:r>
          </a:p>
        </p:txBody>
      </p:sp>
    </p:spTree>
    <p:extLst>
      <p:ext uri="{BB962C8B-B14F-4D97-AF65-F5344CB8AC3E}">
        <p14:creationId xmlns:p14="http://schemas.microsoft.com/office/powerpoint/2010/main" val="5060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3AC6-23DD-1740-2F43-46520DA1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חישוב </a:t>
            </a:r>
            <a:r>
              <a:rPr lang="en-US" dirty="0">
                <a:cs typeface="+mn-cs"/>
              </a:rPr>
              <a:t>B.M.R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018E89-6694-188A-0859-E445AD4BCE83}"/>
                  </a:ext>
                </a:extLst>
              </p:cNvPr>
              <p:cNvSpPr txBox="1"/>
              <p:nvPr/>
            </p:nvSpPr>
            <p:spPr>
              <a:xfrm>
                <a:off x="1367161" y="1393794"/>
                <a:ext cx="94813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הנוסחה משתנה לפי המין של הבן אדם.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לבנים הנוסחה היא:</a:t>
                </a:r>
              </a:p>
              <a:p>
                <a:pPr lvl="1" algn="ctr" rt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𝑏𝑚𝑟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	 </a:t>
                </a:r>
                <a:endParaRPr lang="he-IL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לבנות הנוסחה היא: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161</m:t>
                      </m:r>
                    </m:oMath>
                  </m:oMathPara>
                </a14:m>
                <a:endParaRPr lang="en-US" dirty="0"/>
              </a:p>
              <a:p>
                <a:pPr lvl="1" algn="r" rtl="1"/>
                <a:endParaRPr lang="he-IL" dirty="0"/>
              </a:p>
              <a:p>
                <a:pPr lvl="1" algn="r" rtl="1"/>
                <a:endParaRPr lang="he-IL" dirty="0"/>
              </a:p>
              <a:p>
                <a:pPr lvl="1" algn="r" rtl="1"/>
                <a:endParaRPr lang="he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018E89-6694-188A-0859-E445AD4B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61" y="1393794"/>
                <a:ext cx="9481352" cy="2308324"/>
              </a:xfrm>
              <a:prstGeom prst="rect">
                <a:avLst/>
              </a:prstGeom>
              <a:blipFill>
                <a:blip r:embed="rId2"/>
                <a:stretch>
                  <a:fillRect t="-1587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A859B3-CEFF-DF29-6393-483E03C1B9A8}"/>
              </a:ext>
            </a:extLst>
          </p:cNvPr>
          <p:cNvSpPr txBox="1"/>
          <p:nvPr/>
        </p:nvSpPr>
        <p:spPr>
          <a:xfrm>
            <a:off x="2539014" y="3169328"/>
            <a:ext cx="830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בגלל שהנוסחה של </a:t>
            </a:r>
            <a:r>
              <a:rPr lang="en-US" dirty="0"/>
              <a:t>B.M.R</a:t>
            </a:r>
            <a:r>
              <a:rPr lang="he-IL" dirty="0"/>
              <a:t> משתנה לפי המין של הבן אדם, זה מהווה תרגול מושלם לתנאים.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חשוב לציין שהמשקל הוא בקילוגרמים, הגובה בסנטימטרים והגיל בשנים.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3FA-B814-F79A-FE2B-7C5A7B7D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הכפלה</a:t>
            </a:r>
            <a:r>
              <a:rPr lang="he-IL" dirty="0"/>
              <a:t> במקדם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7ACA-393A-91E3-4BCE-A3F7311FDC01}"/>
              </a:ext>
            </a:extLst>
          </p:cNvPr>
          <p:cNvSpPr txBox="1"/>
          <p:nvPr/>
        </p:nvSpPr>
        <p:spPr>
          <a:xfrm>
            <a:off x="1473693" y="1580225"/>
            <a:ext cx="9330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לפי כמות האקטיביות של בן אדם בשבוע, נבחר בכמה להכפיל את ה</a:t>
            </a:r>
            <a:r>
              <a:rPr lang="en-US" sz="2400" dirty="0"/>
              <a:t>B.M.R</a:t>
            </a:r>
            <a:endParaRPr lang="he-IL" sz="2400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אם הבן אדם לא מתאמן בכלל – נכפיל ב1.2 את ה</a:t>
            </a:r>
            <a:r>
              <a:rPr lang="en-US" sz="2400" dirty="0"/>
              <a:t>B.M.R</a:t>
            </a:r>
            <a:endParaRPr lang="he-IL" sz="2400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אם הבן אדם מתאמן 1-3 פעמים בשבוע – נכפיל ב1.375 את ה</a:t>
            </a:r>
            <a:r>
              <a:rPr lang="en-US" sz="2400" dirty="0"/>
              <a:t>B.M.R</a:t>
            </a:r>
            <a:endParaRPr lang="he-IL" sz="2400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אם הבן אדם מתאמן 5-4 פעמים בשבוע – נכפיל ב1.55 את ה</a:t>
            </a:r>
            <a:r>
              <a:rPr lang="en-US" sz="2400" dirty="0"/>
              <a:t>B.M.R</a:t>
            </a:r>
            <a:endParaRPr lang="he-IL" sz="2400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אם הבן אדם מתאמן 6-7 פעמים בשבוע – נכפיל ב1.725 את ה</a:t>
            </a:r>
            <a:r>
              <a:rPr lang="en-US" sz="2400" dirty="0"/>
              <a:t>B.M.R</a:t>
            </a:r>
            <a:endParaRPr lang="he-IL" sz="2400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אם הבן אדם מקדיש יותר זמן מזה – נכפיל ב1.9 את ה</a:t>
            </a:r>
            <a:r>
              <a:rPr lang="en-US" sz="2400" dirty="0"/>
              <a:t>B.M.R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59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CE12-4210-E61F-F399-F3B11FA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תרגול קוד</a:t>
            </a:r>
            <a:endParaRPr lang="en-US" dirty="0"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C556B-10DC-E270-B2B6-1727206FFF9B}"/>
              </a:ext>
            </a:extLst>
          </p:cNvPr>
          <p:cNvSpPr txBox="1"/>
          <p:nvPr/>
        </p:nvSpPr>
        <p:spPr>
          <a:xfrm>
            <a:off x="1012054" y="1358283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תכתבי קוד שקולט מן המשתמש 5 משתנים: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משקל – בקילוגרמים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גובה – בסנטימטרים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גיל – בשנים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מין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כמות עבודה בשבוע.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לאחר קליטת המשתנים, הקוד ידפיס את כמות הקלוריות שהבן אדם צריך לאכול בשביל להישאר במשקל שלו.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דוגמת הרצה: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BF9A8-6063-F8FA-E934-E30E54D0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4" y="4048953"/>
            <a:ext cx="6419115" cy="26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A8F9-64E7-13E5-88A4-56B8E64C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032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שאלה למחשבה – הקטע קוד הבא יקרוס, למה זה?</a:t>
            </a:r>
            <a:endParaRPr lang="en-US" dirty="0"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C52F-146A-0592-9BD0-CAA4B960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88" y="2284767"/>
            <a:ext cx="36489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E006-251D-B88F-C8E5-62EEC3AC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7844"/>
            <a:ext cx="12191999" cy="2308237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סיימנו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02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3B88-3782-DBF1-3474-341EFEE8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2482"/>
            <a:ext cx="12192000" cy="2867486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תנאים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0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0100-6FAA-BB5F-DF2D-CE93FCC2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52718"/>
            <a:ext cx="12192001" cy="861177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למה צריך תנאים?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FAB57-A50A-7665-E94E-E9055CBE615E}"/>
              </a:ext>
            </a:extLst>
          </p:cNvPr>
          <p:cNvSpPr txBox="1"/>
          <p:nvPr/>
        </p:nvSpPr>
        <p:spPr>
          <a:xfrm>
            <a:off x="825623" y="1313895"/>
            <a:ext cx="9614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הרבה פעמים התוכנית הולכת לשנות את הפעולות שלה לפי הבחירות של המשתמש.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דוגמה: תפריט במסעדה, הארוחה שאתה מקבל משתנה לפי מה שאתה בוחר.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תנאים מאפשרים לנו להגיב בצורות שונות למקרים השונים.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איך זה נראה בקוד?</a:t>
            </a:r>
          </a:p>
        </p:txBody>
      </p:sp>
    </p:spTree>
    <p:extLst>
      <p:ext uri="{BB962C8B-B14F-4D97-AF65-F5344CB8AC3E}">
        <p14:creationId xmlns:p14="http://schemas.microsoft.com/office/powerpoint/2010/main" val="10550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28F6-CF26-BF89-0E8E-D6E3885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הפקודה </a:t>
            </a:r>
            <a:r>
              <a:rPr lang="en-US" dirty="0">
                <a:cs typeface="+mn-cs"/>
              </a:rPr>
              <a:t>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C9E0F-353C-D0E5-4168-559206B5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55" y="4636215"/>
            <a:ext cx="6517447" cy="1853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ADBF0-F9B9-F285-BB48-33B59E8F4B86}"/>
              </a:ext>
            </a:extLst>
          </p:cNvPr>
          <p:cNvSpPr txBox="1"/>
          <p:nvPr/>
        </p:nvSpPr>
        <p:spPr>
          <a:xfrm>
            <a:off x="248575" y="1573420"/>
            <a:ext cx="112973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הפקודה </a:t>
            </a:r>
            <a:r>
              <a:rPr lang="en-US" sz="2400" dirty="0"/>
              <a:t>if</a:t>
            </a:r>
            <a:r>
              <a:rPr lang="he-IL" sz="2400" dirty="0"/>
              <a:t> (אם) בודקת אם תנאי מסוים נכון. אם כן, היא מבצעת קוד מסוים, אם התנאי לא נכון, אז היא מדלגת על הקוד.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בקוד שמולנו, השורה</a:t>
            </a:r>
            <a:r>
              <a:rPr lang="en-US" sz="2400" dirty="0"/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(“X is bigger than 10.\n”);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</a:rPr>
              <a:t> </a:t>
            </a:r>
            <a:r>
              <a:rPr lang="he-IL" sz="2400" dirty="0"/>
              <a:t>תבוצע אך ורק אם </a:t>
            </a:r>
            <a:r>
              <a:rPr lang="en-US" sz="2400" dirty="0"/>
              <a:t>x</a:t>
            </a:r>
            <a:r>
              <a:rPr lang="he-IL" sz="2400" dirty="0"/>
              <a:t> גדול מ10.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בעצם התנאי זה האם </a:t>
            </a:r>
            <a:r>
              <a:rPr lang="en-US" sz="2400" dirty="0"/>
              <a:t>x </a:t>
            </a:r>
            <a:r>
              <a:rPr lang="he-IL" sz="2400" dirty="0"/>
              <a:t> גדול מ10, והתגובה לתנאי היא להדפיס ש</a:t>
            </a:r>
            <a:r>
              <a:rPr lang="en-US" sz="2400" dirty="0"/>
              <a:t>X</a:t>
            </a:r>
            <a:r>
              <a:rPr lang="he-IL" sz="2400" dirty="0"/>
              <a:t> אכן גדול מ10.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איזה סוגי תנאים נוספים אפשר לבדוק?</a:t>
            </a:r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398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7AE1-C99E-0766-2CD2-8FEA6976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אופרטורים לוגיים</a:t>
            </a:r>
            <a:endParaRPr lang="en-US" dirty="0"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C5D4BA-B7EF-7D92-8301-E218F0E20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26389"/>
              </p:ext>
            </p:extLst>
          </p:nvPr>
        </p:nvGraphicFramePr>
        <p:xfrm>
          <a:off x="487285" y="1660698"/>
          <a:ext cx="10547658" cy="464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886">
                  <a:extLst>
                    <a:ext uri="{9D8B030D-6E8A-4147-A177-3AD203B41FA5}">
                      <a16:colId xmlns:a16="http://schemas.microsoft.com/office/drawing/2014/main" val="468543881"/>
                    </a:ext>
                  </a:extLst>
                </a:gridCol>
                <a:gridCol w="3515886">
                  <a:extLst>
                    <a:ext uri="{9D8B030D-6E8A-4147-A177-3AD203B41FA5}">
                      <a16:colId xmlns:a16="http://schemas.microsoft.com/office/drawing/2014/main" val="906932672"/>
                    </a:ext>
                  </a:extLst>
                </a:gridCol>
                <a:gridCol w="3515886">
                  <a:extLst>
                    <a:ext uri="{9D8B030D-6E8A-4147-A177-3AD203B41FA5}">
                      <a16:colId xmlns:a16="http://schemas.microsoft.com/office/drawing/2014/main" val="2943836790"/>
                    </a:ext>
                  </a:extLst>
                </a:gridCol>
              </a:tblGrid>
              <a:tr h="66320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האופרטור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פעולה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דוגמה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421684"/>
                  </a:ext>
                </a:extLst>
              </a:tr>
              <a:tr h="663207">
                <a:tc>
                  <a:txBody>
                    <a:bodyPr/>
                    <a:lstStyle/>
                    <a:p>
                      <a:pPr algn="ctr"/>
                      <a:r>
                        <a:rPr lang="he-IL" sz="3200" dirty="0"/>
                        <a:t>==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בודק אם שני ערכים שווים אחד לשני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711663"/>
                  </a:ext>
                </a:extLst>
              </a:tr>
              <a:tr h="6632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בודק אם שני ערכים שונים אחד מהשני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137006"/>
                  </a:ext>
                </a:extLst>
              </a:tr>
              <a:tr h="6632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בודק אם ערך אחד גדול מהשני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155276"/>
                  </a:ext>
                </a:extLst>
              </a:tr>
              <a:tr h="6632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בודק אם ערך אחד קטן מהשני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409073"/>
                  </a:ext>
                </a:extLst>
              </a:tr>
              <a:tr h="6632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בודק אם ערך אחד גדול או שווה לשני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62668"/>
                  </a:ext>
                </a:extLst>
              </a:tr>
              <a:tr h="6632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בודק אם ערך אחד קטן או שווה לשני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91770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1A247AD-B521-FC2C-C173-503B7688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734" y="3158978"/>
            <a:ext cx="1905236" cy="355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E5454D-3AC5-AF92-CB4F-333019E8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734" y="3800009"/>
            <a:ext cx="1905236" cy="363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E1DDE6-C8E5-5E63-8C76-4ACD6B149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737" y="4477034"/>
            <a:ext cx="1883231" cy="355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09A3D0-E5D3-6973-01F3-853DA2047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347" y="5136578"/>
            <a:ext cx="1874011" cy="339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C616A6-FF41-1A63-445C-9CD8AB800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347" y="5804791"/>
            <a:ext cx="1874010" cy="337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04EBB9-DD17-ACA9-F17B-545843838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734" y="2445735"/>
            <a:ext cx="1905236" cy="3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7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4077-7C9C-2DD1-8EB8-5F4ABC97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281" y="703673"/>
            <a:ext cx="4678533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</a:t>
            </a:r>
            <a:br>
              <a:rPr lang="he-IL" sz="7200" dirty="0">
                <a:cs typeface="+mn-cs"/>
              </a:rPr>
            </a:br>
            <a:r>
              <a:rPr lang="he-IL" sz="7200" dirty="0">
                <a:cs typeface="+mn-cs"/>
              </a:rPr>
              <a:t>למסך?</a:t>
            </a:r>
            <a:endParaRPr lang="en-US" sz="7200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D4E71-72E4-489F-B5A8-97A0DED9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5" y="297038"/>
            <a:ext cx="6681192" cy="32629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DB815F0-5273-852D-E6B6-C440AAFF1FB1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is equal to 10.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15E741-ECA3-7292-A530-BC6D4B658B11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 isn’t equal to 10.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00DFAC-B6D2-0381-2FFE-607A0785D095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23E7BC-6BD3-1A36-F3CF-78D258071F71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2098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FEB170-A74E-959B-653D-5DDC9BB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995" y="621394"/>
            <a:ext cx="4580878" cy="3098350"/>
          </a:xfrm>
        </p:spPr>
        <p:txBody>
          <a:bodyPr/>
          <a:lstStyle/>
          <a:p>
            <a:pPr algn="r" rtl="1"/>
            <a:r>
              <a:rPr lang="he-IL" sz="7200" dirty="0">
                <a:cs typeface="+mn-cs"/>
              </a:rPr>
              <a:t>מה יודפס למסך?</a:t>
            </a:r>
            <a:endParaRPr lang="en-US" sz="7200" dirty="0"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916F45-E171-41C2-7289-7FDD03DAD110}"/>
              </a:ext>
            </a:extLst>
          </p:cNvPr>
          <p:cNvSpPr/>
          <p:nvPr/>
        </p:nvSpPr>
        <p:spPr>
          <a:xfrm>
            <a:off x="479862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 is bigger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DC6AD7-33CB-F32A-B076-E8F457D74D7E}"/>
              </a:ext>
            </a:extLst>
          </p:cNvPr>
          <p:cNvSpPr/>
          <p:nvPr/>
        </p:nvSpPr>
        <p:spPr>
          <a:xfrm>
            <a:off x="3510664" y="4044100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 is bigger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51BC8-D596-B5D2-C9FE-17B5F9FEC761}"/>
              </a:ext>
            </a:extLst>
          </p:cNvPr>
          <p:cNvSpPr/>
          <p:nvPr/>
        </p:nvSpPr>
        <p:spPr>
          <a:xfrm>
            <a:off x="6541466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כלום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26622D-1166-3C0F-0BF0-E6FDE249D9E0}"/>
              </a:ext>
            </a:extLst>
          </p:cNvPr>
          <p:cNvSpPr/>
          <p:nvPr/>
        </p:nvSpPr>
        <p:spPr>
          <a:xfrm>
            <a:off x="9572268" y="4044099"/>
            <a:ext cx="2295331" cy="2332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56D44-8CAB-77E2-6920-286F2293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34" y="319070"/>
            <a:ext cx="6190432" cy="35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939</Words>
  <Application>Microsoft Office PowerPoint</Application>
  <PresentationFormat>Widescreen</PresentationFormat>
  <Paragraphs>196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Arial</vt:lpstr>
      <vt:lpstr>Cambria Math</vt:lpstr>
      <vt:lpstr>Cascadia Code</vt:lpstr>
      <vt:lpstr>Century Gothic</vt:lpstr>
      <vt:lpstr>Wingdings 3</vt:lpstr>
      <vt:lpstr>Ion</vt:lpstr>
      <vt:lpstr>שיעור 3 - תנאים</vt:lpstr>
      <vt:lpstr>תוכן</vt:lpstr>
      <vt:lpstr>רענון</vt:lpstr>
      <vt:lpstr>תנאים</vt:lpstr>
      <vt:lpstr>למה צריך תנאים?</vt:lpstr>
      <vt:lpstr>הפקודה if</vt:lpstr>
      <vt:lpstr>אופרטורים לוגיים</vt:lpstr>
      <vt:lpstr>מה יודפס  למסך?</vt:lpstr>
      <vt:lpstr>מה יודפס למסך?</vt:lpstr>
      <vt:lpstr>מה יודפס למסך?</vt:lpstr>
      <vt:lpstr>מה יודפס למסך?</vt:lpstr>
      <vt:lpstr>מה יודפס למסך?</vt:lpstr>
      <vt:lpstr>מה יודפס למסך?</vt:lpstr>
      <vt:lpstr>תרגול קוד</vt:lpstr>
      <vt:lpstr>קיצורי דרך</vt:lpstr>
      <vt:lpstr>הפקודה else</vt:lpstr>
      <vt:lpstr>הפקודה else if</vt:lpstr>
      <vt:lpstr>האופרטור הלוגי &amp;&amp;</vt:lpstr>
      <vt:lpstr>האופרטור הלוגי ||</vt:lpstr>
      <vt:lpstr>סיימנו תנאים</vt:lpstr>
      <vt:lpstr>משתנים בוליאניים</vt:lpstr>
      <vt:lpstr>מה זה משתנה בוליאני?</vt:lpstr>
      <vt:lpstr>דוגמה לבוליאן בקוד</vt:lpstr>
      <vt:lpstr>מה יודפס למסך?</vt:lpstr>
      <vt:lpstr>מה יודפס למסך?</vt:lpstr>
      <vt:lpstr>מה יודפס למסך?</vt:lpstr>
      <vt:lpstr>מה יודפס למסך?</vt:lpstr>
      <vt:lpstr>PowerPoint Presentation</vt:lpstr>
      <vt:lpstr>מה יודפס בקטע קוד הבא?</vt:lpstr>
      <vt:lpstr>משתנים בוליאניים כמספרים</vt:lpstr>
      <vt:lpstr>סיימנו בוליאניים</vt:lpstr>
      <vt:lpstr>תרגול קוד – מחשבון קלוריות</vt:lpstr>
      <vt:lpstr>איך מחשבים כמה קלוריות אדם צריך לאכול?</vt:lpstr>
      <vt:lpstr>חישוב B.M.R</vt:lpstr>
      <vt:lpstr>הכפלה במקדם</vt:lpstr>
      <vt:lpstr>תרגול קוד</vt:lpstr>
      <vt:lpstr>שאלה למחשבה – הקטע קוד הבא יקרוס, למה זה?</vt:lpstr>
      <vt:lpstr>סיימנו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תנאים</dc:title>
  <dc:creator>הראל כהן</dc:creator>
  <cp:lastModifiedBy>הראל כהן</cp:lastModifiedBy>
  <cp:revision>18</cp:revision>
  <dcterms:created xsi:type="dcterms:W3CDTF">2024-03-18T11:04:58Z</dcterms:created>
  <dcterms:modified xsi:type="dcterms:W3CDTF">2024-03-18T14:24:01Z</dcterms:modified>
</cp:coreProperties>
</file>