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60" r:id="rId6"/>
    <p:sldId id="261" r:id="rId7"/>
    <p:sldId id="273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84D04-FFF5-41AC-A32D-00CC92E6DB8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47B1A-9583-43E6-914F-9E0290F5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להגיד מה זה שפת תכנות, מה שפת תכנות כוללת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7B1A-9583-43E6-914F-9E0290F51B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מתי היא נוצרה, להדגיש שהיא לא הראשונה,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7B1A-9583-43E6-914F-9E0290F51B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Low-level ----- High-Level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7B1A-9583-43E6-914F-9E0290F51B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להסביר למה דווקא שפת </a:t>
            </a:r>
            <a:r>
              <a:rPr lang="en-US" dirty="0"/>
              <a:t>C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7B1A-9583-43E6-914F-9E0290F51B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7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7B1A-9583-43E6-914F-9E0290F51B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4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5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36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2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71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0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4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3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6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153508-8299-47D8-9A45-FEE1D230D23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2F57B-DF7C-4FE5-BD2E-133AF2A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81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8CDF-B15B-2B27-8AAB-B97962A17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9107" y="2918904"/>
            <a:ext cx="3073786" cy="1020192"/>
          </a:xfrm>
        </p:spPr>
        <p:txBody>
          <a:bodyPr/>
          <a:lstStyle/>
          <a:p>
            <a:r>
              <a:rPr lang="he-IL" b="1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שיעור 1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55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619A-734B-EF9C-31EF-784B45BB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אנלוגיה</a:t>
            </a:r>
            <a:endParaRPr lang="en-US" dirty="0">
              <a:cs typeface="+mn-cs"/>
            </a:endParaRPr>
          </a:p>
        </p:txBody>
      </p:sp>
      <p:pic>
        <p:nvPicPr>
          <p:cNvPr id="6146" name="Picture 2" descr="Chinese Government Leadership | US-China Business Council">
            <a:extLst>
              <a:ext uri="{FF2B5EF4-FFF2-40B4-BE49-F238E27FC236}">
                <a16:creationId xmlns:a16="http://schemas.microsoft.com/office/drawing/2014/main" id="{72C7DD39-6EBC-1AB9-F8B2-A8C110E9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1" y="3026545"/>
            <a:ext cx="2273423" cy="284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12,805 Man Facing Left Images, Stock Photos, 3D objects, &amp; Vectors |  Shutterstock">
            <a:extLst>
              <a:ext uri="{FF2B5EF4-FFF2-40B4-BE49-F238E27FC236}">
                <a16:creationId xmlns:a16="http://schemas.microsoft.com/office/drawing/2014/main" id="{DF4E3A2A-3A56-D006-CEE2-C3D4B0D0E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0"/>
          <a:stretch/>
        </p:blipFill>
        <p:spPr bwMode="auto">
          <a:xfrm>
            <a:off x="7061724" y="3107185"/>
            <a:ext cx="3714750" cy="276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8F4162E9-49D2-0109-0F30-0A98058BE949}"/>
              </a:ext>
            </a:extLst>
          </p:cNvPr>
          <p:cNvSpPr/>
          <p:nvPr/>
        </p:nvSpPr>
        <p:spPr>
          <a:xfrm>
            <a:off x="2224594" y="1853248"/>
            <a:ext cx="1908699" cy="1331650"/>
          </a:xfrm>
          <a:prstGeom prst="wedgeEllipseCallou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你好先生</a:t>
            </a:r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6E4D433-6FE3-A568-060C-383D32E3872D}"/>
              </a:ext>
            </a:extLst>
          </p:cNvPr>
          <p:cNvSpPr/>
          <p:nvPr/>
        </p:nvSpPr>
        <p:spPr>
          <a:xfrm flipH="1">
            <a:off x="7392141" y="2097350"/>
            <a:ext cx="2326688" cy="1331650"/>
          </a:xfrm>
          <a:prstGeom prst="wedgeEllipseCallou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What</a:t>
            </a:r>
            <a:r>
              <a:rPr lang="he-IL" altLang="ja-JP" dirty="0"/>
              <a:t>?</a:t>
            </a:r>
            <a:endParaRPr lang="en-US" dirty="0"/>
          </a:p>
        </p:txBody>
      </p:sp>
      <p:pic>
        <p:nvPicPr>
          <p:cNvPr id="6153" name="Picture 9" descr="האם מתורגמן צריך הכנה">
            <a:extLst>
              <a:ext uri="{FF2B5EF4-FFF2-40B4-BE49-F238E27FC236}">
                <a16:creationId xmlns:a16="http://schemas.microsoft.com/office/drawing/2014/main" id="{0916F9BB-704D-15AE-5B2E-50CF8E342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15" y="3925632"/>
            <a:ext cx="2621409" cy="140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0DFDFCF-E687-B6E5-32A3-5E8B6C7669E0}"/>
              </a:ext>
            </a:extLst>
          </p:cNvPr>
          <p:cNvSpPr/>
          <p:nvPr/>
        </p:nvSpPr>
        <p:spPr>
          <a:xfrm>
            <a:off x="5510306" y="2754890"/>
            <a:ext cx="1648380" cy="1331650"/>
          </a:xfrm>
          <a:prstGeom prst="wedgeEllipseCallou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He says “Hello Sir”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2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🧑‍💻 Technologist Emoji">
            <a:extLst>
              <a:ext uri="{FF2B5EF4-FFF2-40B4-BE49-F238E27FC236}">
                <a16:creationId xmlns:a16="http://schemas.microsoft.com/office/drawing/2014/main" id="{4753739C-39EF-4F88-E789-B031C28BB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5" y="4216492"/>
            <a:ext cx="3218049" cy="187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3B86ED0-5F04-9598-7F2E-EB665B00E678}"/>
              </a:ext>
            </a:extLst>
          </p:cNvPr>
          <p:cNvSpPr/>
          <p:nvPr/>
        </p:nvSpPr>
        <p:spPr>
          <a:xfrm>
            <a:off x="1886503" y="2343705"/>
            <a:ext cx="2774273" cy="196176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548B3-2A1F-F099-7A0C-489F313E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תהליך התרגום</a:t>
            </a:r>
            <a:endParaRPr lang="en-US" dirty="0">
              <a:cs typeface="+mn-cs"/>
            </a:endParaRPr>
          </a:p>
        </p:txBody>
      </p:sp>
      <p:pic>
        <p:nvPicPr>
          <p:cNvPr id="8194" name="Picture 2" descr="personal computer&quot; Emoji - Download for free – Iconduck">
            <a:extLst>
              <a:ext uri="{FF2B5EF4-FFF2-40B4-BE49-F238E27FC236}">
                <a16:creationId xmlns:a16="http://schemas.microsoft.com/office/drawing/2014/main" id="{258A2897-C34F-4D8E-0E21-5C21C55C4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83" y="4394447"/>
            <a:ext cx="2036218" cy="16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0C061E-0966-7A4F-90D9-119199276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651" y="2799682"/>
            <a:ext cx="2011510" cy="1079859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337A34B-C16C-783D-2EA2-A55C2DEB6A40}"/>
              </a:ext>
            </a:extLst>
          </p:cNvPr>
          <p:cNvSpPr/>
          <p:nvPr/>
        </p:nvSpPr>
        <p:spPr>
          <a:xfrm flipH="1">
            <a:off x="7445407" y="2985914"/>
            <a:ext cx="2326688" cy="1331650"/>
          </a:xfrm>
          <a:prstGeom prst="wedgeEllipseCallou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What</a:t>
            </a:r>
            <a:r>
              <a:rPr lang="he-IL" altLang="ja-JP" dirty="0"/>
              <a:t>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F8A80-D29A-5312-2A74-F1178381E52B}"/>
              </a:ext>
            </a:extLst>
          </p:cNvPr>
          <p:cNvSpPr/>
          <p:nvPr/>
        </p:nvSpPr>
        <p:spPr>
          <a:xfrm>
            <a:off x="4793942" y="4891596"/>
            <a:ext cx="1873188" cy="105644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0D9616A-02B2-10C6-5224-965B159FC900}"/>
              </a:ext>
            </a:extLst>
          </p:cNvPr>
          <p:cNvSpPr/>
          <p:nvPr/>
        </p:nvSpPr>
        <p:spPr>
          <a:xfrm>
            <a:off x="5412422" y="3324587"/>
            <a:ext cx="1994517" cy="156700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Binary Video Footage – Browse 72,591 HD Stock Video and Footage | Adobe  Stock">
            <a:extLst>
              <a:ext uri="{FF2B5EF4-FFF2-40B4-BE49-F238E27FC236}">
                <a16:creationId xmlns:a16="http://schemas.microsoft.com/office/drawing/2014/main" id="{0C8FDB28-FD58-B75F-8BD1-ED3BD922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86" y="3736346"/>
            <a:ext cx="1349787" cy="76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EE5762B-162D-AB8A-D86D-FCBB251382AF}"/>
              </a:ext>
            </a:extLst>
          </p:cNvPr>
          <p:cNvSpPr/>
          <p:nvPr/>
        </p:nvSpPr>
        <p:spPr>
          <a:xfrm>
            <a:off x="9444864" y="2343704"/>
            <a:ext cx="2326688" cy="196176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Oh I get it now</a:t>
            </a:r>
          </a:p>
        </p:txBody>
      </p:sp>
    </p:spTree>
    <p:extLst>
      <p:ext uri="{BB962C8B-B14F-4D97-AF65-F5344CB8AC3E}">
        <p14:creationId xmlns:p14="http://schemas.microsoft.com/office/powerpoint/2010/main" val="33534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0.20469 0.303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1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717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179" name="Picture 717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181" name="Oval 718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83" name="Picture 718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85" name="Picture 718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187" name="Rectangle 718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89" name="Rectangle 7188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3F860-6F4E-53ED-1039-CB2916DD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Notepad++</a:t>
            </a:r>
          </a:p>
        </p:txBody>
      </p:sp>
      <p:sp>
        <p:nvSpPr>
          <p:cNvPr id="719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93" name="Freeform: Shape 7192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195" name="Rectangle 719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72" name="Picture 4" descr="Notepad++ - Wikipedia">
            <a:extLst>
              <a:ext uri="{FF2B5EF4-FFF2-40B4-BE49-F238E27FC236}">
                <a16:creationId xmlns:a16="http://schemas.microsoft.com/office/drawing/2014/main" id="{1CC49318-96BA-78E6-8B19-E78422DAA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071402"/>
            <a:ext cx="5450557" cy="47147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49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A540-D524-04C9-1542-878A2E55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זה סביבת עבודה (</a:t>
            </a:r>
            <a:r>
              <a:rPr lang="en-US" dirty="0">
                <a:cs typeface="+mn-cs"/>
              </a:rPr>
              <a:t>IDE</a:t>
            </a:r>
            <a:r>
              <a:rPr lang="he-IL" dirty="0">
                <a:cs typeface="+mn-cs"/>
              </a:rPr>
              <a:t>)?</a:t>
            </a:r>
            <a:endParaRPr lang="en-US" dirty="0"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0039D-B8CC-F274-603C-0C41CB38D810}"/>
              </a:ext>
            </a:extLst>
          </p:cNvPr>
          <p:cNvSpPr txBox="1"/>
          <p:nvPr/>
        </p:nvSpPr>
        <p:spPr>
          <a:xfrm>
            <a:off x="763480" y="1669002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dirty="0"/>
              <a:t>סביבת עבודה, או </a:t>
            </a:r>
            <a:r>
              <a:rPr lang="en-US" dirty="0"/>
              <a:t>IDE</a:t>
            </a:r>
            <a:r>
              <a:rPr lang="he-IL" dirty="0"/>
              <a:t> בקיצור (</a:t>
            </a:r>
            <a:r>
              <a:rPr lang="en-US" dirty="0"/>
              <a:t>Integrated development Environment</a:t>
            </a:r>
            <a:r>
              <a:rPr lang="he-IL" dirty="0"/>
              <a:t>), היא תוכנה שעוזרת למתכנתים לפתח תוכנה.</a:t>
            </a:r>
            <a:endParaRPr lang="en-US" dirty="0"/>
          </a:p>
        </p:txBody>
      </p:sp>
      <p:pic>
        <p:nvPicPr>
          <p:cNvPr id="9218" name="Picture 2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B808117-BD0E-50D3-00FD-ECACE7CCB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" y="3411516"/>
            <a:ext cx="3878432" cy="193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Eclipse Logos and Artwork | The Eclipse Foundation">
            <a:extLst>
              <a:ext uri="{FF2B5EF4-FFF2-40B4-BE49-F238E27FC236}">
                <a16:creationId xmlns:a16="http://schemas.microsoft.com/office/drawing/2014/main" id="{92640C69-BB67-7A93-E41D-63C0E8EFB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58" y="5127229"/>
            <a:ext cx="4596882" cy="108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750C7BD6-5CA3-F2C3-79FD-4405AA515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207" y="2560911"/>
            <a:ext cx="5116497" cy="155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B29B-5838-BBFF-512F-688F7209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למה </a:t>
            </a:r>
            <a:r>
              <a:rPr lang="en-US" dirty="0">
                <a:cs typeface="+mn-cs"/>
              </a:rPr>
              <a:t>Notepad++</a:t>
            </a:r>
            <a:r>
              <a:rPr lang="he-IL" dirty="0">
                <a:cs typeface="+mn-cs"/>
              </a:rPr>
              <a:t>?</a:t>
            </a:r>
            <a:endParaRPr lang="en-US" dirty="0">
              <a:cs typeface="+mn-cs"/>
            </a:endParaRPr>
          </a:p>
        </p:txBody>
      </p:sp>
      <p:pic>
        <p:nvPicPr>
          <p:cNvPr id="3" name="Picture 4" descr="Notepad++ - Wikipedia">
            <a:extLst>
              <a:ext uri="{FF2B5EF4-FFF2-40B4-BE49-F238E27FC236}">
                <a16:creationId xmlns:a16="http://schemas.microsoft.com/office/drawing/2014/main" id="{F6F7F2AC-DE92-1518-A6AB-ACD3D84B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004" y="1495174"/>
            <a:ext cx="2692429" cy="23289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BA813B-B576-4E54-3537-26808975A43F}"/>
              </a:ext>
            </a:extLst>
          </p:cNvPr>
          <p:cNvSpPr txBox="1"/>
          <p:nvPr/>
        </p:nvSpPr>
        <p:spPr>
          <a:xfrm>
            <a:off x="3542190" y="1695635"/>
            <a:ext cx="687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Notepad++</a:t>
            </a:r>
            <a:r>
              <a:rPr lang="he-IL" dirty="0"/>
              <a:t> לא מוסיפה שום דבר למתכנת, רק נותנת לו לכתוב קוד, לכן היא מושלמת ללמידה מכוון שאין לה שום תוספות.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DFC8-019C-A2BF-FD0E-91284481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0551"/>
            <a:ext cx="12192000" cy="696897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הורדת </a:t>
            </a:r>
            <a:r>
              <a:rPr lang="en-US" dirty="0">
                <a:cs typeface="+mn-cs"/>
              </a:rPr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312752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6193-1ECE-1C44-4940-03E14701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6116"/>
            <a:ext cx="12192000" cy="745767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איך משתמשים ב</a:t>
            </a:r>
            <a:r>
              <a:rPr lang="en-US" dirty="0">
                <a:cs typeface="+mn-cs"/>
              </a:rPr>
              <a:t>Notepad++</a:t>
            </a:r>
            <a:r>
              <a:rPr lang="he-IL" dirty="0">
                <a:cs typeface="+mn-cs"/>
              </a:rPr>
              <a:t>?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22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1024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49" name="Picture 1024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251" name="Oval 1025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53" name="Picture 1025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255" name="Picture 1025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257" name="Rectangle 1025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3C301-C0BA-FFFF-F252-847E4A0C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קוד לדוגמה</a:t>
            </a:r>
          </a:p>
        </p:txBody>
      </p:sp>
      <p:pic>
        <p:nvPicPr>
          <p:cNvPr id="10242" name="Picture 2" descr="Poker Hands Ranked | Britannica">
            <a:extLst>
              <a:ext uri="{FF2B5EF4-FFF2-40B4-BE49-F238E27FC236}">
                <a16:creationId xmlns:a16="http://schemas.microsoft.com/office/drawing/2014/main" id="{3E3F3F40-E052-EBBE-184E-1896708F5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72"/>
          <a:stretch/>
        </p:blipFill>
        <p:spPr bwMode="auto">
          <a:xfrm>
            <a:off x="607848" y="609601"/>
            <a:ext cx="6946288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9DA3-B546-D09F-9F86-C35D4DE5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cs typeface="+mn-cs"/>
              </a:rPr>
              <a:t>תוכן</a:t>
            </a:r>
            <a:endParaRPr lang="en-US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2654-C5B7-D547-5BDB-34696801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שפות תכנות</a:t>
            </a:r>
          </a:p>
          <a:p>
            <a:pPr algn="r" rtl="1"/>
            <a:r>
              <a:rPr lang="he-IL" dirty="0">
                <a:cs typeface="+mn-cs"/>
              </a:rPr>
              <a:t>מהדר ושפת מכונה</a:t>
            </a:r>
          </a:p>
          <a:p>
            <a:pPr algn="r" rtl="1"/>
            <a:r>
              <a:rPr lang="en-US" dirty="0">
                <a:cs typeface="+mn-cs"/>
              </a:rPr>
              <a:t>Notepad++</a:t>
            </a:r>
            <a:endParaRPr lang="he-IL" dirty="0">
              <a:cs typeface="+mn-cs"/>
            </a:endParaRPr>
          </a:p>
          <a:p>
            <a:pPr algn="r" rtl="1"/>
            <a:r>
              <a:rPr lang="he-IL" dirty="0">
                <a:cs typeface="+mn-cs"/>
              </a:rPr>
              <a:t>פרויקט דוגמה</a:t>
            </a:r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541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A2C6-02AD-9AA9-DEA4-1B3D8916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7368"/>
            <a:ext cx="12192000" cy="4050632"/>
          </a:xfrm>
        </p:spPr>
        <p:txBody>
          <a:bodyPr/>
          <a:lstStyle/>
          <a:p>
            <a:pPr algn="ctr" rtl="1"/>
            <a:r>
              <a:rPr lang="he-IL" sz="5400" b="1" dirty="0">
                <a:cs typeface="+mn-cs"/>
              </a:rPr>
              <a:t>שפות תכנות</a:t>
            </a:r>
            <a:endParaRPr lang="en-US" sz="5400" b="1" dirty="0">
              <a:cs typeface="+mn-cs"/>
            </a:endParaRPr>
          </a:p>
        </p:txBody>
      </p:sp>
      <p:pic>
        <p:nvPicPr>
          <p:cNvPr id="1028" name="Picture 4" descr="What is Python Coding?">
            <a:extLst>
              <a:ext uri="{FF2B5EF4-FFF2-40B4-BE49-F238E27FC236}">
                <a16:creationId xmlns:a16="http://schemas.microsoft.com/office/drawing/2014/main" id="{5B783954-1254-836C-DE43-11DB1863A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3711">
            <a:off x="1427749" y="340609"/>
            <a:ext cx="2723148" cy="272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Icon Images #201801 - Free Icons Library">
            <a:extLst>
              <a:ext uri="{FF2B5EF4-FFF2-40B4-BE49-F238E27FC236}">
                <a16:creationId xmlns:a16="http://schemas.microsoft.com/office/drawing/2014/main" id="{B69869E1-FD72-EFCC-C8DE-597CD68D7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76F00"/>
              </a:clrFrom>
              <a:clrTo>
                <a:srgbClr val="E76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4280">
            <a:off x="7853582" y="46205"/>
            <a:ext cx="3080084" cy="308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 original logo - Social media &amp; Logos Icons">
            <a:extLst>
              <a:ext uri="{FF2B5EF4-FFF2-40B4-BE49-F238E27FC236}">
                <a16:creationId xmlns:a16="http://schemas.microsoft.com/office/drawing/2014/main" id="{8943BFE1-1FE1-9F92-B4DA-9D9BCAFD5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9882">
            <a:off x="1878527" y="4423309"/>
            <a:ext cx="1821589" cy="182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ml 5 - Free social media icons">
            <a:extLst>
              <a:ext uri="{FF2B5EF4-FFF2-40B4-BE49-F238E27FC236}">
                <a16:creationId xmlns:a16="http://schemas.microsoft.com/office/drawing/2014/main" id="{841315EB-72D1-0350-D2DC-8FFFE2216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423">
            <a:off x="8025965" y="4130372"/>
            <a:ext cx="2172592" cy="2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92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1232-F028-0B7E-8F51-FA539EA4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pPr algn="ctr" rtl="1"/>
            <a:r>
              <a:rPr lang="he-IL" sz="4400" b="1" dirty="0">
                <a:cs typeface="+mn-cs"/>
              </a:rPr>
              <a:t>מה זה שפת תכנות?</a:t>
            </a:r>
            <a:endParaRPr lang="en-US" sz="4400" b="1" dirty="0"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5E1B5-7CCF-022C-8DBC-EB989A11DD38}"/>
              </a:ext>
            </a:extLst>
          </p:cNvPr>
          <p:cNvSpPr txBox="1"/>
          <p:nvPr/>
        </p:nvSpPr>
        <p:spPr>
          <a:xfrm>
            <a:off x="838200" y="1455938"/>
            <a:ext cx="9442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שפת תכנות היא "שפה" שנועדה לאפשר לבני אדם לכתוב תוכניות שהמחשב יריץ.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1703FD-15DA-2152-3BD6-FD5EF88E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0" y="4571066"/>
            <a:ext cx="5257468" cy="21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DFDC-A80B-75C7-6012-39EC64ED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9629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שפת התכנות </a:t>
            </a:r>
            <a:r>
              <a:rPr lang="en-US" dirty="0">
                <a:cs typeface="+mn-cs"/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C3ED3-7925-4B3F-2B95-0FFB9CB7D6E2}"/>
              </a:ext>
            </a:extLst>
          </p:cNvPr>
          <p:cNvSpPr txBox="1"/>
          <p:nvPr/>
        </p:nvSpPr>
        <p:spPr>
          <a:xfrm>
            <a:off x="994299" y="1480049"/>
            <a:ext cx="9188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נוצרה לראשונה בשנת 1972, ומשומשת עד היום.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B4278-6C2A-B487-EFCE-9BD2AE163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0" y="4571066"/>
            <a:ext cx="5257468" cy="2189280"/>
          </a:xfrm>
          <a:prstGeom prst="rect">
            <a:avLst/>
          </a:prstGeom>
        </p:spPr>
      </p:pic>
      <p:pic>
        <p:nvPicPr>
          <p:cNvPr id="5" name="Picture 10" descr="C original logo - Social media &amp; Logos Icons">
            <a:extLst>
              <a:ext uri="{FF2B5EF4-FFF2-40B4-BE49-F238E27FC236}">
                <a16:creationId xmlns:a16="http://schemas.microsoft.com/office/drawing/2014/main" id="{563BB134-EDC9-243C-715E-C6CF7E579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855"/>
            <a:ext cx="2214079" cy="221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7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17862F-A8C5-33AB-CA9D-AE63E18C96DB}"/>
              </a:ext>
            </a:extLst>
          </p:cNvPr>
          <p:cNvCxnSpPr/>
          <p:nvPr/>
        </p:nvCxnSpPr>
        <p:spPr>
          <a:xfrm>
            <a:off x="1595020" y="5335480"/>
            <a:ext cx="90000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D7771-B4C3-A2DF-EF90-82911857AEF8}"/>
              </a:ext>
            </a:extLst>
          </p:cNvPr>
          <p:cNvSpPr txBox="1"/>
          <p:nvPr/>
        </p:nvSpPr>
        <p:spPr>
          <a:xfrm>
            <a:off x="9924756" y="5406483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F044C-8B4C-4B8A-C898-3D5C5375E24B}"/>
              </a:ext>
            </a:extLst>
          </p:cNvPr>
          <p:cNvSpPr txBox="1"/>
          <p:nvPr/>
        </p:nvSpPr>
        <p:spPr>
          <a:xfrm>
            <a:off x="1051003" y="5406483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Low-Level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5B947-DD40-27FE-26DC-4C929A16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958832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סוגי שפות התכנות</a:t>
            </a:r>
            <a:endParaRPr lang="en-US" dirty="0">
              <a:cs typeface="+mn-cs"/>
            </a:endParaRPr>
          </a:p>
        </p:txBody>
      </p:sp>
      <p:pic>
        <p:nvPicPr>
          <p:cNvPr id="3" name="Picture 4" descr="What is Python Coding?">
            <a:extLst>
              <a:ext uri="{FF2B5EF4-FFF2-40B4-BE49-F238E27FC236}">
                <a16:creationId xmlns:a16="http://schemas.microsoft.com/office/drawing/2014/main" id="{14957441-E563-B301-B5F3-1CFC921F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0" y="1473783"/>
            <a:ext cx="1885491" cy="170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ava Icon Images #201801 - Free Icons Library">
            <a:extLst>
              <a:ext uri="{FF2B5EF4-FFF2-40B4-BE49-F238E27FC236}">
                <a16:creationId xmlns:a16="http://schemas.microsoft.com/office/drawing/2014/main" id="{866EFCAF-F0C8-83AA-1836-D40D28CE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76F00"/>
              </a:clrFrom>
              <a:clrTo>
                <a:srgbClr val="E76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79" y="1573521"/>
            <a:ext cx="1502865" cy="150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 original logo - Social media &amp; Logos Icons">
            <a:extLst>
              <a:ext uri="{FF2B5EF4-FFF2-40B4-BE49-F238E27FC236}">
                <a16:creationId xmlns:a16="http://schemas.microsoft.com/office/drawing/2014/main" id="{C459DEB8-9CCB-7F8C-AAAF-39D79C8E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124" y="1573521"/>
            <a:ext cx="1502865" cy="150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ml 5 - Free social media icons">
            <a:extLst>
              <a:ext uri="{FF2B5EF4-FFF2-40B4-BE49-F238E27FC236}">
                <a16:creationId xmlns:a16="http://schemas.microsoft.com/office/drawing/2014/main" id="{A3E3576D-E566-B66C-9AB0-D4FBB1B8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381" y="1882064"/>
            <a:ext cx="1123319" cy="112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67357 0.4391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72" y="219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12331 0.4245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2" y="2122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28815 0.4217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1" y="2108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07 L -0.5987 0.4391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92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8643-E1A0-6BD6-EBCC-7B006ACA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763523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אנלוגיה</a:t>
            </a:r>
            <a:endParaRPr lang="en-US" dirty="0">
              <a:cs typeface="+mn-cs"/>
            </a:endParaRPr>
          </a:p>
        </p:txBody>
      </p:sp>
      <p:pic>
        <p:nvPicPr>
          <p:cNvPr id="12292" name="Picture 4" descr="בגדים, רבותי, בגדים - The Positiv - חדשות טובות ותוכן חיובי">
            <a:extLst>
              <a:ext uri="{FF2B5EF4-FFF2-40B4-BE49-F238E27FC236}">
                <a16:creationId xmlns:a16="http://schemas.microsoft.com/office/drawing/2014/main" id="{A4B58E64-32D3-F822-F185-5648103A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62" y="2662327"/>
            <a:ext cx="4694129" cy="26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חיט - ויקימילון">
            <a:extLst>
              <a:ext uri="{FF2B5EF4-FFF2-40B4-BE49-F238E27FC236}">
                <a16:creationId xmlns:a16="http://schemas.microsoft.com/office/drawing/2014/main" id="{A421A332-0D57-CB8D-C84D-E74175B5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13" y="2668939"/>
            <a:ext cx="1752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610429-4741-3D1C-E6BD-147A1E90379A}"/>
              </a:ext>
            </a:extLst>
          </p:cNvPr>
          <p:cNvCxnSpPr/>
          <p:nvPr/>
        </p:nvCxnSpPr>
        <p:spPr>
          <a:xfrm>
            <a:off x="6096000" y="1642369"/>
            <a:ext cx="0" cy="483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0E07D6-530E-9029-0062-C7ECEADD4F4D}"/>
              </a:ext>
            </a:extLst>
          </p:cNvPr>
          <p:cNvSpPr txBox="1"/>
          <p:nvPr/>
        </p:nvSpPr>
        <p:spPr>
          <a:xfrm>
            <a:off x="1464816" y="1740023"/>
            <a:ext cx="265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High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EA467-104B-3BD0-22B1-86F7A870079C}"/>
              </a:ext>
            </a:extLst>
          </p:cNvPr>
          <p:cNvSpPr txBox="1"/>
          <p:nvPr/>
        </p:nvSpPr>
        <p:spPr>
          <a:xfrm>
            <a:off x="7457243" y="1740023"/>
            <a:ext cx="3269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Low Level</a:t>
            </a:r>
          </a:p>
        </p:txBody>
      </p:sp>
    </p:spTree>
    <p:extLst>
      <p:ext uri="{BB962C8B-B14F-4D97-AF65-F5344CB8AC3E}">
        <p14:creationId xmlns:p14="http://schemas.microsoft.com/office/powerpoint/2010/main" val="16509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179C-C7AA-3FE7-A17B-15D0B0EA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36668"/>
            <a:ext cx="11869444" cy="4221332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למה דווקא </a:t>
            </a:r>
            <a:r>
              <a:rPr lang="en-US" dirty="0">
                <a:cs typeface="+mn-cs"/>
              </a:rPr>
              <a:t>C</a:t>
            </a:r>
            <a:r>
              <a:rPr lang="he-IL" dirty="0">
                <a:cs typeface="+mn-cs"/>
              </a:rPr>
              <a:t>?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83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74" name="Picture 2" descr="Binary code | Just some random binary code! | Christiaan Colen | Flickr">
            <a:extLst>
              <a:ext uri="{FF2B5EF4-FFF2-40B4-BE49-F238E27FC236}">
                <a16:creationId xmlns:a16="http://schemas.microsoft.com/office/drawing/2014/main" id="{9A57EFEE-0721-4BD5-42B6-0D070369D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9" r="-1" b="17076"/>
          <a:stretch/>
        </p:blipFill>
        <p:spPr bwMode="auto"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93" name="Freeform: Shape 309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2F24B-E5A3-59B9-DEF5-CE11DD69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EBEBEB"/>
                </a:solidFill>
              </a:rPr>
              <a:t>המהדר</a:t>
            </a:r>
            <a:r>
              <a:rPr lang="en-US" sz="4800" dirty="0">
                <a:solidFill>
                  <a:srgbClr val="EBEBEB"/>
                </a:solidFill>
              </a:rPr>
              <a:t> </a:t>
            </a:r>
            <a:r>
              <a:rPr lang="en-US" sz="4800" dirty="0" err="1">
                <a:solidFill>
                  <a:srgbClr val="EBEBEB"/>
                </a:solidFill>
              </a:rPr>
              <a:t>ושפת</a:t>
            </a:r>
            <a:r>
              <a:rPr lang="en-US" sz="4800" dirty="0">
                <a:solidFill>
                  <a:srgbClr val="EBEBEB"/>
                </a:solidFill>
              </a:rPr>
              <a:t> </a:t>
            </a:r>
            <a:r>
              <a:rPr lang="en-US" sz="4800" dirty="0" err="1">
                <a:solidFill>
                  <a:srgbClr val="EBEBEB"/>
                </a:solidFill>
              </a:rPr>
              <a:t>מכונה</a:t>
            </a:r>
            <a:endParaRPr lang="en-US" sz="48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87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184</Words>
  <Application>Microsoft Office PowerPoint</Application>
  <PresentationFormat>Widescreen</PresentationFormat>
  <Paragraphs>44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Century Gothic</vt:lpstr>
      <vt:lpstr>Verdana</vt:lpstr>
      <vt:lpstr>Wingdings 3</vt:lpstr>
      <vt:lpstr>Ion</vt:lpstr>
      <vt:lpstr>שיעור 1</vt:lpstr>
      <vt:lpstr>תוכן</vt:lpstr>
      <vt:lpstr>שפות תכנות</vt:lpstr>
      <vt:lpstr>מה זה שפת תכנות?</vt:lpstr>
      <vt:lpstr>שפת התכנות C</vt:lpstr>
      <vt:lpstr>סוגי שפות התכנות</vt:lpstr>
      <vt:lpstr>אנלוגיה</vt:lpstr>
      <vt:lpstr>למה דווקא C?</vt:lpstr>
      <vt:lpstr>המהדר ושפת מכונה</vt:lpstr>
      <vt:lpstr>אנלוגיה</vt:lpstr>
      <vt:lpstr>תהליך התרגום</vt:lpstr>
      <vt:lpstr>Notepad++</vt:lpstr>
      <vt:lpstr>מה זה סביבת עבודה (IDE)?</vt:lpstr>
      <vt:lpstr>למה Notepad++?</vt:lpstr>
      <vt:lpstr>הורדת Notepad++</vt:lpstr>
      <vt:lpstr>איך משתמשים בNotepad++?</vt:lpstr>
      <vt:lpstr>קוד לדוגמה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שיעור 1</dc:title>
  <dc:creator>הראל כהן</dc:creator>
  <cp:lastModifiedBy>הראל כהן</cp:lastModifiedBy>
  <cp:revision>5</cp:revision>
  <dcterms:created xsi:type="dcterms:W3CDTF">2024-02-11T13:20:05Z</dcterms:created>
  <dcterms:modified xsi:type="dcterms:W3CDTF">2024-02-14T14:22:43Z</dcterms:modified>
</cp:coreProperties>
</file>