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1" r:id="rId24"/>
    <p:sldId id="282" r:id="rId25"/>
    <p:sldId id="278" r:id="rId26"/>
    <p:sldId id="279" r:id="rId27"/>
    <p:sldId id="28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519E1-CA9D-46CD-9B66-7B6647573DB2}" type="datetimeFigureOut">
              <a:rPr lang="en-US" smtClean="0"/>
              <a:t>4/1/2024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9BC1B-58BF-4317-A28E-961E942AFA0E}" type="slidenum">
              <a:rPr lang="en-US" smtClean="0"/>
              <a:t>‹#›</a:t>
            </a:fld>
            <a:endParaRPr lang="en-US"/>
          </a:p>
        </p:txBody>
      </p:sp>
    </p:spTree>
    <p:extLst>
      <p:ext uri="{BB962C8B-B14F-4D97-AF65-F5344CB8AC3E}">
        <p14:creationId xmlns:p14="http://schemas.microsoft.com/office/powerpoint/2010/main" val="2789456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להסביר איך לולאות יכולות לעזור בבדיקת קלט</a:t>
            </a:r>
          </a:p>
        </p:txBody>
      </p:sp>
      <p:sp>
        <p:nvSpPr>
          <p:cNvPr id="4" name="Slide Number Placeholder 3"/>
          <p:cNvSpPr>
            <a:spLocks noGrp="1"/>
          </p:cNvSpPr>
          <p:nvPr>
            <p:ph type="sldNum" sz="quarter" idx="5"/>
          </p:nvPr>
        </p:nvSpPr>
        <p:spPr/>
        <p:txBody>
          <a:bodyPr/>
          <a:lstStyle/>
          <a:p>
            <a:fld id="{2769BC1B-58BF-4317-A28E-961E942AFA0E}" type="slidenum">
              <a:rPr lang="en-US" smtClean="0"/>
              <a:t>6</a:t>
            </a:fld>
            <a:endParaRPr lang="en-US"/>
          </a:p>
        </p:txBody>
      </p:sp>
    </p:spTree>
    <p:extLst>
      <p:ext uri="{BB962C8B-B14F-4D97-AF65-F5344CB8AC3E}">
        <p14:creationId xmlns:p14="http://schemas.microsoft.com/office/powerpoint/2010/main" val="2982430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4D93B7-0561-47D9-995C-EE80A987ED48}"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F6DFA-48BB-4115-8376-A3CC29BFE88D}" type="slidenum">
              <a:rPr lang="en-US" smtClean="0"/>
              <a:t>‹#›</a:t>
            </a:fld>
            <a:endParaRPr lang="en-US"/>
          </a:p>
        </p:txBody>
      </p:sp>
    </p:spTree>
    <p:extLst>
      <p:ext uri="{BB962C8B-B14F-4D97-AF65-F5344CB8AC3E}">
        <p14:creationId xmlns:p14="http://schemas.microsoft.com/office/powerpoint/2010/main" val="3595758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4D93B7-0561-47D9-995C-EE80A987ED48}"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F6DFA-48BB-4115-8376-A3CC29BFE88D}" type="slidenum">
              <a:rPr lang="en-US" smtClean="0"/>
              <a:t>‹#›</a:t>
            </a:fld>
            <a:endParaRPr lang="en-US"/>
          </a:p>
        </p:txBody>
      </p:sp>
    </p:spTree>
    <p:extLst>
      <p:ext uri="{BB962C8B-B14F-4D97-AF65-F5344CB8AC3E}">
        <p14:creationId xmlns:p14="http://schemas.microsoft.com/office/powerpoint/2010/main" val="206290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4D93B7-0561-47D9-995C-EE80A987ED48}"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F6DFA-48BB-4115-8376-A3CC29BFE88D}" type="slidenum">
              <a:rPr lang="en-US" smtClean="0"/>
              <a:t>‹#›</a:t>
            </a:fld>
            <a:endParaRPr lang="en-US"/>
          </a:p>
        </p:txBody>
      </p:sp>
    </p:spTree>
    <p:extLst>
      <p:ext uri="{BB962C8B-B14F-4D97-AF65-F5344CB8AC3E}">
        <p14:creationId xmlns:p14="http://schemas.microsoft.com/office/powerpoint/2010/main" val="1269641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64D93B7-0561-47D9-995C-EE80A987ED48}"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F6DFA-48BB-4115-8376-A3CC29BFE88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37393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4D93B7-0561-47D9-995C-EE80A987ED48}"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F6DFA-48BB-4115-8376-A3CC29BFE88D}" type="slidenum">
              <a:rPr lang="en-US" smtClean="0"/>
              <a:t>‹#›</a:t>
            </a:fld>
            <a:endParaRPr lang="en-US"/>
          </a:p>
        </p:txBody>
      </p:sp>
    </p:spTree>
    <p:extLst>
      <p:ext uri="{BB962C8B-B14F-4D97-AF65-F5344CB8AC3E}">
        <p14:creationId xmlns:p14="http://schemas.microsoft.com/office/powerpoint/2010/main" val="98747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4D93B7-0561-47D9-995C-EE80A987ED48}" type="datetimeFigureOut">
              <a:rPr lang="en-US" smtClean="0"/>
              <a:t>4/1/2024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F6DFA-48BB-4115-8376-A3CC29BFE88D}" type="slidenum">
              <a:rPr lang="en-US" smtClean="0"/>
              <a:t>‹#›</a:t>
            </a:fld>
            <a:endParaRPr lang="en-US"/>
          </a:p>
        </p:txBody>
      </p:sp>
    </p:spTree>
    <p:extLst>
      <p:ext uri="{BB962C8B-B14F-4D97-AF65-F5344CB8AC3E}">
        <p14:creationId xmlns:p14="http://schemas.microsoft.com/office/powerpoint/2010/main" val="203610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4D93B7-0561-47D9-995C-EE80A987ED48}" type="datetimeFigureOut">
              <a:rPr lang="en-US" smtClean="0"/>
              <a:t>4/1/2024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F6DFA-48BB-4115-8376-A3CC29BFE88D}" type="slidenum">
              <a:rPr lang="en-US" smtClean="0"/>
              <a:t>‹#›</a:t>
            </a:fld>
            <a:endParaRPr lang="en-US"/>
          </a:p>
        </p:txBody>
      </p:sp>
    </p:spTree>
    <p:extLst>
      <p:ext uri="{BB962C8B-B14F-4D97-AF65-F5344CB8AC3E}">
        <p14:creationId xmlns:p14="http://schemas.microsoft.com/office/powerpoint/2010/main" val="434350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4D93B7-0561-47D9-995C-EE80A987ED48}"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F6DFA-48BB-4115-8376-A3CC29BFE88D}" type="slidenum">
              <a:rPr lang="en-US" smtClean="0"/>
              <a:t>‹#›</a:t>
            </a:fld>
            <a:endParaRPr lang="en-US"/>
          </a:p>
        </p:txBody>
      </p:sp>
    </p:spTree>
    <p:extLst>
      <p:ext uri="{BB962C8B-B14F-4D97-AF65-F5344CB8AC3E}">
        <p14:creationId xmlns:p14="http://schemas.microsoft.com/office/powerpoint/2010/main" val="391230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4D93B7-0561-47D9-995C-EE80A987ED48}"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F6DFA-48BB-4115-8376-A3CC29BFE88D}" type="slidenum">
              <a:rPr lang="en-US" smtClean="0"/>
              <a:t>‹#›</a:t>
            </a:fld>
            <a:endParaRPr lang="en-US"/>
          </a:p>
        </p:txBody>
      </p:sp>
    </p:spTree>
    <p:extLst>
      <p:ext uri="{BB962C8B-B14F-4D97-AF65-F5344CB8AC3E}">
        <p14:creationId xmlns:p14="http://schemas.microsoft.com/office/powerpoint/2010/main" val="1125032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64D93B7-0561-47D9-995C-EE80A987ED48}"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F6DFA-48BB-4115-8376-A3CC29BFE88D}" type="slidenum">
              <a:rPr lang="en-US" smtClean="0"/>
              <a:t>‹#›</a:t>
            </a:fld>
            <a:endParaRPr lang="en-US"/>
          </a:p>
        </p:txBody>
      </p:sp>
    </p:spTree>
    <p:extLst>
      <p:ext uri="{BB962C8B-B14F-4D97-AF65-F5344CB8AC3E}">
        <p14:creationId xmlns:p14="http://schemas.microsoft.com/office/powerpoint/2010/main" val="38236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4D93B7-0561-47D9-995C-EE80A987ED48}"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F6DFA-48BB-4115-8376-A3CC29BFE88D}" type="slidenum">
              <a:rPr lang="en-US" smtClean="0"/>
              <a:t>‹#›</a:t>
            </a:fld>
            <a:endParaRPr lang="en-US"/>
          </a:p>
        </p:txBody>
      </p:sp>
    </p:spTree>
    <p:extLst>
      <p:ext uri="{BB962C8B-B14F-4D97-AF65-F5344CB8AC3E}">
        <p14:creationId xmlns:p14="http://schemas.microsoft.com/office/powerpoint/2010/main" val="5696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4D93B7-0561-47D9-995C-EE80A987ED48}"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F6DFA-48BB-4115-8376-A3CC29BFE88D}" type="slidenum">
              <a:rPr lang="en-US" smtClean="0"/>
              <a:t>‹#›</a:t>
            </a:fld>
            <a:endParaRPr lang="en-US"/>
          </a:p>
        </p:txBody>
      </p:sp>
    </p:spTree>
    <p:extLst>
      <p:ext uri="{BB962C8B-B14F-4D97-AF65-F5344CB8AC3E}">
        <p14:creationId xmlns:p14="http://schemas.microsoft.com/office/powerpoint/2010/main" val="4248797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4D93B7-0561-47D9-995C-EE80A987ED48}" type="datetimeFigureOut">
              <a:rPr lang="en-US" smtClean="0"/>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6F6DFA-48BB-4115-8376-A3CC29BFE88D}" type="slidenum">
              <a:rPr lang="en-US" smtClean="0"/>
              <a:t>‹#›</a:t>
            </a:fld>
            <a:endParaRPr lang="en-US"/>
          </a:p>
        </p:txBody>
      </p:sp>
    </p:spTree>
    <p:extLst>
      <p:ext uri="{BB962C8B-B14F-4D97-AF65-F5344CB8AC3E}">
        <p14:creationId xmlns:p14="http://schemas.microsoft.com/office/powerpoint/2010/main" val="36806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64D93B7-0561-47D9-995C-EE80A987ED48}" type="datetimeFigureOut">
              <a:rPr lang="en-US" smtClean="0"/>
              <a:t>4/1/2024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6F6DFA-48BB-4115-8376-A3CC29BFE88D}" type="slidenum">
              <a:rPr lang="en-US" smtClean="0"/>
              <a:t>‹#›</a:t>
            </a:fld>
            <a:endParaRPr lang="en-US"/>
          </a:p>
        </p:txBody>
      </p:sp>
    </p:spTree>
    <p:extLst>
      <p:ext uri="{BB962C8B-B14F-4D97-AF65-F5344CB8AC3E}">
        <p14:creationId xmlns:p14="http://schemas.microsoft.com/office/powerpoint/2010/main" val="279575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4D93B7-0561-47D9-995C-EE80A987ED48}" type="datetimeFigureOut">
              <a:rPr lang="en-US" smtClean="0"/>
              <a:t>4/1/2024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6F6DFA-48BB-4115-8376-A3CC29BFE88D}" type="slidenum">
              <a:rPr lang="en-US" smtClean="0"/>
              <a:t>‹#›</a:t>
            </a:fld>
            <a:endParaRPr lang="en-US"/>
          </a:p>
        </p:txBody>
      </p:sp>
    </p:spTree>
    <p:extLst>
      <p:ext uri="{BB962C8B-B14F-4D97-AF65-F5344CB8AC3E}">
        <p14:creationId xmlns:p14="http://schemas.microsoft.com/office/powerpoint/2010/main" val="684273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64D93B7-0561-47D9-995C-EE80A987ED48}" type="datetimeFigureOut">
              <a:rPr lang="en-US" smtClean="0"/>
              <a:t>4/1/2024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6F6DFA-48BB-4115-8376-A3CC29BFE88D}" type="slidenum">
              <a:rPr lang="en-US" smtClean="0"/>
              <a:t>‹#›</a:t>
            </a:fld>
            <a:endParaRPr lang="en-US"/>
          </a:p>
        </p:txBody>
      </p:sp>
    </p:spTree>
    <p:extLst>
      <p:ext uri="{BB962C8B-B14F-4D97-AF65-F5344CB8AC3E}">
        <p14:creationId xmlns:p14="http://schemas.microsoft.com/office/powerpoint/2010/main" val="4216331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4D93B7-0561-47D9-995C-EE80A987ED48}"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F6DFA-48BB-4115-8376-A3CC29BFE88D}" type="slidenum">
              <a:rPr lang="en-US" smtClean="0"/>
              <a:t>‹#›</a:t>
            </a:fld>
            <a:endParaRPr lang="en-US"/>
          </a:p>
        </p:txBody>
      </p:sp>
    </p:spTree>
    <p:extLst>
      <p:ext uri="{BB962C8B-B14F-4D97-AF65-F5344CB8AC3E}">
        <p14:creationId xmlns:p14="http://schemas.microsoft.com/office/powerpoint/2010/main" val="1194787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4D93B7-0561-47D9-995C-EE80A987ED48}" type="datetimeFigureOut">
              <a:rPr lang="en-US" smtClean="0"/>
              <a:t>4/1/2024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6F6DFA-48BB-4115-8376-A3CC29BFE88D}" type="slidenum">
              <a:rPr lang="en-US" smtClean="0"/>
              <a:t>‹#›</a:t>
            </a:fld>
            <a:endParaRPr lang="en-US"/>
          </a:p>
        </p:txBody>
      </p:sp>
    </p:spTree>
    <p:extLst>
      <p:ext uri="{BB962C8B-B14F-4D97-AF65-F5344CB8AC3E}">
        <p14:creationId xmlns:p14="http://schemas.microsoft.com/office/powerpoint/2010/main" val="17983500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1D3D-1049-F945-74E3-69B8D13F6F6B}"/>
              </a:ext>
            </a:extLst>
          </p:cNvPr>
          <p:cNvSpPr>
            <a:spLocks noGrp="1"/>
          </p:cNvSpPr>
          <p:nvPr>
            <p:ph type="ctrTitle"/>
          </p:nvPr>
        </p:nvSpPr>
        <p:spPr>
          <a:xfrm>
            <a:off x="1524000" y="1122362"/>
            <a:ext cx="9144000" cy="2970243"/>
          </a:xfrm>
        </p:spPr>
        <p:txBody>
          <a:bodyPr/>
          <a:lstStyle/>
          <a:p>
            <a:r>
              <a:rPr lang="he-IL" dirty="0">
                <a:cs typeface="+mn-cs"/>
              </a:rPr>
              <a:t>שיעור 4 - לולאות</a:t>
            </a:r>
            <a:endParaRPr lang="en-US" dirty="0">
              <a:cs typeface="+mn-cs"/>
            </a:endParaRPr>
          </a:p>
        </p:txBody>
      </p:sp>
    </p:spTree>
    <p:extLst>
      <p:ext uri="{BB962C8B-B14F-4D97-AF65-F5344CB8AC3E}">
        <p14:creationId xmlns:p14="http://schemas.microsoft.com/office/powerpoint/2010/main" val="4028643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DF59-763D-B8D1-8159-0D23A75EDB2E}"/>
              </a:ext>
            </a:extLst>
          </p:cNvPr>
          <p:cNvSpPr>
            <a:spLocks noGrp="1"/>
          </p:cNvSpPr>
          <p:nvPr>
            <p:ph type="title"/>
          </p:nvPr>
        </p:nvSpPr>
        <p:spPr>
          <a:xfrm>
            <a:off x="6096000" y="224222"/>
            <a:ext cx="4331563" cy="3265842"/>
          </a:xfrm>
        </p:spPr>
        <p:txBody>
          <a:bodyPr/>
          <a:lstStyle/>
          <a:p>
            <a:pPr algn="ctr" rtl="1"/>
            <a:r>
              <a:rPr lang="he-IL" sz="7200" dirty="0">
                <a:cs typeface="+mn-cs"/>
              </a:rPr>
              <a:t>מה ידפיס הקטע קוד הבא?</a:t>
            </a:r>
            <a:endParaRPr lang="en-US" sz="7200" dirty="0">
              <a:cs typeface="+mn-cs"/>
            </a:endParaRPr>
          </a:p>
        </p:txBody>
      </p:sp>
      <p:pic>
        <p:nvPicPr>
          <p:cNvPr id="5" name="Picture 4">
            <a:extLst>
              <a:ext uri="{FF2B5EF4-FFF2-40B4-BE49-F238E27FC236}">
                <a16:creationId xmlns:a16="http://schemas.microsoft.com/office/drawing/2014/main" id="{322DA001-7555-EC98-536C-04BC7EDA5B5D}"/>
              </a:ext>
            </a:extLst>
          </p:cNvPr>
          <p:cNvPicPr>
            <a:picLocks noChangeAspect="1"/>
          </p:cNvPicPr>
          <p:nvPr/>
        </p:nvPicPr>
        <p:blipFill>
          <a:blip r:embed="rId2"/>
          <a:stretch>
            <a:fillRect/>
          </a:stretch>
        </p:blipFill>
        <p:spPr>
          <a:xfrm>
            <a:off x="222000" y="223081"/>
            <a:ext cx="5315272" cy="3736359"/>
          </a:xfrm>
          <a:prstGeom prst="rect">
            <a:avLst/>
          </a:prstGeom>
        </p:spPr>
      </p:pic>
      <p:sp>
        <p:nvSpPr>
          <p:cNvPr id="6" name="Oval 5">
            <a:extLst>
              <a:ext uri="{FF2B5EF4-FFF2-40B4-BE49-F238E27FC236}">
                <a16:creationId xmlns:a16="http://schemas.microsoft.com/office/drawing/2014/main" id="{87193A9E-6871-3880-CF43-7ED8AFC3FD9F}"/>
              </a:ext>
            </a:extLst>
          </p:cNvPr>
          <p:cNvSpPr/>
          <p:nvPr/>
        </p:nvSpPr>
        <p:spPr>
          <a:xfrm>
            <a:off x="571869" y="4350057"/>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01234</a:t>
            </a:r>
            <a:endParaRPr lang="en-US" dirty="0"/>
          </a:p>
        </p:txBody>
      </p:sp>
      <p:sp>
        <p:nvSpPr>
          <p:cNvPr id="7" name="Oval 6">
            <a:extLst>
              <a:ext uri="{FF2B5EF4-FFF2-40B4-BE49-F238E27FC236}">
                <a16:creationId xmlns:a16="http://schemas.microsoft.com/office/drawing/2014/main" id="{5E0DAA34-EBAC-2F30-577F-375F581F319E}"/>
              </a:ext>
            </a:extLst>
          </p:cNvPr>
          <p:cNvSpPr/>
          <p:nvPr/>
        </p:nvSpPr>
        <p:spPr>
          <a:xfrm>
            <a:off x="3360937" y="4350057"/>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54321</a:t>
            </a:r>
          </a:p>
        </p:txBody>
      </p:sp>
      <p:sp>
        <p:nvSpPr>
          <p:cNvPr id="8" name="Oval 7">
            <a:extLst>
              <a:ext uri="{FF2B5EF4-FFF2-40B4-BE49-F238E27FC236}">
                <a16:creationId xmlns:a16="http://schemas.microsoft.com/office/drawing/2014/main" id="{B8A2097C-8402-599C-400F-C347BFE89559}"/>
              </a:ext>
            </a:extLst>
          </p:cNvPr>
          <p:cNvSpPr/>
          <p:nvPr/>
        </p:nvSpPr>
        <p:spPr>
          <a:xfrm>
            <a:off x="6150005" y="4371112"/>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כלום</a:t>
            </a:r>
            <a:endParaRPr lang="en-US" dirty="0"/>
          </a:p>
        </p:txBody>
      </p:sp>
      <p:sp>
        <p:nvSpPr>
          <p:cNvPr id="9" name="Oval 8">
            <a:extLst>
              <a:ext uri="{FF2B5EF4-FFF2-40B4-BE49-F238E27FC236}">
                <a16:creationId xmlns:a16="http://schemas.microsoft.com/office/drawing/2014/main" id="{70C37E9D-D7D5-2B7C-9AFE-E5A0D6DF7098}"/>
              </a:ext>
            </a:extLst>
          </p:cNvPr>
          <p:cNvSpPr/>
          <p:nvPr/>
        </p:nvSpPr>
        <p:spPr>
          <a:xfrm>
            <a:off x="8939073" y="4371112"/>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12345</a:t>
            </a:r>
            <a:endParaRPr lang="en-US" dirty="0"/>
          </a:p>
        </p:txBody>
      </p:sp>
    </p:spTree>
    <p:extLst>
      <p:ext uri="{BB962C8B-B14F-4D97-AF65-F5344CB8AC3E}">
        <p14:creationId xmlns:p14="http://schemas.microsoft.com/office/powerpoint/2010/main" val="159599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6"/>
                                        </p:tgtEl>
                                        <p:attrNameLst>
                                          <p:attrName>fillcolor</p:attrName>
                                        </p:attrNameLst>
                                      </p:cBhvr>
                                      <p:to>
                                        <a:srgbClr val="00B050"/>
                                      </p:to>
                                    </p:animClr>
                                    <p:set>
                                      <p:cBhvr>
                                        <p:cTn id="7" dur="1000" fill="hold"/>
                                        <p:tgtEl>
                                          <p:spTgt spid="6"/>
                                        </p:tgtEl>
                                        <p:attrNameLst>
                                          <p:attrName>fill.type</p:attrName>
                                        </p:attrNameLst>
                                      </p:cBhvr>
                                      <p:to>
                                        <p:strVal val="solid"/>
                                      </p:to>
                                    </p:set>
                                    <p:set>
                                      <p:cBhvr>
                                        <p:cTn id="8" dur="10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460558-8917-CB21-6242-7AABE5E7C251}"/>
              </a:ext>
            </a:extLst>
          </p:cNvPr>
          <p:cNvSpPr>
            <a:spLocks noGrp="1"/>
          </p:cNvSpPr>
          <p:nvPr>
            <p:ph type="title"/>
          </p:nvPr>
        </p:nvSpPr>
        <p:spPr>
          <a:xfrm>
            <a:off x="6075654" y="401776"/>
            <a:ext cx="4331563" cy="3265842"/>
          </a:xfrm>
        </p:spPr>
        <p:txBody>
          <a:bodyPr/>
          <a:lstStyle/>
          <a:p>
            <a:pPr algn="ctr" rtl="1"/>
            <a:r>
              <a:rPr lang="he-IL" sz="7200" dirty="0">
                <a:cs typeface="+mn-cs"/>
              </a:rPr>
              <a:t>מה ידפיס הקטע קוד הבא?</a:t>
            </a:r>
            <a:endParaRPr lang="en-US" sz="7200" dirty="0">
              <a:cs typeface="+mn-cs"/>
            </a:endParaRPr>
          </a:p>
        </p:txBody>
      </p:sp>
      <p:sp>
        <p:nvSpPr>
          <p:cNvPr id="6" name="Oval 5">
            <a:extLst>
              <a:ext uri="{FF2B5EF4-FFF2-40B4-BE49-F238E27FC236}">
                <a16:creationId xmlns:a16="http://schemas.microsoft.com/office/drawing/2014/main" id="{2126A130-C8E8-623A-4A7C-1AA61AB8F9EA}"/>
              </a:ext>
            </a:extLst>
          </p:cNvPr>
          <p:cNvSpPr/>
          <p:nvPr/>
        </p:nvSpPr>
        <p:spPr>
          <a:xfrm>
            <a:off x="571869" y="4350057"/>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12345</a:t>
            </a:r>
          </a:p>
        </p:txBody>
      </p:sp>
      <p:sp>
        <p:nvSpPr>
          <p:cNvPr id="7" name="Oval 6">
            <a:extLst>
              <a:ext uri="{FF2B5EF4-FFF2-40B4-BE49-F238E27FC236}">
                <a16:creationId xmlns:a16="http://schemas.microsoft.com/office/drawing/2014/main" id="{1E382724-FAFE-C74C-48B0-BD542FCF863C}"/>
              </a:ext>
            </a:extLst>
          </p:cNvPr>
          <p:cNvSpPr/>
          <p:nvPr/>
        </p:nvSpPr>
        <p:spPr>
          <a:xfrm>
            <a:off x="3360937" y="4350057"/>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54321</a:t>
            </a:r>
          </a:p>
        </p:txBody>
      </p:sp>
      <p:sp>
        <p:nvSpPr>
          <p:cNvPr id="8" name="Oval 7">
            <a:extLst>
              <a:ext uri="{FF2B5EF4-FFF2-40B4-BE49-F238E27FC236}">
                <a16:creationId xmlns:a16="http://schemas.microsoft.com/office/drawing/2014/main" id="{647199DC-F416-F020-CD7B-F0B620DBF898}"/>
              </a:ext>
            </a:extLst>
          </p:cNvPr>
          <p:cNvSpPr/>
          <p:nvPr/>
        </p:nvSpPr>
        <p:spPr>
          <a:xfrm>
            <a:off x="6150005" y="4371112"/>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כלום</a:t>
            </a:r>
            <a:endParaRPr lang="en-US" dirty="0"/>
          </a:p>
        </p:txBody>
      </p:sp>
      <p:sp>
        <p:nvSpPr>
          <p:cNvPr id="9" name="Oval 8">
            <a:extLst>
              <a:ext uri="{FF2B5EF4-FFF2-40B4-BE49-F238E27FC236}">
                <a16:creationId xmlns:a16="http://schemas.microsoft.com/office/drawing/2014/main" id="{E469BA3D-9A30-16CC-090A-1E9DE926726B}"/>
              </a:ext>
            </a:extLst>
          </p:cNvPr>
          <p:cNvSpPr/>
          <p:nvPr/>
        </p:nvSpPr>
        <p:spPr>
          <a:xfrm>
            <a:off x="8939073" y="4371112"/>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תהיה שגיאה</a:t>
            </a:r>
            <a:endParaRPr lang="en-US" dirty="0"/>
          </a:p>
        </p:txBody>
      </p:sp>
      <p:pic>
        <p:nvPicPr>
          <p:cNvPr id="11" name="Picture 10">
            <a:extLst>
              <a:ext uri="{FF2B5EF4-FFF2-40B4-BE49-F238E27FC236}">
                <a16:creationId xmlns:a16="http://schemas.microsoft.com/office/drawing/2014/main" id="{2DF006F5-24D0-58D3-6E44-947BA5B719CE}"/>
              </a:ext>
            </a:extLst>
          </p:cNvPr>
          <p:cNvPicPr>
            <a:picLocks noChangeAspect="1"/>
          </p:cNvPicPr>
          <p:nvPr/>
        </p:nvPicPr>
        <p:blipFill>
          <a:blip r:embed="rId2"/>
          <a:stretch>
            <a:fillRect/>
          </a:stretch>
        </p:blipFill>
        <p:spPr>
          <a:xfrm>
            <a:off x="262626" y="200185"/>
            <a:ext cx="5516737" cy="3882632"/>
          </a:xfrm>
          <a:prstGeom prst="rect">
            <a:avLst/>
          </a:prstGeom>
        </p:spPr>
      </p:pic>
    </p:spTree>
    <p:extLst>
      <p:ext uri="{BB962C8B-B14F-4D97-AF65-F5344CB8AC3E}">
        <p14:creationId xmlns:p14="http://schemas.microsoft.com/office/powerpoint/2010/main" val="86327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8"/>
                                        </p:tgtEl>
                                        <p:attrNameLst>
                                          <p:attrName>fillcolor</p:attrName>
                                        </p:attrNameLst>
                                      </p:cBhvr>
                                      <p:to>
                                        <a:srgbClr val="00B050"/>
                                      </p:to>
                                    </p:animClr>
                                    <p:set>
                                      <p:cBhvr>
                                        <p:cTn id="7" dur="1000" fill="hold"/>
                                        <p:tgtEl>
                                          <p:spTgt spid="8"/>
                                        </p:tgtEl>
                                        <p:attrNameLst>
                                          <p:attrName>fill.type</p:attrName>
                                        </p:attrNameLst>
                                      </p:cBhvr>
                                      <p:to>
                                        <p:strVal val="solid"/>
                                      </p:to>
                                    </p:set>
                                    <p:set>
                                      <p:cBhvr>
                                        <p:cTn id="8" dur="10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A198E10-8CC0-63CA-B3FC-27E0345174ED}"/>
              </a:ext>
            </a:extLst>
          </p:cNvPr>
          <p:cNvSpPr>
            <a:spLocks noGrp="1"/>
          </p:cNvSpPr>
          <p:nvPr>
            <p:ph type="title"/>
          </p:nvPr>
        </p:nvSpPr>
        <p:spPr>
          <a:xfrm>
            <a:off x="6075654" y="365125"/>
            <a:ext cx="4331563" cy="3265842"/>
          </a:xfrm>
        </p:spPr>
        <p:txBody>
          <a:bodyPr/>
          <a:lstStyle/>
          <a:p>
            <a:pPr algn="ctr" rtl="1"/>
            <a:r>
              <a:rPr lang="he-IL" sz="7200" dirty="0">
                <a:cs typeface="+mn-cs"/>
              </a:rPr>
              <a:t>מה ידפיס הקטע קוד הבא?</a:t>
            </a:r>
            <a:endParaRPr lang="en-US" sz="7200" dirty="0">
              <a:cs typeface="+mn-cs"/>
            </a:endParaRPr>
          </a:p>
        </p:txBody>
      </p:sp>
      <p:sp>
        <p:nvSpPr>
          <p:cNvPr id="10" name="Oval 9">
            <a:extLst>
              <a:ext uri="{FF2B5EF4-FFF2-40B4-BE49-F238E27FC236}">
                <a16:creationId xmlns:a16="http://schemas.microsoft.com/office/drawing/2014/main" id="{656FEB9E-EDCF-B30D-C498-6F5576CF6E8B}"/>
              </a:ext>
            </a:extLst>
          </p:cNvPr>
          <p:cNvSpPr/>
          <p:nvPr/>
        </p:nvSpPr>
        <p:spPr>
          <a:xfrm>
            <a:off x="571869" y="4350057"/>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39</a:t>
            </a:r>
          </a:p>
        </p:txBody>
      </p:sp>
      <p:sp>
        <p:nvSpPr>
          <p:cNvPr id="11" name="Oval 10">
            <a:extLst>
              <a:ext uri="{FF2B5EF4-FFF2-40B4-BE49-F238E27FC236}">
                <a16:creationId xmlns:a16="http://schemas.microsoft.com/office/drawing/2014/main" id="{03F7DDC3-6B54-70A8-2C66-270248023691}"/>
              </a:ext>
            </a:extLst>
          </p:cNvPr>
          <p:cNvSpPr/>
          <p:nvPr/>
        </p:nvSpPr>
        <p:spPr>
          <a:xfrm>
            <a:off x="3360937" y="4350057"/>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12" name="Oval 11">
            <a:extLst>
              <a:ext uri="{FF2B5EF4-FFF2-40B4-BE49-F238E27FC236}">
                <a16:creationId xmlns:a16="http://schemas.microsoft.com/office/drawing/2014/main" id="{29FEF599-EF4D-53C8-F27F-E475A69559EB}"/>
              </a:ext>
            </a:extLst>
          </p:cNvPr>
          <p:cNvSpPr/>
          <p:nvPr/>
        </p:nvSpPr>
        <p:spPr>
          <a:xfrm>
            <a:off x="6150005" y="4371112"/>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3" name="Oval 12">
            <a:extLst>
              <a:ext uri="{FF2B5EF4-FFF2-40B4-BE49-F238E27FC236}">
                <a16:creationId xmlns:a16="http://schemas.microsoft.com/office/drawing/2014/main" id="{042D7A2E-794A-3B52-6AAC-BE67487C91B0}"/>
              </a:ext>
            </a:extLst>
          </p:cNvPr>
          <p:cNvSpPr/>
          <p:nvPr/>
        </p:nvSpPr>
        <p:spPr>
          <a:xfrm>
            <a:off x="8939073" y="4371112"/>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תהיה שגיאה</a:t>
            </a:r>
            <a:endParaRPr lang="en-US" dirty="0"/>
          </a:p>
        </p:txBody>
      </p:sp>
      <p:pic>
        <p:nvPicPr>
          <p:cNvPr id="16" name="Picture 15">
            <a:extLst>
              <a:ext uri="{FF2B5EF4-FFF2-40B4-BE49-F238E27FC236}">
                <a16:creationId xmlns:a16="http://schemas.microsoft.com/office/drawing/2014/main" id="{D17927C2-C9F8-E971-C36D-1C5FF1B1BF73}"/>
              </a:ext>
            </a:extLst>
          </p:cNvPr>
          <p:cNvPicPr>
            <a:picLocks noChangeAspect="1"/>
          </p:cNvPicPr>
          <p:nvPr/>
        </p:nvPicPr>
        <p:blipFill>
          <a:blip r:embed="rId2"/>
          <a:stretch>
            <a:fillRect/>
          </a:stretch>
        </p:blipFill>
        <p:spPr>
          <a:xfrm>
            <a:off x="290373" y="323001"/>
            <a:ext cx="4745853" cy="3621490"/>
          </a:xfrm>
          <a:prstGeom prst="rect">
            <a:avLst/>
          </a:prstGeom>
        </p:spPr>
      </p:pic>
    </p:spTree>
    <p:extLst>
      <p:ext uri="{BB962C8B-B14F-4D97-AF65-F5344CB8AC3E}">
        <p14:creationId xmlns:p14="http://schemas.microsoft.com/office/powerpoint/2010/main" val="39577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00B050"/>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8074E-2FBD-51D3-4F08-FC1DBEF0A1A0}"/>
              </a:ext>
            </a:extLst>
          </p:cNvPr>
          <p:cNvSpPr>
            <a:spLocks noGrp="1"/>
          </p:cNvSpPr>
          <p:nvPr>
            <p:ph type="title"/>
          </p:nvPr>
        </p:nvSpPr>
        <p:spPr>
          <a:xfrm>
            <a:off x="619478" y="382881"/>
            <a:ext cx="10477609" cy="1400530"/>
          </a:xfrm>
        </p:spPr>
        <p:txBody>
          <a:bodyPr/>
          <a:lstStyle/>
          <a:p>
            <a:pPr algn="ctr" rtl="1"/>
            <a:r>
              <a:rPr lang="he-IL" sz="4400" dirty="0">
                <a:cs typeface="+mn-cs"/>
              </a:rPr>
              <a:t>לולאת </a:t>
            </a:r>
            <a:r>
              <a:rPr lang="en-US" sz="4400" dirty="0">
                <a:cs typeface="+mn-cs"/>
              </a:rPr>
              <a:t>While</a:t>
            </a:r>
          </a:p>
        </p:txBody>
      </p:sp>
      <p:sp>
        <p:nvSpPr>
          <p:cNvPr id="5" name="TextBox 4">
            <a:extLst>
              <a:ext uri="{FF2B5EF4-FFF2-40B4-BE49-F238E27FC236}">
                <a16:creationId xmlns:a16="http://schemas.microsoft.com/office/drawing/2014/main" id="{FA140A04-39D8-38DC-8BFC-21D67FD80BE1}"/>
              </a:ext>
            </a:extLst>
          </p:cNvPr>
          <p:cNvSpPr txBox="1"/>
          <p:nvPr/>
        </p:nvSpPr>
        <p:spPr>
          <a:xfrm>
            <a:off x="500108" y="1396806"/>
            <a:ext cx="10996473" cy="5078313"/>
          </a:xfrm>
          <a:prstGeom prst="rect">
            <a:avLst/>
          </a:prstGeom>
          <a:noFill/>
        </p:spPr>
        <p:txBody>
          <a:bodyPr wrap="square">
            <a:spAutoFit/>
          </a:bodyPr>
          <a:lstStyle/>
          <a:p>
            <a:pPr marL="285750" indent="-285750" algn="r" rtl="1">
              <a:buFont typeface="Arial" panose="020B0604020202020204" pitchFamily="34" charset="0"/>
              <a:buChar char="•"/>
            </a:pPr>
            <a:r>
              <a:rPr lang="he-IL" dirty="0"/>
              <a:t>לולאת </a:t>
            </a:r>
            <a:r>
              <a:rPr lang="en-US" dirty="0"/>
              <a:t>While</a:t>
            </a:r>
            <a:r>
              <a:rPr lang="he-IL" dirty="0"/>
              <a:t> מאפשרת לנו לבצע קוד כמות פעמים </a:t>
            </a:r>
            <a:r>
              <a:rPr lang="he-IL" b="1" dirty="0"/>
              <a:t>שלא </a:t>
            </a:r>
            <a:r>
              <a:rPr lang="he-IL" dirty="0"/>
              <a:t>ידועה מראש.</a:t>
            </a:r>
          </a:p>
          <a:p>
            <a:pPr marL="285750" indent="-285750" algn="r" rtl="1">
              <a:buFont typeface="Arial" panose="020B0604020202020204" pitchFamily="34" charset="0"/>
              <a:buChar char="•"/>
            </a:pPr>
            <a:r>
              <a:rPr lang="he-IL" dirty="0"/>
              <a:t>לולאת </a:t>
            </a:r>
            <a:r>
              <a:rPr lang="en-US" dirty="0"/>
              <a:t>While</a:t>
            </a:r>
            <a:r>
              <a:rPr lang="he-IL" dirty="0"/>
              <a:t> לא משתמשת בסופר כמו לולאת </a:t>
            </a:r>
            <a:r>
              <a:rPr lang="en-US" dirty="0"/>
              <a:t>for</a:t>
            </a:r>
            <a:r>
              <a:rPr lang="he-IL" dirty="0"/>
              <a:t>, היא פשוט ממשיכה לרוץ כל עוד תנאים מסוים נכון.</a:t>
            </a:r>
          </a:p>
          <a:p>
            <a:pPr marL="285750" indent="-285750" algn="r" rtl="1">
              <a:buFont typeface="Arial" panose="020B0604020202020204" pitchFamily="34" charset="0"/>
              <a:buChar char="•"/>
            </a:pPr>
            <a:r>
              <a:rPr lang="he-IL" dirty="0"/>
              <a:t>דוגמה בקוד:</a:t>
            </a:r>
            <a:endParaRPr lang="en-US" dirty="0"/>
          </a:p>
          <a:p>
            <a:pPr marL="285750" indent="-285750" algn="r" rtl="1">
              <a:buFont typeface="Arial" panose="020B0604020202020204" pitchFamily="34" charset="0"/>
              <a:buChar char="•"/>
            </a:pPr>
            <a:endParaRPr lang="en-US" dirty="0"/>
          </a:p>
          <a:p>
            <a:pPr marL="285750" indent="-285750" algn="r" rtl="1">
              <a:buFont typeface="Arial" panose="020B0604020202020204" pitchFamily="34" charset="0"/>
              <a:buChar char="•"/>
            </a:pPr>
            <a:endParaRPr lang="en-US" dirty="0"/>
          </a:p>
          <a:p>
            <a:pPr marL="285750" indent="-285750" algn="r" rtl="1">
              <a:buFont typeface="Arial" panose="020B0604020202020204" pitchFamily="34" charset="0"/>
              <a:buChar char="•"/>
            </a:pPr>
            <a:endParaRPr lang="en-US" dirty="0"/>
          </a:p>
          <a:p>
            <a:pPr marL="285750" indent="-285750" algn="r" rtl="1">
              <a:buFont typeface="Arial" panose="020B0604020202020204" pitchFamily="34" charset="0"/>
              <a:buChar char="•"/>
            </a:pPr>
            <a:endParaRPr lang="en-US" dirty="0"/>
          </a:p>
          <a:p>
            <a:pPr marL="285750" indent="-285750" algn="r" rtl="1">
              <a:buFont typeface="Arial" panose="020B0604020202020204" pitchFamily="34" charset="0"/>
              <a:buChar char="•"/>
            </a:pPr>
            <a:endParaRPr lang="en-US" dirty="0"/>
          </a:p>
          <a:p>
            <a:pPr marL="285750" indent="-285750" algn="r" rtl="1">
              <a:buFont typeface="Arial" panose="020B0604020202020204" pitchFamily="34" charset="0"/>
              <a:buChar char="•"/>
            </a:pPr>
            <a:endParaRPr lang="en-US" dirty="0"/>
          </a:p>
          <a:p>
            <a:pPr marL="285750" indent="-285750" algn="r" rtl="1">
              <a:buFont typeface="Arial" panose="020B0604020202020204" pitchFamily="34" charset="0"/>
              <a:buChar char="•"/>
            </a:pPr>
            <a:endParaRPr lang="en-US" dirty="0"/>
          </a:p>
          <a:p>
            <a:pPr marL="285750" indent="-285750" algn="r" rtl="1">
              <a:buFont typeface="Arial" panose="020B0604020202020204" pitchFamily="34" charset="0"/>
              <a:buChar char="•"/>
            </a:pPr>
            <a:endParaRPr lang="en-US" dirty="0"/>
          </a:p>
          <a:p>
            <a:pPr marL="285750" indent="-285750" algn="r" rtl="1">
              <a:buFont typeface="Arial" panose="020B0604020202020204" pitchFamily="34" charset="0"/>
              <a:buChar char="•"/>
            </a:pPr>
            <a:endParaRPr lang="en-US" dirty="0"/>
          </a:p>
          <a:p>
            <a:pPr marL="285750" indent="-285750" algn="r" rtl="1">
              <a:buFont typeface="Arial" panose="020B0604020202020204" pitchFamily="34" charset="0"/>
              <a:buChar char="•"/>
            </a:pPr>
            <a:endParaRPr lang="en-US" dirty="0"/>
          </a:p>
          <a:p>
            <a:pPr marL="285750" indent="-285750" algn="r" rtl="1">
              <a:buFont typeface="Arial" panose="020B0604020202020204" pitchFamily="34" charset="0"/>
              <a:buChar char="•"/>
            </a:pPr>
            <a:endParaRPr lang="en-US" dirty="0"/>
          </a:p>
          <a:p>
            <a:pPr marL="285750" indent="-285750" algn="r" rtl="1">
              <a:buFont typeface="Arial" panose="020B0604020202020204" pitchFamily="34" charset="0"/>
              <a:buChar char="•"/>
            </a:pPr>
            <a:endParaRPr lang="en-US" dirty="0"/>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בקטע קוד הזה ניתן לראות בדיקת קלט בעזרת לולאת </a:t>
            </a:r>
            <a:r>
              <a:rPr lang="en-US" dirty="0"/>
              <a:t>While</a:t>
            </a:r>
            <a:r>
              <a:rPr lang="he-IL" dirty="0"/>
              <a:t>.</a:t>
            </a:r>
          </a:p>
          <a:p>
            <a:pPr marL="285750" indent="-285750" algn="r" rtl="1">
              <a:buFont typeface="Arial" panose="020B0604020202020204" pitchFamily="34" charset="0"/>
              <a:buChar char="•"/>
            </a:pPr>
            <a:endParaRPr lang="he-IL" dirty="0"/>
          </a:p>
        </p:txBody>
      </p:sp>
      <p:pic>
        <p:nvPicPr>
          <p:cNvPr id="7" name="Picture 6">
            <a:extLst>
              <a:ext uri="{FF2B5EF4-FFF2-40B4-BE49-F238E27FC236}">
                <a16:creationId xmlns:a16="http://schemas.microsoft.com/office/drawing/2014/main" id="{634BEF59-112F-ADAF-6ADF-ED59F89E9316}"/>
              </a:ext>
            </a:extLst>
          </p:cNvPr>
          <p:cNvPicPr>
            <a:picLocks noChangeAspect="1"/>
          </p:cNvPicPr>
          <p:nvPr/>
        </p:nvPicPr>
        <p:blipFill>
          <a:blip r:embed="rId2"/>
          <a:stretch>
            <a:fillRect/>
          </a:stretch>
        </p:blipFill>
        <p:spPr>
          <a:xfrm>
            <a:off x="437964" y="2120243"/>
            <a:ext cx="7268589" cy="3238952"/>
          </a:xfrm>
          <a:prstGeom prst="rect">
            <a:avLst/>
          </a:prstGeom>
        </p:spPr>
      </p:pic>
    </p:spTree>
    <p:extLst>
      <p:ext uri="{BB962C8B-B14F-4D97-AF65-F5344CB8AC3E}">
        <p14:creationId xmlns:p14="http://schemas.microsoft.com/office/powerpoint/2010/main" val="111442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6" end="16"/>
                                            </p:txEl>
                                          </p:spTgt>
                                        </p:tgtEl>
                                        <p:attrNameLst>
                                          <p:attrName>style.visibility</p:attrName>
                                        </p:attrNameLst>
                                      </p:cBhvr>
                                      <p:to>
                                        <p:strVal val="visible"/>
                                      </p:to>
                                    </p:set>
                                    <p:animEffect transition="in" filter="fade">
                                      <p:cBhvr>
                                        <p:cTn id="27"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078E-76DC-8958-7652-1117DBE04462}"/>
              </a:ext>
            </a:extLst>
          </p:cNvPr>
          <p:cNvSpPr>
            <a:spLocks noGrp="1"/>
          </p:cNvSpPr>
          <p:nvPr>
            <p:ph type="title"/>
          </p:nvPr>
        </p:nvSpPr>
        <p:spPr>
          <a:xfrm>
            <a:off x="646111" y="452718"/>
            <a:ext cx="10489446" cy="1400530"/>
          </a:xfrm>
        </p:spPr>
        <p:txBody>
          <a:bodyPr/>
          <a:lstStyle/>
          <a:p>
            <a:pPr algn="ctr" rtl="1"/>
            <a:r>
              <a:rPr lang="he-IL" sz="4400" dirty="0">
                <a:cs typeface="+mn-cs"/>
              </a:rPr>
              <a:t>מאפיינים של לולאת </a:t>
            </a:r>
            <a:r>
              <a:rPr lang="en-US" sz="4400" dirty="0">
                <a:cs typeface="+mn-cs"/>
              </a:rPr>
              <a:t>While</a:t>
            </a:r>
          </a:p>
        </p:txBody>
      </p:sp>
      <p:sp>
        <p:nvSpPr>
          <p:cNvPr id="4" name="TextBox 3">
            <a:extLst>
              <a:ext uri="{FF2B5EF4-FFF2-40B4-BE49-F238E27FC236}">
                <a16:creationId xmlns:a16="http://schemas.microsoft.com/office/drawing/2014/main" id="{9889E6F3-50B8-31C8-78AF-99342E934D38}"/>
              </a:ext>
            </a:extLst>
          </p:cNvPr>
          <p:cNvSpPr txBox="1"/>
          <p:nvPr/>
        </p:nvSpPr>
        <p:spPr>
          <a:xfrm>
            <a:off x="1056443" y="1509204"/>
            <a:ext cx="10395751" cy="369332"/>
          </a:xfrm>
          <a:prstGeom prst="rect">
            <a:avLst/>
          </a:prstGeom>
          <a:noFill/>
        </p:spPr>
        <p:txBody>
          <a:bodyPr wrap="square" rtlCol="0">
            <a:spAutoFit/>
          </a:bodyPr>
          <a:lstStyle/>
          <a:p>
            <a:pPr marL="285750" indent="-285750" algn="r" rtl="1">
              <a:buFont typeface="Arial" panose="020B0604020202020204" pitchFamily="34" charset="0"/>
              <a:buChar char="•"/>
            </a:pPr>
            <a:r>
              <a:rPr lang="he-IL" dirty="0"/>
              <a:t>בלולאת </a:t>
            </a:r>
            <a:r>
              <a:rPr lang="en-US" dirty="0"/>
              <a:t>While</a:t>
            </a:r>
            <a:r>
              <a:rPr lang="he-IL" dirty="0"/>
              <a:t> צריך להגדיר רק מאפיין אחד, תנאי המשכיות.</a:t>
            </a:r>
            <a:endParaRPr lang="en-US" dirty="0"/>
          </a:p>
        </p:txBody>
      </p:sp>
      <p:pic>
        <p:nvPicPr>
          <p:cNvPr id="6" name="Picture 5">
            <a:extLst>
              <a:ext uri="{FF2B5EF4-FFF2-40B4-BE49-F238E27FC236}">
                <a16:creationId xmlns:a16="http://schemas.microsoft.com/office/drawing/2014/main" id="{4BE25838-7A7B-425D-2D01-FC319FCFF847}"/>
              </a:ext>
            </a:extLst>
          </p:cNvPr>
          <p:cNvPicPr>
            <a:picLocks noChangeAspect="1"/>
          </p:cNvPicPr>
          <p:nvPr/>
        </p:nvPicPr>
        <p:blipFill>
          <a:blip r:embed="rId2"/>
          <a:stretch>
            <a:fillRect/>
          </a:stretch>
        </p:blipFill>
        <p:spPr>
          <a:xfrm>
            <a:off x="3177567" y="2508169"/>
            <a:ext cx="5437970" cy="2321283"/>
          </a:xfrm>
          <a:prstGeom prst="rect">
            <a:avLst/>
          </a:prstGeom>
        </p:spPr>
      </p:pic>
    </p:spTree>
    <p:extLst>
      <p:ext uri="{BB962C8B-B14F-4D97-AF65-F5344CB8AC3E}">
        <p14:creationId xmlns:p14="http://schemas.microsoft.com/office/powerpoint/2010/main" val="96708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75238E-CDC5-FAEB-C674-7F17F1EB970E}"/>
              </a:ext>
            </a:extLst>
          </p:cNvPr>
          <p:cNvSpPr>
            <a:spLocks noGrp="1"/>
          </p:cNvSpPr>
          <p:nvPr>
            <p:ph type="title"/>
          </p:nvPr>
        </p:nvSpPr>
        <p:spPr>
          <a:xfrm>
            <a:off x="5956916" y="365125"/>
            <a:ext cx="4465467" cy="3265842"/>
          </a:xfrm>
        </p:spPr>
        <p:txBody>
          <a:bodyPr>
            <a:normAutofit fontScale="90000"/>
          </a:bodyPr>
          <a:lstStyle/>
          <a:p>
            <a:pPr algn="ctr" rtl="1"/>
            <a:r>
              <a:rPr lang="he-IL" dirty="0">
                <a:cs typeface="+mn-cs"/>
              </a:rPr>
              <a:t>מה יהיה הערך של המשתנה </a:t>
            </a:r>
            <a:r>
              <a:rPr lang="en-US" dirty="0" err="1">
                <a:cs typeface="+mn-cs"/>
              </a:rPr>
              <a:t>price_sum</a:t>
            </a:r>
            <a:r>
              <a:rPr lang="he-IL" dirty="0">
                <a:cs typeface="+mn-cs"/>
              </a:rPr>
              <a:t> אם המשתמש יכניס את המספרים:</a:t>
            </a:r>
            <a:br>
              <a:rPr lang="en-US" dirty="0">
                <a:cs typeface="+mn-cs"/>
              </a:rPr>
            </a:br>
            <a:r>
              <a:rPr lang="he-IL" dirty="0">
                <a:cs typeface="+mn-cs"/>
              </a:rPr>
              <a:t>100,33,232,11</a:t>
            </a:r>
            <a:br>
              <a:rPr lang="he-IL" dirty="0">
                <a:cs typeface="+mn-cs"/>
              </a:rPr>
            </a:br>
            <a:r>
              <a:rPr lang="he-IL" dirty="0">
                <a:cs typeface="+mn-cs"/>
              </a:rPr>
              <a:t>ואז יכניס </a:t>
            </a:r>
            <a:r>
              <a:rPr lang="en-US" dirty="0">
                <a:cs typeface="+mn-cs"/>
              </a:rPr>
              <a:t>-1</a:t>
            </a:r>
            <a:r>
              <a:rPr lang="he-IL" dirty="0">
                <a:cs typeface="+mn-cs"/>
              </a:rPr>
              <a:t>?</a:t>
            </a:r>
            <a:endParaRPr lang="en-US" dirty="0">
              <a:cs typeface="+mn-cs"/>
            </a:endParaRPr>
          </a:p>
        </p:txBody>
      </p:sp>
      <p:sp>
        <p:nvSpPr>
          <p:cNvPr id="5" name="Oval 4">
            <a:extLst>
              <a:ext uri="{FF2B5EF4-FFF2-40B4-BE49-F238E27FC236}">
                <a16:creationId xmlns:a16="http://schemas.microsoft.com/office/drawing/2014/main" id="{854549F5-3A0A-8011-86B0-8C1FA98A1B60}"/>
              </a:ext>
            </a:extLst>
          </p:cNvPr>
          <p:cNvSpPr/>
          <p:nvPr/>
        </p:nvSpPr>
        <p:spPr>
          <a:xfrm>
            <a:off x="571869" y="4350057"/>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375</a:t>
            </a:r>
            <a:endParaRPr lang="en-US" dirty="0"/>
          </a:p>
        </p:txBody>
      </p:sp>
      <p:sp>
        <p:nvSpPr>
          <p:cNvPr id="6" name="Oval 5">
            <a:extLst>
              <a:ext uri="{FF2B5EF4-FFF2-40B4-BE49-F238E27FC236}">
                <a16:creationId xmlns:a16="http://schemas.microsoft.com/office/drawing/2014/main" id="{CE3E06F5-540C-7613-ABF1-5DCACD812597}"/>
              </a:ext>
            </a:extLst>
          </p:cNvPr>
          <p:cNvSpPr/>
          <p:nvPr/>
        </p:nvSpPr>
        <p:spPr>
          <a:xfrm>
            <a:off x="3360937" y="4350057"/>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8456845</a:t>
            </a:r>
            <a:endParaRPr lang="en-US" dirty="0"/>
          </a:p>
        </p:txBody>
      </p:sp>
      <p:sp>
        <p:nvSpPr>
          <p:cNvPr id="7" name="Oval 6">
            <a:extLst>
              <a:ext uri="{FF2B5EF4-FFF2-40B4-BE49-F238E27FC236}">
                <a16:creationId xmlns:a16="http://schemas.microsoft.com/office/drawing/2014/main" id="{494ECF0B-11CD-10BD-59EA-87755EA4F105}"/>
              </a:ext>
            </a:extLst>
          </p:cNvPr>
          <p:cNvSpPr/>
          <p:nvPr/>
        </p:nvSpPr>
        <p:spPr>
          <a:xfrm>
            <a:off x="6150005" y="4371112"/>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376</a:t>
            </a:r>
            <a:endParaRPr lang="en-US" dirty="0"/>
          </a:p>
        </p:txBody>
      </p:sp>
      <p:sp>
        <p:nvSpPr>
          <p:cNvPr id="8" name="Oval 7">
            <a:extLst>
              <a:ext uri="{FF2B5EF4-FFF2-40B4-BE49-F238E27FC236}">
                <a16:creationId xmlns:a16="http://schemas.microsoft.com/office/drawing/2014/main" id="{DD96A79D-B8A8-82CA-4978-0929C61DBE6A}"/>
              </a:ext>
            </a:extLst>
          </p:cNvPr>
          <p:cNvSpPr/>
          <p:nvPr/>
        </p:nvSpPr>
        <p:spPr>
          <a:xfrm>
            <a:off x="8939073" y="4371112"/>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תהיה שגיאה</a:t>
            </a:r>
            <a:endParaRPr lang="en-US" dirty="0"/>
          </a:p>
        </p:txBody>
      </p:sp>
      <p:pic>
        <p:nvPicPr>
          <p:cNvPr id="11" name="Picture 10">
            <a:extLst>
              <a:ext uri="{FF2B5EF4-FFF2-40B4-BE49-F238E27FC236}">
                <a16:creationId xmlns:a16="http://schemas.microsoft.com/office/drawing/2014/main" id="{5B485B9B-A789-D7DF-B652-9595DED43BB8}"/>
              </a:ext>
            </a:extLst>
          </p:cNvPr>
          <p:cNvPicPr>
            <a:picLocks noChangeAspect="1"/>
          </p:cNvPicPr>
          <p:nvPr/>
        </p:nvPicPr>
        <p:blipFill>
          <a:blip r:embed="rId2"/>
          <a:stretch>
            <a:fillRect/>
          </a:stretch>
        </p:blipFill>
        <p:spPr>
          <a:xfrm>
            <a:off x="161600" y="189101"/>
            <a:ext cx="5795316" cy="3930138"/>
          </a:xfrm>
          <a:prstGeom prst="rect">
            <a:avLst/>
          </a:prstGeom>
        </p:spPr>
      </p:pic>
    </p:spTree>
    <p:extLst>
      <p:ext uri="{BB962C8B-B14F-4D97-AF65-F5344CB8AC3E}">
        <p14:creationId xmlns:p14="http://schemas.microsoft.com/office/powerpoint/2010/main" val="382803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7"/>
                                        </p:tgtEl>
                                        <p:attrNameLst>
                                          <p:attrName>fillcolor</p:attrName>
                                        </p:attrNameLst>
                                      </p:cBhvr>
                                      <p:to>
                                        <a:srgbClr val="00B050"/>
                                      </p:to>
                                    </p:animClr>
                                    <p:set>
                                      <p:cBhvr>
                                        <p:cTn id="7" dur="1000" fill="hold"/>
                                        <p:tgtEl>
                                          <p:spTgt spid="7"/>
                                        </p:tgtEl>
                                        <p:attrNameLst>
                                          <p:attrName>fill.type</p:attrName>
                                        </p:attrNameLst>
                                      </p:cBhvr>
                                      <p:to>
                                        <p:strVal val="solid"/>
                                      </p:to>
                                    </p:set>
                                    <p:set>
                                      <p:cBhvr>
                                        <p:cTn id="8" dur="1000" fill="hold"/>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17E7B0-CE3E-303A-EF74-3F03CDC8D53A}"/>
              </a:ext>
            </a:extLst>
          </p:cNvPr>
          <p:cNvSpPr>
            <a:spLocks noGrp="1"/>
          </p:cNvSpPr>
          <p:nvPr>
            <p:ph type="title"/>
          </p:nvPr>
        </p:nvSpPr>
        <p:spPr>
          <a:xfrm>
            <a:off x="6150005" y="366266"/>
            <a:ext cx="4331563" cy="3265842"/>
          </a:xfrm>
        </p:spPr>
        <p:txBody>
          <a:bodyPr>
            <a:noAutofit/>
          </a:bodyPr>
          <a:lstStyle/>
          <a:p>
            <a:pPr algn="ctr" rtl="1"/>
            <a:r>
              <a:rPr lang="he-IL" sz="7200" dirty="0">
                <a:cs typeface="+mn-cs"/>
              </a:rPr>
              <a:t>מה יודפס בקטע קוד הבא?</a:t>
            </a:r>
            <a:endParaRPr lang="en-US" sz="7200" dirty="0">
              <a:cs typeface="+mn-cs"/>
            </a:endParaRPr>
          </a:p>
        </p:txBody>
      </p:sp>
      <p:sp>
        <p:nvSpPr>
          <p:cNvPr id="7" name="Oval 6">
            <a:extLst>
              <a:ext uri="{FF2B5EF4-FFF2-40B4-BE49-F238E27FC236}">
                <a16:creationId xmlns:a16="http://schemas.microsoft.com/office/drawing/2014/main" id="{DF9A8757-4805-0AEF-7F0B-96DEBECD52E0}"/>
              </a:ext>
            </a:extLst>
          </p:cNvPr>
          <p:cNvSpPr/>
          <p:nvPr/>
        </p:nvSpPr>
        <p:spPr>
          <a:xfrm>
            <a:off x="571869" y="4350057"/>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45</a:t>
            </a:r>
          </a:p>
        </p:txBody>
      </p:sp>
      <p:sp>
        <p:nvSpPr>
          <p:cNvPr id="8" name="Oval 7">
            <a:extLst>
              <a:ext uri="{FF2B5EF4-FFF2-40B4-BE49-F238E27FC236}">
                <a16:creationId xmlns:a16="http://schemas.microsoft.com/office/drawing/2014/main" id="{3CF1C14F-8C01-029E-A1D2-4871C11F537B}"/>
              </a:ext>
            </a:extLst>
          </p:cNvPr>
          <p:cNvSpPr/>
          <p:nvPr/>
        </p:nvSpPr>
        <p:spPr>
          <a:xfrm>
            <a:off x="3360937" y="4350057"/>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55</a:t>
            </a:r>
          </a:p>
        </p:txBody>
      </p:sp>
      <p:sp>
        <p:nvSpPr>
          <p:cNvPr id="9" name="Oval 8">
            <a:extLst>
              <a:ext uri="{FF2B5EF4-FFF2-40B4-BE49-F238E27FC236}">
                <a16:creationId xmlns:a16="http://schemas.microsoft.com/office/drawing/2014/main" id="{ADDA8A27-2D12-8E5D-151A-4629EE521BA4}"/>
              </a:ext>
            </a:extLst>
          </p:cNvPr>
          <p:cNvSpPr/>
          <p:nvPr/>
        </p:nvSpPr>
        <p:spPr>
          <a:xfrm>
            <a:off x="6150005" y="4371112"/>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10" name="Oval 9">
            <a:extLst>
              <a:ext uri="{FF2B5EF4-FFF2-40B4-BE49-F238E27FC236}">
                <a16:creationId xmlns:a16="http://schemas.microsoft.com/office/drawing/2014/main" id="{9AFA1317-5411-D732-777C-161B75EF6661}"/>
              </a:ext>
            </a:extLst>
          </p:cNvPr>
          <p:cNvSpPr/>
          <p:nvPr/>
        </p:nvSpPr>
        <p:spPr>
          <a:xfrm>
            <a:off x="8939073" y="4371112"/>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תהיה שגיאה</a:t>
            </a:r>
            <a:endParaRPr lang="en-US" dirty="0"/>
          </a:p>
        </p:txBody>
      </p:sp>
      <p:pic>
        <p:nvPicPr>
          <p:cNvPr id="13" name="Picture 12">
            <a:extLst>
              <a:ext uri="{FF2B5EF4-FFF2-40B4-BE49-F238E27FC236}">
                <a16:creationId xmlns:a16="http://schemas.microsoft.com/office/drawing/2014/main" id="{0299BB28-17DB-7D13-FF0C-7E1FBFAE33A1}"/>
              </a:ext>
            </a:extLst>
          </p:cNvPr>
          <p:cNvPicPr>
            <a:picLocks noChangeAspect="1"/>
          </p:cNvPicPr>
          <p:nvPr/>
        </p:nvPicPr>
        <p:blipFill>
          <a:blip r:embed="rId2"/>
          <a:stretch>
            <a:fillRect/>
          </a:stretch>
        </p:blipFill>
        <p:spPr>
          <a:xfrm>
            <a:off x="358805" y="366266"/>
            <a:ext cx="4994430" cy="3727481"/>
          </a:xfrm>
          <a:prstGeom prst="rect">
            <a:avLst/>
          </a:prstGeom>
        </p:spPr>
      </p:pic>
    </p:spTree>
    <p:extLst>
      <p:ext uri="{BB962C8B-B14F-4D97-AF65-F5344CB8AC3E}">
        <p14:creationId xmlns:p14="http://schemas.microsoft.com/office/powerpoint/2010/main" val="298079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7"/>
                                        </p:tgtEl>
                                        <p:attrNameLst>
                                          <p:attrName>fillcolor</p:attrName>
                                        </p:attrNameLst>
                                      </p:cBhvr>
                                      <p:to>
                                        <a:srgbClr val="00B050"/>
                                      </p:to>
                                    </p:animClr>
                                    <p:set>
                                      <p:cBhvr>
                                        <p:cTn id="7" dur="1000" fill="hold"/>
                                        <p:tgtEl>
                                          <p:spTgt spid="7"/>
                                        </p:tgtEl>
                                        <p:attrNameLst>
                                          <p:attrName>fill.type</p:attrName>
                                        </p:attrNameLst>
                                      </p:cBhvr>
                                      <p:to>
                                        <p:strVal val="solid"/>
                                      </p:to>
                                    </p:set>
                                    <p:set>
                                      <p:cBhvr>
                                        <p:cTn id="8" dur="1000" fill="hold"/>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C546BD-C2A7-01D8-CB64-B24E43D95B52}"/>
              </a:ext>
            </a:extLst>
          </p:cNvPr>
          <p:cNvSpPr>
            <a:spLocks noGrp="1"/>
          </p:cNvSpPr>
          <p:nvPr>
            <p:ph type="title"/>
          </p:nvPr>
        </p:nvSpPr>
        <p:spPr>
          <a:xfrm>
            <a:off x="6489576" y="365125"/>
            <a:ext cx="4331563" cy="3265842"/>
          </a:xfrm>
        </p:spPr>
        <p:txBody>
          <a:bodyPr>
            <a:noAutofit/>
          </a:bodyPr>
          <a:lstStyle/>
          <a:p>
            <a:pPr algn="ctr" rtl="1"/>
            <a:r>
              <a:rPr lang="he-IL" sz="7200" dirty="0">
                <a:cs typeface="+mn-cs"/>
              </a:rPr>
              <a:t>מה יודפס בקטע קוד הבא?</a:t>
            </a:r>
            <a:endParaRPr lang="en-US" sz="7200" dirty="0">
              <a:cs typeface="+mn-cs"/>
            </a:endParaRPr>
          </a:p>
        </p:txBody>
      </p:sp>
      <p:sp>
        <p:nvSpPr>
          <p:cNvPr id="5" name="Oval 4">
            <a:extLst>
              <a:ext uri="{FF2B5EF4-FFF2-40B4-BE49-F238E27FC236}">
                <a16:creationId xmlns:a16="http://schemas.microsoft.com/office/drawing/2014/main" id="{74446325-4DF9-D6D2-3FE5-47D3A70A14F8}"/>
              </a:ext>
            </a:extLst>
          </p:cNvPr>
          <p:cNvSpPr/>
          <p:nvPr/>
        </p:nvSpPr>
        <p:spPr>
          <a:xfrm>
            <a:off x="571869" y="4350057"/>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6" name="Oval 5">
            <a:extLst>
              <a:ext uri="{FF2B5EF4-FFF2-40B4-BE49-F238E27FC236}">
                <a16:creationId xmlns:a16="http://schemas.microsoft.com/office/drawing/2014/main" id="{F8D41701-4BC7-0B38-8F23-EE8F3FCCDCAF}"/>
              </a:ext>
            </a:extLst>
          </p:cNvPr>
          <p:cNvSpPr/>
          <p:nvPr/>
        </p:nvSpPr>
        <p:spPr>
          <a:xfrm>
            <a:off x="3360937" y="4350057"/>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55</a:t>
            </a:r>
          </a:p>
        </p:txBody>
      </p:sp>
      <p:sp>
        <p:nvSpPr>
          <p:cNvPr id="7" name="Oval 6">
            <a:extLst>
              <a:ext uri="{FF2B5EF4-FFF2-40B4-BE49-F238E27FC236}">
                <a16:creationId xmlns:a16="http://schemas.microsoft.com/office/drawing/2014/main" id="{EB60890D-6590-5D9B-8F78-6873F4AFE9DF}"/>
              </a:ext>
            </a:extLst>
          </p:cNvPr>
          <p:cNvSpPr/>
          <p:nvPr/>
        </p:nvSpPr>
        <p:spPr>
          <a:xfrm>
            <a:off x="6150005" y="4371112"/>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8" name="Oval 7">
            <a:extLst>
              <a:ext uri="{FF2B5EF4-FFF2-40B4-BE49-F238E27FC236}">
                <a16:creationId xmlns:a16="http://schemas.microsoft.com/office/drawing/2014/main" id="{060DAA22-CCD6-DE25-0345-1E496D4555C8}"/>
              </a:ext>
            </a:extLst>
          </p:cNvPr>
          <p:cNvSpPr/>
          <p:nvPr/>
        </p:nvSpPr>
        <p:spPr>
          <a:xfrm>
            <a:off x="8939073" y="4371112"/>
            <a:ext cx="2091431" cy="21217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dirty="0"/>
              <a:t>תהיה שגיאה</a:t>
            </a:r>
            <a:endParaRPr lang="en-US" dirty="0"/>
          </a:p>
        </p:txBody>
      </p:sp>
      <p:pic>
        <p:nvPicPr>
          <p:cNvPr id="11" name="Picture 10">
            <a:extLst>
              <a:ext uri="{FF2B5EF4-FFF2-40B4-BE49-F238E27FC236}">
                <a16:creationId xmlns:a16="http://schemas.microsoft.com/office/drawing/2014/main" id="{29CFEECF-2DC5-1302-BBCC-593692C42A66}"/>
              </a:ext>
            </a:extLst>
          </p:cNvPr>
          <p:cNvPicPr>
            <a:picLocks noChangeAspect="1"/>
          </p:cNvPicPr>
          <p:nvPr/>
        </p:nvPicPr>
        <p:blipFill>
          <a:blip r:embed="rId2"/>
          <a:stretch>
            <a:fillRect/>
          </a:stretch>
        </p:blipFill>
        <p:spPr>
          <a:xfrm>
            <a:off x="527798" y="290850"/>
            <a:ext cx="4924569" cy="3922239"/>
          </a:xfrm>
          <a:prstGeom prst="rect">
            <a:avLst/>
          </a:prstGeom>
        </p:spPr>
      </p:pic>
    </p:spTree>
    <p:extLst>
      <p:ext uri="{BB962C8B-B14F-4D97-AF65-F5344CB8AC3E}">
        <p14:creationId xmlns:p14="http://schemas.microsoft.com/office/powerpoint/2010/main" val="241992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7"/>
                                        </p:tgtEl>
                                        <p:attrNameLst>
                                          <p:attrName>fillcolor</p:attrName>
                                        </p:attrNameLst>
                                      </p:cBhvr>
                                      <p:to>
                                        <a:srgbClr val="00B050"/>
                                      </p:to>
                                    </p:animClr>
                                    <p:set>
                                      <p:cBhvr>
                                        <p:cTn id="7" dur="1000" fill="hold"/>
                                        <p:tgtEl>
                                          <p:spTgt spid="7"/>
                                        </p:tgtEl>
                                        <p:attrNameLst>
                                          <p:attrName>fill.type</p:attrName>
                                        </p:attrNameLst>
                                      </p:cBhvr>
                                      <p:to>
                                        <p:strVal val="solid"/>
                                      </p:to>
                                    </p:set>
                                    <p:set>
                                      <p:cBhvr>
                                        <p:cTn id="8" dur="1000" fill="hold"/>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98A8-EDAB-561F-A0A7-576556D09230}"/>
              </a:ext>
            </a:extLst>
          </p:cNvPr>
          <p:cNvSpPr>
            <a:spLocks noGrp="1"/>
          </p:cNvSpPr>
          <p:nvPr>
            <p:ph type="title"/>
          </p:nvPr>
        </p:nvSpPr>
        <p:spPr>
          <a:xfrm>
            <a:off x="646111" y="452718"/>
            <a:ext cx="10450976" cy="1400530"/>
          </a:xfrm>
        </p:spPr>
        <p:txBody>
          <a:bodyPr/>
          <a:lstStyle/>
          <a:p>
            <a:pPr algn="ctr"/>
            <a:r>
              <a:rPr lang="he-IL" sz="4400" dirty="0">
                <a:cs typeface="+mn-cs"/>
              </a:rPr>
              <a:t>איזה מהמשפטים הבאים נכון?</a:t>
            </a:r>
            <a:endParaRPr lang="en-US" sz="4400" dirty="0">
              <a:cs typeface="+mn-cs"/>
            </a:endParaRPr>
          </a:p>
        </p:txBody>
      </p:sp>
      <p:sp>
        <p:nvSpPr>
          <p:cNvPr id="4" name="Oval 3">
            <a:extLst>
              <a:ext uri="{FF2B5EF4-FFF2-40B4-BE49-F238E27FC236}">
                <a16:creationId xmlns:a16="http://schemas.microsoft.com/office/drawing/2014/main" id="{2E9A72ED-73D3-4945-201F-BE42AD428F6C}"/>
              </a:ext>
            </a:extLst>
          </p:cNvPr>
          <p:cNvSpPr/>
          <p:nvPr/>
        </p:nvSpPr>
        <p:spPr>
          <a:xfrm>
            <a:off x="1015752" y="2104004"/>
            <a:ext cx="3804823" cy="38795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he-IL" dirty="0"/>
              <a:t>כל לולאת </a:t>
            </a:r>
            <a:r>
              <a:rPr lang="en-US" dirty="0"/>
              <a:t>for</a:t>
            </a:r>
            <a:r>
              <a:rPr lang="he-IL" dirty="0"/>
              <a:t> יכולה להירשם בעזרת לולאת </a:t>
            </a:r>
            <a:r>
              <a:rPr lang="en-US" dirty="0"/>
              <a:t>while</a:t>
            </a:r>
            <a:r>
              <a:rPr lang="he-IL" dirty="0"/>
              <a:t> וכל לולאת </a:t>
            </a:r>
            <a:r>
              <a:rPr lang="en-US" dirty="0"/>
              <a:t>while </a:t>
            </a:r>
            <a:r>
              <a:rPr lang="he-IL" dirty="0"/>
              <a:t> יכולה להירשם בעזרת לולאת </a:t>
            </a:r>
            <a:r>
              <a:rPr lang="en-US" dirty="0"/>
              <a:t>for</a:t>
            </a:r>
            <a:r>
              <a:rPr lang="he-IL" dirty="0"/>
              <a:t>.</a:t>
            </a:r>
            <a:endParaRPr lang="en-US" dirty="0"/>
          </a:p>
        </p:txBody>
      </p:sp>
      <p:sp>
        <p:nvSpPr>
          <p:cNvPr id="6" name="Oval 5">
            <a:extLst>
              <a:ext uri="{FF2B5EF4-FFF2-40B4-BE49-F238E27FC236}">
                <a16:creationId xmlns:a16="http://schemas.microsoft.com/office/drawing/2014/main" id="{1D8FC444-2917-69CF-D8D0-33D2EA91B12C}"/>
              </a:ext>
            </a:extLst>
          </p:cNvPr>
          <p:cNvSpPr/>
          <p:nvPr/>
        </p:nvSpPr>
        <p:spPr>
          <a:xfrm>
            <a:off x="7371425" y="2104004"/>
            <a:ext cx="3804823" cy="38795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he-IL" dirty="0"/>
              <a:t>כל לולאת </a:t>
            </a:r>
            <a:r>
              <a:rPr lang="en-US" dirty="0"/>
              <a:t>for</a:t>
            </a:r>
            <a:r>
              <a:rPr lang="he-IL" dirty="0"/>
              <a:t> </a:t>
            </a:r>
            <a:r>
              <a:rPr lang="he-IL" b="1" dirty="0"/>
              <a:t>לא</a:t>
            </a:r>
            <a:r>
              <a:rPr lang="he-IL" dirty="0"/>
              <a:t> יכולה להירשם בעזרת לולאת </a:t>
            </a:r>
            <a:r>
              <a:rPr lang="en-US" dirty="0"/>
              <a:t>while</a:t>
            </a:r>
            <a:r>
              <a:rPr lang="he-IL" dirty="0"/>
              <a:t> וכל לולאת </a:t>
            </a:r>
            <a:r>
              <a:rPr lang="en-US" dirty="0"/>
              <a:t>while </a:t>
            </a:r>
            <a:r>
              <a:rPr lang="he-IL" dirty="0"/>
              <a:t> </a:t>
            </a:r>
            <a:r>
              <a:rPr lang="he-IL" b="1" dirty="0"/>
              <a:t>לא</a:t>
            </a:r>
            <a:r>
              <a:rPr lang="he-IL" dirty="0"/>
              <a:t> יכולה להירשם בעזרת לולאת </a:t>
            </a:r>
            <a:r>
              <a:rPr lang="en-US" dirty="0"/>
              <a:t>for</a:t>
            </a:r>
            <a:r>
              <a:rPr lang="he-IL" dirty="0"/>
              <a:t>.</a:t>
            </a:r>
            <a:endParaRPr lang="en-US" dirty="0"/>
          </a:p>
        </p:txBody>
      </p:sp>
    </p:spTree>
    <p:extLst>
      <p:ext uri="{BB962C8B-B14F-4D97-AF65-F5344CB8AC3E}">
        <p14:creationId xmlns:p14="http://schemas.microsoft.com/office/powerpoint/2010/main" val="35927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4"/>
                                        </p:tgtEl>
                                        <p:attrNameLst>
                                          <p:attrName>fillcolor</p:attrName>
                                        </p:attrNameLst>
                                      </p:cBhvr>
                                      <p:to>
                                        <a:srgbClr val="00B050"/>
                                      </p:to>
                                    </p:animClr>
                                    <p:set>
                                      <p:cBhvr>
                                        <p:cTn id="7" dur="1000" fill="hold"/>
                                        <p:tgtEl>
                                          <p:spTgt spid="4"/>
                                        </p:tgtEl>
                                        <p:attrNameLst>
                                          <p:attrName>fill.type</p:attrName>
                                        </p:attrNameLst>
                                      </p:cBhvr>
                                      <p:to>
                                        <p:strVal val="solid"/>
                                      </p:to>
                                    </p:set>
                                    <p:set>
                                      <p:cBhvr>
                                        <p:cTn id="8" dur="10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EC6C-906F-90D5-12C2-D724700ABDC7}"/>
              </a:ext>
            </a:extLst>
          </p:cNvPr>
          <p:cNvSpPr>
            <a:spLocks noGrp="1"/>
          </p:cNvSpPr>
          <p:nvPr>
            <p:ph type="title"/>
          </p:nvPr>
        </p:nvSpPr>
        <p:spPr>
          <a:xfrm>
            <a:off x="646111" y="452718"/>
            <a:ext cx="10495365" cy="1400530"/>
          </a:xfrm>
        </p:spPr>
        <p:txBody>
          <a:bodyPr/>
          <a:lstStyle/>
          <a:p>
            <a:pPr algn="ctr" rtl="1"/>
            <a:r>
              <a:rPr lang="he-IL" sz="4400" dirty="0">
                <a:cs typeface="+mn-cs"/>
              </a:rPr>
              <a:t>דוגמה</a:t>
            </a:r>
            <a:endParaRPr lang="en-US" sz="4400" dirty="0">
              <a:cs typeface="+mn-cs"/>
            </a:endParaRPr>
          </a:p>
        </p:txBody>
      </p:sp>
      <p:pic>
        <p:nvPicPr>
          <p:cNvPr id="5" name="Picture 4">
            <a:extLst>
              <a:ext uri="{FF2B5EF4-FFF2-40B4-BE49-F238E27FC236}">
                <a16:creationId xmlns:a16="http://schemas.microsoft.com/office/drawing/2014/main" id="{AFAF16FD-A412-943F-CBFB-082F0ACABBDA}"/>
              </a:ext>
            </a:extLst>
          </p:cNvPr>
          <p:cNvPicPr>
            <a:picLocks noChangeAspect="1"/>
          </p:cNvPicPr>
          <p:nvPr/>
        </p:nvPicPr>
        <p:blipFill>
          <a:blip r:embed="rId2"/>
          <a:stretch>
            <a:fillRect/>
          </a:stretch>
        </p:blipFill>
        <p:spPr>
          <a:xfrm>
            <a:off x="1329046" y="2379380"/>
            <a:ext cx="2857899" cy="2276793"/>
          </a:xfrm>
          <a:prstGeom prst="rect">
            <a:avLst/>
          </a:prstGeom>
        </p:spPr>
      </p:pic>
      <p:pic>
        <p:nvPicPr>
          <p:cNvPr id="7" name="Picture 6">
            <a:extLst>
              <a:ext uri="{FF2B5EF4-FFF2-40B4-BE49-F238E27FC236}">
                <a16:creationId xmlns:a16="http://schemas.microsoft.com/office/drawing/2014/main" id="{F2B42CBF-428E-7917-27F1-57F9CA2E9E6F}"/>
              </a:ext>
            </a:extLst>
          </p:cNvPr>
          <p:cNvPicPr>
            <a:picLocks noChangeAspect="1"/>
          </p:cNvPicPr>
          <p:nvPr/>
        </p:nvPicPr>
        <p:blipFill>
          <a:blip r:embed="rId3"/>
          <a:stretch>
            <a:fillRect/>
          </a:stretch>
        </p:blipFill>
        <p:spPr>
          <a:xfrm>
            <a:off x="7638532" y="2527037"/>
            <a:ext cx="3715268" cy="1981477"/>
          </a:xfrm>
          <a:prstGeom prst="rect">
            <a:avLst/>
          </a:prstGeom>
        </p:spPr>
      </p:pic>
      <p:sp>
        <p:nvSpPr>
          <p:cNvPr id="8" name="TextBox 7">
            <a:extLst>
              <a:ext uri="{FF2B5EF4-FFF2-40B4-BE49-F238E27FC236}">
                <a16:creationId xmlns:a16="http://schemas.microsoft.com/office/drawing/2014/main" id="{ECE59CF6-20EC-0844-1E41-BA58BFEDCD91}"/>
              </a:ext>
            </a:extLst>
          </p:cNvPr>
          <p:cNvSpPr txBox="1"/>
          <p:nvPr/>
        </p:nvSpPr>
        <p:spPr>
          <a:xfrm>
            <a:off x="5193858" y="2847607"/>
            <a:ext cx="1606858" cy="1323439"/>
          </a:xfrm>
          <a:prstGeom prst="rect">
            <a:avLst/>
          </a:prstGeom>
          <a:noFill/>
        </p:spPr>
        <p:txBody>
          <a:bodyPr wrap="square" rtlCol="0">
            <a:spAutoFit/>
          </a:bodyPr>
          <a:lstStyle/>
          <a:p>
            <a:r>
              <a:rPr lang="en-US" sz="8000" dirty="0"/>
              <a:t>==</a:t>
            </a:r>
          </a:p>
        </p:txBody>
      </p:sp>
    </p:spTree>
    <p:extLst>
      <p:ext uri="{BB962C8B-B14F-4D97-AF65-F5344CB8AC3E}">
        <p14:creationId xmlns:p14="http://schemas.microsoft.com/office/powerpoint/2010/main" val="54592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300A-417A-4067-A2F1-5F15E0BAA4E8}"/>
              </a:ext>
            </a:extLst>
          </p:cNvPr>
          <p:cNvSpPr>
            <a:spLocks noGrp="1"/>
          </p:cNvSpPr>
          <p:nvPr>
            <p:ph type="title"/>
          </p:nvPr>
        </p:nvSpPr>
        <p:spPr>
          <a:xfrm>
            <a:off x="646111" y="452718"/>
            <a:ext cx="10495365" cy="1400530"/>
          </a:xfrm>
        </p:spPr>
        <p:txBody>
          <a:bodyPr/>
          <a:lstStyle/>
          <a:p>
            <a:pPr algn="ctr" rtl="1"/>
            <a:r>
              <a:rPr lang="he-IL" sz="4400" dirty="0">
                <a:cs typeface="+mn-cs"/>
              </a:rPr>
              <a:t>תוכן</a:t>
            </a:r>
            <a:endParaRPr lang="en-US" sz="4400" dirty="0">
              <a:cs typeface="+mn-cs"/>
            </a:endParaRPr>
          </a:p>
        </p:txBody>
      </p:sp>
      <p:sp>
        <p:nvSpPr>
          <p:cNvPr id="3" name="Content Placeholder 2">
            <a:extLst>
              <a:ext uri="{FF2B5EF4-FFF2-40B4-BE49-F238E27FC236}">
                <a16:creationId xmlns:a16="http://schemas.microsoft.com/office/drawing/2014/main" id="{7206C420-FDF9-E82B-B291-75D56F12AA57}"/>
              </a:ext>
            </a:extLst>
          </p:cNvPr>
          <p:cNvSpPr>
            <a:spLocks noGrp="1"/>
          </p:cNvSpPr>
          <p:nvPr>
            <p:ph idx="1"/>
          </p:nvPr>
        </p:nvSpPr>
        <p:spPr/>
        <p:txBody>
          <a:bodyPr>
            <a:normAutofit/>
          </a:bodyPr>
          <a:lstStyle/>
          <a:p>
            <a:pPr algn="r" rtl="1"/>
            <a:r>
              <a:rPr lang="he-IL" sz="1800" dirty="0" err="1">
                <a:cs typeface="+mn-cs"/>
              </a:rPr>
              <a:t>רענון</a:t>
            </a:r>
            <a:endParaRPr lang="he-IL" sz="1800" dirty="0">
              <a:cs typeface="+mn-cs"/>
            </a:endParaRPr>
          </a:p>
          <a:p>
            <a:pPr algn="r" rtl="1"/>
            <a:r>
              <a:rPr lang="he-IL" sz="1800" dirty="0">
                <a:cs typeface="+mn-cs"/>
              </a:rPr>
              <a:t>הצורך בלולאות</a:t>
            </a:r>
          </a:p>
          <a:p>
            <a:pPr algn="r" rtl="1"/>
            <a:r>
              <a:rPr lang="he-IL" sz="1800" dirty="0">
                <a:cs typeface="+mn-cs"/>
              </a:rPr>
              <a:t>סוגי לולאות</a:t>
            </a:r>
            <a:endParaRPr lang="en-US" sz="1800" dirty="0">
              <a:cs typeface="+mn-cs"/>
            </a:endParaRPr>
          </a:p>
          <a:p>
            <a:pPr algn="r" rtl="1"/>
            <a:r>
              <a:rPr lang="he-IL" sz="1800" dirty="0">
                <a:cs typeface="+mn-cs"/>
              </a:rPr>
              <a:t>לולאות בתוך לולאות</a:t>
            </a:r>
          </a:p>
          <a:p>
            <a:pPr algn="r" rtl="1"/>
            <a:r>
              <a:rPr lang="he-IL" sz="1800" dirty="0">
                <a:cs typeface="+mn-cs"/>
              </a:rPr>
              <a:t>תרגול קוד</a:t>
            </a:r>
            <a:endParaRPr lang="en-US" sz="1800" dirty="0">
              <a:cs typeface="+mn-cs"/>
            </a:endParaRPr>
          </a:p>
        </p:txBody>
      </p:sp>
    </p:spTree>
    <p:extLst>
      <p:ext uri="{BB962C8B-B14F-4D97-AF65-F5344CB8AC3E}">
        <p14:creationId xmlns:p14="http://schemas.microsoft.com/office/powerpoint/2010/main" val="84122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13DF0-3498-38E0-1C0D-3BF6F46EBB88}"/>
              </a:ext>
            </a:extLst>
          </p:cNvPr>
          <p:cNvSpPr>
            <a:spLocks noGrp="1"/>
          </p:cNvSpPr>
          <p:nvPr>
            <p:ph type="title"/>
          </p:nvPr>
        </p:nvSpPr>
        <p:spPr>
          <a:xfrm>
            <a:off x="646111" y="452718"/>
            <a:ext cx="10422384" cy="1400530"/>
          </a:xfrm>
        </p:spPr>
        <p:txBody>
          <a:bodyPr/>
          <a:lstStyle/>
          <a:p>
            <a:pPr algn="ctr" rtl="1"/>
            <a:r>
              <a:rPr lang="he-IL" sz="4400" dirty="0">
                <a:cs typeface="+mn-cs"/>
              </a:rPr>
              <a:t>תרגול קוד – לוח הכפל</a:t>
            </a:r>
            <a:endParaRPr lang="en-US" sz="4400" dirty="0">
              <a:cs typeface="+mn-cs"/>
            </a:endParaRPr>
          </a:p>
        </p:txBody>
      </p:sp>
      <p:sp>
        <p:nvSpPr>
          <p:cNvPr id="4" name="TextBox 3">
            <a:extLst>
              <a:ext uri="{FF2B5EF4-FFF2-40B4-BE49-F238E27FC236}">
                <a16:creationId xmlns:a16="http://schemas.microsoft.com/office/drawing/2014/main" id="{14E9BF4A-F59B-49CD-EB4C-D91530FBBAEE}"/>
              </a:ext>
            </a:extLst>
          </p:cNvPr>
          <p:cNvSpPr txBox="1"/>
          <p:nvPr/>
        </p:nvSpPr>
        <p:spPr>
          <a:xfrm>
            <a:off x="763480" y="1690688"/>
            <a:ext cx="10422384" cy="646331"/>
          </a:xfrm>
          <a:prstGeom prst="rect">
            <a:avLst/>
          </a:prstGeom>
          <a:noFill/>
        </p:spPr>
        <p:txBody>
          <a:bodyPr wrap="square" rtlCol="0">
            <a:spAutoFit/>
          </a:bodyPr>
          <a:lstStyle/>
          <a:p>
            <a:pPr marL="285750" indent="-285750" algn="r" rtl="1">
              <a:buFont typeface="Arial" panose="020B0604020202020204" pitchFamily="34" charset="0"/>
              <a:buChar char="•"/>
            </a:pPr>
            <a:r>
              <a:rPr lang="he-IL" dirty="0"/>
              <a:t>כתבי קטע קוד שמדפיס למסך את לוח הכפל.</a:t>
            </a:r>
          </a:p>
          <a:p>
            <a:pPr marL="285750" indent="-285750" algn="r" rtl="1">
              <a:buFont typeface="Arial" panose="020B0604020202020204" pitchFamily="34" charset="0"/>
              <a:buChar char="•"/>
            </a:pPr>
            <a:r>
              <a:rPr lang="he-IL" dirty="0"/>
              <a:t>דוגמה:</a:t>
            </a:r>
            <a:endParaRPr lang="en-US" dirty="0"/>
          </a:p>
        </p:txBody>
      </p:sp>
      <p:pic>
        <p:nvPicPr>
          <p:cNvPr id="5" name="Picture 4">
            <a:extLst>
              <a:ext uri="{FF2B5EF4-FFF2-40B4-BE49-F238E27FC236}">
                <a16:creationId xmlns:a16="http://schemas.microsoft.com/office/drawing/2014/main" id="{1E5AB165-D960-9698-96AF-249904CC6EF3}"/>
              </a:ext>
            </a:extLst>
          </p:cNvPr>
          <p:cNvPicPr>
            <a:picLocks noChangeAspect="1"/>
          </p:cNvPicPr>
          <p:nvPr/>
        </p:nvPicPr>
        <p:blipFill>
          <a:blip r:embed="rId2"/>
          <a:stretch>
            <a:fillRect/>
          </a:stretch>
        </p:blipFill>
        <p:spPr>
          <a:xfrm>
            <a:off x="1006135" y="2337019"/>
            <a:ext cx="9843131" cy="2830293"/>
          </a:xfrm>
          <a:prstGeom prst="rect">
            <a:avLst/>
          </a:prstGeom>
        </p:spPr>
      </p:pic>
    </p:spTree>
    <p:extLst>
      <p:ext uri="{BB962C8B-B14F-4D97-AF65-F5344CB8AC3E}">
        <p14:creationId xmlns:p14="http://schemas.microsoft.com/office/powerpoint/2010/main" val="357175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1F6E-98EF-C5A6-0683-C4E040821C9F}"/>
              </a:ext>
            </a:extLst>
          </p:cNvPr>
          <p:cNvSpPr>
            <a:spLocks noGrp="1"/>
          </p:cNvSpPr>
          <p:nvPr>
            <p:ph type="title"/>
          </p:nvPr>
        </p:nvSpPr>
        <p:spPr>
          <a:xfrm>
            <a:off x="646111" y="452718"/>
            <a:ext cx="10450976" cy="1400530"/>
          </a:xfrm>
        </p:spPr>
        <p:txBody>
          <a:bodyPr/>
          <a:lstStyle/>
          <a:p>
            <a:pPr algn="ctr"/>
            <a:r>
              <a:rPr lang="he-IL" sz="4400" dirty="0">
                <a:cs typeface="+mn-cs"/>
              </a:rPr>
              <a:t>תשובה</a:t>
            </a:r>
            <a:endParaRPr lang="en-US" dirty="0">
              <a:cs typeface="+mn-cs"/>
            </a:endParaRPr>
          </a:p>
        </p:txBody>
      </p:sp>
      <p:pic>
        <p:nvPicPr>
          <p:cNvPr id="5" name="Picture 4">
            <a:extLst>
              <a:ext uri="{FF2B5EF4-FFF2-40B4-BE49-F238E27FC236}">
                <a16:creationId xmlns:a16="http://schemas.microsoft.com/office/drawing/2014/main" id="{FBB6BDAB-C528-F012-B7AD-448097E0DE1E}"/>
              </a:ext>
            </a:extLst>
          </p:cNvPr>
          <p:cNvPicPr>
            <a:picLocks noChangeAspect="1"/>
          </p:cNvPicPr>
          <p:nvPr/>
        </p:nvPicPr>
        <p:blipFill>
          <a:blip r:embed="rId2"/>
          <a:stretch>
            <a:fillRect/>
          </a:stretch>
        </p:blipFill>
        <p:spPr>
          <a:xfrm>
            <a:off x="3595338" y="1540656"/>
            <a:ext cx="5001323" cy="4486901"/>
          </a:xfrm>
          <a:prstGeom prst="rect">
            <a:avLst/>
          </a:prstGeom>
        </p:spPr>
      </p:pic>
    </p:spTree>
    <p:extLst>
      <p:ext uri="{BB962C8B-B14F-4D97-AF65-F5344CB8AC3E}">
        <p14:creationId xmlns:p14="http://schemas.microsoft.com/office/powerpoint/2010/main" val="2753208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2E3C-EED9-777A-0782-7F53C4DA0CD8}"/>
              </a:ext>
            </a:extLst>
          </p:cNvPr>
          <p:cNvSpPr>
            <a:spLocks noGrp="1"/>
          </p:cNvSpPr>
          <p:nvPr>
            <p:ph type="title"/>
          </p:nvPr>
        </p:nvSpPr>
        <p:spPr>
          <a:xfrm>
            <a:off x="519844" y="195266"/>
            <a:ext cx="10459854" cy="1400530"/>
          </a:xfrm>
        </p:spPr>
        <p:txBody>
          <a:bodyPr/>
          <a:lstStyle/>
          <a:p>
            <a:pPr algn="ctr" rtl="1"/>
            <a:r>
              <a:rPr lang="he-IL" sz="4400" dirty="0">
                <a:cs typeface="+mn-cs"/>
              </a:rPr>
              <a:t>שאלה – כמה פעמים תודפס המילה </a:t>
            </a:r>
            <a:r>
              <a:rPr lang="en-US" sz="4400" dirty="0">
                <a:cs typeface="+mn-cs"/>
              </a:rPr>
              <a:t>Hey</a:t>
            </a:r>
            <a:r>
              <a:rPr lang="he-IL" sz="4400" dirty="0">
                <a:cs typeface="+mn-cs"/>
              </a:rPr>
              <a:t> למסך?</a:t>
            </a:r>
            <a:endParaRPr lang="en-US" sz="4400" dirty="0">
              <a:cs typeface="+mn-cs"/>
            </a:endParaRPr>
          </a:p>
        </p:txBody>
      </p:sp>
      <p:pic>
        <p:nvPicPr>
          <p:cNvPr id="5" name="Picture 4">
            <a:extLst>
              <a:ext uri="{FF2B5EF4-FFF2-40B4-BE49-F238E27FC236}">
                <a16:creationId xmlns:a16="http://schemas.microsoft.com/office/drawing/2014/main" id="{70EF8FA5-2D7A-5D32-0D86-9BBAAFA7C0C0}"/>
              </a:ext>
            </a:extLst>
          </p:cNvPr>
          <p:cNvPicPr>
            <a:picLocks noChangeAspect="1"/>
          </p:cNvPicPr>
          <p:nvPr/>
        </p:nvPicPr>
        <p:blipFill>
          <a:blip r:embed="rId2"/>
          <a:stretch>
            <a:fillRect/>
          </a:stretch>
        </p:blipFill>
        <p:spPr>
          <a:xfrm>
            <a:off x="3487268" y="1762702"/>
            <a:ext cx="4525006" cy="4086795"/>
          </a:xfrm>
          <a:prstGeom prst="rect">
            <a:avLst/>
          </a:prstGeom>
        </p:spPr>
      </p:pic>
      <p:sp>
        <p:nvSpPr>
          <p:cNvPr id="6" name="TextBox 5">
            <a:extLst>
              <a:ext uri="{FF2B5EF4-FFF2-40B4-BE49-F238E27FC236}">
                <a16:creationId xmlns:a16="http://schemas.microsoft.com/office/drawing/2014/main" id="{8298116B-DA74-AE8F-57B6-F35DFA719280}"/>
              </a:ext>
            </a:extLst>
          </p:cNvPr>
          <p:cNvSpPr txBox="1"/>
          <p:nvPr/>
        </p:nvSpPr>
        <p:spPr>
          <a:xfrm>
            <a:off x="426129" y="6016403"/>
            <a:ext cx="11088210" cy="646331"/>
          </a:xfrm>
          <a:prstGeom prst="rect">
            <a:avLst/>
          </a:prstGeom>
          <a:noFill/>
        </p:spPr>
        <p:txBody>
          <a:bodyPr wrap="square" rtlCol="0">
            <a:spAutoFit/>
          </a:bodyPr>
          <a:lstStyle/>
          <a:p>
            <a:pPr marL="285750" indent="-285750" algn="r" rtl="1">
              <a:buFont typeface="Arial" panose="020B0604020202020204" pitchFamily="34" charset="0"/>
              <a:buChar char="•"/>
            </a:pPr>
            <a:r>
              <a:rPr lang="he-IL" dirty="0"/>
              <a:t>התשובה היא 96, מכוון שבלולאה הפנימית יש 8 הדפסות, ואנחנו מריצים את הלולאה הפנימית 12 פעמים, לכן יהיה 12*8 הדפסות.</a:t>
            </a:r>
            <a:endParaRPr lang="en-US" dirty="0"/>
          </a:p>
        </p:txBody>
      </p:sp>
    </p:spTree>
    <p:extLst>
      <p:ext uri="{BB962C8B-B14F-4D97-AF65-F5344CB8AC3E}">
        <p14:creationId xmlns:p14="http://schemas.microsoft.com/office/powerpoint/2010/main" val="274848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50E0-B3CC-A1FF-49F4-E8C3EB6029C1}"/>
              </a:ext>
            </a:extLst>
          </p:cNvPr>
          <p:cNvSpPr>
            <a:spLocks noGrp="1"/>
          </p:cNvSpPr>
          <p:nvPr>
            <p:ph type="title"/>
          </p:nvPr>
        </p:nvSpPr>
        <p:spPr>
          <a:xfrm>
            <a:off x="0" y="2728734"/>
            <a:ext cx="12192000" cy="4129265"/>
          </a:xfrm>
        </p:spPr>
        <p:txBody>
          <a:bodyPr/>
          <a:lstStyle/>
          <a:p>
            <a:pPr algn="ctr" rtl="1"/>
            <a:r>
              <a:rPr lang="he-IL" sz="7200" dirty="0">
                <a:cs typeface="+mn-cs"/>
              </a:rPr>
              <a:t>סיימנו לולאות</a:t>
            </a:r>
            <a:endParaRPr lang="en-US" sz="7200" dirty="0">
              <a:cs typeface="+mn-cs"/>
            </a:endParaRPr>
          </a:p>
        </p:txBody>
      </p:sp>
    </p:spTree>
    <p:extLst>
      <p:ext uri="{BB962C8B-B14F-4D97-AF65-F5344CB8AC3E}">
        <p14:creationId xmlns:p14="http://schemas.microsoft.com/office/powerpoint/2010/main" val="766646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4EF65-89E8-C57E-6F1E-A6D969A5B5A2}"/>
              </a:ext>
            </a:extLst>
          </p:cNvPr>
          <p:cNvSpPr>
            <a:spLocks noGrp="1"/>
          </p:cNvSpPr>
          <p:nvPr>
            <p:ph type="title"/>
          </p:nvPr>
        </p:nvSpPr>
        <p:spPr>
          <a:xfrm>
            <a:off x="0" y="2885198"/>
            <a:ext cx="12192000" cy="3972801"/>
          </a:xfrm>
        </p:spPr>
        <p:txBody>
          <a:bodyPr/>
          <a:lstStyle/>
          <a:p>
            <a:pPr algn="ctr" rtl="1"/>
            <a:r>
              <a:rPr lang="he-IL" sz="7200" dirty="0">
                <a:cs typeface="+mn-cs"/>
              </a:rPr>
              <a:t>תרגול קוד – מיני בנק</a:t>
            </a:r>
            <a:endParaRPr lang="en-US" sz="7200" dirty="0">
              <a:cs typeface="+mn-cs"/>
            </a:endParaRPr>
          </a:p>
        </p:txBody>
      </p:sp>
    </p:spTree>
    <p:extLst>
      <p:ext uri="{BB962C8B-B14F-4D97-AF65-F5344CB8AC3E}">
        <p14:creationId xmlns:p14="http://schemas.microsoft.com/office/powerpoint/2010/main" val="1387263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5CDB-7A9D-AA37-B89F-E7FA9F9A79DB}"/>
              </a:ext>
            </a:extLst>
          </p:cNvPr>
          <p:cNvSpPr>
            <a:spLocks noGrp="1"/>
          </p:cNvSpPr>
          <p:nvPr>
            <p:ph type="title"/>
          </p:nvPr>
        </p:nvSpPr>
        <p:spPr>
          <a:xfrm>
            <a:off x="665825" y="310675"/>
            <a:ext cx="10477609" cy="1400530"/>
          </a:xfrm>
        </p:spPr>
        <p:txBody>
          <a:bodyPr/>
          <a:lstStyle/>
          <a:p>
            <a:pPr algn="ctr" rtl="1"/>
            <a:r>
              <a:rPr lang="he-IL" sz="4400" dirty="0">
                <a:cs typeface="+mn-cs"/>
              </a:rPr>
              <a:t>תרגול קוד – מיני בנק</a:t>
            </a:r>
            <a:endParaRPr lang="en-US" sz="4400" dirty="0">
              <a:cs typeface="+mn-cs"/>
            </a:endParaRPr>
          </a:p>
        </p:txBody>
      </p:sp>
      <p:sp>
        <p:nvSpPr>
          <p:cNvPr id="4" name="TextBox 3">
            <a:extLst>
              <a:ext uri="{FF2B5EF4-FFF2-40B4-BE49-F238E27FC236}">
                <a16:creationId xmlns:a16="http://schemas.microsoft.com/office/drawing/2014/main" id="{598E41AF-2E52-C89C-17BD-3D6965B010D7}"/>
              </a:ext>
            </a:extLst>
          </p:cNvPr>
          <p:cNvSpPr txBox="1"/>
          <p:nvPr/>
        </p:nvSpPr>
        <p:spPr>
          <a:xfrm>
            <a:off x="665825" y="1597981"/>
            <a:ext cx="10687975" cy="3416320"/>
          </a:xfrm>
          <a:prstGeom prst="rect">
            <a:avLst/>
          </a:prstGeom>
          <a:noFill/>
        </p:spPr>
        <p:txBody>
          <a:bodyPr wrap="square" rtlCol="0">
            <a:spAutoFit/>
          </a:bodyPr>
          <a:lstStyle/>
          <a:p>
            <a:pPr marL="285750" indent="-285750" algn="r" rtl="1">
              <a:buFont typeface="Arial" panose="020B0604020202020204" pitchFamily="34" charset="0"/>
              <a:buChar char="•"/>
            </a:pPr>
            <a:r>
              <a:rPr lang="he-IL" dirty="0"/>
              <a:t>התרגול לשיעור הזה הוא כתיבת תוכנית שתדמה בנק. התוכנית תאפשר לנו לבצע 5 פעולות והמשתמש יבחר כל פעם איזה פעולה לבצע.</a:t>
            </a:r>
          </a:p>
          <a:p>
            <a:pPr marL="742950" lvl="1" indent="-285750" algn="r" rtl="1">
              <a:buFont typeface="Arial" panose="020B0604020202020204" pitchFamily="34" charset="0"/>
              <a:buChar char="•"/>
            </a:pPr>
            <a:r>
              <a:rPr lang="he-IL" dirty="0"/>
              <a:t>1. למשוך כסף.</a:t>
            </a:r>
          </a:p>
          <a:p>
            <a:pPr marL="742950" lvl="1" indent="-285750" algn="r" rtl="1">
              <a:buFont typeface="Arial" panose="020B0604020202020204" pitchFamily="34" charset="0"/>
              <a:buChar char="•"/>
            </a:pPr>
            <a:r>
              <a:rPr lang="he-IL" dirty="0"/>
              <a:t>2. להפקיד כסף.</a:t>
            </a:r>
          </a:p>
          <a:p>
            <a:pPr marL="742950" lvl="1" indent="-285750" algn="r" rtl="1">
              <a:buFont typeface="Arial" panose="020B0604020202020204" pitchFamily="34" charset="0"/>
              <a:buChar char="•"/>
            </a:pPr>
            <a:r>
              <a:rPr lang="he-IL" dirty="0"/>
              <a:t>3. לצפות בכמות כסף שלי.</a:t>
            </a:r>
          </a:p>
          <a:p>
            <a:pPr marL="742950" lvl="1" indent="-285750" algn="r" rtl="1">
              <a:buFont typeface="Arial" panose="020B0604020202020204" pitchFamily="34" charset="0"/>
              <a:buChar char="•"/>
            </a:pPr>
            <a:r>
              <a:rPr lang="he-IL" dirty="0"/>
              <a:t>4. לצפות במשיכה האחרונה שעשיתי.</a:t>
            </a:r>
          </a:p>
          <a:p>
            <a:pPr marL="742950" lvl="1" indent="-285750" algn="r" rtl="1">
              <a:buFont typeface="Arial" panose="020B0604020202020204" pitchFamily="34" charset="0"/>
              <a:buChar char="•"/>
            </a:pPr>
            <a:r>
              <a:rPr lang="he-IL" dirty="0"/>
              <a:t>5. לצפות בהפקדה האחרונה שעשיתי.</a:t>
            </a:r>
          </a:p>
          <a:p>
            <a:pPr marL="285750" indent="-285750" algn="r" rtl="1">
              <a:buFont typeface="Arial" panose="020B0604020202020204" pitchFamily="34" charset="0"/>
              <a:buChar char="•"/>
            </a:pPr>
            <a:r>
              <a:rPr lang="he-IL" dirty="0"/>
              <a:t>המשתמש כל פעם יצטרך לבחור אחת מן הפעולות הבאות, שימי לב שהתוכנית לא תפסיק לרוץ לאחר ביצוע פעולה, אלא תחזור על עצמה ותבצע פעולה אחרת שהמשתמש בוחר (קטע קוד שחוזר על עצמו שוב ושוב, מתאים מאוד ללולאה).</a:t>
            </a:r>
          </a:p>
          <a:p>
            <a:pPr marL="285750" indent="-285750" algn="r" rtl="1">
              <a:buFont typeface="Arial" panose="020B0604020202020204" pitchFamily="34" charset="0"/>
              <a:buChar char="•"/>
            </a:pPr>
            <a:r>
              <a:rPr lang="he-IL" dirty="0"/>
              <a:t>כאשר נפעיל את התוכנית יהיה רשום הודעת "ברוך הבא לבנק" וגם יודפס כמות הכסף שיש למשתמש. לאחר מכן הוא יוכל לבחור אחת מ5 הפעולות לביצוע.</a:t>
            </a:r>
          </a:p>
        </p:txBody>
      </p:sp>
    </p:spTree>
    <p:extLst>
      <p:ext uri="{BB962C8B-B14F-4D97-AF65-F5344CB8AC3E}">
        <p14:creationId xmlns:p14="http://schemas.microsoft.com/office/powerpoint/2010/main" val="237803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9B99-B745-3A26-136E-127053FD624D}"/>
              </a:ext>
            </a:extLst>
          </p:cNvPr>
          <p:cNvSpPr>
            <a:spLocks noGrp="1"/>
          </p:cNvSpPr>
          <p:nvPr>
            <p:ph type="title"/>
          </p:nvPr>
        </p:nvSpPr>
        <p:spPr>
          <a:xfrm>
            <a:off x="838200" y="2766218"/>
            <a:ext cx="10515600" cy="1325563"/>
          </a:xfrm>
        </p:spPr>
        <p:txBody>
          <a:bodyPr/>
          <a:lstStyle/>
          <a:p>
            <a:pPr algn="ctr" rtl="1"/>
            <a:r>
              <a:rPr lang="he-IL" sz="7200" dirty="0">
                <a:cs typeface="+mn-cs"/>
              </a:rPr>
              <a:t>דוגמת הרצה</a:t>
            </a:r>
            <a:endParaRPr lang="en-US" sz="7200" dirty="0">
              <a:cs typeface="+mn-cs"/>
            </a:endParaRPr>
          </a:p>
        </p:txBody>
      </p:sp>
    </p:spTree>
    <p:extLst>
      <p:ext uri="{BB962C8B-B14F-4D97-AF65-F5344CB8AC3E}">
        <p14:creationId xmlns:p14="http://schemas.microsoft.com/office/powerpoint/2010/main" val="601614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0E7F8-D370-D138-0A4D-1DC7DF8BBDB9}"/>
              </a:ext>
            </a:extLst>
          </p:cNvPr>
          <p:cNvSpPr>
            <a:spLocks noGrp="1"/>
          </p:cNvSpPr>
          <p:nvPr>
            <p:ph type="title"/>
          </p:nvPr>
        </p:nvSpPr>
        <p:spPr>
          <a:xfrm>
            <a:off x="838200" y="2769833"/>
            <a:ext cx="10515600" cy="3835154"/>
          </a:xfrm>
        </p:spPr>
        <p:txBody>
          <a:bodyPr/>
          <a:lstStyle/>
          <a:p>
            <a:pPr algn="ctr" rtl="1"/>
            <a:r>
              <a:rPr lang="he-IL" sz="7200" dirty="0">
                <a:cs typeface="+mn-cs"/>
              </a:rPr>
              <a:t>סיימנו</a:t>
            </a:r>
            <a:endParaRPr lang="en-US" sz="7200" dirty="0">
              <a:cs typeface="+mn-cs"/>
            </a:endParaRPr>
          </a:p>
        </p:txBody>
      </p:sp>
    </p:spTree>
    <p:extLst>
      <p:ext uri="{BB962C8B-B14F-4D97-AF65-F5344CB8AC3E}">
        <p14:creationId xmlns:p14="http://schemas.microsoft.com/office/powerpoint/2010/main" val="1014417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CD85-2DEE-7030-CE8D-DBDBD35B6B0D}"/>
              </a:ext>
            </a:extLst>
          </p:cNvPr>
          <p:cNvSpPr>
            <a:spLocks noGrp="1"/>
          </p:cNvSpPr>
          <p:nvPr>
            <p:ph type="title"/>
          </p:nvPr>
        </p:nvSpPr>
        <p:spPr>
          <a:xfrm>
            <a:off x="133166" y="275165"/>
            <a:ext cx="11123719" cy="1400530"/>
          </a:xfrm>
        </p:spPr>
        <p:txBody>
          <a:bodyPr/>
          <a:lstStyle/>
          <a:p>
            <a:pPr algn="ctr" rtl="1"/>
            <a:r>
              <a:rPr lang="he-IL" sz="4400" dirty="0" err="1">
                <a:cs typeface="+mn-cs"/>
              </a:rPr>
              <a:t>רענון</a:t>
            </a:r>
            <a:r>
              <a:rPr lang="he-IL" sz="4400" dirty="0">
                <a:cs typeface="+mn-cs"/>
              </a:rPr>
              <a:t> - תנאים</a:t>
            </a:r>
            <a:endParaRPr lang="en-US" sz="4400" dirty="0">
              <a:cs typeface="+mn-cs"/>
            </a:endParaRPr>
          </a:p>
        </p:txBody>
      </p:sp>
      <p:pic>
        <p:nvPicPr>
          <p:cNvPr id="7" name="Picture 6">
            <a:extLst>
              <a:ext uri="{FF2B5EF4-FFF2-40B4-BE49-F238E27FC236}">
                <a16:creationId xmlns:a16="http://schemas.microsoft.com/office/drawing/2014/main" id="{6826B872-DA97-A186-A4DE-BF5C58CF3EED}"/>
              </a:ext>
            </a:extLst>
          </p:cNvPr>
          <p:cNvPicPr>
            <a:picLocks noChangeAspect="1"/>
          </p:cNvPicPr>
          <p:nvPr/>
        </p:nvPicPr>
        <p:blipFill>
          <a:blip r:embed="rId2"/>
          <a:stretch>
            <a:fillRect/>
          </a:stretch>
        </p:blipFill>
        <p:spPr>
          <a:xfrm>
            <a:off x="1966917" y="1436002"/>
            <a:ext cx="8258165" cy="4843810"/>
          </a:xfrm>
          <a:prstGeom prst="rect">
            <a:avLst/>
          </a:prstGeom>
        </p:spPr>
      </p:pic>
    </p:spTree>
    <p:extLst>
      <p:ext uri="{BB962C8B-B14F-4D97-AF65-F5344CB8AC3E}">
        <p14:creationId xmlns:p14="http://schemas.microsoft.com/office/powerpoint/2010/main" val="247666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35403-3371-9C23-D165-7BF53078CC60}"/>
              </a:ext>
            </a:extLst>
          </p:cNvPr>
          <p:cNvSpPr>
            <a:spLocks noGrp="1"/>
          </p:cNvSpPr>
          <p:nvPr>
            <p:ph type="title"/>
          </p:nvPr>
        </p:nvSpPr>
        <p:spPr>
          <a:xfrm>
            <a:off x="1" y="2467992"/>
            <a:ext cx="12192000" cy="4390008"/>
          </a:xfrm>
        </p:spPr>
        <p:txBody>
          <a:bodyPr/>
          <a:lstStyle/>
          <a:p>
            <a:pPr algn="ctr" rtl="1"/>
            <a:r>
              <a:rPr lang="he-IL" sz="7200" dirty="0">
                <a:cs typeface="+mn-cs"/>
              </a:rPr>
              <a:t>לולאות</a:t>
            </a:r>
            <a:endParaRPr lang="en-US" sz="7200" dirty="0">
              <a:cs typeface="+mn-cs"/>
            </a:endParaRPr>
          </a:p>
        </p:txBody>
      </p:sp>
    </p:spTree>
    <p:extLst>
      <p:ext uri="{BB962C8B-B14F-4D97-AF65-F5344CB8AC3E}">
        <p14:creationId xmlns:p14="http://schemas.microsoft.com/office/powerpoint/2010/main" val="267471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9548-83D5-413B-D277-EAC9337E167B}"/>
              </a:ext>
            </a:extLst>
          </p:cNvPr>
          <p:cNvSpPr>
            <a:spLocks noGrp="1"/>
          </p:cNvSpPr>
          <p:nvPr>
            <p:ph type="title"/>
          </p:nvPr>
        </p:nvSpPr>
        <p:spPr>
          <a:xfrm>
            <a:off x="646111" y="452718"/>
            <a:ext cx="10479166" cy="1400530"/>
          </a:xfrm>
        </p:spPr>
        <p:txBody>
          <a:bodyPr/>
          <a:lstStyle/>
          <a:p>
            <a:pPr algn="ctr"/>
            <a:r>
              <a:rPr lang="he-IL" sz="4400" dirty="0">
                <a:cs typeface="+mn-cs"/>
              </a:rPr>
              <a:t>הצורך בלולאות</a:t>
            </a:r>
            <a:endParaRPr lang="en-US" sz="4400" dirty="0">
              <a:cs typeface="+mn-cs"/>
            </a:endParaRPr>
          </a:p>
        </p:txBody>
      </p:sp>
      <p:sp>
        <p:nvSpPr>
          <p:cNvPr id="4" name="TextBox 3">
            <a:extLst>
              <a:ext uri="{FF2B5EF4-FFF2-40B4-BE49-F238E27FC236}">
                <a16:creationId xmlns:a16="http://schemas.microsoft.com/office/drawing/2014/main" id="{017AD5D1-3B26-7BCB-FAEC-6505454A15C1}"/>
              </a:ext>
            </a:extLst>
          </p:cNvPr>
          <p:cNvSpPr txBox="1"/>
          <p:nvPr/>
        </p:nvSpPr>
        <p:spPr>
          <a:xfrm>
            <a:off x="648070" y="1482571"/>
            <a:ext cx="10875146" cy="923330"/>
          </a:xfrm>
          <a:prstGeom prst="rect">
            <a:avLst/>
          </a:prstGeom>
          <a:noFill/>
        </p:spPr>
        <p:txBody>
          <a:bodyPr wrap="square" rtlCol="0">
            <a:spAutoFit/>
          </a:bodyPr>
          <a:lstStyle/>
          <a:p>
            <a:pPr marL="285750" indent="-285750" algn="r" rtl="1">
              <a:buFont typeface="Arial" panose="020B0604020202020204" pitchFamily="34" charset="0"/>
              <a:buChar char="•"/>
            </a:pPr>
            <a:r>
              <a:rPr lang="he-IL" dirty="0"/>
              <a:t>בשפות תכנות, לולאות מאפשרות לנו להריץ קטע קוד בלופ למשך כמות פעמים מסוימת, לכן השם לולאה.</a:t>
            </a:r>
          </a:p>
          <a:p>
            <a:pPr marL="285750" indent="-285750" algn="r" rtl="1">
              <a:buFont typeface="Arial" panose="020B0604020202020204" pitchFamily="34" charset="0"/>
              <a:buChar char="•"/>
            </a:pPr>
            <a:r>
              <a:rPr lang="he-IL" dirty="0"/>
              <a:t>דוגמה לשימוש:</a:t>
            </a:r>
          </a:p>
          <a:p>
            <a:pPr marL="742950" lvl="1" indent="-285750" algn="r" rtl="1">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9BA038A4-38A9-0593-2CF3-ADE24EFDCCC2}"/>
              </a:ext>
            </a:extLst>
          </p:cNvPr>
          <p:cNvPicPr>
            <a:picLocks noChangeAspect="1"/>
          </p:cNvPicPr>
          <p:nvPr/>
        </p:nvPicPr>
        <p:blipFill>
          <a:blip r:embed="rId2"/>
          <a:stretch>
            <a:fillRect/>
          </a:stretch>
        </p:blipFill>
        <p:spPr>
          <a:xfrm>
            <a:off x="1145219" y="2994571"/>
            <a:ext cx="3258005" cy="2915057"/>
          </a:xfrm>
          <a:prstGeom prst="rect">
            <a:avLst/>
          </a:prstGeom>
        </p:spPr>
      </p:pic>
      <p:cxnSp>
        <p:nvCxnSpPr>
          <p:cNvPr id="10" name="Straight Arrow Connector 9">
            <a:extLst>
              <a:ext uri="{FF2B5EF4-FFF2-40B4-BE49-F238E27FC236}">
                <a16:creationId xmlns:a16="http://schemas.microsoft.com/office/drawing/2014/main" id="{4F6867CF-9A7E-A867-D886-CBD829E83344}"/>
              </a:ext>
            </a:extLst>
          </p:cNvPr>
          <p:cNvCxnSpPr>
            <a:cxnSpLocks/>
          </p:cNvCxnSpPr>
          <p:nvPr/>
        </p:nvCxnSpPr>
        <p:spPr>
          <a:xfrm>
            <a:off x="4687410" y="4452099"/>
            <a:ext cx="19175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DF58DE7E-91EC-8907-A519-9110019EB849}"/>
              </a:ext>
            </a:extLst>
          </p:cNvPr>
          <p:cNvSpPr txBox="1"/>
          <p:nvPr/>
        </p:nvSpPr>
        <p:spPr>
          <a:xfrm>
            <a:off x="5066190" y="4082767"/>
            <a:ext cx="1242874" cy="369332"/>
          </a:xfrm>
          <a:prstGeom prst="rect">
            <a:avLst/>
          </a:prstGeom>
          <a:noFill/>
        </p:spPr>
        <p:txBody>
          <a:bodyPr wrap="square" rtlCol="0">
            <a:spAutoFit/>
          </a:bodyPr>
          <a:lstStyle/>
          <a:p>
            <a:r>
              <a:rPr lang="he-IL" dirty="0"/>
              <a:t>עם לולאות</a:t>
            </a:r>
            <a:endParaRPr lang="en-US" dirty="0"/>
          </a:p>
        </p:txBody>
      </p:sp>
      <p:pic>
        <p:nvPicPr>
          <p:cNvPr id="14" name="Picture 13">
            <a:extLst>
              <a:ext uri="{FF2B5EF4-FFF2-40B4-BE49-F238E27FC236}">
                <a16:creationId xmlns:a16="http://schemas.microsoft.com/office/drawing/2014/main" id="{2EADF314-E348-CC93-B188-04FE72553B20}"/>
              </a:ext>
            </a:extLst>
          </p:cNvPr>
          <p:cNvPicPr>
            <a:picLocks noChangeAspect="1"/>
          </p:cNvPicPr>
          <p:nvPr/>
        </p:nvPicPr>
        <p:blipFill>
          <a:blip r:embed="rId3"/>
          <a:stretch>
            <a:fillRect/>
          </a:stretch>
        </p:blipFill>
        <p:spPr>
          <a:xfrm>
            <a:off x="7121933" y="2994571"/>
            <a:ext cx="4003344" cy="2915056"/>
          </a:xfrm>
          <a:prstGeom prst="rect">
            <a:avLst/>
          </a:prstGeom>
        </p:spPr>
      </p:pic>
    </p:spTree>
    <p:extLst>
      <p:ext uri="{BB962C8B-B14F-4D97-AF65-F5344CB8AC3E}">
        <p14:creationId xmlns:p14="http://schemas.microsoft.com/office/powerpoint/2010/main" val="8554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C7AE-50ED-40B8-C16E-69AC5E22DED3}"/>
              </a:ext>
            </a:extLst>
          </p:cNvPr>
          <p:cNvSpPr>
            <a:spLocks noGrp="1"/>
          </p:cNvSpPr>
          <p:nvPr>
            <p:ph type="title"/>
          </p:nvPr>
        </p:nvSpPr>
        <p:spPr>
          <a:xfrm>
            <a:off x="530701" y="452718"/>
            <a:ext cx="10504242" cy="1400530"/>
          </a:xfrm>
        </p:spPr>
        <p:txBody>
          <a:bodyPr/>
          <a:lstStyle/>
          <a:p>
            <a:pPr algn="ctr" rtl="1"/>
            <a:r>
              <a:rPr lang="he-IL" sz="4400" dirty="0">
                <a:cs typeface="+mn-cs"/>
              </a:rPr>
              <a:t>דוגמה יותר פרקטית</a:t>
            </a:r>
            <a:endParaRPr lang="en-US" sz="4400" dirty="0">
              <a:cs typeface="+mn-cs"/>
            </a:endParaRPr>
          </a:p>
        </p:txBody>
      </p:sp>
      <p:pic>
        <p:nvPicPr>
          <p:cNvPr id="5" name="Picture 4">
            <a:extLst>
              <a:ext uri="{FF2B5EF4-FFF2-40B4-BE49-F238E27FC236}">
                <a16:creationId xmlns:a16="http://schemas.microsoft.com/office/drawing/2014/main" id="{5FD90DB6-779E-C511-48F7-18C50FE4942A}"/>
              </a:ext>
            </a:extLst>
          </p:cNvPr>
          <p:cNvPicPr>
            <a:picLocks noChangeAspect="1"/>
          </p:cNvPicPr>
          <p:nvPr/>
        </p:nvPicPr>
        <p:blipFill>
          <a:blip r:embed="rId3"/>
          <a:stretch>
            <a:fillRect/>
          </a:stretch>
        </p:blipFill>
        <p:spPr>
          <a:xfrm>
            <a:off x="2613475" y="1853248"/>
            <a:ext cx="6965049" cy="3915091"/>
          </a:xfrm>
          <a:prstGeom prst="rect">
            <a:avLst/>
          </a:prstGeom>
        </p:spPr>
      </p:pic>
    </p:spTree>
    <p:extLst>
      <p:ext uri="{BB962C8B-B14F-4D97-AF65-F5344CB8AC3E}">
        <p14:creationId xmlns:p14="http://schemas.microsoft.com/office/powerpoint/2010/main" val="2589069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0BB87-0BDB-919E-2904-AB7B274089F1}"/>
              </a:ext>
            </a:extLst>
          </p:cNvPr>
          <p:cNvSpPr>
            <a:spLocks noGrp="1"/>
          </p:cNvSpPr>
          <p:nvPr>
            <p:ph type="title"/>
          </p:nvPr>
        </p:nvSpPr>
        <p:spPr>
          <a:xfrm>
            <a:off x="0" y="2698811"/>
            <a:ext cx="12192000" cy="4159189"/>
          </a:xfrm>
        </p:spPr>
        <p:txBody>
          <a:bodyPr/>
          <a:lstStyle/>
          <a:p>
            <a:pPr algn="ctr" rtl="1"/>
            <a:r>
              <a:rPr lang="he-IL" sz="7200" dirty="0">
                <a:cs typeface="+mn-cs"/>
              </a:rPr>
              <a:t>סוגי לולאות</a:t>
            </a:r>
            <a:endParaRPr lang="en-US" sz="7200" dirty="0">
              <a:cs typeface="+mn-cs"/>
            </a:endParaRPr>
          </a:p>
        </p:txBody>
      </p:sp>
    </p:spTree>
    <p:extLst>
      <p:ext uri="{BB962C8B-B14F-4D97-AF65-F5344CB8AC3E}">
        <p14:creationId xmlns:p14="http://schemas.microsoft.com/office/powerpoint/2010/main" val="2030135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64D0-26DC-7AE2-8CCF-84E890CF3BF0}"/>
              </a:ext>
            </a:extLst>
          </p:cNvPr>
          <p:cNvSpPr>
            <a:spLocks noGrp="1"/>
          </p:cNvSpPr>
          <p:nvPr>
            <p:ph type="title"/>
          </p:nvPr>
        </p:nvSpPr>
        <p:spPr>
          <a:xfrm>
            <a:off x="557334" y="359260"/>
            <a:ext cx="10521998" cy="1400530"/>
          </a:xfrm>
        </p:spPr>
        <p:txBody>
          <a:bodyPr/>
          <a:lstStyle/>
          <a:p>
            <a:pPr algn="ctr" rtl="1"/>
            <a:r>
              <a:rPr lang="he-IL" sz="4400" dirty="0">
                <a:cs typeface="+mn-cs"/>
              </a:rPr>
              <a:t>לולאת </a:t>
            </a:r>
            <a:r>
              <a:rPr lang="en-US" sz="4400" dirty="0">
                <a:cs typeface="+mn-cs"/>
              </a:rPr>
              <a:t>For</a:t>
            </a:r>
          </a:p>
        </p:txBody>
      </p:sp>
      <p:sp>
        <p:nvSpPr>
          <p:cNvPr id="4" name="TextBox 3">
            <a:extLst>
              <a:ext uri="{FF2B5EF4-FFF2-40B4-BE49-F238E27FC236}">
                <a16:creationId xmlns:a16="http://schemas.microsoft.com/office/drawing/2014/main" id="{41E57BFD-1F93-AD03-BCFC-184920671B59}"/>
              </a:ext>
            </a:extLst>
          </p:cNvPr>
          <p:cNvSpPr txBox="1"/>
          <p:nvPr/>
        </p:nvSpPr>
        <p:spPr>
          <a:xfrm>
            <a:off x="452761" y="1420427"/>
            <a:ext cx="10999433" cy="5078313"/>
          </a:xfrm>
          <a:prstGeom prst="rect">
            <a:avLst/>
          </a:prstGeom>
          <a:noFill/>
        </p:spPr>
        <p:txBody>
          <a:bodyPr wrap="square" rtlCol="0">
            <a:spAutoFit/>
          </a:bodyPr>
          <a:lstStyle/>
          <a:p>
            <a:pPr marL="285750" indent="-285750" algn="r" rtl="1">
              <a:buFont typeface="Arial" panose="020B0604020202020204" pitchFamily="34" charset="0"/>
              <a:buChar char="•"/>
            </a:pPr>
            <a:r>
              <a:rPr lang="he-IL" dirty="0"/>
              <a:t>לולאת </a:t>
            </a:r>
            <a:r>
              <a:rPr lang="en-US" dirty="0"/>
              <a:t>For</a:t>
            </a:r>
            <a:r>
              <a:rPr lang="he-IL" dirty="0"/>
              <a:t> מאפשרת לנו לבצע קוד כמות פעמים ידועה מראש, כלומר אני יודע שאני צריך להריץ את הקטע קוד שלי 5 פעמים, אז אני יכול להשתמש בלולאת </a:t>
            </a:r>
            <a:r>
              <a:rPr lang="en-US" dirty="0"/>
              <a:t>for</a:t>
            </a:r>
            <a:r>
              <a:rPr lang="he-IL" dirty="0"/>
              <a:t> כדי להריץ 5 פעמים את הקטע קוד.</a:t>
            </a:r>
          </a:p>
          <a:p>
            <a:pPr marL="285750" indent="-285750" algn="r" rtl="1">
              <a:buFont typeface="Arial" panose="020B0604020202020204" pitchFamily="34" charset="0"/>
              <a:buChar char="•"/>
            </a:pPr>
            <a:r>
              <a:rPr lang="he-IL" dirty="0"/>
              <a:t>לולאת </a:t>
            </a:r>
            <a:r>
              <a:rPr lang="en-US" dirty="0"/>
              <a:t>For</a:t>
            </a:r>
            <a:r>
              <a:rPr lang="he-IL" dirty="0"/>
              <a:t> משתמשת במשתנה שמטרתו לספור את כמות הפעמים שהקוד רץ עד כה.</a:t>
            </a:r>
          </a:p>
          <a:p>
            <a:pPr marL="285750" indent="-285750" algn="r" rtl="1">
              <a:buFont typeface="Arial" panose="020B0604020202020204" pitchFamily="34" charset="0"/>
              <a:buChar char="•"/>
            </a:pPr>
            <a:r>
              <a:rPr lang="he-IL" dirty="0"/>
              <a:t>לדוגמה בהתחלה הערך יהיה של המשתנה יהיה 0, לאחר הרצה אחת הוא יעלה ל1, אחרי זה 2, ואז 3, 4 ובסוף שהוא יגיע ל5 הלולאה תעצור.</a:t>
            </a:r>
          </a:p>
          <a:p>
            <a:pPr marL="285750" indent="-285750" algn="r" rtl="1">
              <a:buFont typeface="Arial" panose="020B0604020202020204" pitchFamily="34" charset="0"/>
              <a:buChar char="•"/>
            </a:pPr>
            <a:r>
              <a:rPr lang="he-IL" dirty="0"/>
              <a:t>דוגמה בקוד:</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למקרה שלא ידעת, הפקודה</a:t>
            </a:r>
            <a:r>
              <a:rPr lang="en-US" dirty="0"/>
              <a:t> </a:t>
            </a:r>
            <a:r>
              <a:rPr lang="en-US" dirty="0" err="1"/>
              <a:t>i</a:t>
            </a:r>
            <a:r>
              <a:rPr lang="en-US" dirty="0"/>
              <a:t>++ </a:t>
            </a:r>
            <a:r>
              <a:rPr lang="he-IL" dirty="0"/>
              <a:t>מגדילה את </a:t>
            </a:r>
            <a:r>
              <a:rPr lang="en-US" dirty="0" err="1"/>
              <a:t>i</a:t>
            </a:r>
            <a:r>
              <a:rPr lang="he-IL" dirty="0"/>
              <a:t> באחד.</a:t>
            </a:r>
          </a:p>
        </p:txBody>
      </p:sp>
      <p:pic>
        <p:nvPicPr>
          <p:cNvPr id="6" name="Picture 5">
            <a:extLst>
              <a:ext uri="{FF2B5EF4-FFF2-40B4-BE49-F238E27FC236}">
                <a16:creationId xmlns:a16="http://schemas.microsoft.com/office/drawing/2014/main" id="{4B453276-62FC-E5C6-0551-6A321D7B3ADB}"/>
              </a:ext>
            </a:extLst>
          </p:cNvPr>
          <p:cNvPicPr>
            <a:picLocks noChangeAspect="1"/>
          </p:cNvPicPr>
          <p:nvPr/>
        </p:nvPicPr>
        <p:blipFill>
          <a:blip r:embed="rId2"/>
          <a:stretch>
            <a:fillRect/>
          </a:stretch>
        </p:blipFill>
        <p:spPr>
          <a:xfrm>
            <a:off x="966072" y="3451752"/>
            <a:ext cx="3419952" cy="1648055"/>
          </a:xfrm>
          <a:prstGeom prst="rect">
            <a:avLst/>
          </a:prstGeom>
        </p:spPr>
      </p:pic>
    </p:spTree>
    <p:extLst>
      <p:ext uri="{BB962C8B-B14F-4D97-AF65-F5344CB8AC3E}">
        <p14:creationId xmlns:p14="http://schemas.microsoft.com/office/powerpoint/2010/main" val="338911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BD9B-D3A0-D5AC-3EB8-F10BFEA0BB6E}"/>
              </a:ext>
            </a:extLst>
          </p:cNvPr>
          <p:cNvSpPr>
            <a:spLocks noGrp="1"/>
          </p:cNvSpPr>
          <p:nvPr>
            <p:ph type="title"/>
          </p:nvPr>
        </p:nvSpPr>
        <p:spPr>
          <a:xfrm>
            <a:off x="646111" y="452718"/>
            <a:ext cx="10486487" cy="1400530"/>
          </a:xfrm>
        </p:spPr>
        <p:txBody>
          <a:bodyPr/>
          <a:lstStyle/>
          <a:p>
            <a:pPr algn="ctr" rtl="1"/>
            <a:r>
              <a:rPr lang="he-IL" sz="4400" dirty="0">
                <a:cs typeface="+mn-cs"/>
              </a:rPr>
              <a:t>מאפיינים של לולאת </a:t>
            </a:r>
            <a:r>
              <a:rPr lang="en-US" sz="4400" dirty="0">
                <a:cs typeface="+mn-cs"/>
              </a:rPr>
              <a:t>For</a:t>
            </a:r>
          </a:p>
        </p:txBody>
      </p:sp>
      <p:sp>
        <p:nvSpPr>
          <p:cNvPr id="4" name="TextBox 3">
            <a:extLst>
              <a:ext uri="{FF2B5EF4-FFF2-40B4-BE49-F238E27FC236}">
                <a16:creationId xmlns:a16="http://schemas.microsoft.com/office/drawing/2014/main" id="{F3B3CACE-1D9B-2BF0-B61A-CA15C3A6384D}"/>
              </a:ext>
            </a:extLst>
          </p:cNvPr>
          <p:cNvSpPr txBox="1"/>
          <p:nvPr/>
        </p:nvSpPr>
        <p:spPr>
          <a:xfrm>
            <a:off x="1251751" y="1873188"/>
            <a:ext cx="10102049" cy="1754326"/>
          </a:xfrm>
          <a:prstGeom prst="rect">
            <a:avLst/>
          </a:prstGeom>
          <a:noFill/>
        </p:spPr>
        <p:txBody>
          <a:bodyPr wrap="square" rtlCol="0">
            <a:spAutoFit/>
          </a:bodyPr>
          <a:lstStyle/>
          <a:p>
            <a:pPr marL="285750" indent="-285750" algn="r" rtl="1">
              <a:buFont typeface="Arial" panose="020B0604020202020204" pitchFamily="34" charset="0"/>
              <a:buChar char="•"/>
            </a:pPr>
            <a:r>
              <a:rPr lang="he-IL" dirty="0"/>
              <a:t>בשביל להריץ לולאת </a:t>
            </a:r>
            <a:r>
              <a:rPr lang="en-US" dirty="0"/>
              <a:t>For</a:t>
            </a:r>
            <a:r>
              <a:rPr lang="he-IL" dirty="0"/>
              <a:t>, צריך להגדיר 3 דברים.</a:t>
            </a:r>
          </a:p>
          <a:p>
            <a:pPr marL="285750" indent="-285750" algn="r" rtl="1">
              <a:buFont typeface="Arial" panose="020B0604020202020204" pitchFamily="34" charset="0"/>
              <a:buChar char="•"/>
            </a:pPr>
            <a:r>
              <a:rPr lang="he-IL" dirty="0"/>
              <a:t>1. הערך ההתחלתי של המשתנה הסופר – כלומר מאיזה מספר מתחילים לספור.</a:t>
            </a:r>
          </a:p>
          <a:p>
            <a:pPr marL="285750" indent="-285750" algn="r" rtl="1">
              <a:buFont typeface="Arial" panose="020B0604020202020204" pitchFamily="34" charset="0"/>
              <a:buChar char="•"/>
            </a:pPr>
            <a:r>
              <a:rPr lang="he-IL" dirty="0"/>
              <a:t>2. התנאי המשכיות של הלולאה – כלומר תנאי שאומר מתי הלולאה ממשיכה (לדוגמה, אם המשתנה הסופר גדול מ5), כל עוד התנאי נכון הלולאה תמשיך לרוץ.</a:t>
            </a:r>
          </a:p>
          <a:p>
            <a:pPr marL="285750" indent="-285750" algn="r" rtl="1">
              <a:buFont typeface="Arial" panose="020B0604020202020204" pitchFamily="34" charset="0"/>
              <a:buChar char="•"/>
            </a:pPr>
            <a:r>
              <a:rPr lang="he-IL" dirty="0"/>
              <a:t>3. הערך קפיצה של המשתנה הסופר – אחרי כל הרצה של קטע קוד, כמה להגדיל את המשתנה הסופר (לא תמיד נרצה להגדיל ב1).</a:t>
            </a:r>
            <a:endParaRPr lang="en-US" dirty="0"/>
          </a:p>
        </p:txBody>
      </p:sp>
      <p:pic>
        <p:nvPicPr>
          <p:cNvPr id="6" name="Picture 5">
            <a:extLst>
              <a:ext uri="{FF2B5EF4-FFF2-40B4-BE49-F238E27FC236}">
                <a16:creationId xmlns:a16="http://schemas.microsoft.com/office/drawing/2014/main" id="{2D6D8C8E-3C2E-57DA-9FF3-B6D39CA29587}"/>
              </a:ext>
            </a:extLst>
          </p:cNvPr>
          <p:cNvPicPr>
            <a:picLocks noChangeAspect="1"/>
          </p:cNvPicPr>
          <p:nvPr/>
        </p:nvPicPr>
        <p:blipFill>
          <a:blip r:embed="rId2"/>
          <a:stretch>
            <a:fillRect/>
          </a:stretch>
        </p:blipFill>
        <p:spPr>
          <a:xfrm>
            <a:off x="1332330" y="4097050"/>
            <a:ext cx="9527339" cy="1754326"/>
          </a:xfrm>
          <a:prstGeom prst="rect">
            <a:avLst/>
          </a:prstGeom>
        </p:spPr>
      </p:pic>
    </p:spTree>
    <p:extLst>
      <p:ext uri="{BB962C8B-B14F-4D97-AF65-F5344CB8AC3E}">
        <p14:creationId xmlns:p14="http://schemas.microsoft.com/office/powerpoint/2010/main" val="227728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133</TotalTime>
  <Words>619</Words>
  <Application>Microsoft Office PowerPoint</Application>
  <PresentationFormat>Widescreen</PresentationFormat>
  <Paragraphs>113</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Arial</vt:lpstr>
      <vt:lpstr>Century Gothic</vt:lpstr>
      <vt:lpstr>Wingdings 3</vt:lpstr>
      <vt:lpstr>Ion</vt:lpstr>
      <vt:lpstr>שיעור 4 - לולאות</vt:lpstr>
      <vt:lpstr>תוכן</vt:lpstr>
      <vt:lpstr>רענון - תנאים</vt:lpstr>
      <vt:lpstr>לולאות</vt:lpstr>
      <vt:lpstr>הצורך בלולאות</vt:lpstr>
      <vt:lpstr>דוגמה יותר פרקטית</vt:lpstr>
      <vt:lpstr>סוגי לולאות</vt:lpstr>
      <vt:lpstr>לולאת For</vt:lpstr>
      <vt:lpstr>מאפיינים של לולאת For</vt:lpstr>
      <vt:lpstr>מה ידפיס הקטע קוד הבא?</vt:lpstr>
      <vt:lpstr>מה ידפיס הקטע קוד הבא?</vt:lpstr>
      <vt:lpstr>מה ידפיס הקטע קוד הבא?</vt:lpstr>
      <vt:lpstr>לולאת While</vt:lpstr>
      <vt:lpstr>מאפיינים של לולאת While</vt:lpstr>
      <vt:lpstr>מה יהיה הערך של המשתנה price_sum אם המשתמש יכניס את המספרים: 100,33,232,11 ואז יכניס -1?</vt:lpstr>
      <vt:lpstr>מה יודפס בקטע קוד הבא?</vt:lpstr>
      <vt:lpstr>מה יודפס בקטע קוד הבא?</vt:lpstr>
      <vt:lpstr>איזה מהמשפטים הבאים נכון?</vt:lpstr>
      <vt:lpstr>דוגמה</vt:lpstr>
      <vt:lpstr>תרגול קוד – לוח הכפל</vt:lpstr>
      <vt:lpstr>תשובה</vt:lpstr>
      <vt:lpstr>שאלה – כמה פעמים תודפס המילה Hey למסך?</vt:lpstr>
      <vt:lpstr>סיימנו לולאות</vt:lpstr>
      <vt:lpstr>תרגול קוד – מיני בנק</vt:lpstr>
      <vt:lpstr>תרגול קוד – מיני בנק</vt:lpstr>
      <vt:lpstr>דוגמת הרצה</vt:lpstr>
      <vt:lpstr>סיימנו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שיעור 4 - לולאות</dc:title>
  <dc:creator>הראל כהן</dc:creator>
  <cp:lastModifiedBy>הראל כהן</cp:lastModifiedBy>
  <cp:revision>7</cp:revision>
  <dcterms:created xsi:type="dcterms:W3CDTF">2024-04-01T13:02:28Z</dcterms:created>
  <dcterms:modified xsi:type="dcterms:W3CDTF">2024-04-01T15:16:34Z</dcterms:modified>
</cp:coreProperties>
</file>